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Dxe9CYyNpgo6Zwsq9oc9tkRW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A99658-CACF-41D9-B1C7-CF055C7800CC}">
  <a:tblStyle styleId="{1DA99658-CACF-41D9-B1C7-CF055C7800CC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EFCE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E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97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60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3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作業10</a:t>
            </a:r>
            <a:endParaRPr dirty="0"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繳交截止日期：2020/12/22   23:55</a:t>
            </a: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 err="1"/>
              <a:t>繳交規範</a:t>
            </a:r>
            <a:endParaRPr dirty="0"/>
          </a:p>
        </p:txBody>
      </p:sp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sp>
        <p:nvSpPr>
          <p:cNvPr id="197" name="Google Shape;197;p12"/>
          <p:cNvSpPr txBox="1"/>
          <p:nvPr/>
        </p:nvSpPr>
        <p:spPr>
          <a:xfrm>
            <a:off x="1092208" y="1874368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第1題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5592061" y="671635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第2題</a:t>
            </a:r>
            <a:endParaRPr sz="18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E4A2F7-E204-43A5-911A-7EDD705DEA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31C6324-F9C7-4583-B14B-DB61B8F88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92" b="22312"/>
          <a:stretch/>
        </p:blipFill>
        <p:spPr>
          <a:xfrm>
            <a:off x="1490857" y="2526979"/>
            <a:ext cx="3101295" cy="31010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171D82-5475-4689-BAFB-1F03B49F2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365" y="1289304"/>
            <a:ext cx="4825778" cy="51733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1926336" y="3348990"/>
            <a:ext cx="29657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同時框起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6096000" y="3348990"/>
            <a:ext cx="4988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壓成zip檔，只需上傳這個檔案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16697"/>
          <a:stretch/>
        </p:blipFill>
        <p:spPr>
          <a:xfrm>
            <a:off x="6096000" y="4252963"/>
            <a:ext cx="2408808" cy="44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4">
            <a:alphaModFix/>
          </a:blip>
          <a:srcRect b="37011"/>
          <a:stretch/>
        </p:blipFill>
        <p:spPr>
          <a:xfrm>
            <a:off x="2046923" y="3872210"/>
            <a:ext cx="2204566" cy="143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5">
            <a:alphaModFix/>
          </a:blip>
          <a:srcRect l="14026" t="11766" b="13430"/>
          <a:stretch/>
        </p:blipFill>
        <p:spPr>
          <a:xfrm>
            <a:off x="6506306" y="4299439"/>
            <a:ext cx="3146853" cy="39565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/>
          <p:nvPr/>
        </p:nvSpPr>
        <p:spPr>
          <a:xfrm>
            <a:off x="6122376" y="4270547"/>
            <a:ext cx="2643554" cy="442130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BF1C62E-EE03-49D9-A32A-E5858E5418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5" descr="C:\Users\ZSheng\Downloads\p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284" y="4736882"/>
            <a:ext cx="6498192" cy="18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上傳內容須為 .zip 壓縮檔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程式碼 (C++為.cpp，Python為.py)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r>
              <a:rPr lang="en-US"/>
              <a:t>  或  P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Assignment: 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Practice: P</a:t>
            </a:r>
            <a:endParaRPr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5"/>
          <p:cNvCxnSpPr>
            <a:endCxn id="222" idx="1"/>
          </p:cNvCxnSpPr>
          <p:nvPr/>
        </p:nvCxnSpPr>
        <p:spPr>
          <a:xfrm>
            <a:off x="7868386" y="635686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4" name="Google Shape;224;p15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檔名後面請附上對應的題號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如第一題檔名為A</a:t>
            </a:r>
            <a:r>
              <a:rPr lang="en-US" sz="20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-10</a:t>
            </a:r>
            <a:r>
              <a:rPr lang="en-US" sz="2000" b="0" i="0" u="none" strike="noStrike" cap="none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</a:t>
            </a: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07800A-B5F6-40A5-9F66-62DAADD08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lang="en-US" b="1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11DFFD-9AF8-48FC-BE58-429CA51D5F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2020-CE1001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2020-CE1003-A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2020-CE1003-B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41" name="Google Shape;241;p17" descr="D:\計概文件\sreenshot_0918\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7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46" name="Google Shape;246;p17"/>
          <p:cNvPicPr preferRelativeResize="0"/>
          <p:nvPr/>
        </p:nvPicPr>
        <p:blipFill rotWithShape="1">
          <a:blip r:embed="rId5">
            <a:alphaModFix/>
          </a:blip>
          <a:srcRect l="32550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62F505F-5360-45DF-BBD1-4CB84C4A1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作業10-1  [C++]</a:t>
            </a:r>
            <a:endParaRPr dirty="0"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498762" y="1574158"/>
            <a:ext cx="11261115" cy="50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 b="1" dirty="0">
                <a:latin typeface="Arial"/>
                <a:ea typeface="DFKai-SB"/>
                <a:cs typeface="Arial"/>
                <a:sym typeface="DFKai-SB"/>
              </a:rPr>
              <a:t>第1題</a:t>
            </a:r>
            <a:r>
              <a:rPr lang="en-US" sz="2400" b="1" dirty="0">
                <a:latin typeface="Arial"/>
                <a:ea typeface="DFKai-SB"/>
                <a:cs typeface="Arial"/>
              </a:rPr>
              <a:t>：</a:t>
            </a:r>
            <a:r>
              <a:rPr lang="zh-TW" altLang="en-US" sz="2400" b="1" dirty="0">
                <a:latin typeface="Arial"/>
                <a:ea typeface="DFKai-SB"/>
                <a:cs typeface="Arial"/>
              </a:rPr>
              <a:t>透過</a:t>
            </a:r>
            <a:r>
              <a:rPr lang="en-US" altLang="zh-TW" sz="2400" b="1" dirty="0">
                <a:latin typeface="Arial"/>
                <a:ea typeface="DFKai-SB"/>
                <a:cs typeface="Arial"/>
              </a:rPr>
              <a:t>pointer</a:t>
            </a:r>
            <a:r>
              <a:rPr lang="zh-TW" altLang="en-US" sz="2400" b="1" dirty="0">
                <a:latin typeface="Arial"/>
                <a:ea typeface="DFKai-SB"/>
                <a:cs typeface="Arial"/>
              </a:rPr>
              <a:t>實作字典內單字的新增</a:t>
            </a:r>
          </a:p>
          <a:p>
            <a:pPr marL="131445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 altLang="en-US" sz="2200" dirty="0">
                <a:latin typeface="Arial"/>
                <a:ea typeface="DFKai-SB"/>
                <a:cs typeface="Arial"/>
              </a:rPr>
              <a:t>   說明：將所有的單字透過一</a:t>
            </a:r>
            <a:r>
              <a:rPr lang="zh-TW" altLang="en-US" sz="2200" dirty="0" smtClean="0">
                <a:latin typeface="Arial"/>
                <a:ea typeface="DFKai-SB"/>
                <a:cs typeface="Arial"/>
              </a:rPr>
              <a:t>個</a:t>
            </a:r>
            <a:r>
              <a:rPr lang="zh-CN" altLang="en-US" sz="2200" dirty="0" smtClean="0">
                <a:solidFill>
                  <a:srgbClr val="FF0000"/>
                </a:solidFill>
                <a:latin typeface="Arial"/>
                <a:ea typeface="DFKai-SB"/>
                <a:cs typeface="Arial"/>
              </a:rPr>
              <a:t>一維</a:t>
            </a:r>
            <a:r>
              <a:rPr lang="en-US" altLang="zh-TW" sz="2200" dirty="0" smtClean="0">
                <a:solidFill>
                  <a:srgbClr val="FF0000"/>
                </a:solidFill>
                <a:latin typeface="Arial"/>
                <a:ea typeface="DFKai-SB"/>
                <a:cs typeface="Arial"/>
              </a:rPr>
              <a:t>array</a:t>
            </a:r>
            <a:r>
              <a:rPr lang="zh-TW" altLang="en-US" sz="2200" dirty="0">
                <a:latin typeface="Arial"/>
                <a:ea typeface="DFKai-SB"/>
                <a:cs typeface="Arial"/>
              </a:rPr>
              <a:t>儲存，意即</a:t>
            </a:r>
            <a:r>
              <a:rPr lang="en-US" altLang="zh-TW" sz="2200" dirty="0">
                <a:latin typeface="Arial"/>
                <a:ea typeface="DFKai-SB"/>
                <a:cs typeface="Arial"/>
              </a:rPr>
              <a:t>array</a:t>
            </a:r>
            <a:r>
              <a:rPr lang="zh-TW" altLang="en-US" sz="2200" dirty="0">
                <a:latin typeface="Arial"/>
                <a:ea typeface="DFKai-SB"/>
                <a:cs typeface="Arial"/>
              </a:rPr>
              <a:t>內的每一個元素將會指向一</a:t>
            </a:r>
            <a:r>
              <a:rPr lang="zh-TW" altLang="en-US" sz="2200" dirty="0" smtClean="0">
                <a:latin typeface="Arial"/>
                <a:ea typeface="DFKai-SB"/>
                <a:cs typeface="Arial"/>
              </a:rPr>
              <a:t>個</a:t>
            </a:r>
            <a:r>
              <a:rPr lang="en-US" altLang="zh-TW" sz="2200" dirty="0" smtClean="0">
                <a:latin typeface="Arial"/>
                <a:ea typeface="DFKai-SB"/>
                <a:cs typeface="Arial"/>
              </a:rPr>
              <a:t>	  	   </a:t>
            </a:r>
            <a:r>
              <a:rPr lang="zh-TW" altLang="en-US" sz="2200" dirty="0" smtClean="0">
                <a:latin typeface="Arial"/>
                <a:ea typeface="DFKai-SB"/>
                <a:cs typeface="Arial"/>
              </a:rPr>
              <a:t>單</a:t>
            </a:r>
            <a:r>
              <a:rPr lang="zh-TW" altLang="en-US" sz="2200" dirty="0">
                <a:latin typeface="Arial"/>
                <a:ea typeface="DFKai-SB"/>
                <a:cs typeface="Arial"/>
              </a:rPr>
              <a:t>字</a:t>
            </a:r>
            <a:r>
              <a:rPr lang="en-US" sz="2200" dirty="0">
                <a:latin typeface="Arial"/>
                <a:ea typeface="DFKai-SB"/>
                <a:cs typeface="Arial"/>
              </a:rPr>
              <a:t>	</a:t>
            </a:r>
            <a:endParaRPr lang="en-US" sz="2200" dirty="0" smtClean="0">
              <a:latin typeface="Arial"/>
              <a:ea typeface="DFKai-SB"/>
              <a:cs typeface="Arial"/>
            </a:endParaRPr>
          </a:p>
          <a:p>
            <a:pPr marL="131445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2200" dirty="0">
                <a:latin typeface="Arial"/>
                <a:ea typeface="DFKai-SB"/>
                <a:cs typeface="Arial"/>
              </a:rPr>
              <a:t>		</a:t>
            </a:r>
            <a:endParaRPr sz="2200" dirty="0">
              <a:latin typeface="Arial"/>
              <a:ea typeface="DFKai-SB"/>
              <a:cs typeface="Arial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200" b="1" dirty="0">
                <a:latin typeface="Arial"/>
                <a:ea typeface="DFKai-SB"/>
                <a:cs typeface="Arial"/>
                <a:sym typeface="Arial"/>
              </a:rPr>
              <a:t>Input :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en-US" sz="2200" dirty="0">
              <a:latin typeface="Arial"/>
              <a:ea typeface="DFKai-SB"/>
              <a:cs typeface="Arial"/>
              <a:sym typeface="Arial"/>
            </a:endParaRP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SzPts val="1870"/>
              <a:buNone/>
            </a:pPr>
            <a:r>
              <a:rPr lang="zh-TW" altLang="en-US" sz="2200" dirty="0">
                <a:latin typeface="Arial"/>
                <a:ea typeface="DFKai-SB"/>
                <a:cs typeface="Arial"/>
                <a:sym typeface="DFKai-SB"/>
              </a:rPr>
              <a:t>輸入長度不超過</a:t>
            </a:r>
            <a:r>
              <a:rPr lang="en-US" altLang="zh-TW" sz="2200" dirty="0">
                <a:latin typeface="Arial"/>
                <a:ea typeface="DFKai-SB"/>
                <a:cs typeface="Arial"/>
                <a:sym typeface="DFKai-SB"/>
              </a:rPr>
              <a:t>10</a:t>
            </a:r>
            <a:r>
              <a:rPr lang="zh-TW" altLang="en-US" sz="2200" dirty="0">
                <a:latin typeface="Arial"/>
                <a:ea typeface="DFKai-SB"/>
                <a:cs typeface="Arial"/>
                <a:sym typeface="DFKai-SB"/>
              </a:rPr>
              <a:t>的字串</a:t>
            </a:r>
            <a:r>
              <a:rPr lang="en-US" sz="2200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DFKai-SB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Arial"/>
                <a:ea typeface="DFKai-SB"/>
                <a:cs typeface="Arial"/>
                <a:sym typeface="DFKai-SB"/>
              </a:rPr>
              <a:t>可連續輸入</a:t>
            </a:r>
            <a:r>
              <a:rPr lang="en-US" sz="2200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DFKai-SB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DFKai-SB"/>
              </a:rPr>
              <a:t>當輸入</a:t>
            </a:r>
            <a:r>
              <a:rPr lang="en-US" altLang="zh-TW" sz="2200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DFKai-SB"/>
              </a:rPr>
              <a:t>-1</a:t>
            </a:r>
            <a:r>
              <a:rPr lang="zh-TW" altLang="en-US" sz="2200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DFKai-SB"/>
              </a:rPr>
              <a:t>時</a:t>
            </a:r>
            <a:r>
              <a:rPr lang="en-US" sz="2200" dirty="0" err="1">
                <a:solidFill>
                  <a:srgbClr val="FF0000"/>
                </a:solidFill>
                <a:latin typeface="Arial"/>
                <a:ea typeface="DFKai-SB"/>
                <a:cs typeface="Arial"/>
                <a:sym typeface="DFKai-SB"/>
              </a:rPr>
              <a:t>結束程式</a:t>
            </a:r>
            <a:r>
              <a:rPr lang="en-US" sz="2200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DFKai-SB"/>
              </a:rPr>
              <a:t>)</a:t>
            </a:r>
            <a:endParaRPr sz="2200" dirty="0">
              <a:solidFill>
                <a:srgbClr val="FF0000"/>
              </a:solidFill>
              <a:latin typeface="Arial"/>
              <a:ea typeface="DFKai-SB"/>
              <a:cs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sz="2200" dirty="0">
              <a:latin typeface="Arial"/>
              <a:ea typeface="DFKai-SB"/>
              <a:cs typeface="Arial"/>
              <a:sym typeface="DFKai-SB"/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200" b="1" dirty="0">
                <a:latin typeface="Arial"/>
                <a:ea typeface="DFKai-SB"/>
                <a:cs typeface="Arial"/>
                <a:sym typeface="Arial"/>
              </a:rPr>
              <a:t>Output :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en-US" sz="2200" dirty="0">
              <a:latin typeface="Arial"/>
              <a:ea typeface="DFKai-SB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zh-TW" altLang="en-US" sz="2200" dirty="0">
                <a:latin typeface="Arial"/>
                <a:ea typeface="DFKai-SB"/>
                <a:cs typeface="Arial"/>
                <a:sym typeface="Arial"/>
              </a:rPr>
              <a:t>      印出</a:t>
            </a:r>
            <a:r>
              <a:rPr lang="en-US" altLang="zh-TW" sz="2200" dirty="0">
                <a:latin typeface="Arial"/>
                <a:ea typeface="DFKai-SB"/>
                <a:cs typeface="Arial"/>
                <a:sym typeface="Arial"/>
              </a:rPr>
              <a:t>array</a:t>
            </a:r>
            <a:r>
              <a:rPr lang="zh-TW" altLang="en-US" sz="2200" dirty="0">
                <a:latin typeface="Arial"/>
                <a:ea typeface="DFKai-SB"/>
                <a:cs typeface="Arial"/>
                <a:sym typeface="Arial"/>
              </a:rPr>
              <a:t>內第幾個中所儲存的單字為</a:t>
            </a:r>
            <a:r>
              <a:rPr lang="zh-TW" altLang="en-US" sz="2200" dirty="0" smtClean="0">
                <a:latin typeface="Arial"/>
                <a:ea typeface="DFKai-SB"/>
                <a:cs typeface="Arial"/>
                <a:sym typeface="Arial"/>
              </a:rPr>
              <a:t>何 </a:t>
            </a:r>
            <a:r>
              <a:rPr lang="en-US" altLang="zh-TW" sz="2200" dirty="0" smtClean="0">
                <a:latin typeface="Arial"/>
                <a:ea typeface="DFKai-SB"/>
                <a:cs typeface="Arial"/>
                <a:sym typeface="Arial"/>
              </a:rPr>
              <a:t>(</a:t>
            </a:r>
            <a:r>
              <a:rPr lang="zh-TW" altLang="en-US" sz="2200" dirty="0" smtClean="0">
                <a:latin typeface="Arial"/>
                <a:ea typeface="DFKai-SB"/>
                <a:cs typeface="Arial"/>
                <a:sym typeface="Arial"/>
              </a:rPr>
              <a:t>數</a:t>
            </a:r>
            <a:r>
              <a:rPr lang="zh-TW" altLang="en-US" sz="2200" dirty="0">
                <a:latin typeface="Arial"/>
                <a:ea typeface="DFKai-SB"/>
                <a:cs typeface="Arial"/>
                <a:sym typeface="Arial"/>
              </a:rPr>
              <a:t>字從</a:t>
            </a:r>
            <a:r>
              <a:rPr lang="en-US" altLang="zh-TW" sz="2200" dirty="0">
                <a:latin typeface="Arial"/>
                <a:ea typeface="DFKai-SB"/>
                <a:cs typeface="Arial"/>
                <a:sym typeface="Arial"/>
              </a:rPr>
              <a:t>1</a:t>
            </a:r>
            <a:r>
              <a:rPr lang="zh-TW" altLang="en-US" sz="2200" dirty="0">
                <a:latin typeface="Arial"/>
                <a:ea typeface="DFKai-SB"/>
                <a:cs typeface="Arial"/>
                <a:sym typeface="Arial"/>
              </a:rPr>
              <a:t>開</a:t>
            </a:r>
            <a:r>
              <a:rPr lang="zh-TW" altLang="en-US" sz="2200" dirty="0" smtClean="0">
                <a:latin typeface="Arial"/>
                <a:ea typeface="DFKai-SB"/>
                <a:cs typeface="Arial"/>
                <a:sym typeface="Arial"/>
              </a:rPr>
              <a:t>始</a:t>
            </a:r>
            <a:r>
              <a:rPr lang="zh-CN" altLang="en-US" sz="2200" dirty="0" smtClean="0">
                <a:latin typeface="Arial"/>
                <a:ea typeface="DFKai-SB"/>
                <a:cs typeface="Arial"/>
                <a:sym typeface="Arial"/>
              </a:rPr>
              <a:t>，例 </a:t>
            </a:r>
            <a:r>
              <a:rPr lang="en-US" altLang="zh-CN" sz="2200" dirty="0" err="1" smtClean="0">
                <a:latin typeface="Arial"/>
                <a:ea typeface="DFKai-SB"/>
                <a:cs typeface="Arial"/>
                <a:sym typeface="Arial"/>
              </a:rPr>
              <a:t>num</a:t>
            </a:r>
            <a:r>
              <a:rPr lang="en-US" altLang="zh-CN" sz="2200" dirty="0" smtClean="0">
                <a:latin typeface="Arial"/>
                <a:ea typeface="DFKai-SB"/>
                <a:cs typeface="Arial"/>
                <a:sym typeface="Arial"/>
              </a:rPr>
              <a:t>: 1</a:t>
            </a:r>
            <a:r>
              <a:rPr lang="en-US" altLang="zh-TW" sz="2200" dirty="0" smtClean="0">
                <a:latin typeface="Arial"/>
                <a:ea typeface="DFKai-SB"/>
                <a:cs typeface="Arial"/>
                <a:sym typeface="Arial"/>
              </a:rPr>
              <a:t>)</a:t>
            </a:r>
            <a:endParaRPr lang="en-US" altLang="zh-TW" sz="2200" dirty="0">
              <a:latin typeface="Arial"/>
              <a:ea typeface="DFKai-SB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en-US" altLang="zh-TW" sz="2200" dirty="0">
              <a:latin typeface="Arial"/>
              <a:ea typeface="DFKai-SB"/>
              <a:cs typeface="Arial"/>
              <a:sym typeface="Arial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SzPts val="1870"/>
            </a:pPr>
            <a:r>
              <a:rPr lang="en-US" altLang="zh-TW" sz="2200" b="1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Arial"/>
              </a:rPr>
              <a:t>HINT: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SzPts val="1870"/>
              <a:buNone/>
            </a:pPr>
            <a:endParaRPr lang="en-US" altLang="zh-TW" sz="2000" b="1" dirty="0">
              <a:solidFill>
                <a:srgbClr val="FF0000"/>
              </a:solidFill>
              <a:latin typeface="Arial"/>
              <a:ea typeface="DFKai-SB"/>
              <a:cs typeface="Arial"/>
              <a:sym typeface="Arial"/>
            </a:endParaRPr>
          </a:p>
          <a:p>
            <a:pPr marL="800100" lvl="1" indent="-342900">
              <a:lnSpc>
                <a:spcPct val="80000"/>
              </a:lnSpc>
              <a:spcBef>
                <a:spcPts val="0"/>
              </a:spcBef>
              <a:buSzPts val="1870"/>
            </a:pPr>
            <a:r>
              <a:rPr lang="zh-TW" altLang="en-US" sz="2000" b="1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Arial"/>
              </a:rPr>
              <a:t>禁止使用二維陣列實作</a:t>
            </a:r>
            <a:r>
              <a:rPr lang="en-US" altLang="zh-TW" sz="2000" b="1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Arial"/>
              </a:rPr>
              <a:t>!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SzPts val="1870"/>
              <a:buNone/>
            </a:pPr>
            <a:endParaRPr lang="en-US" altLang="zh-TW" sz="2000" b="1" dirty="0">
              <a:solidFill>
                <a:srgbClr val="FF0000"/>
              </a:solidFill>
              <a:latin typeface="Arial"/>
              <a:ea typeface="DFKai-SB"/>
              <a:cs typeface="Arial"/>
              <a:sym typeface="Arial"/>
            </a:endParaRP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SzPts val="1870"/>
              <a:buNone/>
            </a:pPr>
            <a:endParaRPr lang="en-US" altLang="zh-TW" sz="2000" b="1" dirty="0">
              <a:solidFill>
                <a:srgbClr val="FF0000"/>
              </a:solidFill>
              <a:latin typeface="Arial"/>
              <a:ea typeface="DFKai-SB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361AE4-81FD-4639-9B18-1A3EDC35E4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1047601" y="1593525"/>
            <a:ext cx="1713355" cy="79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概念說明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Google Shape;115;p3">
            <a:extLst>
              <a:ext uri="{FF2B5EF4-FFF2-40B4-BE49-F238E27FC236}">
                <a16:creationId xmlns:a16="http://schemas.microsoft.com/office/drawing/2014/main" id="{34DB80B4-823D-4F85-8F6B-B95EC7771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作業10-1  [C++]</a:t>
            </a:r>
            <a:endParaRPr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C290CFA-EBF5-4B92-B117-8B8EB5F02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94801"/>
              </p:ext>
            </p:extLst>
          </p:nvPr>
        </p:nvGraphicFramePr>
        <p:xfrm>
          <a:off x="1957543" y="2752079"/>
          <a:ext cx="2202649" cy="3822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2649">
                  <a:extLst>
                    <a:ext uri="{9D8B030D-6E8A-4147-A177-3AD203B41FA5}">
                      <a16:colId xmlns:a16="http://schemas.microsoft.com/office/drawing/2014/main" val="3040459440"/>
                    </a:ext>
                  </a:extLst>
                </a:gridCol>
              </a:tblGrid>
              <a:tr h="45456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08485"/>
                  </a:ext>
                </a:extLst>
              </a:tr>
              <a:tr h="48110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775496"/>
                  </a:ext>
                </a:extLst>
              </a:tr>
              <a:tr h="48110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3701"/>
                  </a:ext>
                </a:extLst>
              </a:tr>
              <a:tr h="48110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69018"/>
                  </a:ext>
                </a:extLst>
              </a:tr>
              <a:tr h="48110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032083"/>
                  </a:ext>
                </a:extLst>
              </a:tr>
              <a:tr h="48110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44882"/>
                  </a:ext>
                </a:extLst>
              </a:tr>
              <a:tr h="48110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50697"/>
                  </a:ext>
                </a:extLst>
              </a:tr>
              <a:tr h="48110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188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F55B8CE-CACF-4262-8CD4-EAAD4CEAA180}"/>
              </a:ext>
            </a:extLst>
          </p:cNvPr>
          <p:cNvSpPr txBox="1"/>
          <p:nvPr/>
        </p:nvSpPr>
        <p:spPr>
          <a:xfrm>
            <a:off x="2561718" y="2193387"/>
            <a:ext cx="88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Array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A32809-E8EC-42C3-BDDE-1C2A99CD75FC}"/>
              </a:ext>
            </a:extLst>
          </p:cNvPr>
          <p:cNvCxnSpPr/>
          <p:nvPr/>
        </p:nvCxnSpPr>
        <p:spPr>
          <a:xfrm>
            <a:off x="3968318" y="3000653"/>
            <a:ext cx="241472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021E206-5FC5-4360-8837-B6D6ACDA9F0A}"/>
              </a:ext>
            </a:extLst>
          </p:cNvPr>
          <p:cNvSpPr txBox="1"/>
          <p:nvPr/>
        </p:nvSpPr>
        <p:spPr>
          <a:xfrm>
            <a:off x="2561718" y="2745283"/>
            <a:ext cx="124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/>
              <a:t>Array[0]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B7E82B5-0186-4F38-B640-9DB48A5404D1}"/>
              </a:ext>
            </a:extLst>
          </p:cNvPr>
          <p:cNvSpPr txBox="1"/>
          <p:nvPr/>
        </p:nvSpPr>
        <p:spPr>
          <a:xfrm>
            <a:off x="2561718" y="3228945"/>
            <a:ext cx="124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/>
              <a:t>Array[1]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3C8AE81-5C73-4CCC-94F2-DC6D4E6B35C5}"/>
              </a:ext>
            </a:extLst>
          </p:cNvPr>
          <p:cNvSpPr txBox="1"/>
          <p:nvPr/>
        </p:nvSpPr>
        <p:spPr>
          <a:xfrm>
            <a:off x="2572360" y="3721835"/>
            <a:ext cx="124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/>
              <a:t>Array[2]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68D655A-3E56-485C-8020-D9E106A74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61260"/>
              </p:ext>
            </p:extLst>
          </p:nvPr>
        </p:nvGraphicFramePr>
        <p:xfrm>
          <a:off x="6639509" y="2752079"/>
          <a:ext cx="4608500" cy="481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0">
                  <a:extLst>
                    <a:ext uri="{9D8B030D-6E8A-4147-A177-3AD203B41FA5}">
                      <a16:colId xmlns:a16="http://schemas.microsoft.com/office/drawing/2014/main" val="2463897081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2897852725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782526411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3425891854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4140752507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643238604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2742986194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661887856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4250743631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3620199123"/>
                    </a:ext>
                  </a:extLst>
                </a:gridCol>
              </a:tblGrid>
              <a:tr h="481639">
                <a:tc>
                  <a:txBody>
                    <a:bodyPr/>
                    <a:lstStyle/>
                    <a:p>
                      <a:r>
                        <a:rPr lang="en-US" altLang="zh-TW" sz="2400" b="0" i="0" u="none" strike="noStrike" cap="none" dirty="0">
                          <a:solidFill>
                            <a:srgbClr val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a</a:t>
                      </a: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rgbClr val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p</a:t>
                      </a: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rgbClr val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p</a:t>
                      </a: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rgbClr val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l</a:t>
                      </a: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rgbClr val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e</a:t>
                      </a: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37810"/>
                  </a:ext>
                </a:extLst>
              </a:tr>
            </a:tbl>
          </a:graphicData>
        </a:graphic>
      </p:graphicFrame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5265B95-DB6F-41CF-9A17-32867E889355}"/>
              </a:ext>
            </a:extLst>
          </p:cNvPr>
          <p:cNvCxnSpPr>
            <a:cxnSpLocks/>
          </p:cNvCxnSpPr>
          <p:nvPr/>
        </p:nvCxnSpPr>
        <p:spPr>
          <a:xfrm>
            <a:off x="3968318" y="3429000"/>
            <a:ext cx="2414726" cy="13242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C4374510-F8F1-47AE-833B-04CDBBB37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78024"/>
              </p:ext>
            </p:extLst>
          </p:nvPr>
        </p:nvGraphicFramePr>
        <p:xfrm>
          <a:off x="6639509" y="3312852"/>
          <a:ext cx="4608500" cy="481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0">
                  <a:extLst>
                    <a:ext uri="{9D8B030D-6E8A-4147-A177-3AD203B41FA5}">
                      <a16:colId xmlns:a16="http://schemas.microsoft.com/office/drawing/2014/main" val="2463897081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2897852725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782526411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3425891854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4140752507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643238604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2742986194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661887856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4250743631"/>
                    </a:ext>
                  </a:extLst>
                </a:gridCol>
                <a:gridCol w="460850">
                  <a:extLst>
                    <a:ext uri="{9D8B030D-6E8A-4147-A177-3AD203B41FA5}">
                      <a16:colId xmlns:a16="http://schemas.microsoft.com/office/drawing/2014/main" val="3620199123"/>
                    </a:ext>
                  </a:extLst>
                </a:gridCol>
              </a:tblGrid>
              <a:tr h="481639">
                <a:tc>
                  <a:txBody>
                    <a:bodyPr/>
                    <a:lstStyle/>
                    <a:p>
                      <a:r>
                        <a:rPr lang="en-US" altLang="zh-TW" sz="2400" b="0" i="0" u="none" strike="noStrike" cap="none" dirty="0">
                          <a:solidFill>
                            <a:srgbClr val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b</a:t>
                      </a: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rgbClr val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a</a:t>
                      </a: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rgbClr val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n</a:t>
                      </a: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rgbClr val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a</a:t>
                      </a: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rgbClr val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n</a:t>
                      </a: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2400" b="0" i="0" u="none" strike="noStrike" cap="none" dirty="0">
                          <a:solidFill>
                            <a:srgbClr val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"/>
                          <a:sym typeface="Arial"/>
                        </a:rPr>
                        <a:t>a</a:t>
                      </a: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zh-TW" altLang="en-US" sz="2400" b="0" i="0" u="none" strike="noStrike" cap="none" dirty="0">
                        <a:solidFill>
                          <a:srgbClr val="00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37810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D30127-AACA-413F-9890-DC72F5FF78F3}"/>
              </a:ext>
            </a:extLst>
          </p:cNvPr>
          <p:cNvSpPr txBox="1"/>
          <p:nvPr/>
        </p:nvSpPr>
        <p:spPr>
          <a:xfrm>
            <a:off x="8620217" y="3921890"/>
            <a:ext cx="39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.</a:t>
            </a:r>
          </a:p>
          <a:p>
            <a:r>
              <a:rPr lang="en-US" altLang="zh-TW" sz="2400" b="1" dirty="0"/>
              <a:t>.</a:t>
            </a:r>
          </a:p>
          <a:p>
            <a:r>
              <a:rPr lang="en-US" altLang="zh-TW" sz="2400" b="1" dirty="0"/>
              <a:t>.</a:t>
            </a:r>
            <a:endParaRPr lang="zh-TW" altLang="en-US" sz="2400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C12475A-0A10-4ABE-A6D6-6CB68A2806C3}"/>
              </a:ext>
            </a:extLst>
          </p:cNvPr>
          <p:cNvSpPr txBox="1"/>
          <p:nvPr/>
        </p:nvSpPr>
        <p:spPr>
          <a:xfrm>
            <a:off x="2989810" y="4226301"/>
            <a:ext cx="39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.</a:t>
            </a:r>
          </a:p>
          <a:p>
            <a:r>
              <a:rPr lang="en-US" altLang="zh-TW" sz="2400" b="1" dirty="0"/>
              <a:t>.</a:t>
            </a:r>
          </a:p>
          <a:p>
            <a:r>
              <a:rPr lang="en-US" altLang="zh-TW" sz="2400" b="1" dirty="0"/>
              <a:t>.</a:t>
            </a:r>
            <a:endParaRPr lang="zh-TW" altLang="en-US" sz="2400" b="1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957EFDF3-E4F7-4830-9148-B5D1AE86EE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15;p3">
            <a:extLst>
              <a:ext uri="{FF2B5EF4-FFF2-40B4-BE49-F238E27FC236}">
                <a16:creationId xmlns:a16="http://schemas.microsoft.com/office/drawing/2014/main" id="{34DB80B4-823D-4F85-8F6B-B95EC7771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作業10-1  [C++]</a:t>
            </a:r>
            <a:endParaRPr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D8BA2D-2245-463E-8073-4D2183FAC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須涵蓋此部分實作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若沒有，助教會扣分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marL="131445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void insert(char* 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dict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[],...){</a:t>
            </a:r>
          </a:p>
          <a:p>
            <a:pPr marL="131445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	    char* word = new char[10];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和記憶體請求一段長度為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charr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array</a:t>
            </a:r>
          </a:p>
          <a:p>
            <a:pPr marL="131445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	    ...</a:t>
            </a:r>
          </a:p>
          <a:p>
            <a:pPr marL="131445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	}</a:t>
            </a:r>
          </a:p>
          <a:p>
            <a:pPr marL="131445" indent="0">
              <a:buNone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31445" indent="0">
              <a:buNone/>
            </a:pP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若不用這個方式宣告，則有可能記憶體會不斷使用同一塊空間，造成所有單字皆會和最後一次輸入的單字相同，請同學注意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DE4C55-B353-445E-BC19-EFC65BA611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5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784179" y="1615043"/>
            <a:ext cx="10122633" cy="181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Google Shape;115;p3">
            <a:extLst>
              <a:ext uri="{FF2B5EF4-FFF2-40B4-BE49-F238E27FC236}">
                <a16:creationId xmlns:a16="http://schemas.microsoft.com/office/drawing/2014/main" id="{CAE712CC-F243-49DE-AC19-1033C35886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作業10-1  [C++]</a:t>
            </a:r>
            <a:endParaRPr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BE9CF7-F99A-4B65-995A-4C8C876903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122AAF-EA4F-4110-835F-2D8EB7ABB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46" y="2057045"/>
            <a:ext cx="6419897" cy="3743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15;p3">
            <a:extLst>
              <a:ext uri="{FF2B5EF4-FFF2-40B4-BE49-F238E27FC236}">
                <a16:creationId xmlns:a16="http://schemas.microsoft.com/office/drawing/2014/main" id="{34DB80B4-823D-4F85-8F6B-B95EC7771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作業10-1  [C++]</a:t>
            </a:r>
            <a:endParaRPr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1A839B-1939-4149-AD87-D940A7275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179" y="1526604"/>
            <a:ext cx="10058400" cy="405079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若同學撰寫時遇到以下問題</a:t>
            </a:r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72A05CA3-F242-4233-95F5-BC4648573FD0}"/>
              </a:ext>
            </a:extLst>
          </p:cNvPr>
          <p:cNvSpPr txBox="1">
            <a:spLocks/>
          </p:cNvSpPr>
          <p:nvPr/>
        </p:nvSpPr>
        <p:spPr>
          <a:xfrm>
            <a:off x="884045" y="5773757"/>
            <a:ext cx="9858668" cy="88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131445" indent="0">
              <a:buNone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代表遇到</a:t>
            </a:r>
            <a:r>
              <a:rPr lang="zh-TW" altLang="en-US" sz="2400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400" b="1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r>
              <a:rPr lang="zh-TW" altLang="en-US" sz="24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投影片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上的情況，請用該張投影片上附上的方式解決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76B4EE9D-DDF5-4C8C-B969-60D1301970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D192A9-ED45-49B0-83F8-FDBD6952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780" y="2166937"/>
            <a:ext cx="6390369" cy="35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9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784179" y="1615044"/>
            <a:ext cx="9535478" cy="174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 b="1"/>
              <a:t>測資</a:t>
            </a:r>
            <a:endParaRPr/>
          </a:p>
        </p:txBody>
      </p:sp>
      <p:graphicFrame>
        <p:nvGraphicFramePr>
          <p:cNvPr id="156" name="Google Shape;156;p8"/>
          <p:cNvGraphicFramePr/>
          <p:nvPr>
            <p:extLst>
              <p:ext uri="{D42A27DB-BD31-4B8C-83A1-F6EECF244321}">
                <p14:modId xmlns:p14="http://schemas.microsoft.com/office/powerpoint/2010/main" val="3848403959"/>
              </p:ext>
            </p:extLst>
          </p:nvPr>
        </p:nvGraphicFramePr>
        <p:xfrm>
          <a:off x="538579" y="2094600"/>
          <a:ext cx="11114841" cy="4110598"/>
        </p:xfrm>
        <a:graphic>
          <a:graphicData uri="http://schemas.openxmlformats.org/drawingml/2006/table">
            <a:tbl>
              <a:tblPr firstRow="1" bandRow="1">
                <a:noFill/>
                <a:tableStyleId>{1DA99658-CACF-41D9-B1C7-CF055C7800CC}</a:tableStyleId>
              </a:tblPr>
              <a:tblGrid>
                <a:gridCol w="104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0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32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homework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is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easy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-1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cat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dog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rabbit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horse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goose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</a:rPr>
                        <a:t>english</a:t>
                      </a:r>
                      <a:endParaRPr lang="en-US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math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computer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biology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physics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chemistry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1 word: homework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2 word: is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3 word: easy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1 word: cat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2 word: dog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3 word: rabbit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4 word: horse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5 word: goose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1 word: </a:t>
                      </a:r>
                      <a:r>
                        <a:rPr lang="en-US" sz="1800" u="none" strike="noStrike" cap="none" dirty="0" err="1"/>
                        <a:t>english</a:t>
                      </a: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2 word: math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3 word: computer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4 word: biology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5 word: physics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num: 6 word: chemistry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115;p3">
            <a:extLst>
              <a:ext uri="{FF2B5EF4-FFF2-40B4-BE49-F238E27FC236}">
                <a16:creationId xmlns:a16="http://schemas.microsoft.com/office/drawing/2014/main" id="{9111497F-0859-43C0-82D1-F52BABD0C0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作業10-1  [C++]</a:t>
            </a:r>
            <a:endParaRPr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972FC8-422F-44D0-9C6E-8D18D7E997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5;p3">
            <a:extLst>
              <a:ext uri="{FF2B5EF4-FFF2-40B4-BE49-F238E27FC236}">
                <a16:creationId xmlns:a16="http://schemas.microsoft.com/office/drawing/2014/main" id="{6C936426-5C2C-4D3E-8FB3-2EF491622A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作業10-2  [C++]</a:t>
            </a:r>
            <a:endParaRPr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9BC027-D8CD-457C-B57C-E4B5E12FD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13" name="Google Shape;116;p3">
            <a:extLst>
              <a:ext uri="{FF2B5EF4-FFF2-40B4-BE49-F238E27FC236}">
                <a16:creationId xmlns:a16="http://schemas.microsoft.com/office/drawing/2014/main" id="{9662FA46-14A1-47D8-BEC6-638D5EB9F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8762" y="1574158"/>
            <a:ext cx="11261115" cy="519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800" b="1" dirty="0">
                <a:latin typeface="Arial"/>
                <a:ea typeface="DFKai-SB"/>
                <a:cs typeface="Arial"/>
                <a:sym typeface="DFKai-SB"/>
              </a:rPr>
              <a:t>第2題</a:t>
            </a:r>
            <a:r>
              <a:rPr lang="en-US" sz="2800" b="1" dirty="0">
                <a:latin typeface="Arial"/>
                <a:ea typeface="DFKai-SB"/>
                <a:cs typeface="Arial"/>
              </a:rPr>
              <a:t>：</a:t>
            </a:r>
            <a:r>
              <a:rPr lang="zh-TW" altLang="en-US" sz="2800" b="1" dirty="0">
                <a:latin typeface="Arial"/>
                <a:ea typeface="DFKai-SB"/>
                <a:cs typeface="Arial"/>
              </a:rPr>
              <a:t>接續第一題，新增目錄且可做</a:t>
            </a:r>
            <a:r>
              <a:rPr lang="en-US" altLang="zh-TW" sz="2800" b="1" dirty="0">
                <a:latin typeface="Arial"/>
                <a:ea typeface="DFKai-SB"/>
                <a:cs typeface="Arial"/>
              </a:rPr>
              <a:t>insert</a:t>
            </a:r>
            <a:r>
              <a:rPr lang="zh-TW" altLang="en-US" sz="2800" b="1" dirty="0">
                <a:latin typeface="Arial"/>
                <a:ea typeface="DFKai-SB"/>
                <a:cs typeface="Arial"/>
              </a:rPr>
              <a:t>、</a:t>
            </a:r>
            <a:r>
              <a:rPr lang="en-US" altLang="zh-TW" sz="2800" b="1" dirty="0">
                <a:latin typeface="Arial"/>
                <a:ea typeface="DFKai-SB"/>
                <a:cs typeface="Arial"/>
              </a:rPr>
              <a:t>delete</a:t>
            </a:r>
            <a:r>
              <a:rPr lang="zh-TW" altLang="en-US" sz="2800" b="1" dirty="0">
                <a:latin typeface="Arial"/>
                <a:ea typeface="DFKai-SB"/>
                <a:cs typeface="Arial"/>
              </a:rPr>
              <a:t>、</a:t>
            </a:r>
            <a:r>
              <a:rPr lang="en-US" altLang="zh-TW" sz="2800" b="1" dirty="0">
                <a:latin typeface="Arial"/>
                <a:ea typeface="DFKai-SB"/>
                <a:cs typeface="Arial"/>
              </a:rPr>
              <a:t>print</a:t>
            </a:r>
            <a:r>
              <a:rPr lang="zh-TW" altLang="en-US" sz="2800" b="1" dirty="0">
                <a:latin typeface="Arial"/>
                <a:ea typeface="DFKai-SB"/>
                <a:cs typeface="Arial"/>
              </a:rPr>
              <a:t>、</a:t>
            </a:r>
            <a:r>
              <a:rPr lang="en-US" altLang="zh-TW" sz="2800" b="1" dirty="0">
                <a:latin typeface="Arial"/>
                <a:ea typeface="DFKai-SB"/>
                <a:cs typeface="Arial"/>
              </a:rPr>
              <a:t>exit</a:t>
            </a:r>
            <a:r>
              <a:rPr lang="zh-TW" altLang="en-US" sz="2800" b="1" dirty="0">
                <a:latin typeface="Arial"/>
                <a:ea typeface="DFKai-SB"/>
                <a:cs typeface="Arial"/>
              </a:rPr>
              <a:t>四種功能</a:t>
            </a:r>
          </a:p>
          <a:p>
            <a:pPr marL="131445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 altLang="en-US" sz="2400" dirty="0">
                <a:latin typeface="Arial"/>
                <a:ea typeface="DFKai-SB"/>
                <a:cs typeface="Arial"/>
              </a:rPr>
              <a:t>   說明：</a:t>
            </a:r>
            <a:endParaRPr lang="en-US" altLang="zh-TW" sz="2400" dirty="0">
              <a:latin typeface="Arial"/>
              <a:ea typeface="DFKai-SB"/>
              <a:cs typeface="Arial"/>
            </a:endParaRPr>
          </a:p>
          <a:p>
            <a:pPr marL="131445" lvl="0" indent="0">
              <a:lnSpc>
                <a:spcPct val="80000"/>
              </a:lnSpc>
              <a:buNone/>
            </a:pPr>
            <a:r>
              <a:rPr lang="en-US" altLang="zh-TW" sz="2400" dirty="0">
                <a:latin typeface="Arial"/>
                <a:ea typeface="DFKai-SB"/>
                <a:cs typeface="Arial"/>
              </a:rPr>
              <a:t>	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一開始輸出</a:t>
            </a:r>
            <a:r>
              <a:rPr lang="en-US" altLang="zh-TW" sz="2400" dirty="0">
                <a:latin typeface="Arial"/>
                <a:ea typeface="DFKai-SB"/>
                <a:cs typeface="Arial"/>
              </a:rPr>
              <a:t>”</a:t>
            </a:r>
            <a:r>
              <a:rPr lang="pt-BR" altLang="zh-TW" sz="2400" dirty="0">
                <a:latin typeface="Arial"/>
                <a:ea typeface="DFKai-SB"/>
                <a:cs typeface="Arial"/>
              </a:rPr>
              <a:t> (a)insert (b)delete (c)print (d)exit</a:t>
            </a:r>
            <a:r>
              <a:rPr lang="en-US" altLang="zh-TW" sz="2400" dirty="0">
                <a:latin typeface="Arial"/>
                <a:ea typeface="DFKai-SB"/>
                <a:cs typeface="Arial"/>
              </a:rPr>
              <a:t>”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供使用者選擇</a:t>
            </a:r>
            <a:endParaRPr lang="en-US" altLang="zh-TW" sz="2400" dirty="0">
              <a:latin typeface="Arial"/>
              <a:ea typeface="DFKai-SB"/>
              <a:cs typeface="Arial"/>
            </a:endParaRPr>
          </a:p>
          <a:p>
            <a:pPr marL="131445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2400" dirty="0">
                <a:latin typeface="Arial"/>
                <a:ea typeface="DFKai-SB"/>
                <a:cs typeface="Arial"/>
              </a:rPr>
              <a:t>	insert</a:t>
            </a:r>
            <a:r>
              <a:rPr lang="en-US" altLang="zh-TW" sz="2400" dirty="0">
                <a:latin typeface="Arial"/>
                <a:ea typeface="DFKai-SB"/>
                <a:cs typeface="Arial"/>
              </a:rPr>
              <a:t>:</a:t>
            </a:r>
          </a:p>
          <a:p>
            <a:pPr marL="131445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altLang="zh-TW" sz="2400" dirty="0">
                <a:latin typeface="Arial"/>
                <a:ea typeface="DFKai-SB"/>
                <a:cs typeface="Arial"/>
              </a:rPr>
              <a:t>		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輸出</a:t>
            </a:r>
            <a:r>
              <a:rPr lang="en-US" altLang="zh-TW" sz="2400" dirty="0">
                <a:latin typeface="Arial"/>
                <a:ea typeface="DFKai-SB"/>
                <a:cs typeface="Arial"/>
              </a:rPr>
              <a:t>”Please enter a word:”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，此時接受使用者輸入長度不超過</a:t>
            </a:r>
            <a:r>
              <a:rPr lang="en-US" altLang="zh-TW" sz="2400" dirty="0">
                <a:latin typeface="Arial"/>
                <a:ea typeface="DFKai-SB"/>
                <a:cs typeface="Arial"/>
              </a:rPr>
              <a:t>10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的字串</a:t>
            </a:r>
            <a:endParaRPr lang="en-US" altLang="zh-TW" sz="2400" dirty="0">
              <a:latin typeface="Arial"/>
              <a:ea typeface="DFKai-SB"/>
              <a:cs typeface="Arial"/>
            </a:endParaRPr>
          </a:p>
          <a:p>
            <a:pPr marL="131445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altLang="zh-TW" sz="2400" dirty="0">
                <a:latin typeface="Arial"/>
                <a:ea typeface="DFKai-SB"/>
                <a:cs typeface="Arial"/>
              </a:rPr>
              <a:t>	delete:</a:t>
            </a:r>
          </a:p>
          <a:p>
            <a:pPr marL="131445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altLang="zh-TW" sz="2400" dirty="0">
                <a:latin typeface="Arial"/>
                <a:ea typeface="DFKai-SB"/>
                <a:cs typeface="Arial"/>
              </a:rPr>
              <a:t>		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將</a:t>
            </a:r>
            <a:r>
              <a:rPr lang="en-US" altLang="zh-TW" sz="2400" dirty="0">
                <a:latin typeface="Arial"/>
                <a:ea typeface="DFKai-SB"/>
                <a:cs typeface="Arial"/>
              </a:rPr>
              <a:t>array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中最後一個單字刪除</a:t>
            </a:r>
            <a:endParaRPr lang="en-US" altLang="zh-TW" sz="2400" dirty="0">
              <a:latin typeface="Arial"/>
              <a:ea typeface="DFKai-SB"/>
              <a:cs typeface="Arial"/>
            </a:endParaRPr>
          </a:p>
          <a:p>
            <a:pPr marL="131445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altLang="zh-TW" sz="2400" dirty="0">
                <a:latin typeface="Arial"/>
                <a:ea typeface="DFKai-SB"/>
                <a:cs typeface="Arial"/>
              </a:rPr>
              <a:t>		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若</a:t>
            </a:r>
            <a:r>
              <a:rPr lang="en-US" altLang="zh-TW" sz="2400" dirty="0">
                <a:latin typeface="Arial"/>
                <a:ea typeface="DFKai-SB"/>
                <a:cs typeface="Arial"/>
              </a:rPr>
              <a:t>array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中無單字，輸出</a:t>
            </a:r>
            <a:r>
              <a:rPr lang="en-US" altLang="zh-TW" sz="2400" dirty="0">
                <a:latin typeface="Arial"/>
                <a:ea typeface="DFKai-SB"/>
                <a:cs typeface="Arial"/>
              </a:rPr>
              <a:t>”Empty!”</a:t>
            </a:r>
          </a:p>
          <a:p>
            <a:pPr marL="131445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altLang="zh-TW" sz="2400" dirty="0">
                <a:latin typeface="Arial"/>
                <a:ea typeface="DFKai-SB"/>
                <a:cs typeface="Arial"/>
              </a:rPr>
              <a:t>	print:</a:t>
            </a:r>
          </a:p>
          <a:p>
            <a:pPr marL="131445" lvl="0" indent="0">
              <a:lnSpc>
                <a:spcPct val="80000"/>
              </a:lnSpc>
              <a:buNone/>
            </a:pPr>
            <a:r>
              <a:rPr lang="en-US" altLang="zh-TW" sz="2400" dirty="0">
                <a:latin typeface="Arial"/>
                <a:ea typeface="DFKai-SB"/>
                <a:cs typeface="Arial"/>
              </a:rPr>
              <a:t>		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將</a:t>
            </a:r>
            <a:r>
              <a:rPr lang="en-US" altLang="zh-TW" sz="2400" dirty="0">
                <a:latin typeface="Arial"/>
                <a:ea typeface="DFKai-SB"/>
                <a:cs typeface="Arial"/>
              </a:rPr>
              <a:t>array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中所有單字經過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ea typeface="DFKai-SB"/>
                <a:cs typeface="Arial"/>
              </a:rPr>
              <a:t>ASCII</a:t>
            </a:r>
            <a:r>
              <a:rPr lang="zh-TW" altLang="en-US" sz="2400" dirty="0">
                <a:solidFill>
                  <a:srgbClr val="FF0000"/>
                </a:solidFill>
                <a:latin typeface="Arial"/>
                <a:ea typeface="DFKai-SB"/>
                <a:cs typeface="Arial"/>
              </a:rPr>
              <a:t>從小到大排序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後印出</a:t>
            </a:r>
            <a:endParaRPr lang="en-US" altLang="zh-TW" sz="2400" dirty="0">
              <a:latin typeface="Arial"/>
              <a:ea typeface="DFKai-SB"/>
              <a:cs typeface="Arial"/>
            </a:endParaRPr>
          </a:p>
          <a:p>
            <a:pPr marL="131445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altLang="zh-TW" sz="2400" dirty="0">
                <a:latin typeface="Arial"/>
                <a:ea typeface="DFKai-SB"/>
                <a:cs typeface="Arial"/>
              </a:rPr>
              <a:t>	exit:</a:t>
            </a:r>
          </a:p>
          <a:p>
            <a:pPr marL="131445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altLang="zh-TW" sz="2400" dirty="0">
                <a:latin typeface="Arial"/>
                <a:ea typeface="DFKai-SB"/>
                <a:cs typeface="Arial"/>
              </a:rPr>
              <a:t>		</a:t>
            </a:r>
            <a:r>
              <a:rPr lang="zh-TW" altLang="en-US" sz="2400" dirty="0">
                <a:latin typeface="Arial"/>
                <a:ea typeface="DFKai-SB"/>
                <a:cs typeface="Arial"/>
              </a:rPr>
              <a:t>結束程式</a:t>
            </a:r>
            <a:endParaRPr sz="2400" dirty="0">
              <a:latin typeface="Arial"/>
              <a:ea typeface="DFKai-SB"/>
              <a:cs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 lang="en-US" altLang="zh-TW" sz="2400" dirty="0">
              <a:latin typeface="Arial"/>
              <a:ea typeface="DFKai-SB"/>
              <a:cs typeface="Arial"/>
              <a:sym typeface="Arial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SzPts val="1870"/>
            </a:pPr>
            <a:r>
              <a:rPr lang="en-US" altLang="zh-TW" sz="2400" b="1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Arial"/>
              </a:rPr>
              <a:t>HINT: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SzPts val="1870"/>
              <a:buNone/>
            </a:pPr>
            <a:endParaRPr lang="en-US" altLang="zh-TW" sz="2100" b="1" dirty="0">
              <a:solidFill>
                <a:srgbClr val="FF0000"/>
              </a:solidFill>
              <a:latin typeface="Arial"/>
              <a:ea typeface="DFKai-SB"/>
              <a:cs typeface="Arial"/>
              <a:sym typeface="Arial"/>
            </a:endParaRPr>
          </a:p>
          <a:p>
            <a:pPr marL="800100" lvl="1" indent="-342900">
              <a:lnSpc>
                <a:spcPct val="80000"/>
              </a:lnSpc>
              <a:spcBef>
                <a:spcPts val="0"/>
              </a:spcBef>
              <a:buSzPts val="1870"/>
            </a:pPr>
            <a:r>
              <a:rPr lang="zh-TW" altLang="en-US" sz="2100" b="1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Arial"/>
              </a:rPr>
              <a:t>禁止使用二維陣列實作</a:t>
            </a:r>
            <a:r>
              <a:rPr lang="en-US" altLang="zh-TW" sz="2100" b="1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Arial"/>
              </a:rPr>
              <a:t>!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SzPts val="1870"/>
              <a:buNone/>
            </a:pPr>
            <a:endParaRPr lang="en-US" altLang="zh-TW" sz="2100" b="1" dirty="0">
              <a:solidFill>
                <a:srgbClr val="FF0000"/>
              </a:solidFill>
              <a:latin typeface="Arial"/>
              <a:ea typeface="DFKai-SB"/>
              <a:cs typeface="Arial"/>
              <a:sym typeface="Arial"/>
            </a:endParaRPr>
          </a:p>
          <a:p>
            <a:pPr marL="800100" lvl="1" indent="-342900">
              <a:lnSpc>
                <a:spcPct val="80000"/>
              </a:lnSpc>
              <a:spcBef>
                <a:spcPts val="0"/>
              </a:spcBef>
              <a:buSzPts val="1870"/>
            </a:pPr>
            <a:r>
              <a:rPr lang="zh-TW" altLang="en-US" sz="2100" b="1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Arial"/>
              </a:rPr>
              <a:t>不會有選項</a:t>
            </a:r>
            <a:r>
              <a:rPr lang="en-US" altLang="zh-TW" sz="2100" b="1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Arial"/>
              </a:rPr>
              <a:t>(</a:t>
            </a:r>
            <a:r>
              <a:rPr lang="en-US" altLang="zh-TW" sz="2100" b="1" dirty="0" err="1">
                <a:solidFill>
                  <a:srgbClr val="FF0000"/>
                </a:solidFill>
                <a:latin typeface="Arial"/>
                <a:ea typeface="DFKai-SB"/>
                <a:cs typeface="Arial"/>
                <a:sym typeface="Arial"/>
              </a:rPr>
              <a:t>abcd</a:t>
            </a:r>
            <a:r>
              <a:rPr lang="en-US" altLang="zh-TW" sz="2100" b="1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Arial"/>
              </a:rPr>
              <a:t>)</a:t>
            </a:r>
            <a:r>
              <a:rPr lang="zh-TW" altLang="en-US" sz="2100" b="1" dirty="0">
                <a:solidFill>
                  <a:srgbClr val="FF0000"/>
                </a:solidFill>
                <a:latin typeface="Arial"/>
                <a:ea typeface="DFKai-SB"/>
                <a:cs typeface="Arial"/>
                <a:sym typeface="Arial"/>
              </a:rPr>
              <a:t>以外的輸入</a:t>
            </a:r>
            <a:endParaRPr lang="en-US" altLang="zh-TW" sz="2100" b="1" dirty="0">
              <a:solidFill>
                <a:srgbClr val="FF0000"/>
              </a:solidFill>
              <a:latin typeface="Arial"/>
              <a:ea typeface="DFKai-SB"/>
              <a:cs typeface="Arial"/>
              <a:sym typeface="Arial"/>
            </a:endParaRP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SzPts val="1870"/>
              <a:buNone/>
            </a:pPr>
            <a:endParaRPr lang="en-US" altLang="zh-TW" sz="2100" b="1" dirty="0">
              <a:solidFill>
                <a:srgbClr val="FF0000"/>
              </a:solidFill>
              <a:latin typeface="Arial"/>
              <a:ea typeface="DFKai-SB"/>
              <a:cs typeface="Arial"/>
              <a:sym typeface="Arial"/>
            </a:endParaRP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SzPts val="1870"/>
              <a:buNone/>
            </a:pPr>
            <a:endParaRPr lang="en-US" altLang="zh-TW" sz="2000" b="1" dirty="0">
              <a:solidFill>
                <a:srgbClr val="FF0000"/>
              </a:solidFill>
              <a:latin typeface="Arial"/>
              <a:ea typeface="DFKai-SB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body" idx="1"/>
          </p:nvPr>
        </p:nvSpPr>
        <p:spPr>
          <a:xfrm>
            <a:off x="784179" y="1615043"/>
            <a:ext cx="10122633" cy="181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 b="1"/>
              <a:t>範例：</a:t>
            </a:r>
            <a:endParaRPr sz="2400" b="1"/>
          </a:p>
        </p:txBody>
      </p:sp>
      <p:sp>
        <p:nvSpPr>
          <p:cNvPr id="10" name="Google Shape;115;p3">
            <a:extLst>
              <a:ext uri="{FF2B5EF4-FFF2-40B4-BE49-F238E27FC236}">
                <a16:creationId xmlns:a16="http://schemas.microsoft.com/office/drawing/2014/main" id="{7AD51A95-5AD9-4B0E-8C54-2E59107056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作業10-2  [C++]</a:t>
            </a:r>
            <a:endParaRPr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F9E259D-F089-4594-8B06-1EB75E3F57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B077478-0DCB-4FC2-96CA-E0DBCF6B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068" y="1541305"/>
            <a:ext cx="4825778" cy="51733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782</Words>
  <Application>Microsoft Office PowerPoint</Application>
  <PresentationFormat>Widescreen</PresentationFormat>
  <Paragraphs>161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Noto Sans Symbols</vt:lpstr>
      <vt:lpstr>DFKai-SB</vt:lpstr>
      <vt:lpstr>DFKai-SB</vt:lpstr>
      <vt:lpstr>Arial</vt:lpstr>
      <vt:lpstr>Calibri</vt:lpstr>
      <vt:lpstr>Rockwell</vt:lpstr>
      <vt:lpstr>木刻字型</vt:lpstr>
      <vt:lpstr>作業10</vt:lpstr>
      <vt:lpstr>作業10-1  [C++]</vt:lpstr>
      <vt:lpstr>作業10-1  [C++]</vt:lpstr>
      <vt:lpstr>作業10-1  [C++]</vt:lpstr>
      <vt:lpstr>作業10-1  [C++]</vt:lpstr>
      <vt:lpstr>作業10-1  [C++]</vt:lpstr>
      <vt:lpstr>作業10-1  [C++]</vt:lpstr>
      <vt:lpstr>作業10-2  [C++]</vt:lpstr>
      <vt:lpstr>作業10-2  [C++]</vt:lpstr>
      <vt:lpstr>繳交規範</vt:lpstr>
      <vt:lpstr>截圖範例</vt:lpstr>
      <vt:lpstr>繳交內容</vt:lpstr>
      <vt:lpstr>繳交內容</vt:lpstr>
      <vt:lpstr>繳交方式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作業10</dc:title>
  <dc:creator>user</dc:creator>
  <cp:lastModifiedBy>棕升</cp:lastModifiedBy>
  <cp:revision>22</cp:revision>
  <dcterms:created xsi:type="dcterms:W3CDTF">2019-09-17T05:51:58Z</dcterms:created>
  <dcterms:modified xsi:type="dcterms:W3CDTF">2020-12-17T05:53:36Z</dcterms:modified>
</cp:coreProperties>
</file>