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8" r:id="rId2"/>
    <p:sldId id="259" r:id="rId3"/>
    <p:sldId id="276" r:id="rId4"/>
    <p:sldId id="277" r:id="rId5"/>
    <p:sldId id="278" r:id="rId6"/>
    <p:sldId id="266" r:id="rId7"/>
    <p:sldId id="269" r:id="rId8"/>
    <p:sldId id="268" r:id="rId9"/>
    <p:sldId id="273" r:id="rId10"/>
    <p:sldId id="267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FCC"/>
    <a:srgbClr val="D34817"/>
    <a:srgbClr val="D16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8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6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830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2020/10/29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cueeclass.ncu.edu.tw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</p:spPr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繳交截止日期：</a:t>
            </a:r>
            <a:r>
              <a:rPr lang="en-US" altLang="zh-TW" sz="2000" dirty="0"/>
              <a:t>2020/11/03 </a:t>
            </a:r>
            <a:r>
              <a:rPr lang="zh-TW" altLang="en-US" sz="2000" dirty="0"/>
              <a:t>  </a:t>
            </a:r>
            <a:r>
              <a:rPr lang="en-US" altLang="zh-TW" sz="2000" dirty="0"/>
              <a:t>23:55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作業上傳以 </a:t>
            </a:r>
            <a:r>
              <a:rPr lang="zh-CN" altLang="en-US" b="1" dirty="0">
                <a:solidFill>
                  <a:srgbClr val="FF0000"/>
                </a:solidFill>
              </a:rPr>
              <a:t>新</a:t>
            </a:r>
            <a:r>
              <a:rPr lang="en-US" altLang="zh-CN" b="1" dirty="0" err="1">
                <a:solidFill>
                  <a:srgbClr val="FF0000"/>
                </a:solidFill>
              </a:rPr>
              <a:t>eeclass</a:t>
            </a:r>
            <a:r>
              <a:rPr lang="zh-TW" altLang="en-US" b="1" dirty="0">
                <a:solidFill>
                  <a:srgbClr val="FF0000"/>
                </a:solidFill>
              </a:rPr>
              <a:t>系統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為主  </a:t>
            </a:r>
            <a:r>
              <a:rPr lang="en-US" altLang="zh-TW" dirty="0">
                <a:hlinkClick r:id="rId2"/>
              </a:rPr>
              <a:t>https://ncueeclass.ncu.edu.tw/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有修計實者</a:t>
            </a:r>
            <a:r>
              <a:rPr lang="zh-TW" altLang="en-US" dirty="0"/>
              <a:t>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計算機實習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無修計實者</a:t>
            </a:r>
            <a:r>
              <a:rPr lang="zh-TW" altLang="en-US" dirty="0"/>
              <a:t>，但有修計概者，作業繳交至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計算機概論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4.</a:t>
            </a:r>
            <a:r>
              <a:rPr lang="zh-TW" altLang="en-US" dirty="0"/>
              <a:t> 不接受補交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535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02279"/>
            <a:ext cx="10058400" cy="4269921"/>
          </a:xfrm>
        </p:spPr>
        <p:txBody>
          <a:bodyPr/>
          <a:lstStyle/>
          <a:p>
            <a:r>
              <a:rPr lang="zh-TW" altLang="en-US" dirty="0"/>
              <a:t>程式碼開頭要有以下文字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計算機概論</a:t>
            </a:r>
            <a:r>
              <a:rPr lang="en-US" altLang="zh-TW" sz="2800" dirty="0"/>
              <a:t>Ⅰ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ⅠA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2020-CE1003-A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ⅠB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作業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Assignment</a:t>
            </a:r>
          </a:p>
          <a:p>
            <a:r>
              <a:rPr lang="zh-TW" altLang="en-US" sz="2800" dirty="0"/>
              <a:t>練習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Practice</a:t>
            </a:r>
            <a:endParaRPr lang="zh-TW" altLang="en-US" sz="2800" dirty="0"/>
          </a:p>
        </p:txBody>
      </p:sp>
      <p:pic>
        <p:nvPicPr>
          <p:cNvPr id="9" name="Picture 2" descr="D:\計概文件\sreenshot_0918\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84" y="2284351"/>
            <a:ext cx="3255318" cy="1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2" t="68887" r="60068" b="18792"/>
          <a:stretch/>
        </p:blipFill>
        <p:spPr bwMode="auto"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76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</p:spPr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8764" y="1615043"/>
            <a:ext cx="9820893" cy="573578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CN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zh-TW" altLang="en-US" sz="2200" b="1" dirty="0"/>
              <a:t>：</a:t>
            </a:r>
            <a:r>
              <a:rPr lang="en-US" altLang="zh-TW" sz="2200" b="1" dirty="0"/>
              <a:t>2</a:t>
            </a:r>
            <a:r>
              <a:rPr lang="zh-TW" altLang="en-US" sz="2200" b="1" dirty="0"/>
              <a:t>進位數字轉</a:t>
            </a:r>
            <a:r>
              <a:rPr lang="en-US" altLang="zh-TW" sz="2200" b="1" dirty="0"/>
              <a:t>16</a:t>
            </a:r>
            <a:r>
              <a:rPr lang="zh-TW" altLang="en-US" sz="2200" b="1" dirty="0"/>
              <a:t>進位</a:t>
            </a:r>
            <a:endParaRPr lang="en-US" altLang="zh-TW" sz="2200" b="1" dirty="0"/>
          </a:p>
          <a:p>
            <a:r>
              <a:rPr lang="zh-TW" altLang="en-US" sz="2200" dirty="0">
                <a:latin typeface="+mj-ea"/>
              </a:rPr>
              <a:t>要求：</a:t>
            </a:r>
            <a:endParaRPr lang="en-US" altLang="zh-TW" sz="2200" dirty="0">
              <a:latin typeface="+mj-ea"/>
            </a:endParaRPr>
          </a:p>
          <a:p>
            <a:r>
              <a:rPr lang="zh-TW" altLang="en-US" sz="2200" dirty="0">
                <a:latin typeface="+mj-ea"/>
              </a:rPr>
              <a:t>使用者輸入一個</a:t>
            </a:r>
            <a:r>
              <a:rPr lang="en-US" altLang="zh-TW" sz="2200" dirty="0">
                <a:latin typeface="+mj-ea"/>
              </a:rPr>
              <a:t>2</a:t>
            </a:r>
            <a:r>
              <a:rPr lang="zh-TW" altLang="en-US" sz="2200" dirty="0">
                <a:latin typeface="+mj-ea"/>
              </a:rPr>
              <a:t>進位數字，將其轉換為</a:t>
            </a:r>
            <a:r>
              <a:rPr lang="en-US" altLang="zh-TW" sz="2200" dirty="0">
                <a:latin typeface="+mj-ea"/>
              </a:rPr>
              <a:t>16</a:t>
            </a:r>
            <a:r>
              <a:rPr lang="zh-TW" altLang="en-US" sz="2200" dirty="0">
                <a:latin typeface="+mj-ea"/>
              </a:rPr>
              <a:t>進位</a:t>
            </a:r>
            <a:r>
              <a:rPr lang="zh-TW" altLang="en-US" sz="2200" dirty="0" smtClean="0">
                <a:latin typeface="+mj-ea"/>
              </a:rPr>
              <a:t>數字</a:t>
            </a:r>
            <a:endParaRPr lang="en-US" altLang="zh-TW" sz="2200" dirty="0">
              <a:latin typeface="+mj-ea"/>
            </a:endParaRPr>
          </a:p>
          <a:p>
            <a:r>
              <a:rPr lang="zh-TW" altLang="en-US" sz="2200" dirty="0">
                <a:solidFill>
                  <a:srgbClr val="FF0000"/>
                </a:solidFill>
                <a:latin typeface="+mj-ea"/>
              </a:rPr>
              <a:t>需判斷輸入是否為</a:t>
            </a:r>
            <a:r>
              <a:rPr lang="en-US" altLang="zh-TW" sz="2200" dirty="0">
                <a:solidFill>
                  <a:srgbClr val="FF0000"/>
                </a:solidFill>
                <a:latin typeface="+mj-ea"/>
              </a:rPr>
              <a:t>2</a:t>
            </a:r>
            <a:r>
              <a:rPr lang="zh-TW" altLang="en-US" sz="2200" dirty="0">
                <a:solidFill>
                  <a:srgbClr val="FF0000"/>
                </a:solidFill>
                <a:latin typeface="+mj-ea"/>
              </a:rPr>
              <a:t>進位數字</a:t>
            </a:r>
            <a:r>
              <a:rPr lang="zh-TW" altLang="en-US" sz="2200" dirty="0">
                <a:latin typeface="+mj-ea"/>
              </a:rPr>
              <a:t>。</a:t>
            </a:r>
            <a:endParaRPr lang="en-US" altLang="zh-TW" sz="2200" dirty="0">
              <a:latin typeface="+mj-ea"/>
            </a:endParaRPr>
          </a:p>
          <a:p>
            <a:r>
              <a:rPr lang="zh-TW" altLang="en-US" sz="2200" dirty="0">
                <a:latin typeface="+mj-ea"/>
              </a:rPr>
              <a:t>若是</a:t>
            </a:r>
            <a:r>
              <a:rPr lang="en-US" altLang="zh-TW" sz="2200" dirty="0">
                <a:latin typeface="+mj-ea"/>
              </a:rPr>
              <a:t>2</a:t>
            </a:r>
            <a:r>
              <a:rPr lang="zh-TW" altLang="en-US" sz="2200" dirty="0">
                <a:latin typeface="+mj-ea"/>
              </a:rPr>
              <a:t>進位數字，則輸出轉換過後的</a:t>
            </a:r>
            <a:r>
              <a:rPr lang="en-US" altLang="zh-TW" sz="2200" dirty="0">
                <a:latin typeface="+mj-ea"/>
              </a:rPr>
              <a:t>16</a:t>
            </a:r>
            <a:r>
              <a:rPr lang="zh-TW" altLang="en-US" sz="2200" dirty="0">
                <a:latin typeface="+mj-ea"/>
              </a:rPr>
              <a:t>進位數字。</a:t>
            </a:r>
            <a:endParaRPr lang="en-US" altLang="zh-TW" sz="2200" dirty="0">
              <a:latin typeface="+mj-ea"/>
            </a:endParaRPr>
          </a:p>
          <a:p>
            <a:r>
              <a:rPr lang="zh-TW" altLang="en-US" sz="2200" dirty="0">
                <a:solidFill>
                  <a:srgbClr val="FF0000"/>
                </a:solidFill>
                <a:latin typeface="+mj-ea"/>
              </a:rPr>
              <a:t>忽略</a:t>
            </a:r>
            <a:r>
              <a:rPr lang="en-US" altLang="zh-TW" sz="2200" dirty="0">
                <a:solidFill>
                  <a:srgbClr val="FF0000"/>
                </a:solidFill>
                <a:latin typeface="+mj-ea"/>
              </a:rPr>
              <a:t>0</a:t>
            </a:r>
            <a:r>
              <a:rPr lang="zh-TW" altLang="en-US" sz="2200" dirty="0">
                <a:solidFill>
                  <a:srgbClr val="FF0000"/>
                </a:solidFill>
                <a:latin typeface="+mj-ea"/>
              </a:rPr>
              <a:t>開頭</a:t>
            </a:r>
            <a:r>
              <a:rPr lang="en-US" altLang="zh-TW" sz="2200" dirty="0">
                <a:solidFill>
                  <a:srgbClr val="FF0000"/>
                </a:solidFill>
                <a:latin typeface="+mj-ea"/>
              </a:rPr>
              <a:t>(e.g. 0100</a:t>
            </a:r>
            <a:r>
              <a:rPr lang="zh-TW" altLang="en-US" sz="2200" dirty="0">
                <a:solidFill>
                  <a:srgbClr val="FF0000"/>
                </a:solidFill>
                <a:latin typeface="+mj-ea"/>
              </a:rPr>
              <a:t>當作</a:t>
            </a:r>
            <a:r>
              <a:rPr lang="en-US" altLang="zh-TW" sz="2200" dirty="0">
                <a:solidFill>
                  <a:srgbClr val="FF0000"/>
                </a:solidFill>
                <a:latin typeface="+mj-ea"/>
              </a:rPr>
              <a:t>100)</a:t>
            </a:r>
          </a:p>
          <a:p>
            <a:r>
              <a:rPr lang="zh-TW" altLang="en-US" sz="2200" dirty="0">
                <a:solidFill>
                  <a:srgbClr val="FF0000"/>
                </a:solidFill>
                <a:latin typeface="+mj-ea"/>
              </a:rPr>
              <a:t>需要可重複輸入，輸入</a:t>
            </a:r>
            <a:r>
              <a:rPr lang="en-US" altLang="zh-TW" sz="2200" dirty="0">
                <a:solidFill>
                  <a:srgbClr val="FF0000"/>
                </a:solidFill>
                <a:latin typeface="+mj-ea"/>
              </a:rPr>
              <a:t>-1</a:t>
            </a:r>
            <a:r>
              <a:rPr lang="zh-TW" altLang="en-US" sz="2200" dirty="0">
                <a:solidFill>
                  <a:srgbClr val="FF0000"/>
                </a:solidFill>
                <a:latin typeface="+mj-ea"/>
              </a:rPr>
              <a:t>則結束程式。</a:t>
            </a:r>
            <a:endParaRPr lang="en-US" altLang="zh-TW" sz="2200" dirty="0">
              <a:solidFill>
                <a:srgbClr val="FF0000"/>
              </a:solidFill>
              <a:latin typeface="+mj-ea"/>
            </a:endParaRPr>
          </a:p>
          <a:p>
            <a:r>
              <a:rPr lang="en-US" altLang="zh-TW" sz="2200" dirty="0">
                <a:solidFill>
                  <a:srgbClr val="FF0000"/>
                </a:solidFill>
                <a:latin typeface="+mj-ea"/>
              </a:rPr>
              <a:t>16</a:t>
            </a:r>
            <a:r>
              <a:rPr lang="zh-TW" altLang="en-US" sz="2200" dirty="0">
                <a:solidFill>
                  <a:srgbClr val="FF0000"/>
                </a:solidFill>
                <a:latin typeface="+mj-ea"/>
              </a:rPr>
              <a:t>進位英文字母大寫</a:t>
            </a:r>
            <a:r>
              <a:rPr lang="en-US" altLang="zh-TW" sz="2200" dirty="0" smtClean="0">
                <a:solidFill>
                  <a:srgbClr val="FF0000"/>
                </a:solidFill>
                <a:latin typeface="+mj-ea"/>
              </a:rPr>
              <a:t>! (</a:t>
            </a:r>
            <a:r>
              <a:rPr lang="en-US" altLang="zh-TW" sz="2200" dirty="0">
                <a:solidFill>
                  <a:srgbClr val="FF0000"/>
                </a:solidFill>
                <a:latin typeface="+mj-ea"/>
              </a:rPr>
              <a:t>e.g. A0</a:t>
            </a:r>
            <a:r>
              <a:rPr lang="zh-TW" altLang="en-US" sz="2200" dirty="0">
                <a:solidFill>
                  <a:srgbClr val="FF0000"/>
                </a:solidFill>
                <a:latin typeface="+mj-ea"/>
              </a:rPr>
              <a:t>，</a:t>
            </a:r>
            <a:r>
              <a:rPr lang="en-US" altLang="zh-TW" sz="2200" dirty="0">
                <a:solidFill>
                  <a:srgbClr val="FF0000"/>
                </a:solidFill>
                <a:latin typeface="+mj-ea"/>
              </a:rPr>
              <a:t>FF)</a:t>
            </a:r>
          </a:p>
          <a:p>
            <a:r>
              <a:rPr lang="zh-TW" altLang="en-US" sz="2200" dirty="0">
                <a:latin typeface="+mj-ea"/>
              </a:rPr>
              <a:t>若不是</a:t>
            </a:r>
            <a:r>
              <a:rPr lang="en-US" altLang="zh-TW" sz="2200" dirty="0">
                <a:latin typeface="+mj-ea"/>
              </a:rPr>
              <a:t>2</a:t>
            </a:r>
            <a:r>
              <a:rPr lang="zh-TW" altLang="en-US" sz="2200" dirty="0">
                <a:latin typeface="+mj-ea"/>
              </a:rPr>
              <a:t>進位數字，則</a:t>
            </a:r>
            <a:r>
              <a:rPr lang="zh-TW" altLang="en-US" sz="2200" dirty="0" smtClean="0">
                <a:latin typeface="+mj-ea"/>
              </a:rPr>
              <a:t>輸出</a:t>
            </a:r>
            <a:r>
              <a:rPr lang="en-US" altLang="zh-TW" sz="2200" dirty="0">
                <a:latin typeface="+mj-ea"/>
              </a:rPr>
              <a:t> </a:t>
            </a:r>
            <a:r>
              <a:rPr lang="en-US" altLang="zh-TW" sz="2200" dirty="0" smtClean="0">
                <a:latin typeface="+mj-ea"/>
              </a:rPr>
              <a:t>Not </a:t>
            </a:r>
            <a:r>
              <a:rPr lang="en-US" altLang="zh-TW" sz="2200" dirty="0">
                <a:latin typeface="+mj-ea"/>
              </a:rPr>
              <a:t>Binary Number</a:t>
            </a:r>
            <a:r>
              <a:rPr lang="en-US" altLang="zh-TW" sz="2200" dirty="0" smtClean="0">
                <a:latin typeface="+mj-ea"/>
              </a:rPr>
              <a:t>!</a:t>
            </a:r>
          </a:p>
          <a:p>
            <a:pPr marL="0" indent="0">
              <a:buNone/>
            </a:pPr>
            <a:endParaRPr lang="en-US" altLang="zh-TW" sz="2200" dirty="0">
              <a:latin typeface="+mj-ea"/>
            </a:endParaRPr>
          </a:p>
          <a:p>
            <a:r>
              <a:rPr lang="zh-TW" altLang="en-US" sz="2200" dirty="0" smtClean="0">
                <a:solidFill>
                  <a:srgbClr val="FF0000"/>
                </a:solidFill>
                <a:latin typeface="+mj-ea"/>
              </a:rPr>
              <a:t>禁止使用</a:t>
            </a:r>
            <a:r>
              <a:rPr lang="en-US" altLang="zh-TW" sz="2200" dirty="0" smtClean="0">
                <a:solidFill>
                  <a:srgbClr val="FF0000"/>
                </a:solidFill>
                <a:latin typeface="+mj-ea"/>
              </a:rPr>
              <a:t>hex()</a:t>
            </a:r>
            <a:r>
              <a:rPr lang="zh-TW" altLang="en-US" sz="2200" dirty="0" smtClean="0">
                <a:solidFill>
                  <a:srgbClr val="FF0000"/>
                </a:solidFill>
                <a:latin typeface="+mj-ea"/>
              </a:rPr>
              <a:t>和</a:t>
            </a:r>
            <a:r>
              <a:rPr lang="en-US" altLang="zh-TW" sz="2200" dirty="0" smtClean="0">
                <a:solidFill>
                  <a:srgbClr val="FF0000"/>
                </a:solidFill>
                <a:latin typeface="+mj-ea"/>
              </a:rPr>
              <a:t>bin()</a:t>
            </a:r>
            <a:r>
              <a:rPr lang="zh-TW" altLang="en-US" sz="2200" dirty="0" smtClean="0">
                <a:solidFill>
                  <a:srgbClr val="FF0000"/>
                </a:solidFill>
                <a:latin typeface="+mj-ea"/>
              </a:rPr>
              <a:t>函式</a:t>
            </a:r>
            <a:r>
              <a:rPr lang="en-US" altLang="zh-TW" sz="2200" dirty="0" smtClean="0">
                <a:solidFill>
                  <a:srgbClr val="FF0000"/>
                </a:solidFill>
                <a:latin typeface="+mj-ea"/>
              </a:rPr>
              <a:t>! </a:t>
            </a:r>
            <a:r>
              <a:rPr lang="zh-TW" altLang="en-US" sz="2200" dirty="0" smtClean="0">
                <a:solidFill>
                  <a:srgbClr val="FF0000"/>
                </a:solidFill>
                <a:latin typeface="+mj-ea"/>
              </a:rPr>
              <a:t>使用</a:t>
            </a:r>
            <a:r>
              <a:rPr lang="zh-CN" altLang="en-US" sz="2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這些</a:t>
            </a:r>
            <a:r>
              <a:rPr lang="zh-TW" altLang="en-US" sz="2200" dirty="0" smtClean="0">
                <a:solidFill>
                  <a:srgbClr val="FF0000"/>
                </a:solidFill>
                <a:latin typeface="+mj-ea"/>
              </a:rPr>
              <a:t>函</a:t>
            </a:r>
            <a:r>
              <a:rPr lang="zh-TW" altLang="en-US" sz="2200" dirty="0">
                <a:solidFill>
                  <a:srgbClr val="FF0000"/>
                </a:solidFill>
                <a:latin typeface="+mj-ea"/>
              </a:rPr>
              <a:t>式將不予計分</a:t>
            </a:r>
            <a:r>
              <a:rPr lang="zh-TW" altLang="en-US" sz="2200" dirty="0" smtClean="0">
                <a:solidFill>
                  <a:srgbClr val="FF0000"/>
                </a:solidFill>
                <a:latin typeface="+mj-ea"/>
              </a:rPr>
              <a:t>。</a:t>
            </a:r>
            <a:endParaRPr lang="en-US" altLang="zh-TW" sz="2200" dirty="0" smtClean="0">
              <a:solidFill>
                <a:srgbClr val="FF0000"/>
              </a:solidFill>
              <a:latin typeface="+mj-ea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+mj-ea"/>
              </a:rPr>
              <a:t>   </a:t>
            </a:r>
            <a:endParaRPr lang="en-US" altLang="zh-TW" sz="2400" dirty="0">
              <a:latin typeface="+mj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B3E42918-6E62-46B4-A07C-7CB21DB2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503" y="566229"/>
            <a:ext cx="4663237" cy="28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740355A-D583-4897-858F-07B5C22F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05 </a:t>
            </a:r>
            <a:r>
              <a:rPr lang="zh-CN" altLang="en-US" sz="2800" dirty="0"/>
              <a:t>第</a:t>
            </a:r>
            <a:r>
              <a:rPr lang="en-US" altLang="zh-CN" sz="2800" dirty="0"/>
              <a:t>1</a:t>
            </a:r>
            <a:r>
              <a:rPr lang="zh-CN" altLang="en-US" sz="2800" dirty="0"/>
              <a:t>題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FF5825-22F2-47D4-AADD-EB4FDFBB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xmlns="" id="{CF7721BE-031E-4D8F-96A9-18B65F3060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885258"/>
              </p:ext>
            </p:extLst>
          </p:nvPr>
        </p:nvGraphicFramePr>
        <p:xfrm>
          <a:off x="452761" y="2121408"/>
          <a:ext cx="11398928" cy="415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11">
                  <a:extLst>
                    <a:ext uri="{9D8B030D-6E8A-4147-A177-3AD203B41FA5}">
                      <a16:colId xmlns:a16="http://schemas.microsoft.com/office/drawing/2014/main" xmlns="" val="1161020503"/>
                    </a:ext>
                  </a:extLst>
                </a:gridCol>
                <a:gridCol w="29296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539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65468">
                  <a:extLst>
                    <a:ext uri="{9D8B030D-6E8A-4147-A177-3AD203B41FA5}">
                      <a16:colId xmlns:a16="http://schemas.microsoft.com/office/drawing/2014/main" xmlns="" val="3139841828"/>
                    </a:ext>
                  </a:extLst>
                </a:gridCol>
              </a:tblGrid>
              <a:tr h="822331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101011101001</a:t>
                      </a: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101101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6207329"/>
                  </a:ext>
                </a:extLst>
              </a:tr>
              <a:tr h="3330709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AE9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2D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Not Binary Number!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755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94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3561" y="484632"/>
            <a:ext cx="10295491" cy="1609344"/>
          </a:xfrm>
        </p:spPr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937" y="2336800"/>
            <a:ext cx="9527720" cy="414351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zh-TW" altLang="en-US" sz="3200" b="1" dirty="0"/>
              <a:t>：</a:t>
            </a:r>
            <a:r>
              <a:rPr lang="en-US" altLang="zh-TW" sz="3200" b="1" dirty="0"/>
              <a:t>2</a:t>
            </a:r>
            <a:r>
              <a:rPr lang="zh-TW" altLang="en-US" sz="3200" b="1" dirty="0"/>
              <a:t>進位加減</a:t>
            </a:r>
            <a:endParaRPr lang="en-US" altLang="zh-TW" sz="3200" b="1" dirty="0"/>
          </a:p>
          <a:p>
            <a:r>
              <a:rPr lang="zh-TW" altLang="en-US" sz="2400" dirty="0">
                <a:latin typeface="+mj-ea"/>
              </a:rPr>
              <a:t>要求：</a:t>
            </a:r>
            <a:endParaRPr lang="en-US" altLang="zh-TW" sz="2400" dirty="0">
              <a:latin typeface="+mj-ea"/>
            </a:endParaRPr>
          </a:p>
          <a:p>
            <a:r>
              <a:rPr lang="zh-TW" altLang="en-US" sz="2400" dirty="0">
                <a:latin typeface="+mj-ea"/>
              </a:rPr>
              <a:t>使用者輸入一個算式字串，包含兩個</a:t>
            </a:r>
            <a:r>
              <a:rPr lang="en-US" altLang="zh-TW" sz="2400" dirty="0">
                <a:latin typeface="+mj-ea"/>
              </a:rPr>
              <a:t>2</a:t>
            </a:r>
            <a:r>
              <a:rPr lang="zh-TW" altLang="en-US" sz="2400" dirty="0">
                <a:latin typeface="+mj-ea"/>
              </a:rPr>
              <a:t>進位數字和一個符號</a:t>
            </a:r>
            <a:r>
              <a:rPr lang="en-US" altLang="zh-TW" sz="2400" dirty="0">
                <a:latin typeface="+mj-ea"/>
              </a:rPr>
              <a:t>(+</a:t>
            </a:r>
            <a:r>
              <a:rPr lang="zh-TW" altLang="en-US" sz="2400" dirty="0">
                <a:latin typeface="+mj-ea"/>
              </a:rPr>
              <a:t>或</a:t>
            </a:r>
            <a:r>
              <a:rPr lang="en-US" altLang="zh-TW" sz="2400" dirty="0">
                <a:latin typeface="+mj-ea"/>
              </a:rPr>
              <a:t>-)</a:t>
            </a:r>
            <a:r>
              <a:rPr lang="zh-TW" altLang="en-US" sz="2400" dirty="0">
                <a:latin typeface="+mj-ea"/>
              </a:rPr>
              <a:t>。</a:t>
            </a:r>
            <a:endParaRPr lang="en-US" altLang="zh-TW" sz="2400" dirty="0">
              <a:latin typeface="+mj-ea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+mj-ea"/>
              </a:rPr>
              <a:t>需要可重複輸入，輸入單獨一個</a:t>
            </a:r>
            <a:r>
              <a:rPr lang="en-US" altLang="zh-TW" sz="2400" dirty="0">
                <a:solidFill>
                  <a:srgbClr val="FF0000"/>
                </a:solidFill>
                <a:latin typeface="+mj-ea"/>
              </a:rPr>
              <a:t>-1</a:t>
            </a:r>
            <a:r>
              <a:rPr lang="zh-TW" altLang="en-US" sz="2400" dirty="0">
                <a:solidFill>
                  <a:srgbClr val="FF0000"/>
                </a:solidFill>
                <a:latin typeface="+mj-ea"/>
              </a:rPr>
              <a:t>則結束程式。</a:t>
            </a:r>
            <a:endParaRPr lang="en-US" altLang="zh-TW" sz="2400" dirty="0">
              <a:solidFill>
                <a:srgbClr val="FF0000"/>
              </a:solidFill>
              <a:latin typeface="+mj-ea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+mj-ea"/>
              </a:rPr>
              <a:t>忽略</a:t>
            </a:r>
            <a:r>
              <a:rPr lang="en-US" altLang="zh-TW" sz="2400" dirty="0">
                <a:solidFill>
                  <a:srgbClr val="FF0000"/>
                </a:solidFill>
                <a:latin typeface="+mj-ea"/>
              </a:rPr>
              <a:t>0</a:t>
            </a:r>
            <a:r>
              <a:rPr lang="zh-TW" altLang="en-US" sz="2400" dirty="0">
                <a:solidFill>
                  <a:srgbClr val="FF0000"/>
                </a:solidFill>
                <a:latin typeface="+mj-ea"/>
              </a:rPr>
              <a:t>開頭</a:t>
            </a:r>
            <a:r>
              <a:rPr lang="en-US" altLang="zh-TW" sz="2400" dirty="0">
                <a:solidFill>
                  <a:srgbClr val="FF0000"/>
                </a:solidFill>
                <a:latin typeface="+mj-ea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+mj-ea"/>
              </a:rPr>
              <a:t>e.g</a:t>
            </a:r>
            <a:r>
              <a:rPr lang="en-US" altLang="zh-TW" sz="2400" dirty="0">
                <a:solidFill>
                  <a:srgbClr val="FF0000"/>
                </a:solidFill>
                <a:latin typeface="+mj-ea"/>
              </a:rPr>
              <a:t> 0100</a:t>
            </a:r>
            <a:r>
              <a:rPr lang="zh-TW" altLang="en-US" sz="2400" dirty="0">
                <a:solidFill>
                  <a:srgbClr val="FF0000"/>
                </a:solidFill>
                <a:latin typeface="+mj-ea"/>
              </a:rPr>
              <a:t>當作</a:t>
            </a:r>
            <a:r>
              <a:rPr lang="en-US" altLang="zh-TW" sz="2400" dirty="0">
                <a:solidFill>
                  <a:srgbClr val="FF0000"/>
                </a:solidFill>
                <a:latin typeface="+mj-ea"/>
              </a:rPr>
              <a:t>100)</a:t>
            </a:r>
            <a:endParaRPr lang="en-US" altLang="zh-TW" sz="2400" dirty="0">
              <a:latin typeface="+mj-ea"/>
            </a:endParaRPr>
          </a:p>
          <a:p>
            <a:r>
              <a:rPr lang="zh-TW" altLang="en-US" sz="2400" dirty="0">
                <a:latin typeface="+mj-ea"/>
              </a:rPr>
              <a:t>輸出算式結果</a:t>
            </a:r>
            <a:r>
              <a:rPr lang="en-US" altLang="zh-TW" sz="2400" dirty="0">
                <a:latin typeface="+mj-ea"/>
              </a:rPr>
              <a:t>(2</a:t>
            </a:r>
            <a:r>
              <a:rPr lang="zh-TW" altLang="en-US" sz="2400" dirty="0">
                <a:latin typeface="+mj-ea"/>
              </a:rPr>
              <a:t>進位</a:t>
            </a:r>
            <a:r>
              <a:rPr lang="en-US" altLang="zh-TW" sz="2400" dirty="0">
                <a:latin typeface="+mj-ea"/>
              </a:rPr>
              <a:t>)</a:t>
            </a:r>
            <a:r>
              <a:rPr lang="zh-TW" altLang="en-US" sz="2400" dirty="0" smtClean="0">
                <a:latin typeface="+mj-ea"/>
              </a:rPr>
              <a:t>。</a:t>
            </a:r>
            <a:endParaRPr lang="en-US" altLang="zh-TW" sz="2400" dirty="0" smtClean="0">
              <a:latin typeface="+mj-ea"/>
            </a:endParaRPr>
          </a:p>
          <a:p>
            <a:endParaRPr lang="en-US" altLang="zh-TW" sz="2400" dirty="0">
              <a:latin typeface="+mj-ea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+mj-ea"/>
              </a:rPr>
              <a:t>禁止使用</a:t>
            </a:r>
            <a:r>
              <a:rPr lang="en-US" altLang="zh-TW" sz="2400" dirty="0">
                <a:solidFill>
                  <a:srgbClr val="FF0000"/>
                </a:solidFill>
                <a:latin typeface="+mj-ea"/>
              </a:rPr>
              <a:t>bin()</a:t>
            </a:r>
            <a:r>
              <a:rPr lang="zh-TW" altLang="en-US" sz="2400" dirty="0">
                <a:solidFill>
                  <a:srgbClr val="FF0000"/>
                </a:solidFill>
                <a:latin typeface="+mj-ea"/>
              </a:rPr>
              <a:t>函式</a:t>
            </a:r>
            <a:r>
              <a:rPr lang="en-US" altLang="zh-TW" sz="2400" dirty="0">
                <a:solidFill>
                  <a:srgbClr val="FF0000"/>
                </a:solidFill>
                <a:latin typeface="+mj-ea"/>
              </a:rPr>
              <a:t>!</a:t>
            </a:r>
            <a:r>
              <a:rPr lang="zh-TW" altLang="en-US" sz="2400" dirty="0">
                <a:solidFill>
                  <a:srgbClr val="FF0000"/>
                </a:solidFill>
                <a:latin typeface="+mj-ea"/>
              </a:rPr>
              <a:t>使用此函式將不予計分。</a:t>
            </a:r>
            <a:endParaRPr lang="en-US" altLang="zh-TW" sz="2400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39D57A7E-4386-4291-A3DA-52A86C690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05" y="-1"/>
            <a:ext cx="4977133" cy="336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4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740355A-D583-4897-858F-07B5C22F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05 </a:t>
            </a:r>
            <a:r>
              <a:rPr lang="zh-CN" altLang="en-US" sz="2800" dirty="0"/>
              <a:t>第</a:t>
            </a:r>
            <a:r>
              <a:rPr lang="en-US" altLang="zh-TW" sz="2800" dirty="0"/>
              <a:t>2</a:t>
            </a:r>
            <a:r>
              <a:rPr lang="zh-CN" altLang="en-US" sz="2800" dirty="0"/>
              <a:t>題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FF5825-22F2-47D4-AADD-EB4FDFBB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xmlns="" id="{CF7721BE-031E-4D8F-96A9-18B65F3060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036380"/>
              </p:ext>
            </p:extLst>
          </p:nvPr>
        </p:nvGraphicFramePr>
        <p:xfrm>
          <a:off x="452761" y="2121408"/>
          <a:ext cx="11398928" cy="415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11">
                  <a:extLst>
                    <a:ext uri="{9D8B030D-6E8A-4147-A177-3AD203B41FA5}">
                      <a16:colId xmlns:a16="http://schemas.microsoft.com/office/drawing/2014/main" xmlns="" val="1161020503"/>
                    </a:ext>
                  </a:extLst>
                </a:gridCol>
                <a:gridCol w="34800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68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00147">
                  <a:extLst>
                    <a:ext uri="{9D8B030D-6E8A-4147-A177-3AD203B41FA5}">
                      <a16:colId xmlns:a16="http://schemas.microsoft.com/office/drawing/2014/main" xmlns="" val="3139841828"/>
                    </a:ext>
                  </a:extLst>
                </a:gridCol>
              </a:tblGrid>
              <a:tr h="822331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10011+10010</a:t>
                      </a: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10010+1001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10111-1101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6207329"/>
                  </a:ext>
                </a:extLst>
              </a:tr>
              <a:tr h="3330709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100101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11011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1010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755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98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3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截圖範例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92208" y="1874368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題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82660" y="1876393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題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4C90681B-51B7-42A1-B642-319B2C900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660" y="2379214"/>
            <a:ext cx="4977133" cy="33601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7FF9B4D9-D6D1-481E-B6CF-0EB00450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8" y="2379214"/>
            <a:ext cx="4663237" cy="28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3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ZSheng\Downloads\p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84" y="4736882"/>
            <a:ext cx="6498192" cy="182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92631"/>
            <a:ext cx="10058400" cy="4127315"/>
          </a:xfrm>
        </p:spPr>
        <p:txBody>
          <a:bodyPr/>
          <a:lstStyle/>
          <a:p>
            <a:r>
              <a:rPr lang="zh-TW" altLang="en-US" dirty="0"/>
              <a:t>上傳內容須為 </a:t>
            </a:r>
            <a:r>
              <a:rPr lang="en-US" altLang="zh-TW" dirty="0"/>
              <a:t>.zip </a:t>
            </a:r>
            <a:r>
              <a:rPr lang="zh-TW" altLang="en-US" dirty="0"/>
              <a:t>壓縮檔</a:t>
            </a:r>
            <a:endParaRPr lang="en-US" altLang="zh-TW" dirty="0"/>
          </a:p>
          <a:p>
            <a:r>
              <a:rPr lang="zh-TW" altLang="en-US" dirty="0"/>
              <a:t>內容包含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程式碼 </a:t>
            </a:r>
            <a:r>
              <a:rPr lang="en-US" altLang="zh-TW" b="1" dirty="0">
                <a:solidFill>
                  <a:srgbClr val="FF0000"/>
                </a:solidFill>
              </a:rPr>
              <a:t>(C++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</a:rPr>
              <a:t>py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只接受 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png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或 </a:t>
            </a:r>
            <a:r>
              <a:rPr lang="en-US" altLang="zh-TW" b="1" dirty="0">
                <a:solidFill>
                  <a:srgbClr val="FF0000"/>
                </a:solidFill>
              </a:rPr>
              <a:t>.jpg</a:t>
            </a:r>
            <a:r>
              <a:rPr lang="zh-TW" altLang="en-US" b="1" dirty="0">
                <a:solidFill>
                  <a:srgbClr val="FF0000"/>
                </a:solidFill>
              </a:rPr>
              <a:t> 形式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檔名皆須為  </a:t>
            </a:r>
            <a:r>
              <a:rPr lang="en-US" altLang="zh-TW" dirty="0"/>
              <a:t>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/>
              <a:t>  或  </a:t>
            </a:r>
            <a:r>
              <a:rPr lang="en-US" altLang="zh-TW" dirty="0"/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/>
              <a:t>Assignment: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0013" y="5145690"/>
            <a:ext cx="2610196" cy="104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22847" y="4771718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壓縮的內容</a:t>
            </a:r>
          </a:p>
        </p:txBody>
      </p:sp>
      <p:sp>
        <p:nvSpPr>
          <p:cNvPr id="7" name="文字方塊 8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上傳的壓縮檔</a:t>
            </a:r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7868476" y="6356866"/>
            <a:ext cx="966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177386" y="2788529"/>
            <a:ext cx="45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zh-CN" altLang="en-US" b="1" dirty="0">
                <a:solidFill>
                  <a:srgbClr val="FF0000"/>
                </a:solidFill>
              </a:rPr>
              <a:t>這週有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題，所以壓縮檔內需共有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個文件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77386" y="1992631"/>
            <a:ext cx="4239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標楷體" panose="03000509000000000000" pitchFamily="65" charset="-120"/>
              </a:rPr>
              <a:t>檔名後面請附上對應的題號</a:t>
            </a:r>
            <a:endParaRPr lang="en-US" altLang="zh-CN" sz="2000" dirty="0">
              <a:ea typeface="標楷體" panose="03000509000000000000" pitchFamily="65" charset="-120"/>
            </a:endParaRPr>
          </a:p>
          <a:p>
            <a:r>
              <a:rPr lang="zh-CN" altLang="en-US" sz="2000" dirty="0">
                <a:ea typeface="標楷體" panose="03000509000000000000" pitchFamily="65" charset="-120"/>
              </a:rPr>
              <a:t>如第一題檔名為</a:t>
            </a:r>
            <a:r>
              <a:rPr lang="en-US" altLang="zh-TW" sz="2000" dirty="0">
                <a:ea typeface="標楷體" panose="03000509000000000000" pitchFamily="65" charset="-120"/>
              </a:rPr>
              <a:t>A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ea typeface="標楷體" panose="03000509000000000000" pitchFamily="65" charset="-120"/>
              </a:rPr>
              <a:t>-10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ea typeface="標楷體" panose="03000509000000000000" pitchFamily="65" charset="-120"/>
              </a:rPr>
              <a:t>XXXXXXX</a:t>
            </a:r>
            <a:r>
              <a:rPr lang="en-US" altLang="zh-TW" sz="2000" dirty="0">
                <a:ea typeface="標楷體" panose="03000509000000000000" pitchFamily="65" charset="-120"/>
              </a:rPr>
              <a:t>-1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977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926336" y="3348990"/>
            <a:ext cx="296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同時框起這四個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096000" y="3348990"/>
            <a:ext cx="4988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壓成</a:t>
            </a:r>
            <a:r>
              <a:rPr lang="en-US" altLang="zh-TW" sz="2800" dirty="0">
                <a:latin typeface="+mj-ea"/>
                <a:ea typeface="+mj-ea"/>
              </a:rPr>
              <a:t>zip</a:t>
            </a:r>
            <a:r>
              <a:rPr lang="zh-CN" altLang="en-US" sz="2800" dirty="0">
                <a:latin typeface="+mj-ea"/>
                <a:ea typeface="+mj-ea"/>
              </a:rPr>
              <a:t>檔，只需上傳這個檔案</a:t>
            </a:r>
            <a:endParaRPr lang="zh-TW" altLang="en-US" sz="2800" dirty="0">
              <a:latin typeface="+mj-ea"/>
              <a:ea typeface="+mj-ea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xmlns="" id="{74CBABAF-6EBF-465A-9D31-13F5537D4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397" y="3872210"/>
            <a:ext cx="2480738" cy="14987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480E571C-988B-4260-AC41-923932494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52962"/>
            <a:ext cx="2408808" cy="5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83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1170</TotalTime>
  <Words>434</Words>
  <Application>Microsoft Office PowerPoint</Application>
  <PresentationFormat>自訂</PresentationFormat>
  <Paragraphs>79</Paragraphs>
  <Slides>11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木刻字型</vt:lpstr>
      <vt:lpstr>作業05</vt:lpstr>
      <vt:lpstr>作業05</vt:lpstr>
      <vt:lpstr>作業05 第1題</vt:lpstr>
      <vt:lpstr>作業05</vt:lpstr>
      <vt:lpstr>作業05 第2題</vt:lpstr>
      <vt:lpstr>繳交規範</vt:lpstr>
      <vt:lpstr>截圖範例</vt:lpstr>
      <vt:lpstr>繳交內容</vt:lpstr>
      <vt:lpstr>繳交內容</vt:lpstr>
      <vt:lpstr>繳交方式</vt:lpstr>
      <vt:lpstr>繳交格式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棕升</cp:lastModifiedBy>
  <cp:revision>207</cp:revision>
  <dcterms:created xsi:type="dcterms:W3CDTF">2019-09-17T05:51:58Z</dcterms:created>
  <dcterms:modified xsi:type="dcterms:W3CDTF">2020-10-29T07:11:17Z</dcterms:modified>
</cp:coreProperties>
</file>