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20"/>
  </p:notesMasterIdLst>
  <p:sldIdLst>
    <p:sldId id="256" r:id="rId3"/>
    <p:sldId id="303" r:id="rId4"/>
    <p:sldId id="311" r:id="rId5"/>
    <p:sldId id="312" r:id="rId6"/>
    <p:sldId id="313" r:id="rId7"/>
    <p:sldId id="307" r:id="rId8"/>
    <p:sldId id="308" r:id="rId9"/>
    <p:sldId id="309" r:id="rId10"/>
    <p:sldId id="310" r:id="rId11"/>
    <p:sldId id="273" r:id="rId12"/>
    <p:sldId id="272" r:id="rId13"/>
    <p:sldId id="305" r:id="rId14"/>
    <p:sldId id="304" r:id="rId15"/>
    <p:sldId id="274" r:id="rId16"/>
    <p:sldId id="277" r:id="rId17"/>
    <p:sldId id="276" r:id="rId18"/>
    <p:sldId id="28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9" autoAdjust="0"/>
  </p:normalViewPr>
  <p:slideViewPr>
    <p:cSldViewPr snapToGrid="0">
      <p:cViewPr varScale="1">
        <p:scale>
          <a:sx n="73" d="100"/>
          <a:sy n="73" d="100"/>
        </p:scale>
        <p:origin x="4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57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b11ba20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63b11ba20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39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6a4af7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16a4af78f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616a4af78f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023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3978201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63978201c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g63978201c3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54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3e53787cd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73e53787cd_2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73e53787cd_2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815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3e53787cd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3e53787cd_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73e53787cd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9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3f667b75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3f667b75e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73f667b75e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87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7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hyperlink" Target="http://www.cplusplus.com/reference/vector/vec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計算機實習 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2020/12/04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754659"/>
            <a:ext cx="9535308" cy="4845433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：檢查迴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endParaRPr lang="en-US" altLang="zh-TW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TW" altLang="en-US" dirty="0" smtClean="0"/>
              <a:t>說</a:t>
            </a:r>
            <a:r>
              <a:rPr lang="zh-TW" altLang="en-US" dirty="0"/>
              <a:t>明：檢查整個字串是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迴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en-US" altLang="zh-TW" dirty="0" smtClean="0"/>
              <a:t>(</a:t>
            </a:r>
            <a:r>
              <a:rPr lang="zh-TW" altLang="en-US" dirty="0"/>
              <a:t>迴文規則：是正讀反讀都能一樣的字</a:t>
            </a:r>
            <a:r>
              <a:rPr lang="zh-TW" altLang="en-US" dirty="0" smtClean="0"/>
              <a:t>串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，例：</a:t>
            </a:r>
            <a:r>
              <a:rPr lang="en-US" altLang="zh-CN" dirty="0" err="1" smtClean="0">
                <a:ea typeface="標楷體" panose="03000509000000000000" pitchFamily="65" charset="-120"/>
              </a:rPr>
              <a:t>abba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897798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endParaRPr lang="en-US" altLang="zh-TW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altLang="zh-TW" dirty="0"/>
              <a:t>  input: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串</a:t>
            </a:r>
            <a:r>
              <a:rPr lang="zh-TW" altLang="en-US" dirty="0"/>
              <a:t>，不限數字英</a:t>
            </a:r>
            <a:r>
              <a:rPr lang="zh-TW" altLang="en-US" dirty="0" smtClean="0"/>
              <a:t>文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可連續輸入直到輸入為</a:t>
            </a:r>
            <a:r>
              <a:rPr lang="en-US" altLang="zh-TW" dirty="0">
                <a:solidFill>
                  <a:srgbClr val="FF0000"/>
                </a:solidFill>
              </a:rPr>
              <a:t>"-1")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endParaRPr lang="zh-TW" altLang="en-US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TW" altLang="en-US" dirty="0"/>
              <a:t>  </a:t>
            </a:r>
            <a:r>
              <a:rPr lang="en-US" altLang="zh-TW" dirty="0"/>
              <a:t>output: </a:t>
            </a:r>
            <a:r>
              <a:rPr lang="zh-TW" altLang="en-US" dirty="0"/>
              <a:t>是否為</a:t>
            </a:r>
            <a:r>
              <a:rPr lang="zh-TW" altLang="en-US" dirty="0" smtClean="0"/>
              <a:t>迴文</a:t>
            </a:r>
            <a:endParaRPr lang="en-US" altLang="zh-TW" dirty="0" smtClean="0"/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是則輸出“</a:t>
            </a:r>
            <a:r>
              <a:rPr lang="en-US" altLang="zh-CN" dirty="0" smtClean="0">
                <a:ea typeface="標楷體" panose="03000509000000000000" pitchFamily="65" charset="-120"/>
              </a:rPr>
              <a:t>Palindrome!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”，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是則輸出“</a:t>
            </a:r>
            <a:r>
              <a:rPr lang="en-US" altLang="zh-CN" dirty="0" smtClean="0">
                <a:ea typeface="標楷體" panose="03000509000000000000" pitchFamily="65" charset="-120"/>
              </a:rPr>
              <a:t>Not Palindrome!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endParaRPr lang="en-US" altLang="zh-TW" dirty="0"/>
          </a:p>
          <a:p>
            <a:r>
              <a:rPr lang="zh-TW" altLang="en-US" sz="2400" dirty="0"/>
              <a:t>繳交截止日期：</a:t>
            </a:r>
            <a:r>
              <a:rPr lang="en-US" altLang="zh-TW" sz="2400" dirty="0" smtClean="0">
                <a:solidFill>
                  <a:srgbClr val="FF0000"/>
                </a:solidFill>
              </a:rPr>
              <a:t>2020/12/04  </a:t>
            </a:r>
            <a:r>
              <a:rPr lang="en-US" altLang="zh-TW" sz="2400" dirty="0">
                <a:solidFill>
                  <a:srgbClr val="FF0000"/>
                </a:solidFill>
              </a:rPr>
              <a:t>23:55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dirty="0"/>
              <a:t>範例：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86" y="1779373"/>
            <a:ext cx="3974614" cy="37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b11ba20a_0_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7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練習</a:t>
            </a:r>
            <a:r>
              <a:rPr lang="zh-TW" dirty="0" smtClean="0"/>
              <a:t>0</a:t>
            </a:r>
            <a:r>
              <a:rPr lang="en-US" altLang="zh-TW" dirty="0" smtClean="0"/>
              <a:t>8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82412"/>
              </p:ext>
            </p:extLst>
          </p:nvPr>
        </p:nvGraphicFramePr>
        <p:xfrm>
          <a:off x="2011679" y="2416629"/>
          <a:ext cx="8068795" cy="288496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6971">
                  <a:extLst>
                    <a:ext uri="{9D8B030D-6E8A-4147-A177-3AD203B41FA5}">
                      <a16:colId xmlns:a16="http://schemas.microsoft.com/office/drawing/2014/main" val="661837755"/>
                    </a:ext>
                  </a:extLst>
                </a:gridCol>
                <a:gridCol w="2161239">
                  <a:extLst>
                    <a:ext uri="{9D8B030D-6E8A-4147-A177-3AD203B41FA5}">
                      <a16:colId xmlns:a16="http://schemas.microsoft.com/office/drawing/2014/main" val="539976685"/>
                    </a:ext>
                  </a:extLst>
                </a:gridCol>
                <a:gridCol w="2507014">
                  <a:extLst>
                    <a:ext uri="{9D8B030D-6E8A-4147-A177-3AD203B41FA5}">
                      <a16:colId xmlns:a16="http://schemas.microsoft.com/office/drawing/2014/main" val="3745896554"/>
                    </a:ext>
                  </a:extLst>
                </a:gridCol>
                <a:gridCol w="2203571">
                  <a:extLst>
                    <a:ext uri="{9D8B030D-6E8A-4147-A177-3AD203B41FA5}">
                      <a16:colId xmlns:a16="http://schemas.microsoft.com/office/drawing/2014/main" val="1045982951"/>
                    </a:ext>
                  </a:extLst>
                </a:gridCol>
              </a:tblGrid>
              <a:tr h="13585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1"/>
                          </a:solidFill>
                        </a:rPr>
                        <a:t>input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chemeClr val="dk1"/>
                          </a:solidFill>
                        </a:rPr>
                        <a:t>123321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chemeClr val="dk1"/>
                          </a:solidFill>
                        </a:rPr>
                        <a:t>TWICE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OuO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3383"/>
                  </a:ext>
                </a:extLst>
              </a:tr>
              <a:tr h="15264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/>
                        <a:t>Palindrome!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/>
                        <a:t>Not Palindrome!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/>
                        <a:t>Palindrome!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4445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dirty="0" smtClean="0"/>
              <a:t>測資：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37" y="2093976"/>
            <a:ext cx="3974614" cy="37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Sheng\Downloads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6" y="4835675"/>
            <a:ext cx="8001465" cy="15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834986" y="6090535"/>
            <a:ext cx="605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9112-19DF-418A-9B14-1496CFE2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44C8F-C7AB-484B-B74D-76B3B196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Ternary operator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三元運算</a:t>
            </a:r>
            <a:r>
              <a:rPr lang="zh-TW" altLang="en-US" sz="2800" dirty="0" smtClean="0"/>
              <a:t>子</a:t>
            </a:r>
            <a:r>
              <a:rPr lang="en-US" altLang="zh-TW" sz="2800" dirty="0" smtClean="0"/>
              <a:t>)</a:t>
            </a:r>
            <a:endParaRPr lang="en-US" altLang="zh-CN" sz="2800" dirty="0" smtClean="0"/>
          </a:p>
          <a:p>
            <a:r>
              <a:rPr lang="en-US" altLang="zh-CN" sz="2800" dirty="0" smtClean="0"/>
              <a:t>Vector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024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zh-TW" sz="4800" dirty="0"/>
              <a:t>Ternary operator (</a:t>
            </a:r>
            <a:r>
              <a:rPr lang="zh-TW" altLang="en-US" sz="4800" dirty="0"/>
              <a:t>三元運算子</a:t>
            </a:r>
            <a:r>
              <a:rPr lang="en-US" altLang="zh-TW" sz="4800" dirty="0"/>
              <a:t>)</a:t>
            </a:r>
            <a:endParaRPr lang="en-US" altLang="zh-CN" sz="4800" dirty="0"/>
          </a:p>
        </p:txBody>
      </p:sp>
      <p:sp>
        <p:nvSpPr>
          <p:cNvPr id="234" name="Google Shape;234;p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6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6a4af78f_0_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格式</a:t>
            </a:r>
            <a:endParaRPr dirty="0"/>
          </a:p>
        </p:txBody>
      </p:sp>
      <p:sp>
        <p:nvSpPr>
          <p:cNvPr id="241" name="Google Shape;241;g616a4af78f_0_3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r>
              <a:rPr lang="en-US" altLang="zh-TW" dirty="0" smtClean="0"/>
              <a:t>test </a:t>
            </a:r>
            <a:r>
              <a:rPr lang="en-US" altLang="zh-TW" dirty="0"/>
              <a:t>? expression1 : </a:t>
            </a:r>
            <a:r>
              <a:rPr lang="en-US" altLang="zh-TW" dirty="0" smtClean="0"/>
              <a:t>expression2</a:t>
            </a:r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r>
              <a:rPr lang="zh-TW" altLang="en-US" dirty="0" smtClean="0"/>
              <a:t>判斷式 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的結果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的結果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02" y="1742496"/>
            <a:ext cx="4944165" cy="3038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向下箭號 3"/>
          <p:cNvSpPr/>
          <p:nvPr/>
        </p:nvSpPr>
        <p:spPr>
          <a:xfrm>
            <a:off x="2735991" y="3261946"/>
            <a:ext cx="499578" cy="94956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62" y="5580175"/>
            <a:ext cx="3982006" cy="838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6761878" y="51619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/>
              <a:t>輸出結果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402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5" y="963244"/>
            <a:ext cx="6196072" cy="295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49" y="305778"/>
            <a:ext cx="3441646" cy="4103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47" y="5413874"/>
            <a:ext cx="4367042" cy="968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等於 7"/>
          <p:cNvSpPr/>
          <p:nvPr/>
        </p:nvSpPr>
        <p:spPr>
          <a:xfrm>
            <a:off x="6889540" y="1890347"/>
            <a:ext cx="1125415" cy="71217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 rot="817697">
            <a:off x="3857592" y="2747988"/>
            <a:ext cx="324709" cy="1991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68156" y="4829090"/>
            <a:ext cx="521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雖然不加括號還是可以正確執行，但為了讓程式碼整齊好看，通常會在條件式前後加上括號。</a:t>
            </a:r>
            <a:endParaRPr lang="zh-TW" altLang="en-US" sz="18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23942" y="48911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/>
              <a:t>兩者輸出結果是一樣的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54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3978201c3_0_7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zh-TW" sz="7200" dirty="0"/>
              <a:t>Vector</a:t>
            </a:r>
            <a:endParaRPr sz="7200" dirty="0"/>
          </a:p>
        </p:txBody>
      </p:sp>
      <p:sp>
        <p:nvSpPr>
          <p:cNvPr id="319" name="Google Shape;319;g63978201c3_0_7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9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3e53787cd_2_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Vector</a:t>
            </a:r>
            <a:endParaRPr/>
          </a:p>
        </p:txBody>
      </p:sp>
      <p:sp>
        <p:nvSpPr>
          <p:cNvPr id="326" name="Google Shape;326;g73e53787cd_2_19"/>
          <p:cNvSpPr txBox="1">
            <a:spLocks noGrp="1"/>
          </p:cNvSpPr>
          <p:nvPr>
            <p:ph type="body" idx="1"/>
          </p:nvPr>
        </p:nvSpPr>
        <p:spPr>
          <a:xfrm>
            <a:off x="106679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/>
              <a:t>Vector allows you to create a </a:t>
            </a:r>
            <a:r>
              <a:rPr lang="zh-TW">
                <a:solidFill>
                  <a:srgbClr val="FF0000"/>
                </a:solidFill>
              </a:rPr>
              <a:t>more powerful and less error-prone alternative to arrays</a:t>
            </a:r>
            <a:r>
              <a:rPr lang="zh-TW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/>
          </a:p>
        </p:txBody>
      </p:sp>
      <p:pic>
        <p:nvPicPr>
          <p:cNvPr id="327" name="Google Shape;327;g73e53787cd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38" y="4187950"/>
            <a:ext cx="4419650" cy="79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g73e53787cd_2_19"/>
          <p:cNvCxnSpPr>
            <a:endCxn id="329" idx="2"/>
          </p:cNvCxnSpPr>
          <p:nvPr/>
        </p:nvCxnSpPr>
        <p:spPr>
          <a:xfrm rot="10800000" flipH="1">
            <a:off x="5787513" y="3875000"/>
            <a:ext cx="208500" cy="36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g73e53787cd_2_19"/>
          <p:cNvSpPr/>
          <p:nvPr/>
        </p:nvSpPr>
        <p:spPr>
          <a:xfrm>
            <a:off x="4297113" y="3314325"/>
            <a:ext cx="3397800" cy="560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Data type of the elements in vector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30" name="Google Shape;330;g73e53787cd_2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250" y="5251658"/>
            <a:ext cx="4619625" cy="27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g73e53787cd_2_19"/>
          <p:cNvCxnSpPr>
            <a:stCxn id="330" idx="2"/>
            <a:endCxn id="332" idx="0"/>
          </p:cNvCxnSpPr>
          <p:nvPr/>
        </p:nvCxnSpPr>
        <p:spPr>
          <a:xfrm flipH="1">
            <a:off x="5991863" y="5527883"/>
            <a:ext cx="7200" cy="672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g73e53787cd_2_19"/>
          <p:cNvSpPr/>
          <p:nvPr/>
        </p:nvSpPr>
        <p:spPr>
          <a:xfrm>
            <a:off x="4648325" y="6199875"/>
            <a:ext cx="2687100" cy="39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Same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33" name="Google Shape;333;g73e53787cd_2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4025" y="2876525"/>
            <a:ext cx="2933488" cy="3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g73e53787cd_2_19"/>
          <p:cNvCxnSpPr>
            <a:endCxn id="335" idx="1"/>
          </p:cNvCxnSpPr>
          <p:nvPr/>
        </p:nvCxnSpPr>
        <p:spPr>
          <a:xfrm rot="10800000" flipH="1">
            <a:off x="7044663" y="3915450"/>
            <a:ext cx="1060800" cy="26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g73e53787cd_2_19"/>
          <p:cNvSpPr/>
          <p:nvPr/>
        </p:nvSpPr>
        <p:spPr>
          <a:xfrm>
            <a:off x="8105463" y="3719550"/>
            <a:ext cx="3397800" cy="39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Initial size of vector</a:t>
            </a: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6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3e53787cd_2_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Vector e</a:t>
            </a:r>
            <a:r>
              <a:rPr lang="zh-TW"/>
              <a:t>xample </a:t>
            </a:r>
            <a:endParaRPr/>
          </a:p>
        </p:txBody>
      </p:sp>
      <p:pic>
        <p:nvPicPr>
          <p:cNvPr id="342" name="Google Shape;342;g73e53787cd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638" y="258925"/>
            <a:ext cx="48291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73e53787cd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75" y="4009707"/>
            <a:ext cx="52578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73e53787cd_2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25" y="1935207"/>
            <a:ext cx="56007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3e53787cd_2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3025" y="1972532"/>
            <a:ext cx="5634176" cy="1434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g73e53787cd_2_26"/>
          <p:cNvCxnSpPr>
            <a:endCxn id="347" idx="1"/>
          </p:cNvCxnSpPr>
          <p:nvPr/>
        </p:nvCxnSpPr>
        <p:spPr>
          <a:xfrm rot="10800000" flipH="1">
            <a:off x="4935900" y="1576000"/>
            <a:ext cx="3096300" cy="327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g73e53787cd_2_26"/>
          <p:cNvSpPr/>
          <p:nvPr/>
        </p:nvSpPr>
        <p:spPr>
          <a:xfrm>
            <a:off x="8032200" y="1380100"/>
            <a:ext cx="3397800" cy="39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Get the address of the vector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48" name="Google Shape;348;g73e53787cd_2_26"/>
          <p:cNvCxnSpPr>
            <a:endCxn id="349" idx="1"/>
          </p:cNvCxnSpPr>
          <p:nvPr/>
        </p:nvCxnSpPr>
        <p:spPr>
          <a:xfrm>
            <a:off x="3321675" y="2743050"/>
            <a:ext cx="2138400" cy="106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g73e53787cd_2_26"/>
          <p:cNvSpPr/>
          <p:nvPr/>
        </p:nvSpPr>
        <p:spPr>
          <a:xfrm>
            <a:off x="5460075" y="3607650"/>
            <a:ext cx="3397800" cy="39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the i-th element in vector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50" name="Google Shape;350;g73e53787cd_2_26"/>
          <p:cNvCxnSpPr>
            <a:endCxn id="351" idx="0"/>
          </p:cNvCxnSpPr>
          <p:nvPr/>
        </p:nvCxnSpPr>
        <p:spPr>
          <a:xfrm flipH="1">
            <a:off x="10090325" y="2491350"/>
            <a:ext cx="70800" cy="1980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g73e53787cd_2_26"/>
          <p:cNvSpPr/>
          <p:nvPr/>
        </p:nvSpPr>
        <p:spPr>
          <a:xfrm>
            <a:off x="8391425" y="4472250"/>
            <a:ext cx="3397800" cy="39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Get the size of vector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52" name="Google Shape;352;g73e53787cd_2_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6975" y="5203075"/>
            <a:ext cx="3004000" cy="118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27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73f667b75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38" y="1760075"/>
            <a:ext cx="51339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73f667b75e_0_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Vector member functions</a:t>
            </a:r>
            <a:endParaRPr/>
          </a:p>
        </p:txBody>
      </p:sp>
      <p:sp>
        <p:nvSpPr>
          <p:cNvPr id="360" name="Google Shape;360;g73f667b75e_0_18"/>
          <p:cNvSpPr txBox="1">
            <a:spLocks noGrp="1"/>
          </p:cNvSpPr>
          <p:nvPr>
            <p:ph type="body" idx="1"/>
          </p:nvPr>
        </p:nvSpPr>
        <p:spPr>
          <a:xfrm>
            <a:off x="1123325" y="4516025"/>
            <a:ext cx="3831300" cy="11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For more member functions: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http://www.cplusplus.com/reference/vector/vector/</a:t>
            </a:r>
            <a:endParaRPr dirty="0"/>
          </a:p>
        </p:txBody>
      </p:sp>
      <p:cxnSp>
        <p:nvCxnSpPr>
          <p:cNvPr id="361" name="Google Shape;361;g73f667b75e_0_18"/>
          <p:cNvCxnSpPr>
            <a:endCxn id="362" idx="1"/>
          </p:cNvCxnSpPr>
          <p:nvPr/>
        </p:nvCxnSpPr>
        <p:spPr>
          <a:xfrm rot="10800000" flipH="1">
            <a:off x="3293625" y="2173150"/>
            <a:ext cx="4076100" cy="3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g73f667b75e_0_18"/>
          <p:cNvSpPr/>
          <p:nvPr/>
        </p:nvSpPr>
        <p:spPr>
          <a:xfrm>
            <a:off x="7369725" y="1760075"/>
            <a:ext cx="3397800" cy="608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Insert 6 at the back of the vector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363" name="Google Shape;363;g73f667b75e_0_18"/>
          <p:cNvCxnSpPr>
            <a:endCxn id="364" idx="1"/>
          </p:cNvCxnSpPr>
          <p:nvPr/>
        </p:nvCxnSpPr>
        <p:spPr>
          <a:xfrm>
            <a:off x="3359100" y="2984225"/>
            <a:ext cx="3453900" cy="38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g73f667b75e_0_18"/>
          <p:cNvSpPr/>
          <p:nvPr/>
        </p:nvSpPr>
        <p:spPr>
          <a:xfrm>
            <a:off x="6813000" y="2984225"/>
            <a:ext cx="3453900" cy="64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Access the i-th element of the vector with boundary check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65" name="Google Shape;365;g73f667b75e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9224" y="3805900"/>
            <a:ext cx="476900" cy="248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4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782</Words>
  <Application>Microsoft Office PowerPoint</Application>
  <PresentationFormat>Widescreen</PresentationFormat>
  <Paragraphs>87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等线</vt:lpstr>
      <vt:lpstr>方正姚体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計算機實習 08</vt:lpstr>
      <vt:lpstr>Contents</vt:lpstr>
      <vt:lpstr>Ternary operator (三元運算子)</vt:lpstr>
      <vt:lpstr>格式</vt:lpstr>
      <vt:lpstr>PowerPoint Presentation</vt:lpstr>
      <vt:lpstr>Vector</vt:lpstr>
      <vt:lpstr>Vector</vt:lpstr>
      <vt:lpstr>Vector example </vt:lpstr>
      <vt:lpstr>Vector member functions</vt:lpstr>
      <vt:lpstr>課堂練習08</vt:lpstr>
      <vt:lpstr>練習08</vt:lpstr>
      <vt:lpstr>練習08</vt:lpstr>
      <vt:lpstr>練習08</vt:lpstr>
      <vt:lpstr>繳交規範</vt:lpstr>
      <vt:lpstr>截圖範例</vt:lpstr>
      <vt:lpstr>繳交內容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棕升</cp:lastModifiedBy>
  <cp:revision>227</cp:revision>
  <dcterms:created xsi:type="dcterms:W3CDTF">2019-09-17T01:59:49Z</dcterms:created>
  <dcterms:modified xsi:type="dcterms:W3CDTF">2020-12-01T09:36:28Z</dcterms:modified>
</cp:coreProperties>
</file>