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272" r:id="rId17"/>
    <p:sldId id="354" r:id="rId18"/>
    <p:sldId id="356" r:id="rId19"/>
    <p:sldId id="360" r:id="rId20"/>
    <p:sldId id="358" r:id="rId21"/>
    <p:sldId id="277" r:id="rId22"/>
    <p:sldId id="351" r:id="rId23"/>
    <p:sldId id="35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MrrvjUc5w3BOgSYVFCETXq4yX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F6C5D"/>
    <a:srgbClr val="C00000"/>
    <a:srgbClr val="00B0F0"/>
    <a:srgbClr val="F4CEC9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2B3BAB-1735-4D12-83DF-2AD4D45C46A0}">
  <a:tblStyle styleId="{362B3BAB-1735-4D12-83DF-2AD4D45C4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EADCAA-55D7-4968-A02E-304BDB117EE6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4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169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637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97820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978201c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63978201c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85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85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64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04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0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2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7" name="Google Shape;37;p2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isp.ee.ntu.edu.tw/class/C++%E7%89%A9%E4%BB%B6%E5%B0%8E%E5%90%91%E5%8F%8A%E5%A2%9E%E9%80%B2%E6%95%88%E7%8E%87%E7%A8%8B%E5%BC%8F%E6%8A%80%E5%B7%A7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sp.ee.ntu.edu.tw/class/C++%E7%89%A9%E4%BB%B6%E5%B0%8E%E5%90%91%E5%8F%8A%E5%A2%9E%E9%80%B2%E6%95%88%E7%8E%87%E7%A8%8B%E5%BC%8F%E6%8A%80%E5%B7%A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penhome.cc/Gossip/CppGossip/ClassABC.html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計算機實習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5" name="Google Shape;205;p1"/>
          <p:cNvSpPr txBox="1">
            <a:spLocks noGrp="1"/>
          </p:cNvSpPr>
          <p:nvPr>
            <p:ph type="subTitle" idx="1"/>
          </p:nvPr>
        </p:nvSpPr>
        <p:spPr>
          <a:xfrm>
            <a:off x="1051560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altLang="zh-TW" dirty="0" smtClean="0"/>
              <a:t>110.03.12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的方法：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ClassName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1059"/>
          <a:stretch/>
        </p:blipFill>
        <p:spPr>
          <a:xfrm>
            <a:off x="1321110" y="2873401"/>
            <a:ext cx="4569255" cy="26730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015569" y="4875639"/>
            <a:ext cx="1899206" cy="486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3"/>
            <a:endCxn id="12" idx="1"/>
          </p:cNvCxnSpPr>
          <p:nvPr/>
        </p:nvCxnSpPr>
        <p:spPr>
          <a:xfrm>
            <a:off x="3914775" y="5119107"/>
            <a:ext cx="1546097" cy="67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8896350" y="217124"/>
            <a:ext cx="3081971" cy="4392975"/>
            <a:chOff x="9214803" y="207600"/>
            <a:chExt cx="2696843" cy="4080684"/>
          </a:xfrm>
        </p:grpSpPr>
        <p:grpSp>
          <p:nvGrpSpPr>
            <p:cNvPr id="15" name="群組 14"/>
            <p:cNvGrpSpPr/>
            <p:nvPr/>
          </p:nvGrpSpPr>
          <p:grpSpPr>
            <a:xfrm>
              <a:off x="9214803" y="207600"/>
              <a:ext cx="2696843" cy="2291828"/>
              <a:chOff x="1352550" y="3075496"/>
              <a:chExt cx="4136898" cy="3515613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3"/>
              <a:srcRect b="1421"/>
              <a:stretch/>
            </p:blipFill>
            <p:spPr>
              <a:xfrm>
                <a:off x="1352550" y="3075496"/>
                <a:ext cx="4136898" cy="3515613"/>
              </a:xfrm>
              <a:prstGeom prst="rect">
                <a:avLst/>
              </a:prstGeom>
            </p:spPr>
          </p:pic>
          <p:sp>
            <p:nvSpPr>
              <p:cNvPr id="17" name="矩形 16"/>
              <p:cNvSpPr/>
              <p:nvPr/>
            </p:nvSpPr>
            <p:spPr>
              <a:xfrm>
                <a:off x="1609725" y="5019675"/>
                <a:ext cx="2695575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609725" y="5932932"/>
                <a:ext cx="2695575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4803" y="2496610"/>
              <a:ext cx="2582366" cy="1791674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5460872" y="5100056"/>
            <a:ext cx="4464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前面有建立了一個</a:t>
            </a:r>
            <a:r>
              <a:rPr lang="en-US" altLang="zh-TW" dirty="0" smtClean="0"/>
              <a:t>Book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 名字叫</a:t>
            </a:r>
            <a:r>
              <a:rPr lang="en-US" altLang="zh-TW" dirty="0" err="1" smtClean="0"/>
              <a:t>myBook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要使用類別內的方法只需要將名字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’.</a:t>
            </a:r>
            <a:r>
              <a:rPr lang="zh-TW" altLang="en-US" dirty="0" smtClean="0"/>
              <a:t>方法名稱</a:t>
            </a:r>
            <a:r>
              <a:rPr lang="en-US" altLang="zh-TW" dirty="0" smtClean="0"/>
              <a:t>’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如本例子使用</a:t>
            </a:r>
            <a:r>
              <a:rPr lang="en-US" altLang="zh-TW" dirty="0" smtClean="0"/>
              <a:t>Book</a:t>
            </a:r>
            <a:r>
              <a:rPr lang="zh-TW" altLang="en-US" dirty="0" smtClean="0"/>
              <a:t>裡面的</a:t>
            </a:r>
            <a:r>
              <a:rPr lang="en-US" altLang="zh-TW" dirty="0" err="1" smtClean="0"/>
              <a:t>getISBN</a:t>
            </a:r>
            <a:r>
              <a:rPr lang="zh-TW" altLang="en-US" dirty="0" smtClean="0"/>
              <a:t>方法以及</a:t>
            </a:r>
            <a:r>
              <a:rPr lang="en-US" altLang="zh-TW" dirty="0" err="1" smtClean="0"/>
              <a:t>getContent</a:t>
            </a:r>
            <a:r>
              <a:rPr lang="zh-TW" altLang="en-US" dirty="0" smtClean="0"/>
              <a:t>方法，方法的參數與回傳值依照方法宣告的規定格式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791575" y="123825"/>
            <a:ext cx="3186746" cy="4486274"/>
          </a:xfrm>
          <a:prstGeom prst="rect">
            <a:avLst/>
          </a:prstGeom>
          <a:noFill/>
          <a:ln>
            <a:solidFill>
              <a:srgbClr val="F4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0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500"/>
          <a:stretch/>
        </p:blipFill>
        <p:spPr>
          <a:xfrm>
            <a:off x="1069848" y="1714499"/>
            <a:ext cx="3174873" cy="49359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1627"/>
          <a:stretch/>
        </p:blipFill>
        <p:spPr>
          <a:xfrm>
            <a:off x="5534025" y="1781175"/>
            <a:ext cx="40195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public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 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存取權限範圍：用來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規範誰可以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938462"/>
            <a:ext cx="3933219" cy="343376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62062" y="3352799"/>
            <a:ext cx="747713" cy="2190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62062" y="3571874"/>
            <a:ext cx="3933219" cy="172402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262062" y="5514975"/>
            <a:ext cx="823913" cy="209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262062" y="5724524"/>
            <a:ext cx="3933219" cy="388430"/>
          </a:xfrm>
          <a:prstGeom prst="rect">
            <a:avLst/>
          </a:prstGeom>
          <a:solidFill>
            <a:srgbClr val="DF6C5D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5195281" y="3790950"/>
            <a:ext cx="218659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381874" y="3638550"/>
            <a:ext cx="431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表示：這塊範圍內的東西是</a:t>
            </a:r>
            <a:r>
              <a:rPr lang="en-US" altLang="zh-TW" dirty="0" smtClean="0"/>
              <a:t>public</a:t>
            </a:r>
            <a:r>
              <a:rPr lang="zh-TW" altLang="en-US" dirty="0"/>
              <a:t>權限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381875" y="5435798"/>
            <a:ext cx="431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表示：這塊範圍內的東西</a:t>
            </a:r>
            <a:r>
              <a:rPr lang="zh-TW" altLang="en-US" dirty="0" smtClean="0"/>
              <a:t>是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權限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5195281" y="5591175"/>
            <a:ext cx="218659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21407"/>
            <a:ext cx="10058400" cy="4346067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任何可以看到這個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的地方都可以使用這 些成員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" indent="0">
              <a:buNone/>
            </a:pPr>
            <a:endParaRPr lang="en-US" altLang="zh-TW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只有同一個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的其他成員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friend” 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可以使用這些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</a:t>
            </a: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成員，只有同一個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的其他成員，該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friend” 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derived classes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子類別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可以使用這些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以後進階介紹會詳細講述繼承、多型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等等，比較能明顯感受出權限差異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public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 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-9525" y="6627168"/>
            <a:ext cx="122586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>
                <a:hlinkClick r:id="rId2"/>
              </a:rPr>
              <a:t>http://disp.ee.ntu.edu.tw/class/C++%E7%89%A9%E4%BB%B6%E5%B0%8E%E5%90%91%E5%8F%8A%E5%A2%9E%E9%80%B2%E6%95%88%E7%8E%87%E7%A8%8B%E5%BC%8F%E6%8A%80%E5%B7%A7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8610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– public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 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217"/>
          <a:stretch/>
        </p:blipFill>
        <p:spPr>
          <a:xfrm>
            <a:off x="507873" y="2143124"/>
            <a:ext cx="5114925" cy="39894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143124"/>
            <a:ext cx="4946523" cy="405981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610475" y="5667375"/>
            <a:ext cx="2171700" cy="295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7873" y="1786199"/>
            <a:ext cx="3852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▼宣告權限為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的屬性，可以直接用 </a:t>
            </a:r>
            <a:r>
              <a:rPr lang="en-US" altLang="zh-TW" dirty="0" smtClean="0"/>
              <a:t>.</a:t>
            </a:r>
            <a:r>
              <a:rPr lang="zh-TW" altLang="en-US" dirty="0" smtClean="0"/>
              <a:t> 存取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67500" y="1748948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▼宣告權限為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則不行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6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– public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 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那如何存取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屬性、方法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在同一個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內建立一個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的方法去存取 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" y="2693411"/>
            <a:ext cx="4946523" cy="405981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203823" y="2695574"/>
            <a:ext cx="5124450" cy="4057650"/>
            <a:chOff x="6003798" y="2695574"/>
            <a:chExt cx="5124450" cy="40576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3798" y="2695574"/>
              <a:ext cx="5124450" cy="40576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838950" y="3810000"/>
              <a:ext cx="16573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562725" y="4991100"/>
              <a:ext cx="1781175" cy="647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9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  <a:r>
              <a:rPr lang="zh-TW" dirty="0" smtClean="0"/>
              <a:t>0</a:t>
            </a:r>
            <a:r>
              <a:rPr lang="en-US" altLang="zh-TW" dirty="0" smtClean="0"/>
              <a:t>2</a:t>
            </a:r>
            <a:endParaRPr dirty="0"/>
          </a:p>
        </p:txBody>
      </p:sp>
      <p:sp>
        <p:nvSpPr>
          <p:cNvPr id="336" name="Google Shape;336;p16"/>
          <p:cNvSpPr txBox="1"/>
          <p:nvPr/>
        </p:nvSpPr>
        <p:spPr>
          <a:xfrm>
            <a:off x="7207625" y="4376404"/>
            <a:ext cx="49126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繳交截止日期</a:t>
            </a:r>
            <a:r>
              <a:rPr lang="zh-TW" sz="24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：</a:t>
            </a:r>
            <a:r>
              <a:rPr lang="zh-TW" sz="24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20</a:t>
            </a:r>
            <a:r>
              <a:rPr lang="en-US" altLang="zh-TW" sz="24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21</a:t>
            </a:r>
            <a:r>
              <a:rPr lang="zh-TW" sz="24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lang="en-US" altLang="zh-TW" sz="2400" dirty="0" smtClean="0">
                <a:latin typeface="Rockwell"/>
                <a:ea typeface="Rockwell"/>
                <a:cs typeface="Rockwell"/>
                <a:sym typeface="Rockwell"/>
              </a:rPr>
              <a:t>03</a:t>
            </a:r>
            <a:r>
              <a:rPr lang="zh-TW" sz="24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lang="en-US" altLang="zh-TW" sz="2400" dirty="0" smtClean="0">
                <a:latin typeface="Rockwell"/>
                <a:ea typeface="Rockwell"/>
                <a:cs typeface="Rockwell"/>
                <a:sym typeface="Rockwell"/>
              </a:rPr>
              <a:t>12</a:t>
            </a:r>
            <a:r>
              <a:rPr lang="zh-TW" sz="24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23</a:t>
            </a:r>
            <a:r>
              <a:rPr lang="zh-TW" sz="24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:55</a:t>
            </a:r>
            <a:endParaRPr sz="2400" dirty="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11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smtClean="0"/>
              <a:t>練習02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91937" y="1703294"/>
            <a:ext cx="10778740" cy="446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r>
              <a:rPr 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請實作</a:t>
            </a:r>
            <a:r>
              <a:rPr lang="zh-CN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一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個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，這個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能記錄學生的學號、姓名、分數。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其中還有取得這三</a:t>
            </a:r>
            <a:r>
              <a:rPr lang="zh-CN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項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property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（屬性）的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method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（方法），和更改分數的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method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endParaRPr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32509"/>
              </p:ext>
            </p:extLst>
          </p:nvPr>
        </p:nvGraphicFramePr>
        <p:xfrm>
          <a:off x="923506" y="2970488"/>
          <a:ext cx="10515602" cy="31090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39609">
                  <a:extLst>
                    <a:ext uri="{9D8B030D-6E8A-4147-A177-3AD203B41FA5}">
                      <a16:colId xmlns:a16="http://schemas.microsoft.com/office/drawing/2014/main" val="2427562401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3155248419"/>
                    </a:ext>
                  </a:extLst>
                </a:gridCol>
                <a:gridCol w="1565030">
                  <a:extLst>
                    <a:ext uri="{9D8B030D-6E8A-4147-A177-3AD203B41FA5}">
                      <a16:colId xmlns:a16="http://schemas.microsoft.com/office/drawing/2014/main" val="2862694096"/>
                    </a:ext>
                  </a:extLst>
                </a:gridCol>
                <a:gridCol w="1058009">
                  <a:extLst>
                    <a:ext uri="{9D8B030D-6E8A-4147-A177-3AD203B41FA5}">
                      <a16:colId xmlns:a16="http://schemas.microsoft.com/office/drawing/2014/main" val="1278208629"/>
                    </a:ext>
                  </a:extLst>
                </a:gridCol>
              </a:tblGrid>
              <a:tr h="345446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型態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存取權限範圍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56116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Student</a:t>
                      </a:r>
                      <a:r>
                        <a:rPr lang="en-US" altLang="zh-TW" sz="16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 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Student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建構子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04697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60669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66135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75819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getId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 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74104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getName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 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476396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getScore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 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89441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changeScore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 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void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385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2757" y="2570378"/>
            <a:ext cx="196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Class </a:t>
            </a:r>
            <a:r>
              <a:rPr lang="en-US" altLang="zh-TW" sz="2000" dirty="0" smtClean="0"/>
              <a:t>Student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4128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練習02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>
            <a:normAutofit/>
          </a:bodyPr>
          <a:lstStyle/>
          <a:p>
            <a:pPr marL="131445" indent="0">
              <a:buNone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明：</a:t>
            </a: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string </a:t>
            </a:r>
            <a:r>
              <a:rPr lang="en-US" altLang="zh-TW" sz="16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：為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構子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數存入屬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sz="16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數存入屬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數存入屬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getId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 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457200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getName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getScore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 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oid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changeScore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new_score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) </a:t>
            </a:r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：將屬性</a:t>
            </a:r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的值更改為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new_score</a:t>
            </a:r>
            <a:endParaRPr lang="zh-TW" altLang="en-US" sz="20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0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/>
          <a:lstStyle/>
          <a:p>
            <a:r>
              <a:rPr lang="en-US" altLang="zh-TW" dirty="0"/>
              <a:t>練習02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04847" y="1371600"/>
            <a:ext cx="85784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45" indent="0">
              <a:buNone/>
            </a:pP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部分架構與輸出提示：（請在</a:t>
            </a:r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//do something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的部分填入程式碼）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25" y="1879285"/>
            <a:ext cx="8130275" cy="45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978201c3_0_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2" name="Google Shape;212;g63978201c3_0_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基礎介紹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實作成員函數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差別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588645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練習02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825625"/>
            <a:ext cx="10474452" cy="4351338"/>
          </a:xfrm>
        </p:spPr>
        <p:txBody>
          <a:bodyPr>
            <a:normAutofit/>
          </a:bodyPr>
          <a:lstStyle/>
          <a:p>
            <a:pPr marL="131445" indent="0">
              <a:buNone/>
            </a:pPr>
            <a:r>
              <a:rPr lang="zh-CN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請實作出以下結果：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54" y="2699674"/>
            <a:ext cx="3148381" cy="22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368" name="Google Shape;368;p1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"/>
          <a:stretch/>
        </p:blipFill>
        <p:spPr>
          <a:xfrm>
            <a:off x="1459616" y="4867835"/>
            <a:ext cx="3563922" cy="1322205"/>
          </a:xfrm>
          <a:prstGeom prst="rect">
            <a:avLst/>
          </a:prstGeom>
        </p:spPr>
      </p:pic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/>
              <a:t>繳交內容</a:t>
            </a:r>
            <a:endParaRPr dirty="0"/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1700"/>
            </a:pPr>
            <a:r>
              <a:rPr lang="en-US" dirty="0" err="1"/>
              <a:t>上傳內容須為</a:t>
            </a:r>
            <a:r>
              <a:rPr lang="en-US" dirty="0"/>
              <a:t> .zip </a:t>
            </a:r>
            <a:r>
              <a:rPr lang="en-US" dirty="0" err="1"/>
              <a:t>壓縮檔</a:t>
            </a:r>
            <a:endParaRPr dirty="0"/>
          </a:p>
          <a:p>
            <a:pPr>
              <a:buSzPts val="1700"/>
            </a:pPr>
            <a:r>
              <a:rPr lang="en-US" dirty="0" err="1"/>
              <a:t>內容包含</a:t>
            </a:r>
            <a:r>
              <a:rPr lang="en-US" dirty="0"/>
              <a:t>:</a:t>
            </a:r>
            <a:endParaRPr dirty="0"/>
          </a:p>
          <a:p>
            <a:pPr lvl="1">
              <a:spcAft>
                <a:spcPts val="0"/>
              </a:spcAft>
              <a:buSzPts val="1530"/>
            </a:pPr>
            <a:r>
              <a:rPr lang="en-US" b="1" dirty="0" err="1">
                <a:solidFill>
                  <a:srgbClr val="FF0000"/>
                </a:solidFill>
              </a:rPr>
              <a:t>程式碼</a:t>
            </a:r>
            <a:r>
              <a:rPr lang="en-US" b="1" dirty="0">
                <a:solidFill>
                  <a:srgbClr val="FF0000"/>
                </a:solidFill>
              </a:rPr>
              <a:t> (C++為.</a:t>
            </a:r>
            <a:r>
              <a:rPr lang="en-US" b="1" dirty="0" smtClean="0">
                <a:solidFill>
                  <a:srgbClr val="FF0000"/>
                </a:solidFill>
              </a:rPr>
              <a:t>cpp)</a:t>
            </a:r>
            <a:endParaRPr dirty="0"/>
          </a:p>
          <a:p>
            <a:pPr lvl="1">
              <a:spcBef>
                <a:spcPts val="600"/>
              </a:spcBef>
              <a:spcAft>
                <a:spcPts val="0"/>
              </a:spcAft>
              <a:buSzPts val="1530"/>
            </a:pPr>
            <a:r>
              <a:rPr lang="en-US" b="1" dirty="0" err="1">
                <a:solidFill>
                  <a:srgbClr val="FF0000"/>
                </a:solidFill>
              </a:rPr>
              <a:t>執行結果截圖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只接受</a:t>
            </a:r>
            <a:r>
              <a:rPr lang="en-US" b="1" dirty="0">
                <a:solidFill>
                  <a:srgbClr val="FF0000"/>
                </a:solidFill>
              </a:rPr>
              <a:t> .</a:t>
            </a:r>
            <a:r>
              <a:rPr lang="en-US" b="1" dirty="0" err="1">
                <a:solidFill>
                  <a:srgbClr val="FF0000"/>
                </a:solidFill>
              </a:rPr>
              <a:t>png</a:t>
            </a:r>
            <a:r>
              <a:rPr lang="en-US" b="1" dirty="0">
                <a:solidFill>
                  <a:srgbClr val="FF0000"/>
                </a:solidFill>
              </a:rPr>
              <a:t> 或 .jpg </a:t>
            </a:r>
            <a:r>
              <a:rPr lang="en-US" b="1" dirty="0" err="1">
                <a:solidFill>
                  <a:srgbClr val="FF0000"/>
                </a:solidFill>
              </a:rPr>
              <a:t>形式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dirty="0" smtClean="0"/>
          </a:p>
          <a:p>
            <a:pPr>
              <a:spcBef>
                <a:spcPts val="1400"/>
              </a:spcBef>
              <a:buSzPts val="1700"/>
            </a:pPr>
            <a:r>
              <a:rPr lang="en-US" dirty="0" err="1" smtClean="0"/>
              <a:t>檔名皆須為</a:t>
            </a:r>
            <a:r>
              <a:rPr lang="en-US" dirty="0" smtClean="0"/>
              <a:t>  A</a:t>
            </a:r>
            <a:r>
              <a:rPr lang="en-US" dirty="0" smtClean="0">
                <a:solidFill>
                  <a:srgbClr val="BFBFBF"/>
                </a:solidFill>
              </a:rPr>
              <a:t>X</a:t>
            </a:r>
            <a:r>
              <a:rPr lang="en-US" dirty="0" smtClean="0"/>
              <a:t>-10</a:t>
            </a:r>
            <a:r>
              <a:rPr lang="en-US" dirty="0" smtClean="0">
                <a:solidFill>
                  <a:srgbClr val="BFBFBF"/>
                </a:solidFill>
              </a:rPr>
              <a:t>XXXXXXX</a:t>
            </a:r>
            <a:r>
              <a:rPr lang="en-US" dirty="0" smtClean="0"/>
              <a:t>  或  P</a:t>
            </a:r>
            <a:r>
              <a:rPr lang="en-US" dirty="0" smtClean="0">
                <a:solidFill>
                  <a:srgbClr val="BFBFBF"/>
                </a:solidFill>
              </a:rPr>
              <a:t>X</a:t>
            </a:r>
            <a:r>
              <a:rPr lang="en-US" dirty="0" smtClean="0"/>
              <a:t>-10</a:t>
            </a:r>
            <a:r>
              <a:rPr lang="en-US" dirty="0" smtClean="0">
                <a:solidFill>
                  <a:srgbClr val="BFBFBF"/>
                </a:solidFill>
              </a:rPr>
              <a:t>XXXXXXX</a:t>
            </a:r>
            <a:endParaRPr dirty="0" smtClean="0"/>
          </a:p>
          <a:p>
            <a:pPr lvl="1">
              <a:spcAft>
                <a:spcPts val="0"/>
              </a:spcAft>
              <a:buSzPts val="1530"/>
            </a:pPr>
            <a:r>
              <a:rPr lang="en-US" dirty="0" smtClean="0"/>
              <a:t>Assignment</a:t>
            </a:r>
            <a:r>
              <a:rPr lang="en-US" dirty="0"/>
              <a:t>: A</a:t>
            </a:r>
            <a:endParaRPr dirty="0"/>
          </a:p>
          <a:p>
            <a:pPr lvl="1">
              <a:spcBef>
                <a:spcPts val="600"/>
              </a:spcBef>
              <a:spcAft>
                <a:spcPts val="0"/>
              </a:spcAft>
              <a:buSzPts val="1530"/>
            </a:pPr>
            <a:r>
              <a:rPr lang="en-US" dirty="0"/>
              <a:t>Practice: </a:t>
            </a:r>
            <a:r>
              <a:rPr lang="en-US" dirty="0" smtClean="0"/>
              <a:t>P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220" name="Google Shape;220;p15"/>
          <p:cNvSpPr/>
          <p:nvPr/>
        </p:nvSpPr>
        <p:spPr>
          <a:xfrm>
            <a:off x="1568824" y="5220124"/>
            <a:ext cx="2610196" cy="56652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4179020" y="5274761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5101002" y="5774275"/>
            <a:ext cx="20896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CN" altLang="en-US" sz="1800" b="1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需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5"/>
          <p:cNvCxnSpPr/>
          <p:nvPr/>
        </p:nvCxnSpPr>
        <p:spPr>
          <a:xfrm>
            <a:off x="4179020" y="594992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07800A-B5F6-40A5-9F66-62DAADD08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12" name="Google Shape;220;p15"/>
          <p:cNvSpPr/>
          <p:nvPr/>
        </p:nvSpPr>
        <p:spPr>
          <a:xfrm>
            <a:off x="1568824" y="5810264"/>
            <a:ext cx="2610196" cy="309682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9427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1700"/>
            </a:pPr>
            <a:r>
              <a:rPr lang="en-US" dirty="0">
                <a:latin typeface="+mn-ea"/>
              </a:rPr>
              <a:t>1. </a:t>
            </a:r>
            <a:r>
              <a:rPr lang="en-US" dirty="0" err="1">
                <a:latin typeface="+mn-ea"/>
              </a:rPr>
              <a:t>作業上傳以</a:t>
            </a:r>
            <a:r>
              <a:rPr lang="en-US" dirty="0">
                <a:latin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ea"/>
              </a:rPr>
              <a:t>新eeclass系統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dirty="0" err="1">
                <a:latin typeface="+mn-ea"/>
              </a:rPr>
              <a:t>為主</a:t>
            </a:r>
            <a:r>
              <a:rPr lang="en-US" dirty="0">
                <a:latin typeface="+mn-ea"/>
              </a:rPr>
              <a:t>  </a:t>
            </a:r>
            <a:r>
              <a:rPr lang="en-US" u="sng" dirty="0">
                <a:solidFill>
                  <a:schemeClr val="hlink"/>
                </a:solidFill>
                <a:latin typeface="+mn-ea"/>
                <a:hlinkClick r:id="rId3"/>
              </a:rPr>
              <a:t>https://ncueeclass.ncu.edu.tw/</a:t>
            </a:r>
            <a:endParaRPr dirty="0"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2. 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有修計實者</a:t>
            </a:r>
            <a:r>
              <a:rPr lang="en-US" dirty="0" smtClean="0">
                <a:latin typeface="+mn-ea"/>
              </a:rPr>
              <a:t>， </a:t>
            </a:r>
            <a:r>
              <a:rPr lang="en-US" dirty="0" err="1" smtClean="0">
                <a:latin typeface="+mn-ea"/>
              </a:rPr>
              <a:t>作業繳交至</a:t>
            </a:r>
            <a:r>
              <a:rPr lang="en-US" dirty="0" smtClean="0">
                <a:latin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+mn-ea"/>
              </a:rPr>
              <a:t>計算機實習</a:t>
            </a:r>
            <a:r>
              <a:rPr lang="en-US" dirty="0" smtClean="0">
                <a:solidFill>
                  <a:srgbClr val="FF0000"/>
                </a:solidFill>
                <a:latin typeface="+mn-ea"/>
              </a:rPr>
              <a:t>” 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無修計實者</a:t>
            </a:r>
            <a:r>
              <a:rPr lang="en-US" dirty="0" smtClean="0">
                <a:latin typeface="+mn-ea"/>
              </a:rPr>
              <a:t>， 但</a:t>
            </a:r>
            <a:r>
              <a:rPr lang="zh-CN" altLang="en-US" sz="2400" b="1" dirty="0" smtClean="0">
                <a:latin typeface="+mn-ea"/>
              </a:rPr>
              <a:t>只有</a:t>
            </a:r>
            <a:r>
              <a:rPr lang="en-US" sz="2400" b="1" dirty="0" err="1" smtClean="0">
                <a:latin typeface="+mn-ea"/>
              </a:rPr>
              <a:t>修計概者</a:t>
            </a:r>
            <a:r>
              <a:rPr lang="en-US" dirty="0" smtClean="0">
                <a:latin typeface="+mn-ea"/>
              </a:rPr>
              <a:t>， </a:t>
            </a:r>
            <a:r>
              <a:rPr lang="en-US" dirty="0" err="1" smtClean="0">
                <a:latin typeface="+mn-ea"/>
              </a:rPr>
              <a:t>作業繳交至</a:t>
            </a:r>
            <a:r>
              <a:rPr lang="en-US" dirty="0" smtClean="0">
                <a:latin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+mn-ea"/>
              </a:rPr>
              <a:t>計算機概論</a:t>
            </a:r>
            <a:r>
              <a:rPr lang="en-US" dirty="0" smtClean="0">
                <a:solidFill>
                  <a:srgbClr val="FF0000"/>
                </a:solidFill>
                <a:latin typeface="+mn-ea"/>
              </a:rPr>
              <a:t>” 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4. </a:t>
            </a:r>
            <a:r>
              <a:rPr lang="en-US" sz="2400" b="1" dirty="0" err="1">
                <a:latin typeface="+mn-ea"/>
              </a:rPr>
              <a:t>不接受補交</a:t>
            </a:r>
            <a:endParaRPr sz="2400" b="1" dirty="0">
              <a:latin typeface="+mn-ea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11DFFD-9AF8-48FC-BE58-429CA51D5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95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39369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中類別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是將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資料以及函數組織在同一個結構的方法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「屬性」（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「方法」（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88645" lvl="1" indent="0">
              <a:buNone/>
            </a:pP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存取權限範圍：用來規範可以存取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成員的範圍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舉例：可以將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書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」定義為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，其中包含：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type)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type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31445" indent="0"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初始化屬性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回傳第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頁內容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獲取書籍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ISBN()</a:t>
            </a:r>
          </a:p>
          <a:p>
            <a:pPr marL="131445" indent="0">
              <a:buNone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在宣告時就可以直接宣告一個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Book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物件，裡面就會包含了上述的資訊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88645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7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上一頁的舉例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1421"/>
          <a:stretch/>
        </p:blipFill>
        <p:spPr>
          <a:xfrm>
            <a:off x="1636585" y="2884742"/>
            <a:ext cx="4462463" cy="3792284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9464835" y="314326"/>
            <a:ext cx="2601625" cy="5593858"/>
            <a:chOff x="7090062" y="1428750"/>
            <a:chExt cx="2139663" cy="46005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/>
            <a:srcRect l="1724" t="460"/>
            <a:stretch/>
          </p:blipFill>
          <p:spPr>
            <a:xfrm>
              <a:off x="7099587" y="1428750"/>
              <a:ext cx="2130138" cy="44577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099587" y="2000250"/>
              <a:ext cx="1958688" cy="1762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090062" y="5191125"/>
              <a:ext cx="1958688" cy="838200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Main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057400" y="5038725"/>
            <a:ext cx="2695575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57400" y="5971032"/>
            <a:ext cx="2695575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9" idx="3"/>
          </p:cNvCxnSpPr>
          <p:nvPr/>
        </p:nvCxnSpPr>
        <p:spPr>
          <a:xfrm>
            <a:off x="4752975" y="5305425"/>
            <a:ext cx="134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063510" y="5151536"/>
            <a:ext cx="267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/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752975" y="6270724"/>
            <a:ext cx="134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063510" y="6116835"/>
            <a:ext cx="267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/>
              <a:t>屬性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021862" y="3619499"/>
            <a:ext cx="4041648" cy="1166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6063510" y="4200525"/>
            <a:ext cx="708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769298" y="4046636"/>
            <a:ext cx="267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建構子 </a:t>
            </a:r>
            <a:r>
              <a:rPr lang="en-US" altLang="zh-TW" dirty="0" smtClean="0"/>
              <a:t>(</a:t>
            </a:r>
            <a:r>
              <a:rPr lang="en-US" altLang="zh-TW" b="1" dirty="0"/>
              <a:t>Constructor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617535" y="3362325"/>
            <a:ext cx="830390" cy="2285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617535" y="5718620"/>
            <a:ext cx="830390" cy="2285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肘形接點 29"/>
          <p:cNvCxnSpPr>
            <a:stCxn id="25" idx="1"/>
            <a:endCxn id="26" idx="1"/>
          </p:cNvCxnSpPr>
          <p:nvPr/>
        </p:nvCxnSpPr>
        <p:spPr>
          <a:xfrm rot="10800000" flipV="1">
            <a:off x="1617535" y="3476624"/>
            <a:ext cx="12700" cy="2356295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077047" y="4069995"/>
            <a:ext cx="400110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存取權限範圍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54609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同名的函數定義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。當要生成一個新的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物件，或是該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的一個物件分配記憶體的時候，建構子自動被調用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類似初始化的概念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9208"/>
          <a:stretch/>
        </p:blipFill>
        <p:spPr>
          <a:xfrm>
            <a:off x="1636585" y="3417475"/>
            <a:ext cx="4462463" cy="19539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9775" y="4162425"/>
            <a:ext cx="4013073" cy="1209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73152" y="6627168"/>
            <a:ext cx="122651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>
                <a:hlinkClick r:id="rId3"/>
              </a:rPr>
              <a:t>http://disp.ee.ntu.edu.tw/class/C++%E7%89%A9%E4%BB%B6%E5%B0%8E%E5%90%91%E5%8F%8A%E5%A2%9E%E9%80%B2%E6%95%88%E7%8E%87%E7%A8%8B%E5%BC%8F%E6%8A%80%E5%B7%A7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457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Method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Property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" indent="0"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宣告屬性：有點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像宣告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變數；宣告方法：宣告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時的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prototype)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是物件的靜態描述，而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是可施加於物件上的動態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390650" y="3598325"/>
            <a:ext cx="3622548" cy="3078509"/>
            <a:chOff x="1352550" y="3075496"/>
            <a:chExt cx="4136898" cy="351561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b="1421"/>
            <a:stretch/>
          </p:blipFill>
          <p:spPr>
            <a:xfrm>
              <a:off x="1352550" y="3075496"/>
              <a:ext cx="4136898" cy="351561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609725" y="5019675"/>
              <a:ext cx="2695575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09725" y="5932932"/>
              <a:ext cx="2695575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3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類別方法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Method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實際定義此方法要做什麼事情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類似於實作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裡面的內容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9293385" y="484632"/>
            <a:ext cx="2601625" cy="5593858"/>
            <a:chOff x="7090062" y="1428750"/>
            <a:chExt cx="2139663" cy="46005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1724" t="460"/>
            <a:stretch/>
          </p:blipFill>
          <p:spPr>
            <a:xfrm>
              <a:off x="7099587" y="1428750"/>
              <a:ext cx="2130138" cy="44577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090062" y="3833688"/>
              <a:ext cx="1958688" cy="1334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090062" y="5191125"/>
              <a:ext cx="1958688" cy="838200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Main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206759" y="3352902"/>
            <a:ext cx="4001865" cy="2819298"/>
            <a:chOff x="1243012" y="2819502"/>
            <a:chExt cx="4001865" cy="281929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012" y="2862262"/>
              <a:ext cx="4001865" cy="2776538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1969293" y="2819502"/>
              <a:ext cx="638175" cy="3598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969293" y="3921369"/>
              <a:ext cx="638175" cy="3598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345535" y="3352902"/>
            <a:ext cx="2445915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 hangingPunct="0"/>
            <a:r>
              <a:rPr lang="zh-TW" altLang="en-US" dirty="0"/>
              <a:t>「</a:t>
            </a:r>
            <a:r>
              <a:rPr lang="en-US" altLang="zh-TW" dirty="0"/>
              <a:t>::</a:t>
            </a:r>
            <a:r>
              <a:rPr lang="zh-TW" altLang="en-US" dirty="0"/>
              <a:t>」稱之為</a:t>
            </a:r>
            <a:r>
              <a:rPr lang="zh-TW" altLang="en-US" b="1" dirty="0">
                <a:solidFill>
                  <a:srgbClr val="C00000"/>
                </a:solidFill>
              </a:rPr>
              <a:t>類別範圍解析</a:t>
            </a:r>
            <a:r>
              <a:rPr lang="zh-TW" altLang="en-US" dirty="0"/>
              <a:t>（</a:t>
            </a:r>
            <a:r>
              <a:rPr lang="en-US" altLang="zh-TW" dirty="0"/>
              <a:t>Class scope resolution</a:t>
            </a:r>
            <a:r>
              <a:rPr lang="zh-TW" altLang="en-US" dirty="0"/>
              <a:t>）運算子，在實作類別方法時，在</a:t>
            </a:r>
            <a:r>
              <a:rPr lang="en-US" altLang="zh-TW" dirty="0"/>
              <a:t>::</a:t>
            </a:r>
            <a:r>
              <a:rPr lang="zh-TW" altLang="en-US" dirty="0"/>
              <a:t>之前指明您要實作的是哪</a:t>
            </a:r>
            <a:r>
              <a:rPr lang="zh-TW" altLang="en-US" dirty="0" smtClean="0"/>
              <a:t>一個類別</a:t>
            </a:r>
            <a:r>
              <a:rPr lang="en-US" altLang="zh-TW" dirty="0" smtClean="0"/>
              <a:t>(</a:t>
            </a:r>
            <a:r>
              <a:rPr lang="en-US" altLang="zh-TW" dirty="0"/>
              <a:t>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方法</a:t>
            </a:r>
          </a:p>
        </p:txBody>
      </p:sp>
      <p:sp>
        <p:nvSpPr>
          <p:cNvPr id="13" name="矩形 12"/>
          <p:cNvSpPr/>
          <p:nvPr/>
        </p:nvSpPr>
        <p:spPr>
          <a:xfrm>
            <a:off x="-45938" y="6543203"/>
            <a:ext cx="4754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://openhome.cc/Gossip/CppGossip/ClassABC.html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22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上述宣告完後，便可以在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裡面宣告物件類別，像是宣告參數一樣，但這個宣告的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內包含著許多的方法與屬性，可供使用者使用。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如此一來讓程式更具結構性。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1059"/>
          <a:stretch/>
        </p:blipFill>
        <p:spPr>
          <a:xfrm>
            <a:off x="1609724" y="3526536"/>
            <a:ext cx="4569255" cy="26730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63169" y="5143500"/>
            <a:ext cx="4283504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162675" y="5284887"/>
            <a:ext cx="134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508748" y="5023277"/>
            <a:ext cx="334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Book class</a:t>
            </a:r>
            <a:r>
              <a:rPr lang="zh-TW" altLang="en-US" dirty="0" smtClean="0"/>
              <a:t>，並且透過建構子初始化</a:t>
            </a:r>
            <a:r>
              <a:rPr lang="en-US" altLang="zh-TW" dirty="0" smtClean="0"/>
              <a:t>Book class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ISBN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content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8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1330</Words>
  <Application>Microsoft Office PowerPoint</Application>
  <PresentationFormat>Widescreen</PresentationFormat>
  <Paragraphs>159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Noto Sans Symbols</vt:lpstr>
      <vt:lpstr>宋体</vt:lpstr>
      <vt:lpstr>Microsoft JhengHei</vt:lpstr>
      <vt:lpstr>Microsoft JhengHei</vt:lpstr>
      <vt:lpstr>新細明體</vt:lpstr>
      <vt:lpstr>Arial</vt:lpstr>
      <vt:lpstr>Calibri</vt:lpstr>
      <vt:lpstr>Rockwell</vt:lpstr>
      <vt:lpstr>木刻字型</vt:lpstr>
      <vt:lpstr>計算機實習 02</vt:lpstr>
      <vt:lpstr>大綱</vt:lpstr>
      <vt:lpstr> Class 基礎介紹</vt:lpstr>
      <vt:lpstr>Class</vt:lpstr>
      <vt:lpstr>Class – Example</vt:lpstr>
      <vt:lpstr>Class – Example</vt:lpstr>
      <vt:lpstr>Class – Example</vt:lpstr>
      <vt:lpstr>Class – Example</vt:lpstr>
      <vt:lpstr>Class – Example</vt:lpstr>
      <vt:lpstr>Class – Example</vt:lpstr>
      <vt:lpstr>Class – Example程式碼</vt:lpstr>
      <vt:lpstr>Class – public、private、protected 差別 </vt:lpstr>
      <vt:lpstr>Class – public、private、protected 差別 </vt:lpstr>
      <vt:lpstr>Class – public、private、protected 差別 </vt:lpstr>
      <vt:lpstr>Class – public、private、protected 差別 </vt:lpstr>
      <vt:lpstr>練習02</vt:lpstr>
      <vt:lpstr>練習02</vt:lpstr>
      <vt:lpstr>練習02</vt:lpstr>
      <vt:lpstr>練習02</vt:lpstr>
      <vt:lpstr>練習02</vt:lpstr>
      <vt:lpstr>繳交規範</vt:lpstr>
      <vt:lpstr>繳交內容</vt:lpstr>
      <vt:lpstr>繳交方式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02</dc:title>
  <dc:creator>user</dc:creator>
  <cp:lastModifiedBy>棕升</cp:lastModifiedBy>
  <cp:revision>311</cp:revision>
  <dcterms:created xsi:type="dcterms:W3CDTF">2019-09-17T01:59:49Z</dcterms:created>
  <dcterms:modified xsi:type="dcterms:W3CDTF">2021-03-10T10:32:16Z</dcterms:modified>
</cp:coreProperties>
</file>