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6"/>
  </p:notesMasterIdLst>
  <p:sldIdLst>
    <p:sldId id="258" r:id="rId3"/>
    <p:sldId id="259" r:id="rId4"/>
    <p:sldId id="268" r:id="rId5"/>
    <p:sldId id="260" r:id="rId6"/>
    <p:sldId id="269" r:id="rId7"/>
    <p:sldId id="270" r:id="rId8"/>
    <p:sldId id="271" r:id="rId9"/>
    <p:sldId id="272" r:id="rId10"/>
    <p:sldId id="273" r:id="rId11"/>
    <p:sldId id="274" r:id="rId12"/>
    <p:sldId id="266" r:id="rId13"/>
    <p:sldId id="275" r:id="rId14"/>
    <p:sldId id="26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15282-F38F-4305-9E7C-0A0A22DF6FE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1C6B-7113-4FAC-92C8-74352529D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5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255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375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86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395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735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905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11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8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6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907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584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073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584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383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232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252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46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06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201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76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0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AE312D-072A-48CE-A129-2A42298A62B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3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37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09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6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2021/3/31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99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99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69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05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829990" y="4376404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繳交截止日期：</a:t>
            </a:r>
            <a:r>
              <a:rPr lang="en-US" altLang="zh-TW" dirty="0"/>
              <a:t>2021/04/06 </a:t>
            </a:r>
            <a:r>
              <a:rPr lang="zh-TW" altLang="en-US" dirty="0"/>
              <a:t>  </a:t>
            </a:r>
            <a:r>
              <a:rPr lang="en-US" altLang="zh-TW" dirty="0"/>
              <a:t>23:55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5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05-2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偵測最大值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7" y="1690688"/>
            <a:ext cx="10500829" cy="5096974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說明：請根據輸入的正整數，輸出其中的對大值。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24A76F-85F7-4E31-ACCB-5191EF5F3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821" y="2661757"/>
            <a:ext cx="2053825" cy="29666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316EE8B-2B76-41F4-9084-C6BF26270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087" y="2661756"/>
            <a:ext cx="2053825" cy="29666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938C294-271A-4118-8F5E-9319C1E95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039" y="2661756"/>
            <a:ext cx="1891478" cy="29666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45103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繳交規範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3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 altLang="en-US" dirty="0"/>
              <a:t>繳交內容：</a:t>
            </a:r>
            <a:endParaRPr dirty="0"/>
          </a:p>
        </p:txBody>
      </p:sp>
      <p:sp>
        <p:nvSpPr>
          <p:cNvPr id="136" name="Google Shape;136;p5"/>
          <p:cNvSpPr txBox="1">
            <a:spLocks noGrp="1"/>
          </p:cNvSpPr>
          <p:nvPr>
            <p:ph type="body" idx="1"/>
          </p:nvPr>
        </p:nvSpPr>
        <p:spPr>
          <a:xfrm>
            <a:off x="791937" y="1837508"/>
            <a:ext cx="10085069" cy="44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上傳內容須為 </a:t>
            </a:r>
            <a:r>
              <a:rPr lang="en-US" altLang="zh-TW" sz="2200" dirty="0">
                <a:latin typeface="Rockwell" panose="02060603020205020403" pitchFamily="18" charset="0"/>
              </a:rPr>
              <a:t>.zip </a:t>
            </a:r>
            <a:r>
              <a:rPr lang="zh-TW" altLang="en-US" sz="2200" dirty="0">
                <a:latin typeface="Rockwell" panose="02060603020205020403" pitchFamily="18" charset="0"/>
              </a:rPr>
              <a:t>壓縮檔 </a:t>
            </a:r>
            <a:r>
              <a:rPr lang="en-US" altLang="zh-TW" sz="2200" dirty="0">
                <a:latin typeface="Rockwell" panose="02060603020205020403" pitchFamily="18" charset="0"/>
              </a:rPr>
              <a:t>(a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XXXXXXXXX</a:t>
            </a:r>
            <a:r>
              <a:rPr lang="en-US" altLang="zh-TW" sz="2200" dirty="0">
                <a:latin typeface="Rockwell" panose="02060603020205020403" pitchFamily="18" charset="0"/>
              </a:rPr>
              <a:t>.zip)</a:t>
            </a:r>
            <a:endParaRPr lang="zh-TW" altLang="en-US" sz="2200" dirty="0">
              <a:latin typeface="Rockwell" panose="02060603020205020403" pitchFamily="18" charset="0"/>
            </a:endParaRPr>
          </a:p>
          <a:p>
            <a:pPr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內容包含</a:t>
            </a:r>
            <a:r>
              <a:rPr lang="en-US" altLang="zh-TW" sz="2200" dirty="0">
                <a:latin typeface="Rockwell" panose="02060603020205020403" pitchFamily="18" charset="0"/>
              </a:rPr>
              <a:t>:</a:t>
            </a: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package</a:t>
            </a:r>
            <a:r>
              <a:rPr lang="zh-TW" altLang="en-US" sz="2200" dirty="0">
                <a:latin typeface="Rockwell" panose="02060603020205020403" pitchFamily="18" charset="0"/>
              </a:rPr>
              <a:t>資料夾</a:t>
            </a:r>
            <a:r>
              <a:rPr lang="en-US" altLang="zh-TW" sz="2200" dirty="0">
                <a:latin typeface="Rockwell" panose="02060603020205020403" pitchFamily="18" charset="0"/>
              </a:rPr>
              <a:t>(</a:t>
            </a:r>
            <a:r>
              <a:rPr lang="zh-TW" altLang="en-US" sz="2200" dirty="0">
                <a:latin typeface="Rockwell" panose="02060603020205020403" pitchFamily="18" charset="0"/>
              </a:rPr>
              <a:t>在</a:t>
            </a:r>
            <a:r>
              <a:rPr lang="en-US" altLang="zh-TW" sz="2200" dirty="0" err="1">
                <a:latin typeface="Rockwell" panose="02060603020205020403" pitchFamily="18" charset="0"/>
              </a:rPr>
              <a:t>src</a:t>
            </a:r>
            <a:r>
              <a:rPr lang="zh-TW" altLang="en-US" sz="2200" dirty="0">
                <a:latin typeface="Rockwell" panose="02060603020205020403" pitchFamily="18" charset="0"/>
              </a:rPr>
              <a:t>底下</a:t>
            </a:r>
            <a:r>
              <a:rPr lang="en-US" altLang="zh-TW" sz="2200" dirty="0">
                <a:latin typeface="Rockwell" panose="02060603020205020403" pitchFamily="18" charset="0"/>
              </a:rPr>
              <a:t>)</a:t>
            </a:r>
          </a:p>
          <a:p>
            <a:pPr lvl="2"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路徑：</a:t>
            </a:r>
            <a:r>
              <a:rPr lang="en-US" altLang="zh-TW" sz="2200" dirty="0">
                <a:latin typeface="Rockwell" panose="02060603020205020403" pitchFamily="18" charset="0"/>
              </a:rPr>
              <a:t>eclipse-workspace/project/</a:t>
            </a:r>
            <a:r>
              <a:rPr lang="en-US" altLang="zh-TW" sz="2200" dirty="0" err="1">
                <a:latin typeface="Rockwell" panose="02060603020205020403" pitchFamily="18" charset="0"/>
              </a:rPr>
              <a:t>src</a:t>
            </a:r>
            <a:r>
              <a:rPr lang="en-US" altLang="zh-TW" sz="2200" dirty="0">
                <a:latin typeface="Rockwell" panose="02060603020205020403" pitchFamily="18" charset="0"/>
              </a:rPr>
              <a:t>/</a:t>
            </a: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執行結果截圖 </a:t>
            </a:r>
            <a:r>
              <a:rPr lang="en-US" altLang="zh-TW" sz="2200" dirty="0">
                <a:latin typeface="Rockwell" panose="02060603020205020403" pitchFamily="18" charset="0"/>
              </a:rPr>
              <a:t>(.</a:t>
            </a:r>
            <a:r>
              <a:rPr lang="en-US" altLang="zh-TW" sz="2200" dirty="0" err="1">
                <a:latin typeface="Rockwell" panose="02060603020205020403" pitchFamily="18" charset="0"/>
              </a:rPr>
              <a:t>png</a:t>
            </a:r>
            <a:r>
              <a:rPr lang="en-US" altLang="zh-TW" sz="2200" dirty="0">
                <a:latin typeface="Rockwell" panose="02060603020205020403" pitchFamily="18" charset="0"/>
              </a:rPr>
              <a:t> </a:t>
            </a:r>
            <a:r>
              <a:rPr lang="zh-TW" altLang="en-US" sz="2200" dirty="0">
                <a:latin typeface="Rockwell" panose="02060603020205020403" pitchFamily="18" charset="0"/>
              </a:rPr>
              <a:t>或 </a:t>
            </a:r>
            <a:r>
              <a:rPr lang="en-US" altLang="zh-TW" sz="2200" dirty="0">
                <a:latin typeface="Rockwell" panose="02060603020205020403" pitchFamily="18" charset="0"/>
              </a:rPr>
              <a:t>.jpg)</a:t>
            </a:r>
            <a:endParaRPr lang="zh-TW" altLang="en-US" sz="2200" dirty="0">
              <a:latin typeface="Rockwell" panose="02060603020205020403" pitchFamily="18" charset="0"/>
            </a:endParaRPr>
          </a:p>
          <a:p>
            <a:pPr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Package</a:t>
            </a:r>
            <a:r>
              <a:rPr lang="zh-TW" altLang="en-US" sz="2200" dirty="0">
                <a:latin typeface="Rockwell" panose="02060603020205020403" pitchFamily="18" charset="0"/>
              </a:rPr>
              <a:t>名稱須為  </a:t>
            </a:r>
            <a:r>
              <a:rPr lang="en-US" altLang="zh-TW" sz="2200" dirty="0">
                <a:latin typeface="Rockwell" panose="02060603020205020403" pitchFamily="18" charset="0"/>
              </a:rPr>
              <a:t>a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en-US" altLang="zh-TW" sz="2200" dirty="0">
                <a:latin typeface="Rockwell" panose="02060603020205020403" pitchFamily="18" charset="0"/>
              </a:rPr>
              <a:t>  </a:t>
            </a:r>
            <a:r>
              <a:rPr lang="zh-TW" altLang="en-US" sz="2200" dirty="0">
                <a:latin typeface="Rockwell" panose="02060603020205020403" pitchFamily="18" charset="0"/>
              </a:rPr>
              <a:t>或  </a:t>
            </a:r>
            <a:r>
              <a:rPr lang="en-US" altLang="zh-TW" sz="2200" dirty="0">
                <a:latin typeface="Rockwell" panose="02060603020205020403" pitchFamily="18" charset="0"/>
              </a:rPr>
              <a:t>p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Assignment: a, Practice: p</a:t>
            </a: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檔名後加上對應題號，如</a:t>
            </a:r>
            <a:r>
              <a:rPr lang="en-US" altLang="zh-TW" sz="2200" dirty="0">
                <a:latin typeface="Rockwell" panose="02060603020205020403" pitchFamily="18" charset="0"/>
              </a:rPr>
              <a:t>a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en-US" altLang="zh-TW" sz="2200" dirty="0">
                <a:solidFill>
                  <a:schemeClr val="tx1"/>
                </a:solidFill>
                <a:latin typeface="Rockwell" panose="02060603020205020403" pitchFamily="18" charset="0"/>
              </a:rPr>
              <a:t>_1</a:t>
            </a:r>
          </a:p>
          <a:p>
            <a:pPr marL="131445" indent="0">
              <a:buNone/>
            </a:pP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 marL="131445" indent="0">
              <a:buNone/>
            </a:pPr>
            <a:r>
              <a:rPr lang="en-US" altLang="zh-TW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※</a:t>
            </a:r>
            <a:r>
              <a:rPr lang="zh-TW" altLang="en-US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 本學期程式碼無須打上開頭註解</a:t>
            </a: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 marL="131445" indent="0">
              <a:buNone/>
            </a:pPr>
            <a:r>
              <a:rPr lang="en-US" altLang="zh-TW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※ </a:t>
            </a:r>
            <a:r>
              <a:rPr lang="zh-TW" altLang="en-US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嚴禁抄襲，違者皆以零分計算</a:t>
            </a: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>
              <a:buFont typeface="Wingdings" panose="05000000000000000000" pitchFamily="2" charset="2"/>
              <a:buChar char="n"/>
            </a:pPr>
            <a:endParaRPr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5CC5CA-B0BE-4153-B470-F1C6B0043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929" y="942723"/>
            <a:ext cx="2820134" cy="217988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195C1A0-5718-46C6-9FB3-7A1BAF39DE8B}"/>
              </a:ext>
            </a:extLst>
          </p:cNvPr>
          <p:cNvSpPr txBox="1"/>
          <p:nvPr/>
        </p:nvSpPr>
        <p:spPr>
          <a:xfrm>
            <a:off x="8818097" y="29379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latin typeface="Rockwell" panose="02060603020205020403" pitchFamily="18" charset="0"/>
              </a:rPr>
              <a:t>↑壓縮檔裡面長這樣</a:t>
            </a:r>
          </a:p>
        </p:txBody>
      </p:sp>
    </p:spTree>
    <p:extLst>
      <p:ext uri="{BB962C8B-B14F-4D97-AF65-F5344CB8AC3E}">
        <p14:creationId xmlns:p14="http://schemas.microsoft.com/office/powerpoint/2010/main" val="182782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62A9A1A-F8F6-488C-BAFA-C04B942A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860273"/>
            <a:ext cx="7677150" cy="44958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AF8CEE5-E950-4135-8803-25A8EFAB3C02}"/>
              </a:ext>
            </a:extLst>
          </p:cNvPr>
          <p:cNvSpPr/>
          <p:nvPr/>
        </p:nvSpPr>
        <p:spPr>
          <a:xfrm>
            <a:off x="5777948" y="3697356"/>
            <a:ext cx="1126435" cy="26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34AFEB-C8F5-4E23-937C-37B3814CFE05}"/>
              </a:ext>
            </a:extLst>
          </p:cNvPr>
          <p:cNvSpPr/>
          <p:nvPr/>
        </p:nvSpPr>
        <p:spPr>
          <a:xfrm>
            <a:off x="5738193" y="4426225"/>
            <a:ext cx="357808" cy="26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228D24-7254-4985-B4EF-D59D8F7B0FA4}"/>
              </a:ext>
            </a:extLst>
          </p:cNvPr>
          <p:cNvSpPr/>
          <p:nvPr/>
        </p:nvSpPr>
        <p:spPr>
          <a:xfrm>
            <a:off x="2597426" y="3525078"/>
            <a:ext cx="1722783" cy="776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083A2B3-D0B7-4A0C-92AE-449280F661F2}"/>
              </a:ext>
            </a:extLst>
          </p:cNvPr>
          <p:cNvSpPr txBox="1"/>
          <p:nvPr/>
        </p:nvSpPr>
        <p:spPr>
          <a:xfrm>
            <a:off x="5917097" y="3994014"/>
            <a:ext cx="2595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r>
              <a:rPr lang="zh-TW" altLang="en-US" dirty="0">
                <a:solidFill>
                  <a:srgbClr val="FF0000"/>
                </a:solidFill>
              </a:rPr>
              <a:t> 注意不同題的</a:t>
            </a:r>
            <a:r>
              <a:rPr lang="en-US" altLang="zh-TW" dirty="0">
                <a:solidFill>
                  <a:srgbClr val="FF0000"/>
                </a:solidFill>
              </a:rPr>
              <a:t>package</a:t>
            </a:r>
            <a:r>
              <a:rPr lang="zh-TW" altLang="en-US" dirty="0">
                <a:solidFill>
                  <a:srgbClr val="FF0000"/>
                </a:solidFill>
              </a:rPr>
              <a:t>名稱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9D65F02-C716-4E76-A397-60262DB0F546}"/>
              </a:ext>
            </a:extLst>
          </p:cNvPr>
          <p:cNvSpPr txBox="1"/>
          <p:nvPr/>
        </p:nvSpPr>
        <p:spPr>
          <a:xfrm>
            <a:off x="6195558" y="4407148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2.class</a:t>
            </a:r>
            <a:r>
              <a:rPr lang="zh-TW" altLang="en-US" dirty="0">
                <a:solidFill>
                  <a:srgbClr val="FF0000"/>
                </a:solidFill>
              </a:rPr>
              <a:t>名稱並無要求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3A10CD4-068F-4166-9EE8-F3978DFF56AB}"/>
              </a:ext>
            </a:extLst>
          </p:cNvPr>
          <p:cNvSpPr txBox="1"/>
          <p:nvPr/>
        </p:nvSpPr>
        <p:spPr>
          <a:xfrm>
            <a:off x="2474412" y="4667290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3.new</a:t>
            </a:r>
            <a:r>
              <a:rPr lang="zh-TW" altLang="en-US" dirty="0">
                <a:solidFill>
                  <a:srgbClr val="FF0000"/>
                </a:solidFill>
              </a:rPr>
              <a:t>完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zh-TW" altLang="en-US" dirty="0">
                <a:solidFill>
                  <a:srgbClr val="FF0000"/>
                </a:solidFill>
              </a:rPr>
              <a:t>後長這樣</a:t>
            </a:r>
          </a:p>
        </p:txBody>
      </p:sp>
      <p:sp>
        <p:nvSpPr>
          <p:cNvPr id="11" name="Google Shape;135;p5">
            <a:extLst>
              <a:ext uri="{FF2B5EF4-FFF2-40B4-BE49-F238E27FC236}">
                <a16:creationId xmlns:a16="http://schemas.microsoft.com/office/drawing/2014/main" id="{72565FCD-F509-419E-AD58-AACB24E672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package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82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05-1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Variant Pyramids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7" y="1690688"/>
            <a:ext cx="10500829" cy="5096974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說明：請根據輸入的數據建造一座金字塔！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第一列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為一個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，表示金字塔的高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此數字最小為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第二列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兩個字符組成的字串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，表示金字塔外圈與內部的符號。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CAC59A-50FC-43E7-97D8-9B92DF02B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345" y="3993094"/>
            <a:ext cx="7984335" cy="182177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7A746D0-2091-4D33-8B89-DF191A8E5D7F}"/>
              </a:ext>
            </a:extLst>
          </p:cNvPr>
          <p:cNvSpPr/>
          <p:nvPr/>
        </p:nvSpPr>
        <p:spPr>
          <a:xfrm>
            <a:off x="1740023" y="5167312"/>
            <a:ext cx="479395" cy="647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87209B6-7235-4392-B55A-75516248065F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369503" y="5833594"/>
            <a:ext cx="498597" cy="3493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06655B3-72E3-4F33-84FB-3FE7FC7B0115}"/>
              </a:ext>
            </a:extLst>
          </p:cNvPr>
          <p:cNvSpPr txBox="1"/>
          <p:nvPr/>
        </p:nvSpPr>
        <p:spPr>
          <a:xfrm>
            <a:off x="502118" y="6182982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外圈用第一個符號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3CAF4A6-85E2-4170-87A1-30D27F91C082}"/>
              </a:ext>
            </a:extLst>
          </p:cNvPr>
          <p:cNvSpPr txBox="1"/>
          <p:nvPr/>
        </p:nvSpPr>
        <p:spPr>
          <a:xfrm>
            <a:off x="2365825" y="6182982"/>
            <a:ext cx="1734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內部用第二個符號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816AAE4-78F0-4DC3-A02A-7093136961D2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099747" y="5833594"/>
            <a:ext cx="1133463" cy="3493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63CB409C-7B36-43F8-9263-10206487453C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1979720" y="5309028"/>
            <a:ext cx="1253490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9C79456-0210-47AA-BFCA-E769C7C1CA6B}"/>
              </a:ext>
            </a:extLst>
          </p:cNvPr>
          <p:cNvSpPr txBox="1"/>
          <p:nvPr/>
        </p:nvSpPr>
        <p:spPr>
          <a:xfrm>
            <a:off x="3233210" y="5155140"/>
            <a:ext cx="1734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金字塔高度</a:t>
            </a:r>
          </a:p>
        </p:txBody>
      </p:sp>
    </p:spTree>
    <p:extLst>
      <p:ext uri="{BB962C8B-B14F-4D97-AF65-F5344CB8AC3E}">
        <p14:creationId xmlns:p14="http://schemas.microsoft.com/office/powerpoint/2010/main" val="412839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1F917B-5981-4253-B13A-E15AB331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05-1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Variant Pyramids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192ED5-AE93-41E4-BBC2-07E060AF7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：根據輸入的高與字符，建構出金字塔，規則如下圖所示。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7EBCC7-8BB7-49FC-B74A-E93154B4E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180"/>
          <a:stretch/>
        </p:blipFill>
        <p:spPr>
          <a:xfrm>
            <a:off x="5365811" y="2490638"/>
            <a:ext cx="3289917" cy="4002237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DD27A60-08F6-4EF4-BABC-E2D92666F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23603"/>
              </p:ext>
            </p:extLst>
          </p:nvPr>
        </p:nvGraphicFramePr>
        <p:xfrm>
          <a:off x="1109707" y="3484485"/>
          <a:ext cx="3852910" cy="26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91">
                  <a:extLst>
                    <a:ext uri="{9D8B030D-6E8A-4147-A177-3AD203B41FA5}">
                      <a16:colId xmlns:a16="http://schemas.microsoft.com/office/drawing/2014/main" val="4220235256"/>
                    </a:ext>
                  </a:extLst>
                </a:gridCol>
                <a:gridCol w="385291">
                  <a:extLst>
                    <a:ext uri="{9D8B030D-6E8A-4147-A177-3AD203B41FA5}">
                      <a16:colId xmlns:a16="http://schemas.microsoft.com/office/drawing/2014/main" val="3835581623"/>
                    </a:ext>
                  </a:extLst>
                </a:gridCol>
                <a:gridCol w="385291">
                  <a:extLst>
                    <a:ext uri="{9D8B030D-6E8A-4147-A177-3AD203B41FA5}">
                      <a16:colId xmlns:a16="http://schemas.microsoft.com/office/drawing/2014/main" val="420619593"/>
                    </a:ext>
                  </a:extLst>
                </a:gridCol>
                <a:gridCol w="385291">
                  <a:extLst>
                    <a:ext uri="{9D8B030D-6E8A-4147-A177-3AD203B41FA5}">
                      <a16:colId xmlns:a16="http://schemas.microsoft.com/office/drawing/2014/main" val="2807800341"/>
                    </a:ext>
                  </a:extLst>
                </a:gridCol>
                <a:gridCol w="385291">
                  <a:extLst>
                    <a:ext uri="{9D8B030D-6E8A-4147-A177-3AD203B41FA5}">
                      <a16:colId xmlns:a16="http://schemas.microsoft.com/office/drawing/2014/main" val="3651959766"/>
                    </a:ext>
                  </a:extLst>
                </a:gridCol>
                <a:gridCol w="385291">
                  <a:extLst>
                    <a:ext uri="{9D8B030D-6E8A-4147-A177-3AD203B41FA5}">
                      <a16:colId xmlns:a16="http://schemas.microsoft.com/office/drawing/2014/main" val="2096286874"/>
                    </a:ext>
                  </a:extLst>
                </a:gridCol>
                <a:gridCol w="385291">
                  <a:extLst>
                    <a:ext uri="{9D8B030D-6E8A-4147-A177-3AD203B41FA5}">
                      <a16:colId xmlns:a16="http://schemas.microsoft.com/office/drawing/2014/main" val="51251910"/>
                    </a:ext>
                  </a:extLst>
                </a:gridCol>
                <a:gridCol w="385291">
                  <a:extLst>
                    <a:ext uri="{9D8B030D-6E8A-4147-A177-3AD203B41FA5}">
                      <a16:colId xmlns:a16="http://schemas.microsoft.com/office/drawing/2014/main" val="3018902201"/>
                    </a:ext>
                  </a:extLst>
                </a:gridCol>
                <a:gridCol w="385291">
                  <a:extLst>
                    <a:ext uri="{9D8B030D-6E8A-4147-A177-3AD203B41FA5}">
                      <a16:colId xmlns:a16="http://schemas.microsoft.com/office/drawing/2014/main" val="171523024"/>
                    </a:ext>
                  </a:extLst>
                </a:gridCol>
                <a:gridCol w="385291">
                  <a:extLst>
                    <a:ext uri="{9D8B030D-6E8A-4147-A177-3AD203B41FA5}">
                      <a16:colId xmlns:a16="http://schemas.microsoft.com/office/drawing/2014/main" val="995152430"/>
                    </a:ext>
                  </a:extLst>
                </a:gridCol>
              </a:tblGrid>
              <a:tr h="538496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888756"/>
                  </a:ext>
                </a:extLst>
              </a:tr>
              <a:tr h="538496"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079297"/>
                  </a:ext>
                </a:extLst>
              </a:tr>
              <a:tr h="538496"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79580"/>
                  </a:ext>
                </a:extLst>
              </a:tr>
              <a:tr h="538496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307506"/>
                  </a:ext>
                </a:extLst>
              </a:tr>
              <a:tr h="538496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032756"/>
                  </a:ext>
                </a:extLst>
              </a:tr>
            </a:tbl>
          </a:graphicData>
        </a:graphic>
      </p:graphicFrame>
      <p:sp>
        <p:nvSpPr>
          <p:cNvPr id="7" name="左大括弧 6">
            <a:extLst>
              <a:ext uri="{FF2B5EF4-FFF2-40B4-BE49-F238E27FC236}">
                <a16:creationId xmlns:a16="http://schemas.microsoft.com/office/drawing/2014/main" id="{CD5F8161-954E-4167-AD2A-1FA77C74B743}"/>
              </a:ext>
            </a:extLst>
          </p:cNvPr>
          <p:cNvSpPr/>
          <p:nvPr/>
        </p:nvSpPr>
        <p:spPr>
          <a:xfrm>
            <a:off x="642892" y="3484485"/>
            <a:ext cx="390616" cy="269247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053EF0-18FF-4AB9-AF65-E659779EF205}"/>
              </a:ext>
            </a:extLst>
          </p:cNvPr>
          <p:cNvSpPr txBox="1"/>
          <p:nvPr/>
        </p:nvSpPr>
        <p:spPr>
          <a:xfrm>
            <a:off x="249918" y="4646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F6269C1-91FF-4EC9-8D1F-DB4267FEFBC4}"/>
              </a:ext>
            </a:extLst>
          </p:cNvPr>
          <p:cNvSpPr txBox="1"/>
          <p:nvPr/>
        </p:nvSpPr>
        <p:spPr>
          <a:xfrm>
            <a:off x="1284016" y="2961263"/>
            <a:ext cx="3635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全部皆為半形字符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後面半形空白不影響金字塔形狀可加可不加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424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0224FCB-CCB0-4C79-A1E9-EBC103C2CB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9" t="3897" r="65229"/>
          <a:stretch/>
        </p:blipFill>
        <p:spPr>
          <a:xfrm>
            <a:off x="1268843" y="1775964"/>
            <a:ext cx="2936484" cy="4597404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0DCF277-C028-4E1C-A9FD-56A07AA749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80" t="3046"/>
          <a:stretch/>
        </p:blipFill>
        <p:spPr>
          <a:xfrm>
            <a:off x="4671925" y="1775964"/>
            <a:ext cx="2829984" cy="459720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FC0EBE4-2B3E-4418-B691-97A625EAC3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87" t="4678"/>
          <a:stretch/>
        </p:blipFill>
        <p:spPr>
          <a:xfrm>
            <a:off x="7968506" y="1775964"/>
            <a:ext cx="3294320" cy="459720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AB46DD47-9457-4312-92C8-69F1E1B6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05-1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Variant Pyramids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735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F983188B-1A16-4D5E-93B7-924C5A538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35" y="1831712"/>
            <a:ext cx="5771709" cy="134605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D3EB523-4BC3-406C-9B38-79F5D319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77E6665-6DD8-4D1D-A243-C97C42E3F862}"/>
              </a:ext>
            </a:extLst>
          </p:cNvPr>
          <p:cNvSpPr/>
          <p:nvPr/>
        </p:nvSpPr>
        <p:spPr>
          <a:xfrm>
            <a:off x="3872682" y="2818887"/>
            <a:ext cx="2510011" cy="3860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048A315-21DC-40FD-A762-744E0E80950A}"/>
              </a:ext>
            </a:extLst>
          </p:cNvPr>
          <p:cNvSpPr txBox="1"/>
          <p:nvPr/>
        </p:nvSpPr>
        <p:spPr>
          <a:xfrm>
            <a:off x="1004935" y="5104011"/>
            <a:ext cx="861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+mj-ea"/>
                <a:ea typeface="+mj-ea"/>
              </a:rPr>
              <a:t>nextInt</a:t>
            </a:r>
            <a:r>
              <a:rPr lang="zh-TW" altLang="en-US" dirty="0">
                <a:latin typeface="+mj-ea"/>
                <a:ea typeface="+mj-ea"/>
              </a:rPr>
              <a:t> 只會將 </a:t>
            </a:r>
            <a:r>
              <a:rPr lang="en-US" altLang="zh-TW" dirty="0">
                <a:latin typeface="+mj-ea"/>
                <a:ea typeface="+mj-ea"/>
              </a:rPr>
              <a:t>buffer</a:t>
            </a:r>
            <a:r>
              <a:rPr lang="zh-TW" altLang="en-US" dirty="0">
                <a:latin typeface="+mj-ea"/>
                <a:ea typeface="+mj-ea"/>
              </a:rPr>
              <a:t> 中的數字取走， </a:t>
            </a:r>
            <a:r>
              <a:rPr lang="en-US" altLang="zh-TW" dirty="0">
                <a:latin typeface="+mj-ea"/>
                <a:ea typeface="+mj-ea"/>
              </a:rPr>
              <a:t>\n</a:t>
            </a:r>
            <a:r>
              <a:rPr lang="zh-TW" altLang="en-US" dirty="0">
                <a:latin typeface="+mj-ea"/>
                <a:ea typeface="+mj-ea"/>
              </a:rPr>
              <a:t> 依舊留在 </a:t>
            </a:r>
            <a:r>
              <a:rPr lang="en-US" altLang="zh-TW" dirty="0">
                <a:latin typeface="+mj-ea"/>
                <a:ea typeface="+mj-ea"/>
              </a:rPr>
              <a:t>buffer</a:t>
            </a:r>
            <a:r>
              <a:rPr lang="zh-TW" altLang="en-US" dirty="0">
                <a:latin typeface="+mj-ea"/>
                <a:ea typeface="+mj-ea"/>
              </a:rPr>
              <a:t> 中。因此 </a:t>
            </a:r>
            <a:r>
              <a:rPr lang="en-US" altLang="zh-TW" dirty="0" err="1">
                <a:latin typeface="+mj-ea"/>
                <a:ea typeface="+mj-ea"/>
              </a:rPr>
              <a:t>nextLine</a:t>
            </a:r>
            <a:r>
              <a:rPr lang="zh-TW" altLang="en-US" dirty="0">
                <a:latin typeface="+mj-ea"/>
                <a:ea typeface="+mj-ea"/>
              </a:rPr>
              <a:t> 會直接讀到 </a:t>
            </a:r>
            <a:r>
              <a:rPr lang="en-US" altLang="zh-TW" dirty="0">
                <a:latin typeface="+mj-ea"/>
                <a:ea typeface="+mj-ea"/>
              </a:rPr>
              <a:t>\n</a:t>
            </a:r>
            <a:r>
              <a:rPr lang="zh-TW" altLang="en-US" dirty="0">
                <a:latin typeface="+mj-ea"/>
                <a:ea typeface="+mj-ea"/>
              </a:rPr>
              <a:t> 而結束，所以這時候 </a:t>
            </a:r>
            <a:r>
              <a:rPr lang="en-US" altLang="zh-TW" dirty="0">
                <a:latin typeface="+mj-ea"/>
                <a:ea typeface="+mj-ea"/>
              </a:rPr>
              <a:t>String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characters</a:t>
            </a:r>
            <a:r>
              <a:rPr lang="zh-TW" altLang="en-US" dirty="0">
                <a:latin typeface="+mj-ea"/>
                <a:ea typeface="+mj-ea"/>
              </a:rPr>
              <a:t> 為</a:t>
            </a:r>
            <a:r>
              <a:rPr lang="en-US" altLang="zh-TW" dirty="0">
                <a:latin typeface="+mj-ea"/>
                <a:ea typeface="+mj-ea"/>
              </a:rPr>
              <a:t>””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D6D650F-0BFB-4C13-9356-B31401DE36F3}"/>
              </a:ext>
            </a:extLst>
          </p:cNvPr>
          <p:cNvSpPr txBox="1"/>
          <p:nvPr/>
        </p:nvSpPr>
        <p:spPr>
          <a:xfrm>
            <a:off x="1004935" y="3389220"/>
            <a:ext cx="26482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輸入：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5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\n</a:t>
            </a: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Int </a:t>
            </a:r>
            <a:r>
              <a:rPr lang="en-US" altLang="zh-TW" b="1" dirty="0">
                <a:latin typeface="+mj-ea"/>
                <a:ea typeface="+mj-ea"/>
              </a:rPr>
              <a:t>height</a:t>
            </a:r>
            <a:r>
              <a:rPr lang="en-US" altLang="zh-TW" dirty="0">
                <a:latin typeface="+mj-ea"/>
                <a:ea typeface="+mj-ea"/>
              </a:rPr>
              <a:t> = 5</a:t>
            </a:r>
          </a:p>
          <a:p>
            <a:r>
              <a:rPr lang="en-US" altLang="zh-TW" dirty="0">
                <a:latin typeface="+mj-ea"/>
                <a:ea typeface="+mj-ea"/>
              </a:rPr>
              <a:t>String </a:t>
            </a:r>
            <a:r>
              <a:rPr lang="en-US" altLang="zh-TW" b="1" dirty="0" err="1">
                <a:latin typeface="+mj-ea"/>
                <a:ea typeface="+mj-ea"/>
              </a:rPr>
              <a:t>chracters</a:t>
            </a:r>
            <a:r>
              <a:rPr lang="en-US" altLang="zh-TW" dirty="0">
                <a:latin typeface="+mj-ea"/>
                <a:ea typeface="+mj-ea"/>
              </a:rPr>
              <a:t> = “</a:t>
            </a:r>
            <a:r>
              <a:rPr lang="en-US" altLang="zh-TW" dirty="0">
                <a:latin typeface="+mj-ea"/>
              </a:rPr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406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B7FCE1-DCF4-46C9-885C-2F5CED2E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470928"/>
            <a:ext cx="10058400" cy="1609344"/>
          </a:xfrm>
        </p:spPr>
        <p:txBody>
          <a:bodyPr/>
          <a:lstStyle/>
          <a:p>
            <a:r>
              <a:rPr lang="zh-TW" altLang="en-US" dirty="0"/>
              <a:t>注意 </a:t>
            </a:r>
            <a:r>
              <a:rPr lang="en-US" altLang="zh-TW" dirty="0"/>
              <a:t>– </a:t>
            </a:r>
            <a:r>
              <a:rPr lang="zh-TW" altLang="en-US" dirty="0"/>
              <a:t>解決方法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D4BEFE8-D1E8-492D-B8E5-697606216EEF}"/>
              </a:ext>
            </a:extLst>
          </p:cNvPr>
          <p:cNvSpPr txBox="1"/>
          <p:nvPr/>
        </p:nvSpPr>
        <p:spPr>
          <a:xfrm>
            <a:off x="1191367" y="169358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649D919-6A49-49DF-93FA-884E6110D4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1" b="-1"/>
          <a:stretch/>
        </p:blipFill>
        <p:spPr>
          <a:xfrm>
            <a:off x="907900" y="5015186"/>
            <a:ext cx="3677163" cy="167705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1E8FBCD-23F4-4E5A-8FA8-4154C4E37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809"/>
          <a:stretch/>
        </p:blipFill>
        <p:spPr>
          <a:xfrm>
            <a:off x="907900" y="3184593"/>
            <a:ext cx="3515216" cy="174331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0761DA8-5D1D-4CF1-BE36-34A39D571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900" y="2182789"/>
            <a:ext cx="10898121" cy="914528"/>
          </a:xfrm>
          <a:prstGeom prst="rect">
            <a:avLst/>
          </a:prstGeom>
        </p:spPr>
      </p:pic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2025377E-5699-447F-BB15-F224BFE9C28C}"/>
              </a:ext>
            </a:extLst>
          </p:cNvPr>
          <p:cNvSpPr txBox="1">
            <a:spLocks/>
          </p:cNvSpPr>
          <p:nvPr/>
        </p:nvSpPr>
        <p:spPr>
          <a:xfrm>
            <a:off x="1063752" y="181907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改使用</a:t>
            </a:r>
            <a:r>
              <a:rPr lang="en-US" altLang="zh-TW" dirty="0"/>
              <a:t>scanner</a:t>
            </a:r>
            <a:r>
              <a:rPr lang="zh-TW" altLang="en-US" dirty="0"/>
              <a:t>中的</a:t>
            </a:r>
            <a:r>
              <a:rPr lang="en-US" altLang="zh-TW" dirty="0"/>
              <a:t>next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366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22C86CD-01D8-4D97-AD82-9701217CC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978" y="2457212"/>
            <a:ext cx="4880307" cy="314858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1121237-E23F-4016-B6B8-75150E58E0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61"/>
          <a:stretch/>
        </p:blipFill>
        <p:spPr>
          <a:xfrm>
            <a:off x="355106" y="2457212"/>
            <a:ext cx="5261494" cy="33013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3B03831-6DF4-430C-BB49-C700B5A1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 </a:t>
            </a:r>
            <a:r>
              <a:rPr lang="en-US" altLang="zh-TW" dirty="0"/>
              <a:t>– </a:t>
            </a:r>
            <a:r>
              <a:rPr lang="zh-TW" altLang="en-US" dirty="0"/>
              <a:t>解決方法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F974C02-0458-4406-BD7D-4D114719557D}"/>
              </a:ext>
            </a:extLst>
          </p:cNvPr>
          <p:cNvSpPr/>
          <p:nvPr/>
        </p:nvSpPr>
        <p:spPr>
          <a:xfrm>
            <a:off x="3018409" y="3080554"/>
            <a:ext cx="1669002" cy="31293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04BF0FA-1192-4719-8931-FCAE88079246}"/>
              </a:ext>
            </a:extLst>
          </p:cNvPr>
          <p:cNvSpPr/>
          <p:nvPr/>
        </p:nvSpPr>
        <p:spPr>
          <a:xfrm>
            <a:off x="8451542" y="3029506"/>
            <a:ext cx="1324254" cy="31293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268321F-F5B4-4865-860E-CC09607208A0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4687411" y="3185975"/>
            <a:ext cx="3764131" cy="51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89CC7-FC94-460A-864F-0C8D65FF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 </a:t>
            </a:r>
            <a:r>
              <a:rPr lang="en-US" altLang="zh-TW" dirty="0"/>
              <a:t>– </a:t>
            </a:r>
            <a:r>
              <a:rPr lang="zh-TW" altLang="en-US" dirty="0"/>
              <a:t>解決方法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9A47D1-49F1-44F8-B8C6-0439168D6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多加一列 </a:t>
            </a:r>
            <a:r>
              <a:rPr lang="en-US" altLang="zh-TW" dirty="0" err="1"/>
              <a:t>nextLine</a:t>
            </a:r>
            <a:r>
              <a:rPr lang="zh-TW" altLang="en-US" dirty="0"/>
              <a:t> 吃 </a:t>
            </a:r>
            <a:r>
              <a:rPr lang="en-US" altLang="zh-TW" dirty="0"/>
              <a:t>\n</a:t>
            </a:r>
            <a:r>
              <a:rPr lang="zh-TW" altLang="en-US" dirty="0"/>
              <a:t>字符</a:t>
            </a:r>
          </a:p>
          <a:p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026DD51-8F6B-41A5-8E4E-FB502A68C73D}"/>
              </a:ext>
            </a:extLst>
          </p:cNvPr>
          <p:cNvGrpSpPr/>
          <p:nvPr/>
        </p:nvGrpSpPr>
        <p:grpSpPr>
          <a:xfrm>
            <a:off x="1063752" y="2585307"/>
            <a:ext cx="5642703" cy="3906487"/>
            <a:chOff x="1237490" y="2736228"/>
            <a:chExt cx="5642703" cy="390648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AD9C7EB-4860-40B3-A7F5-7D25AB1BD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490" y="2736228"/>
              <a:ext cx="5642703" cy="3906487"/>
            </a:xfrm>
            <a:prstGeom prst="rect">
              <a:avLst/>
            </a:prstGeom>
          </p:spPr>
        </p:pic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21F201C5-399E-494E-8293-29E66E5EA90A}"/>
                </a:ext>
              </a:extLst>
            </p:cNvPr>
            <p:cNvCxnSpPr/>
            <p:nvPr/>
          </p:nvCxnSpPr>
          <p:spPr>
            <a:xfrm>
              <a:off x="3416424" y="3666478"/>
              <a:ext cx="259819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01615A1-3277-4AB9-AA4B-E83037C8C4DF}"/>
                </a:ext>
              </a:extLst>
            </p:cNvPr>
            <p:cNvCxnSpPr/>
            <p:nvPr/>
          </p:nvCxnSpPr>
          <p:spPr>
            <a:xfrm>
              <a:off x="2709169" y="3907654"/>
              <a:ext cx="259819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225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05-2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偵測最大值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7" y="1690688"/>
            <a:ext cx="10500829" cy="5096974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說明：請根據輸入的正整數，輸出其中的對大值。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若輸入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為一個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正整數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，則可以繼續輸入下一個數字。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若輸入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，則結束輸入，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並輸出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之前數字中的最大值。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1540" lvl="2" indent="-3429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所有測資只會有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正整數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1540" lvl="2" indent="-3429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若第一個字就輸入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則輸出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None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1540" lvl="2" indent="-3429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測資最多輸入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99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筆正整數，正整數不超過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6374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2057</TotalTime>
  <Words>489</Words>
  <Application>Microsoft Office PowerPoint</Application>
  <PresentationFormat>寬螢幕</PresentationFormat>
  <Paragraphs>94</Paragraphs>
  <Slides>13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5" baseType="lpstr">
      <vt:lpstr>微軟正黑體</vt:lpstr>
      <vt:lpstr>微軟正黑體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Wingdings</vt:lpstr>
      <vt:lpstr>木刻字型</vt:lpstr>
      <vt:lpstr>Office 佈景主題</vt:lpstr>
      <vt:lpstr>作業05</vt:lpstr>
      <vt:lpstr>作業05-1 Variant Pyramids</vt:lpstr>
      <vt:lpstr>作業05-1  Variant Pyramids</vt:lpstr>
      <vt:lpstr>作業05-1 Variant Pyramids</vt:lpstr>
      <vt:lpstr>注意</vt:lpstr>
      <vt:lpstr>注意 – 解決方法 1</vt:lpstr>
      <vt:lpstr>注意 – 解決方法 1</vt:lpstr>
      <vt:lpstr>注意 – 解決方法 2</vt:lpstr>
      <vt:lpstr>作業05-2 偵測最大值</vt:lpstr>
      <vt:lpstr>作業05-2 偵測最大值</vt:lpstr>
      <vt:lpstr>繳交規範</vt:lpstr>
      <vt:lpstr>繳交內容：</vt:lpstr>
      <vt:lpstr>package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Nnoffo</cp:lastModifiedBy>
  <cp:revision>79</cp:revision>
  <dcterms:created xsi:type="dcterms:W3CDTF">2019-09-17T05:51:58Z</dcterms:created>
  <dcterms:modified xsi:type="dcterms:W3CDTF">2021-03-31T10:04:37Z</dcterms:modified>
</cp:coreProperties>
</file>