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76" r:id="rId4"/>
    <p:sldId id="270" r:id="rId5"/>
    <p:sldId id="271" r:id="rId6"/>
    <p:sldId id="273" r:id="rId7"/>
    <p:sldId id="277" r:id="rId8"/>
    <p:sldId id="272" r:id="rId9"/>
    <p:sldId id="274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vxmjHTkjtHzUeItQybrmhDEro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CA3E5D-FACA-4870-A46A-C59147796916}">
  <a:tblStyle styleId="{80CA3E5D-FACA-4870-A46A-C59147796916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 b="off" i="off"/>
      <a:tcStyle>
        <a:tcBdr/>
        <a:fill>
          <a:solidFill>
            <a:srgbClr val="EFCE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FCE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16" autoAdjust="0"/>
  </p:normalViewPr>
  <p:slideViewPr>
    <p:cSldViewPr snapToGrid="0">
      <p:cViewPr varScale="1">
        <p:scale>
          <a:sx n="66" d="100"/>
          <a:sy n="66" d="100"/>
        </p:scale>
        <p:origin x="33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157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8440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5346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940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1995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688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33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3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33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1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21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2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2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2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sz="54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cueeclass.ncu.edu.tw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/>
              <a:t>作業09</a:t>
            </a:r>
            <a:endParaRPr dirty="0"/>
          </a:p>
        </p:txBody>
      </p:sp>
      <p:sp>
        <p:nvSpPr>
          <p:cNvPr id="109" name="Google Shape;109;p1"/>
          <p:cNvSpPr txBox="1"/>
          <p:nvPr/>
        </p:nvSpPr>
        <p:spPr>
          <a:xfrm>
            <a:off x="7829990" y="4376404"/>
            <a:ext cx="41456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繳交截止日期：2020/12/15   23:55</a:t>
            </a:r>
            <a:endParaRPr sz="20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截圖範例</a:t>
            </a:r>
            <a:endParaRPr/>
          </a:p>
        </p:txBody>
      </p:sp>
      <p:sp>
        <p:nvSpPr>
          <p:cNvPr id="173" name="Google Shape;173;p12"/>
          <p:cNvSpPr txBox="1"/>
          <p:nvPr/>
        </p:nvSpPr>
        <p:spPr>
          <a:xfrm>
            <a:off x="1092208" y="1874368"/>
            <a:ext cx="17417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第1題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4" name="Google Shape;174;p12"/>
          <p:cNvSpPr txBox="1"/>
          <p:nvPr/>
        </p:nvSpPr>
        <p:spPr>
          <a:xfrm>
            <a:off x="6317197" y="1876393"/>
            <a:ext cx="17417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第2題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82008E8-6058-486B-8FEE-EE6A3DAFA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065" y="2235045"/>
            <a:ext cx="2988980" cy="4047806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1F53E978-5C24-4170-AB2D-6AEBD027C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957" y="2637598"/>
            <a:ext cx="3509590" cy="3242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182" name="Google Shape;182;p14"/>
          <p:cNvSpPr txBox="1"/>
          <p:nvPr/>
        </p:nvSpPr>
        <p:spPr>
          <a:xfrm>
            <a:off x="1926336" y="3348990"/>
            <a:ext cx="29657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同時框起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6096000" y="3348990"/>
            <a:ext cx="498886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壓成zip檔，只需上傳這個檔案</a:t>
            </a:r>
            <a:endParaRPr/>
          </a:p>
        </p:txBody>
      </p:sp>
      <p:pic>
        <p:nvPicPr>
          <p:cNvPr id="184" name="Google Shape;184;p14"/>
          <p:cNvPicPr preferRelativeResize="0"/>
          <p:nvPr/>
        </p:nvPicPr>
        <p:blipFill rotWithShape="1">
          <a:blip r:embed="rId3">
            <a:alphaModFix/>
          </a:blip>
          <a:srcRect b="16697"/>
          <a:stretch/>
        </p:blipFill>
        <p:spPr>
          <a:xfrm>
            <a:off x="6096000" y="4252963"/>
            <a:ext cx="2408808" cy="442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4"/>
          <p:cNvPicPr preferRelativeResize="0"/>
          <p:nvPr/>
        </p:nvPicPr>
        <p:blipFill rotWithShape="1">
          <a:blip r:embed="rId4">
            <a:alphaModFix/>
          </a:blip>
          <a:srcRect b="37011"/>
          <a:stretch/>
        </p:blipFill>
        <p:spPr>
          <a:xfrm>
            <a:off x="2046923" y="3872210"/>
            <a:ext cx="2204566" cy="143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4"/>
          <p:cNvPicPr preferRelativeResize="0"/>
          <p:nvPr/>
        </p:nvPicPr>
        <p:blipFill rotWithShape="1">
          <a:blip r:embed="rId5">
            <a:alphaModFix/>
          </a:blip>
          <a:srcRect l="14026" t="11766" b="13430"/>
          <a:stretch/>
        </p:blipFill>
        <p:spPr>
          <a:xfrm>
            <a:off x="6506306" y="4299439"/>
            <a:ext cx="3146853" cy="39565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4"/>
          <p:cNvSpPr/>
          <p:nvPr/>
        </p:nvSpPr>
        <p:spPr>
          <a:xfrm>
            <a:off x="6122376" y="4270547"/>
            <a:ext cx="2643554" cy="442130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5" descr="C:\Users\ZSheng\Downloads\p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0284" y="4736882"/>
            <a:ext cx="6498192" cy="182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1069848" y="1992631"/>
            <a:ext cx="10058400" cy="4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上傳內容須為 .zip 壓縮檔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內容包含: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b="1">
                <a:solidFill>
                  <a:srgbClr val="FF0000"/>
                </a:solidFill>
              </a:rPr>
              <a:t>程式碼 (C++為.cpp，Python為.py)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b="1">
                <a:solidFill>
                  <a:srgbClr val="FF0000"/>
                </a:solidFill>
              </a:rPr>
              <a:t>執行結果截圖 (只接受 .png 或 .jpg 形式)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檔名皆須為  A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-10</a:t>
            </a:r>
            <a:r>
              <a:rPr lang="en-US">
                <a:solidFill>
                  <a:srgbClr val="BFBFBF"/>
                </a:solidFill>
              </a:rPr>
              <a:t>XXXXXXX</a:t>
            </a:r>
            <a:r>
              <a:rPr lang="en-US"/>
              <a:t>  或  P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-10</a:t>
            </a:r>
            <a:r>
              <a:rPr lang="en-US">
                <a:solidFill>
                  <a:srgbClr val="BFBFBF"/>
                </a:solidFill>
              </a:rPr>
              <a:t>XXXXXXX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Assignment: A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Practice: P</a:t>
            </a:r>
            <a:endParaRPr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1460013" y="5145690"/>
            <a:ext cx="2610196" cy="104392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2022847" y="4771718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8834986" y="6172200"/>
            <a:ext cx="1770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上傳的壓縮檔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15"/>
          <p:cNvCxnSpPr>
            <a:endCxn id="198" idx="1"/>
          </p:cNvCxnSpPr>
          <p:nvPr/>
        </p:nvCxnSpPr>
        <p:spPr>
          <a:xfrm>
            <a:off x="7868386" y="6356866"/>
            <a:ext cx="966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15"/>
          <p:cNvSpPr txBox="1"/>
          <p:nvPr/>
        </p:nvSpPr>
        <p:spPr>
          <a:xfrm>
            <a:off x="7177386" y="1992631"/>
            <a:ext cx="42395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檔名後面請附上對應的題號</a:t>
            </a: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如第一題檔名為A</a:t>
            </a:r>
            <a:r>
              <a:rPr lang="en-US" sz="2000" b="0" i="0" u="none" strike="noStrike" cap="none">
                <a:solidFill>
                  <a:srgbClr val="BFBFB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-10</a:t>
            </a:r>
            <a:r>
              <a:rPr lang="en-US" sz="2000" b="0" i="0" u="none" strike="noStrike" cap="none">
                <a:solidFill>
                  <a:srgbClr val="BFBFB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-1</a:t>
            </a: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繳交方式</a:t>
            </a:r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1. 作業上傳以 </a:t>
            </a:r>
            <a:r>
              <a:rPr lang="en-US" b="1">
                <a:solidFill>
                  <a:srgbClr val="FF0000"/>
                </a:solidFill>
              </a:rPr>
              <a:t>新eeclass系統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為主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https://ncueeclass.ncu.edu.tw/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2. </a:t>
            </a:r>
            <a:r>
              <a:rPr lang="en-US">
                <a:solidFill>
                  <a:srgbClr val="FF0000"/>
                </a:solidFill>
              </a:rPr>
              <a:t>有修計實者</a:t>
            </a:r>
            <a:r>
              <a:rPr lang="en-US"/>
              <a:t>，作業繳交至 </a:t>
            </a:r>
            <a:r>
              <a:rPr lang="en-US">
                <a:solidFill>
                  <a:srgbClr val="FF0000"/>
                </a:solidFill>
              </a:rPr>
              <a:t>“計算機實習I”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3. </a:t>
            </a:r>
            <a:r>
              <a:rPr lang="en-US">
                <a:solidFill>
                  <a:srgbClr val="FF0000"/>
                </a:solidFill>
              </a:rPr>
              <a:t>無修計實者</a:t>
            </a:r>
            <a:r>
              <a:rPr lang="en-US"/>
              <a:t>，但有修計概者，作業繳交至 </a:t>
            </a:r>
            <a:r>
              <a:rPr lang="en-US">
                <a:solidFill>
                  <a:srgbClr val="FF0000"/>
                </a:solidFill>
              </a:rPr>
              <a:t>“計算機概論I”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4. 不接受補交</a:t>
            </a: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212" name="Google Shape;212;p17"/>
          <p:cNvSpPr txBox="1">
            <a:spLocks noGrp="1"/>
          </p:cNvSpPr>
          <p:nvPr>
            <p:ph type="body" idx="1"/>
          </p:nvPr>
        </p:nvSpPr>
        <p:spPr>
          <a:xfrm>
            <a:off x="1069848" y="1902279"/>
            <a:ext cx="10058400" cy="426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程式碼開頭要有以下文字</a:t>
            </a: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	: 2020-CE1001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 	: 2020-CE1003-A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 	: 2020-CE1003-B</a:t>
            </a:r>
            <a:endParaRPr sz="2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4" name="Google Shape;2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7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7" name="Google Shape;217;p17" descr="D:\計概文件\sreenshot_0918\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1684" y="2284351"/>
            <a:ext cx="3255318" cy="17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7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Python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C++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5">
            <a:alphaModFix/>
          </a:blip>
          <a:srcRect l="32550" t="68887" r="60068" b="18791"/>
          <a:stretch/>
        </p:blipFill>
        <p:spPr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7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15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作業09-1  [C++]</a:t>
            </a:r>
            <a:endParaRPr dirty="0"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498762" y="1574158"/>
            <a:ext cx="11261115" cy="501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800" b="1" dirty="0">
                <a:latin typeface="DFKai-SB"/>
                <a:ea typeface="DFKai-SB"/>
                <a:cs typeface="DFKai-SB"/>
                <a:sym typeface="DFKai-SB"/>
              </a:rPr>
              <a:t>第1題</a:t>
            </a:r>
            <a:r>
              <a:rPr lang="en-US" sz="2800" b="1" dirty="0"/>
              <a:t>：</a:t>
            </a:r>
            <a:r>
              <a:rPr lang="zh-TW" altLang="en-US" sz="2800" b="1" dirty="0"/>
              <a:t>實作</a:t>
            </a:r>
            <a:r>
              <a:rPr lang="en-US" altLang="zh-TW" sz="2800" b="1" dirty="0"/>
              <a:t>stack</a:t>
            </a:r>
            <a:r>
              <a:rPr lang="zh-TW" altLang="en-US" sz="2800" b="1" dirty="0"/>
              <a:t>的資料結構</a:t>
            </a:r>
            <a:endParaRPr lang="en-US" altLang="zh-TW" sz="2800" b="1" dirty="0"/>
          </a:p>
          <a:p>
            <a:r>
              <a:rPr lang="zh-TW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說明：請實做出</a:t>
            </a:r>
            <a:r>
              <a:rPr lang="en-US" altLang="zh-TW" sz="2400" dirty="0">
                <a:latin typeface="Rockwell" panose="02060603020205020403" pitchFamily="18" charset="0"/>
                <a:ea typeface="標楷體" panose="03000509000000000000" pitchFamily="65" charset="-120"/>
              </a:rPr>
              <a:t>stack</a:t>
            </a:r>
            <a:r>
              <a:rPr lang="zh-TW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的資料結構，並支援</a:t>
            </a:r>
            <a:r>
              <a:rPr lang="en-US" altLang="zh-TW" sz="2400" dirty="0">
                <a:latin typeface="Rockwell" panose="02060603020205020403" pitchFamily="18" charset="0"/>
                <a:ea typeface="標楷體" panose="03000509000000000000" pitchFamily="65" charset="-120"/>
              </a:rPr>
              <a:t>push</a:t>
            </a:r>
            <a:r>
              <a:rPr lang="zh-TW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Rockwell" panose="02060603020205020403" pitchFamily="18" charset="0"/>
                <a:ea typeface="標楷體" panose="03000509000000000000" pitchFamily="65" charset="-120"/>
              </a:rPr>
              <a:t>pop</a:t>
            </a:r>
            <a:r>
              <a:rPr lang="zh-TW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Rockwell" panose="02060603020205020403" pitchFamily="18" charset="0"/>
                <a:ea typeface="標楷體" panose="03000509000000000000" pitchFamily="65" charset="-120"/>
              </a:rPr>
              <a:t>list</a:t>
            </a:r>
            <a:r>
              <a:rPr lang="zh-TW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三項功能</a:t>
            </a:r>
            <a:endParaRPr lang="en-US" altLang="zh-TW" sz="2400" dirty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sz="2400" dirty="0">
                <a:solidFill>
                  <a:prstClr val="black"/>
                </a:solidFill>
                <a:ea typeface="標楷體" panose="03000509000000000000" pitchFamily="65" charset="-120"/>
              </a:rPr>
              <a:t>push</a:t>
            </a:r>
            <a:r>
              <a:rPr lang="zh-TW" altLang="en-US" sz="2400" dirty="0">
                <a:solidFill>
                  <a:prstClr val="black"/>
                </a:solidFill>
                <a:ea typeface="標楷體" panose="03000509000000000000" pitchFamily="65" charset="-120"/>
              </a:rPr>
              <a:t>：將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一</a:t>
            </a:r>
            <a:r>
              <a:rPr lang="zh-CN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個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字元</a:t>
            </a:r>
            <a:r>
              <a:rPr lang="zh-TW" altLang="en-US" sz="2400" dirty="0">
                <a:solidFill>
                  <a:prstClr val="black"/>
                </a:solidFill>
                <a:ea typeface="標楷體" panose="03000509000000000000" pitchFamily="65" charset="-120"/>
              </a:rPr>
              <a:t>放入</a:t>
            </a:r>
            <a:r>
              <a:rPr lang="en-US" altLang="zh-TW" sz="2400" dirty="0">
                <a:solidFill>
                  <a:prstClr val="black"/>
                </a:solidFill>
                <a:ea typeface="標楷體" panose="03000509000000000000" pitchFamily="65" charset="-120"/>
              </a:rPr>
              <a:t>stack</a:t>
            </a:r>
            <a:r>
              <a:rPr lang="zh-TW" altLang="en-US" sz="2400" dirty="0">
                <a:solidFill>
                  <a:prstClr val="black"/>
                </a:solidFill>
                <a:ea typeface="標楷體" panose="03000509000000000000" pitchFamily="65" charset="-120"/>
              </a:rPr>
              <a:t>的最上層</a:t>
            </a:r>
            <a:endParaRPr lang="en-US" altLang="zh-TW" sz="2400" dirty="0">
              <a:solidFill>
                <a:prstClr val="black"/>
              </a:solidFill>
              <a:ea typeface="標楷體" panose="03000509000000000000" pitchFamily="65" charset="-120"/>
            </a:endParaRPr>
          </a:p>
          <a:p>
            <a:pPr lvl="1"/>
            <a:r>
              <a:rPr lang="en-US" altLang="zh-TW" sz="2400" dirty="0">
                <a:solidFill>
                  <a:prstClr val="black"/>
                </a:solidFill>
                <a:ea typeface="標楷體" panose="03000509000000000000" pitchFamily="65" charset="-120"/>
              </a:rPr>
              <a:t>pop</a:t>
            </a:r>
            <a:r>
              <a:rPr lang="zh-TW" altLang="en-US" sz="2400" dirty="0">
                <a:solidFill>
                  <a:prstClr val="black"/>
                </a:solidFill>
                <a:ea typeface="標楷體" panose="03000509000000000000" pitchFamily="65" charset="-120"/>
              </a:rPr>
              <a:t>：將</a:t>
            </a:r>
            <a:r>
              <a:rPr lang="en-US" altLang="zh-TW" sz="2400" dirty="0">
                <a:solidFill>
                  <a:prstClr val="black"/>
                </a:solidFill>
                <a:ea typeface="標楷體" panose="03000509000000000000" pitchFamily="65" charset="-120"/>
              </a:rPr>
              <a:t>stack</a:t>
            </a:r>
            <a:r>
              <a:rPr lang="zh-TW" altLang="en-US" sz="2400" dirty="0">
                <a:solidFill>
                  <a:prstClr val="black"/>
                </a:solidFill>
                <a:ea typeface="標楷體" panose="03000509000000000000" pitchFamily="65" charset="-120"/>
              </a:rPr>
              <a:t>最上層</a:t>
            </a:r>
            <a:r>
              <a:rPr lang="zh-CN" altLang="en-US" sz="2400" dirty="0">
                <a:solidFill>
                  <a:prstClr val="black"/>
                </a:solidFill>
                <a:ea typeface="標楷體" panose="03000509000000000000" pitchFamily="65" charset="-120"/>
              </a:rPr>
              <a:t>的元素取出</a:t>
            </a:r>
            <a:endParaRPr lang="en-US" altLang="zh-TW" sz="2400" dirty="0">
              <a:solidFill>
                <a:prstClr val="black"/>
              </a:solidFill>
              <a:ea typeface="標楷體" panose="03000509000000000000" pitchFamily="65" charset="-120"/>
            </a:endParaRPr>
          </a:p>
          <a:p>
            <a:pPr lvl="1"/>
            <a:r>
              <a:rPr lang="en-US" altLang="zh-TW" sz="2400" dirty="0">
                <a:solidFill>
                  <a:prstClr val="black"/>
                </a:solidFill>
                <a:ea typeface="標楷體" panose="03000509000000000000" pitchFamily="65" charset="-120"/>
              </a:rPr>
              <a:t>list</a:t>
            </a:r>
            <a:r>
              <a:rPr lang="zh-TW" altLang="en-US" sz="2400" dirty="0">
                <a:solidFill>
                  <a:prstClr val="black"/>
                </a:solidFill>
                <a:ea typeface="標楷體" panose="03000509000000000000" pitchFamily="65" charset="-120"/>
              </a:rPr>
              <a:t>：輸出</a:t>
            </a:r>
            <a:r>
              <a:rPr lang="en-US" altLang="zh-TW" sz="2400" dirty="0">
                <a:solidFill>
                  <a:prstClr val="black"/>
                </a:solidFill>
                <a:ea typeface="標楷體" panose="03000509000000000000" pitchFamily="65" charset="-120"/>
              </a:rPr>
              <a:t>stack</a:t>
            </a:r>
            <a:r>
              <a:rPr lang="zh-TW" altLang="en-US" sz="2400" dirty="0">
                <a:solidFill>
                  <a:prstClr val="black"/>
                </a:solidFill>
                <a:ea typeface="標楷體" panose="03000509000000000000" pitchFamily="65" charset="-120"/>
              </a:rPr>
              <a:t>裡的所有元素</a:t>
            </a:r>
            <a:r>
              <a:rPr lang="en-US" altLang="zh-TW" sz="2400" dirty="0">
                <a:solidFill>
                  <a:prstClr val="black"/>
                </a:solidFill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prstClr val="black"/>
                </a:solidFill>
                <a:ea typeface="標楷體" panose="03000509000000000000" pitchFamily="65" charset="-120"/>
              </a:rPr>
              <a:t>由下至上</a:t>
            </a:r>
            <a:r>
              <a:rPr lang="en-US" altLang="zh-TW" sz="2400" dirty="0">
                <a:solidFill>
                  <a:prstClr val="black"/>
                </a:solidFill>
                <a:ea typeface="標楷體" panose="03000509000000000000" pitchFamily="65" charset="-120"/>
              </a:rPr>
              <a:t>)		</a:t>
            </a:r>
            <a:r>
              <a:rPr lang="en-US" altLang="zh-TW" sz="1600" dirty="0">
                <a:solidFill>
                  <a:prstClr val="black"/>
                </a:solidFill>
                <a:ea typeface="標楷體" panose="03000509000000000000" pitchFamily="65" charset="-120"/>
              </a:rPr>
              <a:t>		</a:t>
            </a:r>
            <a:endParaRPr lang="en-US" altLang="zh-TW" dirty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lang="en-US" altLang="zh-TW" sz="2400" dirty="0"/>
          </a:p>
          <a:p>
            <a:pPr marL="182880" indent="-182880">
              <a:spcBef>
                <a:spcPts val="0"/>
              </a:spcBef>
              <a:buSzPts val="1870"/>
            </a:pPr>
            <a:r>
              <a:rPr lang="en-US" altLang="zh-TW" sz="2200" b="1" dirty="0">
                <a:latin typeface="+mn-lt"/>
                <a:ea typeface="標楷體" panose="03000509000000000000" pitchFamily="65" charset="-120"/>
              </a:rPr>
              <a:t>Input : 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先輸入指令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(push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pop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list)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，再依照輸入的指令進行相應的動作</a:t>
            </a:r>
            <a:r>
              <a:rPr lang="zh-CN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br>
              <a:rPr lang="en-US" altLang="zh-CN" sz="2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只有</a:t>
            </a:r>
            <a:r>
              <a:rPr lang="en-US" altLang="zh-CN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CN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指令在按下</a:t>
            </a:r>
            <a:r>
              <a:rPr lang="en-US" altLang="zh-CN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enter</a:t>
            </a:r>
            <a:r>
              <a:rPr lang="zh-CN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後，下一行則需再輸入一個字元，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不會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空白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(space)</a:t>
            </a:r>
            <a:r>
              <a:rPr lang="zh-CN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br>
              <a:rPr lang="en-US" altLang="zh-CN" sz="2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可連續輸入，當輸入指令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push/pop/list</a:t>
            </a:r>
            <a:r>
              <a:rPr lang="zh-CN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以外的字串，結束程式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82880" indent="-182880">
              <a:spcBef>
                <a:spcPts val="0"/>
              </a:spcBef>
              <a:buSzPts val="1870"/>
            </a:pPr>
            <a:r>
              <a:rPr lang="en-US" altLang="zh-TW" sz="2200" b="1" dirty="0">
                <a:latin typeface="+mn-lt"/>
                <a:ea typeface="標楷體" panose="03000509000000000000" pitchFamily="65" charset="-120"/>
              </a:rPr>
              <a:t>Output : 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CN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無需輸出，</a:t>
            </a:r>
            <a:r>
              <a:rPr lang="en-US" altLang="zh-CN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pop</a:t>
            </a:r>
            <a:r>
              <a:rPr lang="zh-CN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輸出被取出的元素（字元），</a:t>
            </a:r>
            <a:r>
              <a:rPr lang="en-US" altLang="zh-CN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list</a:t>
            </a:r>
            <a:r>
              <a:rPr lang="zh-CN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r>
              <a:rPr lang="zh-TW" altLang="en-US" sz="2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裡的所有元素</a:t>
            </a:r>
            <a:r>
              <a:rPr lang="en-US" altLang="zh-TW" sz="2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由下至上</a:t>
            </a:r>
            <a:r>
              <a:rPr lang="en-US" altLang="zh-TW" sz="2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	</a:t>
            </a:r>
            <a:r>
              <a:rPr lang="zh-CN" altLang="en-US" sz="2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br>
              <a:rPr lang="en-US" altLang="zh-CN" sz="2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為空</a:t>
            </a:r>
            <a:r>
              <a:rPr lang="zh-CN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，且指令輸入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pop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時，輸出</a:t>
            </a:r>
            <a:r>
              <a:rPr lang="zh-CN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en-US" altLang="zh-CN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empty</a:t>
            </a:r>
            <a:r>
              <a:rPr lang="zh-CN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”；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指令輸入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list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zh-CN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，輸出為一行空行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endParaRPr lang="en-US" altLang="zh-TW" dirty="0"/>
          </a:p>
          <a:p>
            <a:pPr marL="182880" indent="-182880">
              <a:spcBef>
                <a:spcPts val="0"/>
              </a:spcBef>
              <a:buSzPts val="1870"/>
            </a:pP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禁止使用任何函式庫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有關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的函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式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202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BC67A4A-E342-42CB-8FE4-735EE5B48022}"/>
              </a:ext>
            </a:extLst>
          </p:cNvPr>
          <p:cNvSpPr/>
          <p:nvPr/>
        </p:nvSpPr>
        <p:spPr>
          <a:xfrm>
            <a:off x="9516954" y="2801999"/>
            <a:ext cx="1794075" cy="26621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8EC56A-D7B1-403E-B81B-DBA47A31C0D0}"/>
              </a:ext>
            </a:extLst>
          </p:cNvPr>
          <p:cNvSpPr/>
          <p:nvPr/>
        </p:nvSpPr>
        <p:spPr>
          <a:xfrm>
            <a:off x="6356430" y="2793318"/>
            <a:ext cx="1794075" cy="26621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FC24EB-D303-4FEA-A1BF-E00D54215456}"/>
              </a:ext>
            </a:extLst>
          </p:cNvPr>
          <p:cNvSpPr/>
          <p:nvPr/>
        </p:nvSpPr>
        <p:spPr>
          <a:xfrm>
            <a:off x="3785887" y="2801999"/>
            <a:ext cx="1794075" cy="26621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31F17E-B952-4119-B8F4-0A164FC9D0A9}"/>
              </a:ext>
            </a:extLst>
          </p:cNvPr>
          <p:cNvSpPr/>
          <p:nvPr/>
        </p:nvSpPr>
        <p:spPr>
          <a:xfrm>
            <a:off x="1307941" y="2801999"/>
            <a:ext cx="1794075" cy="26621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C0D79D-453F-4503-AF09-1BF4A613F406}"/>
              </a:ext>
            </a:extLst>
          </p:cNvPr>
          <p:cNvSpPr/>
          <p:nvPr/>
        </p:nvSpPr>
        <p:spPr>
          <a:xfrm>
            <a:off x="843021" y="2452327"/>
            <a:ext cx="10857049" cy="42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ECA7FB-9D83-4EBF-9E0B-D34770ED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86295"/>
          </a:xfrm>
        </p:spPr>
        <p:txBody>
          <a:bodyPr/>
          <a:lstStyle/>
          <a:p>
            <a:r>
              <a:rPr lang="en-US" altLang="zh-CN" dirty="0"/>
              <a:t>作業09-1  [C++]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7EC70A-4B83-40E9-BDC8-E8C087308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556795"/>
            <a:ext cx="10058400" cy="4615405"/>
          </a:xfrm>
        </p:spPr>
        <p:txBody>
          <a:bodyPr>
            <a:normAutofit/>
          </a:bodyPr>
          <a:lstStyle/>
          <a:p>
            <a:pPr marL="131445" indent="0">
              <a:buNone/>
            </a:pPr>
            <a:r>
              <a:rPr lang="en-US" altLang="zh-CN" sz="2400" dirty="0"/>
              <a:t>Stack </a:t>
            </a:r>
            <a:r>
              <a:rPr lang="zh-CN" altLang="en-US" sz="2400" dirty="0"/>
              <a:t>說明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0736D7E3-79E9-43BE-9D99-D029FA7FD1F2}"/>
              </a:ext>
            </a:extLst>
          </p:cNvPr>
          <p:cNvSpPr/>
          <p:nvPr/>
        </p:nvSpPr>
        <p:spPr>
          <a:xfrm>
            <a:off x="4420082" y="2347692"/>
            <a:ext cx="525684" cy="8912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7C4C871-0E64-46B9-BC6C-00EB9D898628}"/>
              </a:ext>
            </a:extLst>
          </p:cNvPr>
          <p:cNvSpPr/>
          <p:nvPr/>
        </p:nvSpPr>
        <p:spPr>
          <a:xfrm rot="10800000">
            <a:off x="6989044" y="2322460"/>
            <a:ext cx="484632" cy="959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781BB7-B56D-4BF4-8313-1F7DE07259EF}"/>
              </a:ext>
            </a:extLst>
          </p:cNvPr>
          <p:cNvSpPr txBox="1"/>
          <p:nvPr/>
        </p:nvSpPr>
        <p:spPr>
          <a:xfrm>
            <a:off x="1400537" y="5633522"/>
            <a:ext cx="17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Empty Stack</a:t>
            </a:r>
            <a:endParaRPr lang="zh-CN" altLang="en-US" sz="1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B9AD12B-4871-4128-BD8B-621056F65E36}"/>
              </a:ext>
            </a:extLst>
          </p:cNvPr>
          <p:cNvSpPr/>
          <p:nvPr/>
        </p:nvSpPr>
        <p:spPr>
          <a:xfrm>
            <a:off x="3958542" y="4734046"/>
            <a:ext cx="1423686" cy="5671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a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786679-FFA1-41DD-A3D3-A50DB82A031D}"/>
              </a:ext>
            </a:extLst>
          </p:cNvPr>
          <p:cNvSpPr txBox="1"/>
          <p:nvPr/>
        </p:nvSpPr>
        <p:spPr>
          <a:xfrm>
            <a:off x="4048728" y="5669507"/>
            <a:ext cx="179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Push ‘ a ’</a:t>
            </a:r>
            <a:endParaRPr lang="zh-CN" altLang="en-US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E6ADAF6-36CE-494D-867B-F2A31CE2872A}"/>
              </a:ext>
            </a:extLst>
          </p:cNvPr>
          <p:cNvSpPr/>
          <p:nvPr/>
        </p:nvSpPr>
        <p:spPr>
          <a:xfrm>
            <a:off x="6541624" y="1526817"/>
            <a:ext cx="1423686" cy="5671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a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770E31-90D8-4286-8906-3B3C6050F2F1}"/>
              </a:ext>
            </a:extLst>
          </p:cNvPr>
          <p:cNvSpPr txBox="1"/>
          <p:nvPr/>
        </p:nvSpPr>
        <p:spPr>
          <a:xfrm>
            <a:off x="6792410" y="5638446"/>
            <a:ext cx="179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Pop ‘ a ’</a:t>
            </a:r>
            <a:endParaRPr lang="zh-CN" altLang="en-US" sz="2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1162CA-E069-49BB-9328-DDAE87D9DB82}"/>
              </a:ext>
            </a:extLst>
          </p:cNvPr>
          <p:cNvSpPr/>
          <p:nvPr/>
        </p:nvSpPr>
        <p:spPr>
          <a:xfrm>
            <a:off x="9689609" y="4734046"/>
            <a:ext cx="1423686" cy="5671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a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FEE003-C847-41D1-948C-F88100533667}"/>
              </a:ext>
            </a:extLst>
          </p:cNvPr>
          <p:cNvSpPr txBox="1"/>
          <p:nvPr/>
        </p:nvSpPr>
        <p:spPr>
          <a:xfrm>
            <a:off x="9516954" y="5623522"/>
            <a:ext cx="2124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List</a:t>
            </a:r>
          </a:p>
          <a:p>
            <a:pPr algn="ctr"/>
            <a:r>
              <a:rPr lang="en-US" altLang="zh-CN" sz="2000" dirty="0"/>
              <a:t>(output = a b c)</a:t>
            </a:r>
            <a:endParaRPr lang="zh-CN" altLang="en-US" sz="2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84F7D0F-ADCF-40B9-A2DA-F779E9D1E7EE}"/>
              </a:ext>
            </a:extLst>
          </p:cNvPr>
          <p:cNvSpPr/>
          <p:nvPr/>
        </p:nvSpPr>
        <p:spPr>
          <a:xfrm>
            <a:off x="9689609" y="4026022"/>
            <a:ext cx="1423686" cy="5671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b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4547362-A2DF-4677-8A97-BCF623875551}"/>
              </a:ext>
            </a:extLst>
          </p:cNvPr>
          <p:cNvSpPr/>
          <p:nvPr/>
        </p:nvSpPr>
        <p:spPr>
          <a:xfrm>
            <a:off x="9689609" y="3270330"/>
            <a:ext cx="1423686" cy="5671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c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978F8F0-D18E-45A5-B3D4-A54168929802}"/>
              </a:ext>
            </a:extLst>
          </p:cNvPr>
          <p:cNvCxnSpPr/>
          <p:nvPr/>
        </p:nvCxnSpPr>
        <p:spPr>
          <a:xfrm flipV="1">
            <a:off x="11606991" y="3081760"/>
            <a:ext cx="0" cy="2326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FABE83F-BACE-4D2E-AFC7-0AE8D53BC169}"/>
              </a:ext>
            </a:extLst>
          </p:cNvPr>
          <p:cNvSpPr txBox="1"/>
          <p:nvPr/>
        </p:nvSpPr>
        <p:spPr>
          <a:xfrm>
            <a:off x="8444612" y="3570869"/>
            <a:ext cx="1794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…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65737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作業09-1  [C++]</a:t>
            </a:r>
            <a:endParaRPr dirty="0"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784179" y="1615043"/>
            <a:ext cx="10122633" cy="181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zh-CN" altLang="en-US" sz="2400" b="1" dirty="0"/>
              <a:t>範例：</a:t>
            </a:r>
            <a:endParaRPr lang="en-US" altLang="zh-TW" sz="24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64BED6E-65BD-49DE-8FE6-15906AA5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708" y="1615043"/>
            <a:ext cx="3627573" cy="50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5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作業09-1  [C++]</a:t>
            </a:r>
            <a:endParaRPr dirty="0"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784179" y="1615044"/>
            <a:ext cx="9535478" cy="174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zh-CN" altLang="en-US" sz="2400" b="1" dirty="0"/>
              <a:t>測資</a:t>
            </a:r>
          </a:p>
        </p:txBody>
      </p:sp>
      <p:graphicFrame>
        <p:nvGraphicFramePr>
          <p:cNvPr id="7" name="Google Shape;161;p32"/>
          <p:cNvGraphicFramePr/>
          <p:nvPr>
            <p:extLst>
              <p:ext uri="{D42A27DB-BD31-4B8C-83A1-F6EECF244321}">
                <p14:modId xmlns:p14="http://schemas.microsoft.com/office/powerpoint/2010/main" val="293309259"/>
              </p:ext>
            </p:extLst>
          </p:nvPr>
        </p:nvGraphicFramePr>
        <p:xfrm>
          <a:off x="1656544" y="2165621"/>
          <a:ext cx="8663113" cy="4258329"/>
        </p:xfrm>
        <a:graphic>
          <a:graphicData uri="http://schemas.openxmlformats.org/drawingml/2006/table">
            <a:tbl>
              <a:tblPr firstRow="1" bandRow="1">
                <a:noFill/>
                <a:tableStyleId>{80CA3E5D-FACA-4870-A46A-C59147796916}</a:tableStyleId>
              </a:tblPr>
              <a:tblGrid>
                <a:gridCol w="128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0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6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106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input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list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pop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push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c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ist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push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!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push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~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pop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push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list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 err="1">
                          <a:solidFill>
                            <a:schemeClr val="dk1"/>
                          </a:solidFill>
                        </a:rPr>
                        <a:t>aaa</a:t>
                      </a:r>
                      <a:endParaRPr lang="en-US" sz="18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push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altLang="zh-TW" sz="1800" b="0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push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altLang="zh-TW" sz="1800" b="0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pop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pop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pop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dirty="0" err="1">
                          <a:solidFill>
                            <a:schemeClr val="dk1"/>
                          </a:solidFill>
                        </a:rPr>
                        <a:t>ppp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76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</a:rPr>
                        <a:t>output</a:t>
                      </a:r>
                      <a:endParaRPr sz="18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empty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~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/>
                        <a:t>! 6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dirty="0"/>
                        <a:t>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dirty="0"/>
                        <a:t>1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dirty="0"/>
                        <a:t>empty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92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作業09-2  [C++]</a:t>
            </a:r>
            <a:endParaRPr dirty="0"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498764" y="1615043"/>
            <a:ext cx="11018046" cy="48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800" b="1" dirty="0">
                <a:latin typeface="DFKai-SB"/>
                <a:ea typeface="DFKai-SB"/>
                <a:cs typeface="DFKai-SB"/>
                <a:sym typeface="DFKai-SB"/>
              </a:rPr>
              <a:t>第2題</a:t>
            </a:r>
            <a:r>
              <a:rPr lang="en-US" sz="2800" b="1" dirty="0"/>
              <a:t>：</a:t>
            </a:r>
            <a:r>
              <a:rPr lang="en-US" altLang="zh-TW" sz="2800" b="1" dirty="0"/>
              <a:t>ASCII code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說明：請利用</a:t>
            </a:r>
            <a:r>
              <a:rPr lang="en-US" altLang="zh-TW" sz="2400" dirty="0">
                <a:latin typeface="+mn-lt"/>
                <a:ea typeface="標楷體" panose="03000509000000000000" pitchFamily="65" charset="-120"/>
              </a:rPr>
              <a:t>ASCII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編碼操作，當輸入為英文小寫時，輸出英文大寫，反之亦然，而當輸入為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0~9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時，輸出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number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		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82880" indent="-182880">
              <a:spcBef>
                <a:spcPts val="0"/>
              </a:spcBef>
              <a:buSzPts val="1870"/>
            </a:pPr>
            <a:r>
              <a:rPr lang="en-US" altLang="zh-TW" sz="2400" b="1" dirty="0">
                <a:latin typeface="+mn-lt"/>
                <a:ea typeface="標楷體" panose="03000509000000000000" pitchFamily="65" charset="-120"/>
              </a:rPr>
              <a:t>Input 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字元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不會輸入空白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(space)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b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可連續輸入，當輸入字元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不為數字、英文字母大寫或小寫，結束程式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182880" indent="-182880">
              <a:spcBef>
                <a:spcPts val="0"/>
              </a:spcBef>
              <a:buSzPts val="1870"/>
            </a:pP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82880" indent="-182880">
              <a:spcBef>
                <a:spcPts val="0"/>
              </a:spcBef>
              <a:buSzPts val="1870"/>
            </a:pPr>
            <a:r>
              <a:rPr lang="en-US" altLang="zh-CN" sz="2400" b="1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</a:rPr>
              <a:t>Output :</a:t>
            </a:r>
            <a:br>
              <a:rPr lang="en-US" altLang="zh-CN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英文</a:t>
            </a:r>
            <a:r>
              <a:rPr lang="zh-CN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字母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小寫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：輸出對應英文</a:t>
            </a:r>
            <a:r>
              <a:rPr lang="zh-CN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字母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大寫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 </a:t>
            </a:r>
            <a:b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英文</a:t>
            </a:r>
            <a:r>
              <a:rPr lang="zh-CN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字母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大寫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：輸出對應英文</a:t>
            </a:r>
            <a:r>
              <a:rPr lang="zh-CN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字母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小寫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 </a:t>
            </a:r>
            <a:b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0~9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：輸出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number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82880" indent="-182880">
              <a:spcBef>
                <a:spcPts val="0"/>
              </a:spcBef>
              <a:buSzPts val="1870"/>
            </a:pP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禁止使用任何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函式庫中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有關大小寫轉換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的函式，如</a:t>
            </a:r>
            <a:r>
              <a:rPr lang="en-US" altLang="zh-CN" sz="2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toupper</a:t>
            </a:r>
            <a:r>
              <a:rPr lang="en-US" altLang="zh-CN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CN" sz="2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tolower</a:t>
            </a:r>
            <a:r>
              <a:rPr lang="en-US" altLang="zh-CN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sz="24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501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7DDFAA6-D1ED-4A85-A188-8FFA512E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0" y="484632"/>
            <a:ext cx="10630537" cy="160934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ASCII Table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6FF563-28BF-4AB6-B2CC-3E339D35C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405" y="39990"/>
            <a:ext cx="6842942" cy="677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7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作業09-2  [C++]</a:t>
            </a:r>
            <a:endParaRPr dirty="0"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784179" y="1615043"/>
            <a:ext cx="10122633" cy="181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zh-CN" altLang="en-US" sz="2400" b="1" dirty="0"/>
              <a:t>範例：</a:t>
            </a:r>
            <a:endParaRPr lang="en-US" altLang="zh-TW" sz="2400" b="1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DFAFE55-B1A4-4A3D-8BD1-7AAB0D0DC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963" y="1796129"/>
            <a:ext cx="3507937" cy="388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1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作業09-2  [C++]</a:t>
            </a:r>
            <a:endParaRPr dirty="0"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784179" y="1615044"/>
            <a:ext cx="9535478" cy="174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zh-CN" altLang="en-US" sz="2400" b="1" dirty="0"/>
              <a:t>測資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lang="en-US" sz="2200" b="1" dirty="0"/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endParaRPr lang="en-US" altLang="zh-CN" sz="22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lang="zh-CN" altLang="en-US" sz="2400" b="1" dirty="0"/>
          </a:p>
        </p:txBody>
      </p:sp>
      <p:graphicFrame>
        <p:nvGraphicFramePr>
          <p:cNvPr id="7" name="Google Shape;161;p32"/>
          <p:cNvGraphicFramePr/>
          <p:nvPr>
            <p:extLst>
              <p:ext uri="{D42A27DB-BD31-4B8C-83A1-F6EECF244321}">
                <p14:modId xmlns:p14="http://schemas.microsoft.com/office/powerpoint/2010/main" val="2196858783"/>
              </p:ext>
            </p:extLst>
          </p:nvPr>
        </p:nvGraphicFramePr>
        <p:xfrm>
          <a:off x="1656544" y="2188770"/>
          <a:ext cx="8663113" cy="4237447"/>
        </p:xfrm>
        <a:graphic>
          <a:graphicData uri="http://schemas.openxmlformats.org/drawingml/2006/table">
            <a:tbl>
              <a:tblPr firstRow="1" bandRow="1">
                <a:noFill/>
                <a:tableStyleId>{80CA3E5D-FACA-4870-A46A-C59147796916}</a:tableStyleId>
              </a:tblPr>
              <a:tblGrid>
                <a:gridCol w="128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0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6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7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input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b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C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+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altLang="zh-TW" sz="1800" b="0" dirty="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altLang="zh-TW" sz="1800" b="0" dirty="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altLang="zh-TW" sz="1800" b="0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</a:rPr>
                        <a:t>output</a:t>
                      </a:r>
                      <a:endParaRPr sz="18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/>
                        <a:t>g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/>
                        <a:t>G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/>
                        <a:t>g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/>
                        <a:t>G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/>
                        <a:t>number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/>
                        <a:t>B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/>
                        <a:t>c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dirty="0"/>
                        <a:t>number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dirty="0"/>
                        <a:t>number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dirty="0"/>
                        <a:t>number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452702"/>
      </p:ext>
    </p:extLst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671</Words>
  <Application>Microsoft Office PowerPoint</Application>
  <PresentationFormat>宽屏</PresentationFormat>
  <Paragraphs>147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Noto Sans Symbols</vt:lpstr>
      <vt:lpstr>標楷體</vt:lpstr>
      <vt:lpstr>標楷體</vt:lpstr>
      <vt:lpstr>Arial</vt:lpstr>
      <vt:lpstr>Calibri</vt:lpstr>
      <vt:lpstr>Rockwell</vt:lpstr>
      <vt:lpstr>木刻字型</vt:lpstr>
      <vt:lpstr>作業09</vt:lpstr>
      <vt:lpstr>作業09-1  [C++]</vt:lpstr>
      <vt:lpstr>作業09-1  [C++]</vt:lpstr>
      <vt:lpstr>作業09-1  [C++]</vt:lpstr>
      <vt:lpstr>作業09-1  [C++]</vt:lpstr>
      <vt:lpstr>作業09-2  [C++]</vt:lpstr>
      <vt:lpstr>ASCII Table</vt:lpstr>
      <vt:lpstr>作業09-2  [C++]</vt:lpstr>
      <vt:lpstr>作業09-2  [C++]</vt:lpstr>
      <vt:lpstr>繳交規範</vt:lpstr>
      <vt:lpstr>截圖範例</vt:lpstr>
      <vt:lpstr>繳交內容</vt:lpstr>
      <vt:lpstr>繳交內容</vt:lpstr>
      <vt:lpstr>繳交方式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作業07</dc:title>
  <dc:creator>user</dc:creator>
  <cp:lastModifiedBy>Chong Sheng Tee</cp:lastModifiedBy>
  <cp:revision>69</cp:revision>
  <dcterms:created xsi:type="dcterms:W3CDTF">2019-09-17T05:51:58Z</dcterms:created>
  <dcterms:modified xsi:type="dcterms:W3CDTF">2020-12-10T05:43:22Z</dcterms:modified>
</cp:coreProperties>
</file>