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86" r:id="rId12"/>
    <p:sldId id="288" r:id="rId13"/>
    <p:sldId id="282" r:id="rId14"/>
    <p:sldId id="283" r:id="rId15"/>
    <p:sldId id="28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cSeVmFJNakZGv36C/LJjJ9Gjc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C23A3B-08DE-434F-BDDA-C13CBAAC7CE4}">
  <a:tblStyle styleId="{83C23A3B-08DE-434F-BDDA-C13CBAAC7C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DD72DE-5153-4DAB-BF01-E5E4163B3048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 b="off" i="off"/>
      <a:tcStyle>
        <a:tcBdr/>
        <a:fill>
          <a:solidFill>
            <a:srgbClr val="EFCE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FCE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00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64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837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287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bfd7872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bfd78728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75bfd78728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bfd7872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5bfd78728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75bfd78728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a765474b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a765474b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765474b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bfd787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bfd7872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5bfd7872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bfd7872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bfd7872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5bfd78728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bfd7872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bfd78728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75bfd78728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計算機實習 </a:t>
            </a:r>
            <a:r>
              <a:rPr lang="en-US" altLang="zh-TW" dirty="0" smtClean="0"/>
              <a:t>03</a:t>
            </a:r>
            <a:endParaRPr dirty="0"/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altLang="zh-TW" dirty="0" smtClean="0"/>
              <a:t>110.03.19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/>
              <a:t>課堂練</a:t>
            </a:r>
            <a:r>
              <a:rPr lang="zh-TW" dirty="0" smtClean="0"/>
              <a:t>習</a:t>
            </a:r>
            <a:r>
              <a:rPr lang="en-US" altLang="zh-TW" dirty="0" smtClean="0"/>
              <a:t>03</a:t>
            </a:r>
            <a:endParaRPr dirty="0"/>
          </a:p>
        </p:txBody>
      </p:sp>
      <p:sp>
        <p:nvSpPr>
          <p:cNvPr id="406" name="Google Shape;406;p16"/>
          <p:cNvSpPr txBox="1"/>
          <p:nvPr/>
        </p:nvSpPr>
        <p:spPr>
          <a:xfrm>
            <a:off x="7376746" y="4376404"/>
            <a:ext cx="43609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繳交截止日期：2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0</a:t>
            </a:r>
            <a:r>
              <a:rPr lang="en-US" altLang="zh-TW" sz="20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21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2000" dirty="0" smtClean="0">
                <a:latin typeface="Rockwell"/>
                <a:ea typeface="Rockwell"/>
                <a:cs typeface="Rockwell"/>
                <a:sym typeface="Rockwell"/>
              </a:rPr>
              <a:t>03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2000" dirty="0" smtClean="0">
                <a:latin typeface="Rockwell"/>
                <a:ea typeface="Rockwell"/>
                <a:cs typeface="Rockwell"/>
                <a:sym typeface="Rockwell"/>
              </a:rPr>
              <a:t>19</a:t>
            </a:r>
            <a:r>
              <a:rPr lang="zh-TW" sz="20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23:55</a:t>
            </a:r>
            <a:endParaRPr sz="2000" b="0" i="0" u="none" strike="noStrike" cap="none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11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smtClean="0"/>
              <a:t>練習02 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91937" y="1703294"/>
            <a:ext cx="10778740" cy="473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r>
              <a:rPr 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請實作</a:t>
            </a:r>
            <a:r>
              <a:rPr lang="zh-CN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一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個有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的小程式。</a:t>
            </a: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indent="-182880">
              <a:spcBef>
                <a:spcPts val="0"/>
              </a:spcBef>
              <a:buSzPts val="2040"/>
            </a:pPr>
            <a:r>
              <a:rPr lang="zh-CN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首先讓使用者輸入兩筆水果的資料，接著輸出哪個水果比較重，將較重的水果質量改成比另一個水果還輕，然後比多一次，再輸出比較重的水果名稱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Bef>
                <a:spcPts val="0"/>
              </a:spcBef>
              <a:buSzPts val="2040"/>
              <a:buNone/>
            </a:pP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indent="0">
              <a:spcBef>
                <a:spcPts val="0"/>
              </a:spcBef>
              <a:buSzPts val="2040"/>
              <a:buNone/>
            </a:pPr>
            <a:r>
              <a:rPr lang="zh-CN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提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示：</a:t>
            </a:r>
            <a:endParaRPr lang="en-US" altLang="zh-CN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>
              <a:spcBef>
                <a:spcPts val="0"/>
              </a:spcBef>
              <a:buSzPts val="2040"/>
              <a:buFont typeface="+mj-lt"/>
              <a:buAutoNum type="arabicPeriod"/>
            </a:pP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這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會記錄水果的名稱 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(Name) 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與其質量 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(Mass)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>
              <a:spcBef>
                <a:spcPts val="0"/>
              </a:spcBef>
              <a:buSzPts val="2040"/>
              <a:buFont typeface="+mj-lt"/>
              <a:buAutoNum type="arabicPeriod"/>
            </a:pPr>
            <a:endParaRPr lang="en-US" altLang="zh-CN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>
              <a:spcBef>
                <a:spcPts val="0"/>
              </a:spcBef>
              <a:buSzPts val="2040"/>
              <a:buFont typeface="+mj-lt"/>
              <a:buAutoNum type="arabicPeriod"/>
            </a:pP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這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中有一個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friend function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做質量的對比。</a:t>
            </a: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lang="en-US" altLang="zh-CN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lang="en-US" altLang="zh-CN" dirty="0" smtClean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lang="en-US" altLang="zh-CN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*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如果此練習沒用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class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實作，則</a:t>
            </a:r>
            <a:r>
              <a:rPr lang="en-US" altLang="zh-CN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分計算。</a:t>
            </a:r>
            <a:endParaRPr lang="en-US" altLang="zh-CN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569" y="864676"/>
            <a:ext cx="35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JhengHei"/>
                <a:ea typeface="Microsoft JhengHei"/>
                <a:cs typeface="Microsoft JhengHei"/>
                <a:sym typeface="Microsoft JhengHei"/>
              </a:rPr>
              <a:t>水果比重，質量交</a:t>
            </a:r>
            <a:r>
              <a:rPr lang="zh-CN" altLang="en-US" sz="2800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換</a:t>
            </a:r>
            <a:endParaRPr lang="en-US" altLang="zh-CN" sz="2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46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11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smtClean="0"/>
              <a:t>練習02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791937" y="1703294"/>
            <a:ext cx="10778740" cy="446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040"/>
            </a:pPr>
            <a:r>
              <a:rPr lang="zh-CN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執行結果的範例如下：</a:t>
            </a:r>
            <a:endParaRPr lang="en-US" altLang="zh-CN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09" y="2550173"/>
            <a:ext cx="3188141" cy="21597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23" y="2552969"/>
            <a:ext cx="3472664" cy="2221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6436" y="2550173"/>
            <a:ext cx="97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61028" y="2554996"/>
            <a:ext cx="97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29535" y="5556760"/>
            <a:ext cx="421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*截圖只需實作任一範例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910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441" name="Google Shape;441;p1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"/>
          <a:stretch/>
        </p:blipFill>
        <p:spPr>
          <a:xfrm>
            <a:off x="1459616" y="4867835"/>
            <a:ext cx="3563922" cy="1322205"/>
          </a:xfrm>
          <a:prstGeom prst="rect">
            <a:avLst/>
          </a:prstGeom>
        </p:spPr>
      </p:pic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dirty="0" err="1"/>
              <a:t>繳交內容</a:t>
            </a:r>
            <a:endParaRPr dirty="0"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>
              <a:buSzPts val="1700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lvl="1"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</a:t>
            </a:r>
            <a:r>
              <a:rPr lang="en-US" b="1" dirty="0" smtClean="0">
                <a:solidFill>
                  <a:srgbClr val="FF0000"/>
                </a:solidFill>
              </a:rPr>
              <a:t>cpp)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b="1" dirty="0" err="1">
                <a:solidFill>
                  <a:srgbClr val="FF0000"/>
                </a:solidFill>
              </a:rPr>
              <a:t>執行結果截圖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只接受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或 .jpg </a:t>
            </a:r>
            <a:r>
              <a:rPr lang="en-US" b="1" dirty="0" err="1">
                <a:solidFill>
                  <a:srgbClr val="FF0000"/>
                </a:solidFill>
              </a:rPr>
              <a:t>形式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dirty="0" smtClean="0"/>
          </a:p>
          <a:p>
            <a:pPr>
              <a:spcBef>
                <a:spcPts val="1400"/>
              </a:spcBef>
              <a:buSzPts val="1700"/>
            </a:pPr>
            <a:r>
              <a:rPr lang="en-US" dirty="0" err="1" smtClean="0"/>
              <a:t>檔名皆須為</a:t>
            </a:r>
            <a:r>
              <a:rPr lang="en-US" dirty="0" smtClean="0"/>
              <a:t>  A</a:t>
            </a:r>
            <a:r>
              <a:rPr lang="en-US" dirty="0" smtClean="0">
                <a:solidFill>
                  <a:srgbClr val="BFBFBF"/>
                </a:solidFill>
              </a:rPr>
              <a:t>X</a:t>
            </a:r>
            <a:r>
              <a:rPr lang="en-US" dirty="0" smtClean="0"/>
              <a:t>-10</a:t>
            </a:r>
            <a:r>
              <a:rPr lang="en-US" dirty="0" smtClean="0">
                <a:solidFill>
                  <a:srgbClr val="BFBFBF"/>
                </a:solidFill>
              </a:rPr>
              <a:t>XXXXXXX</a:t>
            </a:r>
            <a:r>
              <a:rPr lang="en-US" dirty="0" smtClean="0"/>
              <a:t>  或  P</a:t>
            </a:r>
            <a:r>
              <a:rPr lang="en-US" dirty="0" smtClean="0">
                <a:solidFill>
                  <a:srgbClr val="BFBFBF"/>
                </a:solidFill>
              </a:rPr>
              <a:t>X</a:t>
            </a:r>
            <a:r>
              <a:rPr lang="en-US" dirty="0" smtClean="0"/>
              <a:t>-10</a:t>
            </a:r>
            <a:r>
              <a:rPr lang="en-US" dirty="0" smtClean="0">
                <a:solidFill>
                  <a:srgbClr val="BFBFBF"/>
                </a:solidFill>
              </a:rPr>
              <a:t>XXXXXXX</a:t>
            </a:r>
            <a:endParaRPr dirty="0" smtClean="0"/>
          </a:p>
          <a:p>
            <a:pPr lvl="1">
              <a:spcAft>
                <a:spcPts val="0"/>
              </a:spcAft>
              <a:buSzPts val="1530"/>
            </a:pPr>
            <a:r>
              <a:rPr lang="en-US" dirty="0" smtClean="0"/>
              <a:t>Assignment</a:t>
            </a:r>
            <a:r>
              <a:rPr lang="en-US" dirty="0"/>
              <a:t>: A</a:t>
            </a:r>
            <a:endParaRPr dirty="0"/>
          </a:p>
          <a:p>
            <a:pPr lvl="1">
              <a:spcBef>
                <a:spcPts val="600"/>
              </a:spcBef>
              <a:spcAft>
                <a:spcPts val="0"/>
              </a:spcAft>
              <a:buSzPts val="1530"/>
            </a:pPr>
            <a:r>
              <a:rPr lang="en-US" dirty="0"/>
              <a:t>Practice: </a:t>
            </a:r>
            <a:r>
              <a:rPr lang="en-US" dirty="0" smtClean="0"/>
              <a:t>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220" name="Google Shape;220;p15"/>
          <p:cNvSpPr/>
          <p:nvPr/>
        </p:nvSpPr>
        <p:spPr>
          <a:xfrm>
            <a:off x="1568824" y="5220124"/>
            <a:ext cx="2610196" cy="56652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4179020" y="5274761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5101002" y="5774275"/>
            <a:ext cx="20896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altLang="en-US" sz="1800" b="1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需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5"/>
          <p:cNvCxnSpPr/>
          <p:nvPr/>
        </p:nvCxnSpPr>
        <p:spPr>
          <a:xfrm>
            <a:off x="4179020" y="594992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07800A-B5F6-40A5-9F66-62DAADD08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12" name="Google Shape;220;p15"/>
          <p:cNvSpPr/>
          <p:nvPr/>
        </p:nvSpPr>
        <p:spPr>
          <a:xfrm>
            <a:off x="1568824" y="5810264"/>
            <a:ext cx="2610196" cy="309682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6781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SzPts val="1700"/>
            </a:pPr>
            <a:r>
              <a:rPr lang="en-US" dirty="0">
                <a:latin typeface="+mn-ea"/>
              </a:rPr>
              <a:t>1. </a:t>
            </a:r>
            <a:r>
              <a:rPr lang="en-US" dirty="0" err="1">
                <a:latin typeface="+mn-ea"/>
              </a:rPr>
              <a:t>作業上傳以</a:t>
            </a:r>
            <a:r>
              <a:rPr lang="en-US" dirty="0">
                <a:latin typeface="+mn-ea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ea"/>
              </a:rPr>
              <a:t>新eeclass系統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dirty="0" err="1">
                <a:latin typeface="+mn-ea"/>
              </a:rPr>
              <a:t>為主</a:t>
            </a:r>
            <a:r>
              <a:rPr lang="en-US" dirty="0">
                <a:latin typeface="+mn-ea"/>
              </a:rPr>
              <a:t>  </a:t>
            </a:r>
            <a:r>
              <a:rPr lang="en-US" u="sng" dirty="0">
                <a:solidFill>
                  <a:schemeClr val="hlink"/>
                </a:solidFill>
                <a:latin typeface="+mn-ea"/>
                <a:hlinkClick r:id="rId3"/>
              </a:rPr>
              <a:t>https://ncueeclass.ncu.edu.tw/</a:t>
            </a:r>
            <a:endParaRPr dirty="0"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2.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有修計實者</a:t>
            </a:r>
            <a:r>
              <a:rPr lang="en-US" dirty="0" smtClean="0">
                <a:latin typeface="+mn-ea"/>
              </a:rPr>
              <a:t>， </a:t>
            </a:r>
            <a:r>
              <a:rPr lang="en-US" dirty="0" err="1" smtClean="0">
                <a:latin typeface="+mn-ea"/>
              </a:rPr>
              <a:t>作業繳交至</a:t>
            </a:r>
            <a:r>
              <a:rPr lang="en-US" dirty="0" smtClean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+mn-ea"/>
              </a:rPr>
              <a:t>計算機實習</a:t>
            </a:r>
            <a:r>
              <a:rPr lang="en-US" dirty="0" smtClean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3. </a:t>
            </a:r>
            <a:r>
              <a:rPr lang="en-US" dirty="0" err="1">
                <a:solidFill>
                  <a:srgbClr val="FF0000"/>
                </a:solidFill>
                <a:latin typeface="+mn-ea"/>
              </a:rPr>
              <a:t>無修計實者</a:t>
            </a:r>
            <a:r>
              <a:rPr lang="en-US" dirty="0" smtClean="0">
                <a:latin typeface="+mn-ea"/>
              </a:rPr>
              <a:t>， 但</a:t>
            </a:r>
            <a:r>
              <a:rPr lang="zh-CN" altLang="en-US" sz="2400" b="1" dirty="0" smtClean="0">
                <a:latin typeface="+mn-ea"/>
              </a:rPr>
              <a:t>只有</a:t>
            </a:r>
            <a:r>
              <a:rPr lang="en-US" sz="2400" b="1" dirty="0" err="1" smtClean="0">
                <a:latin typeface="+mn-ea"/>
              </a:rPr>
              <a:t>修計概者</a:t>
            </a:r>
            <a:r>
              <a:rPr lang="en-US" dirty="0" smtClean="0">
                <a:latin typeface="+mn-ea"/>
              </a:rPr>
              <a:t>， </a:t>
            </a:r>
            <a:r>
              <a:rPr lang="en-US" dirty="0" err="1" smtClean="0">
                <a:latin typeface="+mn-ea"/>
              </a:rPr>
              <a:t>作業繳交至</a:t>
            </a:r>
            <a:r>
              <a:rPr lang="en-US" dirty="0" smtClean="0">
                <a:latin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+mn-ea"/>
              </a:rPr>
              <a:t>計算機概論</a:t>
            </a:r>
            <a:r>
              <a:rPr lang="en-US" dirty="0" smtClean="0">
                <a:solidFill>
                  <a:srgbClr val="FF0000"/>
                </a:solidFill>
                <a:latin typeface="+mn-ea"/>
              </a:rPr>
              <a:t>” </a:t>
            </a:r>
            <a:endParaRPr dirty="0">
              <a:solidFill>
                <a:srgbClr val="FF0000"/>
              </a:solidFill>
              <a:latin typeface="+mn-ea"/>
            </a:endParaRPr>
          </a:p>
          <a:p>
            <a:pPr>
              <a:buSzPts val="1700"/>
            </a:pPr>
            <a:r>
              <a:rPr lang="en-US" dirty="0">
                <a:latin typeface="+mn-ea"/>
              </a:rPr>
              <a:t>4. </a:t>
            </a:r>
            <a:r>
              <a:rPr lang="en-US" sz="2400" b="1" dirty="0" err="1">
                <a:latin typeface="+mn-ea"/>
              </a:rPr>
              <a:t>不接受補交</a:t>
            </a:r>
            <a:endParaRPr sz="2400" b="1" dirty="0">
              <a:latin typeface="+mn-ea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11DFFD-9AF8-48FC-BE58-429CA51D5F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sz="2400" dirty="0"/>
              <a:t>Class</a:t>
            </a:r>
            <a:endParaRPr sz="2400" dirty="0"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 sz="2400" dirty="0"/>
              <a:t>deconstructor</a:t>
            </a:r>
            <a:endParaRPr sz="2400" dirty="0"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 sz="2400" dirty="0"/>
              <a:t>const object and const member function</a:t>
            </a:r>
            <a:endParaRPr sz="2400" dirty="0"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zh-TW" sz="2400" dirty="0"/>
              <a:t>friend functio</a:t>
            </a:r>
            <a:r>
              <a:rPr lang="zh-TW" sz="2400" dirty="0" smtClean="0"/>
              <a:t>n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Class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bfd78728_0_10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deconstructor</a:t>
            </a:r>
            <a:endParaRPr/>
          </a:p>
        </p:txBody>
      </p:sp>
      <p:sp>
        <p:nvSpPr>
          <p:cNvPr id="225" name="Google Shape;225;g75bfd78728_0_10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zh-TW"/>
              <a:t>Deconstructor will be called when an object leaves the scope where it is declared.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/>
              <a:t>Cannot be called independently like constructor.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/>
              <a:t>Deconstructor is defined by adding ~ in front of the class name (e.g. have a class called fruit then the deconstructor of it will be ~fruit)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bfd78728_0_1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deconstructor example</a:t>
            </a:r>
            <a:endParaRPr/>
          </a:p>
        </p:txBody>
      </p:sp>
      <p:pic>
        <p:nvPicPr>
          <p:cNvPr id="232" name="Google Shape;232;g75bfd78728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88" y="1681338"/>
            <a:ext cx="6353175" cy="46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75bfd78728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863" y="2071882"/>
            <a:ext cx="49149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75bfd78728_0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4823" y="5688622"/>
            <a:ext cx="2461846" cy="98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765474b0_0_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 with Class</a:t>
            </a:r>
            <a:endParaRPr/>
          </a:p>
        </p:txBody>
      </p:sp>
      <p:sp>
        <p:nvSpPr>
          <p:cNvPr id="241" name="Google Shape;241;g7a765474b0_0_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zh-TW" dirty="0"/>
              <a:t>To prevent any modification to any variables inside class.</a:t>
            </a:r>
            <a:endParaRPr dirty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dirty="0"/>
              <a:t>Can improve performance when used appropriately.</a:t>
            </a:r>
            <a:endParaRPr dirty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dirty="0"/>
              <a:t>There are two types of const with class</a:t>
            </a:r>
            <a:endParaRPr dirty="0"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dirty="0"/>
              <a:t>const object</a:t>
            </a:r>
            <a:endParaRPr dirty="0"/>
          </a:p>
          <a:p>
            <a:pPr marL="914400" lvl="1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dirty="0"/>
              <a:t>const member function</a:t>
            </a:r>
            <a:endParaRPr dirty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dirty="0"/>
              <a:t>Cannot use const on constructor and deconstructor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bfd78728_0_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 example</a:t>
            </a:r>
            <a:endParaRPr/>
          </a:p>
        </p:txBody>
      </p:sp>
      <p:pic>
        <p:nvPicPr>
          <p:cNvPr id="248" name="Google Shape;248;g75bfd787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8" y="1920750"/>
            <a:ext cx="275272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75bfd7872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30" y="5763847"/>
            <a:ext cx="591625" cy="2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75bfd7872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263" y="1946569"/>
            <a:ext cx="3914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75bfd7872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763" y="4121025"/>
            <a:ext cx="29622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75bfd78728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8663" y="4711575"/>
            <a:ext cx="754825" cy="5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75bfd78728_0_0"/>
          <p:cNvSpPr/>
          <p:nvPr/>
        </p:nvSpPr>
        <p:spPr>
          <a:xfrm>
            <a:off x="5810550" y="1697275"/>
            <a:ext cx="2849700" cy="685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const object can only call const member function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g75bfd78728_0_0"/>
          <p:cNvSpPr/>
          <p:nvPr/>
        </p:nvSpPr>
        <p:spPr>
          <a:xfrm>
            <a:off x="8914175" y="5486675"/>
            <a:ext cx="3069000" cy="685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Similarly, const member function can only call const member function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55" name="Google Shape;255;g75bfd78728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68713" y="564700"/>
            <a:ext cx="30480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75bfd78728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19963" y="4121025"/>
            <a:ext cx="20574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bfd78728_0_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friend function</a:t>
            </a:r>
            <a:endParaRPr/>
          </a:p>
        </p:txBody>
      </p:sp>
      <p:sp>
        <p:nvSpPr>
          <p:cNvPr id="263" name="Google Shape;263;g75bfd78728_0_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-"/>
            </a:pPr>
            <a:r>
              <a:rPr lang="zh-TW"/>
              <a:t>Class private member can only be access by class member function in normal.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/>
              <a:t>We can define a friend function to a class to access the private member outside the class.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bfd78728_0_25"/>
          <p:cNvSpPr txBox="1">
            <a:spLocks noGrp="1"/>
          </p:cNvSpPr>
          <p:nvPr>
            <p:ph type="title"/>
          </p:nvPr>
        </p:nvSpPr>
        <p:spPr>
          <a:xfrm>
            <a:off x="968810" y="227126"/>
            <a:ext cx="10058400" cy="101826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friend function example</a:t>
            </a:r>
            <a:endParaRPr dirty="0"/>
          </a:p>
        </p:txBody>
      </p:sp>
      <p:pic>
        <p:nvPicPr>
          <p:cNvPr id="270" name="Google Shape;270;g75bfd7872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877" y="1127991"/>
            <a:ext cx="3174956" cy="56361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75bfd78728_0_25"/>
          <p:cNvSpPr/>
          <p:nvPr/>
        </p:nvSpPr>
        <p:spPr>
          <a:xfrm>
            <a:off x="4424631" y="5095108"/>
            <a:ext cx="2849700" cy="685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call friend function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2" name="Google Shape;272;g75bfd78728_0_25"/>
          <p:cNvCxnSpPr>
            <a:stCxn id="271" idx="1"/>
          </p:cNvCxnSpPr>
          <p:nvPr/>
        </p:nvCxnSpPr>
        <p:spPr>
          <a:xfrm flipH="1">
            <a:off x="2901462" y="5438008"/>
            <a:ext cx="1523169" cy="84849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g75bfd78728_0_25"/>
          <p:cNvSpPr/>
          <p:nvPr/>
        </p:nvSpPr>
        <p:spPr>
          <a:xfrm>
            <a:off x="4326975" y="2555409"/>
            <a:ext cx="2849700" cy="685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friend function declared inside class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4" name="Google Shape;274;g75bfd78728_0_25"/>
          <p:cNvCxnSpPr>
            <a:stCxn id="273" idx="1"/>
          </p:cNvCxnSpPr>
          <p:nvPr/>
        </p:nvCxnSpPr>
        <p:spPr>
          <a:xfrm flipH="1">
            <a:off x="3086100" y="2898309"/>
            <a:ext cx="1240875" cy="84750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5" name="Google Shape;275;g75bfd78728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448" y="4232008"/>
            <a:ext cx="1020027" cy="8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983415" y="3862414"/>
            <a:ext cx="142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Output: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1182</Words>
  <Application>Microsoft Office PowerPoint</Application>
  <PresentationFormat>Widescreen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Noto Sans Symbols</vt:lpstr>
      <vt:lpstr>宋体</vt:lpstr>
      <vt:lpstr>Microsoft JhengHei</vt:lpstr>
      <vt:lpstr>Arial</vt:lpstr>
      <vt:lpstr>Calibri</vt:lpstr>
      <vt:lpstr>Rockwell</vt:lpstr>
      <vt:lpstr>木刻字型</vt:lpstr>
      <vt:lpstr>計算機實習 03</vt:lpstr>
      <vt:lpstr>Outline</vt:lpstr>
      <vt:lpstr>Class</vt:lpstr>
      <vt:lpstr>deconstructor</vt:lpstr>
      <vt:lpstr>deconstructor example</vt:lpstr>
      <vt:lpstr>const with Class</vt:lpstr>
      <vt:lpstr>const example</vt:lpstr>
      <vt:lpstr>friend function</vt:lpstr>
      <vt:lpstr>friend function example</vt:lpstr>
      <vt:lpstr>課堂練習03</vt:lpstr>
      <vt:lpstr>練習02 </vt:lpstr>
      <vt:lpstr>練習02</vt:lpstr>
      <vt:lpstr>繳交規範</vt:lpstr>
      <vt:lpstr>繳交內容</vt:lpstr>
      <vt:lpstr>繳交方式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03</dc:title>
  <dc:creator>user</dc:creator>
  <cp:lastModifiedBy>棕升</cp:lastModifiedBy>
  <cp:revision>24</cp:revision>
  <dcterms:created xsi:type="dcterms:W3CDTF">2019-09-17T01:59:49Z</dcterms:created>
  <dcterms:modified xsi:type="dcterms:W3CDTF">2021-03-18T12:32:19Z</dcterms:modified>
</cp:coreProperties>
</file>