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Proxima Nova"/>
      <p:regular r:id="rId10"/>
      <p:bold r:id="rId11"/>
      <p:italic r:id="rId12"/>
      <p:boldItalic r:id="rId13"/>
    </p:embeddedFon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bold.fntdata"/><Relationship Id="rId10" Type="http://schemas.openxmlformats.org/officeDocument/2006/relationships/font" Target="fonts/ProximaNova-regular.fntdata"/><Relationship Id="rId13" Type="http://schemas.openxmlformats.org/officeDocument/2006/relationships/font" Target="fonts/ProximaNova-boldItalic.fntdata"/><Relationship Id="rId12" Type="http://schemas.openxmlformats.org/officeDocument/2006/relationships/font" Target="fonts/ProximaNova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8bc63cfa31_0_4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8bc63cfa31_0_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adfcf2078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adfcf2078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8c1a75bb20_1_9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8c1a75bb20_1_9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Cymbal Bank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INC-10056: Phishing</a:t>
            </a:r>
            <a:endParaRPr/>
          </a:p>
        </p:txBody>
      </p:sp>
      <p:sp>
        <p:nvSpPr>
          <p:cNvPr id="61" name="Google Shape;6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Last week, we responded to a high-</a:t>
            </a:r>
            <a:r>
              <a:rPr lang="en"/>
              <a:t>severity </a:t>
            </a:r>
            <a:r>
              <a:rPr lang="en"/>
              <a:t>phishing alert. Our security team was able to quickly respond to the alert and rectify the malicious activity before any harm could be done to our </a:t>
            </a:r>
            <a:r>
              <a:rPr lang="en"/>
              <a:t>infrastructure</a:t>
            </a:r>
            <a:r>
              <a:rPr lang="en"/>
              <a:t>.  </a:t>
            </a:r>
            <a:endParaRPr/>
          </a:p>
        </p:txBody>
      </p:sp>
      <p:sp>
        <p:nvSpPr>
          <p:cNvPr id="68" name="Google Shape;6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In this presentation, I will discuss</a:t>
            </a:r>
            <a:r>
              <a:rPr lang="en"/>
              <a:t> the details of the incident, explain how we addressed it, and offer suggestions to improve Cymbal Bank's security posture moving forward, using this incident as a learning opportunity.</a:t>
            </a:r>
            <a:endParaRPr/>
          </a:p>
        </p:txBody>
      </p:sp>
      <p:sp>
        <p:nvSpPr>
          <p:cNvPr id="75" name="Google Shape;7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83100" y="847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October 12, 2023</a:t>
            </a:r>
            <a:endParaRPr/>
          </a:p>
        </p:txBody>
      </p:sp>
      <p:grpSp>
        <p:nvGrpSpPr>
          <p:cNvPr id="81" name="Google Shape;81;p16"/>
          <p:cNvGrpSpPr/>
          <p:nvPr/>
        </p:nvGrpSpPr>
        <p:grpSpPr>
          <a:xfrm>
            <a:off x="237573" y="1887350"/>
            <a:ext cx="2032296" cy="1395304"/>
            <a:chOff x="466173" y="2192150"/>
            <a:chExt cx="2032296" cy="1395304"/>
          </a:xfrm>
        </p:grpSpPr>
        <p:sp>
          <p:nvSpPr>
            <p:cNvPr id="82" name="Google Shape;82;p16"/>
            <p:cNvSpPr/>
            <p:nvPr/>
          </p:nvSpPr>
          <p:spPr>
            <a:xfrm>
              <a:off x="902781" y="3080265"/>
              <a:ext cx="1534500" cy="133500"/>
            </a:xfrm>
            <a:prstGeom prst="rect">
              <a:avLst/>
            </a:prstGeom>
            <a:solidFill>
              <a:srgbClr val="0E94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6"/>
            <p:cNvSpPr txBox="1"/>
            <p:nvPr/>
          </p:nvSpPr>
          <p:spPr>
            <a:xfrm>
              <a:off x="466173" y="3216054"/>
              <a:ext cx="8712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200">
                  <a:latin typeface="Roboto"/>
                  <a:ea typeface="Roboto"/>
                  <a:cs typeface="Roboto"/>
                  <a:sym typeface="Roboto"/>
                </a:rPr>
                <a:t>11:45 AM</a:t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84" name="Google Shape;84;p16"/>
            <p:cNvGrpSpPr/>
            <p:nvPr/>
          </p:nvGrpSpPr>
          <p:grpSpPr>
            <a:xfrm>
              <a:off x="851208" y="2800855"/>
              <a:ext cx="92400" cy="411825"/>
              <a:chOff x="845575" y="2563700"/>
              <a:chExt cx="92400" cy="411825"/>
            </a:xfrm>
          </p:grpSpPr>
          <p:cxnSp>
            <p:nvCxnSpPr>
              <p:cNvPr id="85" name="Google Shape;85;p16"/>
              <p:cNvCxnSpPr/>
              <p:nvPr/>
            </p:nvCxnSpPr>
            <p:spPr>
              <a:xfrm>
                <a:off x="891775" y="2616125"/>
                <a:ext cx="0" cy="359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86" name="Google Shape;86;p16"/>
              <p:cNvSpPr/>
              <p:nvPr/>
            </p:nvSpPr>
            <p:spPr>
              <a:xfrm>
                <a:off x="845575" y="2563700"/>
                <a:ext cx="92400" cy="9240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7" name="Google Shape;87;p16"/>
            <p:cNvSpPr txBox="1"/>
            <p:nvPr/>
          </p:nvSpPr>
          <p:spPr>
            <a:xfrm>
              <a:off x="716770" y="2192150"/>
              <a:ext cx="1781700" cy="94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666666"/>
                  </a:solidFill>
                  <a:latin typeface="Roboto"/>
                  <a:ea typeface="Roboto"/>
                  <a:cs typeface="Roboto"/>
                  <a:sym typeface="Roboto"/>
                </a:rPr>
                <a:t>User receives phishing email</a:t>
              </a:r>
              <a:endParaRPr b="1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t/>
              </a:r>
              <a:endParaRPr b="1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8" name="Google Shape;88;p16"/>
          <p:cNvGrpSpPr/>
          <p:nvPr/>
        </p:nvGrpSpPr>
        <p:grpSpPr>
          <a:xfrm>
            <a:off x="1641702" y="2398575"/>
            <a:ext cx="2101478" cy="1732511"/>
            <a:chOff x="1870302" y="2703375"/>
            <a:chExt cx="2101478" cy="1732511"/>
          </a:xfrm>
        </p:grpSpPr>
        <p:sp>
          <p:nvSpPr>
            <p:cNvPr id="89" name="Google Shape;89;p16"/>
            <p:cNvSpPr/>
            <p:nvPr/>
          </p:nvSpPr>
          <p:spPr>
            <a:xfrm>
              <a:off x="2437281" y="3080265"/>
              <a:ext cx="1534500" cy="133500"/>
            </a:xfrm>
            <a:prstGeom prst="rect">
              <a:avLst/>
            </a:prstGeom>
            <a:solidFill>
              <a:srgbClr val="0856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6"/>
            <p:cNvSpPr txBox="1"/>
            <p:nvPr/>
          </p:nvSpPr>
          <p:spPr>
            <a:xfrm>
              <a:off x="1870302" y="3492086"/>
              <a:ext cx="1781700" cy="94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>
                  <a:solidFill>
                    <a:srgbClr val="666666"/>
                  </a:solidFill>
                  <a:latin typeface="Roboto"/>
                  <a:ea typeface="Roboto"/>
                  <a:cs typeface="Roboto"/>
                  <a:sym typeface="Roboto"/>
                </a:rPr>
                <a:t>User clicks on the phishing email</a:t>
              </a:r>
              <a:endParaRPr b="1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1" name="Google Shape;91;p16"/>
            <p:cNvSpPr txBox="1"/>
            <p:nvPr/>
          </p:nvSpPr>
          <p:spPr>
            <a:xfrm>
              <a:off x="2071699" y="2703375"/>
              <a:ext cx="8661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200">
                  <a:latin typeface="Roboto"/>
                  <a:ea typeface="Roboto"/>
                  <a:cs typeface="Roboto"/>
                  <a:sym typeface="Roboto"/>
                </a:rPr>
                <a:t>11:46 AM</a:t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92" name="Google Shape;92;p16"/>
            <p:cNvGrpSpPr/>
            <p:nvPr/>
          </p:nvGrpSpPr>
          <p:grpSpPr>
            <a:xfrm rot="10800000">
              <a:off x="2395183" y="3080258"/>
              <a:ext cx="92400" cy="411825"/>
              <a:chOff x="2070100" y="2563700"/>
              <a:chExt cx="92400" cy="411825"/>
            </a:xfrm>
          </p:grpSpPr>
          <p:cxnSp>
            <p:nvCxnSpPr>
              <p:cNvPr id="93" name="Google Shape;93;p16"/>
              <p:cNvCxnSpPr/>
              <p:nvPr/>
            </p:nvCxnSpPr>
            <p:spPr>
              <a:xfrm>
                <a:off x="2116300" y="2616125"/>
                <a:ext cx="0" cy="359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94" name="Google Shape;94;p16"/>
              <p:cNvSpPr/>
              <p:nvPr/>
            </p:nvSpPr>
            <p:spPr>
              <a:xfrm>
                <a:off x="2070100" y="2563700"/>
                <a:ext cx="92400" cy="9240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5" name="Google Shape;95;p16"/>
          <p:cNvGrpSpPr/>
          <p:nvPr/>
        </p:nvGrpSpPr>
        <p:grpSpPr>
          <a:xfrm>
            <a:off x="3056947" y="1714100"/>
            <a:ext cx="2220732" cy="1565175"/>
            <a:chOff x="3285547" y="2018900"/>
            <a:chExt cx="2220732" cy="1565175"/>
          </a:xfrm>
        </p:grpSpPr>
        <p:sp>
          <p:nvSpPr>
            <p:cNvPr id="96" name="Google Shape;96;p16"/>
            <p:cNvSpPr/>
            <p:nvPr/>
          </p:nvSpPr>
          <p:spPr>
            <a:xfrm>
              <a:off x="3971778" y="3080265"/>
              <a:ext cx="1534500" cy="133500"/>
            </a:xfrm>
            <a:prstGeom prst="rect">
              <a:avLst/>
            </a:prstGeom>
            <a:solidFill>
              <a:srgbClr val="0E94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7" name="Google Shape;97;p16"/>
            <p:cNvGrpSpPr/>
            <p:nvPr/>
          </p:nvGrpSpPr>
          <p:grpSpPr>
            <a:xfrm>
              <a:off x="3924544" y="2800855"/>
              <a:ext cx="92400" cy="411825"/>
              <a:chOff x="845575" y="2563700"/>
              <a:chExt cx="92400" cy="411825"/>
            </a:xfrm>
          </p:grpSpPr>
          <p:cxnSp>
            <p:nvCxnSpPr>
              <p:cNvPr id="98" name="Google Shape;98;p16"/>
              <p:cNvCxnSpPr/>
              <p:nvPr/>
            </p:nvCxnSpPr>
            <p:spPr>
              <a:xfrm>
                <a:off x="891775" y="2616125"/>
                <a:ext cx="0" cy="359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99" name="Google Shape;99;p16"/>
              <p:cNvSpPr/>
              <p:nvPr/>
            </p:nvSpPr>
            <p:spPr>
              <a:xfrm>
                <a:off x="845575" y="2563700"/>
                <a:ext cx="92400" cy="9240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0" name="Google Shape;100;p16"/>
            <p:cNvSpPr txBox="1"/>
            <p:nvPr/>
          </p:nvSpPr>
          <p:spPr>
            <a:xfrm>
              <a:off x="3494950" y="3212675"/>
              <a:ext cx="9516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200">
                  <a:latin typeface="Roboto"/>
                  <a:ea typeface="Roboto"/>
                  <a:cs typeface="Roboto"/>
                  <a:sym typeface="Roboto"/>
                </a:rPr>
                <a:t>11:47 AM</a:t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1" name="Google Shape;101;p16"/>
            <p:cNvSpPr txBox="1"/>
            <p:nvPr/>
          </p:nvSpPr>
          <p:spPr>
            <a:xfrm>
              <a:off x="3285547" y="2018900"/>
              <a:ext cx="1781700" cy="94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>
                  <a:solidFill>
                    <a:srgbClr val="666666"/>
                  </a:solidFill>
                  <a:latin typeface="Roboto"/>
                  <a:ea typeface="Roboto"/>
                  <a:cs typeface="Roboto"/>
                  <a:sym typeface="Roboto"/>
                </a:rPr>
                <a:t>User submits their credentials in the phishing link form</a:t>
              </a:r>
              <a:endParaRPr b="1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2" name="Google Shape;102;p16"/>
          <p:cNvGrpSpPr/>
          <p:nvPr/>
        </p:nvGrpSpPr>
        <p:grpSpPr>
          <a:xfrm>
            <a:off x="4750973" y="2399300"/>
            <a:ext cx="2061203" cy="1731786"/>
            <a:chOff x="4979573" y="2704100"/>
            <a:chExt cx="2061203" cy="1731786"/>
          </a:xfrm>
        </p:grpSpPr>
        <p:sp>
          <p:nvSpPr>
            <p:cNvPr id="103" name="Google Shape;103;p16"/>
            <p:cNvSpPr/>
            <p:nvPr/>
          </p:nvSpPr>
          <p:spPr>
            <a:xfrm>
              <a:off x="5506276" y="3080265"/>
              <a:ext cx="1534500" cy="133500"/>
            </a:xfrm>
            <a:prstGeom prst="rect">
              <a:avLst/>
            </a:prstGeom>
            <a:solidFill>
              <a:srgbClr val="0856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4" name="Google Shape;104;p16"/>
            <p:cNvGrpSpPr/>
            <p:nvPr/>
          </p:nvGrpSpPr>
          <p:grpSpPr>
            <a:xfrm rot="10800000">
              <a:off x="5455515" y="3080258"/>
              <a:ext cx="92400" cy="411825"/>
              <a:chOff x="2070100" y="2563700"/>
              <a:chExt cx="92400" cy="411825"/>
            </a:xfrm>
          </p:grpSpPr>
          <p:cxnSp>
            <p:nvCxnSpPr>
              <p:cNvPr id="105" name="Google Shape;105;p16"/>
              <p:cNvCxnSpPr/>
              <p:nvPr/>
            </p:nvCxnSpPr>
            <p:spPr>
              <a:xfrm>
                <a:off x="2116300" y="2616125"/>
                <a:ext cx="0" cy="359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06" name="Google Shape;106;p16"/>
              <p:cNvSpPr/>
              <p:nvPr/>
            </p:nvSpPr>
            <p:spPr>
              <a:xfrm>
                <a:off x="2070100" y="2563700"/>
                <a:ext cx="92400" cy="9240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7" name="Google Shape;107;p16"/>
            <p:cNvSpPr txBox="1"/>
            <p:nvPr/>
          </p:nvSpPr>
          <p:spPr>
            <a:xfrm>
              <a:off x="4979579" y="2704100"/>
              <a:ext cx="10443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200">
                  <a:latin typeface="Roboto"/>
                  <a:ea typeface="Roboto"/>
                  <a:cs typeface="Roboto"/>
                  <a:sym typeface="Roboto"/>
                </a:rPr>
                <a:t>11:48 AM</a:t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8" name="Google Shape;108;p16"/>
            <p:cNvSpPr txBox="1"/>
            <p:nvPr/>
          </p:nvSpPr>
          <p:spPr>
            <a:xfrm>
              <a:off x="4979573" y="3492086"/>
              <a:ext cx="1781700" cy="94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666666"/>
                  </a:solidFill>
                  <a:latin typeface="Roboto"/>
                  <a:ea typeface="Roboto"/>
                  <a:cs typeface="Roboto"/>
                  <a:sym typeface="Roboto"/>
                </a:rPr>
                <a:t>Unrecognized device login</a:t>
              </a:r>
              <a:endParaRPr b="1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t/>
              </a:r>
              <a:endParaRPr b="1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9" name="Google Shape;109;p16"/>
          <p:cNvGrpSpPr/>
          <p:nvPr/>
        </p:nvGrpSpPr>
        <p:grpSpPr>
          <a:xfrm>
            <a:off x="6334501" y="1887350"/>
            <a:ext cx="2583381" cy="1393025"/>
            <a:chOff x="6563101" y="2192150"/>
            <a:chExt cx="2583381" cy="1393025"/>
          </a:xfrm>
        </p:grpSpPr>
        <p:sp>
          <p:nvSpPr>
            <p:cNvPr id="110" name="Google Shape;110;p16"/>
            <p:cNvSpPr/>
            <p:nvPr/>
          </p:nvSpPr>
          <p:spPr>
            <a:xfrm>
              <a:off x="7040783" y="3080265"/>
              <a:ext cx="2105700" cy="133500"/>
            </a:xfrm>
            <a:prstGeom prst="rect">
              <a:avLst/>
            </a:prstGeom>
            <a:solidFill>
              <a:srgbClr val="0E94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1" name="Google Shape;111;p16"/>
            <p:cNvGrpSpPr/>
            <p:nvPr/>
          </p:nvGrpSpPr>
          <p:grpSpPr>
            <a:xfrm>
              <a:off x="6994658" y="2800855"/>
              <a:ext cx="92400" cy="411825"/>
              <a:chOff x="845575" y="2563700"/>
              <a:chExt cx="92400" cy="411825"/>
            </a:xfrm>
          </p:grpSpPr>
          <p:cxnSp>
            <p:nvCxnSpPr>
              <p:cNvPr id="112" name="Google Shape;112;p16"/>
              <p:cNvCxnSpPr/>
              <p:nvPr/>
            </p:nvCxnSpPr>
            <p:spPr>
              <a:xfrm>
                <a:off x="891775" y="2616125"/>
                <a:ext cx="0" cy="359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13" name="Google Shape;113;p16"/>
              <p:cNvSpPr/>
              <p:nvPr/>
            </p:nvSpPr>
            <p:spPr>
              <a:xfrm>
                <a:off x="845575" y="2563700"/>
                <a:ext cx="92400" cy="9240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4" name="Google Shape;114;p16"/>
            <p:cNvSpPr txBox="1"/>
            <p:nvPr/>
          </p:nvSpPr>
          <p:spPr>
            <a:xfrm>
              <a:off x="6563101" y="3213775"/>
              <a:ext cx="9555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200">
                  <a:latin typeface="Roboto"/>
                  <a:ea typeface="Roboto"/>
                  <a:cs typeface="Roboto"/>
                  <a:sym typeface="Roboto"/>
                </a:rPr>
                <a:t>11:49 AM</a:t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5" name="Google Shape;115;p16"/>
            <p:cNvSpPr txBox="1"/>
            <p:nvPr/>
          </p:nvSpPr>
          <p:spPr>
            <a:xfrm>
              <a:off x="6671024" y="2192150"/>
              <a:ext cx="1781700" cy="94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666666"/>
                  </a:solidFill>
                  <a:latin typeface="Roboto"/>
                  <a:ea typeface="Roboto"/>
                  <a:cs typeface="Roboto"/>
                  <a:sym typeface="Roboto"/>
                </a:rPr>
                <a:t>Suspicious activity in 4 applications</a:t>
              </a:r>
              <a:endParaRPr b="1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t/>
              </a:r>
              <a:endParaRPr b="1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16" name="Google Shape;116;p16"/>
          <p:cNvSpPr txBox="1"/>
          <p:nvPr/>
        </p:nvSpPr>
        <p:spPr>
          <a:xfrm>
            <a:off x="311700" y="3075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202729"/>
                </a:solidFill>
                <a:latin typeface="Proxima Nova"/>
                <a:ea typeface="Proxima Nova"/>
                <a:cs typeface="Proxima Nova"/>
                <a:sym typeface="Proxima Nova"/>
              </a:rPr>
              <a:t>A timeline of events</a:t>
            </a:r>
            <a:endParaRPr sz="2800">
              <a:solidFill>
                <a:srgbClr val="20272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7" name="Google Shape;11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