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133"/>
  </p:notesMasterIdLst>
  <p:sldIdLst>
    <p:sldId id="267" r:id="rId2"/>
    <p:sldId id="321" r:id="rId3"/>
    <p:sldId id="439" r:id="rId4"/>
    <p:sldId id="428" r:id="rId5"/>
    <p:sldId id="429" r:id="rId6"/>
    <p:sldId id="430" r:id="rId7"/>
    <p:sldId id="431" r:id="rId8"/>
    <p:sldId id="432" r:id="rId9"/>
    <p:sldId id="433" r:id="rId10"/>
    <p:sldId id="434" r:id="rId11"/>
    <p:sldId id="435" r:id="rId12"/>
    <p:sldId id="436" r:id="rId13"/>
    <p:sldId id="437" r:id="rId14"/>
    <p:sldId id="438" r:id="rId15"/>
    <p:sldId id="268" r:id="rId16"/>
    <p:sldId id="269" r:id="rId17"/>
    <p:sldId id="270" r:id="rId18"/>
    <p:sldId id="271" r:id="rId19"/>
    <p:sldId id="272" r:id="rId20"/>
    <p:sldId id="273" r:id="rId21"/>
    <p:sldId id="274" r:id="rId22"/>
    <p:sldId id="275" r:id="rId23"/>
    <p:sldId id="289" r:id="rId24"/>
    <p:sldId id="290" r:id="rId25"/>
    <p:sldId id="291" r:id="rId26"/>
    <p:sldId id="292" r:id="rId27"/>
    <p:sldId id="293" r:id="rId28"/>
    <p:sldId id="294" r:id="rId29"/>
    <p:sldId id="295" r:id="rId30"/>
    <p:sldId id="296" r:id="rId31"/>
    <p:sldId id="297" r:id="rId32"/>
    <p:sldId id="298" r:id="rId33"/>
    <p:sldId id="299"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6" r:id="rId65"/>
    <p:sldId id="427" r:id="rId66"/>
    <p:sldId id="308" r:id="rId67"/>
    <p:sldId id="309" r:id="rId68"/>
    <p:sldId id="310" r:id="rId69"/>
    <p:sldId id="311" r:id="rId70"/>
    <p:sldId id="312" r:id="rId71"/>
    <p:sldId id="338" r:id="rId72"/>
    <p:sldId id="315" r:id="rId73"/>
    <p:sldId id="316" r:id="rId74"/>
    <p:sldId id="317" r:id="rId75"/>
    <p:sldId id="318" r:id="rId76"/>
    <p:sldId id="319" r:id="rId77"/>
    <p:sldId id="339" r:id="rId78"/>
    <p:sldId id="368" r:id="rId79"/>
    <p:sldId id="372" r:id="rId80"/>
    <p:sldId id="340" r:id="rId81"/>
    <p:sldId id="370" r:id="rId82"/>
    <p:sldId id="371" r:id="rId83"/>
    <p:sldId id="375" r:id="rId84"/>
    <p:sldId id="374" r:id="rId85"/>
    <p:sldId id="376" r:id="rId86"/>
    <p:sldId id="377" r:id="rId87"/>
    <p:sldId id="373" r:id="rId88"/>
    <p:sldId id="401" r:id="rId89"/>
    <p:sldId id="381" r:id="rId90"/>
    <p:sldId id="402" r:id="rId91"/>
    <p:sldId id="380" r:id="rId92"/>
    <p:sldId id="379" r:id="rId93"/>
    <p:sldId id="378" r:id="rId94"/>
    <p:sldId id="385" r:id="rId95"/>
    <p:sldId id="384" r:id="rId96"/>
    <p:sldId id="387" r:id="rId97"/>
    <p:sldId id="386" r:id="rId98"/>
    <p:sldId id="403" r:id="rId99"/>
    <p:sldId id="392" r:id="rId100"/>
    <p:sldId id="393" r:id="rId101"/>
    <p:sldId id="388" r:id="rId102"/>
    <p:sldId id="394" r:id="rId103"/>
    <p:sldId id="389" r:id="rId104"/>
    <p:sldId id="396" r:id="rId105"/>
    <p:sldId id="397" r:id="rId106"/>
    <p:sldId id="400" r:id="rId107"/>
    <p:sldId id="399" r:id="rId108"/>
    <p:sldId id="404" r:id="rId109"/>
    <p:sldId id="405" r:id="rId110"/>
    <p:sldId id="341" r:id="rId111"/>
    <p:sldId id="342" r:id="rId112"/>
    <p:sldId id="343" r:id="rId113"/>
    <p:sldId id="345" r:id="rId114"/>
    <p:sldId id="349" r:id="rId115"/>
    <p:sldId id="352" r:id="rId116"/>
    <p:sldId id="353" r:id="rId117"/>
    <p:sldId id="354" r:id="rId118"/>
    <p:sldId id="355" r:id="rId119"/>
    <p:sldId id="356" r:id="rId120"/>
    <p:sldId id="357" r:id="rId121"/>
    <p:sldId id="359" r:id="rId122"/>
    <p:sldId id="360" r:id="rId123"/>
    <p:sldId id="406" r:id="rId124"/>
    <p:sldId id="361" r:id="rId125"/>
    <p:sldId id="362" r:id="rId126"/>
    <p:sldId id="363" r:id="rId127"/>
    <p:sldId id="364" r:id="rId128"/>
    <p:sldId id="365" r:id="rId129"/>
    <p:sldId id="367" r:id="rId130"/>
    <p:sldId id="407" r:id="rId131"/>
    <p:sldId id="408" r:id="rId1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FF"/>
    <a:srgbClr val="FF3300"/>
    <a:srgbClr val="FFFF00"/>
    <a:srgbClr val="99FFCC"/>
    <a:srgbClr val="FFFF66"/>
    <a:srgbClr val="FF99FF"/>
    <a:srgbClr val="FFCC99"/>
    <a:srgbClr val="99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9" autoAdjust="0"/>
    <p:restoredTop sz="94618" autoAdjust="0"/>
  </p:normalViewPr>
  <p:slideViewPr>
    <p:cSldViewPr>
      <p:cViewPr>
        <p:scale>
          <a:sx n="80" d="100"/>
          <a:sy n="80" d="100"/>
        </p:scale>
        <p:origin x="-152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81"/>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3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99.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103.wmf"/><Relationship Id="rId1" Type="http://schemas.openxmlformats.org/officeDocument/2006/relationships/image" Target="../media/image95.wmf"/><Relationship Id="rId4"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6.wmf"/><Relationship Id="rId1" Type="http://schemas.openxmlformats.org/officeDocument/2006/relationships/image" Target="../media/image138.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5" Type="http://schemas.openxmlformats.org/officeDocument/2006/relationships/image" Target="../media/image132.wmf"/><Relationship Id="rId4" Type="http://schemas.openxmlformats.org/officeDocument/2006/relationships/image" Target="../media/image15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5" Type="http://schemas.openxmlformats.org/officeDocument/2006/relationships/image" Target="../media/image157.wmf"/><Relationship Id="rId4" Type="http://schemas.openxmlformats.org/officeDocument/2006/relationships/image" Target="../media/image156.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10" Type="http://schemas.openxmlformats.org/officeDocument/2006/relationships/image" Target="../media/image132.wmf"/><Relationship Id="rId4" Type="http://schemas.openxmlformats.org/officeDocument/2006/relationships/image" Target="../media/image161.wmf"/><Relationship Id="rId9" Type="http://schemas.openxmlformats.org/officeDocument/2006/relationships/image" Target="../media/image166.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8.wmf"/><Relationship Id="rId7" Type="http://schemas.openxmlformats.org/officeDocument/2006/relationships/image" Target="../media/image170.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 Id="rId9" Type="http://schemas.openxmlformats.org/officeDocument/2006/relationships/image" Target="../media/image183.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6.wmf"/><Relationship Id="rId3" Type="http://schemas.openxmlformats.org/officeDocument/2006/relationships/image" Target="../media/image186.wmf"/><Relationship Id="rId7" Type="http://schemas.openxmlformats.org/officeDocument/2006/relationships/image" Target="../media/image190.wmf"/><Relationship Id="rId12" Type="http://schemas.openxmlformats.org/officeDocument/2006/relationships/image" Target="../media/image195.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11" Type="http://schemas.openxmlformats.org/officeDocument/2006/relationships/image" Target="../media/image194.wmf"/><Relationship Id="rId5" Type="http://schemas.openxmlformats.org/officeDocument/2006/relationships/image" Target="../media/image188.wmf"/><Relationship Id="rId10" Type="http://schemas.openxmlformats.org/officeDocument/2006/relationships/image" Target="../media/image193.wmf"/><Relationship Id="rId4" Type="http://schemas.openxmlformats.org/officeDocument/2006/relationships/image" Target="../media/image187.wmf"/><Relationship Id="rId9" Type="http://schemas.openxmlformats.org/officeDocument/2006/relationships/image" Target="../media/image192.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5" Type="http://schemas.openxmlformats.org/officeDocument/2006/relationships/image" Target="../media/image177.wmf"/><Relationship Id="rId4" Type="http://schemas.openxmlformats.org/officeDocument/2006/relationships/image" Target="../media/image20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05.wmf"/><Relationship Id="rId7" Type="http://schemas.openxmlformats.org/officeDocument/2006/relationships/image" Target="../media/image209.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5" Type="http://schemas.openxmlformats.org/officeDocument/2006/relationships/image" Target="../media/image214.wmf"/><Relationship Id="rId4" Type="http://schemas.openxmlformats.org/officeDocument/2006/relationships/image" Target="../media/image213.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image" Target="../media/image217.wmf"/><Relationship Id="rId7" Type="http://schemas.openxmlformats.org/officeDocument/2006/relationships/image" Target="../media/image221.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25.wmf"/><Relationship Id="rId7" Type="http://schemas.openxmlformats.org/officeDocument/2006/relationships/image" Target="../media/image229.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image" Target="../media/image233.wmf"/><Relationship Id="rId7"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 Id="rId9" Type="http://schemas.openxmlformats.org/officeDocument/2006/relationships/image" Target="../media/image23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 Id="rId5" Type="http://schemas.openxmlformats.org/officeDocument/2006/relationships/image" Target="../media/image244.wmf"/><Relationship Id="rId4" Type="http://schemas.openxmlformats.org/officeDocument/2006/relationships/image" Target="../media/image243.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49.wmf"/><Relationship Id="rId7" Type="http://schemas.openxmlformats.org/officeDocument/2006/relationships/image" Target="../media/image253.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52.wmf"/><Relationship Id="rId5" Type="http://schemas.openxmlformats.org/officeDocument/2006/relationships/image" Target="../media/image251.wmf"/><Relationship Id="rId10" Type="http://schemas.openxmlformats.org/officeDocument/2006/relationships/image" Target="../media/image256.wmf"/><Relationship Id="rId4" Type="http://schemas.openxmlformats.org/officeDocument/2006/relationships/image" Target="../media/image250.wmf"/><Relationship Id="rId9" Type="http://schemas.openxmlformats.org/officeDocument/2006/relationships/image" Target="../media/image255.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image" Target="../media/image259.wmf"/><Relationship Id="rId7" Type="http://schemas.openxmlformats.org/officeDocument/2006/relationships/image" Target="../media/image263.wmf"/><Relationship Id="rId2" Type="http://schemas.openxmlformats.org/officeDocument/2006/relationships/image" Target="../media/image258.wmf"/><Relationship Id="rId1" Type="http://schemas.openxmlformats.org/officeDocument/2006/relationships/image" Target="../media/image257.wmf"/><Relationship Id="rId6" Type="http://schemas.openxmlformats.org/officeDocument/2006/relationships/image" Target="../media/image262.wmf"/><Relationship Id="rId5" Type="http://schemas.openxmlformats.org/officeDocument/2006/relationships/image" Target="../media/image261.wmf"/><Relationship Id="rId10" Type="http://schemas.openxmlformats.org/officeDocument/2006/relationships/image" Target="../media/image266.wmf"/><Relationship Id="rId4" Type="http://schemas.openxmlformats.org/officeDocument/2006/relationships/image" Target="../media/image260.wmf"/><Relationship Id="rId9" Type="http://schemas.openxmlformats.org/officeDocument/2006/relationships/image" Target="../media/image265.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image" Target="../media/image269.wmf"/><Relationship Id="rId7" Type="http://schemas.openxmlformats.org/officeDocument/2006/relationships/image" Target="../media/image273.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2.wmf"/><Relationship Id="rId5" Type="http://schemas.openxmlformats.org/officeDocument/2006/relationships/image" Target="../media/image271.wmf"/><Relationship Id="rId10" Type="http://schemas.openxmlformats.org/officeDocument/2006/relationships/image" Target="../media/image276.wmf"/><Relationship Id="rId4" Type="http://schemas.openxmlformats.org/officeDocument/2006/relationships/image" Target="../media/image270.wmf"/><Relationship Id="rId9" Type="http://schemas.openxmlformats.org/officeDocument/2006/relationships/image" Target="../media/image275.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image" Target="../media/image281.wmf"/><Relationship Id="rId4" Type="http://schemas.openxmlformats.org/officeDocument/2006/relationships/image" Target="../media/image277.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84.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image" Target="../media/image298.wmf"/><Relationship Id="rId3" Type="http://schemas.openxmlformats.org/officeDocument/2006/relationships/image" Target="../media/image288.wmf"/><Relationship Id="rId7" Type="http://schemas.openxmlformats.org/officeDocument/2006/relationships/image" Target="../media/image292.wmf"/><Relationship Id="rId12" Type="http://schemas.openxmlformats.org/officeDocument/2006/relationships/image" Target="../media/image297.wmf"/><Relationship Id="rId2" Type="http://schemas.openxmlformats.org/officeDocument/2006/relationships/image" Target="../media/image287.wmf"/><Relationship Id="rId1" Type="http://schemas.openxmlformats.org/officeDocument/2006/relationships/image" Target="../media/image286.wmf"/><Relationship Id="rId6" Type="http://schemas.openxmlformats.org/officeDocument/2006/relationships/image" Target="../media/image291.wmf"/><Relationship Id="rId11" Type="http://schemas.openxmlformats.org/officeDocument/2006/relationships/image" Target="../media/image296.wmf"/><Relationship Id="rId5" Type="http://schemas.openxmlformats.org/officeDocument/2006/relationships/image" Target="../media/image290.wmf"/><Relationship Id="rId10" Type="http://schemas.openxmlformats.org/officeDocument/2006/relationships/image" Target="../media/image295.wmf"/><Relationship Id="rId4" Type="http://schemas.openxmlformats.org/officeDocument/2006/relationships/image" Target="../media/image289.wmf"/><Relationship Id="rId9" Type="http://schemas.openxmlformats.org/officeDocument/2006/relationships/image" Target="../media/image294.wmf"/><Relationship Id="rId14" Type="http://schemas.openxmlformats.org/officeDocument/2006/relationships/image" Target="../media/image299.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299.wmf"/><Relationship Id="rId13" Type="http://schemas.openxmlformats.org/officeDocument/2006/relationships/image" Target="../media/image309.wmf"/><Relationship Id="rId3" Type="http://schemas.openxmlformats.org/officeDocument/2006/relationships/image" Target="../media/image302.wmf"/><Relationship Id="rId7" Type="http://schemas.openxmlformats.org/officeDocument/2006/relationships/image" Target="../media/image306.wmf"/><Relationship Id="rId12" Type="http://schemas.openxmlformats.org/officeDocument/2006/relationships/image" Target="../media/image308.wmf"/><Relationship Id="rId2" Type="http://schemas.openxmlformats.org/officeDocument/2006/relationships/image" Target="../media/image301.wmf"/><Relationship Id="rId1" Type="http://schemas.openxmlformats.org/officeDocument/2006/relationships/image" Target="../media/image300.wmf"/><Relationship Id="rId6" Type="http://schemas.openxmlformats.org/officeDocument/2006/relationships/image" Target="../media/image305.wmf"/><Relationship Id="rId11" Type="http://schemas.openxmlformats.org/officeDocument/2006/relationships/image" Target="../media/image307.wmf"/><Relationship Id="rId5" Type="http://schemas.openxmlformats.org/officeDocument/2006/relationships/image" Target="../media/image304.wmf"/><Relationship Id="rId10" Type="http://schemas.openxmlformats.org/officeDocument/2006/relationships/image" Target="../media/image292.wmf"/><Relationship Id="rId4" Type="http://schemas.openxmlformats.org/officeDocument/2006/relationships/image" Target="../media/image303.wmf"/><Relationship Id="rId9" Type="http://schemas.openxmlformats.org/officeDocument/2006/relationships/image" Target="../media/image294.wmf"/><Relationship Id="rId14" Type="http://schemas.openxmlformats.org/officeDocument/2006/relationships/image" Target="../media/image310.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image" Target="../media/image313.wmf"/><Relationship Id="rId7" Type="http://schemas.openxmlformats.org/officeDocument/2006/relationships/image" Target="../media/image317.wmf"/><Relationship Id="rId12" Type="http://schemas.openxmlformats.org/officeDocument/2006/relationships/image" Target="../media/image322.wmf"/><Relationship Id="rId2" Type="http://schemas.openxmlformats.org/officeDocument/2006/relationships/image" Target="../media/image312.wmf"/><Relationship Id="rId1" Type="http://schemas.openxmlformats.org/officeDocument/2006/relationships/image" Target="../media/image311.wmf"/><Relationship Id="rId6" Type="http://schemas.openxmlformats.org/officeDocument/2006/relationships/image" Target="../media/image316.wmf"/><Relationship Id="rId11" Type="http://schemas.openxmlformats.org/officeDocument/2006/relationships/image" Target="../media/image321.wmf"/><Relationship Id="rId5" Type="http://schemas.openxmlformats.org/officeDocument/2006/relationships/image" Target="../media/image315.wmf"/><Relationship Id="rId10" Type="http://schemas.openxmlformats.org/officeDocument/2006/relationships/image" Target="../media/image320.wmf"/><Relationship Id="rId4" Type="http://schemas.openxmlformats.org/officeDocument/2006/relationships/image" Target="../media/image314.wmf"/><Relationship Id="rId9" Type="http://schemas.openxmlformats.org/officeDocument/2006/relationships/image" Target="../media/image31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25.wmf"/><Relationship Id="rId7" Type="http://schemas.openxmlformats.org/officeDocument/2006/relationships/image" Target="../media/image329.wmf"/><Relationship Id="rId2" Type="http://schemas.openxmlformats.org/officeDocument/2006/relationships/image" Target="../media/image324.wmf"/><Relationship Id="rId1" Type="http://schemas.openxmlformats.org/officeDocument/2006/relationships/image" Target="../media/image323.wmf"/><Relationship Id="rId6" Type="http://schemas.openxmlformats.org/officeDocument/2006/relationships/image" Target="../media/image328.wmf"/><Relationship Id="rId5" Type="http://schemas.openxmlformats.org/officeDocument/2006/relationships/image" Target="../media/image327.wmf"/><Relationship Id="rId4" Type="http://schemas.openxmlformats.org/officeDocument/2006/relationships/image" Target="../media/image326.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32.wmf"/><Relationship Id="rId7" Type="http://schemas.openxmlformats.org/officeDocument/2006/relationships/image" Target="../media/image336.wmf"/><Relationship Id="rId2" Type="http://schemas.openxmlformats.org/officeDocument/2006/relationships/image" Target="../media/image331.wmf"/><Relationship Id="rId1" Type="http://schemas.openxmlformats.org/officeDocument/2006/relationships/image" Target="../media/image330.w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39.wmf"/><Relationship Id="rId2" Type="http://schemas.openxmlformats.org/officeDocument/2006/relationships/image" Target="../media/image338.wmf"/><Relationship Id="rId1" Type="http://schemas.openxmlformats.org/officeDocument/2006/relationships/image" Target="../media/image337.wmf"/><Relationship Id="rId5" Type="http://schemas.openxmlformats.org/officeDocument/2006/relationships/image" Target="../media/image341.wmf"/><Relationship Id="rId4" Type="http://schemas.openxmlformats.org/officeDocument/2006/relationships/image" Target="../media/image340.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 Id="rId6" Type="http://schemas.openxmlformats.org/officeDocument/2006/relationships/image" Target="../media/image337.wmf"/><Relationship Id="rId5" Type="http://schemas.openxmlformats.org/officeDocument/2006/relationships/image" Target="../media/image346.wmf"/><Relationship Id="rId4" Type="http://schemas.openxmlformats.org/officeDocument/2006/relationships/image" Target="../media/image34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49.wmf"/><Relationship Id="rId1" Type="http://schemas.openxmlformats.org/officeDocument/2006/relationships/image" Target="../media/image348.wmf"/><Relationship Id="rId4" Type="http://schemas.openxmlformats.org/officeDocument/2006/relationships/image" Target="../media/image35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8.wmf"/><Relationship Id="rId4" Type="http://schemas.openxmlformats.org/officeDocument/2006/relationships/image" Target="../media/image23.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60.wmf"/><Relationship Id="rId2" Type="http://schemas.openxmlformats.org/officeDocument/2006/relationships/image" Target="../media/image359.wmf"/><Relationship Id="rId1" Type="http://schemas.openxmlformats.org/officeDocument/2006/relationships/image" Target="../media/image35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662D-04B4-4219-93F9-82B4D7B30E34}" type="datetimeFigureOut">
              <a:rPr lang="zh-CN" altLang="en-US" smtClean="0"/>
              <a:pPr/>
              <a:t>2020/7/14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284C8-4EB0-4177-8BB9-7071BA2BF70D}" type="slidenum">
              <a:rPr lang="zh-CN" altLang="en-US" smtClean="0"/>
              <a:pPr/>
              <a:t>‹#›</a:t>
            </a:fld>
            <a:endParaRPr lang="zh-CN" altLang="en-US"/>
          </a:p>
        </p:txBody>
      </p:sp>
    </p:spTree>
    <p:extLst>
      <p:ext uri="{BB962C8B-B14F-4D97-AF65-F5344CB8AC3E}">
        <p14:creationId xmlns:p14="http://schemas.microsoft.com/office/powerpoint/2010/main" xmlns="" val="3037764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A21DB6B-E8F3-4512-8122-33B8B3BB3294}" type="slidenum">
              <a:rPr lang="en-US" altLang="zh-CN" smtClean="0"/>
              <a:pPr>
                <a:defRPr/>
              </a:pPr>
              <a:t>2</a:t>
            </a:fld>
            <a:endParaRPr lang="en-US" altLang="zh-CN"/>
          </a:p>
        </p:txBody>
      </p:sp>
    </p:spTree>
    <p:extLst>
      <p:ext uri="{BB962C8B-B14F-4D97-AF65-F5344CB8AC3E}">
        <p14:creationId xmlns:p14="http://schemas.microsoft.com/office/powerpoint/2010/main" xmlns="" val="532727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96</a:t>
            </a:fld>
            <a:endParaRPr lang="zh-CN" altLang="en-US"/>
          </a:p>
        </p:txBody>
      </p:sp>
    </p:spTree>
    <p:extLst>
      <p:ext uri="{BB962C8B-B14F-4D97-AF65-F5344CB8AC3E}">
        <p14:creationId xmlns:p14="http://schemas.microsoft.com/office/powerpoint/2010/main" xmlns="" val="49606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100</a:t>
            </a:fld>
            <a:endParaRPr lang="zh-CN" altLang="en-US"/>
          </a:p>
        </p:txBody>
      </p:sp>
    </p:spTree>
    <p:extLst>
      <p:ext uri="{BB962C8B-B14F-4D97-AF65-F5344CB8AC3E}">
        <p14:creationId xmlns:p14="http://schemas.microsoft.com/office/powerpoint/2010/main" xmlns="" val="4106560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103</a:t>
            </a:fld>
            <a:endParaRPr lang="zh-CN" altLang="en-US"/>
          </a:p>
        </p:txBody>
      </p:sp>
    </p:spTree>
    <p:extLst>
      <p:ext uri="{BB962C8B-B14F-4D97-AF65-F5344CB8AC3E}">
        <p14:creationId xmlns:p14="http://schemas.microsoft.com/office/powerpoint/2010/main" xmlns="" val="178051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105</a:t>
            </a:fld>
            <a:endParaRPr lang="zh-CN" altLang="en-US"/>
          </a:p>
        </p:txBody>
      </p:sp>
    </p:spTree>
    <p:extLst>
      <p:ext uri="{BB962C8B-B14F-4D97-AF65-F5344CB8AC3E}">
        <p14:creationId xmlns:p14="http://schemas.microsoft.com/office/powerpoint/2010/main" xmlns="" val="353143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111</a:t>
            </a:fld>
            <a:endParaRPr lang="zh-CN" altLang="en-US"/>
          </a:p>
        </p:txBody>
      </p:sp>
    </p:spTree>
    <p:extLst>
      <p:ext uri="{BB962C8B-B14F-4D97-AF65-F5344CB8AC3E}">
        <p14:creationId xmlns:p14="http://schemas.microsoft.com/office/powerpoint/2010/main" xmlns="" val="2174351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117</a:t>
            </a:fld>
            <a:endParaRPr lang="zh-CN" altLang="en-US"/>
          </a:p>
        </p:txBody>
      </p:sp>
    </p:spTree>
    <p:extLst>
      <p:ext uri="{BB962C8B-B14F-4D97-AF65-F5344CB8AC3E}">
        <p14:creationId xmlns:p14="http://schemas.microsoft.com/office/powerpoint/2010/main" xmlns="" val="258879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121</a:t>
            </a:fld>
            <a:endParaRPr lang="zh-CN" altLang="en-US"/>
          </a:p>
        </p:txBody>
      </p:sp>
    </p:spTree>
    <p:extLst>
      <p:ext uri="{BB962C8B-B14F-4D97-AF65-F5344CB8AC3E}">
        <p14:creationId xmlns:p14="http://schemas.microsoft.com/office/powerpoint/2010/main" xmlns="" val="1644553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122</a:t>
            </a:fld>
            <a:endParaRPr lang="zh-CN" altLang="en-US"/>
          </a:p>
        </p:txBody>
      </p:sp>
    </p:spTree>
    <p:extLst>
      <p:ext uri="{BB962C8B-B14F-4D97-AF65-F5344CB8AC3E}">
        <p14:creationId xmlns:p14="http://schemas.microsoft.com/office/powerpoint/2010/main" xmlns="" val="406473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127</a:t>
            </a:fld>
            <a:endParaRPr lang="zh-CN" altLang="en-US"/>
          </a:p>
        </p:txBody>
      </p:sp>
    </p:spTree>
    <p:extLst>
      <p:ext uri="{BB962C8B-B14F-4D97-AF65-F5344CB8AC3E}">
        <p14:creationId xmlns:p14="http://schemas.microsoft.com/office/powerpoint/2010/main" xmlns="" val="424005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A21DB6B-E8F3-4512-8122-33B8B3BB3294}" type="slidenum">
              <a:rPr lang="en-US" altLang="zh-CN" smtClean="0"/>
              <a:pPr>
                <a:defRPr/>
              </a:pPr>
              <a:t>3</a:t>
            </a:fld>
            <a:endParaRPr lang="en-US" altLang="zh-CN"/>
          </a:p>
        </p:txBody>
      </p:sp>
    </p:spTree>
    <p:extLst>
      <p:ext uri="{BB962C8B-B14F-4D97-AF65-F5344CB8AC3E}">
        <p14:creationId xmlns="" xmlns:p14="http://schemas.microsoft.com/office/powerpoint/2010/main" val="53272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A21DB6B-E8F3-4512-8122-33B8B3BB3294}" type="slidenum">
              <a:rPr lang="en-US" altLang="zh-CN" smtClean="0"/>
              <a:pPr>
                <a:defRPr/>
              </a:pPr>
              <a:t>4</a:t>
            </a:fld>
            <a:endParaRPr lang="en-US" altLang="zh-CN"/>
          </a:p>
        </p:txBody>
      </p:sp>
    </p:spTree>
    <p:extLst>
      <p:ext uri="{BB962C8B-B14F-4D97-AF65-F5344CB8AC3E}">
        <p14:creationId xmlns:p14="http://schemas.microsoft.com/office/powerpoint/2010/main" xmlns="" val="53272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30</a:t>
            </a:fld>
            <a:endParaRPr lang="zh-CN" altLang="en-US"/>
          </a:p>
        </p:txBody>
      </p:sp>
    </p:spTree>
    <p:extLst>
      <p:ext uri="{BB962C8B-B14F-4D97-AF65-F5344CB8AC3E}">
        <p14:creationId xmlns:p14="http://schemas.microsoft.com/office/powerpoint/2010/main" xmlns="" val="1413521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78</a:t>
            </a:fld>
            <a:endParaRPr lang="zh-CN" altLang="en-US"/>
          </a:p>
        </p:txBody>
      </p:sp>
    </p:spTree>
    <p:extLst>
      <p:ext uri="{BB962C8B-B14F-4D97-AF65-F5344CB8AC3E}">
        <p14:creationId xmlns:p14="http://schemas.microsoft.com/office/powerpoint/2010/main" xmlns="" val="76273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79</a:t>
            </a:fld>
            <a:endParaRPr lang="zh-CN" altLang="en-US"/>
          </a:p>
        </p:txBody>
      </p:sp>
    </p:spTree>
    <p:extLst>
      <p:ext uri="{BB962C8B-B14F-4D97-AF65-F5344CB8AC3E}">
        <p14:creationId xmlns:p14="http://schemas.microsoft.com/office/powerpoint/2010/main" xmlns="" val="76273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80</a:t>
            </a:fld>
            <a:endParaRPr lang="zh-CN" altLang="en-US"/>
          </a:p>
        </p:txBody>
      </p:sp>
    </p:spTree>
    <p:extLst>
      <p:ext uri="{BB962C8B-B14F-4D97-AF65-F5344CB8AC3E}">
        <p14:creationId xmlns:p14="http://schemas.microsoft.com/office/powerpoint/2010/main" xmlns="" val="1509854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86</a:t>
            </a:fld>
            <a:endParaRPr lang="zh-CN" altLang="en-US"/>
          </a:p>
        </p:txBody>
      </p:sp>
    </p:spTree>
    <p:extLst>
      <p:ext uri="{BB962C8B-B14F-4D97-AF65-F5344CB8AC3E}">
        <p14:creationId xmlns:p14="http://schemas.microsoft.com/office/powerpoint/2010/main" xmlns="" val="204302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pPr/>
              <a:t>93</a:t>
            </a:fld>
            <a:endParaRPr lang="zh-CN" altLang="en-US"/>
          </a:p>
        </p:txBody>
      </p:sp>
    </p:spTree>
    <p:extLst>
      <p:ext uri="{BB962C8B-B14F-4D97-AF65-F5344CB8AC3E}">
        <p14:creationId xmlns:p14="http://schemas.microsoft.com/office/powerpoint/2010/main" xmlns="" val="334367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12824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9484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9940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84358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12055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553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43781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59073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614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76445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2785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0178" name="图片 11" descr="K1.jpg">
            <a:hlinkClick r:id="" action="ppaction://hlinkshowjump?jump=previousslide"/>
          </p:cNvPr>
          <p:cNvPicPr>
            <a:picLocks noChangeAspect="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7380288" y="6597650"/>
            <a:ext cx="525462"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179" name="图片 12" descr="K2.jpg">
            <a:hlinkClick r:id="" action="ppaction://hlinkshowjump?jump=nextslide"/>
          </p:cNvPr>
          <p:cNvPicPr>
            <a:picLocks noChangeAspect="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7915275" y="6597650"/>
            <a:ext cx="525463"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180" name="图片 13" descr="K3.jpg">
            <a:hlinkClick r:id="" action="ppaction://hlinkshowjump?jump=firstslide"/>
          </p:cNvPr>
          <p:cNvPicPr>
            <a:picLocks noChangeAspect="1"/>
          </p:cNvPicPr>
          <p:nvPr userDrawn="1"/>
        </p:nvPicPr>
        <p:blipFill>
          <a:blip r:embed="rId16">
            <a:extLst>
              <a:ext uri="{28A0092B-C50C-407E-A947-70E740481C1C}">
                <a14:useLocalDpi xmlns:a14="http://schemas.microsoft.com/office/drawing/2010/main" xmlns="" val="0"/>
              </a:ext>
            </a:extLst>
          </a:blip>
          <a:srcRect/>
          <a:stretch>
            <a:fillRect/>
          </a:stretch>
        </p:blipFill>
        <p:spPr bwMode="auto">
          <a:xfrm>
            <a:off x="8464550" y="6597650"/>
            <a:ext cx="525463"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oleObject" Target="../embeddings/oleObject287.bin"/><Relationship Id="rId3" Type="http://schemas.openxmlformats.org/officeDocument/2006/relationships/notesSlide" Target="../notesSlides/notesSlide11.xml"/><Relationship Id="rId7" Type="http://schemas.openxmlformats.org/officeDocument/2006/relationships/oleObject" Target="../embeddings/oleObject281.bin"/><Relationship Id="rId12" Type="http://schemas.openxmlformats.org/officeDocument/2006/relationships/oleObject" Target="../embeddings/oleObject286.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280.bin"/><Relationship Id="rId11" Type="http://schemas.openxmlformats.org/officeDocument/2006/relationships/oleObject" Target="../embeddings/oleObject285.bin"/><Relationship Id="rId5" Type="http://schemas.openxmlformats.org/officeDocument/2006/relationships/oleObject" Target="../embeddings/oleObject279.bin"/><Relationship Id="rId15" Type="http://schemas.openxmlformats.org/officeDocument/2006/relationships/oleObject" Target="../embeddings/oleObject289.bin"/><Relationship Id="rId10" Type="http://schemas.openxmlformats.org/officeDocument/2006/relationships/oleObject" Target="../embeddings/oleObject284.bin"/><Relationship Id="rId4" Type="http://schemas.openxmlformats.org/officeDocument/2006/relationships/oleObject" Target="../embeddings/oleObject278.bin"/><Relationship Id="rId9" Type="http://schemas.openxmlformats.org/officeDocument/2006/relationships/oleObject" Target="../embeddings/oleObject283.bin"/><Relationship Id="rId14" Type="http://schemas.openxmlformats.org/officeDocument/2006/relationships/oleObject" Target="../embeddings/oleObject288.bin"/></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295.bin"/><Relationship Id="rId3" Type="http://schemas.openxmlformats.org/officeDocument/2006/relationships/oleObject" Target="../embeddings/oleObject290.bin"/><Relationship Id="rId7" Type="http://schemas.openxmlformats.org/officeDocument/2006/relationships/oleObject" Target="../embeddings/oleObject294.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oleObject" Target="../embeddings/oleObject293.bin"/><Relationship Id="rId5" Type="http://schemas.openxmlformats.org/officeDocument/2006/relationships/oleObject" Target="../embeddings/oleObject292.bin"/><Relationship Id="rId4" Type="http://schemas.openxmlformats.org/officeDocument/2006/relationships/oleObject" Target="../embeddings/oleObject291.bin"/><Relationship Id="rId9" Type="http://schemas.openxmlformats.org/officeDocument/2006/relationships/oleObject" Target="../embeddings/oleObject296.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302.bin"/><Relationship Id="rId3" Type="http://schemas.openxmlformats.org/officeDocument/2006/relationships/oleObject" Target="../embeddings/oleObject297.bin"/><Relationship Id="rId7" Type="http://schemas.openxmlformats.org/officeDocument/2006/relationships/oleObject" Target="../embeddings/oleObject301.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300.bin"/><Relationship Id="rId5" Type="http://schemas.openxmlformats.org/officeDocument/2006/relationships/oleObject" Target="../embeddings/oleObject299.bin"/><Relationship Id="rId4" Type="http://schemas.openxmlformats.org/officeDocument/2006/relationships/oleObject" Target="../embeddings/oleObject298.bin"/><Relationship Id="rId9" Type="http://schemas.openxmlformats.org/officeDocument/2006/relationships/oleObject" Target="../embeddings/oleObject303.bin"/></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308.bin"/><Relationship Id="rId3" Type="http://schemas.openxmlformats.org/officeDocument/2006/relationships/notesSlide" Target="../notesSlides/notesSlide12.xml"/><Relationship Id="rId7" Type="http://schemas.openxmlformats.org/officeDocument/2006/relationships/oleObject" Target="../embeddings/oleObject307.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oleObject" Target="../embeddings/oleObject306.bin"/><Relationship Id="rId5" Type="http://schemas.openxmlformats.org/officeDocument/2006/relationships/oleObject" Target="../embeddings/oleObject305.bin"/><Relationship Id="rId4" Type="http://schemas.openxmlformats.org/officeDocument/2006/relationships/oleObject" Target="../embeddings/oleObject304.bin"/></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314.bin"/><Relationship Id="rId3" Type="http://schemas.openxmlformats.org/officeDocument/2006/relationships/oleObject" Target="../embeddings/oleObject309.bin"/><Relationship Id="rId7" Type="http://schemas.openxmlformats.org/officeDocument/2006/relationships/oleObject" Target="../embeddings/oleObject313.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oleObject" Target="../embeddings/oleObject312.bin"/><Relationship Id="rId5" Type="http://schemas.openxmlformats.org/officeDocument/2006/relationships/oleObject" Target="../embeddings/oleObject311.bin"/><Relationship Id="rId4" Type="http://schemas.openxmlformats.org/officeDocument/2006/relationships/oleObject" Target="../embeddings/oleObject310.bin"/></Relationships>
</file>

<file path=ppt/slides/_rels/slide105.xml.rels><?xml version="1.0" encoding="UTF-8" standalone="yes"?>
<Relationships xmlns="http://schemas.openxmlformats.org/package/2006/relationships"><Relationship Id="rId3" Type="http://schemas.openxmlformats.org/officeDocument/2006/relationships/image" Target="../media/image34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15.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oleObject" Target="../embeddings/oleObject318.bin"/><Relationship Id="rId5" Type="http://schemas.openxmlformats.org/officeDocument/2006/relationships/oleObject" Target="../embeddings/oleObject317.bin"/><Relationship Id="rId4" Type="http://schemas.openxmlformats.org/officeDocument/2006/relationships/oleObject" Target="../embeddings/oleObject316.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53.emf"/><Relationship Id="rId2" Type="http://schemas.openxmlformats.org/officeDocument/2006/relationships/image" Target="../media/image352.e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54.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56.emf"/><Relationship Id="rId4" Type="http://schemas.openxmlformats.org/officeDocument/2006/relationships/image" Target="../media/image355.emf"/></Relationships>
</file>

<file path=ppt/slides/_rels/slide118.xml.rels><?xml version="1.0" encoding="UTF-8" standalone="yes"?>
<Relationships xmlns="http://schemas.openxmlformats.org/package/2006/relationships"><Relationship Id="rId2" Type="http://schemas.openxmlformats.org/officeDocument/2006/relationships/image" Target="../media/image357.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320.bin"/><Relationship Id="rId3" Type="http://schemas.openxmlformats.org/officeDocument/2006/relationships/image" Target="../media/image361.png"/><Relationship Id="rId7" Type="http://schemas.openxmlformats.org/officeDocument/2006/relationships/oleObject" Target="../embeddings/oleObject319.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364.png"/><Relationship Id="rId11" Type="http://schemas.openxmlformats.org/officeDocument/2006/relationships/image" Target="../media/image366.png"/><Relationship Id="rId5" Type="http://schemas.openxmlformats.org/officeDocument/2006/relationships/image" Target="../media/image363.png"/><Relationship Id="rId10" Type="http://schemas.openxmlformats.org/officeDocument/2006/relationships/image" Target="../media/image365.png"/><Relationship Id="rId4" Type="http://schemas.openxmlformats.org/officeDocument/2006/relationships/image" Target="../media/image362.png"/><Relationship Id="rId9" Type="http://schemas.openxmlformats.org/officeDocument/2006/relationships/oleObject" Target="../embeddings/oleObject32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2.bin"/><Relationship Id="rId3" Type="http://schemas.openxmlformats.org/officeDocument/2006/relationships/image" Target="../media/image24.emf"/><Relationship Id="rId7" Type="http://schemas.openxmlformats.org/officeDocument/2006/relationships/image" Target="../media/image26.emf"/><Relationship Id="rId12"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5.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7.emf"/></Relationships>
</file>

<file path=ppt/slides/_rels/slide120.xml.rels><?xml version="1.0" encoding="UTF-8" standalone="yes"?>
<Relationships xmlns="http://schemas.openxmlformats.org/package/2006/relationships"><Relationship Id="rId2" Type="http://schemas.openxmlformats.org/officeDocument/2006/relationships/image" Target="../media/image367.wmf"/><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36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6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72.emf"/><Relationship Id="rId2" Type="http://schemas.openxmlformats.org/officeDocument/2006/relationships/image" Target="../media/image371.emf"/><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74.png"/><Relationship Id="rId2" Type="http://schemas.openxmlformats.org/officeDocument/2006/relationships/image" Target="../media/image373.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375.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76.png"/></Relationships>
</file>

<file path=ppt/slides/_rels/slide128.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3.bin"/><Relationship Id="rId7"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 Id="rId9" Type="http://schemas.openxmlformats.org/officeDocument/2006/relationships/oleObject" Target="../embeddings/oleObject28.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2.jpe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2.jpeg"/><Relationship Id="rId5" Type="http://schemas.openxmlformats.org/officeDocument/2006/relationships/image" Target="../media/image49.emf"/><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 Target="slide15.xml"/><Relationship Id="rId7" Type="http://schemas.openxmlformats.org/officeDocument/2006/relationships/slide" Target="slide7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23.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image" Target="../media/image56.wmf"/><Relationship Id="rId4" Type="http://schemas.openxmlformats.org/officeDocument/2006/relationships/image" Target="../media/image55.wmf"/></Relationships>
</file>

<file path=ppt/slides/_rels/slide25.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6.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0.bin"/><Relationship Id="rId5" Type="http://schemas.openxmlformats.org/officeDocument/2006/relationships/image" Target="../media/image64.wmf"/><Relationship Id="rId4"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2.jpe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53.wmf"/><Relationship Id="rId4" Type="http://schemas.openxmlformats.org/officeDocument/2006/relationships/oleObject" Target="../embeddings/oleObject56.bin"/></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4.xml"/><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58.bin"/><Relationship Id="rId5" Type="http://schemas.openxmlformats.org/officeDocument/2006/relationships/image" Target="../media/image74.png"/><Relationship Id="rId10" Type="http://schemas.openxmlformats.org/officeDocument/2006/relationships/image" Target="../media/image42.jpeg"/><Relationship Id="rId4" Type="http://schemas.openxmlformats.org/officeDocument/2006/relationships/oleObject" Target="../embeddings/oleObject57.bin"/><Relationship Id="rId9"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2.jpeg"/><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oleObject" Target="../embeddings/oleObject6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77.wmf"/><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oleObject" Target="../embeddings/oleObject6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8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77.wmf"/><Relationship Id="rId4" Type="http://schemas.openxmlformats.org/officeDocument/2006/relationships/oleObject" Target="../embeddings/oleObject70.bin"/></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 Target="slide15.xml"/><Relationship Id="rId7" Type="http://schemas.openxmlformats.org/officeDocument/2006/relationships/slide" Target="slide7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2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74.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oleObject" Target="../embeddings/oleObject72.bin"/><Relationship Id="rId9"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82.bin"/><Relationship Id="rId5" Type="http://schemas.openxmlformats.org/officeDocument/2006/relationships/oleObject" Target="../embeddings/oleObject81.bin"/><Relationship Id="rId10" Type="http://schemas.openxmlformats.org/officeDocument/2006/relationships/image" Target="../media/image77.wmf"/><Relationship Id="rId4" Type="http://schemas.openxmlformats.org/officeDocument/2006/relationships/oleObject" Target="../embeddings/oleObject80.bin"/><Relationship Id="rId9" Type="http://schemas.openxmlformats.org/officeDocument/2006/relationships/oleObject" Target="../embeddings/oleObject8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43.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oleObject" Target="../embeddings/oleObject90.bin"/><Relationship Id="rId7"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oleObject95.bin"/></Relationships>
</file>

<file path=ppt/slides/_rels/slide45.xml.rels><?xml version="1.0" encoding="UTF-8" standalone="yes"?>
<Relationships xmlns="http://schemas.openxmlformats.org/package/2006/relationships"><Relationship Id="rId3" Type="http://schemas.openxmlformats.org/officeDocument/2006/relationships/image" Target="../media/image107.emf"/><Relationship Id="rId7"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10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image" Target="../media/image77.wmf"/><Relationship Id="rId4" Type="http://schemas.openxmlformats.org/officeDocument/2006/relationships/oleObject" Target="../embeddings/oleObject99.bin"/></Relationships>
</file>

<file path=ppt/slides/_rels/slide4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1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png"/></Relationships>
</file>

<file path=ppt/slides/_rels/slide55.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5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5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1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26.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67.x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image" Target="../media/image13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oleObject" Target="../embeddings/oleObject103.bin"/><Relationship Id="rId4" Type="http://schemas.openxmlformats.org/officeDocument/2006/relationships/image" Target="../media/image137.e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07.bin"/><Relationship Id="rId5" Type="http://schemas.openxmlformats.org/officeDocument/2006/relationships/oleObject" Target="../embeddings/oleObject106.bin"/><Relationship Id="rId10" Type="http://schemas.openxmlformats.org/officeDocument/2006/relationships/oleObject" Target="../embeddings/oleObject111.bin"/><Relationship Id="rId4" Type="http://schemas.openxmlformats.org/officeDocument/2006/relationships/oleObject" Target="../embeddings/oleObject105.bin"/><Relationship Id="rId9" Type="http://schemas.openxmlformats.org/officeDocument/2006/relationships/oleObject" Target="../embeddings/oleObject11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71.x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5.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oleObject" Target="../embeddings/oleObject116.bin"/></Relationships>
</file>

<file path=ppt/slides/_rels/slide7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5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0.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23.bin"/><Relationship Id="rId5" Type="http://schemas.openxmlformats.org/officeDocument/2006/relationships/oleObject" Target="../embeddings/oleObject122.bin"/><Relationship Id="rId4" Type="http://schemas.openxmlformats.org/officeDocument/2006/relationships/oleObject" Target="../embeddings/oleObject121.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oleObject" Target="../embeddings/oleObject125.bin"/><Relationship Id="rId7" Type="http://schemas.openxmlformats.org/officeDocument/2006/relationships/oleObject" Target="../embeddings/oleObject129.bin"/><Relationship Id="rId12"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28.bin"/><Relationship Id="rId11" Type="http://schemas.openxmlformats.org/officeDocument/2006/relationships/oleObject" Target="../embeddings/oleObject133.bin"/><Relationship Id="rId5" Type="http://schemas.openxmlformats.org/officeDocument/2006/relationships/oleObject" Target="../embeddings/oleObject127.bin"/><Relationship Id="rId10" Type="http://schemas.openxmlformats.org/officeDocument/2006/relationships/oleObject" Target="../embeddings/oleObject132.bin"/><Relationship Id="rId4" Type="http://schemas.openxmlformats.org/officeDocument/2006/relationships/oleObject" Target="../embeddings/oleObject126.bin"/><Relationship Id="rId9" Type="http://schemas.openxmlformats.org/officeDocument/2006/relationships/oleObject" Target="../embeddings/oleObject131.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oleObject" Target="../embeddings/oleObject13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notesSlide" Target="../notesSlides/notesSlide5.xml"/><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38.bin"/><Relationship Id="rId5" Type="http://schemas.openxmlformats.org/officeDocument/2006/relationships/oleObject" Target="../embeddings/oleObject137.bin"/><Relationship Id="rId10" Type="http://schemas.openxmlformats.org/officeDocument/2006/relationships/oleObject" Target="../embeddings/oleObject142.bin"/><Relationship Id="rId4" Type="http://schemas.openxmlformats.org/officeDocument/2006/relationships/image" Target="../media/image175.emf"/><Relationship Id="rId9" Type="http://schemas.openxmlformats.org/officeDocument/2006/relationships/oleObject" Target="../embeddings/oleObject141.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notesSlide" Target="../notesSlides/notesSlide6.xml"/><Relationship Id="rId7" Type="http://schemas.openxmlformats.org/officeDocument/2006/relationships/oleObject" Target="../embeddings/oleObject146.bin"/><Relationship Id="rId12"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45.bin"/><Relationship Id="rId11" Type="http://schemas.openxmlformats.org/officeDocument/2006/relationships/oleObject" Target="../embeddings/oleObject150.bin"/><Relationship Id="rId5" Type="http://schemas.openxmlformats.org/officeDocument/2006/relationships/oleObject" Target="../embeddings/oleObject144.bin"/><Relationship Id="rId10" Type="http://schemas.openxmlformats.org/officeDocument/2006/relationships/oleObject" Target="../embeddings/oleObject149.bin"/><Relationship Id="rId4" Type="http://schemas.openxmlformats.org/officeDocument/2006/relationships/oleObject" Target="../embeddings/oleObject143.bin"/><Relationship Id="rId9" Type="http://schemas.openxmlformats.org/officeDocument/2006/relationships/oleObject" Target="../embeddings/oleObject14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oleObject" Target="../embeddings/oleObject161.bin"/><Relationship Id="rId3" Type="http://schemas.openxmlformats.org/officeDocument/2006/relationships/notesSlide" Target="../notesSlides/notesSlide7.xml"/><Relationship Id="rId7" Type="http://schemas.openxmlformats.org/officeDocument/2006/relationships/oleObject" Target="../embeddings/oleObject155.bin"/><Relationship Id="rId12" Type="http://schemas.openxmlformats.org/officeDocument/2006/relationships/oleObject" Target="../embeddings/oleObject160.bin"/><Relationship Id="rId2" Type="http://schemas.openxmlformats.org/officeDocument/2006/relationships/slideLayout" Target="../slideLayouts/slideLayout2.xml"/><Relationship Id="rId16" Type="http://schemas.openxmlformats.org/officeDocument/2006/relationships/oleObject" Target="../embeddings/oleObject164.bin"/><Relationship Id="rId1" Type="http://schemas.openxmlformats.org/officeDocument/2006/relationships/vmlDrawing" Target="../drawings/vmlDrawing48.vml"/><Relationship Id="rId6" Type="http://schemas.openxmlformats.org/officeDocument/2006/relationships/oleObject" Target="../embeddings/oleObject154.bin"/><Relationship Id="rId11" Type="http://schemas.openxmlformats.org/officeDocument/2006/relationships/oleObject" Target="../embeddings/oleObject159.bin"/><Relationship Id="rId5" Type="http://schemas.openxmlformats.org/officeDocument/2006/relationships/oleObject" Target="../embeddings/oleObject153.bin"/><Relationship Id="rId15" Type="http://schemas.openxmlformats.org/officeDocument/2006/relationships/oleObject" Target="../embeddings/oleObject163.bin"/><Relationship Id="rId10" Type="http://schemas.openxmlformats.org/officeDocument/2006/relationships/oleObject" Target="../embeddings/oleObject158.bin"/><Relationship Id="rId4" Type="http://schemas.openxmlformats.org/officeDocument/2006/relationships/oleObject" Target="../embeddings/oleObject152.bin"/><Relationship Id="rId9" Type="http://schemas.openxmlformats.org/officeDocument/2006/relationships/oleObject" Target="../embeddings/oleObject157.bin"/><Relationship Id="rId14" Type="http://schemas.openxmlformats.org/officeDocument/2006/relationships/oleObject" Target="../embeddings/oleObject162.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image" Target="../media/image201.emf"/><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66.bin"/><Relationship Id="rId5" Type="http://schemas.openxmlformats.org/officeDocument/2006/relationships/oleObject" Target="../embeddings/oleObject165.bin"/><Relationship Id="rId4" Type="http://schemas.openxmlformats.org/officeDocument/2006/relationships/image" Target="../media/image202.png"/><Relationship Id="rId9" Type="http://schemas.openxmlformats.org/officeDocument/2006/relationships/oleObject" Target="../embeddings/oleObject169.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73.bin"/><Relationship Id="rId5" Type="http://schemas.openxmlformats.org/officeDocument/2006/relationships/oleObject" Target="../embeddings/oleObject172.bin"/><Relationship Id="rId4" Type="http://schemas.openxmlformats.org/officeDocument/2006/relationships/oleObject" Target="../embeddings/oleObject171.bin"/><Relationship Id="rId9" Type="http://schemas.openxmlformats.org/officeDocument/2006/relationships/oleObject" Target="../embeddings/oleObject176.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7.bin"/><Relationship Id="rId7"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180.bin"/><Relationship Id="rId5" Type="http://schemas.openxmlformats.org/officeDocument/2006/relationships/oleObject" Target="../embeddings/oleObject179.bin"/><Relationship Id="rId4" Type="http://schemas.openxmlformats.org/officeDocument/2006/relationships/oleObject" Target="../embeddings/oleObject178.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85.bin"/><Relationship Id="rId5" Type="http://schemas.openxmlformats.org/officeDocument/2006/relationships/oleObject" Target="../embeddings/oleObject184.bin"/><Relationship Id="rId10" Type="http://schemas.openxmlformats.org/officeDocument/2006/relationships/oleObject" Target="../embeddings/oleObject189.bin"/><Relationship Id="rId4" Type="http://schemas.openxmlformats.org/officeDocument/2006/relationships/oleObject" Target="../embeddings/oleObject183.bin"/><Relationship Id="rId9" Type="http://schemas.openxmlformats.org/officeDocument/2006/relationships/oleObject" Target="../embeddings/oleObject188.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95.bin"/><Relationship Id="rId3" Type="http://schemas.openxmlformats.org/officeDocument/2006/relationships/oleObject" Target="../embeddings/oleObject190.bin"/><Relationship Id="rId7"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193.bin"/><Relationship Id="rId5" Type="http://schemas.openxmlformats.org/officeDocument/2006/relationships/oleObject" Target="../embeddings/oleObject192.bin"/><Relationship Id="rId10" Type="http://schemas.openxmlformats.org/officeDocument/2006/relationships/oleObject" Target="../embeddings/oleObject197.bin"/><Relationship Id="rId4" Type="http://schemas.openxmlformats.org/officeDocument/2006/relationships/oleObject" Target="../embeddings/oleObject191.bin"/><Relationship Id="rId9" Type="http://schemas.openxmlformats.org/officeDocument/2006/relationships/oleObject" Target="../embeddings/oleObject196.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02.bin"/><Relationship Id="rId3" Type="http://schemas.openxmlformats.org/officeDocument/2006/relationships/notesSlide" Target="../notesSlides/notesSlide8.xml"/><Relationship Id="rId7" Type="http://schemas.openxmlformats.org/officeDocument/2006/relationships/oleObject" Target="../embeddings/oleObject201.bin"/><Relationship Id="rId12" Type="http://schemas.openxmlformats.org/officeDocument/2006/relationships/oleObject" Target="../embeddings/oleObject206.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200.bin"/><Relationship Id="rId11" Type="http://schemas.openxmlformats.org/officeDocument/2006/relationships/oleObject" Target="../embeddings/oleObject205.bin"/><Relationship Id="rId5" Type="http://schemas.openxmlformats.org/officeDocument/2006/relationships/oleObject" Target="../embeddings/oleObject199.bin"/><Relationship Id="rId10" Type="http://schemas.openxmlformats.org/officeDocument/2006/relationships/oleObject" Target="../embeddings/oleObject204.bin"/><Relationship Id="rId4" Type="http://schemas.openxmlformats.org/officeDocument/2006/relationships/oleObject" Target="../embeddings/oleObject198.bin"/><Relationship Id="rId9" Type="http://schemas.openxmlformats.org/officeDocument/2006/relationships/oleObject" Target="../embeddings/oleObject203.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image" Target="../media/image245.png"/><Relationship Id="rId7" Type="http://schemas.openxmlformats.org/officeDocument/2006/relationships/oleObject" Target="../embeddings/oleObject210.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09.bin"/><Relationship Id="rId5" Type="http://schemas.openxmlformats.org/officeDocument/2006/relationships/oleObject" Target="../embeddings/oleObject208.bin"/><Relationship Id="rId4" Type="http://schemas.openxmlformats.org/officeDocument/2006/relationships/oleObject" Target="../embeddings/oleObject207.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oleObject" Target="../embeddings/oleObject212.bin"/><Relationship Id="rId7" Type="http://schemas.openxmlformats.org/officeDocument/2006/relationships/oleObject" Target="../embeddings/oleObject216.bin"/><Relationship Id="rId12"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15.bin"/><Relationship Id="rId11" Type="http://schemas.openxmlformats.org/officeDocument/2006/relationships/oleObject" Target="../embeddings/oleObject220.bin"/><Relationship Id="rId5" Type="http://schemas.openxmlformats.org/officeDocument/2006/relationships/oleObject" Target="../embeddings/oleObject214.bin"/><Relationship Id="rId10" Type="http://schemas.openxmlformats.org/officeDocument/2006/relationships/oleObject" Target="../embeddings/oleObject219.bin"/><Relationship Id="rId4" Type="http://schemas.openxmlformats.org/officeDocument/2006/relationships/oleObject" Target="../embeddings/oleObject213.bin"/><Relationship Id="rId9" Type="http://schemas.openxmlformats.org/officeDocument/2006/relationships/oleObject" Target="../embeddings/oleObject218.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26.bin"/><Relationship Id="rId13" Type="http://schemas.openxmlformats.org/officeDocument/2006/relationships/oleObject" Target="../embeddings/oleObject231.bin"/><Relationship Id="rId3" Type="http://schemas.openxmlformats.org/officeDocument/2006/relationships/notesSlide" Target="../notesSlides/notesSlide9.xml"/><Relationship Id="rId7" Type="http://schemas.openxmlformats.org/officeDocument/2006/relationships/oleObject" Target="../embeddings/oleObject225.bin"/><Relationship Id="rId12"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24.bin"/><Relationship Id="rId11" Type="http://schemas.openxmlformats.org/officeDocument/2006/relationships/oleObject" Target="../embeddings/oleObject229.bin"/><Relationship Id="rId5" Type="http://schemas.openxmlformats.org/officeDocument/2006/relationships/oleObject" Target="../embeddings/oleObject223.bin"/><Relationship Id="rId10" Type="http://schemas.openxmlformats.org/officeDocument/2006/relationships/oleObject" Target="../embeddings/oleObject228.bin"/><Relationship Id="rId4" Type="http://schemas.openxmlformats.org/officeDocument/2006/relationships/oleObject" Target="../embeddings/oleObject222.bin"/><Relationship Id="rId9" Type="http://schemas.openxmlformats.org/officeDocument/2006/relationships/oleObject" Target="../embeddings/oleObject227.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6.bin"/><Relationship Id="rId12" Type="http://schemas.openxmlformats.org/officeDocument/2006/relationships/oleObject" Target="../embeddings/oleObject241.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35.bin"/><Relationship Id="rId11" Type="http://schemas.openxmlformats.org/officeDocument/2006/relationships/oleObject" Target="../embeddings/oleObject240.bin"/><Relationship Id="rId5" Type="http://schemas.openxmlformats.org/officeDocument/2006/relationships/oleObject" Target="../embeddings/oleObject234.bin"/><Relationship Id="rId10" Type="http://schemas.openxmlformats.org/officeDocument/2006/relationships/oleObject" Target="../embeddings/oleObject239.bin"/><Relationship Id="rId4" Type="http://schemas.openxmlformats.org/officeDocument/2006/relationships/oleObject" Target="../embeddings/oleObject233.bin"/><Relationship Id="rId9" Type="http://schemas.openxmlformats.org/officeDocument/2006/relationships/oleObject" Target="../embeddings/oleObject238.bin"/></Relationships>
</file>

<file path=ppt/slides/_rels/slide95.xml.rels><?xml version="1.0" encoding="UTF-8" standalone="yes"?>
<Relationships xmlns="http://schemas.openxmlformats.org/package/2006/relationships"><Relationship Id="rId3" Type="http://schemas.openxmlformats.org/officeDocument/2006/relationships/image" Target="../media/image280.e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244.bin"/><Relationship Id="rId5" Type="http://schemas.openxmlformats.org/officeDocument/2006/relationships/oleObject" Target="../embeddings/oleObject243.bin"/><Relationship Id="rId4" Type="http://schemas.openxmlformats.org/officeDocument/2006/relationships/oleObject" Target="../embeddings/oleObject242.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248.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247.bin"/><Relationship Id="rId5" Type="http://schemas.openxmlformats.org/officeDocument/2006/relationships/oleObject" Target="../embeddings/oleObject246.bin"/><Relationship Id="rId4" Type="http://schemas.openxmlformats.org/officeDocument/2006/relationships/oleObject" Target="../embeddings/oleObject245.bin"/></Relationships>
</file>

<file path=ppt/slides/_rels/slide97.xml.rels><?xml version="1.0" encoding="UTF-8" standalone="yes"?>
<Relationships xmlns="http://schemas.openxmlformats.org/package/2006/relationships"><Relationship Id="rId3" Type="http://schemas.openxmlformats.org/officeDocument/2006/relationships/image" Target="../media/image285.emf"/><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oleObject" Target="../embeddings/oleObject249.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oleObject" Target="../embeddings/oleObject260.bin"/><Relationship Id="rId3" Type="http://schemas.openxmlformats.org/officeDocument/2006/relationships/oleObject" Target="../embeddings/oleObject250.bin"/><Relationship Id="rId7" Type="http://schemas.openxmlformats.org/officeDocument/2006/relationships/oleObject" Target="../embeddings/oleObject254.bin"/><Relationship Id="rId12" Type="http://schemas.openxmlformats.org/officeDocument/2006/relationships/oleObject" Target="../embeddings/oleObject259.bin"/><Relationship Id="rId2" Type="http://schemas.openxmlformats.org/officeDocument/2006/relationships/slideLayout" Target="../slideLayouts/slideLayout2.xml"/><Relationship Id="rId16" Type="http://schemas.openxmlformats.org/officeDocument/2006/relationships/oleObject" Target="../embeddings/oleObject263.bin"/><Relationship Id="rId1" Type="http://schemas.openxmlformats.org/officeDocument/2006/relationships/vmlDrawing" Target="../drawings/vmlDrawing62.vml"/><Relationship Id="rId6" Type="http://schemas.openxmlformats.org/officeDocument/2006/relationships/oleObject" Target="../embeddings/oleObject253.bin"/><Relationship Id="rId11" Type="http://schemas.openxmlformats.org/officeDocument/2006/relationships/oleObject" Target="../embeddings/oleObject258.bin"/><Relationship Id="rId5" Type="http://schemas.openxmlformats.org/officeDocument/2006/relationships/oleObject" Target="../embeddings/oleObject252.bin"/><Relationship Id="rId15" Type="http://schemas.openxmlformats.org/officeDocument/2006/relationships/oleObject" Target="../embeddings/oleObject262.bin"/><Relationship Id="rId10" Type="http://schemas.openxmlformats.org/officeDocument/2006/relationships/oleObject" Target="../embeddings/oleObject257.bin"/><Relationship Id="rId4" Type="http://schemas.openxmlformats.org/officeDocument/2006/relationships/oleObject" Target="../embeddings/oleObject251.bin"/><Relationship Id="rId9" Type="http://schemas.openxmlformats.org/officeDocument/2006/relationships/oleObject" Target="../embeddings/oleObject256.bin"/><Relationship Id="rId14" Type="http://schemas.openxmlformats.org/officeDocument/2006/relationships/oleObject" Target="../embeddings/oleObject261.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269.bin"/><Relationship Id="rId13" Type="http://schemas.openxmlformats.org/officeDocument/2006/relationships/oleObject" Target="../embeddings/oleObject274.bin"/><Relationship Id="rId3" Type="http://schemas.openxmlformats.org/officeDocument/2006/relationships/oleObject" Target="../embeddings/oleObject264.bin"/><Relationship Id="rId7" Type="http://schemas.openxmlformats.org/officeDocument/2006/relationships/oleObject" Target="../embeddings/oleObject268.bin"/><Relationship Id="rId12" Type="http://schemas.openxmlformats.org/officeDocument/2006/relationships/oleObject" Target="../embeddings/oleObject273.bin"/><Relationship Id="rId2" Type="http://schemas.openxmlformats.org/officeDocument/2006/relationships/slideLayout" Target="../slideLayouts/slideLayout2.xml"/><Relationship Id="rId16" Type="http://schemas.openxmlformats.org/officeDocument/2006/relationships/oleObject" Target="../embeddings/oleObject277.bin"/><Relationship Id="rId1" Type="http://schemas.openxmlformats.org/officeDocument/2006/relationships/vmlDrawing" Target="../drawings/vmlDrawing63.vml"/><Relationship Id="rId6" Type="http://schemas.openxmlformats.org/officeDocument/2006/relationships/oleObject" Target="../embeddings/oleObject267.bin"/><Relationship Id="rId11" Type="http://schemas.openxmlformats.org/officeDocument/2006/relationships/oleObject" Target="../embeddings/oleObject272.bin"/><Relationship Id="rId5" Type="http://schemas.openxmlformats.org/officeDocument/2006/relationships/oleObject" Target="../embeddings/oleObject266.bin"/><Relationship Id="rId15" Type="http://schemas.openxmlformats.org/officeDocument/2006/relationships/oleObject" Target="../embeddings/oleObject276.bin"/><Relationship Id="rId10" Type="http://schemas.openxmlformats.org/officeDocument/2006/relationships/oleObject" Target="../embeddings/oleObject271.bin"/><Relationship Id="rId4" Type="http://schemas.openxmlformats.org/officeDocument/2006/relationships/oleObject" Target="../embeddings/oleObject265.bin"/><Relationship Id="rId9" Type="http://schemas.openxmlformats.org/officeDocument/2006/relationships/oleObject" Target="../embeddings/oleObject270.bin"/><Relationship Id="rId14" Type="http://schemas.openxmlformats.org/officeDocument/2006/relationships/oleObject" Target="../embeddings/oleObject27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574675" y="2852936"/>
            <a:ext cx="8029773" cy="519113"/>
          </a:xfrm>
          <a:prstGeom prst="rect">
            <a:avLst/>
          </a:prstGeom>
          <a:solidFill>
            <a:srgbClr val="FFFF00"/>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FF3300"/>
                </a:solidFill>
              </a:rPr>
              <a:t>回归模型</a:t>
            </a:r>
            <a:r>
              <a:rPr lang="zh-CN" altLang="en-US" sz="2800" b="1" dirty="0"/>
              <a:t>是用</a:t>
            </a:r>
            <a:r>
              <a:rPr lang="zh-CN" altLang="en-US" sz="2800" b="1" dirty="0" smtClean="0"/>
              <a:t>统计方法</a:t>
            </a:r>
            <a:r>
              <a:rPr lang="zh-CN" altLang="en-US" sz="2800" b="1" dirty="0"/>
              <a:t>建立的最常用的一类模型</a:t>
            </a:r>
            <a:r>
              <a:rPr lang="en-US" altLang="zh-CN" sz="2800" b="1" dirty="0"/>
              <a:t>.</a:t>
            </a:r>
          </a:p>
        </p:txBody>
      </p:sp>
      <p:sp>
        <p:nvSpPr>
          <p:cNvPr id="52227" name="Rectangle 5"/>
          <p:cNvSpPr>
            <a:spLocks noChangeArrowheads="1"/>
          </p:cNvSpPr>
          <p:nvPr/>
        </p:nvSpPr>
        <p:spPr bwMode="auto">
          <a:xfrm>
            <a:off x="577529" y="1484784"/>
            <a:ext cx="7776864" cy="533400"/>
          </a:xfrm>
          <a:prstGeom prst="rect">
            <a:avLst/>
          </a:prstGeom>
          <a:noFill/>
          <a:ln>
            <a:noFill/>
          </a:ln>
        </p:spPr>
        <p:txBody>
          <a:bodyPr wrap="none" anchor="ctr"/>
          <a:lstStyle/>
          <a:p>
            <a:pPr algn="ctr"/>
            <a:r>
              <a:rPr lang="zh-CN" altLang="en-US" sz="2800" b="1" dirty="0" smtClean="0">
                <a:latin typeface="楷体_GB2312" pitchFamily="49" charset="-122"/>
                <a:ea typeface="楷体_GB2312" pitchFamily="49" charset="-122"/>
              </a:rPr>
              <a:t>机理分析和</a:t>
            </a:r>
            <a:r>
              <a:rPr lang="zh-CN" altLang="en-US" sz="2800" b="1" dirty="0" smtClean="0">
                <a:solidFill>
                  <a:srgbClr val="FF0000"/>
                </a:solidFill>
                <a:latin typeface="楷体_GB2312" pitchFamily="49" charset="-122"/>
                <a:ea typeface="楷体_GB2312" pitchFamily="49" charset="-122"/>
              </a:rPr>
              <a:t>统计分析</a:t>
            </a:r>
            <a:r>
              <a:rPr lang="zh-CN" altLang="en-US" sz="2800" b="1" dirty="0" smtClean="0">
                <a:latin typeface="楷体_GB2312" pitchFamily="49" charset="-122"/>
                <a:ea typeface="楷体_GB2312" pitchFamily="49" charset="-122"/>
              </a:rPr>
              <a:t>是数学建模的两种基本方法</a:t>
            </a:r>
            <a:endParaRPr lang="zh-CN" altLang="en-US" sz="2800" b="1" dirty="0">
              <a:latin typeface="楷体_GB2312" pitchFamily="49" charset="-122"/>
              <a:ea typeface="楷体_GB2312" pitchFamily="49" charset="-122"/>
            </a:endParaRPr>
          </a:p>
        </p:txBody>
      </p:sp>
      <p:sp>
        <p:nvSpPr>
          <p:cNvPr id="14344" name="Rectangle 8"/>
          <p:cNvSpPr>
            <a:spLocks noChangeArrowheads="1"/>
          </p:cNvSpPr>
          <p:nvPr/>
        </p:nvSpPr>
        <p:spPr bwMode="auto">
          <a:xfrm>
            <a:off x="584338" y="2189808"/>
            <a:ext cx="84963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b="1" dirty="0"/>
              <a:t>通过对数据的</a:t>
            </a:r>
            <a:r>
              <a:rPr lang="zh-CN" altLang="en-US" sz="2800" b="1" dirty="0" smtClean="0"/>
              <a:t>统计分析找出</a:t>
            </a:r>
            <a:r>
              <a:rPr lang="zh-CN" altLang="en-US" sz="2800" b="1" dirty="0">
                <a:solidFill>
                  <a:srgbClr val="FF0000"/>
                </a:solidFill>
              </a:rPr>
              <a:t>与数据拟合最好</a:t>
            </a:r>
            <a:r>
              <a:rPr lang="zh-CN" altLang="en-US" sz="2800" b="1" dirty="0"/>
              <a:t>的模型</a:t>
            </a:r>
            <a:r>
              <a:rPr lang="en-US" altLang="zh-CN" sz="2800" b="1" dirty="0"/>
              <a:t>.</a:t>
            </a:r>
          </a:p>
        </p:txBody>
      </p:sp>
      <p:sp>
        <p:nvSpPr>
          <p:cNvPr id="14345" name="Rectangle 9"/>
          <p:cNvSpPr>
            <a:spLocks noChangeArrowheads="1"/>
          </p:cNvSpPr>
          <p:nvPr/>
        </p:nvSpPr>
        <p:spPr bwMode="auto">
          <a:xfrm>
            <a:off x="824616" y="3501008"/>
            <a:ext cx="6078189" cy="519112"/>
          </a:xfrm>
          <a:prstGeom prst="rect">
            <a:avLst/>
          </a:prstGeom>
          <a:noFill/>
          <a:ln>
            <a:noFill/>
          </a:ln>
        </p:spPr>
        <p:txBody>
          <a:bodyPr wrap="square" anchor="ctr">
            <a:spAutoFit/>
          </a:bodyPr>
          <a:lstStyle/>
          <a:p>
            <a:pPr>
              <a:buFontTx/>
              <a:buChar char="•"/>
            </a:pPr>
            <a:r>
              <a:rPr lang="en-US" altLang="zh-CN" sz="2800" b="1" dirty="0"/>
              <a:t> </a:t>
            </a:r>
            <a:r>
              <a:rPr lang="zh-CN" altLang="en-US" sz="2800" b="1" dirty="0"/>
              <a:t>不涉及回归分析的数学原理和方法 </a:t>
            </a:r>
            <a:r>
              <a:rPr lang="en-US" altLang="zh-CN" sz="2800" b="1" dirty="0"/>
              <a:t>.</a:t>
            </a:r>
          </a:p>
        </p:txBody>
      </p:sp>
      <p:sp>
        <p:nvSpPr>
          <p:cNvPr id="14346" name="Rectangle 10"/>
          <p:cNvSpPr>
            <a:spLocks noChangeArrowheads="1"/>
          </p:cNvSpPr>
          <p:nvPr/>
        </p:nvSpPr>
        <p:spPr bwMode="auto">
          <a:xfrm>
            <a:off x="828304" y="4219679"/>
            <a:ext cx="7344096" cy="523220"/>
          </a:xfrm>
          <a:prstGeom prst="rect">
            <a:avLst/>
          </a:prstGeom>
          <a:noFill/>
          <a:ln>
            <a:noFill/>
          </a:ln>
        </p:spPr>
        <p:txBody>
          <a:bodyPr wrap="square" anchor="ctr">
            <a:spAutoFit/>
          </a:bodyPr>
          <a:lstStyle/>
          <a:p>
            <a:pPr>
              <a:buFontTx/>
              <a:buChar char="•"/>
            </a:pPr>
            <a:r>
              <a:rPr lang="en-US" altLang="zh-CN" sz="2800" b="1" dirty="0"/>
              <a:t> </a:t>
            </a:r>
            <a:r>
              <a:rPr lang="zh-CN" altLang="en-US" sz="2800" b="1" dirty="0"/>
              <a:t>通过</a:t>
            </a:r>
            <a:r>
              <a:rPr lang="zh-CN" altLang="en-US" sz="2800" b="1" dirty="0">
                <a:solidFill>
                  <a:srgbClr val="FF3300"/>
                </a:solidFill>
              </a:rPr>
              <a:t>实例</a:t>
            </a:r>
            <a:r>
              <a:rPr lang="zh-CN" altLang="en-US" sz="2800" b="1" dirty="0"/>
              <a:t>讨论如何</a:t>
            </a:r>
            <a:r>
              <a:rPr lang="zh-CN" altLang="en-US" sz="2800" b="1" dirty="0">
                <a:solidFill>
                  <a:srgbClr val="FF0000"/>
                </a:solidFill>
              </a:rPr>
              <a:t>选择</a:t>
            </a:r>
            <a:r>
              <a:rPr lang="zh-CN" altLang="en-US" sz="2800" b="1" dirty="0"/>
              <a:t>不同类型</a:t>
            </a:r>
            <a:r>
              <a:rPr lang="zh-CN" altLang="en-US" sz="2800" b="1" dirty="0" smtClean="0"/>
              <a:t>的</a:t>
            </a:r>
            <a:r>
              <a:rPr lang="zh-CN" altLang="en-US" sz="2800" b="1" dirty="0"/>
              <a:t>回归</a:t>
            </a:r>
            <a:r>
              <a:rPr lang="zh-CN" altLang="en-US" sz="2800" b="1" dirty="0" smtClean="0"/>
              <a:t>模型 </a:t>
            </a:r>
            <a:r>
              <a:rPr lang="en-US" altLang="zh-CN" sz="2800" b="1" dirty="0"/>
              <a:t>.</a:t>
            </a:r>
          </a:p>
        </p:txBody>
      </p:sp>
      <p:sp>
        <p:nvSpPr>
          <p:cNvPr id="14347" name="Rectangle 11"/>
          <p:cNvSpPr>
            <a:spLocks noChangeArrowheads="1"/>
          </p:cNvSpPr>
          <p:nvPr/>
        </p:nvSpPr>
        <p:spPr bwMode="auto">
          <a:xfrm>
            <a:off x="833065" y="4942458"/>
            <a:ext cx="7699375" cy="519112"/>
          </a:xfrm>
          <a:prstGeom prst="rect">
            <a:avLst/>
          </a:prstGeom>
          <a:noFill/>
          <a:ln>
            <a:noFill/>
          </a:ln>
        </p:spPr>
        <p:txBody>
          <a:bodyPr anchor="ctr">
            <a:spAutoFit/>
          </a:bodyPr>
          <a:lstStyle/>
          <a:p>
            <a:pPr>
              <a:buFontTx/>
              <a:buChar char="•"/>
            </a:pPr>
            <a:r>
              <a:rPr lang="en-US" altLang="zh-CN" sz="2800" b="1" dirty="0"/>
              <a:t> </a:t>
            </a:r>
            <a:r>
              <a:rPr lang="zh-CN" altLang="en-US" sz="2800" b="1" dirty="0"/>
              <a:t>对软件得到的结果进行</a:t>
            </a:r>
            <a:r>
              <a:rPr lang="zh-CN" altLang="en-US" sz="2800" b="1" dirty="0">
                <a:solidFill>
                  <a:srgbClr val="FF3300"/>
                </a:solidFill>
              </a:rPr>
              <a:t>分析</a:t>
            </a:r>
            <a:r>
              <a:rPr lang="zh-CN" altLang="en-US" sz="2800" b="1" dirty="0"/>
              <a:t>，对模型进行</a:t>
            </a:r>
            <a:r>
              <a:rPr lang="zh-CN" altLang="en-US" sz="2800" b="1" dirty="0">
                <a:solidFill>
                  <a:srgbClr val="FF3300"/>
                </a:solidFill>
              </a:rPr>
              <a:t>改进</a:t>
            </a:r>
            <a:r>
              <a:rPr lang="en-US" altLang="zh-CN" sz="2800" b="1" dirty="0"/>
              <a:t>. </a:t>
            </a:r>
          </a:p>
        </p:txBody>
      </p:sp>
      <p:sp>
        <p:nvSpPr>
          <p:cNvPr id="11" name="Text Box 4"/>
          <p:cNvSpPr txBox="1">
            <a:spLocks noChangeArrowheads="1"/>
          </p:cNvSpPr>
          <p:nvPr/>
        </p:nvSpPr>
        <p:spPr bwMode="auto">
          <a:xfrm>
            <a:off x="1693392" y="620140"/>
            <a:ext cx="5545138"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4000" dirty="0" smtClean="0">
                <a:latin typeface="隶书" pitchFamily="49" charset="-122"/>
                <a:ea typeface="隶书" pitchFamily="49" charset="-122"/>
              </a:rPr>
              <a:t>第九章  统计模型</a:t>
            </a:r>
            <a:endParaRPr lang="zh-CN" altLang="en-US" sz="4000" dirty="0">
              <a:latin typeface="隶书" pitchFamily="49" charset="-122"/>
              <a:ea typeface="隶书" pitchFamily="49" charset="-122"/>
            </a:endParaRPr>
          </a:p>
        </p:txBody>
      </p:sp>
      <p:pic>
        <p:nvPicPr>
          <p:cNvPr id="12" name="Picture 10" descr="j019538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48338" y="457719"/>
            <a:ext cx="814609" cy="864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1"/>
          <p:cNvSpPr>
            <a:spLocks noChangeArrowheads="1"/>
          </p:cNvSpPr>
          <p:nvPr/>
        </p:nvSpPr>
        <p:spPr bwMode="auto">
          <a:xfrm>
            <a:off x="656267" y="5646192"/>
            <a:ext cx="7699375" cy="519112"/>
          </a:xfrm>
          <a:prstGeom prst="rect">
            <a:avLst/>
          </a:prstGeom>
          <a:noFill/>
          <a:ln>
            <a:noFill/>
          </a:ln>
        </p:spPr>
        <p:txBody>
          <a:bodyPr anchor="ctr">
            <a:spAutoFit/>
          </a:bodyPr>
          <a:lstStyle/>
          <a:p>
            <a:r>
              <a:rPr lang="zh-CN" altLang="en-US" sz="2800" b="1" dirty="0" smtClean="0"/>
              <a:t>通过实例介绍</a:t>
            </a:r>
            <a:r>
              <a:rPr lang="zh-CN" altLang="en-US" sz="2800" b="1" dirty="0" smtClean="0">
                <a:solidFill>
                  <a:srgbClr val="FF3300"/>
                </a:solidFill>
              </a:rPr>
              <a:t>判别分析、主成分分析</a:t>
            </a:r>
            <a:r>
              <a:rPr lang="zh-CN" altLang="en-US" sz="2800" b="1" dirty="0" smtClean="0"/>
              <a:t>等模型</a:t>
            </a:r>
            <a:r>
              <a:rPr lang="en-US" altLang="zh-CN" sz="2800" b="1" dirty="0" smtClean="0"/>
              <a:t>. </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fade">
                                      <p:cBhvr>
                                        <p:cTn id="7" dur="1000"/>
                                        <p:tgtEl>
                                          <p:spTgt spid="52227"/>
                                        </p:tgtEl>
                                      </p:cBhvr>
                                    </p:animEffect>
                                    <p:anim calcmode="lin" valueType="num">
                                      <p:cBhvr>
                                        <p:cTn id="8" dur="1000" fill="hold"/>
                                        <p:tgtEl>
                                          <p:spTgt spid="52227"/>
                                        </p:tgtEl>
                                        <p:attrNameLst>
                                          <p:attrName>ppt_x</p:attrName>
                                        </p:attrNameLst>
                                      </p:cBhvr>
                                      <p:tavLst>
                                        <p:tav tm="0">
                                          <p:val>
                                            <p:strVal val="#ppt_x"/>
                                          </p:val>
                                        </p:tav>
                                        <p:tav tm="100000">
                                          <p:val>
                                            <p:strVal val="#ppt_x"/>
                                          </p:val>
                                        </p:tav>
                                      </p:tavLst>
                                    </p:anim>
                                    <p:anim calcmode="lin" valueType="num">
                                      <p:cBhvr>
                                        <p:cTn id="9" dur="1000" fill="hold"/>
                                        <p:tgtEl>
                                          <p:spTgt spid="522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14344"/>
                                        </p:tgtEl>
                                        <p:attrNameLst>
                                          <p:attrName>style.visibility</p:attrName>
                                        </p:attrNameLst>
                                      </p:cBhvr>
                                      <p:to>
                                        <p:strVal val="visible"/>
                                      </p:to>
                                    </p:set>
                                    <p:animEffect transition="in" filter="strips(downRight)">
                                      <p:cBhvr>
                                        <p:cTn id="14" dur="1000"/>
                                        <p:tgtEl>
                                          <p:spTgt spid="1434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4340"/>
                                        </p:tgtEl>
                                        <p:attrNameLst>
                                          <p:attrName>style.visibility</p:attrName>
                                        </p:attrNameLst>
                                      </p:cBhvr>
                                      <p:to>
                                        <p:strVal val="visible"/>
                                      </p:to>
                                    </p:set>
                                    <p:animEffect transition="in" filter="strips(downRight)">
                                      <p:cBhvr>
                                        <p:cTn id="19" dur="1000"/>
                                        <p:tgtEl>
                                          <p:spTgt spid="14340"/>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345"/>
                                        </p:tgtEl>
                                        <p:attrNameLst>
                                          <p:attrName>style.visibility</p:attrName>
                                        </p:attrNameLst>
                                      </p:cBhvr>
                                      <p:to>
                                        <p:strVal val="visible"/>
                                      </p:to>
                                    </p:set>
                                    <p:anim calcmode="lin" valueType="num">
                                      <p:cBhvr>
                                        <p:cTn id="24" dur="1000" fill="hold"/>
                                        <p:tgtEl>
                                          <p:spTgt spid="14345"/>
                                        </p:tgtEl>
                                        <p:attrNameLst>
                                          <p:attrName>ppt_w</p:attrName>
                                        </p:attrNameLst>
                                      </p:cBhvr>
                                      <p:tavLst>
                                        <p:tav tm="0">
                                          <p:val>
                                            <p:fltVal val="0"/>
                                          </p:val>
                                        </p:tav>
                                        <p:tav tm="100000">
                                          <p:val>
                                            <p:strVal val="#ppt_w"/>
                                          </p:val>
                                        </p:tav>
                                      </p:tavLst>
                                    </p:anim>
                                    <p:anim calcmode="lin" valueType="num">
                                      <p:cBhvr>
                                        <p:cTn id="25" dur="1000" fill="hold"/>
                                        <p:tgtEl>
                                          <p:spTgt spid="14345"/>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4346"/>
                                        </p:tgtEl>
                                        <p:attrNameLst>
                                          <p:attrName>style.visibility</p:attrName>
                                        </p:attrNameLst>
                                      </p:cBhvr>
                                      <p:to>
                                        <p:strVal val="visible"/>
                                      </p:to>
                                    </p:set>
                                    <p:anim calcmode="lin" valueType="num">
                                      <p:cBhvr>
                                        <p:cTn id="30" dur="1000" fill="hold"/>
                                        <p:tgtEl>
                                          <p:spTgt spid="14346"/>
                                        </p:tgtEl>
                                        <p:attrNameLst>
                                          <p:attrName>ppt_w</p:attrName>
                                        </p:attrNameLst>
                                      </p:cBhvr>
                                      <p:tavLst>
                                        <p:tav tm="0">
                                          <p:val>
                                            <p:fltVal val="0"/>
                                          </p:val>
                                        </p:tav>
                                        <p:tav tm="100000">
                                          <p:val>
                                            <p:strVal val="#ppt_w"/>
                                          </p:val>
                                        </p:tav>
                                      </p:tavLst>
                                    </p:anim>
                                    <p:anim calcmode="lin" valueType="num">
                                      <p:cBhvr>
                                        <p:cTn id="31" dur="1000" fill="hold"/>
                                        <p:tgtEl>
                                          <p:spTgt spid="14346"/>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4347"/>
                                        </p:tgtEl>
                                        <p:attrNameLst>
                                          <p:attrName>style.visibility</p:attrName>
                                        </p:attrNameLst>
                                      </p:cBhvr>
                                      <p:to>
                                        <p:strVal val="visible"/>
                                      </p:to>
                                    </p:set>
                                    <p:anim calcmode="lin" valueType="num">
                                      <p:cBhvr>
                                        <p:cTn id="36" dur="1000" fill="hold"/>
                                        <p:tgtEl>
                                          <p:spTgt spid="14347"/>
                                        </p:tgtEl>
                                        <p:attrNameLst>
                                          <p:attrName>ppt_w</p:attrName>
                                        </p:attrNameLst>
                                      </p:cBhvr>
                                      <p:tavLst>
                                        <p:tav tm="0">
                                          <p:val>
                                            <p:fltVal val="0"/>
                                          </p:val>
                                        </p:tav>
                                        <p:tav tm="100000">
                                          <p:val>
                                            <p:strVal val="#ppt_w"/>
                                          </p:val>
                                        </p:tav>
                                      </p:tavLst>
                                    </p:anim>
                                    <p:anim calcmode="lin" valueType="num">
                                      <p:cBhvr>
                                        <p:cTn id="37" dur="1000" fill="hold"/>
                                        <p:tgtEl>
                                          <p:spTgt spid="14347"/>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52227" grpId="0"/>
      <p:bldP spid="14344" grpId="0"/>
      <p:bldP spid="14345" grpId="0"/>
      <p:bldP spid="14346" grpId="0"/>
      <p:bldP spid="14347"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304800"/>
            <a:ext cx="1905000" cy="579438"/>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ea typeface="楷体_GB2312" pitchFamily="49" charset="-122"/>
              </a:rPr>
              <a:t>模型改进</a:t>
            </a:r>
          </a:p>
        </p:txBody>
      </p:sp>
      <p:sp>
        <p:nvSpPr>
          <p:cNvPr id="7171" name="Text Box 3"/>
          <p:cNvSpPr txBox="1">
            <a:spLocks noChangeArrowheads="1"/>
          </p:cNvSpPr>
          <p:nvPr/>
        </p:nvSpPr>
        <p:spPr bwMode="auto">
          <a:xfrm>
            <a:off x="228600" y="936625"/>
            <a:ext cx="1981200" cy="1031875"/>
          </a:xfrm>
          <a:prstGeom prst="rect">
            <a:avLst/>
          </a:prstGeom>
          <a:solidFill>
            <a:srgbClr val="99FFCC"/>
          </a:solidFill>
          <a:ln w="9525">
            <a:noFill/>
            <a:miter lim="800000"/>
            <a:headEnd/>
            <a:tailEnd/>
          </a:ln>
          <a:effectLst/>
        </p:spPr>
        <p:txBody>
          <a:bodyPr>
            <a:spAutoFit/>
          </a:bodyPr>
          <a:lstStyle/>
          <a:p>
            <a:pPr algn="ctr">
              <a:lnSpc>
                <a:spcPct val="110000"/>
              </a:lnSpc>
              <a:spcBef>
                <a:spcPct val="50000"/>
              </a:spcBef>
            </a:pPr>
            <a:r>
              <a:rPr lang="en-US" altLang="zh-CN" sz="2800" b="1" i="1"/>
              <a:t>x</a:t>
            </a:r>
            <a:r>
              <a:rPr lang="en-US" altLang="zh-CN" sz="2800" b="1" baseline="-30000"/>
              <a:t>1</a:t>
            </a:r>
            <a:r>
              <a:rPr lang="zh-CN" altLang="en-US" sz="2800" b="1"/>
              <a:t>和</a:t>
            </a:r>
            <a:r>
              <a:rPr lang="en-US" altLang="zh-CN" sz="2800" b="1" i="1"/>
              <a:t>x</a:t>
            </a:r>
            <a:r>
              <a:rPr lang="en-US" altLang="zh-CN" sz="2800" b="1" baseline="-30000"/>
              <a:t>2</a:t>
            </a:r>
            <a:r>
              <a:rPr lang="zh-CN" altLang="en-US" sz="2800" b="1">
                <a:latin typeface="Courier New" pitchFamily="49" charset="0"/>
              </a:rPr>
              <a:t>对</a:t>
            </a:r>
            <a:r>
              <a:rPr lang="en-US" altLang="zh-CN" sz="2800" b="1" i="1"/>
              <a:t>y</a:t>
            </a:r>
            <a:r>
              <a:rPr lang="zh-CN" altLang="en-US" sz="2800" b="1"/>
              <a:t>的</a:t>
            </a:r>
            <a:r>
              <a:rPr lang="zh-CN" altLang="en-US" sz="2800" b="1">
                <a:latin typeface="Courier New" pitchFamily="49" charset="0"/>
              </a:rPr>
              <a:t>影响独立</a:t>
            </a:r>
            <a:r>
              <a:rPr lang="zh-CN" altLang="en-US" sz="2800" b="1"/>
              <a:t> </a:t>
            </a:r>
          </a:p>
        </p:txBody>
      </p:sp>
      <p:graphicFrame>
        <p:nvGraphicFramePr>
          <p:cNvPr id="7173" name="Object 5"/>
          <p:cNvGraphicFramePr>
            <a:graphicFrameLocks noChangeAspect="1"/>
          </p:cNvGraphicFramePr>
          <p:nvPr/>
        </p:nvGraphicFramePr>
        <p:xfrm>
          <a:off x="2667000" y="304800"/>
          <a:ext cx="5181600" cy="614363"/>
        </p:xfrm>
        <a:graphic>
          <a:graphicData uri="http://schemas.openxmlformats.org/presentationml/2006/ole">
            <p:oleObj spid="_x0000_s228354" r:id="rId3" imgW="2006600" imgH="241300" progId="">
              <p:embed/>
            </p:oleObj>
          </a:graphicData>
        </a:graphic>
      </p:graphicFrame>
      <p:graphicFrame>
        <p:nvGraphicFramePr>
          <p:cNvPr id="7174" name="Object 6"/>
          <p:cNvGraphicFramePr>
            <a:graphicFrameLocks noChangeAspect="1"/>
          </p:cNvGraphicFramePr>
          <p:nvPr/>
        </p:nvGraphicFramePr>
        <p:xfrm>
          <a:off x="2590800" y="3276600"/>
          <a:ext cx="5943600" cy="609600"/>
        </p:xfrm>
        <a:graphic>
          <a:graphicData uri="http://schemas.openxmlformats.org/presentationml/2006/ole">
            <p:oleObj spid="_x0000_s228355" r:id="rId4" imgW="2578100" imgH="241300" progId="">
              <p:embed/>
            </p:oleObj>
          </a:graphicData>
        </a:graphic>
      </p:graphicFrame>
      <p:grpSp>
        <p:nvGrpSpPr>
          <p:cNvPr id="2" name="Group 8"/>
          <p:cNvGrpSpPr>
            <a:grpSpLocks/>
          </p:cNvGrpSpPr>
          <p:nvPr/>
        </p:nvGrpSpPr>
        <p:grpSpPr bwMode="auto">
          <a:xfrm>
            <a:off x="2362200" y="914400"/>
            <a:ext cx="6400800" cy="2362200"/>
            <a:chOff x="144" y="2688"/>
            <a:chExt cx="4128" cy="1536"/>
          </a:xfrm>
        </p:grpSpPr>
        <p:grpSp>
          <p:nvGrpSpPr>
            <p:cNvPr id="3" name="Group 9"/>
            <p:cNvGrpSpPr>
              <a:grpSpLocks/>
            </p:cNvGrpSpPr>
            <p:nvPr/>
          </p:nvGrpSpPr>
          <p:grpSpPr bwMode="auto">
            <a:xfrm>
              <a:off x="144" y="2688"/>
              <a:ext cx="4128" cy="1536"/>
              <a:chOff x="-3" y="-3"/>
              <a:chExt cx="2208" cy="2310"/>
            </a:xfrm>
          </p:grpSpPr>
          <p:grpSp>
            <p:nvGrpSpPr>
              <p:cNvPr id="4" name="Group 10"/>
              <p:cNvGrpSpPr>
                <a:grpSpLocks/>
              </p:cNvGrpSpPr>
              <p:nvPr/>
            </p:nvGrpSpPr>
            <p:grpSpPr bwMode="auto">
              <a:xfrm>
                <a:off x="0" y="0"/>
                <a:ext cx="2202" cy="2304"/>
                <a:chOff x="0" y="0"/>
                <a:chExt cx="2202" cy="2304"/>
              </a:xfrm>
            </p:grpSpPr>
            <p:grpSp>
              <p:nvGrpSpPr>
                <p:cNvPr id="5" name="Group 11"/>
                <p:cNvGrpSpPr>
                  <a:grpSpLocks/>
                </p:cNvGrpSpPr>
                <p:nvPr/>
              </p:nvGrpSpPr>
              <p:grpSpPr bwMode="auto">
                <a:xfrm>
                  <a:off x="0" y="0"/>
                  <a:ext cx="496" cy="384"/>
                  <a:chOff x="0" y="0"/>
                  <a:chExt cx="496" cy="384"/>
                </a:xfrm>
              </p:grpSpPr>
              <p:sp>
                <p:nvSpPr>
                  <p:cNvPr id="7180" name="Rectangle 12"/>
                  <p:cNvSpPr>
                    <a:spLocks noChangeArrowheads="1"/>
                  </p:cNvSpPr>
                  <p:nvPr/>
                </p:nvSpPr>
                <p:spPr bwMode="auto">
                  <a:xfrm>
                    <a:off x="43" y="0"/>
                    <a:ext cx="410" cy="384"/>
                  </a:xfrm>
                  <a:prstGeom prst="rect">
                    <a:avLst/>
                  </a:prstGeom>
                  <a:noFill/>
                  <a:ln w="9525">
                    <a:noFill/>
                    <a:miter lim="800000"/>
                    <a:headEnd/>
                    <a:tailEnd/>
                  </a:ln>
                  <a:effectLst/>
                </p:spPr>
                <p:txBody>
                  <a:bodyPr/>
                  <a:lstStyle/>
                  <a:p>
                    <a:pPr algn="ctr"/>
                    <a:r>
                      <a:rPr lang="zh-CN" altLang="en-US" b="1"/>
                      <a:t>参数</a:t>
                    </a:r>
                  </a:p>
                  <a:p>
                    <a:pPr algn="ctr" eaLnBrk="0" hangingPunct="0"/>
                    <a:endParaRPr lang="en-US" altLang="zh-CN" b="1"/>
                  </a:p>
                </p:txBody>
              </p:sp>
              <p:sp>
                <p:nvSpPr>
                  <p:cNvPr id="7181" name="Rectangle 13"/>
                  <p:cNvSpPr>
                    <a:spLocks noChangeArrowheads="1"/>
                  </p:cNvSpPr>
                  <p:nvPr/>
                </p:nvSpPr>
                <p:spPr bwMode="auto">
                  <a:xfrm>
                    <a:off x="0" y="0"/>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6" name="Group 14"/>
                <p:cNvGrpSpPr>
                  <a:grpSpLocks/>
                </p:cNvGrpSpPr>
                <p:nvPr/>
              </p:nvGrpSpPr>
              <p:grpSpPr bwMode="auto">
                <a:xfrm>
                  <a:off x="496" y="0"/>
                  <a:ext cx="756" cy="384"/>
                  <a:chOff x="496" y="0"/>
                  <a:chExt cx="756" cy="384"/>
                </a:xfrm>
              </p:grpSpPr>
              <p:sp>
                <p:nvSpPr>
                  <p:cNvPr id="7183" name="Rectangle 15"/>
                  <p:cNvSpPr>
                    <a:spLocks noChangeArrowheads="1"/>
                  </p:cNvSpPr>
                  <p:nvPr/>
                </p:nvSpPr>
                <p:spPr bwMode="auto">
                  <a:xfrm>
                    <a:off x="539" y="0"/>
                    <a:ext cx="670" cy="384"/>
                  </a:xfrm>
                  <a:prstGeom prst="rect">
                    <a:avLst/>
                  </a:prstGeom>
                  <a:noFill/>
                  <a:ln w="9525">
                    <a:noFill/>
                    <a:miter lim="800000"/>
                    <a:headEnd/>
                    <a:tailEnd/>
                  </a:ln>
                  <a:effectLst/>
                </p:spPr>
                <p:txBody>
                  <a:bodyPr/>
                  <a:lstStyle/>
                  <a:p>
                    <a:pPr algn="ctr"/>
                    <a:r>
                      <a:rPr lang="zh-CN" altLang="en-US" b="1"/>
                      <a:t>参数估计值</a:t>
                    </a:r>
                  </a:p>
                  <a:p>
                    <a:pPr algn="ctr" eaLnBrk="0" hangingPunct="0"/>
                    <a:endParaRPr lang="en-US" altLang="zh-CN" b="1"/>
                  </a:p>
                </p:txBody>
              </p:sp>
              <p:sp>
                <p:nvSpPr>
                  <p:cNvPr id="7184" name="Rectangle 16"/>
                  <p:cNvSpPr>
                    <a:spLocks noChangeArrowheads="1"/>
                  </p:cNvSpPr>
                  <p:nvPr/>
                </p:nvSpPr>
                <p:spPr bwMode="auto">
                  <a:xfrm>
                    <a:off x="496" y="0"/>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7" name="Group 17"/>
                <p:cNvGrpSpPr>
                  <a:grpSpLocks/>
                </p:cNvGrpSpPr>
                <p:nvPr/>
              </p:nvGrpSpPr>
              <p:grpSpPr bwMode="auto">
                <a:xfrm>
                  <a:off x="1252" y="0"/>
                  <a:ext cx="950" cy="384"/>
                  <a:chOff x="1252" y="0"/>
                  <a:chExt cx="950" cy="384"/>
                </a:xfrm>
              </p:grpSpPr>
              <p:sp>
                <p:nvSpPr>
                  <p:cNvPr id="7186" name="Rectangle 18"/>
                  <p:cNvSpPr>
                    <a:spLocks noChangeArrowheads="1"/>
                  </p:cNvSpPr>
                  <p:nvPr/>
                </p:nvSpPr>
                <p:spPr bwMode="auto">
                  <a:xfrm>
                    <a:off x="1295" y="0"/>
                    <a:ext cx="864" cy="384"/>
                  </a:xfrm>
                  <a:prstGeom prst="rect">
                    <a:avLst/>
                  </a:prstGeom>
                  <a:noFill/>
                  <a:ln w="9525">
                    <a:noFill/>
                    <a:miter lim="800000"/>
                    <a:headEnd/>
                    <a:tailEnd/>
                  </a:ln>
                  <a:effectLst/>
                </p:spPr>
                <p:txBody>
                  <a:bodyPr/>
                  <a:lstStyle/>
                  <a:p>
                    <a:pPr algn="ctr"/>
                    <a:r>
                      <a:rPr lang="zh-CN" altLang="en-US" b="1"/>
                      <a:t>置信区间</a:t>
                    </a:r>
                  </a:p>
                  <a:p>
                    <a:pPr algn="ctr" eaLnBrk="0" hangingPunct="0"/>
                    <a:endParaRPr lang="en-US" altLang="zh-CN" b="1"/>
                  </a:p>
                </p:txBody>
              </p:sp>
              <p:sp>
                <p:nvSpPr>
                  <p:cNvPr id="7187" name="Rectangle 19"/>
                  <p:cNvSpPr>
                    <a:spLocks noChangeArrowheads="1"/>
                  </p:cNvSpPr>
                  <p:nvPr/>
                </p:nvSpPr>
                <p:spPr bwMode="auto">
                  <a:xfrm>
                    <a:off x="1252" y="0"/>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8" name="Group 20"/>
                <p:cNvGrpSpPr>
                  <a:grpSpLocks/>
                </p:cNvGrpSpPr>
                <p:nvPr/>
              </p:nvGrpSpPr>
              <p:grpSpPr bwMode="auto">
                <a:xfrm>
                  <a:off x="0" y="384"/>
                  <a:ext cx="496" cy="384"/>
                  <a:chOff x="0" y="384"/>
                  <a:chExt cx="496" cy="384"/>
                </a:xfrm>
              </p:grpSpPr>
              <p:sp>
                <p:nvSpPr>
                  <p:cNvPr id="7189" name="Rectangle 21"/>
                  <p:cNvSpPr>
                    <a:spLocks noChangeArrowheads="1" noTextEdit="1"/>
                  </p:cNvSpPr>
                  <p:nvPr/>
                </p:nvSpPr>
                <p:spPr bwMode="auto">
                  <a:xfrm>
                    <a:off x="43" y="384"/>
                    <a:ext cx="410" cy="384"/>
                  </a:xfrm>
                  <a:prstGeom prst="rect">
                    <a:avLst/>
                  </a:prstGeom>
                  <a:noFill/>
                  <a:ln w="9525">
                    <a:noFill/>
                    <a:miter lim="800000"/>
                    <a:headEnd/>
                    <a:tailEnd/>
                  </a:ln>
                  <a:effectLst/>
                </p:spPr>
                <p:txBody>
                  <a:bodyPr>
                    <a:spAutoFit/>
                  </a:bodyPr>
                  <a:lstStyle/>
                  <a:p>
                    <a:endParaRPr lang="zh-CN" altLang="en-US"/>
                  </a:p>
                </p:txBody>
              </p:sp>
              <p:sp>
                <p:nvSpPr>
                  <p:cNvPr id="7190" name="Rectangle 22"/>
                  <p:cNvSpPr>
                    <a:spLocks noChangeArrowheads="1"/>
                  </p:cNvSpPr>
                  <p:nvPr/>
                </p:nvSpPr>
                <p:spPr bwMode="auto">
                  <a:xfrm>
                    <a:off x="0" y="384"/>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9" name="Group 23"/>
                <p:cNvGrpSpPr>
                  <a:grpSpLocks/>
                </p:cNvGrpSpPr>
                <p:nvPr/>
              </p:nvGrpSpPr>
              <p:grpSpPr bwMode="auto">
                <a:xfrm>
                  <a:off x="496" y="384"/>
                  <a:ext cx="756" cy="384"/>
                  <a:chOff x="496" y="384"/>
                  <a:chExt cx="756" cy="384"/>
                </a:xfrm>
              </p:grpSpPr>
              <p:sp>
                <p:nvSpPr>
                  <p:cNvPr id="7192" name="Rectangle 24"/>
                  <p:cNvSpPr>
                    <a:spLocks noChangeArrowheads="1"/>
                  </p:cNvSpPr>
                  <p:nvPr/>
                </p:nvSpPr>
                <p:spPr bwMode="auto">
                  <a:xfrm>
                    <a:off x="539" y="384"/>
                    <a:ext cx="670" cy="384"/>
                  </a:xfrm>
                  <a:prstGeom prst="rect">
                    <a:avLst/>
                  </a:prstGeom>
                  <a:noFill/>
                  <a:ln w="9525">
                    <a:noFill/>
                    <a:miter lim="800000"/>
                    <a:headEnd/>
                    <a:tailEnd/>
                  </a:ln>
                  <a:effectLst/>
                </p:spPr>
                <p:txBody>
                  <a:bodyPr/>
                  <a:lstStyle/>
                  <a:p>
                    <a:pPr algn="ctr"/>
                    <a:r>
                      <a:rPr lang="en-US" altLang="zh-CN" b="1"/>
                      <a:t>17.3244</a:t>
                    </a:r>
                  </a:p>
                  <a:p>
                    <a:pPr algn="ctr" eaLnBrk="0" hangingPunct="0"/>
                    <a:endParaRPr lang="en-US" altLang="zh-CN" b="1"/>
                  </a:p>
                </p:txBody>
              </p:sp>
              <p:sp>
                <p:nvSpPr>
                  <p:cNvPr id="7193" name="Rectangle 25"/>
                  <p:cNvSpPr>
                    <a:spLocks noChangeArrowheads="1"/>
                  </p:cNvSpPr>
                  <p:nvPr/>
                </p:nvSpPr>
                <p:spPr bwMode="auto">
                  <a:xfrm>
                    <a:off x="496" y="384"/>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0" name="Group 26"/>
                <p:cNvGrpSpPr>
                  <a:grpSpLocks/>
                </p:cNvGrpSpPr>
                <p:nvPr/>
              </p:nvGrpSpPr>
              <p:grpSpPr bwMode="auto">
                <a:xfrm>
                  <a:off x="1252" y="384"/>
                  <a:ext cx="950" cy="384"/>
                  <a:chOff x="1252" y="384"/>
                  <a:chExt cx="950" cy="384"/>
                </a:xfrm>
              </p:grpSpPr>
              <p:sp>
                <p:nvSpPr>
                  <p:cNvPr id="7195" name="Rectangle 27"/>
                  <p:cNvSpPr>
                    <a:spLocks noChangeArrowheads="1"/>
                  </p:cNvSpPr>
                  <p:nvPr/>
                </p:nvSpPr>
                <p:spPr bwMode="auto">
                  <a:xfrm>
                    <a:off x="1295" y="384"/>
                    <a:ext cx="864" cy="384"/>
                  </a:xfrm>
                  <a:prstGeom prst="rect">
                    <a:avLst/>
                  </a:prstGeom>
                  <a:noFill/>
                  <a:ln w="9525">
                    <a:noFill/>
                    <a:miter lim="800000"/>
                    <a:headEnd/>
                    <a:tailEnd/>
                  </a:ln>
                  <a:effectLst/>
                </p:spPr>
                <p:txBody>
                  <a:bodyPr/>
                  <a:lstStyle/>
                  <a:p>
                    <a:pPr algn="ctr"/>
                    <a:r>
                      <a:rPr lang="en-US" altLang="zh-CN" b="1"/>
                      <a:t>[5.7282   28.9206]</a:t>
                    </a:r>
                  </a:p>
                  <a:p>
                    <a:pPr algn="ctr" eaLnBrk="0" hangingPunct="0"/>
                    <a:endParaRPr lang="en-US" altLang="zh-CN" b="1"/>
                  </a:p>
                </p:txBody>
              </p:sp>
              <p:sp>
                <p:nvSpPr>
                  <p:cNvPr id="7196" name="Rectangle 28"/>
                  <p:cNvSpPr>
                    <a:spLocks noChangeArrowheads="1"/>
                  </p:cNvSpPr>
                  <p:nvPr/>
                </p:nvSpPr>
                <p:spPr bwMode="auto">
                  <a:xfrm>
                    <a:off x="1252" y="384"/>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1" name="Group 29"/>
                <p:cNvGrpSpPr>
                  <a:grpSpLocks/>
                </p:cNvGrpSpPr>
                <p:nvPr/>
              </p:nvGrpSpPr>
              <p:grpSpPr bwMode="auto">
                <a:xfrm>
                  <a:off x="0" y="768"/>
                  <a:ext cx="496" cy="384"/>
                  <a:chOff x="0" y="768"/>
                  <a:chExt cx="496" cy="384"/>
                </a:xfrm>
              </p:grpSpPr>
              <p:sp>
                <p:nvSpPr>
                  <p:cNvPr id="7198" name="Rectangle 30"/>
                  <p:cNvSpPr>
                    <a:spLocks noChangeArrowheads="1" noTextEdit="1"/>
                  </p:cNvSpPr>
                  <p:nvPr/>
                </p:nvSpPr>
                <p:spPr bwMode="auto">
                  <a:xfrm>
                    <a:off x="43" y="768"/>
                    <a:ext cx="410" cy="384"/>
                  </a:xfrm>
                  <a:prstGeom prst="rect">
                    <a:avLst/>
                  </a:prstGeom>
                  <a:noFill/>
                  <a:ln w="9525">
                    <a:noFill/>
                    <a:miter lim="800000"/>
                    <a:headEnd/>
                    <a:tailEnd/>
                  </a:ln>
                  <a:effectLst/>
                </p:spPr>
                <p:txBody>
                  <a:bodyPr>
                    <a:spAutoFit/>
                  </a:bodyPr>
                  <a:lstStyle/>
                  <a:p>
                    <a:endParaRPr lang="zh-CN" altLang="en-US"/>
                  </a:p>
                </p:txBody>
              </p:sp>
              <p:sp>
                <p:nvSpPr>
                  <p:cNvPr id="7199" name="Rectangle 31"/>
                  <p:cNvSpPr>
                    <a:spLocks noChangeArrowheads="1"/>
                  </p:cNvSpPr>
                  <p:nvPr/>
                </p:nvSpPr>
                <p:spPr bwMode="auto">
                  <a:xfrm>
                    <a:off x="0" y="768"/>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2" name="Group 32"/>
                <p:cNvGrpSpPr>
                  <a:grpSpLocks/>
                </p:cNvGrpSpPr>
                <p:nvPr/>
              </p:nvGrpSpPr>
              <p:grpSpPr bwMode="auto">
                <a:xfrm>
                  <a:off x="496" y="768"/>
                  <a:ext cx="756" cy="384"/>
                  <a:chOff x="496" y="768"/>
                  <a:chExt cx="756" cy="384"/>
                </a:xfrm>
              </p:grpSpPr>
              <p:sp>
                <p:nvSpPr>
                  <p:cNvPr id="7201" name="Rectangle 33"/>
                  <p:cNvSpPr>
                    <a:spLocks noChangeArrowheads="1"/>
                  </p:cNvSpPr>
                  <p:nvPr/>
                </p:nvSpPr>
                <p:spPr bwMode="auto">
                  <a:xfrm>
                    <a:off x="539" y="768"/>
                    <a:ext cx="670" cy="384"/>
                  </a:xfrm>
                  <a:prstGeom prst="rect">
                    <a:avLst/>
                  </a:prstGeom>
                  <a:noFill/>
                  <a:ln w="9525">
                    <a:noFill/>
                    <a:miter lim="800000"/>
                    <a:headEnd/>
                    <a:tailEnd/>
                  </a:ln>
                  <a:effectLst/>
                </p:spPr>
                <p:txBody>
                  <a:bodyPr/>
                  <a:lstStyle/>
                  <a:p>
                    <a:pPr algn="ctr"/>
                    <a:r>
                      <a:rPr lang="en-US" altLang="zh-CN" b="1"/>
                      <a:t>1.3070</a:t>
                    </a:r>
                  </a:p>
                  <a:p>
                    <a:pPr algn="ctr" eaLnBrk="0" hangingPunct="0"/>
                    <a:endParaRPr lang="en-US" altLang="zh-CN" b="1"/>
                  </a:p>
                </p:txBody>
              </p:sp>
              <p:sp>
                <p:nvSpPr>
                  <p:cNvPr id="7202" name="Rectangle 34"/>
                  <p:cNvSpPr>
                    <a:spLocks noChangeArrowheads="1"/>
                  </p:cNvSpPr>
                  <p:nvPr/>
                </p:nvSpPr>
                <p:spPr bwMode="auto">
                  <a:xfrm>
                    <a:off x="496" y="768"/>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3" name="Group 35"/>
                <p:cNvGrpSpPr>
                  <a:grpSpLocks/>
                </p:cNvGrpSpPr>
                <p:nvPr/>
              </p:nvGrpSpPr>
              <p:grpSpPr bwMode="auto">
                <a:xfrm>
                  <a:off x="1252" y="768"/>
                  <a:ext cx="950" cy="384"/>
                  <a:chOff x="1252" y="768"/>
                  <a:chExt cx="950" cy="384"/>
                </a:xfrm>
              </p:grpSpPr>
              <p:sp>
                <p:nvSpPr>
                  <p:cNvPr id="7204" name="Rectangle 36"/>
                  <p:cNvSpPr>
                    <a:spLocks noChangeArrowheads="1"/>
                  </p:cNvSpPr>
                  <p:nvPr/>
                </p:nvSpPr>
                <p:spPr bwMode="auto">
                  <a:xfrm>
                    <a:off x="1295" y="768"/>
                    <a:ext cx="864" cy="384"/>
                  </a:xfrm>
                  <a:prstGeom prst="rect">
                    <a:avLst/>
                  </a:prstGeom>
                  <a:noFill/>
                  <a:ln w="9525">
                    <a:noFill/>
                    <a:miter lim="800000"/>
                    <a:headEnd/>
                    <a:tailEnd/>
                  </a:ln>
                  <a:effectLst/>
                </p:spPr>
                <p:txBody>
                  <a:bodyPr/>
                  <a:lstStyle/>
                  <a:p>
                    <a:pPr algn="ctr"/>
                    <a:r>
                      <a:rPr lang="en-US" altLang="zh-CN" b="1"/>
                      <a:t>[0.6829   1.9311 ]</a:t>
                    </a:r>
                  </a:p>
                  <a:p>
                    <a:pPr algn="ctr" eaLnBrk="0" hangingPunct="0"/>
                    <a:endParaRPr lang="en-US" altLang="zh-CN" b="1"/>
                  </a:p>
                </p:txBody>
              </p:sp>
              <p:sp>
                <p:nvSpPr>
                  <p:cNvPr id="7205" name="Rectangle 37"/>
                  <p:cNvSpPr>
                    <a:spLocks noChangeArrowheads="1"/>
                  </p:cNvSpPr>
                  <p:nvPr/>
                </p:nvSpPr>
                <p:spPr bwMode="auto">
                  <a:xfrm>
                    <a:off x="1252" y="768"/>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4" name="Group 38"/>
                <p:cNvGrpSpPr>
                  <a:grpSpLocks/>
                </p:cNvGrpSpPr>
                <p:nvPr/>
              </p:nvGrpSpPr>
              <p:grpSpPr bwMode="auto">
                <a:xfrm>
                  <a:off x="0" y="1152"/>
                  <a:ext cx="496" cy="384"/>
                  <a:chOff x="0" y="1152"/>
                  <a:chExt cx="496" cy="384"/>
                </a:xfrm>
              </p:grpSpPr>
              <p:sp>
                <p:nvSpPr>
                  <p:cNvPr id="7207" name="Rectangle 39"/>
                  <p:cNvSpPr>
                    <a:spLocks noChangeArrowheads="1" noTextEdit="1"/>
                  </p:cNvSpPr>
                  <p:nvPr/>
                </p:nvSpPr>
                <p:spPr bwMode="auto">
                  <a:xfrm>
                    <a:off x="43" y="1152"/>
                    <a:ext cx="410" cy="384"/>
                  </a:xfrm>
                  <a:prstGeom prst="rect">
                    <a:avLst/>
                  </a:prstGeom>
                  <a:noFill/>
                  <a:ln w="9525">
                    <a:noFill/>
                    <a:miter lim="800000"/>
                    <a:headEnd/>
                    <a:tailEnd/>
                  </a:ln>
                  <a:effectLst/>
                </p:spPr>
                <p:txBody>
                  <a:bodyPr>
                    <a:spAutoFit/>
                  </a:bodyPr>
                  <a:lstStyle/>
                  <a:p>
                    <a:endParaRPr lang="zh-CN" altLang="en-US"/>
                  </a:p>
                </p:txBody>
              </p:sp>
              <p:sp>
                <p:nvSpPr>
                  <p:cNvPr id="7208" name="Rectangle 40"/>
                  <p:cNvSpPr>
                    <a:spLocks noChangeArrowheads="1"/>
                  </p:cNvSpPr>
                  <p:nvPr/>
                </p:nvSpPr>
                <p:spPr bwMode="auto">
                  <a:xfrm>
                    <a:off x="0" y="1152"/>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5" name="Group 41"/>
                <p:cNvGrpSpPr>
                  <a:grpSpLocks/>
                </p:cNvGrpSpPr>
                <p:nvPr/>
              </p:nvGrpSpPr>
              <p:grpSpPr bwMode="auto">
                <a:xfrm>
                  <a:off x="496" y="1152"/>
                  <a:ext cx="756" cy="384"/>
                  <a:chOff x="496" y="1152"/>
                  <a:chExt cx="756" cy="384"/>
                </a:xfrm>
              </p:grpSpPr>
              <p:sp>
                <p:nvSpPr>
                  <p:cNvPr id="7210" name="Rectangle 42"/>
                  <p:cNvSpPr>
                    <a:spLocks noChangeArrowheads="1"/>
                  </p:cNvSpPr>
                  <p:nvPr/>
                </p:nvSpPr>
                <p:spPr bwMode="auto">
                  <a:xfrm>
                    <a:off x="539" y="1152"/>
                    <a:ext cx="670" cy="384"/>
                  </a:xfrm>
                  <a:prstGeom prst="rect">
                    <a:avLst/>
                  </a:prstGeom>
                  <a:noFill/>
                  <a:ln w="9525">
                    <a:noFill/>
                    <a:miter lim="800000"/>
                    <a:headEnd/>
                    <a:tailEnd/>
                  </a:ln>
                  <a:effectLst/>
                </p:spPr>
                <p:txBody>
                  <a:bodyPr/>
                  <a:lstStyle/>
                  <a:p>
                    <a:pPr algn="ctr"/>
                    <a:r>
                      <a:rPr lang="en-US" altLang="zh-CN" b="1"/>
                      <a:t>-3.6956</a:t>
                    </a:r>
                  </a:p>
                  <a:p>
                    <a:pPr algn="ctr" eaLnBrk="0" hangingPunct="0"/>
                    <a:endParaRPr lang="en-US" altLang="zh-CN" b="1"/>
                  </a:p>
                </p:txBody>
              </p:sp>
              <p:sp>
                <p:nvSpPr>
                  <p:cNvPr id="7211" name="Rectangle 43"/>
                  <p:cNvSpPr>
                    <a:spLocks noChangeArrowheads="1"/>
                  </p:cNvSpPr>
                  <p:nvPr/>
                </p:nvSpPr>
                <p:spPr bwMode="auto">
                  <a:xfrm>
                    <a:off x="496" y="1152"/>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6" name="Group 44"/>
                <p:cNvGrpSpPr>
                  <a:grpSpLocks/>
                </p:cNvGrpSpPr>
                <p:nvPr/>
              </p:nvGrpSpPr>
              <p:grpSpPr bwMode="auto">
                <a:xfrm>
                  <a:off x="1252" y="1152"/>
                  <a:ext cx="950" cy="384"/>
                  <a:chOff x="1252" y="1152"/>
                  <a:chExt cx="950" cy="384"/>
                </a:xfrm>
              </p:grpSpPr>
              <p:sp>
                <p:nvSpPr>
                  <p:cNvPr id="7213" name="Rectangle 45"/>
                  <p:cNvSpPr>
                    <a:spLocks noChangeArrowheads="1"/>
                  </p:cNvSpPr>
                  <p:nvPr/>
                </p:nvSpPr>
                <p:spPr bwMode="auto">
                  <a:xfrm>
                    <a:off x="1295" y="1152"/>
                    <a:ext cx="864" cy="384"/>
                  </a:xfrm>
                  <a:prstGeom prst="rect">
                    <a:avLst/>
                  </a:prstGeom>
                  <a:noFill/>
                  <a:ln w="9525">
                    <a:noFill/>
                    <a:miter lim="800000"/>
                    <a:headEnd/>
                    <a:tailEnd/>
                  </a:ln>
                  <a:effectLst/>
                </p:spPr>
                <p:txBody>
                  <a:bodyPr/>
                  <a:lstStyle/>
                  <a:p>
                    <a:pPr algn="ctr"/>
                    <a:r>
                      <a:rPr lang="en-US" altLang="zh-CN" b="1"/>
                      <a:t>[-7.4989   0.1077 ]</a:t>
                    </a:r>
                  </a:p>
                  <a:p>
                    <a:pPr algn="ctr" eaLnBrk="0" hangingPunct="0"/>
                    <a:endParaRPr lang="en-US" altLang="zh-CN" b="1"/>
                  </a:p>
                </p:txBody>
              </p:sp>
              <p:sp>
                <p:nvSpPr>
                  <p:cNvPr id="7214" name="Rectangle 46"/>
                  <p:cNvSpPr>
                    <a:spLocks noChangeArrowheads="1"/>
                  </p:cNvSpPr>
                  <p:nvPr/>
                </p:nvSpPr>
                <p:spPr bwMode="auto">
                  <a:xfrm>
                    <a:off x="1252" y="1152"/>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7" name="Group 47"/>
                <p:cNvGrpSpPr>
                  <a:grpSpLocks/>
                </p:cNvGrpSpPr>
                <p:nvPr/>
              </p:nvGrpSpPr>
              <p:grpSpPr bwMode="auto">
                <a:xfrm>
                  <a:off x="0" y="1536"/>
                  <a:ext cx="496" cy="384"/>
                  <a:chOff x="0" y="1536"/>
                  <a:chExt cx="496" cy="384"/>
                </a:xfrm>
              </p:grpSpPr>
              <p:sp>
                <p:nvSpPr>
                  <p:cNvPr id="7216" name="Rectangle 48"/>
                  <p:cNvSpPr>
                    <a:spLocks noChangeArrowheads="1" noTextEdit="1"/>
                  </p:cNvSpPr>
                  <p:nvPr/>
                </p:nvSpPr>
                <p:spPr bwMode="auto">
                  <a:xfrm>
                    <a:off x="43" y="1536"/>
                    <a:ext cx="410" cy="384"/>
                  </a:xfrm>
                  <a:prstGeom prst="rect">
                    <a:avLst/>
                  </a:prstGeom>
                  <a:noFill/>
                  <a:ln w="9525">
                    <a:noFill/>
                    <a:miter lim="800000"/>
                    <a:headEnd/>
                    <a:tailEnd/>
                  </a:ln>
                  <a:effectLst/>
                </p:spPr>
                <p:txBody>
                  <a:bodyPr>
                    <a:spAutoFit/>
                  </a:bodyPr>
                  <a:lstStyle/>
                  <a:p>
                    <a:endParaRPr lang="zh-CN" altLang="en-US"/>
                  </a:p>
                </p:txBody>
              </p:sp>
              <p:sp>
                <p:nvSpPr>
                  <p:cNvPr id="7217" name="Rectangle 49"/>
                  <p:cNvSpPr>
                    <a:spLocks noChangeArrowheads="1"/>
                  </p:cNvSpPr>
                  <p:nvPr/>
                </p:nvSpPr>
                <p:spPr bwMode="auto">
                  <a:xfrm>
                    <a:off x="0" y="1536"/>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8" name="Group 50"/>
                <p:cNvGrpSpPr>
                  <a:grpSpLocks/>
                </p:cNvGrpSpPr>
                <p:nvPr/>
              </p:nvGrpSpPr>
              <p:grpSpPr bwMode="auto">
                <a:xfrm>
                  <a:off x="496" y="1536"/>
                  <a:ext cx="756" cy="384"/>
                  <a:chOff x="496" y="1536"/>
                  <a:chExt cx="756" cy="384"/>
                </a:xfrm>
              </p:grpSpPr>
              <p:sp>
                <p:nvSpPr>
                  <p:cNvPr id="7219" name="Rectangle 51"/>
                  <p:cNvSpPr>
                    <a:spLocks noChangeArrowheads="1"/>
                  </p:cNvSpPr>
                  <p:nvPr/>
                </p:nvSpPr>
                <p:spPr bwMode="auto">
                  <a:xfrm>
                    <a:off x="539" y="1536"/>
                    <a:ext cx="670" cy="384"/>
                  </a:xfrm>
                  <a:prstGeom prst="rect">
                    <a:avLst/>
                  </a:prstGeom>
                  <a:noFill/>
                  <a:ln w="9525">
                    <a:noFill/>
                    <a:miter lim="800000"/>
                    <a:headEnd/>
                    <a:tailEnd/>
                  </a:ln>
                  <a:effectLst/>
                </p:spPr>
                <p:txBody>
                  <a:bodyPr/>
                  <a:lstStyle/>
                  <a:p>
                    <a:pPr algn="ctr"/>
                    <a:r>
                      <a:rPr lang="en-US" altLang="zh-CN" b="1"/>
                      <a:t>0.3486</a:t>
                    </a:r>
                  </a:p>
                  <a:p>
                    <a:pPr algn="ctr" eaLnBrk="0" hangingPunct="0"/>
                    <a:endParaRPr lang="en-US" altLang="zh-CN" b="1"/>
                  </a:p>
                </p:txBody>
              </p:sp>
              <p:sp>
                <p:nvSpPr>
                  <p:cNvPr id="7220" name="Rectangle 52"/>
                  <p:cNvSpPr>
                    <a:spLocks noChangeArrowheads="1"/>
                  </p:cNvSpPr>
                  <p:nvPr/>
                </p:nvSpPr>
                <p:spPr bwMode="auto">
                  <a:xfrm>
                    <a:off x="496" y="1536"/>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9" name="Group 53"/>
                <p:cNvGrpSpPr>
                  <a:grpSpLocks/>
                </p:cNvGrpSpPr>
                <p:nvPr/>
              </p:nvGrpSpPr>
              <p:grpSpPr bwMode="auto">
                <a:xfrm>
                  <a:off x="1252" y="1536"/>
                  <a:ext cx="950" cy="384"/>
                  <a:chOff x="1252" y="1536"/>
                  <a:chExt cx="950" cy="384"/>
                </a:xfrm>
              </p:grpSpPr>
              <p:sp>
                <p:nvSpPr>
                  <p:cNvPr id="7222" name="Rectangle 54"/>
                  <p:cNvSpPr>
                    <a:spLocks noChangeArrowheads="1"/>
                  </p:cNvSpPr>
                  <p:nvPr/>
                </p:nvSpPr>
                <p:spPr bwMode="auto">
                  <a:xfrm>
                    <a:off x="1295" y="1536"/>
                    <a:ext cx="864" cy="384"/>
                  </a:xfrm>
                  <a:prstGeom prst="rect">
                    <a:avLst/>
                  </a:prstGeom>
                  <a:noFill/>
                  <a:ln w="9525">
                    <a:noFill/>
                    <a:miter lim="800000"/>
                    <a:headEnd/>
                    <a:tailEnd/>
                  </a:ln>
                  <a:effectLst/>
                </p:spPr>
                <p:txBody>
                  <a:bodyPr/>
                  <a:lstStyle/>
                  <a:p>
                    <a:pPr algn="ctr"/>
                    <a:r>
                      <a:rPr lang="en-US" altLang="zh-CN" b="1"/>
                      <a:t>[0.0379   0.6594 ]</a:t>
                    </a:r>
                  </a:p>
                  <a:p>
                    <a:pPr algn="ctr" eaLnBrk="0" hangingPunct="0"/>
                    <a:endParaRPr lang="en-US" altLang="zh-CN" b="1"/>
                  </a:p>
                </p:txBody>
              </p:sp>
              <p:sp>
                <p:nvSpPr>
                  <p:cNvPr id="7223" name="Rectangle 55"/>
                  <p:cNvSpPr>
                    <a:spLocks noChangeArrowheads="1"/>
                  </p:cNvSpPr>
                  <p:nvPr/>
                </p:nvSpPr>
                <p:spPr bwMode="auto">
                  <a:xfrm>
                    <a:off x="1252" y="1536"/>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20" name="Group 56"/>
                <p:cNvGrpSpPr>
                  <a:grpSpLocks/>
                </p:cNvGrpSpPr>
                <p:nvPr/>
              </p:nvGrpSpPr>
              <p:grpSpPr bwMode="auto">
                <a:xfrm>
                  <a:off x="0" y="1920"/>
                  <a:ext cx="2202" cy="384"/>
                  <a:chOff x="0" y="1920"/>
                  <a:chExt cx="2202" cy="384"/>
                </a:xfrm>
              </p:grpSpPr>
              <p:sp>
                <p:nvSpPr>
                  <p:cNvPr id="7225" name="Rectangle 57"/>
                  <p:cNvSpPr>
                    <a:spLocks noChangeArrowheads="1"/>
                  </p:cNvSpPr>
                  <p:nvPr/>
                </p:nvSpPr>
                <p:spPr bwMode="auto">
                  <a:xfrm>
                    <a:off x="43" y="1920"/>
                    <a:ext cx="2116" cy="384"/>
                  </a:xfrm>
                  <a:prstGeom prst="rect">
                    <a:avLst/>
                  </a:prstGeom>
                  <a:noFill/>
                  <a:ln w="9525">
                    <a:noFill/>
                    <a:miter lim="800000"/>
                    <a:headEnd/>
                    <a:tailEnd/>
                  </a:ln>
                  <a:effectLst/>
                </p:spPr>
                <p:txBody>
                  <a:bodyPr/>
                  <a:lstStyle/>
                  <a:p>
                    <a:pPr algn="ctr"/>
                    <a:r>
                      <a:rPr lang="en-US" altLang="zh-CN" b="1" i="1"/>
                      <a:t>R</a:t>
                    </a:r>
                    <a:r>
                      <a:rPr lang="en-US" altLang="zh-CN" b="1" baseline="30000"/>
                      <a:t>2</a:t>
                    </a:r>
                    <a:r>
                      <a:rPr lang="en-US" altLang="zh-CN" b="1"/>
                      <a:t>=0.9054      </a:t>
                    </a:r>
                    <a:r>
                      <a:rPr lang="en-US" altLang="zh-CN" b="1" i="1"/>
                      <a:t>F</a:t>
                    </a:r>
                    <a:r>
                      <a:rPr lang="en-US" altLang="zh-CN" b="1"/>
                      <a:t>=82.9409      </a:t>
                    </a:r>
                    <a:r>
                      <a:rPr lang="en-US" altLang="zh-CN" b="1" i="1"/>
                      <a:t>p</a:t>
                    </a:r>
                    <a:r>
                      <a:rPr lang="en-US" altLang="zh-CN" b="1"/>
                      <a:t>=0.0000</a:t>
                    </a:r>
                  </a:p>
                  <a:p>
                    <a:pPr algn="ctr" eaLnBrk="0" hangingPunct="0"/>
                    <a:endParaRPr lang="en-US" altLang="zh-CN" b="1"/>
                  </a:p>
                </p:txBody>
              </p:sp>
              <p:sp>
                <p:nvSpPr>
                  <p:cNvPr id="7226" name="Rectangle 58"/>
                  <p:cNvSpPr>
                    <a:spLocks noChangeArrowheads="1"/>
                  </p:cNvSpPr>
                  <p:nvPr/>
                </p:nvSpPr>
                <p:spPr bwMode="auto">
                  <a:xfrm>
                    <a:off x="0" y="1920"/>
                    <a:ext cx="2202" cy="384"/>
                  </a:xfrm>
                  <a:prstGeom prst="rect">
                    <a:avLst/>
                  </a:prstGeom>
                  <a:noFill/>
                  <a:ln w="7">
                    <a:solidFill>
                      <a:srgbClr val="A0A0A0"/>
                    </a:solidFill>
                    <a:miter lim="800000"/>
                    <a:headEnd/>
                    <a:tailEnd/>
                  </a:ln>
                  <a:effectLst/>
                </p:spPr>
                <p:txBody>
                  <a:bodyPr/>
                  <a:lstStyle/>
                  <a:p>
                    <a:endParaRPr lang="zh-CN" altLang="en-US"/>
                  </a:p>
                </p:txBody>
              </p:sp>
            </p:grpSp>
          </p:grpSp>
          <p:sp>
            <p:nvSpPr>
              <p:cNvPr id="7227" name="Rectangle 59"/>
              <p:cNvSpPr>
                <a:spLocks noChangeArrowheads="1"/>
              </p:cNvSpPr>
              <p:nvPr/>
            </p:nvSpPr>
            <p:spPr bwMode="auto">
              <a:xfrm>
                <a:off x="-3" y="-3"/>
                <a:ext cx="2208" cy="2310"/>
              </a:xfrm>
              <a:prstGeom prst="rect">
                <a:avLst/>
              </a:prstGeom>
              <a:noFill/>
              <a:ln w="11112">
                <a:solidFill>
                  <a:srgbClr val="A0A0A0"/>
                </a:solidFill>
                <a:miter lim="800000"/>
                <a:headEnd/>
                <a:tailEnd/>
              </a:ln>
              <a:effectLst/>
            </p:spPr>
            <p:txBody>
              <a:bodyPr/>
              <a:lstStyle/>
              <a:p>
                <a:endParaRPr lang="zh-CN" altLang="en-US"/>
              </a:p>
            </p:txBody>
          </p:sp>
        </p:grpSp>
        <p:sp>
          <p:nvSpPr>
            <p:cNvPr id="7228" name="Text Box 60"/>
            <p:cNvSpPr txBox="1">
              <a:spLocks noChangeArrowheads="1"/>
            </p:cNvSpPr>
            <p:nvPr/>
          </p:nvSpPr>
          <p:spPr bwMode="auto">
            <a:xfrm>
              <a:off x="432" y="2929"/>
              <a:ext cx="384" cy="297"/>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0</a:t>
              </a:r>
              <a:endParaRPr lang="en-US" altLang="zh-CN" b="1" i="1">
                <a:latin typeface="Courier New" pitchFamily="49" charset="0"/>
                <a:cs typeface="Courier New" pitchFamily="49" charset="0"/>
                <a:sym typeface="Symbol" pitchFamily="18" charset="2"/>
              </a:endParaRPr>
            </a:p>
          </p:txBody>
        </p:sp>
        <p:sp>
          <p:nvSpPr>
            <p:cNvPr id="7229" name="Text Box 61"/>
            <p:cNvSpPr txBox="1">
              <a:spLocks noChangeArrowheads="1"/>
            </p:cNvSpPr>
            <p:nvPr/>
          </p:nvSpPr>
          <p:spPr bwMode="auto">
            <a:xfrm>
              <a:off x="432" y="3168"/>
              <a:ext cx="384" cy="297"/>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1</a:t>
              </a:r>
              <a:endParaRPr lang="en-US" altLang="zh-CN" b="1" i="1">
                <a:latin typeface="Courier New" pitchFamily="49" charset="0"/>
                <a:cs typeface="Courier New" pitchFamily="49" charset="0"/>
                <a:sym typeface="Symbol" pitchFamily="18" charset="2"/>
              </a:endParaRPr>
            </a:p>
          </p:txBody>
        </p:sp>
        <p:sp>
          <p:nvSpPr>
            <p:cNvPr id="7230" name="Text Box 62"/>
            <p:cNvSpPr txBox="1">
              <a:spLocks noChangeArrowheads="1"/>
            </p:cNvSpPr>
            <p:nvPr/>
          </p:nvSpPr>
          <p:spPr bwMode="auto">
            <a:xfrm>
              <a:off x="432" y="3409"/>
              <a:ext cx="384" cy="297"/>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2</a:t>
              </a:r>
              <a:endParaRPr lang="en-US" altLang="zh-CN" b="1" i="1">
                <a:latin typeface="Courier New" pitchFamily="49" charset="0"/>
                <a:cs typeface="Courier New" pitchFamily="49" charset="0"/>
                <a:sym typeface="Symbol" pitchFamily="18" charset="2"/>
              </a:endParaRPr>
            </a:p>
          </p:txBody>
        </p:sp>
        <p:sp>
          <p:nvSpPr>
            <p:cNvPr id="7231" name="Text Box 63"/>
            <p:cNvSpPr txBox="1">
              <a:spLocks noChangeArrowheads="1"/>
            </p:cNvSpPr>
            <p:nvPr/>
          </p:nvSpPr>
          <p:spPr bwMode="auto">
            <a:xfrm>
              <a:off x="432" y="3648"/>
              <a:ext cx="384" cy="297"/>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3</a:t>
              </a:r>
              <a:endParaRPr lang="en-US" altLang="zh-CN" b="1" i="1">
                <a:latin typeface="Courier New" pitchFamily="49" charset="0"/>
                <a:cs typeface="Courier New" pitchFamily="49" charset="0"/>
                <a:sym typeface="Symbol" pitchFamily="18" charset="2"/>
              </a:endParaRPr>
            </a:p>
          </p:txBody>
        </p:sp>
      </p:grpSp>
      <p:sp>
        <p:nvSpPr>
          <p:cNvPr id="7232" name="Text Box 64"/>
          <p:cNvSpPr txBox="1">
            <a:spLocks noChangeArrowheads="1"/>
          </p:cNvSpPr>
          <p:nvPr/>
        </p:nvSpPr>
        <p:spPr bwMode="auto">
          <a:xfrm>
            <a:off x="1752600" y="4267200"/>
            <a:ext cx="6400800" cy="519113"/>
          </a:xfrm>
          <a:prstGeom prst="rect">
            <a:avLst/>
          </a:prstGeom>
          <a:noFill/>
          <a:ln w="9525">
            <a:noFill/>
            <a:miter lim="800000"/>
            <a:headEnd/>
            <a:tailEnd/>
          </a:ln>
          <a:effectLst/>
        </p:spPr>
        <p:txBody>
          <a:bodyPr>
            <a:spAutoFit/>
          </a:bodyPr>
          <a:lstStyle/>
          <a:p>
            <a:pPr>
              <a:spcBef>
                <a:spcPct val="50000"/>
              </a:spcBef>
            </a:pPr>
            <a:endParaRPr lang="zh-CN" altLang="zh-CN" sz="2800"/>
          </a:p>
        </p:txBody>
      </p:sp>
      <p:grpSp>
        <p:nvGrpSpPr>
          <p:cNvPr id="21" name="Group 139"/>
          <p:cNvGrpSpPr>
            <a:grpSpLocks/>
          </p:cNvGrpSpPr>
          <p:nvPr/>
        </p:nvGrpSpPr>
        <p:grpSpPr bwMode="auto">
          <a:xfrm>
            <a:off x="2057400" y="3886200"/>
            <a:ext cx="6858000" cy="2632075"/>
            <a:chOff x="1008" y="2448"/>
            <a:chExt cx="4752" cy="1824"/>
          </a:xfrm>
        </p:grpSpPr>
        <p:grpSp>
          <p:nvGrpSpPr>
            <p:cNvPr id="22" name="Group 129"/>
            <p:cNvGrpSpPr>
              <a:grpSpLocks/>
            </p:cNvGrpSpPr>
            <p:nvPr/>
          </p:nvGrpSpPr>
          <p:grpSpPr bwMode="auto">
            <a:xfrm>
              <a:off x="1008" y="2448"/>
              <a:ext cx="4752" cy="1824"/>
              <a:chOff x="-3" y="-3"/>
              <a:chExt cx="2208" cy="2694"/>
            </a:xfrm>
          </p:grpSpPr>
          <p:grpSp>
            <p:nvGrpSpPr>
              <p:cNvPr id="23" name="Group 127"/>
              <p:cNvGrpSpPr>
                <a:grpSpLocks/>
              </p:cNvGrpSpPr>
              <p:nvPr/>
            </p:nvGrpSpPr>
            <p:grpSpPr bwMode="auto">
              <a:xfrm>
                <a:off x="0" y="0"/>
                <a:ext cx="2202" cy="2688"/>
                <a:chOff x="0" y="0"/>
                <a:chExt cx="2202" cy="2688"/>
              </a:xfrm>
            </p:grpSpPr>
            <p:grpSp>
              <p:nvGrpSpPr>
                <p:cNvPr id="24" name="Group 90"/>
                <p:cNvGrpSpPr>
                  <a:grpSpLocks/>
                </p:cNvGrpSpPr>
                <p:nvPr/>
              </p:nvGrpSpPr>
              <p:grpSpPr bwMode="auto">
                <a:xfrm>
                  <a:off x="0" y="0"/>
                  <a:ext cx="496" cy="384"/>
                  <a:chOff x="0" y="0"/>
                  <a:chExt cx="496" cy="384"/>
                </a:xfrm>
              </p:grpSpPr>
              <p:sp>
                <p:nvSpPr>
                  <p:cNvPr id="7238" name="Rectangle 70"/>
                  <p:cNvSpPr>
                    <a:spLocks noChangeArrowheads="1"/>
                  </p:cNvSpPr>
                  <p:nvPr/>
                </p:nvSpPr>
                <p:spPr bwMode="auto">
                  <a:xfrm>
                    <a:off x="43" y="0"/>
                    <a:ext cx="410" cy="384"/>
                  </a:xfrm>
                  <a:prstGeom prst="rect">
                    <a:avLst/>
                  </a:prstGeom>
                  <a:noFill/>
                  <a:ln w="9525">
                    <a:noFill/>
                    <a:miter lim="800000"/>
                    <a:headEnd/>
                    <a:tailEnd/>
                  </a:ln>
                  <a:effectLst/>
                </p:spPr>
                <p:txBody>
                  <a:bodyPr/>
                  <a:lstStyle/>
                  <a:p>
                    <a:pPr algn="ctr"/>
                    <a:r>
                      <a:rPr lang="zh-CN" altLang="en-US" b="1"/>
                      <a:t>参数</a:t>
                    </a:r>
                  </a:p>
                  <a:p>
                    <a:pPr>
                      <a:spcBef>
                        <a:spcPct val="50000"/>
                      </a:spcBef>
                    </a:pPr>
                    <a:endParaRPr lang="zh-CN" altLang="en-US" b="1" i="1">
                      <a:latin typeface="Courier New" pitchFamily="49" charset="0"/>
                      <a:cs typeface="Courier New" pitchFamily="49" charset="0"/>
                      <a:sym typeface="Symbol" pitchFamily="18" charset="2"/>
                    </a:endParaRPr>
                  </a:p>
                  <a:p>
                    <a:pPr algn="ctr" eaLnBrk="0" hangingPunct="0"/>
                    <a:endParaRPr lang="en-US" altLang="zh-CN" b="1"/>
                  </a:p>
                </p:txBody>
              </p:sp>
              <p:sp>
                <p:nvSpPr>
                  <p:cNvPr id="7257" name="Rectangle 89"/>
                  <p:cNvSpPr>
                    <a:spLocks noChangeArrowheads="1"/>
                  </p:cNvSpPr>
                  <p:nvPr/>
                </p:nvSpPr>
                <p:spPr bwMode="auto">
                  <a:xfrm>
                    <a:off x="0" y="0"/>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25" name="Group 92"/>
                <p:cNvGrpSpPr>
                  <a:grpSpLocks/>
                </p:cNvGrpSpPr>
                <p:nvPr/>
              </p:nvGrpSpPr>
              <p:grpSpPr bwMode="auto">
                <a:xfrm>
                  <a:off x="496" y="0"/>
                  <a:ext cx="756" cy="384"/>
                  <a:chOff x="496" y="0"/>
                  <a:chExt cx="756" cy="384"/>
                </a:xfrm>
              </p:grpSpPr>
              <p:sp>
                <p:nvSpPr>
                  <p:cNvPr id="7239" name="Rectangle 71"/>
                  <p:cNvSpPr>
                    <a:spLocks noChangeArrowheads="1"/>
                  </p:cNvSpPr>
                  <p:nvPr/>
                </p:nvSpPr>
                <p:spPr bwMode="auto">
                  <a:xfrm>
                    <a:off x="539" y="0"/>
                    <a:ext cx="670" cy="384"/>
                  </a:xfrm>
                  <a:prstGeom prst="rect">
                    <a:avLst/>
                  </a:prstGeom>
                  <a:noFill/>
                  <a:ln w="9525">
                    <a:noFill/>
                    <a:miter lim="800000"/>
                    <a:headEnd/>
                    <a:tailEnd/>
                  </a:ln>
                  <a:effectLst/>
                </p:spPr>
                <p:txBody>
                  <a:bodyPr/>
                  <a:lstStyle/>
                  <a:p>
                    <a:pPr algn="ctr"/>
                    <a:r>
                      <a:rPr lang="zh-CN" altLang="en-US" b="1"/>
                      <a:t>参数估计值</a:t>
                    </a:r>
                  </a:p>
                  <a:p>
                    <a:pPr algn="ctr" eaLnBrk="0" hangingPunct="0"/>
                    <a:endParaRPr lang="en-US" altLang="zh-CN" b="1"/>
                  </a:p>
                </p:txBody>
              </p:sp>
              <p:sp>
                <p:nvSpPr>
                  <p:cNvPr id="7259" name="Rectangle 91"/>
                  <p:cNvSpPr>
                    <a:spLocks noChangeArrowheads="1"/>
                  </p:cNvSpPr>
                  <p:nvPr/>
                </p:nvSpPr>
                <p:spPr bwMode="auto">
                  <a:xfrm>
                    <a:off x="496" y="0"/>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26" name="Group 94"/>
                <p:cNvGrpSpPr>
                  <a:grpSpLocks/>
                </p:cNvGrpSpPr>
                <p:nvPr/>
              </p:nvGrpSpPr>
              <p:grpSpPr bwMode="auto">
                <a:xfrm>
                  <a:off x="1252" y="0"/>
                  <a:ext cx="950" cy="384"/>
                  <a:chOff x="1252" y="0"/>
                  <a:chExt cx="950" cy="384"/>
                </a:xfrm>
              </p:grpSpPr>
              <p:sp>
                <p:nvSpPr>
                  <p:cNvPr id="7240" name="Rectangle 72"/>
                  <p:cNvSpPr>
                    <a:spLocks noChangeArrowheads="1"/>
                  </p:cNvSpPr>
                  <p:nvPr/>
                </p:nvSpPr>
                <p:spPr bwMode="auto">
                  <a:xfrm>
                    <a:off x="1295" y="0"/>
                    <a:ext cx="864" cy="384"/>
                  </a:xfrm>
                  <a:prstGeom prst="rect">
                    <a:avLst/>
                  </a:prstGeom>
                  <a:noFill/>
                  <a:ln w="9525">
                    <a:noFill/>
                    <a:miter lim="800000"/>
                    <a:headEnd/>
                    <a:tailEnd/>
                  </a:ln>
                  <a:effectLst/>
                </p:spPr>
                <p:txBody>
                  <a:bodyPr/>
                  <a:lstStyle/>
                  <a:p>
                    <a:pPr algn="ctr"/>
                    <a:r>
                      <a:rPr lang="zh-CN" altLang="en-US" b="1"/>
                      <a:t>置信区间</a:t>
                    </a:r>
                  </a:p>
                  <a:p>
                    <a:pPr algn="ctr" eaLnBrk="0" hangingPunct="0"/>
                    <a:endParaRPr lang="en-US" altLang="zh-CN" b="1"/>
                  </a:p>
                </p:txBody>
              </p:sp>
              <p:sp>
                <p:nvSpPr>
                  <p:cNvPr id="7261" name="Rectangle 93"/>
                  <p:cNvSpPr>
                    <a:spLocks noChangeArrowheads="1"/>
                  </p:cNvSpPr>
                  <p:nvPr/>
                </p:nvSpPr>
                <p:spPr bwMode="auto">
                  <a:xfrm>
                    <a:off x="1252" y="0"/>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27" name="Group 96"/>
                <p:cNvGrpSpPr>
                  <a:grpSpLocks/>
                </p:cNvGrpSpPr>
                <p:nvPr/>
              </p:nvGrpSpPr>
              <p:grpSpPr bwMode="auto">
                <a:xfrm>
                  <a:off x="0" y="384"/>
                  <a:ext cx="496" cy="384"/>
                  <a:chOff x="0" y="384"/>
                  <a:chExt cx="496" cy="384"/>
                </a:xfrm>
              </p:grpSpPr>
              <p:sp>
                <p:nvSpPr>
                  <p:cNvPr id="7241" name="Rectangle 73"/>
                  <p:cNvSpPr>
                    <a:spLocks noChangeArrowheads="1" noTextEdit="1"/>
                  </p:cNvSpPr>
                  <p:nvPr/>
                </p:nvSpPr>
                <p:spPr bwMode="auto">
                  <a:xfrm>
                    <a:off x="43" y="384"/>
                    <a:ext cx="410" cy="384"/>
                  </a:xfrm>
                  <a:prstGeom prst="rect">
                    <a:avLst/>
                  </a:prstGeom>
                  <a:noFill/>
                  <a:ln w="9525">
                    <a:noFill/>
                    <a:miter lim="800000"/>
                    <a:headEnd/>
                    <a:tailEnd/>
                  </a:ln>
                  <a:effectLst/>
                </p:spPr>
                <p:txBody>
                  <a:bodyPr>
                    <a:spAutoFit/>
                  </a:bodyPr>
                  <a:lstStyle/>
                  <a:p>
                    <a:endParaRPr lang="zh-CN" altLang="en-US"/>
                  </a:p>
                </p:txBody>
              </p:sp>
              <p:sp>
                <p:nvSpPr>
                  <p:cNvPr id="7263" name="Rectangle 95"/>
                  <p:cNvSpPr>
                    <a:spLocks noChangeArrowheads="1"/>
                  </p:cNvSpPr>
                  <p:nvPr/>
                </p:nvSpPr>
                <p:spPr bwMode="auto">
                  <a:xfrm>
                    <a:off x="0" y="384"/>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28" name="Group 98"/>
                <p:cNvGrpSpPr>
                  <a:grpSpLocks/>
                </p:cNvGrpSpPr>
                <p:nvPr/>
              </p:nvGrpSpPr>
              <p:grpSpPr bwMode="auto">
                <a:xfrm>
                  <a:off x="496" y="384"/>
                  <a:ext cx="756" cy="384"/>
                  <a:chOff x="496" y="384"/>
                  <a:chExt cx="756" cy="384"/>
                </a:xfrm>
              </p:grpSpPr>
              <p:sp>
                <p:nvSpPr>
                  <p:cNvPr id="7242" name="Rectangle 74"/>
                  <p:cNvSpPr>
                    <a:spLocks noChangeArrowheads="1"/>
                  </p:cNvSpPr>
                  <p:nvPr/>
                </p:nvSpPr>
                <p:spPr bwMode="auto">
                  <a:xfrm>
                    <a:off x="539" y="384"/>
                    <a:ext cx="670" cy="384"/>
                  </a:xfrm>
                  <a:prstGeom prst="rect">
                    <a:avLst/>
                  </a:prstGeom>
                  <a:noFill/>
                  <a:ln w="9525">
                    <a:noFill/>
                    <a:miter lim="800000"/>
                    <a:headEnd/>
                    <a:tailEnd/>
                  </a:ln>
                  <a:effectLst/>
                </p:spPr>
                <p:txBody>
                  <a:bodyPr/>
                  <a:lstStyle/>
                  <a:p>
                    <a:pPr algn="ctr"/>
                    <a:r>
                      <a:rPr lang="en-US" altLang="zh-CN" b="1"/>
                      <a:t>29.1133</a:t>
                    </a:r>
                  </a:p>
                  <a:p>
                    <a:pPr algn="ctr" eaLnBrk="0" hangingPunct="0"/>
                    <a:endParaRPr lang="en-US" altLang="zh-CN" b="1"/>
                  </a:p>
                </p:txBody>
              </p:sp>
              <p:sp>
                <p:nvSpPr>
                  <p:cNvPr id="7265" name="Rectangle 97"/>
                  <p:cNvSpPr>
                    <a:spLocks noChangeArrowheads="1"/>
                  </p:cNvSpPr>
                  <p:nvPr/>
                </p:nvSpPr>
                <p:spPr bwMode="auto">
                  <a:xfrm>
                    <a:off x="496" y="384"/>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29" name="Group 100"/>
                <p:cNvGrpSpPr>
                  <a:grpSpLocks/>
                </p:cNvGrpSpPr>
                <p:nvPr/>
              </p:nvGrpSpPr>
              <p:grpSpPr bwMode="auto">
                <a:xfrm>
                  <a:off x="1252" y="384"/>
                  <a:ext cx="950" cy="384"/>
                  <a:chOff x="1252" y="384"/>
                  <a:chExt cx="950" cy="384"/>
                </a:xfrm>
              </p:grpSpPr>
              <p:sp>
                <p:nvSpPr>
                  <p:cNvPr id="7243" name="Rectangle 75"/>
                  <p:cNvSpPr>
                    <a:spLocks noChangeArrowheads="1"/>
                  </p:cNvSpPr>
                  <p:nvPr/>
                </p:nvSpPr>
                <p:spPr bwMode="auto">
                  <a:xfrm>
                    <a:off x="1295" y="384"/>
                    <a:ext cx="864" cy="384"/>
                  </a:xfrm>
                  <a:prstGeom prst="rect">
                    <a:avLst/>
                  </a:prstGeom>
                  <a:noFill/>
                  <a:ln w="9525">
                    <a:noFill/>
                    <a:miter lim="800000"/>
                    <a:headEnd/>
                    <a:tailEnd/>
                  </a:ln>
                  <a:effectLst/>
                </p:spPr>
                <p:txBody>
                  <a:bodyPr/>
                  <a:lstStyle/>
                  <a:p>
                    <a:pPr algn="ctr"/>
                    <a:r>
                      <a:rPr lang="en-US" altLang="zh-CN" b="1"/>
                      <a:t>[13.7013   44.5252]</a:t>
                    </a:r>
                  </a:p>
                  <a:p>
                    <a:pPr algn="ctr" eaLnBrk="0" hangingPunct="0"/>
                    <a:endParaRPr lang="en-US" altLang="zh-CN" b="1"/>
                  </a:p>
                </p:txBody>
              </p:sp>
              <p:sp>
                <p:nvSpPr>
                  <p:cNvPr id="7267" name="Rectangle 99"/>
                  <p:cNvSpPr>
                    <a:spLocks noChangeArrowheads="1"/>
                  </p:cNvSpPr>
                  <p:nvPr/>
                </p:nvSpPr>
                <p:spPr bwMode="auto">
                  <a:xfrm>
                    <a:off x="1252" y="384"/>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30" name="Group 102"/>
                <p:cNvGrpSpPr>
                  <a:grpSpLocks/>
                </p:cNvGrpSpPr>
                <p:nvPr/>
              </p:nvGrpSpPr>
              <p:grpSpPr bwMode="auto">
                <a:xfrm>
                  <a:off x="0" y="768"/>
                  <a:ext cx="496" cy="384"/>
                  <a:chOff x="0" y="768"/>
                  <a:chExt cx="496" cy="384"/>
                </a:xfrm>
              </p:grpSpPr>
              <p:sp>
                <p:nvSpPr>
                  <p:cNvPr id="7244" name="Rectangle 76"/>
                  <p:cNvSpPr>
                    <a:spLocks noChangeArrowheads="1" noTextEdit="1"/>
                  </p:cNvSpPr>
                  <p:nvPr/>
                </p:nvSpPr>
                <p:spPr bwMode="auto">
                  <a:xfrm>
                    <a:off x="43" y="768"/>
                    <a:ext cx="410" cy="384"/>
                  </a:xfrm>
                  <a:prstGeom prst="rect">
                    <a:avLst/>
                  </a:prstGeom>
                  <a:noFill/>
                  <a:ln w="9525">
                    <a:noFill/>
                    <a:miter lim="800000"/>
                    <a:headEnd/>
                    <a:tailEnd/>
                  </a:ln>
                  <a:effectLst/>
                </p:spPr>
                <p:txBody>
                  <a:bodyPr>
                    <a:spAutoFit/>
                  </a:bodyPr>
                  <a:lstStyle/>
                  <a:p>
                    <a:endParaRPr lang="zh-CN" altLang="en-US"/>
                  </a:p>
                </p:txBody>
              </p:sp>
              <p:sp>
                <p:nvSpPr>
                  <p:cNvPr id="7269" name="Rectangle 101"/>
                  <p:cNvSpPr>
                    <a:spLocks noChangeArrowheads="1"/>
                  </p:cNvSpPr>
                  <p:nvPr/>
                </p:nvSpPr>
                <p:spPr bwMode="auto">
                  <a:xfrm>
                    <a:off x="0" y="768"/>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31" name="Group 104"/>
                <p:cNvGrpSpPr>
                  <a:grpSpLocks/>
                </p:cNvGrpSpPr>
                <p:nvPr/>
              </p:nvGrpSpPr>
              <p:grpSpPr bwMode="auto">
                <a:xfrm>
                  <a:off x="496" y="768"/>
                  <a:ext cx="756" cy="384"/>
                  <a:chOff x="496" y="768"/>
                  <a:chExt cx="756" cy="384"/>
                </a:xfrm>
              </p:grpSpPr>
              <p:sp>
                <p:nvSpPr>
                  <p:cNvPr id="7245" name="Rectangle 77"/>
                  <p:cNvSpPr>
                    <a:spLocks noChangeArrowheads="1"/>
                  </p:cNvSpPr>
                  <p:nvPr/>
                </p:nvSpPr>
                <p:spPr bwMode="auto">
                  <a:xfrm>
                    <a:off x="539" y="768"/>
                    <a:ext cx="670" cy="384"/>
                  </a:xfrm>
                  <a:prstGeom prst="rect">
                    <a:avLst/>
                  </a:prstGeom>
                  <a:noFill/>
                  <a:ln w="9525">
                    <a:noFill/>
                    <a:miter lim="800000"/>
                    <a:headEnd/>
                    <a:tailEnd/>
                  </a:ln>
                  <a:effectLst/>
                </p:spPr>
                <p:txBody>
                  <a:bodyPr/>
                  <a:lstStyle/>
                  <a:p>
                    <a:pPr algn="ctr"/>
                    <a:r>
                      <a:rPr lang="en-US" altLang="zh-CN" b="1"/>
                      <a:t>11.1342</a:t>
                    </a:r>
                  </a:p>
                  <a:p>
                    <a:pPr algn="ctr" eaLnBrk="0" hangingPunct="0"/>
                    <a:endParaRPr lang="en-US" altLang="zh-CN" b="1"/>
                  </a:p>
                </p:txBody>
              </p:sp>
              <p:sp>
                <p:nvSpPr>
                  <p:cNvPr id="7271" name="Rectangle 103"/>
                  <p:cNvSpPr>
                    <a:spLocks noChangeArrowheads="1"/>
                  </p:cNvSpPr>
                  <p:nvPr/>
                </p:nvSpPr>
                <p:spPr bwMode="auto">
                  <a:xfrm>
                    <a:off x="496" y="768"/>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7168" name="Group 106"/>
                <p:cNvGrpSpPr>
                  <a:grpSpLocks/>
                </p:cNvGrpSpPr>
                <p:nvPr/>
              </p:nvGrpSpPr>
              <p:grpSpPr bwMode="auto">
                <a:xfrm>
                  <a:off x="1252" y="768"/>
                  <a:ext cx="950" cy="384"/>
                  <a:chOff x="1252" y="768"/>
                  <a:chExt cx="950" cy="384"/>
                </a:xfrm>
              </p:grpSpPr>
              <p:sp>
                <p:nvSpPr>
                  <p:cNvPr id="7246" name="Rectangle 78"/>
                  <p:cNvSpPr>
                    <a:spLocks noChangeArrowheads="1"/>
                  </p:cNvSpPr>
                  <p:nvPr/>
                </p:nvSpPr>
                <p:spPr bwMode="auto">
                  <a:xfrm>
                    <a:off x="1295" y="768"/>
                    <a:ext cx="864" cy="384"/>
                  </a:xfrm>
                  <a:prstGeom prst="rect">
                    <a:avLst/>
                  </a:prstGeom>
                  <a:noFill/>
                  <a:ln w="9525">
                    <a:noFill/>
                    <a:miter lim="800000"/>
                    <a:headEnd/>
                    <a:tailEnd/>
                  </a:ln>
                  <a:effectLst/>
                </p:spPr>
                <p:txBody>
                  <a:bodyPr/>
                  <a:lstStyle/>
                  <a:p>
                    <a:pPr algn="ctr"/>
                    <a:r>
                      <a:rPr lang="en-US" altLang="zh-CN" b="1"/>
                      <a:t>[1.9778   20.2906 ]</a:t>
                    </a:r>
                  </a:p>
                  <a:p>
                    <a:pPr algn="ctr" eaLnBrk="0" hangingPunct="0"/>
                    <a:endParaRPr lang="en-US" altLang="zh-CN" b="1"/>
                  </a:p>
                </p:txBody>
              </p:sp>
              <p:sp>
                <p:nvSpPr>
                  <p:cNvPr id="7273" name="Rectangle 105"/>
                  <p:cNvSpPr>
                    <a:spLocks noChangeArrowheads="1"/>
                  </p:cNvSpPr>
                  <p:nvPr/>
                </p:nvSpPr>
                <p:spPr bwMode="auto">
                  <a:xfrm>
                    <a:off x="1252" y="768"/>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7169" name="Group 108"/>
                <p:cNvGrpSpPr>
                  <a:grpSpLocks/>
                </p:cNvGrpSpPr>
                <p:nvPr/>
              </p:nvGrpSpPr>
              <p:grpSpPr bwMode="auto">
                <a:xfrm>
                  <a:off x="0" y="1152"/>
                  <a:ext cx="496" cy="384"/>
                  <a:chOff x="0" y="1152"/>
                  <a:chExt cx="496" cy="384"/>
                </a:xfrm>
              </p:grpSpPr>
              <p:sp>
                <p:nvSpPr>
                  <p:cNvPr id="7247" name="Rectangle 79"/>
                  <p:cNvSpPr>
                    <a:spLocks noChangeArrowheads="1" noTextEdit="1"/>
                  </p:cNvSpPr>
                  <p:nvPr/>
                </p:nvSpPr>
                <p:spPr bwMode="auto">
                  <a:xfrm>
                    <a:off x="43" y="1152"/>
                    <a:ext cx="410" cy="384"/>
                  </a:xfrm>
                  <a:prstGeom prst="rect">
                    <a:avLst/>
                  </a:prstGeom>
                  <a:noFill/>
                  <a:ln w="9525">
                    <a:noFill/>
                    <a:miter lim="800000"/>
                    <a:headEnd/>
                    <a:tailEnd/>
                  </a:ln>
                  <a:effectLst/>
                </p:spPr>
                <p:txBody>
                  <a:bodyPr>
                    <a:spAutoFit/>
                  </a:bodyPr>
                  <a:lstStyle/>
                  <a:p>
                    <a:endParaRPr lang="zh-CN" altLang="en-US"/>
                  </a:p>
                </p:txBody>
              </p:sp>
              <p:sp>
                <p:nvSpPr>
                  <p:cNvPr id="7275" name="Rectangle 107"/>
                  <p:cNvSpPr>
                    <a:spLocks noChangeArrowheads="1"/>
                  </p:cNvSpPr>
                  <p:nvPr/>
                </p:nvSpPr>
                <p:spPr bwMode="auto">
                  <a:xfrm>
                    <a:off x="0" y="1152"/>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7172" name="Group 110"/>
                <p:cNvGrpSpPr>
                  <a:grpSpLocks/>
                </p:cNvGrpSpPr>
                <p:nvPr/>
              </p:nvGrpSpPr>
              <p:grpSpPr bwMode="auto">
                <a:xfrm>
                  <a:off x="496" y="1152"/>
                  <a:ext cx="756" cy="384"/>
                  <a:chOff x="496" y="1152"/>
                  <a:chExt cx="756" cy="384"/>
                </a:xfrm>
              </p:grpSpPr>
              <p:sp>
                <p:nvSpPr>
                  <p:cNvPr id="7248" name="Rectangle 80"/>
                  <p:cNvSpPr>
                    <a:spLocks noChangeArrowheads="1"/>
                  </p:cNvSpPr>
                  <p:nvPr/>
                </p:nvSpPr>
                <p:spPr bwMode="auto">
                  <a:xfrm>
                    <a:off x="539" y="1152"/>
                    <a:ext cx="670" cy="384"/>
                  </a:xfrm>
                  <a:prstGeom prst="rect">
                    <a:avLst/>
                  </a:prstGeom>
                  <a:noFill/>
                  <a:ln w="9525">
                    <a:noFill/>
                    <a:miter lim="800000"/>
                    <a:headEnd/>
                    <a:tailEnd/>
                  </a:ln>
                  <a:effectLst/>
                </p:spPr>
                <p:txBody>
                  <a:bodyPr/>
                  <a:lstStyle/>
                  <a:p>
                    <a:pPr algn="ctr"/>
                    <a:r>
                      <a:rPr lang="en-US" altLang="zh-CN" b="1"/>
                      <a:t>-7.6080</a:t>
                    </a:r>
                  </a:p>
                  <a:p>
                    <a:pPr algn="ctr" eaLnBrk="0" hangingPunct="0"/>
                    <a:endParaRPr lang="en-US" altLang="zh-CN" b="1"/>
                  </a:p>
                </p:txBody>
              </p:sp>
              <p:sp>
                <p:nvSpPr>
                  <p:cNvPr id="7277" name="Rectangle 109"/>
                  <p:cNvSpPr>
                    <a:spLocks noChangeArrowheads="1"/>
                  </p:cNvSpPr>
                  <p:nvPr/>
                </p:nvSpPr>
                <p:spPr bwMode="auto">
                  <a:xfrm>
                    <a:off x="496" y="1152"/>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7175" name="Group 112"/>
                <p:cNvGrpSpPr>
                  <a:grpSpLocks/>
                </p:cNvGrpSpPr>
                <p:nvPr/>
              </p:nvGrpSpPr>
              <p:grpSpPr bwMode="auto">
                <a:xfrm>
                  <a:off x="1252" y="1152"/>
                  <a:ext cx="950" cy="384"/>
                  <a:chOff x="1252" y="1152"/>
                  <a:chExt cx="950" cy="384"/>
                </a:xfrm>
              </p:grpSpPr>
              <p:sp>
                <p:nvSpPr>
                  <p:cNvPr id="7249" name="Rectangle 81"/>
                  <p:cNvSpPr>
                    <a:spLocks noChangeArrowheads="1"/>
                  </p:cNvSpPr>
                  <p:nvPr/>
                </p:nvSpPr>
                <p:spPr bwMode="auto">
                  <a:xfrm>
                    <a:off x="1295" y="1152"/>
                    <a:ext cx="864" cy="384"/>
                  </a:xfrm>
                  <a:prstGeom prst="rect">
                    <a:avLst/>
                  </a:prstGeom>
                  <a:noFill/>
                  <a:ln w="9525">
                    <a:noFill/>
                    <a:miter lim="800000"/>
                    <a:headEnd/>
                    <a:tailEnd/>
                  </a:ln>
                  <a:effectLst/>
                </p:spPr>
                <p:txBody>
                  <a:bodyPr/>
                  <a:lstStyle/>
                  <a:p>
                    <a:pPr algn="ctr"/>
                    <a:r>
                      <a:rPr lang="en-US" altLang="zh-CN" b="1"/>
                      <a:t>[-12.6932   -2.5228 ]</a:t>
                    </a:r>
                  </a:p>
                  <a:p>
                    <a:pPr algn="ctr" eaLnBrk="0" hangingPunct="0"/>
                    <a:endParaRPr lang="en-US" altLang="zh-CN" b="1"/>
                  </a:p>
                </p:txBody>
              </p:sp>
              <p:sp>
                <p:nvSpPr>
                  <p:cNvPr id="7279" name="Rectangle 111"/>
                  <p:cNvSpPr>
                    <a:spLocks noChangeArrowheads="1"/>
                  </p:cNvSpPr>
                  <p:nvPr/>
                </p:nvSpPr>
                <p:spPr bwMode="auto">
                  <a:xfrm>
                    <a:off x="1252" y="1152"/>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7176" name="Group 114"/>
                <p:cNvGrpSpPr>
                  <a:grpSpLocks/>
                </p:cNvGrpSpPr>
                <p:nvPr/>
              </p:nvGrpSpPr>
              <p:grpSpPr bwMode="auto">
                <a:xfrm>
                  <a:off x="0" y="1536"/>
                  <a:ext cx="496" cy="384"/>
                  <a:chOff x="0" y="1536"/>
                  <a:chExt cx="496" cy="384"/>
                </a:xfrm>
              </p:grpSpPr>
              <p:sp>
                <p:nvSpPr>
                  <p:cNvPr id="7250" name="Rectangle 82"/>
                  <p:cNvSpPr>
                    <a:spLocks noChangeArrowheads="1" noTextEdit="1"/>
                  </p:cNvSpPr>
                  <p:nvPr/>
                </p:nvSpPr>
                <p:spPr bwMode="auto">
                  <a:xfrm>
                    <a:off x="43" y="1536"/>
                    <a:ext cx="410" cy="384"/>
                  </a:xfrm>
                  <a:prstGeom prst="rect">
                    <a:avLst/>
                  </a:prstGeom>
                  <a:noFill/>
                  <a:ln w="9525">
                    <a:noFill/>
                    <a:miter lim="800000"/>
                    <a:headEnd/>
                    <a:tailEnd/>
                  </a:ln>
                  <a:effectLst/>
                </p:spPr>
                <p:txBody>
                  <a:bodyPr>
                    <a:spAutoFit/>
                  </a:bodyPr>
                  <a:lstStyle/>
                  <a:p>
                    <a:endParaRPr lang="zh-CN" altLang="en-US"/>
                  </a:p>
                </p:txBody>
              </p:sp>
              <p:sp>
                <p:nvSpPr>
                  <p:cNvPr id="7281" name="Rectangle 113"/>
                  <p:cNvSpPr>
                    <a:spLocks noChangeArrowheads="1"/>
                  </p:cNvSpPr>
                  <p:nvPr/>
                </p:nvSpPr>
                <p:spPr bwMode="auto">
                  <a:xfrm>
                    <a:off x="0" y="1536"/>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7177" name="Group 116"/>
                <p:cNvGrpSpPr>
                  <a:grpSpLocks/>
                </p:cNvGrpSpPr>
                <p:nvPr/>
              </p:nvGrpSpPr>
              <p:grpSpPr bwMode="auto">
                <a:xfrm>
                  <a:off x="496" y="1536"/>
                  <a:ext cx="756" cy="384"/>
                  <a:chOff x="496" y="1536"/>
                  <a:chExt cx="756" cy="384"/>
                </a:xfrm>
              </p:grpSpPr>
              <p:sp>
                <p:nvSpPr>
                  <p:cNvPr id="7251" name="Rectangle 83"/>
                  <p:cNvSpPr>
                    <a:spLocks noChangeArrowheads="1"/>
                  </p:cNvSpPr>
                  <p:nvPr/>
                </p:nvSpPr>
                <p:spPr bwMode="auto">
                  <a:xfrm>
                    <a:off x="539" y="1536"/>
                    <a:ext cx="670" cy="384"/>
                  </a:xfrm>
                  <a:prstGeom prst="rect">
                    <a:avLst/>
                  </a:prstGeom>
                  <a:noFill/>
                  <a:ln w="9525">
                    <a:noFill/>
                    <a:miter lim="800000"/>
                    <a:headEnd/>
                    <a:tailEnd/>
                  </a:ln>
                  <a:effectLst/>
                </p:spPr>
                <p:txBody>
                  <a:bodyPr/>
                  <a:lstStyle/>
                  <a:p>
                    <a:pPr algn="ctr"/>
                    <a:r>
                      <a:rPr lang="en-US" altLang="zh-CN" b="1"/>
                      <a:t>0.6712</a:t>
                    </a:r>
                  </a:p>
                  <a:p>
                    <a:pPr algn="ctr" eaLnBrk="0" hangingPunct="0"/>
                    <a:endParaRPr lang="en-US" altLang="zh-CN" b="1"/>
                  </a:p>
                </p:txBody>
              </p:sp>
              <p:sp>
                <p:nvSpPr>
                  <p:cNvPr id="7283" name="Rectangle 115"/>
                  <p:cNvSpPr>
                    <a:spLocks noChangeArrowheads="1"/>
                  </p:cNvSpPr>
                  <p:nvPr/>
                </p:nvSpPr>
                <p:spPr bwMode="auto">
                  <a:xfrm>
                    <a:off x="496" y="1536"/>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7178" name="Group 118"/>
                <p:cNvGrpSpPr>
                  <a:grpSpLocks/>
                </p:cNvGrpSpPr>
                <p:nvPr/>
              </p:nvGrpSpPr>
              <p:grpSpPr bwMode="auto">
                <a:xfrm>
                  <a:off x="1252" y="1536"/>
                  <a:ext cx="950" cy="384"/>
                  <a:chOff x="1252" y="1536"/>
                  <a:chExt cx="950" cy="384"/>
                </a:xfrm>
              </p:grpSpPr>
              <p:sp>
                <p:nvSpPr>
                  <p:cNvPr id="7252" name="Rectangle 84"/>
                  <p:cNvSpPr>
                    <a:spLocks noChangeArrowheads="1"/>
                  </p:cNvSpPr>
                  <p:nvPr/>
                </p:nvSpPr>
                <p:spPr bwMode="auto">
                  <a:xfrm>
                    <a:off x="1295" y="1536"/>
                    <a:ext cx="864" cy="384"/>
                  </a:xfrm>
                  <a:prstGeom prst="rect">
                    <a:avLst/>
                  </a:prstGeom>
                  <a:noFill/>
                  <a:ln w="9525">
                    <a:noFill/>
                    <a:miter lim="800000"/>
                    <a:headEnd/>
                    <a:tailEnd/>
                  </a:ln>
                  <a:effectLst/>
                </p:spPr>
                <p:txBody>
                  <a:bodyPr/>
                  <a:lstStyle/>
                  <a:p>
                    <a:pPr algn="ctr"/>
                    <a:r>
                      <a:rPr lang="en-US" altLang="zh-CN" b="1"/>
                      <a:t>[0.2538    1.0887 ]</a:t>
                    </a:r>
                  </a:p>
                  <a:p>
                    <a:pPr algn="ctr" eaLnBrk="0" hangingPunct="0"/>
                    <a:endParaRPr lang="en-US" altLang="zh-CN" b="1"/>
                  </a:p>
                </p:txBody>
              </p:sp>
              <p:sp>
                <p:nvSpPr>
                  <p:cNvPr id="7285" name="Rectangle 117"/>
                  <p:cNvSpPr>
                    <a:spLocks noChangeArrowheads="1"/>
                  </p:cNvSpPr>
                  <p:nvPr/>
                </p:nvSpPr>
                <p:spPr bwMode="auto">
                  <a:xfrm>
                    <a:off x="1252" y="1536"/>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7179" name="Group 120"/>
                <p:cNvGrpSpPr>
                  <a:grpSpLocks/>
                </p:cNvGrpSpPr>
                <p:nvPr/>
              </p:nvGrpSpPr>
              <p:grpSpPr bwMode="auto">
                <a:xfrm>
                  <a:off x="0" y="1920"/>
                  <a:ext cx="496" cy="384"/>
                  <a:chOff x="0" y="1920"/>
                  <a:chExt cx="496" cy="384"/>
                </a:xfrm>
              </p:grpSpPr>
              <p:sp>
                <p:nvSpPr>
                  <p:cNvPr id="7253" name="Rectangle 85"/>
                  <p:cNvSpPr>
                    <a:spLocks noChangeArrowheads="1" noTextEdit="1"/>
                  </p:cNvSpPr>
                  <p:nvPr/>
                </p:nvSpPr>
                <p:spPr bwMode="auto">
                  <a:xfrm>
                    <a:off x="43" y="1920"/>
                    <a:ext cx="410" cy="384"/>
                  </a:xfrm>
                  <a:prstGeom prst="rect">
                    <a:avLst/>
                  </a:prstGeom>
                  <a:noFill/>
                  <a:ln w="9525">
                    <a:noFill/>
                    <a:miter lim="800000"/>
                    <a:headEnd/>
                    <a:tailEnd/>
                  </a:ln>
                  <a:effectLst/>
                </p:spPr>
                <p:txBody>
                  <a:bodyPr>
                    <a:spAutoFit/>
                  </a:bodyPr>
                  <a:lstStyle/>
                  <a:p>
                    <a:endParaRPr lang="zh-CN" altLang="en-US"/>
                  </a:p>
                </p:txBody>
              </p:sp>
              <p:sp>
                <p:nvSpPr>
                  <p:cNvPr id="7287" name="Rectangle 119"/>
                  <p:cNvSpPr>
                    <a:spLocks noChangeArrowheads="1"/>
                  </p:cNvSpPr>
                  <p:nvPr/>
                </p:nvSpPr>
                <p:spPr bwMode="auto">
                  <a:xfrm>
                    <a:off x="0" y="1920"/>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7182" name="Group 122"/>
                <p:cNvGrpSpPr>
                  <a:grpSpLocks/>
                </p:cNvGrpSpPr>
                <p:nvPr/>
              </p:nvGrpSpPr>
              <p:grpSpPr bwMode="auto">
                <a:xfrm>
                  <a:off x="496" y="1920"/>
                  <a:ext cx="756" cy="384"/>
                  <a:chOff x="496" y="1920"/>
                  <a:chExt cx="756" cy="384"/>
                </a:xfrm>
              </p:grpSpPr>
              <p:sp>
                <p:nvSpPr>
                  <p:cNvPr id="7254" name="Rectangle 86"/>
                  <p:cNvSpPr>
                    <a:spLocks noChangeArrowheads="1"/>
                  </p:cNvSpPr>
                  <p:nvPr/>
                </p:nvSpPr>
                <p:spPr bwMode="auto">
                  <a:xfrm>
                    <a:off x="539" y="1920"/>
                    <a:ext cx="670" cy="384"/>
                  </a:xfrm>
                  <a:prstGeom prst="rect">
                    <a:avLst/>
                  </a:prstGeom>
                  <a:noFill/>
                  <a:ln w="9525">
                    <a:noFill/>
                    <a:miter lim="800000"/>
                    <a:headEnd/>
                    <a:tailEnd/>
                  </a:ln>
                  <a:effectLst/>
                </p:spPr>
                <p:txBody>
                  <a:bodyPr/>
                  <a:lstStyle/>
                  <a:p>
                    <a:pPr algn="ctr"/>
                    <a:r>
                      <a:rPr lang="en-US" altLang="zh-CN" b="1">
                        <a:solidFill>
                          <a:srgbClr val="FF3300"/>
                        </a:solidFill>
                      </a:rPr>
                      <a:t>-1.4777</a:t>
                    </a:r>
                  </a:p>
                  <a:p>
                    <a:pPr algn="ctr" eaLnBrk="0" hangingPunct="0"/>
                    <a:endParaRPr lang="en-US" altLang="zh-CN" b="1"/>
                  </a:p>
                </p:txBody>
              </p:sp>
              <p:sp>
                <p:nvSpPr>
                  <p:cNvPr id="7289" name="Rectangle 121"/>
                  <p:cNvSpPr>
                    <a:spLocks noChangeArrowheads="1"/>
                  </p:cNvSpPr>
                  <p:nvPr/>
                </p:nvSpPr>
                <p:spPr bwMode="auto">
                  <a:xfrm>
                    <a:off x="496" y="1920"/>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7185" name="Group 124"/>
                <p:cNvGrpSpPr>
                  <a:grpSpLocks/>
                </p:cNvGrpSpPr>
                <p:nvPr/>
              </p:nvGrpSpPr>
              <p:grpSpPr bwMode="auto">
                <a:xfrm>
                  <a:off x="1252" y="1920"/>
                  <a:ext cx="950" cy="384"/>
                  <a:chOff x="1252" y="1920"/>
                  <a:chExt cx="950" cy="384"/>
                </a:xfrm>
              </p:grpSpPr>
              <p:sp>
                <p:nvSpPr>
                  <p:cNvPr id="7255" name="Rectangle 87"/>
                  <p:cNvSpPr>
                    <a:spLocks noChangeArrowheads="1"/>
                  </p:cNvSpPr>
                  <p:nvPr/>
                </p:nvSpPr>
                <p:spPr bwMode="auto">
                  <a:xfrm>
                    <a:off x="1295" y="1920"/>
                    <a:ext cx="864" cy="384"/>
                  </a:xfrm>
                  <a:prstGeom prst="rect">
                    <a:avLst/>
                  </a:prstGeom>
                  <a:noFill/>
                  <a:ln w="9525">
                    <a:noFill/>
                    <a:miter lim="800000"/>
                    <a:headEnd/>
                    <a:tailEnd/>
                  </a:ln>
                  <a:effectLst/>
                </p:spPr>
                <p:txBody>
                  <a:bodyPr/>
                  <a:lstStyle/>
                  <a:p>
                    <a:pPr algn="ctr"/>
                    <a:r>
                      <a:rPr lang="en-US" altLang="zh-CN" b="1">
                        <a:solidFill>
                          <a:srgbClr val="FF3300"/>
                        </a:solidFill>
                      </a:rPr>
                      <a:t>[-2.8518   -0.1037 ]</a:t>
                    </a:r>
                  </a:p>
                  <a:p>
                    <a:pPr algn="ctr" eaLnBrk="0" hangingPunct="0"/>
                    <a:endParaRPr lang="en-US" altLang="zh-CN" b="1"/>
                  </a:p>
                </p:txBody>
              </p:sp>
              <p:sp>
                <p:nvSpPr>
                  <p:cNvPr id="7291" name="Rectangle 123"/>
                  <p:cNvSpPr>
                    <a:spLocks noChangeArrowheads="1"/>
                  </p:cNvSpPr>
                  <p:nvPr/>
                </p:nvSpPr>
                <p:spPr bwMode="auto">
                  <a:xfrm>
                    <a:off x="1252" y="1920"/>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7188" name="Group 126"/>
                <p:cNvGrpSpPr>
                  <a:grpSpLocks/>
                </p:cNvGrpSpPr>
                <p:nvPr/>
              </p:nvGrpSpPr>
              <p:grpSpPr bwMode="auto">
                <a:xfrm>
                  <a:off x="0" y="2304"/>
                  <a:ext cx="2202" cy="384"/>
                  <a:chOff x="0" y="2304"/>
                  <a:chExt cx="2202" cy="384"/>
                </a:xfrm>
              </p:grpSpPr>
              <p:sp>
                <p:nvSpPr>
                  <p:cNvPr id="7256" name="Rectangle 88"/>
                  <p:cNvSpPr>
                    <a:spLocks noChangeArrowheads="1"/>
                  </p:cNvSpPr>
                  <p:nvPr/>
                </p:nvSpPr>
                <p:spPr bwMode="auto">
                  <a:xfrm>
                    <a:off x="43" y="2304"/>
                    <a:ext cx="2116" cy="384"/>
                  </a:xfrm>
                  <a:prstGeom prst="rect">
                    <a:avLst/>
                  </a:prstGeom>
                  <a:noFill/>
                  <a:ln w="9525">
                    <a:noFill/>
                    <a:miter lim="800000"/>
                    <a:headEnd/>
                    <a:tailEnd/>
                  </a:ln>
                  <a:effectLst/>
                </p:spPr>
                <p:txBody>
                  <a:bodyPr/>
                  <a:lstStyle/>
                  <a:p>
                    <a:pPr algn="ctr"/>
                    <a:r>
                      <a:rPr lang="en-US" altLang="zh-CN" b="1" i="1"/>
                      <a:t>R</a:t>
                    </a:r>
                    <a:r>
                      <a:rPr lang="en-US" altLang="zh-CN" b="1" baseline="30000"/>
                      <a:t>2</a:t>
                    </a:r>
                    <a:r>
                      <a:rPr lang="en-US" altLang="zh-CN" b="1"/>
                      <a:t>=0.9209      </a:t>
                    </a:r>
                    <a:r>
                      <a:rPr lang="en-US" altLang="zh-CN" b="1" i="1"/>
                      <a:t>F</a:t>
                    </a:r>
                    <a:r>
                      <a:rPr lang="en-US" altLang="zh-CN" b="1"/>
                      <a:t>=72.7771      </a:t>
                    </a:r>
                    <a:r>
                      <a:rPr lang="en-US" altLang="zh-CN" b="1" i="1"/>
                      <a:t>p</a:t>
                    </a:r>
                    <a:r>
                      <a:rPr lang="en-US" altLang="zh-CN" b="1"/>
                      <a:t>=0.0000</a:t>
                    </a:r>
                  </a:p>
                  <a:p>
                    <a:pPr algn="ctr" eaLnBrk="0" hangingPunct="0"/>
                    <a:endParaRPr lang="en-US" altLang="zh-CN" b="1"/>
                  </a:p>
                </p:txBody>
              </p:sp>
              <p:sp>
                <p:nvSpPr>
                  <p:cNvPr id="7293" name="Rectangle 125"/>
                  <p:cNvSpPr>
                    <a:spLocks noChangeArrowheads="1"/>
                  </p:cNvSpPr>
                  <p:nvPr/>
                </p:nvSpPr>
                <p:spPr bwMode="auto">
                  <a:xfrm>
                    <a:off x="0" y="2304"/>
                    <a:ext cx="2202" cy="384"/>
                  </a:xfrm>
                  <a:prstGeom prst="rect">
                    <a:avLst/>
                  </a:prstGeom>
                  <a:noFill/>
                  <a:ln w="7">
                    <a:solidFill>
                      <a:srgbClr val="A0A0A0"/>
                    </a:solidFill>
                    <a:miter lim="800000"/>
                    <a:headEnd/>
                    <a:tailEnd/>
                  </a:ln>
                  <a:effectLst/>
                </p:spPr>
                <p:txBody>
                  <a:bodyPr/>
                  <a:lstStyle/>
                  <a:p>
                    <a:endParaRPr lang="zh-CN" altLang="en-US"/>
                  </a:p>
                </p:txBody>
              </p:sp>
            </p:grpSp>
          </p:grpSp>
          <p:sp>
            <p:nvSpPr>
              <p:cNvPr id="7296" name="Rectangle 128"/>
              <p:cNvSpPr>
                <a:spLocks noChangeArrowheads="1"/>
              </p:cNvSpPr>
              <p:nvPr/>
            </p:nvSpPr>
            <p:spPr bwMode="auto">
              <a:xfrm>
                <a:off x="-3" y="-3"/>
                <a:ext cx="2208" cy="2694"/>
              </a:xfrm>
              <a:prstGeom prst="rect">
                <a:avLst/>
              </a:prstGeom>
              <a:noFill/>
              <a:ln w="11112">
                <a:solidFill>
                  <a:srgbClr val="A0A0A0"/>
                </a:solidFill>
                <a:miter lim="800000"/>
                <a:headEnd/>
                <a:tailEnd/>
              </a:ln>
              <a:effectLst/>
            </p:spPr>
            <p:txBody>
              <a:bodyPr/>
              <a:lstStyle/>
              <a:p>
                <a:endParaRPr lang="zh-CN" altLang="en-US"/>
              </a:p>
            </p:txBody>
          </p:sp>
        </p:grpSp>
        <p:grpSp>
          <p:nvGrpSpPr>
            <p:cNvPr id="7191" name="Group 135"/>
            <p:cNvGrpSpPr>
              <a:grpSpLocks/>
            </p:cNvGrpSpPr>
            <p:nvPr/>
          </p:nvGrpSpPr>
          <p:grpSpPr bwMode="auto">
            <a:xfrm>
              <a:off x="1344" y="2688"/>
              <a:ext cx="327" cy="1325"/>
              <a:chOff x="1344" y="2688"/>
              <a:chExt cx="327" cy="1325"/>
            </a:xfrm>
          </p:grpSpPr>
          <p:sp>
            <p:nvSpPr>
              <p:cNvPr id="7298" name="Rectangle 130"/>
              <p:cNvSpPr>
                <a:spLocks noChangeArrowheads="1"/>
              </p:cNvSpPr>
              <p:nvPr/>
            </p:nvSpPr>
            <p:spPr bwMode="auto">
              <a:xfrm>
                <a:off x="1344" y="3456"/>
                <a:ext cx="327" cy="317"/>
              </a:xfrm>
              <a:prstGeom prst="rect">
                <a:avLst/>
              </a:prstGeom>
              <a:noFill/>
              <a:ln w="9525">
                <a:noFill/>
                <a:miter lim="800000"/>
                <a:headEnd/>
                <a:tailEnd/>
              </a:ln>
              <a:effectLst/>
            </p:spPr>
            <p:txBody>
              <a:bodyPr wrap="none">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3</a:t>
                </a:r>
              </a:p>
            </p:txBody>
          </p:sp>
          <p:sp>
            <p:nvSpPr>
              <p:cNvPr id="7299" name="Rectangle 131"/>
              <p:cNvSpPr>
                <a:spLocks noChangeArrowheads="1"/>
              </p:cNvSpPr>
              <p:nvPr/>
            </p:nvSpPr>
            <p:spPr bwMode="auto">
              <a:xfrm>
                <a:off x="1344" y="2688"/>
                <a:ext cx="327" cy="317"/>
              </a:xfrm>
              <a:prstGeom prst="rect">
                <a:avLst/>
              </a:prstGeom>
              <a:noFill/>
              <a:ln w="9525">
                <a:noFill/>
                <a:miter lim="800000"/>
                <a:headEnd/>
                <a:tailEnd/>
              </a:ln>
              <a:effectLst/>
            </p:spPr>
            <p:txBody>
              <a:bodyPr wrap="none">
                <a:spAutoFit/>
              </a:bodyPr>
              <a:lstStyle/>
              <a:p>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0</a:t>
                </a:r>
              </a:p>
            </p:txBody>
          </p:sp>
          <p:sp>
            <p:nvSpPr>
              <p:cNvPr id="7300" name="Rectangle 132"/>
              <p:cNvSpPr>
                <a:spLocks noChangeArrowheads="1"/>
              </p:cNvSpPr>
              <p:nvPr/>
            </p:nvSpPr>
            <p:spPr bwMode="auto">
              <a:xfrm>
                <a:off x="1344" y="2928"/>
                <a:ext cx="327" cy="316"/>
              </a:xfrm>
              <a:prstGeom prst="rect">
                <a:avLst/>
              </a:prstGeom>
              <a:noFill/>
              <a:ln w="9525">
                <a:noFill/>
                <a:miter lim="800000"/>
                <a:headEnd/>
                <a:tailEnd/>
              </a:ln>
              <a:effectLst/>
            </p:spPr>
            <p:txBody>
              <a:bodyPr wrap="none">
                <a:spAutoFit/>
              </a:bodyPr>
              <a:lstStyle/>
              <a:p>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1</a:t>
                </a:r>
              </a:p>
            </p:txBody>
          </p:sp>
          <p:sp>
            <p:nvSpPr>
              <p:cNvPr id="7301" name="Rectangle 133"/>
              <p:cNvSpPr>
                <a:spLocks noChangeArrowheads="1"/>
              </p:cNvSpPr>
              <p:nvPr/>
            </p:nvSpPr>
            <p:spPr bwMode="auto">
              <a:xfrm>
                <a:off x="1344" y="3169"/>
                <a:ext cx="327" cy="316"/>
              </a:xfrm>
              <a:prstGeom prst="rect">
                <a:avLst/>
              </a:prstGeom>
              <a:noFill/>
              <a:ln w="9525">
                <a:noFill/>
                <a:miter lim="800000"/>
                <a:headEnd/>
                <a:tailEnd/>
              </a:ln>
              <a:effectLst/>
            </p:spPr>
            <p:txBody>
              <a:bodyPr wrap="none">
                <a:spAutoFit/>
              </a:bodyPr>
              <a:lstStyle/>
              <a:p>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2</a:t>
                </a:r>
              </a:p>
            </p:txBody>
          </p:sp>
          <p:sp>
            <p:nvSpPr>
              <p:cNvPr id="7302" name="Rectangle 134"/>
              <p:cNvSpPr>
                <a:spLocks noChangeArrowheads="1"/>
              </p:cNvSpPr>
              <p:nvPr/>
            </p:nvSpPr>
            <p:spPr bwMode="auto">
              <a:xfrm>
                <a:off x="1344" y="3697"/>
                <a:ext cx="327" cy="316"/>
              </a:xfrm>
              <a:prstGeom prst="rect">
                <a:avLst/>
              </a:prstGeom>
              <a:noFill/>
              <a:ln w="9525">
                <a:noFill/>
                <a:miter lim="800000"/>
                <a:headEnd/>
                <a:tailEnd/>
              </a:ln>
              <a:effectLst/>
            </p:spPr>
            <p:txBody>
              <a:bodyPr wrap="none">
                <a:spAutoFit/>
              </a:bodyPr>
              <a:lstStyle/>
              <a:p>
                <a:r>
                  <a:rPr lang="en-US" altLang="zh-CN" b="1" i="1">
                    <a:solidFill>
                      <a:srgbClr val="FF3300"/>
                    </a:solidFill>
                    <a:latin typeface="Courier New" pitchFamily="49" charset="0"/>
                    <a:cs typeface="Courier New" pitchFamily="49" charset="0"/>
                    <a:sym typeface="Symbol" pitchFamily="18" charset="2"/>
                  </a:rPr>
                  <a:t></a:t>
                </a:r>
                <a:r>
                  <a:rPr lang="en-US" altLang="zh-CN" b="1" baseline="-25000">
                    <a:solidFill>
                      <a:srgbClr val="FF3300"/>
                    </a:solidFill>
                    <a:latin typeface="Courier New" pitchFamily="49" charset="0"/>
                    <a:cs typeface="Courier New" pitchFamily="49" charset="0"/>
                    <a:sym typeface="Symbol" pitchFamily="18" charset="2"/>
                  </a:rPr>
                  <a:t>4</a:t>
                </a:r>
              </a:p>
            </p:txBody>
          </p:sp>
        </p:grpSp>
      </p:grpSp>
      <p:grpSp>
        <p:nvGrpSpPr>
          <p:cNvPr id="7194" name="Group 138"/>
          <p:cNvGrpSpPr>
            <a:grpSpLocks/>
          </p:cNvGrpSpPr>
          <p:nvPr/>
        </p:nvGrpSpPr>
        <p:grpSpPr bwMode="auto">
          <a:xfrm>
            <a:off x="323850" y="2079625"/>
            <a:ext cx="1676400" cy="1806575"/>
            <a:chOff x="336" y="1200"/>
            <a:chExt cx="1056" cy="1138"/>
          </a:xfrm>
        </p:grpSpPr>
        <p:sp>
          <p:nvSpPr>
            <p:cNvPr id="7304" name="Text Box 136"/>
            <p:cNvSpPr txBox="1">
              <a:spLocks noChangeArrowheads="1"/>
            </p:cNvSpPr>
            <p:nvPr/>
          </p:nvSpPr>
          <p:spPr bwMode="auto">
            <a:xfrm>
              <a:off x="336" y="1392"/>
              <a:ext cx="1056" cy="946"/>
            </a:xfrm>
            <a:prstGeom prst="rect">
              <a:avLst/>
            </a:prstGeom>
            <a:solidFill>
              <a:srgbClr val="FFFF00"/>
            </a:solidFill>
            <a:ln w="9525">
              <a:noFill/>
              <a:miter lim="800000"/>
              <a:headEnd/>
              <a:tailEnd/>
            </a:ln>
            <a:effectLst/>
          </p:spPr>
          <p:txBody>
            <a:bodyPr>
              <a:spAutoFit/>
            </a:bodyPr>
            <a:lstStyle/>
            <a:p>
              <a:pPr>
                <a:lnSpc>
                  <a:spcPct val="110000"/>
                </a:lnSpc>
                <a:spcBef>
                  <a:spcPct val="50000"/>
                </a:spcBef>
              </a:pPr>
              <a:r>
                <a:rPr lang="en-US" altLang="zh-CN" sz="2800" b="1" i="1"/>
                <a:t>x</a:t>
              </a:r>
              <a:r>
                <a:rPr lang="en-US" altLang="zh-CN" sz="2800" b="1" baseline="-30000"/>
                <a:t>1</a:t>
              </a:r>
              <a:r>
                <a:rPr lang="zh-CN" altLang="en-US" sz="2800" b="1"/>
                <a:t>和</a:t>
              </a:r>
              <a:r>
                <a:rPr lang="en-US" altLang="zh-CN" sz="2800" b="1" i="1"/>
                <a:t>x</a:t>
              </a:r>
              <a:r>
                <a:rPr lang="en-US" altLang="zh-CN" sz="2800" b="1" baseline="-30000"/>
                <a:t>2</a:t>
              </a:r>
              <a:r>
                <a:rPr lang="zh-CN" altLang="en-US" sz="2800" b="1">
                  <a:latin typeface="Courier New" pitchFamily="49" charset="0"/>
                </a:rPr>
                <a:t>对</a:t>
              </a:r>
              <a:r>
                <a:rPr lang="en-US" altLang="zh-CN" sz="2800" b="1" i="1"/>
                <a:t>y</a:t>
              </a:r>
              <a:r>
                <a:rPr lang="zh-CN" altLang="en-US" sz="2800" b="1">
                  <a:latin typeface="Courier New" pitchFamily="49" charset="0"/>
                </a:rPr>
                <a:t>的影响有交互作用</a:t>
              </a:r>
            </a:p>
          </p:txBody>
        </p:sp>
        <p:sp>
          <p:nvSpPr>
            <p:cNvPr id="7305" name="AutoShape 137"/>
            <p:cNvSpPr>
              <a:spLocks noChangeArrowheads="1"/>
            </p:cNvSpPr>
            <p:nvPr/>
          </p:nvSpPr>
          <p:spPr bwMode="auto">
            <a:xfrm>
              <a:off x="654" y="1200"/>
              <a:ext cx="306" cy="192"/>
            </a:xfrm>
            <a:prstGeom prst="downArrow">
              <a:avLst>
                <a:gd name="adj1" fmla="val 50000"/>
                <a:gd name="adj2" fmla="val 25000"/>
              </a:avLst>
            </a:prstGeom>
            <a:solidFill>
              <a:srgbClr val="FFFF00"/>
            </a:solidFill>
            <a:ln w="9525">
              <a:solidFill>
                <a:schemeClr val="tx1"/>
              </a:solidFill>
              <a:miter lim="800000"/>
              <a:headEnd/>
              <a:tailEnd/>
            </a:ln>
            <a:effectLst/>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71"/>
                                        </p:tgtEl>
                                        <p:attrNameLst>
                                          <p:attrName>style.visibility</p:attrName>
                                        </p:attrNameLst>
                                      </p:cBhvr>
                                      <p:to>
                                        <p:strVal val="visible"/>
                                      </p:to>
                                    </p:set>
                                    <p:animEffect transition="in" filter="blinds(horizontal)">
                                      <p:cBhvr>
                                        <p:cTn id="16" dur="500"/>
                                        <p:tgtEl>
                                          <p:spTgt spid="717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194"/>
                                        </p:tgtEl>
                                        <p:attrNameLst>
                                          <p:attrName>style.visibility</p:attrName>
                                        </p:attrNameLst>
                                      </p:cBhvr>
                                      <p:to>
                                        <p:strVal val="visible"/>
                                      </p:to>
                                    </p:set>
                                    <p:animEffect transition="in" filter="blinds(horizontal)">
                                      <p:cBhvr>
                                        <p:cTn id="21" dur="500"/>
                                        <p:tgtEl>
                                          <p:spTgt spid="719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7174"/>
                                        </p:tgtEl>
                                        <p:attrNameLst>
                                          <p:attrName>style.visibility</p:attrName>
                                        </p:attrNameLst>
                                      </p:cBhvr>
                                      <p:to>
                                        <p:strVal val="visible"/>
                                      </p:to>
                                    </p:set>
                                    <p:animEffect transition="in" filter="checkerboard(across)">
                                      <p:cBhvr>
                                        <p:cTn id="26" dur="500"/>
                                        <p:tgtEl>
                                          <p:spTgt spid="717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491880" y="520770"/>
            <a:ext cx="2520280"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smtClean="0"/>
              <a:t>因子分析</a:t>
            </a:r>
            <a:endParaRPr lang="zh-CN" altLang="en-US" sz="2800" b="1" dirty="0">
              <a:latin typeface="+mj-lt"/>
              <a:ea typeface="隶书" panose="02010509060101010101" pitchFamily="49"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9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9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1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467544" y="1196752"/>
            <a:ext cx="3712428" cy="1435837"/>
            <a:chOff x="467544" y="1196752"/>
            <a:chExt cx="3712428" cy="1435837"/>
          </a:xfrm>
        </p:grpSpPr>
        <p:graphicFrame>
          <p:nvGraphicFramePr>
            <p:cNvPr id="27" name="对象 26"/>
            <p:cNvGraphicFramePr>
              <a:graphicFrameLocks noChangeAspect="1"/>
            </p:cNvGraphicFramePr>
            <p:nvPr>
              <p:extLst>
                <p:ext uri="{D42A27DB-BD31-4B8C-83A1-F6EECF244321}">
                  <p14:modId xmlns:p14="http://schemas.microsoft.com/office/powerpoint/2010/main" xmlns="" val="1554105990"/>
                </p:ext>
              </p:extLst>
            </p:nvPr>
          </p:nvGraphicFramePr>
          <p:xfrm>
            <a:off x="467544" y="1196752"/>
            <a:ext cx="1733953" cy="1008112"/>
          </p:xfrm>
          <a:graphic>
            <a:graphicData uri="http://schemas.openxmlformats.org/presentationml/2006/ole">
              <p:oleObj spid="_x0000_s83932" name="Equation" r:id="rId4" imgW="799920" imgH="457200"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427176068"/>
                </p:ext>
              </p:extLst>
            </p:nvPr>
          </p:nvGraphicFramePr>
          <p:xfrm>
            <a:off x="2195736" y="1196752"/>
            <a:ext cx="1984236" cy="1435837"/>
          </p:xfrm>
          <a:graphic>
            <a:graphicData uri="http://schemas.openxmlformats.org/presentationml/2006/ole">
              <p:oleObj spid="_x0000_s83933" name="Equation" r:id="rId5" imgW="914400" imgH="660240" progId="Equation.DSMT4">
                <p:embed/>
              </p:oleObj>
            </a:graphicData>
          </a:graphic>
        </p:graphicFrame>
      </p:gr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xmlns="" val="2177744683"/>
              </p:ext>
            </p:extLst>
          </p:nvPr>
        </p:nvGraphicFramePr>
        <p:xfrm>
          <a:off x="5292080" y="1257692"/>
          <a:ext cx="519113" cy="1036638"/>
        </p:xfrm>
        <a:graphic>
          <a:graphicData uri="http://schemas.openxmlformats.org/presentationml/2006/ole">
            <p:oleObj spid="_x0000_s83934" name="Equation" r:id="rId6" imgW="215640" imgH="431640" progId="Equation.DSMT4">
              <p:embed/>
            </p:oleObj>
          </a:graphicData>
        </a:graphic>
      </p:graphicFrame>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xmlns="" val="2677615653"/>
              </p:ext>
            </p:extLst>
          </p:nvPr>
        </p:nvGraphicFramePr>
        <p:xfrm>
          <a:off x="6228184" y="1282972"/>
          <a:ext cx="2448210" cy="993900"/>
        </p:xfrm>
        <a:graphic>
          <a:graphicData uri="http://schemas.openxmlformats.org/presentationml/2006/ole">
            <p:oleObj spid="_x0000_s83935" name="Equation" r:id="rId7" imgW="1257120" imgH="482400" progId="Equation.DSMT4">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3886931160"/>
              </p:ext>
            </p:extLst>
          </p:nvPr>
        </p:nvGraphicFramePr>
        <p:xfrm>
          <a:off x="2212143" y="3204518"/>
          <a:ext cx="3151035" cy="440506"/>
        </p:xfrm>
        <a:graphic>
          <a:graphicData uri="http://schemas.openxmlformats.org/presentationml/2006/ole">
            <p:oleObj spid="_x0000_s83936" name="Equation" r:id="rId8" imgW="1485720" imgH="203040" progId="Equation.DSMT4">
              <p:embed/>
            </p:oleObj>
          </a:graphicData>
        </a:graphic>
      </p:graphicFrame>
      <p:sp>
        <p:nvSpPr>
          <p:cNvPr id="23"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0" name="对象 59"/>
          <p:cNvGraphicFramePr>
            <a:graphicFrameLocks noChangeAspect="1"/>
          </p:cNvGraphicFramePr>
          <p:nvPr>
            <p:extLst>
              <p:ext uri="{D42A27DB-BD31-4B8C-83A1-F6EECF244321}">
                <p14:modId xmlns:p14="http://schemas.microsoft.com/office/powerpoint/2010/main" xmlns="" val="1953377820"/>
              </p:ext>
            </p:extLst>
          </p:nvPr>
        </p:nvGraphicFramePr>
        <p:xfrm>
          <a:off x="5724128" y="3146048"/>
          <a:ext cx="2552303" cy="458384"/>
        </p:xfrm>
        <a:graphic>
          <a:graphicData uri="http://schemas.openxmlformats.org/presentationml/2006/ole">
            <p:oleObj spid="_x0000_s83937" name="Equation" r:id="rId9" imgW="1180800" imgH="215640" progId="Equation.DSMT4">
              <p:embed/>
            </p:oleObj>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xmlns="" val="2132646195"/>
              </p:ext>
            </p:extLst>
          </p:nvPr>
        </p:nvGraphicFramePr>
        <p:xfrm>
          <a:off x="539552" y="4221088"/>
          <a:ext cx="7920880" cy="988304"/>
        </p:xfrm>
        <a:graphic>
          <a:graphicData uri="http://schemas.openxmlformats.org/presentationml/2006/ole">
            <p:oleObj spid="_x0000_s83938" name="Equation" r:id="rId10" imgW="3746160" imgH="457200" progId="Equation.DSMT4">
              <p:embed/>
            </p:oleObj>
          </a:graphicData>
        </a:graphic>
      </p:graphicFrame>
      <p:sp>
        <p:nvSpPr>
          <p:cNvPr id="66" name="Rectangle 10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7" name="对象 66"/>
          <p:cNvGraphicFramePr>
            <a:graphicFrameLocks noChangeAspect="1"/>
          </p:cNvGraphicFramePr>
          <p:nvPr>
            <p:extLst>
              <p:ext uri="{D42A27DB-BD31-4B8C-83A1-F6EECF244321}">
                <p14:modId xmlns:p14="http://schemas.microsoft.com/office/powerpoint/2010/main" xmlns="" val="3697910087"/>
              </p:ext>
            </p:extLst>
          </p:nvPr>
        </p:nvGraphicFramePr>
        <p:xfrm>
          <a:off x="2152784" y="5385542"/>
          <a:ext cx="6451044" cy="438885"/>
        </p:xfrm>
        <a:graphic>
          <a:graphicData uri="http://schemas.openxmlformats.org/presentationml/2006/ole">
            <p:oleObj spid="_x0000_s83939" name="Equation" r:id="rId11" imgW="2946240" imgH="203040" progId="Equation.DSMT4">
              <p:embed/>
            </p:oleObj>
          </a:graphicData>
        </a:graphic>
      </p:graphicFrame>
      <p:graphicFrame>
        <p:nvGraphicFramePr>
          <p:cNvPr id="68" name="对象 67"/>
          <p:cNvGraphicFramePr>
            <a:graphicFrameLocks noChangeAspect="1"/>
          </p:cNvGraphicFramePr>
          <p:nvPr>
            <p:extLst>
              <p:ext uri="{D42A27DB-BD31-4B8C-83A1-F6EECF244321}">
                <p14:modId xmlns:p14="http://schemas.microsoft.com/office/powerpoint/2010/main" xmlns="" val="930516952"/>
              </p:ext>
            </p:extLst>
          </p:nvPr>
        </p:nvGraphicFramePr>
        <p:xfrm>
          <a:off x="1691680" y="5949280"/>
          <a:ext cx="6245750" cy="576064"/>
        </p:xfrm>
        <a:graphic>
          <a:graphicData uri="http://schemas.openxmlformats.org/presentationml/2006/ole">
            <p:oleObj spid="_x0000_s83940" name="Equation" r:id="rId12" imgW="2616200" imgH="241300" progId="Equation.DSMT4">
              <p:embed/>
            </p:oleObj>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xmlns="" val="1127173765"/>
              </p:ext>
            </p:extLst>
          </p:nvPr>
        </p:nvGraphicFramePr>
        <p:xfrm>
          <a:off x="1020763" y="596900"/>
          <a:ext cx="114300" cy="180975"/>
        </p:xfrm>
        <a:graphic>
          <a:graphicData uri="http://schemas.openxmlformats.org/presentationml/2006/ole">
            <p:oleObj spid="_x0000_s83941" name="Equation" r:id="rId13" imgW="114120" imgH="177480" progId="Equation.DSMT4">
              <p:embed/>
            </p:oleObj>
          </a:graphicData>
        </a:graphic>
      </p:graphicFrame>
      <p:sp>
        <p:nvSpPr>
          <p:cNvPr id="30" name="Rectangle 7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787"/>
          <p:cNvSpPr>
            <a:spLocks noChangeArrowheads="1"/>
          </p:cNvSpPr>
          <p:nvPr/>
        </p:nvSpPr>
        <p:spPr bwMode="auto">
          <a:xfrm>
            <a:off x="0" y="2444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4139952" y="1052736"/>
            <a:ext cx="1775412" cy="2053183"/>
            <a:chOff x="4139952" y="1052736"/>
            <a:chExt cx="1775412" cy="2053183"/>
          </a:xfrm>
        </p:grpSpPr>
        <p:grpSp>
          <p:nvGrpSpPr>
            <p:cNvPr id="14" name="组合 13"/>
            <p:cNvGrpSpPr/>
            <p:nvPr/>
          </p:nvGrpSpPr>
          <p:grpSpPr>
            <a:xfrm>
              <a:off x="4139952" y="1052736"/>
              <a:ext cx="1775412" cy="2053183"/>
              <a:chOff x="4139952" y="1052736"/>
              <a:chExt cx="1775412" cy="2053183"/>
            </a:xfrm>
          </p:grpSpPr>
          <p:graphicFrame>
            <p:nvGraphicFramePr>
              <p:cNvPr id="20" name="对象 19"/>
              <p:cNvGraphicFramePr>
                <a:graphicFrameLocks noChangeAspect="1"/>
              </p:cNvGraphicFramePr>
              <p:nvPr>
                <p:extLst>
                  <p:ext uri="{D42A27DB-BD31-4B8C-83A1-F6EECF244321}">
                    <p14:modId xmlns:p14="http://schemas.microsoft.com/office/powerpoint/2010/main" xmlns="" val="1667199847"/>
                  </p:ext>
                </p:extLst>
              </p:nvPr>
            </p:nvGraphicFramePr>
            <p:xfrm>
              <a:off x="4139952" y="2276872"/>
              <a:ext cx="1775412" cy="829047"/>
            </p:xfrm>
            <a:graphic>
              <a:graphicData uri="http://schemas.openxmlformats.org/presentationml/2006/ole">
                <p:oleObj spid="_x0000_s83942" name="Equation" r:id="rId14" imgW="1066680" imgH="482400" progId="Equation.DSMT4">
                  <p:embed/>
                </p:oleObj>
              </a:graphicData>
            </a:graphic>
          </p:graphicFrame>
          <p:sp>
            <p:nvSpPr>
              <p:cNvPr id="38" name="TextBox 37"/>
              <p:cNvSpPr txBox="1"/>
              <p:nvPr/>
            </p:nvSpPr>
            <p:spPr>
              <a:xfrm>
                <a:off x="4355976" y="1052736"/>
                <a:ext cx="1224136" cy="1446550"/>
              </a:xfrm>
              <a:prstGeom prst="rect">
                <a:avLst/>
              </a:prstGeom>
              <a:noFill/>
            </p:spPr>
            <p:txBody>
              <a:bodyPr wrap="square" rtlCol="0">
                <a:spAutoFit/>
              </a:bodyPr>
              <a:lstStyle/>
              <a:p>
                <a:r>
                  <a:rPr lang="en-US" altLang="zh-CN" sz="8800" dirty="0"/>
                  <a:t>=</a:t>
                </a:r>
                <a:endParaRPr lang="zh-CN" altLang="en-US" sz="8800" dirty="0"/>
              </a:p>
            </p:txBody>
          </p:sp>
        </p:grpSp>
        <p:cxnSp>
          <p:nvCxnSpPr>
            <p:cNvPr id="41" name="直接箭头连接符 40"/>
            <p:cNvCxnSpPr/>
            <p:nvPr/>
          </p:nvCxnSpPr>
          <p:spPr bwMode="auto">
            <a:xfrm flipV="1">
              <a:off x="4752020" y="1916832"/>
              <a:ext cx="0" cy="36004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grpSp>
      <p:sp>
        <p:nvSpPr>
          <p:cNvPr id="43" name="矩形 42"/>
          <p:cNvSpPr/>
          <p:nvPr/>
        </p:nvSpPr>
        <p:spPr>
          <a:xfrm>
            <a:off x="445865" y="3172480"/>
            <a:ext cx="1620957" cy="523220"/>
          </a:xfrm>
          <a:prstGeom prst="rect">
            <a:avLst/>
          </a:prstGeom>
          <a:solidFill>
            <a:srgbClr val="FFFF00"/>
          </a:solidFill>
        </p:spPr>
        <p:txBody>
          <a:bodyPr wrap="none">
            <a:spAutoFit/>
          </a:bodyPr>
          <a:lstStyle/>
          <a:p>
            <a:r>
              <a:rPr lang="zh-CN" altLang="zh-CN" sz="2800" b="1" dirty="0"/>
              <a:t>因子旋转</a:t>
            </a:r>
            <a:endParaRPr lang="zh-CN" altLang="en-US" sz="2800" b="1" dirty="0"/>
          </a:p>
        </p:txBody>
      </p:sp>
      <p:grpSp>
        <p:nvGrpSpPr>
          <p:cNvPr id="21" name="组合 20"/>
          <p:cNvGrpSpPr/>
          <p:nvPr/>
        </p:nvGrpSpPr>
        <p:grpSpPr>
          <a:xfrm>
            <a:off x="2267744" y="3703970"/>
            <a:ext cx="3711252" cy="484632"/>
            <a:chOff x="2267744" y="3703970"/>
            <a:chExt cx="3711252" cy="484632"/>
          </a:xfrm>
        </p:grpSpPr>
        <p:graphicFrame>
          <p:nvGraphicFramePr>
            <p:cNvPr id="24" name="对象 23"/>
            <p:cNvGraphicFramePr>
              <a:graphicFrameLocks noChangeAspect="1"/>
            </p:cNvGraphicFramePr>
            <p:nvPr>
              <p:extLst>
                <p:ext uri="{D42A27DB-BD31-4B8C-83A1-F6EECF244321}">
                  <p14:modId xmlns:p14="http://schemas.microsoft.com/office/powerpoint/2010/main" xmlns="" val="970770304"/>
                </p:ext>
              </p:extLst>
            </p:nvPr>
          </p:nvGraphicFramePr>
          <p:xfrm>
            <a:off x="2627784" y="3704169"/>
            <a:ext cx="3351212" cy="431800"/>
          </p:xfrm>
          <a:graphic>
            <a:graphicData uri="http://schemas.openxmlformats.org/presentationml/2006/ole">
              <p:oleObj spid="_x0000_s83943" name="Equation" r:id="rId15" imgW="1485720" imgH="203040" progId="Equation.DSMT4">
                <p:embed/>
              </p:oleObj>
            </a:graphicData>
          </a:graphic>
        </p:graphicFrame>
        <p:sp>
          <p:nvSpPr>
            <p:cNvPr id="44" name="右箭头 43"/>
            <p:cNvSpPr/>
            <p:nvPr/>
          </p:nvSpPr>
          <p:spPr bwMode="auto">
            <a:xfrm>
              <a:off x="2267744" y="3703970"/>
              <a:ext cx="144016"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57" name="矩形 56"/>
          <p:cNvSpPr/>
          <p:nvPr/>
        </p:nvSpPr>
        <p:spPr>
          <a:xfrm>
            <a:off x="424351" y="5301208"/>
            <a:ext cx="1627369" cy="523220"/>
          </a:xfrm>
          <a:prstGeom prst="rect">
            <a:avLst/>
          </a:prstGeom>
          <a:solidFill>
            <a:srgbClr val="FFFF00"/>
          </a:solidFill>
        </p:spPr>
        <p:txBody>
          <a:bodyPr wrap="none">
            <a:spAutoFit/>
          </a:bodyPr>
          <a:lstStyle/>
          <a:p>
            <a:r>
              <a:rPr lang="zh-CN" altLang="zh-CN" sz="2800" b="1" dirty="0" smtClean="0"/>
              <a:t>因子</a:t>
            </a:r>
            <a:r>
              <a:rPr lang="zh-CN" altLang="en-US" sz="2800" b="1" dirty="0" smtClean="0"/>
              <a:t>得分</a:t>
            </a:r>
            <a:endParaRPr lang="zh-CN" altLang="en-US" sz="2800" b="1" dirty="0"/>
          </a:p>
        </p:txBody>
      </p:sp>
    </p:spTree>
    <p:extLst>
      <p:ext uri="{BB962C8B-B14F-4D97-AF65-F5344CB8AC3E}">
        <p14:creationId xmlns:p14="http://schemas.microsoft.com/office/powerpoint/2010/main" xmlns="" val="57921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barn(inVertical)">
                                      <p:cBhvr>
                                        <p:cTn id="14" dur="10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1000" fill="hold"/>
                                        <p:tgtEl>
                                          <p:spTgt spid="43"/>
                                        </p:tgtEl>
                                        <p:attrNameLst>
                                          <p:attrName>ppt_x</p:attrName>
                                        </p:attrNameLst>
                                      </p:cBhvr>
                                      <p:tavLst>
                                        <p:tav tm="0">
                                          <p:val>
                                            <p:strVal val="0-#ppt_w/2"/>
                                          </p:val>
                                        </p:tav>
                                        <p:tav tm="100000">
                                          <p:val>
                                            <p:strVal val="#ppt_x"/>
                                          </p:val>
                                        </p:tav>
                                      </p:tavLst>
                                    </p:anim>
                                    <p:anim calcmode="lin" valueType="num">
                                      <p:cBhvr additive="base">
                                        <p:cTn id="32" dur="10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in)">
                                      <p:cBhvr>
                                        <p:cTn id="51" dur="10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1000"/>
                                        <p:tgtEl>
                                          <p:spTgt spid="63"/>
                                        </p:tgtEl>
                                      </p:cBhvr>
                                    </p:animEffect>
                                    <p:anim calcmode="lin" valueType="num">
                                      <p:cBhvr>
                                        <p:cTn id="57" dur="1000" fill="hold"/>
                                        <p:tgtEl>
                                          <p:spTgt spid="63"/>
                                        </p:tgtEl>
                                        <p:attrNameLst>
                                          <p:attrName>ppt_x</p:attrName>
                                        </p:attrNameLst>
                                      </p:cBhvr>
                                      <p:tavLst>
                                        <p:tav tm="0">
                                          <p:val>
                                            <p:strVal val="#ppt_x"/>
                                          </p:val>
                                        </p:tav>
                                        <p:tav tm="100000">
                                          <p:val>
                                            <p:strVal val="#ppt_x"/>
                                          </p:val>
                                        </p:tav>
                                      </p:tavLst>
                                    </p:anim>
                                    <p:anim calcmode="lin" valueType="num">
                                      <p:cBhvr>
                                        <p:cTn id="5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1000" fill="hold"/>
                                        <p:tgtEl>
                                          <p:spTgt spid="57"/>
                                        </p:tgtEl>
                                        <p:attrNameLst>
                                          <p:attrName>ppt_x</p:attrName>
                                        </p:attrNameLst>
                                      </p:cBhvr>
                                      <p:tavLst>
                                        <p:tav tm="0">
                                          <p:val>
                                            <p:strVal val="0-#ppt_w/2"/>
                                          </p:val>
                                        </p:tav>
                                        <p:tav tm="100000">
                                          <p:val>
                                            <p:strVal val="#ppt_x"/>
                                          </p:val>
                                        </p:tav>
                                      </p:tavLst>
                                    </p:anim>
                                    <p:anim calcmode="lin" valueType="num">
                                      <p:cBhvr additive="base">
                                        <p:cTn id="64" dur="10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arn(inVertical)">
                                      <p:cBhvr>
                                        <p:cTn id="69" dur="1000"/>
                                        <p:tgtEl>
                                          <p:spTgt spid="67"/>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1000" fill="hold"/>
                                        <p:tgtEl>
                                          <p:spTgt spid="68"/>
                                        </p:tgtEl>
                                        <p:attrNameLst>
                                          <p:attrName>ppt_w</p:attrName>
                                        </p:attrNameLst>
                                      </p:cBhvr>
                                      <p:tavLst>
                                        <p:tav tm="0">
                                          <p:val>
                                            <p:fltVal val="0"/>
                                          </p:val>
                                        </p:tav>
                                        <p:tav tm="100000">
                                          <p:val>
                                            <p:strVal val="#ppt_w"/>
                                          </p:val>
                                        </p:tav>
                                      </p:tavLst>
                                    </p:anim>
                                    <p:anim calcmode="lin" valueType="num">
                                      <p:cBhvr>
                                        <p:cTn id="75" dur="1000" fill="hold"/>
                                        <p:tgtEl>
                                          <p:spTgt spid="68"/>
                                        </p:tgtEl>
                                        <p:attrNameLst>
                                          <p:attrName>ppt_h</p:attrName>
                                        </p:attrNameLst>
                                      </p:cBhvr>
                                      <p:tavLst>
                                        <p:tav tm="0">
                                          <p:val>
                                            <p:fltVal val="0"/>
                                          </p:val>
                                        </p:tav>
                                        <p:tav tm="100000">
                                          <p:val>
                                            <p:strVal val="#ppt_h"/>
                                          </p:val>
                                        </p:tav>
                                      </p:tavLst>
                                    </p:anim>
                                    <p:animEffect transition="in" filter="fade">
                                      <p:cBhvr>
                                        <p:cTn id="7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411760" y="528949"/>
            <a:ext cx="4176464"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学生成绩的因子分析模型</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112405826"/>
              </p:ext>
            </p:extLst>
          </p:nvPr>
        </p:nvGraphicFramePr>
        <p:xfrm>
          <a:off x="1619671" y="1844824"/>
          <a:ext cx="7284009" cy="2304256"/>
        </p:xfrm>
        <a:graphic>
          <a:graphicData uri="http://schemas.openxmlformats.org/presentationml/2006/ole">
            <p:oleObj spid="_x0000_s84429" name="Equation" r:id="rId3" imgW="4191000" imgH="1371600" progId="Equation.DSMT4">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526712706"/>
              </p:ext>
            </p:extLst>
          </p:nvPr>
        </p:nvGraphicFramePr>
        <p:xfrm>
          <a:off x="611560" y="1196752"/>
          <a:ext cx="1625694" cy="504056"/>
        </p:xfrm>
        <a:graphic>
          <a:graphicData uri="http://schemas.openxmlformats.org/presentationml/2006/ole">
            <p:oleObj spid="_x0000_s84430" name="Equation" r:id="rId4" imgW="647640" imgH="203040" progId="Equation.DSMT4">
              <p:embed/>
            </p:oleObj>
          </a:graphicData>
        </a:graphic>
      </p:graphicFrame>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597461849"/>
              </p:ext>
            </p:extLst>
          </p:nvPr>
        </p:nvGraphicFramePr>
        <p:xfrm>
          <a:off x="1601662" y="4221088"/>
          <a:ext cx="4862443" cy="546410"/>
        </p:xfrm>
        <a:graphic>
          <a:graphicData uri="http://schemas.openxmlformats.org/presentationml/2006/ole">
            <p:oleObj spid="_x0000_s84431" name="Equation" r:id="rId5" imgW="2082600" imgH="228600" progId="Equation.DSMT4">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3346721828"/>
              </p:ext>
            </p:extLst>
          </p:nvPr>
        </p:nvGraphicFramePr>
        <p:xfrm>
          <a:off x="1519089" y="5373217"/>
          <a:ext cx="5069135" cy="485016"/>
        </p:xfrm>
        <a:graphic>
          <a:graphicData uri="http://schemas.openxmlformats.org/presentationml/2006/ole">
            <p:oleObj spid="_x0000_s84432" name="Equation" r:id="rId6" imgW="2171520" imgH="203040" progId="Equation.DSMT4">
              <p:embed/>
            </p:oleObj>
          </a:graphicData>
        </a:graphic>
      </p:graphicFrame>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xmlns="" val="4079209534"/>
              </p:ext>
            </p:extLst>
          </p:nvPr>
        </p:nvGraphicFramePr>
        <p:xfrm>
          <a:off x="2493724" y="1196752"/>
          <a:ext cx="4156552" cy="504056"/>
        </p:xfrm>
        <a:graphic>
          <a:graphicData uri="http://schemas.openxmlformats.org/presentationml/2006/ole">
            <p:oleObj spid="_x0000_s84433" name="Equation" r:id="rId7" imgW="1968500" imgH="241300" progId="Equation.DSMT4">
              <p:embed/>
            </p:oleObj>
          </a:graphicData>
        </a:graphic>
      </p:graphicFrame>
      <p:sp>
        <p:nvSpPr>
          <p:cNvPr id="15" name="矩形 14"/>
          <p:cNvSpPr/>
          <p:nvPr/>
        </p:nvSpPr>
        <p:spPr>
          <a:xfrm>
            <a:off x="611560" y="2060848"/>
            <a:ext cx="936104" cy="1815882"/>
          </a:xfrm>
          <a:prstGeom prst="rect">
            <a:avLst/>
          </a:prstGeom>
          <a:solidFill>
            <a:srgbClr val="FFFF00"/>
          </a:solidFill>
        </p:spPr>
        <p:txBody>
          <a:bodyPr wrap="square">
            <a:spAutoFit/>
          </a:bodyPr>
          <a:lstStyle/>
          <a:p>
            <a:r>
              <a:rPr lang="en-US" altLang="zh-CN" sz="2800" b="1" i="1" dirty="0" smtClean="0"/>
              <a:t> X</a:t>
            </a:r>
            <a:r>
              <a:rPr lang="zh-CN" altLang="zh-CN" sz="2800" b="1" dirty="0" smtClean="0"/>
              <a:t>的</a:t>
            </a:r>
            <a:r>
              <a:rPr lang="zh-CN" altLang="zh-CN" sz="2800" b="1" dirty="0"/>
              <a:t>相关系数矩阵</a:t>
            </a:r>
            <a:endParaRPr lang="zh-CN" altLang="en-US" sz="2800" b="1" dirty="0"/>
          </a:p>
        </p:txBody>
      </p:sp>
      <p:graphicFrame>
        <p:nvGraphicFramePr>
          <p:cNvPr id="16" name="对象 15"/>
          <p:cNvGraphicFramePr>
            <a:graphicFrameLocks noChangeAspect="1"/>
          </p:cNvGraphicFramePr>
          <p:nvPr>
            <p:extLst>
              <p:ext uri="{D42A27DB-BD31-4B8C-83A1-F6EECF244321}">
                <p14:modId xmlns:p14="http://schemas.microsoft.com/office/powerpoint/2010/main" xmlns="" val="2621486389"/>
              </p:ext>
            </p:extLst>
          </p:nvPr>
        </p:nvGraphicFramePr>
        <p:xfrm>
          <a:off x="1587078" y="4797152"/>
          <a:ext cx="4891091" cy="546411"/>
        </p:xfrm>
        <a:graphic>
          <a:graphicData uri="http://schemas.openxmlformats.org/presentationml/2006/ole">
            <p:oleObj spid="_x0000_s84434" name="Equation" r:id="rId8" imgW="2095200" imgH="228600" progId="Equation.DSMT4">
              <p:embed/>
            </p:oleObj>
          </a:graphicData>
        </a:graphic>
      </p:graphicFrame>
      <p:grpSp>
        <p:nvGrpSpPr>
          <p:cNvPr id="6" name="组合 5"/>
          <p:cNvGrpSpPr/>
          <p:nvPr/>
        </p:nvGrpSpPr>
        <p:grpSpPr>
          <a:xfrm>
            <a:off x="1295636" y="5949280"/>
            <a:ext cx="6876764" cy="484632"/>
            <a:chOff x="1295636" y="5949280"/>
            <a:chExt cx="6876764" cy="484632"/>
          </a:xfrm>
        </p:grpSpPr>
        <p:graphicFrame>
          <p:nvGraphicFramePr>
            <p:cNvPr id="13" name="对象 12"/>
            <p:cNvGraphicFramePr>
              <a:graphicFrameLocks noChangeAspect="1"/>
            </p:cNvGraphicFramePr>
            <p:nvPr>
              <p:extLst>
                <p:ext uri="{D42A27DB-BD31-4B8C-83A1-F6EECF244321}">
                  <p14:modId xmlns:p14="http://schemas.microsoft.com/office/powerpoint/2010/main" xmlns="" val="3463673518"/>
                </p:ext>
              </p:extLst>
            </p:nvPr>
          </p:nvGraphicFramePr>
          <p:xfrm>
            <a:off x="1496442" y="5949280"/>
            <a:ext cx="6675958" cy="479879"/>
          </p:xfrm>
          <a:graphic>
            <a:graphicData uri="http://schemas.openxmlformats.org/presentationml/2006/ole">
              <p:oleObj spid="_x0000_s84435" name="Equation" r:id="rId9" imgW="2781000" imgH="203040" progId="Equation.DSMT4">
                <p:embed/>
              </p:oleObj>
            </a:graphicData>
          </a:graphic>
        </p:graphicFrame>
        <p:sp>
          <p:nvSpPr>
            <p:cNvPr id="17" name="右箭头 16"/>
            <p:cNvSpPr/>
            <p:nvPr/>
          </p:nvSpPr>
          <p:spPr bwMode="auto">
            <a:xfrm>
              <a:off x="1295636" y="5949280"/>
              <a:ext cx="180020"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1" name="组合 30"/>
          <p:cNvGrpSpPr/>
          <p:nvPr/>
        </p:nvGrpSpPr>
        <p:grpSpPr>
          <a:xfrm>
            <a:off x="3234253" y="1844824"/>
            <a:ext cx="2057827" cy="720080"/>
            <a:chOff x="3234253" y="1844824"/>
            <a:chExt cx="2057827" cy="720080"/>
          </a:xfrm>
        </p:grpSpPr>
        <p:cxnSp>
          <p:nvCxnSpPr>
            <p:cNvPr id="19" name="直接连接符 18"/>
            <p:cNvCxnSpPr/>
            <p:nvPr/>
          </p:nvCxnSpPr>
          <p:spPr bwMode="auto">
            <a:xfrm>
              <a:off x="3234253" y="1844824"/>
              <a:ext cx="2057827" cy="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1" name="直接连接符 20"/>
            <p:cNvCxnSpPr/>
            <p:nvPr/>
          </p:nvCxnSpPr>
          <p:spPr bwMode="auto">
            <a:xfrm>
              <a:off x="5292080" y="1844824"/>
              <a:ext cx="0" cy="72008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4" name="直接连接符 23"/>
            <p:cNvCxnSpPr/>
            <p:nvPr/>
          </p:nvCxnSpPr>
          <p:spPr bwMode="auto">
            <a:xfrm>
              <a:off x="4232761" y="2564904"/>
              <a:ext cx="1059319" cy="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6" name="直接连接符 25"/>
            <p:cNvCxnSpPr/>
            <p:nvPr/>
          </p:nvCxnSpPr>
          <p:spPr bwMode="auto">
            <a:xfrm>
              <a:off x="3234253" y="2204864"/>
              <a:ext cx="998508" cy="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8" name="直接连接符 27"/>
            <p:cNvCxnSpPr/>
            <p:nvPr/>
          </p:nvCxnSpPr>
          <p:spPr bwMode="auto">
            <a:xfrm>
              <a:off x="4263166" y="2204864"/>
              <a:ext cx="0" cy="36004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30" name="直接连接符 29"/>
            <p:cNvCxnSpPr/>
            <p:nvPr/>
          </p:nvCxnSpPr>
          <p:spPr bwMode="auto">
            <a:xfrm>
              <a:off x="3234253" y="1844824"/>
              <a:ext cx="0" cy="360040"/>
            </a:xfrm>
            <a:prstGeom prst="line">
              <a:avLst/>
            </a:prstGeom>
            <a:solidFill>
              <a:schemeClr val="accent1"/>
            </a:solidFill>
            <a:ln w="19050" cap="flat" cmpd="sng" algn="ctr">
              <a:solidFill>
                <a:srgbClr val="FF3300"/>
              </a:solidFill>
              <a:prstDash val="solid"/>
              <a:round/>
              <a:headEnd type="none" w="med" len="med"/>
              <a:tailEnd type="none" w="med" len="med"/>
            </a:ln>
            <a:effectLst/>
          </p:spPr>
        </p:cxnSp>
      </p:grpSp>
      <p:grpSp>
        <p:nvGrpSpPr>
          <p:cNvPr id="32" name="组合 31"/>
          <p:cNvGrpSpPr/>
          <p:nvPr/>
        </p:nvGrpSpPr>
        <p:grpSpPr>
          <a:xfrm>
            <a:off x="6660232" y="2996952"/>
            <a:ext cx="2057827" cy="720080"/>
            <a:chOff x="3234253" y="1844824"/>
            <a:chExt cx="2057827" cy="720080"/>
          </a:xfrm>
        </p:grpSpPr>
        <p:cxnSp>
          <p:nvCxnSpPr>
            <p:cNvPr id="33" name="直接连接符 32"/>
            <p:cNvCxnSpPr/>
            <p:nvPr/>
          </p:nvCxnSpPr>
          <p:spPr bwMode="auto">
            <a:xfrm>
              <a:off x="3234253" y="1844824"/>
              <a:ext cx="2057827"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4" name="直接连接符 33"/>
            <p:cNvCxnSpPr/>
            <p:nvPr/>
          </p:nvCxnSpPr>
          <p:spPr bwMode="auto">
            <a:xfrm>
              <a:off x="5292080" y="1844824"/>
              <a:ext cx="0" cy="72008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5" name="直接连接符 34"/>
            <p:cNvCxnSpPr/>
            <p:nvPr/>
          </p:nvCxnSpPr>
          <p:spPr bwMode="auto">
            <a:xfrm>
              <a:off x="4232761" y="2564904"/>
              <a:ext cx="1059319"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6" name="直接连接符 35"/>
            <p:cNvCxnSpPr/>
            <p:nvPr/>
          </p:nvCxnSpPr>
          <p:spPr bwMode="auto">
            <a:xfrm>
              <a:off x="3234253" y="2204864"/>
              <a:ext cx="998508"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7" name="直接连接符 36"/>
            <p:cNvCxnSpPr/>
            <p:nvPr/>
          </p:nvCxnSpPr>
          <p:spPr bwMode="auto">
            <a:xfrm>
              <a:off x="4263166" y="2204864"/>
              <a:ext cx="0" cy="36004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8" name="直接连接符 37"/>
            <p:cNvCxnSpPr/>
            <p:nvPr/>
          </p:nvCxnSpPr>
          <p:spPr bwMode="auto">
            <a:xfrm>
              <a:off x="3234253" y="1844824"/>
              <a:ext cx="0" cy="36004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xmlns="" val="283370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0-#ppt_w/2"/>
                                          </p:val>
                                        </p:tav>
                                        <p:tav tm="100000">
                                          <p:val>
                                            <p:strVal val="#ppt_x"/>
                                          </p:val>
                                        </p:tav>
                                      </p:tavLst>
                                    </p:anim>
                                    <p:anim calcmode="lin" valueType="num">
                                      <p:cBhvr additive="base">
                                        <p:cTn id="21"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Effect transition="in" filter="fade">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1000" fill="hold"/>
                                        <p:tgtEl>
                                          <p:spTgt spid="31"/>
                                        </p:tgtEl>
                                        <p:attrNameLst>
                                          <p:attrName>ppt_w</p:attrName>
                                        </p:attrNameLst>
                                      </p:cBhvr>
                                      <p:tavLst>
                                        <p:tav tm="0">
                                          <p:val>
                                            <p:fltVal val="0"/>
                                          </p:val>
                                        </p:tav>
                                        <p:tav tm="100000">
                                          <p:val>
                                            <p:strVal val="#ppt_w"/>
                                          </p:val>
                                        </p:tav>
                                      </p:tavLst>
                                    </p:anim>
                                    <p:anim calcmode="lin" valueType="num">
                                      <p:cBhvr>
                                        <p:cTn id="34" dur="1000" fill="hold"/>
                                        <p:tgtEl>
                                          <p:spTgt spid="31"/>
                                        </p:tgtEl>
                                        <p:attrNameLst>
                                          <p:attrName>ppt_h</p:attrName>
                                        </p:attrNameLst>
                                      </p:cBhvr>
                                      <p:tavLst>
                                        <p:tav tm="0">
                                          <p:val>
                                            <p:fltVal val="0"/>
                                          </p:val>
                                        </p:tav>
                                        <p:tav tm="100000">
                                          <p:val>
                                            <p:strVal val="#ppt_h"/>
                                          </p:val>
                                        </p:tav>
                                      </p:tavLst>
                                    </p:anim>
                                    <p:anim calcmode="lin" valueType="num">
                                      <p:cBhvr>
                                        <p:cTn id="35" dur="1000" fill="hold"/>
                                        <p:tgtEl>
                                          <p:spTgt spid="31"/>
                                        </p:tgtEl>
                                        <p:attrNameLst>
                                          <p:attrName>style.rotation</p:attrName>
                                        </p:attrNameLst>
                                      </p:cBhvr>
                                      <p:tavLst>
                                        <p:tav tm="0">
                                          <p:val>
                                            <p:fltVal val="90"/>
                                          </p:val>
                                        </p:tav>
                                        <p:tav tm="100000">
                                          <p:val>
                                            <p:fltVal val="0"/>
                                          </p:val>
                                        </p:tav>
                                      </p:tavLst>
                                    </p:anim>
                                    <p:animEffect transition="in" filter="fade">
                                      <p:cBhvr>
                                        <p:cTn id="36" dur="10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heel(1)">
                                      <p:cBhvr>
                                        <p:cTn id="48" dur="10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circle(in)">
                                      <p:cBhvr>
                                        <p:cTn id="60" dur="10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1000" fill="hold"/>
                                        <p:tgtEl>
                                          <p:spTgt spid="6"/>
                                        </p:tgtEl>
                                        <p:attrNameLst>
                                          <p:attrName>ppt_w</p:attrName>
                                        </p:attrNameLst>
                                      </p:cBhvr>
                                      <p:tavLst>
                                        <p:tav tm="0">
                                          <p:val>
                                            <p:fltVal val="0"/>
                                          </p:val>
                                        </p:tav>
                                        <p:tav tm="100000">
                                          <p:val>
                                            <p:strVal val="#ppt_w"/>
                                          </p:val>
                                        </p:tav>
                                      </p:tavLst>
                                    </p:anim>
                                    <p:anim calcmode="lin" valueType="num">
                                      <p:cBhvr>
                                        <p:cTn id="66" dur="1000" fill="hold"/>
                                        <p:tgtEl>
                                          <p:spTgt spid="6"/>
                                        </p:tgtEl>
                                        <p:attrNameLst>
                                          <p:attrName>ppt_h</p:attrName>
                                        </p:attrNameLst>
                                      </p:cBhvr>
                                      <p:tavLst>
                                        <p:tav tm="0">
                                          <p:val>
                                            <p:fltVal val="0"/>
                                          </p:val>
                                        </p:tav>
                                        <p:tav tm="100000">
                                          <p:val>
                                            <p:strVal val="#ppt_h"/>
                                          </p:val>
                                        </p:tav>
                                      </p:tavLst>
                                    </p:anim>
                                    <p:animEffect transition="in" filter="fade">
                                      <p:cBhvr>
                                        <p:cTn id="6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376339" y="571468"/>
            <a:ext cx="4176464"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学生成绩的因子分析模型</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1371819345"/>
              </p:ext>
            </p:extLst>
          </p:nvPr>
        </p:nvGraphicFramePr>
        <p:xfrm>
          <a:off x="556390" y="1916832"/>
          <a:ext cx="5904657" cy="476036"/>
        </p:xfrm>
        <a:graphic>
          <a:graphicData uri="http://schemas.openxmlformats.org/presentationml/2006/ole">
            <p:oleObj spid="_x0000_s85491" name="Equation" r:id="rId3" imgW="2679480" imgH="215640" progId="Equation.DSMT4">
              <p:embed/>
            </p:oleObj>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xmlns="" val="3146481017"/>
              </p:ext>
            </p:extLst>
          </p:nvPr>
        </p:nvGraphicFramePr>
        <p:xfrm>
          <a:off x="594276" y="2492896"/>
          <a:ext cx="8226196" cy="432048"/>
        </p:xfrm>
        <a:graphic>
          <a:graphicData uri="http://schemas.openxmlformats.org/presentationml/2006/ole">
            <p:oleObj spid="_x0000_s85492" name="Equation" r:id="rId4" imgW="4521200" imgH="228600" progId="Equation.DSMT4">
              <p:embed/>
            </p:oleObj>
          </a:graphicData>
        </a:graphic>
      </p:graphicFrame>
      <p:sp>
        <p:nvSpPr>
          <p:cNvPr id="2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xmlns="" val="1996597510"/>
              </p:ext>
            </p:extLst>
          </p:nvPr>
        </p:nvGraphicFramePr>
        <p:xfrm>
          <a:off x="519104" y="3064662"/>
          <a:ext cx="7200800" cy="796386"/>
        </p:xfrm>
        <a:graphic>
          <a:graphicData uri="http://schemas.openxmlformats.org/presentationml/2006/ole">
            <p:oleObj spid="_x0000_s85493" name="Equation" r:id="rId5" imgW="3530520" imgH="393480" progId="Equation.DSMT4">
              <p:embed/>
            </p:oleObj>
          </a:graphicData>
        </a:graphic>
      </p:graphicFrame>
      <p:sp>
        <p:nvSpPr>
          <p:cNvPr id="2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矩形 27"/>
          <p:cNvSpPr/>
          <p:nvPr/>
        </p:nvSpPr>
        <p:spPr>
          <a:xfrm>
            <a:off x="683568" y="4005064"/>
            <a:ext cx="7632847" cy="461665"/>
          </a:xfrm>
          <a:prstGeom prst="rect">
            <a:avLst/>
          </a:prstGeom>
          <a:solidFill>
            <a:srgbClr val="FFCCFF"/>
          </a:solidFill>
        </p:spPr>
        <p:txBody>
          <a:bodyPr wrap="square">
            <a:spAutoFit/>
          </a:bodyPr>
          <a:lstStyle/>
          <a:p>
            <a:r>
              <a:rPr lang="en-US" altLang="zh-CN" b="1" dirty="0"/>
              <a:t>MATLAB</a:t>
            </a:r>
            <a:r>
              <a:rPr lang="zh-CN" altLang="en-US" b="1" dirty="0" smtClean="0"/>
              <a:t>命令  </a:t>
            </a:r>
            <a:r>
              <a:rPr lang="en-US" altLang="zh-CN" b="1" dirty="0" smtClean="0"/>
              <a:t>[</a:t>
            </a:r>
            <a:r>
              <a:rPr lang="en-US" altLang="zh-CN" b="1" dirty="0"/>
              <a:t>lambda, psi, T, stats, F] = </a:t>
            </a:r>
            <a:r>
              <a:rPr lang="en-US" altLang="zh-CN" b="1" dirty="0" err="1"/>
              <a:t>factoran</a:t>
            </a:r>
            <a:r>
              <a:rPr lang="en-US" altLang="zh-CN" b="1" dirty="0"/>
              <a:t>(</a:t>
            </a:r>
            <a:r>
              <a:rPr lang="en-US" altLang="zh-CN" b="1" i="1" dirty="0"/>
              <a:t>X</a:t>
            </a:r>
            <a:r>
              <a:rPr lang="en-US" altLang="zh-CN" b="1" dirty="0"/>
              <a:t>, </a:t>
            </a:r>
            <a:r>
              <a:rPr lang="en-US" altLang="zh-CN" b="1" i="1" dirty="0"/>
              <a:t>m</a:t>
            </a:r>
            <a:r>
              <a:rPr lang="en-US" altLang="zh-CN" b="1" dirty="0"/>
              <a:t>)</a:t>
            </a:r>
            <a:endParaRPr lang="zh-CN" altLang="zh-CN" b="1" dirty="0"/>
          </a:p>
        </p:txBody>
      </p:sp>
      <p:sp>
        <p:nvSpPr>
          <p:cNvPr id="32" name="Rectangle 4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xmlns="" val="446961443"/>
              </p:ext>
            </p:extLst>
          </p:nvPr>
        </p:nvGraphicFramePr>
        <p:xfrm>
          <a:off x="683568" y="4725144"/>
          <a:ext cx="5354488" cy="464805"/>
        </p:xfrm>
        <a:graphic>
          <a:graphicData uri="http://schemas.openxmlformats.org/presentationml/2006/ole">
            <p:oleObj spid="_x0000_s85494" name="Equation" r:id="rId6" imgW="2400120" imgH="215640" progId="Equation.DSMT4">
              <p:embed/>
            </p:oleObj>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xmlns="" val="948151975"/>
              </p:ext>
            </p:extLst>
          </p:nvPr>
        </p:nvGraphicFramePr>
        <p:xfrm>
          <a:off x="971600" y="5373688"/>
          <a:ext cx="7085081" cy="935632"/>
        </p:xfrm>
        <a:graphic>
          <a:graphicData uri="http://schemas.openxmlformats.org/presentationml/2006/ole">
            <p:oleObj spid="_x0000_s85495" name="Equation" r:id="rId7" imgW="3149280" imgH="431640" progId="Equation.DSMT4">
              <p:embed/>
            </p:oleObj>
          </a:graphicData>
        </a:graphic>
      </p:graphicFrame>
      <p:grpSp>
        <p:nvGrpSpPr>
          <p:cNvPr id="11" name="组合 10"/>
          <p:cNvGrpSpPr/>
          <p:nvPr/>
        </p:nvGrpSpPr>
        <p:grpSpPr>
          <a:xfrm>
            <a:off x="6245023" y="4653136"/>
            <a:ext cx="2421470" cy="513746"/>
            <a:chOff x="6245023" y="4653136"/>
            <a:chExt cx="2421470" cy="513746"/>
          </a:xfrm>
        </p:grpSpPr>
        <p:graphicFrame>
          <p:nvGraphicFramePr>
            <p:cNvPr id="34" name="对象 33"/>
            <p:cNvGraphicFramePr>
              <a:graphicFrameLocks noChangeAspect="1"/>
            </p:cNvGraphicFramePr>
            <p:nvPr>
              <p:extLst>
                <p:ext uri="{D42A27DB-BD31-4B8C-83A1-F6EECF244321}">
                  <p14:modId xmlns:p14="http://schemas.microsoft.com/office/powerpoint/2010/main" xmlns="" val="801490887"/>
                </p:ext>
              </p:extLst>
            </p:nvPr>
          </p:nvGraphicFramePr>
          <p:xfrm>
            <a:off x="6444208" y="4653136"/>
            <a:ext cx="2222285" cy="513746"/>
          </p:xfrm>
          <a:graphic>
            <a:graphicData uri="http://schemas.openxmlformats.org/presentationml/2006/ole">
              <p:oleObj spid="_x0000_s85496" name="Equation" r:id="rId8" imgW="990360" imgH="228600" progId="Equation.DSMT4">
                <p:embed/>
              </p:oleObj>
            </a:graphicData>
          </a:graphic>
        </p:graphicFrame>
        <p:sp>
          <p:nvSpPr>
            <p:cNvPr id="37" name="右箭头 36"/>
            <p:cNvSpPr/>
            <p:nvPr/>
          </p:nvSpPr>
          <p:spPr bwMode="auto">
            <a:xfrm>
              <a:off x="6245023" y="4682753"/>
              <a:ext cx="216024" cy="402431"/>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0" name="组合 9"/>
          <p:cNvGrpSpPr/>
          <p:nvPr/>
        </p:nvGrpSpPr>
        <p:grpSpPr>
          <a:xfrm>
            <a:off x="7812360" y="3202575"/>
            <a:ext cx="1129434" cy="514646"/>
            <a:chOff x="7812360" y="3058559"/>
            <a:chExt cx="1129434" cy="514646"/>
          </a:xfrm>
          <a:solidFill>
            <a:srgbClr val="FFFF00"/>
          </a:solidFill>
        </p:grpSpPr>
        <p:graphicFrame>
          <p:nvGraphicFramePr>
            <p:cNvPr id="23" name="对象 22"/>
            <p:cNvGraphicFramePr>
              <a:graphicFrameLocks noChangeAspect="1"/>
            </p:cNvGraphicFramePr>
            <p:nvPr>
              <p:extLst>
                <p:ext uri="{D42A27DB-BD31-4B8C-83A1-F6EECF244321}">
                  <p14:modId xmlns:p14="http://schemas.microsoft.com/office/powerpoint/2010/main" xmlns="" val="1491836200"/>
                </p:ext>
              </p:extLst>
            </p:nvPr>
          </p:nvGraphicFramePr>
          <p:xfrm>
            <a:off x="7933682" y="3058559"/>
            <a:ext cx="1008112" cy="490640"/>
          </p:xfrm>
          <a:graphic>
            <a:graphicData uri="http://schemas.openxmlformats.org/presentationml/2006/ole">
              <p:oleObj spid="_x0000_s85497" name="Equation" r:id="rId9" imgW="419040" imgH="203040" progId="Equation.DSMT4">
                <p:embed/>
              </p:oleObj>
            </a:graphicData>
          </a:graphic>
        </p:graphicFrame>
        <p:sp>
          <p:nvSpPr>
            <p:cNvPr id="3" name="右箭头 2"/>
            <p:cNvSpPr/>
            <p:nvPr/>
          </p:nvSpPr>
          <p:spPr bwMode="auto">
            <a:xfrm>
              <a:off x="7812360" y="3088573"/>
              <a:ext cx="72008"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5" name="TextBox 4"/>
          <p:cNvSpPr txBox="1"/>
          <p:nvPr/>
        </p:nvSpPr>
        <p:spPr>
          <a:xfrm>
            <a:off x="611560" y="1268759"/>
            <a:ext cx="3161481" cy="523220"/>
          </a:xfrm>
          <a:prstGeom prst="rect">
            <a:avLst/>
          </a:prstGeom>
          <a:solidFill>
            <a:srgbClr val="FFFF00"/>
          </a:solidFill>
        </p:spPr>
        <p:txBody>
          <a:bodyPr wrap="square" rtlCol="0">
            <a:spAutoFit/>
          </a:bodyPr>
          <a:lstStyle/>
          <a:p>
            <a:r>
              <a:rPr lang="zh-CN" altLang="zh-CN" sz="2800" b="1" dirty="0"/>
              <a:t>确定公共因子</a:t>
            </a:r>
            <a:r>
              <a:rPr lang="zh-CN" altLang="zh-CN" sz="2800" b="1" dirty="0" smtClean="0"/>
              <a:t>个</a:t>
            </a:r>
            <a:r>
              <a:rPr lang="en-US" altLang="zh-CN" sz="2800" b="1" i="1" dirty="0" smtClean="0"/>
              <a:t>m</a:t>
            </a:r>
            <a:endParaRPr lang="zh-CN" altLang="en-US" sz="2800" b="1" i="1" dirty="0"/>
          </a:p>
        </p:txBody>
      </p:sp>
    </p:spTree>
    <p:extLst>
      <p:ext uri="{BB962C8B-B14F-4D97-AF65-F5344CB8AC3E}">
        <p14:creationId xmlns:p14="http://schemas.microsoft.com/office/powerpoint/2010/main" xmlns="" val="246663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1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circle(in)">
                                      <p:cBhvr>
                                        <p:cTn id="43" dur="10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1000" fill="hold"/>
                                        <p:tgtEl>
                                          <p:spTgt spid="11"/>
                                        </p:tgtEl>
                                        <p:attrNameLst>
                                          <p:attrName>ppt_w</p:attrName>
                                        </p:attrNameLst>
                                      </p:cBhvr>
                                      <p:tavLst>
                                        <p:tav tm="0">
                                          <p:val>
                                            <p:fltVal val="0"/>
                                          </p:val>
                                        </p:tav>
                                        <p:tav tm="100000">
                                          <p:val>
                                            <p:strVal val="#ppt_w"/>
                                          </p:val>
                                        </p:tav>
                                      </p:tavLst>
                                    </p:anim>
                                    <p:anim calcmode="lin" valueType="num">
                                      <p:cBhvr>
                                        <p:cTn id="49" dur="1000" fill="hold"/>
                                        <p:tgtEl>
                                          <p:spTgt spid="11"/>
                                        </p:tgtEl>
                                        <p:attrNameLst>
                                          <p:attrName>ppt_h</p:attrName>
                                        </p:attrNameLst>
                                      </p:cBhvr>
                                      <p:tavLst>
                                        <p:tav tm="0">
                                          <p:val>
                                            <p:fltVal val="0"/>
                                          </p:val>
                                        </p:tav>
                                        <p:tav tm="100000">
                                          <p:val>
                                            <p:strVal val="#ppt_h"/>
                                          </p:val>
                                        </p:tav>
                                      </p:tavLst>
                                    </p:anim>
                                    <p:animEffect transition="in" filter="fade">
                                      <p:cBhvr>
                                        <p:cTn id="50" dur="10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ppt_x</p:attrName>
                                        </p:attrNameLst>
                                      </p:cBhvr>
                                      <p:tavLst>
                                        <p:tav tm="0">
                                          <p:val>
                                            <p:strVal val="#ppt_x"/>
                                          </p:val>
                                        </p:tav>
                                        <p:tav tm="100000">
                                          <p:val>
                                            <p:strVal val="#ppt_x"/>
                                          </p:val>
                                        </p:tav>
                                      </p:tavLst>
                                    </p:anim>
                                    <p:anim calcmode="lin" valueType="num">
                                      <p:cBhvr>
                                        <p:cTn id="5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67744" y="545425"/>
            <a:ext cx="3672408"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zh-CN" sz="2800" b="1" dirty="0" smtClean="0"/>
              <a:t>因子分析模型</a:t>
            </a:r>
            <a:r>
              <a:rPr lang="zh-CN" altLang="en-US" sz="2800" b="1" dirty="0" smtClean="0"/>
              <a:t>结果</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1132709826"/>
              </p:ext>
            </p:extLst>
          </p:nvPr>
        </p:nvGraphicFramePr>
        <p:xfrm>
          <a:off x="1979712" y="1340768"/>
          <a:ext cx="3990632" cy="2774439"/>
        </p:xfrm>
        <a:graphic>
          <a:graphicData uri="http://schemas.openxmlformats.org/presentationml/2006/ole">
            <p:oleObj spid="_x0000_s86395" name="Equation" r:id="rId4" imgW="2006600" imgH="1397000" progId="Equation.DSMT4">
              <p:embed/>
            </p:oleObj>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3097788697"/>
              </p:ext>
            </p:extLst>
          </p:nvPr>
        </p:nvGraphicFramePr>
        <p:xfrm>
          <a:off x="72008" y="5157192"/>
          <a:ext cx="9036496" cy="451569"/>
        </p:xfrm>
        <a:graphic>
          <a:graphicData uri="http://schemas.openxmlformats.org/presentationml/2006/ole">
            <p:oleObj spid="_x0000_s86396" name="Equation" r:id="rId5" imgW="4775040" imgH="241200" progId="Equation.DSMT4">
              <p:embed/>
            </p:oleObj>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477863" y="1700808"/>
            <a:ext cx="1357833" cy="1815882"/>
          </a:xfrm>
          <a:prstGeom prst="rect">
            <a:avLst/>
          </a:prstGeom>
          <a:solidFill>
            <a:srgbClr val="FFFF00"/>
          </a:solidFill>
        </p:spPr>
        <p:txBody>
          <a:bodyPr wrap="square">
            <a:spAutoFit/>
          </a:bodyPr>
          <a:lstStyle/>
          <a:p>
            <a:r>
              <a:rPr lang="zh-CN" altLang="zh-CN" sz="2800" b="1" dirty="0" smtClean="0"/>
              <a:t>标准化</a:t>
            </a:r>
            <a:r>
              <a:rPr lang="zh-CN" altLang="en-US" sz="2800" b="1" dirty="0" smtClean="0"/>
              <a:t>变换后的因子  模型</a:t>
            </a:r>
            <a:endParaRPr lang="zh-CN" altLang="en-US" sz="2800" b="1" dirty="0"/>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xmlns="" val="3627381919"/>
              </p:ext>
            </p:extLst>
          </p:nvPr>
        </p:nvGraphicFramePr>
        <p:xfrm>
          <a:off x="115921" y="5805264"/>
          <a:ext cx="8776559" cy="435622"/>
        </p:xfrm>
        <a:graphic>
          <a:graphicData uri="http://schemas.openxmlformats.org/presentationml/2006/ole">
            <p:oleObj spid="_x0000_s86397" name="Equation" r:id="rId6" imgW="4749800" imgH="241300" progId="Equation.DSMT4">
              <p:embed/>
            </p:oleObj>
          </a:graphicData>
        </a:graphic>
      </p:graphicFrame>
      <p:sp>
        <p:nvSpPr>
          <p:cNvPr id="1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9"/>
          <p:cNvGrpSpPr/>
          <p:nvPr/>
        </p:nvGrpSpPr>
        <p:grpSpPr>
          <a:xfrm>
            <a:off x="6120173" y="1469975"/>
            <a:ext cx="2844315" cy="1454969"/>
            <a:chOff x="6120173" y="1469975"/>
            <a:chExt cx="2844315" cy="1454969"/>
          </a:xfrm>
        </p:grpSpPr>
        <p:graphicFrame>
          <p:nvGraphicFramePr>
            <p:cNvPr id="6" name="对象 5"/>
            <p:cNvGraphicFramePr>
              <a:graphicFrameLocks noChangeAspect="1"/>
            </p:cNvGraphicFramePr>
            <p:nvPr>
              <p:extLst>
                <p:ext uri="{D42A27DB-BD31-4B8C-83A1-F6EECF244321}">
                  <p14:modId xmlns:p14="http://schemas.microsoft.com/office/powerpoint/2010/main" xmlns="" val="2813882494"/>
                </p:ext>
              </p:extLst>
            </p:nvPr>
          </p:nvGraphicFramePr>
          <p:xfrm>
            <a:off x="6120173" y="2060848"/>
            <a:ext cx="2844315" cy="864096"/>
          </p:xfrm>
          <a:graphic>
            <a:graphicData uri="http://schemas.openxmlformats.org/presentationml/2006/ole">
              <p:oleObj spid="_x0000_s86398" name="Equation" r:id="rId7" imgW="1498600" imgH="457200" progId="Equation.DSMT4">
                <p:embed/>
              </p:oleObj>
            </a:graphicData>
          </a:graphic>
        </p:graphicFrame>
        <p:sp>
          <p:nvSpPr>
            <p:cNvPr id="18" name="矩形 17"/>
            <p:cNvSpPr/>
            <p:nvPr/>
          </p:nvSpPr>
          <p:spPr>
            <a:xfrm>
              <a:off x="6514530" y="1469975"/>
              <a:ext cx="1988045" cy="523220"/>
            </a:xfrm>
            <a:prstGeom prst="rect">
              <a:avLst/>
            </a:prstGeom>
            <a:solidFill>
              <a:schemeClr val="accent1">
                <a:lumMod val="20000"/>
                <a:lumOff val="80000"/>
              </a:schemeClr>
            </a:solidFill>
          </p:spPr>
          <p:txBody>
            <a:bodyPr wrap="none">
              <a:spAutoFit/>
            </a:bodyPr>
            <a:lstStyle/>
            <a:p>
              <a:r>
                <a:rPr lang="zh-CN" altLang="zh-CN" sz="2800" b="1" dirty="0"/>
                <a:t>标准化</a:t>
              </a:r>
              <a:r>
                <a:rPr lang="zh-CN" altLang="en-US" sz="2800" b="1" dirty="0"/>
                <a:t>变换</a:t>
              </a:r>
              <a:endParaRPr lang="zh-CN" altLang="en-US" sz="2800" dirty="0"/>
            </a:p>
          </p:txBody>
        </p:sp>
      </p:grpSp>
      <p:grpSp>
        <p:nvGrpSpPr>
          <p:cNvPr id="21" name="组合 20"/>
          <p:cNvGrpSpPr/>
          <p:nvPr/>
        </p:nvGrpSpPr>
        <p:grpSpPr>
          <a:xfrm>
            <a:off x="279064" y="4304368"/>
            <a:ext cx="8632888" cy="503237"/>
            <a:chOff x="279064" y="4304368"/>
            <a:chExt cx="8632888" cy="503237"/>
          </a:xfrm>
        </p:grpSpPr>
        <p:graphicFrame>
          <p:nvGraphicFramePr>
            <p:cNvPr id="9" name="对象 8"/>
            <p:cNvGraphicFramePr>
              <a:graphicFrameLocks noChangeAspect="1"/>
            </p:cNvGraphicFramePr>
            <p:nvPr>
              <p:extLst>
                <p:ext uri="{D42A27DB-BD31-4B8C-83A1-F6EECF244321}">
                  <p14:modId xmlns:p14="http://schemas.microsoft.com/office/powerpoint/2010/main" xmlns="" val="1184563201"/>
                </p:ext>
              </p:extLst>
            </p:nvPr>
          </p:nvGraphicFramePr>
          <p:xfrm>
            <a:off x="2407965" y="4304368"/>
            <a:ext cx="6503987" cy="503237"/>
          </p:xfrm>
          <a:graphic>
            <a:graphicData uri="http://schemas.openxmlformats.org/presentationml/2006/ole">
              <p:oleObj spid="_x0000_s86399" name="Equation" r:id="rId8" imgW="3568680" imgH="279360" progId="Equation.DSMT4">
                <p:embed/>
              </p:oleObj>
            </a:graphicData>
          </a:graphic>
        </p:graphicFrame>
        <p:sp>
          <p:nvSpPr>
            <p:cNvPr id="19" name="矩形 18"/>
            <p:cNvSpPr/>
            <p:nvPr/>
          </p:nvSpPr>
          <p:spPr>
            <a:xfrm>
              <a:off x="279064" y="4345940"/>
              <a:ext cx="2132696" cy="461665"/>
            </a:xfrm>
            <a:prstGeom prst="rect">
              <a:avLst/>
            </a:prstGeom>
            <a:solidFill>
              <a:schemeClr val="accent1">
                <a:lumMod val="20000"/>
                <a:lumOff val="80000"/>
              </a:schemeClr>
            </a:solidFill>
          </p:spPr>
          <p:txBody>
            <a:bodyPr wrap="square">
              <a:spAutoFit/>
            </a:bodyPr>
            <a:lstStyle/>
            <a:p>
              <a:r>
                <a:rPr lang="zh-CN" altLang="zh-CN" b="1" dirty="0"/>
                <a:t>特殊</a:t>
              </a:r>
              <a:r>
                <a:rPr lang="zh-CN" altLang="zh-CN" b="1" dirty="0" smtClean="0"/>
                <a:t>方差估计</a:t>
              </a:r>
              <a:endParaRPr lang="zh-CN" altLang="en-US" b="1" dirty="0"/>
            </a:p>
          </p:txBody>
        </p:sp>
      </p:grpSp>
    </p:spTree>
    <p:extLst>
      <p:ext uri="{BB962C8B-B14F-4D97-AF65-F5344CB8AC3E}">
        <p14:creationId xmlns:p14="http://schemas.microsoft.com/office/powerpoint/2010/main" xmlns="" val="24572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1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771800" y="538911"/>
            <a:ext cx="3096344"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dirty="0" smtClean="0"/>
              <a:t>因子</a:t>
            </a:r>
            <a:r>
              <a:rPr lang="zh-CN" altLang="zh-CN" sz="2800" b="1" dirty="0" smtClean="0"/>
              <a:t>模型</a:t>
            </a:r>
            <a:r>
              <a:rPr lang="zh-CN" altLang="en-US" sz="2800" b="1" dirty="0" smtClean="0"/>
              <a:t>结果分析</a:t>
            </a:r>
            <a:endParaRPr lang="zh-CN" altLang="zh-CN" sz="2800" dirty="0"/>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971600" y="5058980"/>
            <a:ext cx="4142715" cy="770173"/>
            <a:chOff x="971600" y="5058980"/>
            <a:chExt cx="4142715" cy="770173"/>
          </a:xfrm>
        </p:grpSpPr>
        <p:graphicFrame>
          <p:nvGraphicFramePr>
            <p:cNvPr id="21" name="对象 20"/>
            <p:cNvGraphicFramePr>
              <a:graphicFrameLocks noChangeAspect="1"/>
            </p:cNvGraphicFramePr>
            <p:nvPr>
              <p:extLst>
                <p:ext uri="{D42A27DB-BD31-4B8C-83A1-F6EECF244321}">
                  <p14:modId xmlns:p14="http://schemas.microsoft.com/office/powerpoint/2010/main" xmlns="" val="2278960390"/>
                </p:ext>
              </p:extLst>
            </p:nvPr>
          </p:nvGraphicFramePr>
          <p:xfrm>
            <a:off x="971600" y="5229200"/>
            <a:ext cx="2380183" cy="518217"/>
          </p:xfrm>
          <a:graphic>
            <a:graphicData uri="http://schemas.openxmlformats.org/presentationml/2006/ole">
              <p:oleObj spid="_x0000_s88698" name="Equation" r:id="rId3" imgW="1091880" imgH="228600" progId="Equation.DSMT4">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3864793411"/>
                </p:ext>
              </p:extLst>
            </p:nvPr>
          </p:nvGraphicFramePr>
          <p:xfrm>
            <a:off x="3386123" y="5058980"/>
            <a:ext cx="1728192" cy="770173"/>
          </p:xfrm>
          <a:graphic>
            <a:graphicData uri="http://schemas.openxmlformats.org/presentationml/2006/ole">
              <p:oleObj spid="_x0000_s88699" name="Equation" r:id="rId4" imgW="876240" imgH="393480" progId="Equation.DSMT4">
                <p:embed/>
              </p:oleObj>
            </a:graphicData>
          </a:graphic>
        </p:graphicFrame>
      </p:grpSp>
      <p:sp>
        <p:nvSpPr>
          <p:cNvPr id="25"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5" name="组合 34"/>
          <p:cNvGrpSpPr/>
          <p:nvPr/>
        </p:nvGrpSpPr>
        <p:grpSpPr>
          <a:xfrm>
            <a:off x="1043608" y="5805264"/>
            <a:ext cx="4101326" cy="743354"/>
            <a:chOff x="1043608" y="5805264"/>
            <a:chExt cx="4101326" cy="743354"/>
          </a:xfrm>
        </p:grpSpPr>
        <p:graphicFrame>
          <p:nvGraphicFramePr>
            <p:cNvPr id="24" name="对象 23"/>
            <p:cNvGraphicFramePr>
              <a:graphicFrameLocks noChangeAspect="1"/>
            </p:cNvGraphicFramePr>
            <p:nvPr>
              <p:extLst>
                <p:ext uri="{D42A27DB-BD31-4B8C-83A1-F6EECF244321}">
                  <p14:modId xmlns:p14="http://schemas.microsoft.com/office/powerpoint/2010/main" xmlns="" val="1852645122"/>
                </p:ext>
              </p:extLst>
            </p:nvPr>
          </p:nvGraphicFramePr>
          <p:xfrm>
            <a:off x="1043608" y="5949280"/>
            <a:ext cx="2208163" cy="475151"/>
          </p:xfrm>
          <a:graphic>
            <a:graphicData uri="http://schemas.openxmlformats.org/presentationml/2006/ole">
              <p:oleObj spid="_x0000_s88700" name="Equation" r:id="rId5" imgW="1104840" imgH="228600" progId="Equation.DSMT4">
                <p:embed/>
              </p:oleObj>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xmlns="" val="3963182921"/>
                </p:ext>
              </p:extLst>
            </p:nvPr>
          </p:nvGraphicFramePr>
          <p:xfrm>
            <a:off x="3347864" y="5805264"/>
            <a:ext cx="1797070" cy="743354"/>
          </p:xfrm>
          <a:graphic>
            <a:graphicData uri="http://schemas.openxmlformats.org/presentationml/2006/ole">
              <p:oleObj spid="_x0000_s88701" name="Equation" r:id="rId6" imgW="888840" imgH="393480" progId="Equation.DSMT4">
                <p:embed/>
              </p:oleObj>
            </a:graphicData>
          </a:graphic>
        </p:graphicFrame>
      </p:grpSp>
      <p:sp>
        <p:nvSpPr>
          <p:cNvPr id="27"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xmlns="" val="1557912134"/>
              </p:ext>
            </p:extLst>
          </p:nvPr>
        </p:nvGraphicFramePr>
        <p:xfrm>
          <a:off x="5412447" y="5661248"/>
          <a:ext cx="3286445" cy="504056"/>
        </p:xfrm>
        <a:graphic>
          <a:graphicData uri="http://schemas.openxmlformats.org/presentationml/2006/ole">
            <p:oleObj spid="_x0000_s88702" name="Equation" r:id="rId7" imgW="1549400" imgH="228600" progId="Equation.DSMT4">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1462965387"/>
              </p:ext>
            </p:extLst>
          </p:nvPr>
        </p:nvGraphicFramePr>
        <p:xfrm>
          <a:off x="894495" y="1340768"/>
          <a:ext cx="3456384" cy="2401870"/>
        </p:xfrm>
        <a:graphic>
          <a:graphicData uri="http://schemas.openxmlformats.org/presentationml/2006/ole">
            <p:oleObj spid="_x0000_s88703" name="Equation" r:id="rId8" imgW="2006600" imgH="1397000" progId="Equation.DSMT4">
              <p:embed/>
            </p:oleObj>
          </a:graphicData>
        </a:graphic>
      </p:graphicFrame>
      <p:sp>
        <p:nvSpPr>
          <p:cNvPr id="3" name="矩形 2"/>
          <p:cNvSpPr/>
          <p:nvPr/>
        </p:nvSpPr>
        <p:spPr>
          <a:xfrm>
            <a:off x="367780" y="1412776"/>
            <a:ext cx="504056" cy="1815882"/>
          </a:xfrm>
          <a:prstGeom prst="rect">
            <a:avLst/>
          </a:prstGeom>
          <a:solidFill>
            <a:srgbClr val="FFCCFF"/>
          </a:solidFill>
        </p:spPr>
        <p:txBody>
          <a:bodyPr wrap="square">
            <a:spAutoFit/>
          </a:bodyPr>
          <a:lstStyle/>
          <a:p>
            <a:r>
              <a:rPr lang="zh-CN" altLang="en-US" sz="2800" b="1" dirty="0" smtClean="0"/>
              <a:t>因子模型</a:t>
            </a:r>
            <a:endParaRPr lang="zh-CN" altLang="en-US" sz="2800" b="1" dirty="0"/>
          </a:p>
        </p:txBody>
      </p:sp>
      <p:sp>
        <p:nvSpPr>
          <p:cNvPr id="5" name="矩形 4"/>
          <p:cNvSpPr/>
          <p:nvPr/>
        </p:nvSpPr>
        <p:spPr>
          <a:xfrm>
            <a:off x="4299756" y="1268760"/>
            <a:ext cx="1496379" cy="2529923"/>
          </a:xfrm>
          <a:prstGeom prst="rect">
            <a:avLst/>
          </a:prstGeom>
        </p:spPr>
        <p:txBody>
          <a:bodyPr wrap="square">
            <a:spAutoFit/>
          </a:bodyPr>
          <a:lstStyle/>
          <a:p>
            <a:pPr>
              <a:lnSpc>
                <a:spcPct val="110000"/>
              </a:lnSpc>
            </a:pPr>
            <a:r>
              <a:rPr lang="zh-CN" altLang="zh-CN" b="1" dirty="0" smtClean="0"/>
              <a:t>数学分析</a:t>
            </a:r>
            <a:endParaRPr lang="en-US" altLang="zh-CN" b="1" dirty="0" smtClean="0"/>
          </a:p>
          <a:p>
            <a:pPr>
              <a:lnSpc>
                <a:spcPct val="110000"/>
              </a:lnSpc>
            </a:pPr>
            <a:r>
              <a:rPr lang="zh-CN" altLang="zh-CN" b="1" dirty="0" smtClean="0"/>
              <a:t>高等代数</a:t>
            </a:r>
            <a:endParaRPr lang="en-US" altLang="zh-CN" b="1" dirty="0" smtClean="0"/>
          </a:p>
          <a:p>
            <a:pPr>
              <a:lnSpc>
                <a:spcPct val="110000"/>
              </a:lnSpc>
            </a:pPr>
            <a:r>
              <a:rPr lang="zh-CN" altLang="zh-CN" b="1" dirty="0" smtClean="0"/>
              <a:t>概率论</a:t>
            </a:r>
            <a:endParaRPr lang="en-US" altLang="zh-CN" b="1" dirty="0" smtClean="0"/>
          </a:p>
          <a:p>
            <a:pPr>
              <a:lnSpc>
                <a:spcPct val="110000"/>
              </a:lnSpc>
            </a:pPr>
            <a:r>
              <a:rPr lang="zh-CN" altLang="zh-CN" b="1" dirty="0"/>
              <a:t>微分几何</a:t>
            </a:r>
            <a:endParaRPr lang="en-US" altLang="zh-CN" b="1" dirty="0"/>
          </a:p>
          <a:p>
            <a:pPr>
              <a:lnSpc>
                <a:spcPct val="110000"/>
              </a:lnSpc>
            </a:pPr>
            <a:r>
              <a:rPr lang="zh-CN" altLang="zh-CN" b="1" dirty="0"/>
              <a:t>抽象代数</a:t>
            </a:r>
            <a:endParaRPr lang="en-US" altLang="zh-CN" b="1" dirty="0"/>
          </a:p>
          <a:p>
            <a:pPr>
              <a:lnSpc>
                <a:spcPct val="110000"/>
              </a:lnSpc>
            </a:pPr>
            <a:r>
              <a:rPr lang="zh-CN" altLang="zh-CN" b="1" dirty="0" smtClean="0"/>
              <a:t>数值分析</a:t>
            </a:r>
            <a:endParaRPr lang="zh-CN" altLang="en-US" b="1" dirty="0"/>
          </a:p>
        </p:txBody>
      </p:sp>
      <p:sp>
        <p:nvSpPr>
          <p:cNvPr id="12" name="矩形 11"/>
          <p:cNvSpPr/>
          <p:nvPr/>
        </p:nvSpPr>
        <p:spPr>
          <a:xfrm>
            <a:off x="5952677" y="1336646"/>
            <a:ext cx="2736304" cy="1200329"/>
          </a:xfrm>
          <a:prstGeom prst="rect">
            <a:avLst/>
          </a:prstGeom>
          <a:solidFill>
            <a:schemeClr val="accent1">
              <a:lumMod val="20000"/>
              <a:lumOff val="80000"/>
            </a:schemeClr>
          </a:solidFill>
        </p:spPr>
        <p:txBody>
          <a:bodyPr wrap="square">
            <a:spAutoFit/>
          </a:bodyPr>
          <a:lstStyle/>
          <a:p>
            <a:r>
              <a:rPr lang="zh-CN" altLang="zh-CN" b="1" dirty="0"/>
              <a:t>第一</a:t>
            </a:r>
            <a:r>
              <a:rPr lang="zh-CN" altLang="zh-CN" b="1" dirty="0" smtClean="0"/>
              <a:t>公共因子</a:t>
            </a:r>
            <a:r>
              <a:rPr lang="en-US" altLang="zh-CN" b="1" i="1" dirty="0" smtClean="0"/>
              <a:t>f</a:t>
            </a:r>
            <a:r>
              <a:rPr lang="en-US" altLang="zh-CN" b="1" baseline="-25000" dirty="0" smtClean="0"/>
              <a:t>1</a:t>
            </a:r>
            <a:r>
              <a:rPr lang="zh-CN" altLang="en-US" b="1" dirty="0" smtClean="0"/>
              <a:t>与前三门课分数有强的正相关</a:t>
            </a:r>
            <a:endParaRPr lang="zh-CN" altLang="en-US" b="1" dirty="0"/>
          </a:p>
        </p:txBody>
      </p:sp>
      <p:sp>
        <p:nvSpPr>
          <p:cNvPr id="29" name="矩形 28"/>
          <p:cNvSpPr/>
          <p:nvPr/>
        </p:nvSpPr>
        <p:spPr>
          <a:xfrm>
            <a:off x="5940152" y="2525658"/>
            <a:ext cx="2736304" cy="1200329"/>
          </a:xfrm>
          <a:prstGeom prst="rect">
            <a:avLst/>
          </a:prstGeom>
          <a:solidFill>
            <a:schemeClr val="accent1">
              <a:lumMod val="20000"/>
              <a:lumOff val="80000"/>
            </a:schemeClr>
          </a:solidFill>
        </p:spPr>
        <p:txBody>
          <a:bodyPr wrap="square">
            <a:spAutoFit/>
          </a:bodyPr>
          <a:lstStyle/>
          <a:p>
            <a:r>
              <a:rPr lang="zh-CN" altLang="zh-CN" b="1" dirty="0" smtClean="0"/>
              <a:t>第</a:t>
            </a:r>
            <a:r>
              <a:rPr lang="zh-CN" altLang="en-US" b="1" dirty="0" smtClean="0"/>
              <a:t>二</a:t>
            </a:r>
            <a:r>
              <a:rPr lang="zh-CN" altLang="zh-CN" b="1" dirty="0" smtClean="0"/>
              <a:t>公共因子</a:t>
            </a:r>
            <a:r>
              <a:rPr lang="en-US" altLang="zh-CN" b="1" i="1" dirty="0" smtClean="0"/>
              <a:t>f</a:t>
            </a:r>
            <a:r>
              <a:rPr lang="en-US" altLang="zh-CN" b="1" baseline="-25000" dirty="0"/>
              <a:t>2</a:t>
            </a:r>
            <a:r>
              <a:rPr lang="zh-CN" altLang="en-US" b="1" dirty="0" smtClean="0"/>
              <a:t>与</a:t>
            </a:r>
            <a:r>
              <a:rPr lang="zh-CN" altLang="en-US" b="1" dirty="0"/>
              <a:t>后</a:t>
            </a:r>
            <a:r>
              <a:rPr lang="zh-CN" altLang="en-US" b="1" dirty="0" smtClean="0"/>
              <a:t>三门课分数有强的正相关</a:t>
            </a:r>
            <a:endParaRPr lang="zh-CN" altLang="en-US" b="1" dirty="0"/>
          </a:p>
        </p:txBody>
      </p:sp>
      <p:sp>
        <p:nvSpPr>
          <p:cNvPr id="30" name="矩形 29"/>
          <p:cNvSpPr/>
          <p:nvPr/>
        </p:nvSpPr>
        <p:spPr>
          <a:xfrm>
            <a:off x="349126" y="3943014"/>
            <a:ext cx="4698819" cy="523220"/>
          </a:xfrm>
          <a:prstGeom prst="rect">
            <a:avLst/>
          </a:prstGeom>
          <a:solidFill>
            <a:srgbClr val="FFFF00"/>
          </a:solidFill>
        </p:spPr>
        <p:txBody>
          <a:bodyPr wrap="square">
            <a:spAutoFit/>
          </a:bodyPr>
          <a:lstStyle/>
          <a:p>
            <a:r>
              <a:rPr lang="zh-CN" altLang="en-US" sz="2800" b="1" dirty="0" smtClean="0"/>
              <a:t>前三门课是</a:t>
            </a:r>
            <a:r>
              <a:rPr lang="zh-CN" altLang="zh-CN" sz="2800" b="1" dirty="0" smtClean="0"/>
              <a:t>基础课</a:t>
            </a:r>
            <a:r>
              <a:rPr lang="en-US" altLang="zh-CN" sz="2800" b="1" dirty="0" smtClean="0"/>
              <a:t>,</a:t>
            </a:r>
            <a:r>
              <a:rPr lang="zh-CN" altLang="en-US" sz="2800" b="1" dirty="0" smtClean="0"/>
              <a:t>闭</a:t>
            </a:r>
            <a:r>
              <a:rPr lang="zh-CN" altLang="zh-CN" sz="2800" b="1" dirty="0" smtClean="0"/>
              <a:t>卷考试</a:t>
            </a:r>
            <a:endParaRPr lang="zh-CN" altLang="en-US" sz="2800" b="1" dirty="0"/>
          </a:p>
        </p:txBody>
      </p:sp>
      <p:sp>
        <p:nvSpPr>
          <p:cNvPr id="31" name="矩形 30"/>
          <p:cNvSpPr/>
          <p:nvPr/>
        </p:nvSpPr>
        <p:spPr>
          <a:xfrm>
            <a:off x="367780" y="4509120"/>
            <a:ext cx="3124100" cy="523220"/>
          </a:xfrm>
          <a:prstGeom prst="rect">
            <a:avLst/>
          </a:prstGeom>
          <a:solidFill>
            <a:srgbClr val="FFCCFF"/>
          </a:solidFill>
        </p:spPr>
        <p:txBody>
          <a:bodyPr wrap="square">
            <a:spAutoFit/>
          </a:bodyPr>
          <a:lstStyle/>
          <a:p>
            <a:r>
              <a:rPr lang="zh-CN" altLang="en-US" sz="2800" b="1" dirty="0"/>
              <a:t>后</a:t>
            </a:r>
            <a:r>
              <a:rPr lang="zh-CN" altLang="en-US" sz="2800" b="1" dirty="0" smtClean="0"/>
              <a:t>三门课</a:t>
            </a:r>
            <a:r>
              <a:rPr lang="zh-CN" altLang="zh-CN" sz="2800" b="1" dirty="0" smtClean="0"/>
              <a:t>开卷</a:t>
            </a:r>
            <a:r>
              <a:rPr lang="zh-CN" altLang="zh-CN" sz="2800" b="1" dirty="0"/>
              <a:t>考试</a:t>
            </a:r>
            <a:endParaRPr lang="zh-CN" altLang="en-US" sz="2800" b="1" dirty="0"/>
          </a:p>
        </p:txBody>
      </p:sp>
      <p:sp>
        <p:nvSpPr>
          <p:cNvPr id="32" name="矩形 31"/>
          <p:cNvSpPr/>
          <p:nvPr/>
        </p:nvSpPr>
        <p:spPr>
          <a:xfrm>
            <a:off x="5220071" y="3918486"/>
            <a:ext cx="3671198" cy="523220"/>
          </a:xfrm>
          <a:prstGeom prst="rect">
            <a:avLst/>
          </a:prstGeom>
          <a:solidFill>
            <a:srgbClr val="FFFF00"/>
          </a:solidFill>
        </p:spPr>
        <p:txBody>
          <a:bodyPr wrap="none">
            <a:spAutoFit/>
          </a:bodyPr>
          <a:lstStyle/>
          <a:p>
            <a:r>
              <a:rPr lang="en-US" altLang="zh-CN" sz="2800" b="1" i="1" dirty="0" smtClean="0"/>
              <a:t>f</a:t>
            </a:r>
            <a:r>
              <a:rPr lang="en-US" altLang="zh-CN" sz="2800" b="1" baseline="-25000" dirty="0" smtClean="0"/>
              <a:t>1</a:t>
            </a:r>
            <a:r>
              <a:rPr lang="zh-CN" altLang="en-US" sz="2800" b="1" dirty="0" smtClean="0"/>
              <a:t>称为</a:t>
            </a:r>
            <a:r>
              <a:rPr lang="zh-CN" altLang="zh-CN" sz="2800" b="1" dirty="0" smtClean="0"/>
              <a:t>“基础课因子”</a:t>
            </a:r>
            <a:endParaRPr lang="zh-CN" altLang="en-US" sz="2800" b="1" dirty="0"/>
          </a:p>
        </p:txBody>
      </p:sp>
      <p:sp>
        <p:nvSpPr>
          <p:cNvPr id="33" name="矩形 32"/>
          <p:cNvSpPr/>
          <p:nvPr/>
        </p:nvSpPr>
        <p:spPr>
          <a:xfrm>
            <a:off x="5220071" y="4463927"/>
            <a:ext cx="3671198" cy="523220"/>
          </a:xfrm>
          <a:prstGeom prst="rect">
            <a:avLst/>
          </a:prstGeom>
          <a:solidFill>
            <a:srgbClr val="FFCCFF"/>
          </a:solidFill>
        </p:spPr>
        <p:txBody>
          <a:bodyPr wrap="none">
            <a:spAutoFit/>
          </a:bodyPr>
          <a:lstStyle/>
          <a:p>
            <a:r>
              <a:rPr lang="en-US" altLang="zh-CN" sz="2800" b="1" i="1" dirty="0" smtClean="0"/>
              <a:t>f</a:t>
            </a:r>
            <a:r>
              <a:rPr lang="en-US" altLang="zh-CN" sz="2800" b="1" baseline="-25000" dirty="0"/>
              <a:t>2</a:t>
            </a:r>
            <a:r>
              <a:rPr lang="zh-CN" altLang="en-US" sz="2800" b="1" dirty="0" smtClean="0"/>
              <a:t>称为</a:t>
            </a:r>
            <a:r>
              <a:rPr lang="zh-CN" altLang="zh-CN" sz="2800" b="1" dirty="0" smtClean="0"/>
              <a:t>“</a:t>
            </a:r>
            <a:r>
              <a:rPr lang="zh-CN" altLang="en-US" sz="2800" b="1" dirty="0"/>
              <a:t>开闭卷因子</a:t>
            </a:r>
            <a:r>
              <a:rPr lang="zh-CN" altLang="zh-CN" sz="2800" b="1" dirty="0" smtClean="0"/>
              <a:t>”</a:t>
            </a:r>
            <a:endParaRPr lang="zh-CN" altLang="en-US" sz="2800" b="1" dirty="0"/>
          </a:p>
        </p:txBody>
      </p:sp>
    </p:spTree>
    <p:extLst>
      <p:ext uri="{BB962C8B-B14F-4D97-AF65-F5344CB8AC3E}">
        <p14:creationId xmlns:p14="http://schemas.microsoft.com/office/powerpoint/2010/main" xmlns="" val="56239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arn(inVertical)">
                                      <p:cBhvr>
                                        <p:cTn id="26" dur="1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10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p:cTn id="50" dur="1000" fill="hold"/>
                                        <p:tgtEl>
                                          <p:spTgt spid="34"/>
                                        </p:tgtEl>
                                        <p:attrNameLst>
                                          <p:attrName>ppt_w</p:attrName>
                                        </p:attrNameLst>
                                      </p:cBhvr>
                                      <p:tavLst>
                                        <p:tav tm="0">
                                          <p:val>
                                            <p:fltVal val="0"/>
                                          </p:val>
                                        </p:tav>
                                        <p:tav tm="100000">
                                          <p:val>
                                            <p:strVal val="#ppt_w"/>
                                          </p:val>
                                        </p:tav>
                                      </p:tavLst>
                                    </p:anim>
                                    <p:anim calcmode="lin" valueType="num">
                                      <p:cBhvr>
                                        <p:cTn id="51" dur="1000" fill="hold"/>
                                        <p:tgtEl>
                                          <p:spTgt spid="34"/>
                                        </p:tgtEl>
                                        <p:attrNameLst>
                                          <p:attrName>ppt_h</p:attrName>
                                        </p:attrNameLst>
                                      </p:cBhvr>
                                      <p:tavLst>
                                        <p:tav tm="0">
                                          <p:val>
                                            <p:fltVal val="0"/>
                                          </p:val>
                                        </p:tav>
                                        <p:tav tm="100000">
                                          <p:val>
                                            <p:strVal val="#ppt_h"/>
                                          </p:val>
                                        </p:tav>
                                      </p:tavLst>
                                    </p:anim>
                                    <p:animEffect transition="in" filter="fade">
                                      <p:cBhvr>
                                        <p:cTn id="52" dur="10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1000" fill="hold"/>
                                        <p:tgtEl>
                                          <p:spTgt spid="35"/>
                                        </p:tgtEl>
                                        <p:attrNameLst>
                                          <p:attrName>ppt_w</p:attrName>
                                        </p:attrNameLst>
                                      </p:cBhvr>
                                      <p:tavLst>
                                        <p:tav tm="0">
                                          <p:val>
                                            <p:fltVal val="0"/>
                                          </p:val>
                                        </p:tav>
                                        <p:tav tm="100000">
                                          <p:val>
                                            <p:strVal val="#ppt_w"/>
                                          </p:val>
                                        </p:tav>
                                      </p:tavLst>
                                    </p:anim>
                                    <p:anim calcmode="lin" valueType="num">
                                      <p:cBhvr>
                                        <p:cTn id="58" dur="1000" fill="hold"/>
                                        <p:tgtEl>
                                          <p:spTgt spid="35"/>
                                        </p:tgtEl>
                                        <p:attrNameLst>
                                          <p:attrName>ppt_h</p:attrName>
                                        </p:attrNameLst>
                                      </p:cBhvr>
                                      <p:tavLst>
                                        <p:tav tm="0">
                                          <p:val>
                                            <p:fltVal val="0"/>
                                          </p:val>
                                        </p:tav>
                                        <p:tav tm="100000">
                                          <p:val>
                                            <p:strVal val="#ppt_h"/>
                                          </p:val>
                                        </p:tav>
                                      </p:tavLst>
                                    </p:anim>
                                    <p:animEffect transition="in" filter="fade">
                                      <p:cBhvr>
                                        <p:cTn id="59" dur="10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1000" fill="hold"/>
                                        <p:tgtEl>
                                          <p:spTgt spid="28"/>
                                        </p:tgtEl>
                                        <p:attrNameLst>
                                          <p:attrName>ppt_w</p:attrName>
                                        </p:attrNameLst>
                                      </p:cBhvr>
                                      <p:tavLst>
                                        <p:tav tm="0">
                                          <p:val>
                                            <p:fltVal val="0"/>
                                          </p:val>
                                        </p:tav>
                                        <p:tav tm="100000">
                                          <p:val>
                                            <p:strVal val="#ppt_w"/>
                                          </p:val>
                                        </p:tav>
                                      </p:tavLst>
                                    </p:anim>
                                    <p:anim calcmode="lin" valueType="num">
                                      <p:cBhvr>
                                        <p:cTn id="65" dur="1000" fill="hold"/>
                                        <p:tgtEl>
                                          <p:spTgt spid="28"/>
                                        </p:tgtEl>
                                        <p:attrNameLst>
                                          <p:attrName>ppt_h</p:attrName>
                                        </p:attrNameLst>
                                      </p:cBhvr>
                                      <p:tavLst>
                                        <p:tav tm="0">
                                          <p:val>
                                            <p:fltVal val="0"/>
                                          </p:val>
                                        </p:tav>
                                        <p:tav tm="100000">
                                          <p:val>
                                            <p:strVal val="#ppt_h"/>
                                          </p:val>
                                        </p:tav>
                                      </p:tavLst>
                                    </p:anim>
                                    <p:anim calcmode="lin" valueType="num">
                                      <p:cBhvr>
                                        <p:cTn id="66" dur="1000" fill="hold"/>
                                        <p:tgtEl>
                                          <p:spTgt spid="28"/>
                                        </p:tgtEl>
                                        <p:attrNameLst>
                                          <p:attrName>style.rotation</p:attrName>
                                        </p:attrNameLst>
                                      </p:cBhvr>
                                      <p:tavLst>
                                        <p:tav tm="0">
                                          <p:val>
                                            <p:fltVal val="90"/>
                                          </p:val>
                                        </p:tav>
                                        <p:tav tm="100000">
                                          <p:val>
                                            <p:fltVal val="0"/>
                                          </p:val>
                                        </p:tav>
                                      </p:tavLst>
                                    </p:anim>
                                    <p:animEffect transition="in" filter="fade">
                                      <p:cBhvr>
                                        <p:cTn id="6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29" grpId="0" animBg="1"/>
      <p:bldP spid="30" grpId="0" animBg="1"/>
      <p:bldP spid="31" grpId="0" animBg="1"/>
      <p:bldP spid="32" grpId="0" animBg="1"/>
      <p:bldP spid="3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05282" y="537833"/>
            <a:ext cx="3096344"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dirty="0"/>
              <a:t>因子</a:t>
            </a:r>
            <a:r>
              <a:rPr lang="zh-CN" altLang="zh-CN" sz="2800" b="1" dirty="0"/>
              <a:t>模型</a:t>
            </a:r>
            <a:r>
              <a:rPr lang="zh-CN" altLang="en-US" sz="2800" b="1" dirty="0"/>
              <a:t>结果分析</a:t>
            </a:r>
            <a:endParaRPr lang="zh-CN" altLang="zh-CN" sz="2800" dirty="0"/>
          </a:p>
        </p:txBody>
      </p:sp>
      <p:grpSp>
        <p:nvGrpSpPr>
          <p:cNvPr id="8" name="组合 7"/>
          <p:cNvGrpSpPr/>
          <p:nvPr/>
        </p:nvGrpSpPr>
        <p:grpSpPr>
          <a:xfrm>
            <a:off x="4590281" y="692696"/>
            <a:ext cx="4371622" cy="3275066"/>
            <a:chOff x="4590281" y="692696"/>
            <a:chExt cx="4371622" cy="3275066"/>
          </a:xfrm>
        </p:grpSpPr>
        <p:pic>
          <p:nvPicPr>
            <p:cNvPr id="3" name="图片 2"/>
            <p:cNvPicPr/>
            <p:nvPr/>
          </p:nvPicPr>
          <p:blipFill>
            <a:blip r:embed="rId3">
              <a:extLst>
                <a:ext uri="{28A0092B-C50C-407E-A947-70E740481C1C}">
                  <a14:useLocalDpi xmlns:a14="http://schemas.microsoft.com/office/drawing/2010/main" xmlns="" val="0"/>
                </a:ext>
              </a:extLst>
            </a:blip>
            <a:srcRect/>
            <a:stretch>
              <a:fillRect/>
            </a:stretch>
          </p:blipFill>
          <p:spPr bwMode="auto">
            <a:xfrm>
              <a:off x="4590281" y="1036079"/>
              <a:ext cx="4371622" cy="2931683"/>
            </a:xfrm>
            <a:prstGeom prst="rect">
              <a:avLst/>
            </a:prstGeom>
            <a:noFill/>
            <a:ln>
              <a:noFill/>
            </a:ln>
          </p:spPr>
        </p:pic>
        <p:sp>
          <p:nvSpPr>
            <p:cNvPr id="2" name="矩形 1"/>
            <p:cNvSpPr/>
            <p:nvPr/>
          </p:nvSpPr>
          <p:spPr>
            <a:xfrm>
              <a:off x="5666992" y="692696"/>
              <a:ext cx="2350323" cy="461665"/>
            </a:xfrm>
            <a:prstGeom prst="rect">
              <a:avLst/>
            </a:prstGeom>
            <a:solidFill>
              <a:srgbClr val="FFFF00"/>
            </a:solidFill>
          </p:spPr>
          <p:txBody>
            <a:bodyPr wrap="none">
              <a:spAutoFit/>
            </a:bodyPr>
            <a:lstStyle/>
            <a:p>
              <a:r>
                <a:rPr lang="zh-CN" altLang="zh-CN" b="1" dirty="0"/>
                <a:t>因子得分散点图</a:t>
              </a:r>
              <a:endParaRPr lang="zh-CN" altLang="en-US" b="1" dirty="0"/>
            </a:p>
          </p:txBody>
        </p:sp>
      </p:grpSp>
      <p:graphicFrame>
        <p:nvGraphicFramePr>
          <p:cNvPr id="5" name="表格 4"/>
          <p:cNvGraphicFramePr>
            <a:graphicFrameLocks noGrp="1"/>
          </p:cNvGraphicFramePr>
          <p:nvPr>
            <p:extLst>
              <p:ext uri="{D42A27DB-BD31-4B8C-83A1-F6EECF244321}">
                <p14:modId xmlns:p14="http://schemas.microsoft.com/office/powerpoint/2010/main" xmlns="" val="4277920050"/>
              </p:ext>
            </p:extLst>
          </p:nvPr>
        </p:nvGraphicFramePr>
        <p:xfrm>
          <a:off x="683566" y="1489774"/>
          <a:ext cx="3960442" cy="2299266"/>
        </p:xfrm>
        <a:graphic>
          <a:graphicData uri="http://schemas.openxmlformats.org/drawingml/2006/table">
            <a:tbl>
              <a:tblPr firstRow="1" firstCol="1" bandRow="1">
                <a:tableStyleId>{5C22544A-7EE6-4342-B048-85BDC9FD1C3A}</a:tableStyleId>
              </a:tblPr>
              <a:tblGrid>
                <a:gridCol w="885818"/>
                <a:gridCol w="880771"/>
                <a:gridCol w="1059953"/>
                <a:gridCol w="1133900"/>
              </a:tblGrid>
              <a:tr h="406440">
                <a:tc>
                  <a:txBody>
                    <a:bodyPr/>
                    <a:lstStyle/>
                    <a:p>
                      <a:pPr algn="ctr">
                        <a:spcAft>
                          <a:spcPts val="0"/>
                        </a:spcAft>
                      </a:pPr>
                      <a:r>
                        <a:rPr lang="zh-CN" sz="2000" b="1" kern="0" dirty="0" smtClean="0">
                          <a:solidFill>
                            <a:schemeClr val="tx1"/>
                          </a:solidFill>
                          <a:effectLst/>
                        </a:rPr>
                        <a:t>序号</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smtClean="0">
                          <a:solidFill>
                            <a:schemeClr val="tx1"/>
                          </a:solidFill>
                          <a:effectLst/>
                        </a:rPr>
                        <a:t>总分</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i="1" kern="0" dirty="0" smtClean="0">
                          <a:solidFill>
                            <a:srgbClr val="FF0000"/>
                          </a:solidFill>
                          <a:effectLst/>
                        </a:rPr>
                        <a:t>f</a:t>
                      </a:r>
                      <a:r>
                        <a:rPr lang="en-US" sz="2000" b="1" kern="0" baseline="-25000" dirty="0" smtClean="0">
                          <a:solidFill>
                            <a:srgbClr val="FF0000"/>
                          </a:solidFill>
                          <a:effectLst/>
                        </a:rPr>
                        <a:t>1</a:t>
                      </a:r>
                      <a:r>
                        <a:rPr lang="zh-CN" sz="2000" b="1" kern="0" dirty="0">
                          <a:solidFill>
                            <a:srgbClr val="FF0000"/>
                          </a:solidFill>
                          <a:effectLst/>
                        </a:rPr>
                        <a:t>得分</a:t>
                      </a:r>
                      <a:endParaRPr lang="zh-CN" sz="2000" b="1" kern="100" dirty="0">
                        <a:solidFill>
                          <a:srgbClr val="FF0000"/>
                        </a:solidFill>
                        <a:effectLst/>
                        <a:latin typeface="Calibri"/>
                        <a:ea typeface="宋体"/>
                        <a:cs typeface="Times New Roman"/>
                      </a:endParaRPr>
                    </a:p>
                  </a:txBody>
                  <a:tcPr marL="68580" marR="68580" marT="0" marB="0" anchor="ctr"/>
                </a:tc>
                <a:tc>
                  <a:txBody>
                    <a:bodyPr/>
                    <a:lstStyle/>
                    <a:p>
                      <a:pPr algn="ctr">
                        <a:spcAft>
                          <a:spcPts val="0"/>
                        </a:spcAft>
                      </a:pPr>
                      <a:r>
                        <a:rPr lang="en-US" sz="2000" b="1" i="1" kern="0" dirty="0" smtClean="0">
                          <a:solidFill>
                            <a:srgbClr val="C00000"/>
                          </a:solidFill>
                          <a:effectLst/>
                        </a:rPr>
                        <a:t>f</a:t>
                      </a:r>
                      <a:r>
                        <a:rPr lang="en-US" sz="2000" b="1" kern="0" baseline="-25000" dirty="0" smtClean="0">
                          <a:solidFill>
                            <a:srgbClr val="C00000"/>
                          </a:solidFill>
                          <a:effectLst/>
                        </a:rPr>
                        <a:t>2</a:t>
                      </a:r>
                      <a:r>
                        <a:rPr lang="zh-CN" sz="2000" b="1" kern="0" dirty="0">
                          <a:solidFill>
                            <a:srgbClr val="C00000"/>
                          </a:solidFill>
                          <a:effectLst/>
                        </a:rPr>
                        <a:t>得分</a:t>
                      </a:r>
                      <a:endParaRPr lang="zh-CN" sz="2000" b="1" kern="100" dirty="0">
                        <a:solidFill>
                          <a:srgbClr val="C00000"/>
                        </a:solidFill>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410</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-0.775</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0.0571</a:t>
                      </a:r>
                      <a:endParaRPr lang="zh-CN" sz="2000" b="1" kern="100" dirty="0">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359</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-1.9667</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-1.3509</a:t>
                      </a:r>
                      <a:endParaRPr lang="zh-CN" sz="2000" b="1" kern="100" dirty="0">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A3</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421</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-1.3659</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1.2505</a:t>
                      </a:r>
                      <a:endParaRPr lang="zh-CN" sz="2000" b="1" kern="100" dirty="0">
                        <a:effectLst/>
                        <a:latin typeface="Calibri"/>
                        <a:ea typeface="宋体"/>
                        <a:cs typeface="Times New Roman"/>
                      </a:endParaRPr>
                    </a:p>
                  </a:txBody>
                  <a:tcPr marL="68580" marR="68580" marT="0" marB="0" anchor="ctr"/>
                </a:tc>
              </a:tr>
              <a:tr h="330354">
                <a:tc>
                  <a:txBody>
                    <a:bodyPr/>
                    <a:lstStyle/>
                    <a:p>
                      <a:pPr algn="ctr">
                        <a:spcAft>
                          <a:spcPts val="0"/>
                        </a:spcAft>
                      </a:pPr>
                      <a:r>
                        <a:rPr lang="en-US" sz="2000" b="1" kern="0" dirty="0" smtClean="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smtClean="0">
                          <a:effectLst/>
                        </a:rPr>
                        <a:t>……</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zh-CN" sz="2000" b="1" kern="0" dirty="0">
                          <a:effectLst/>
                        </a:rPr>
                        <a:t>　</a:t>
                      </a:r>
                      <a:r>
                        <a:rPr lang="en-US" sz="2000" b="1" kern="0" dirty="0">
                          <a:effectLst/>
                        </a:rPr>
                        <a:t>……</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zh-CN" sz="2000" b="1" kern="0" dirty="0">
                          <a:effectLst/>
                        </a:rPr>
                        <a:t>　</a:t>
                      </a:r>
                      <a:r>
                        <a:rPr lang="en-US" sz="2000" b="1" kern="0" dirty="0">
                          <a:effectLst/>
                        </a:rPr>
                        <a:t>……</a:t>
                      </a:r>
                      <a:endParaRPr lang="zh-CN" sz="2000" b="1" kern="100" dirty="0">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A51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392</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-0.531</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-0.9608</a:t>
                      </a:r>
                      <a:endParaRPr lang="zh-CN" sz="2000" b="1" kern="100" dirty="0">
                        <a:effectLst/>
                        <a:latin typeface="Calibri"/>
                        <a:ea typeface="宋体"/>
                        <a:cs typeface="Times New Roman"/>
                      </a:endParaRPr>
                    </a:p>
                  </a:txBody>
                  <a:tcPr marL="68580" marR="68580" marT="0" marB="0" anchor="ctr"/>
                </a:tc>
              </a:tr>
              <a:tr h="343272">
                <a:tc>
                  <a:txBody>
                    <a:bodyPr/>
                    <a:lstStyle/>
                    <a:p>
                      <a:pPr algn="ctr">
                        <a:spcAft>
                          <a:spcPts val="0"/>
                        </a:spcAft>
                      </a:pPr>
                      <a:r>
                        <a:rPr lang="en-US" sz="2000" b="1" kern="0" dirty="0">
                          <a:solidFill>
                            <a:schemeClr val="tx1"/>
                          </a:solidFill>
                          <a:effectLst/>
                        </a:rPr>
                        <a:t>A52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449</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0.1617</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1.2846</a:t>
                      </a:r>
                      <a:endParaRPr lang="zh-CN" sz="2000" b="1" kern="100" dirty="0">
                        <a:effectLst/>
                        <a:latin typeface="Calibri"/>
                        <a:ea typeface="宋体"/>
                        <a:cs typeface="Times New Roman"/>
                      </a:endParaRPr>
                    </a:p>
                  </a:txBody>
                  <a:tcPr marL="68580" marR="68580" marT="0" marB="0" anchor="ctr"/>
                </a:tc>
              </a:tr>
            </a:tbl>
          </a:graphicData>
        </a:graphic>
      </p:graphicFrame>
      <p:sp>
        <p:nvSpPr>
          <p:cNvPr id="21" name="矩形 20"/>
          <p:cNvSpPr/>
          <p:nvPr/>
        </p:nvSpPr>
        <p:spPr>
          <a:xfrm>
            <a:off x="597813" y="3933459"/>
            <a:ext cx="7888291" cy="1200329"/>
          </a:xfrm>
          <a:prstGeom prst="rect">
            <a:avLst/>
          </a:prstGeom>
          <a:solidFill>
            <a:srgbClr val="FFFF00"/>
          </a:solidFill>
        </p:spPr>
        <p:txBody>
          <a:bodyPr wrap="square">
            <a:spAutoFit/>
          </a:bodyPr>
          <a:lstStyle/>
          <a:p>
            <a:pPr marL="342900" indent="-342900">
              <a:buFont typeface="Arial" panose="020B0604020202020204" pitchFamily="34" charset="0"/>
              <a:buChar char="•"/>
            </a:pPr>
            <a:r>
              <a:rPr lang="zh-CN" altLang="zh-CN" b="1" dirty="0"/>
              <a:t>学生</a:t>
            </a:r>
            <a:r>
              <a:rPr lang="en-US" altLang="zh-CN" b="1" dirty="0"/>
              <a:t>A44</a:t>
            </a:r>
            <a:r>
              <a:rPr lang="zh-CN" altLang="zh-CN" b="1" dirty="0"/>
              <a:t>、</a:t>
            </a:r>
            <a:r>
              <a:rPr lang="en-US" altLang="zh-CN" b="1" dirty="0"/>
              <a:t>A23</a:t>
            </a:r>
            <a:r>
              <a:rPr lang="zh-CN" altLang="zh-CN" b="1" dirty="0"/>
              <a:t>、</a:t>
            </a:r>
            <a:r>
              <a:rPr lang="en-US" altLang="zh-CN" b="1" dirty="0" smtClean="0"/>
              <a:t>A10</a:t>
            </a:r>
            <a:r>
              <a:rPr lang="zh-CN" altLang="zh-CN" b="1" dirty="0" smtClean="0"/>
              <a:t>的</a:t>
            </a:r>
            <a:r>
              <a:rPr lang="en-US" altLang="zh-CN" b="1" i="1" kern="0" dirty="0" smtClean="0">
                <a:solidFill>
                  <a:srgbClr val="FF0000"/>
                </a:solidFill>
              </a:rPr>
              <a:t>f</a:t>
            </a:r>
            <a:r>
              <a:rPr lang="en-US" altLang="zh-CN" b="1" kern="0" baseline="-25000" dirty="0" smtClean="0">
                <a:solidFill>
                  <a:srgbClr val="FF0000"/>
                </a:solidFill>
              </a:rPr>
              <a:t>1</a:t>
            </a:r>
            <a:r>
              <a:rPr lang="zh-CN" altLang="zh-CN" b="1" dirty="0" smtClean="0">
                <a:solidFill>
                  <a:srgbClr val="FF0000"/>
                </a:solidFill>
              </a:rPr>
              <a:t>得分较高</a:t>
            </a:r>
            <a:r>
              <a:rPr lang="zh-CN" altLang="zh-CN" b="1" dirty="0"/>
              <a:t>，说明</a:t>
            </a:r>
            <a:r>
              <a:rPr lang="zh-CN" altLang="zh-CN" b="1" dirty="0" smtClean="0"/>
              <a:t>他们基础课成绩非常</a:t>
            </a:r>
            <a:r>
              <a:rPr lang="zh-CN" altLang="zh-CN" b="1" dirty="0"/>
              <a:t>好，而学生</a:t>
            </a:r>
            <a:r>
              <a:rPr lang="en-US" altLang="zh-CN" b="1" dirty="0"/>
              <a:t>A11</a:t>
            </a:r>
            <a:r>
              <a:rPr lang="zh-CN" altLang="zh-CN" b="1" dirty="0"/>
              <a:t>、</a:t>
            </a:r>
            <a:r>
              <a:rPr lang="en-US" altLang="zh-CN" b="1" dirty="0"/>
              <a:t>A2</a:t>
            </a:r>
            <a:r>
              <a:rPr lang="zh-CN" altLang="zh-CN" b="1" dirty="0"/>
              <a:t>、</a:t>
            </a:r>
            <a:r>
              <a:rPr lang="en-US" altLang="zh-CN" b="1" dirty="0" smtClean="0"/>
              <a:t>A12</a:t>
            </a:r>
            <a:r>
              <a:rPr lang="zh-CN" altLang="zh-CN" b="1" dirty="0"/>
              <a:t>的</a:t>
            </a:r>
            <a:r>
              <a:rPr lang="en-US" altLang="zh-CN" b="1" i="1" kern="0" dirty="0">
                <a:solidFill>
                  <a:schemeClr val="accent6"/>
                </a:solidFill>
              </a:rPr>
              <a:t>f</a:t>
            </a:r>
            <a:r>
              <a:rPr lang="en-US" altLang="zh-CN" b="1" kern="0" baseline="-25000" dirty="0">
                <a:solidFill>
                  <a:schemeClr val="accent6"/>
                </a:solidFill>
              </a:rPr>
              <a:t>1</a:t>
            </a:r>
            <a:r>
              <a:rPr lang="zh-CN" altLang="zh-CN" b="1" dirty="0">
                <a:solidFill>
                  <a:schemeClr val="accent6"/>
                </a:solidFill>
              </a:rPr>
              <a:t>得分偏低</a:t>
            </a:r>
            <a:r>
              <a:rPr lang="zh-CN" altLang="zh-CN" b="1" dirty="0"/>
              <a:t>，说明他们基础课的表现不够好。</a:t>
            </a:r>
            <a:endParaRPr lang="zh-CN" altLang="en-US" b="1" dirty="0"/>
          </a:p>
        </p:txBody>
      </p:sp>
      <p:sp>
        <p:nvSpPr>
          <p:cNvPr id="22" name="矩形 21"/>
          <p:cNvSpPr/>
          <p:nvPr/>
        </p:nvSpPr>
        <p:spPr>
          <a:xfrm>
            <a:off x="597813" y="5229200"/>
            <a:ext cx="7790611" cy="1200329"/>
          </a:xfrm>
          <a:prstGeom prst="rect">
            <a:avLst/>
          </a:prstGeom>
          <a:noFill/>
        </p:spPr>
        <p:txBody>
          <a:bodyPr wrap="square">
            <a:spAutoFit/>
          </a:bodyPr>
          <a:lstStyle/>
          <a:p>
            <a:pPr marL="342900" indent="-342900">
              <a:buFont typeface="Arial" panose="020B0604020202020204" pitchFamily="34" charset="0"/>
              <a:buChar char="•"/>
            </a:pPr>
            <a:r>
              <a:rPr lang="zh-CN" altLang="zh-CN" b="1" dirty="0"/>
              <a:t>学生</a:t>
            </a:r>
            <a:r>
              <a:rPr lang="en-US" altLang="zh-CN" b="1" dirty="0"/>
              <a:t>A41</a:t>
            </a:r>
            <a:r>
              <a:rPr lang="zh-CN" altLang="zh-CN" b="1" dirty="0"/>
              <a:t>、</a:t>
            </a:r>
            <a:r>
              <a:rPr lang="en-US" altLang="zh-CN" b="1" dirty="0"/>
              <a:t>A14</a:t>
            </a:r>
            <a:r>
              <a:rPr lang="zh-CN" altLang="zh-CN" b="1" dirty="0"/>
              <a:t>、</a:t>
            </a:r>
            <a:r>
              <a:rPr lang="en-US" altLang="zh-CN" b="1" dirty="0" smtClean="0"/>
              <a:t>A13</a:t>
            </a:r>
            <a:r>
              <a:rPr lang="zh-CN" altLang="zh-CN" b="1" dirty="0"/>
              <a:t>的</a:t>
            </a:r>
            <a:r>
              <a:rPr lang="en-US" altLang="zh-CN" b="1" i="1" kern="0" dirty="0" smtClean="0">
                <a:solidFill>
                  <a:srgbClr val="FF0000"/>
                </a:solidFill>
              </a:rPr>
              <a:t>f</a:t>
            </a:r>
            <a:r>
              <a:rPr lang="en-US" altLang="zh-CN" b="1" kern="0" baseline="-25000" dirty="0" smtClean="0">
                <a:solidFill>
                  <a:srgbClr val="FF0000"/>
                </a:solidFill>
              </a:rPr>
              <a:t>2</a:t>
            </a:r>
            <a:r>
              <a:rPr lang="zh-CN" altLang="zh-CN" b="1" dirty="0" smtClean="0">
                <a:solidFill>
                  <a:srgbClr val="FF0000"/>
                </a:solidFill>
              </a:rPr>
              <a:t>得分</a:t>
            </a:r>
            <a:r>
              <a:rPr lang="zh-CN" altLang="zh-CN" b="1" dirty="0">
                <a:solidFill>
                  <a:srgbClr val="FF0000"/>
                </a:solidFill>
              </a:rPr>
              <a:t>较高</a:t>
            </a:r>
            <a:r>
              <a:rPr lang="zh-CN" altLang="zh-CN" b="1" dirty="0"/>
              <a:t>，他们较擅长于开卷考试，而学生</a:t>
            </a:r>
            <a:r>
              <a:rPr lang="en-US" altLang="zh-CN" b="1" dirty="0"/>
              <a:t>A7</a:t>
            </a:r>
            <a:r>
              <a:rPr lang="zh-CN" altLang="zh-CN" b="1" dirty="0"/>
              <a:t>、</a:t>
            </a:r>
            <a:r>
              <a:rPr lang="en-US" altLang="zh-CN" b="1" dirty="0"/>
              <a:t>A26</a:t>
            </a:r>
            <a:r>
              <a:rPr lang="zh-CN" altLang="zh-CN" b="1" dirty="0"/>
              <a:t>、</a:t>
            </a:r>
            <a:r>
              <a:rPr lang="en-US" altLang="zh-CN" b="1" dirty="0"/>
              <a:t>A17</a:t>
            </a:r>
            <a:r>
              <a:rPr lang="zh-CN" altLang="zh-CN" b="1" dirty="0" smtClean="0"/>
              <a:t>的</a:t>
            </a:r>
            <a:r>
              <a:rPr lang="en-US" altLang="zh-CN" b="1" i="1" kern="0" dirty="0">
                <a:solidFill>
                  <a:schemeClr val="accent6"/>
                </a:solidFill>
              </a:rPr>
              <a:t>f</a:t>
            </a:r>
            <a:r>
              <a:rPr lang="en-US" altLang="zh-CN" b="1" kern="0" baseline="-25000" dirty="0">
                <a:solidFill>
                  <a:schemeClr val="accent6"/>
                </a:solidFill>
              </a:rPr>
              <a:t>2</a:t>
            </a:r>
            <a:r>
              <a:rPr lang="zh-CN" altLang="zh-CN" b="1" dirty="0" smtClean="0">
                <a:solidFill>
                  <a:schemeClr val="accent6"/>
                </a:solidFill>
              </a:rPr>
              <a:t>得分</a:t>
            </a:r>
            <a:r>
              <a:rPr lang="zh-CN" altLang="zh-CN" b="1" dirty="0">
                <a:solidFill>
                  <a:schemeClr val="accent6"/>
                </a:solidFill>
              </a:rPr>
              <a:t>偏低</a:t>
            </a:r>
            <a:r>
              <a:rPr lang="zh-CN" altLang="zh-CN" b="1" dirty="0"/>
              <a:t>，说明他们在开卷考试中表现不够理想。</a:t>
            </a:r>
            <a:endParaRPr lang="zh-CN" altLang="en-US" b="1" dirty="0"/>
          </a:p>
        </p:txBody>
      </p:sp>
      <p:sp>
        <p:nvSpPr>
          <p:cNvPr id="9" name="椭圆 8"/>
          <p:cNvSpPr/>
          <p:nvPr/>
        </p:nvSpPr>
        <p:spPr bwMode="auto">
          <a:xfrm>
            <a:off x="7956376" y="2204863"/>
            <a:ext cx="792088" cy="910825"/>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6156175" y="1061052"/>
            <a:ext cx="1908021" cy="659753"/>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5292080" y="1916832"/>
            <a:ext cx="576064" cy="1368152"/>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5580112" y="3164330"/>
            <a:ext cx="1944216" cy="480694"/>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矩形 6"/>
          <p:cNvSpPr/>
          <p:nvPr/>
        </p:nvSpPr>
        <p:spPr>
          <a:xfrm>
            <a:off x="395536" y="1036079"/>
            <a:ext cx="4572000" cy="461665"/>
          </a:xfrm>
          <a:prstGeom prst="rect">
            <a:avLst/>
          </a:prstGeom>
          <a:solidFill>
            <a:srgbClr val="FFFF00"/>
          </a:solidFill>
        </p:spPr>
        <p:txBody>
          <a:bodyPr>
            <a:spAutoFit/>
          </a:bodyPr>
          <a:lstStyle/>
          <a:p>
            <a:r>
              <a:rPr lang="zh-CN" altLang="zh-CN" b="1" dirty="0"/>
              <a:t>学生的</a:t>
            </a:r>
            <a:r>
              <a:rPr lang="zh-CN" altLang="zh-CN" b="1" dirty="0" smtClean="0"/>
              <a:t>因子得分</a:t>
            </a:r>
            <a:r>
              <a:rPr lang="en-US" altLang="zh-CN" b="1" dirty="0" smtClean="0"/>
              <a:t>(</a:t>
            </a:r>
            <a:r>
              <a:rPr lang="zh-CN" altLang="en-US" b="1" dirty="0"/>
              <a:t>由</a:t>
            </a:r>
            <a:r>
              <a:rPr lang="en-US" altLang="zh-CN" b="1" dirty="0" err="1" smtClean="0"/>
              <a:t>factoran</a:t>
            </a:r>
            <a:r>
              <a:rPr lang="zh-CN" altLang="en-US" b="1" dirty="0" smtClean="0"/>
              <a:t>得到</a:t>
            </a:r>
            <a:r>
              <a:rPr lang="en-US" altLang="zh-CN" b="1" dirty="0"/>
              <a:t>)</a:t>
            </a:r>
            <a:endParaRPr lang="zh-CN" altLang="en-US" b="1" dirty="0"/>
          </a:p>
        </p:txBody>
      </p:sp>
    </p:spTree>
    <p:extLst>
      <p:ext uri="{BB962C8B-B14F-4D97-AF65-F5344CB8AC3E}">
        <p14:creationId xmlns:p14="http://schemas.microsoft.com/office/powerpoint/2010/main" xmlns="" val="344080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 calcmode="lin" valueType="num">
                                      <p:cBhvr>
                                        <p:cTn id="45" dur="1000" fill="hold"/>
                                        <p:tgtEl>
                                          <p:spTgt spid="11"/>
                                        </p:tgtEl>
                                        <p:attrNameLst>
                                          <p:attrName>style.rotation</p:attrName>
                                        </p:attrNameLst>
                                      </p:cBhvr>
                                      <p:tavLst>
                                        <p:tav tm="0">
                                          <p:val>
                                            <p:fltVal val="90"/>
                                          </p:val>
                                        </p:tav>
                                        <p:tav tm="100000">
                                          <p:val>
                                            <p:fltVal val="0"/>
                                          </p:val>
                                        </p:tav>
                                      </p:tavLst>
                                    </p:anim>
                                    <p:animEffect transition="in" filter="fade">
                                      <p:cBhvr>
                                        <p:cTn id="46" dur="1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1000" fill="hold"/>
                                        <p:tgtEl>
                                          <p:spTgt spid="10"/>
                                        </p:tgtEl>
                                        <p:attrNameLst>
                                          <p:attrName>ppt_w</p:attrName>
                                        </p:attrNameLst>
                                      </p:cBhvr>
                                      <p:tavLst>
                                        <p:tav tm="0">
                                          <p:val>
                                            <p:fltVal val="0"/>
                                          </p:val>
                                        </p:tav>
                                        <p:tav tm="100000">
                                          <p:val>
                                            <p:strVal val="#ppt_w"/>
                                          </p:val>
                                        </p:tav>
                                      </p:tavLst>
                                    </p:anim>
                                    <p:anim calcmode="lin" valueType="num">
                                      <p:cBhvr>
                                        <p:cTn id="52" dur="1000" fill="hold"/>
                                        <p:tgtEl>
                                          <p:spTgt spid="10"/>
                                        </p:tgtEl>
                                        <p:attrNameLst>
                                          <p:attrName>ppt_h</p:attrName>
                                        </p:attrNameLst>
                                      </p:cBhvr>
                                      <p:tavLst>
                                        <p:tav tm="0">
                                          <p:val>
                                            <p:fltVal val="0"/>
                                          </p:val>
                                        </p:tav>
                                        <p:tav tm="100000">
                                          <p:val>
                                            <p:strVal val="#ppt_h"/>
                                          </p:val>
                                        </p:tav>
                                      </p:tavLst>
                                    </p:anim>
                                    <p:anim calcmode="lin" valueType="num">
                                      <p:cBhvr>
                                        <p:cTn id="53" dur="1000" fill="hold"/>
                                        <p:tgtEl>
                                          <p:spTgt spid="10"/>
                                        </p:tgtEl>
                                        <p:attrNameLst>
                                          <p:attrName>style.rotation</p:attrName>
                                        </p:attrNameLst>
                                      </p:cBhvr>
                                      <p:tavLst>
                                        <p:tav tm="0">
                                          <p:val>
                                            <p:fltVal val="90"/>
                                          </p:val>
                                        </p:tav>
                                        <p:tav tm="100000">
                                          <p:val>
                                            <p:fltVal val="0"/>
                                          </p:val>
                                        </p:tav>
                                      </p:tavLst>
                                    </p:anim>
                                    <p:animEffect transition="in" filter="fade">
                                      <p:cBhvr>
                                        <p:cTn id="54" dur="1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ppt_w</p:attrName>
                                        </p:attrNameLst>
                                      </p:cBhvr>
                                      <p:tavLst>
                                        <p:tav tm="0">
                                          <p:val>
                                            <p:fltVal val="0"/>
                                          </p:val>
                                        </p:tav>
                                        <p:tav tm="100000">
                                          <p:val>
                                            <p:strVal val="#ppt_w"/>
                                          </p:val>
                                        </p:tav>
                                      </p:tavLst>
                                    </p:anim>
                                    <p:anim calcmode="lin" valueType="num">
                                      <p:cBhvr>
                                        <p:cTn id="67" dur="1000" fill="hold"/>
                                        <p:tgtEl>
                                          <p:spTgt spid="12"/>
                                        </p:tgtEl>
                                        <p:attrNameLst>
                                          <p:attrName>ppt_h</p:attrName>
                                        </p:attrNameLst>
                                      </p:cBhvr>
                                      <p:tavLst>
                                        <p:tav tm="0">
                                          <p:val>
                                            <p:fltVal val="0"/>
                                          </p:val>
                                        </p:tav>
                                        <p:tav tm="100000">
                                          <p:val>
                                            <p:strVal val="#ppt_h"/>
                                          </p:val>
                                        </p:tav>
                                      </p:tavLst>
                                    </p:anim>
                                    <p:anim calcmode="lin" valueType="num">
                                      <p:cBhvr>
                                        <p:cTn id="68" dur="1000" fill="hold"/>
                                        <p:tgtEl>
                                          <p:spTgt spid="12"/>
                                        </p:tgtEl>
                                        <p:attrNameLst>
                                          <p:attrName>style.rotation</p:attrName>
                                        </p:attrNameLst>
                                      </p:cBhvr>
                                      <p:tavLst>
                                        <p:tav tm="0">
                                          <p:val>
                                            <p:fltVal val="90"/>
                                          </p:val>
                                        </p:tav>
                                        <p:tav tm="100000">
                                          <p:val>
                                            <p:fltVal val="0"/>
                                          </p:val>
                                        </p:tav>
                                      </p:tavLst>
                                    </p:anim>
                                    <p:animEffect transition="in" filter="fade">
                                      <p:cBhvr>
                                        <p:cTn id="6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9" grpId="0" animBg="1"/>
      <p:bldP spid="10" grpId="0" animBg="1"/>
      <p:bldP spid="11" grpId="0" animBg="1"/>
      <p:bldP spid="12" grpId="0" animBg="1"/>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936811" y="534730"/>
            <a:ext cx="3096344"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学生成绩</a:t>
            </a:r>
            <a:r>
              <a:rPr lang="zh-CN" altLang="en-US" sz="2800" b="1" dirty="0">
                <a:latin typeface="+mj-ea"/>
                <a:ea typeface="+mj-ea"/>
              </a:rPr>
              <a:t>综合评价</a:t>
            </a:r>
          </a:p>
        </p:txBody>
      </p:sp>
      <p:sp>
        <p:nvSpPr>
          <p:cNvPr id="2" name="矩形 1"/>
          <p:cNvSpPr/>
          <p:nvPr/>
        </p:nvSpPr>
        <p:spPr>
          <a:xfrm>
            <a:off x="593180" y="1105580"/>
            <a:ext cx="3057247" cy="523220"/>
          </a:xfrm>
          <a:prstGeom prst="rect">
            <a:avLst/>
          </a:prstGeom>
          <a:solidFill>
            <a:srgbClr val="FFC000"/>
          </a:solidFill>
        </p:spPr>
        <p:txBody>
          <a:bodyPr wrap="none">
            <a:spAutoFit/>
          </a:bodyPr>
          <a:lstStyle/>
          <a:p>
            <a:r>
              <a:rPr lang="zh-CN" altLang="en-US" sz="2800" b="1" dirty="0" smtClean="0"/>
              <a:t>构造</a:t>
            </a:r>
            <a:r>
              <a:rPr lang="zh-CN" altLang="zh-CN" sz="2800" b="1" dirty="0" smtClean="0"/>
              <a:t>因子</a:t>
            </a:r>
            <a:r>
              <a:rPr lang="zh-CN" altLang="zh-CN" sz="2800" b="1" dirty="0"/>
              <a:t>综合得分</a:t>
            </a:r>
            <a:endParaRPr lang="zh-CN" altLang="en-US" sz="2800" b="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1655394429"/>
              </p:ext>
            </p:extLst>
          </p:nvPr>
        </p:nvGraphicFramePr>
        <p:xfrm>
          <a:off x="4572000" y="1124744"/>
          <a:ext cx="2863947" cy="507791"/>
        </p:xfrm>
        <a:graphic>
          <a:graphicData uri="http://schemas.openxmlformats.org/presentationml/2006/ole">
            <p:oleObj spid="_x0000_s90331" name="Equation" r:id="rId3" imgW="1333500" imgH="228600" progId="Equation.DSMT4">
              <p:embed/>
            </p:oleObj>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1565949116"/>
              </p:ext>
            </p:extLst>
          </p:nvPr>
        </p:nvGraphicFramePr>
        <p:xfrm>
          <a:off x="520008" y="1702469"/>
          <a:ext cx="2333458" cy="772100"/>
        </p:xfrm>
        <a:graphic>
          <a:graphicData uri="http://schemas.openxmlformats.org/presentationml/2006/ole">
            <p:oleObj spid="_x0000_s90332" name="Equation" r:id="rId4" imgW="1295400" imgH="431800" progId="Equation.DSMT4">
              <p:embed/>
            </p:oleObj>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1459094081"/>
              </p:ext>
            </p:extLst>
          </p:nvPr>
        </p:nvGraphicFramePr>
        <p:xfrm>
          <a:off x="3060916" y="1700808"/>
          <a:ext cx="2376276" cy="769297"/>
        </p:xfrm>
        <a:graphic>
          <a:graphicData uri="http://schemas.openxmlformats.org/presentationml/2006/ole">
            <p:oleObj spid="_x0000_s90333" name="Equation" r:id="rId5" imgW="1320227" imgH="431613" progId="Equation.DSMT4">
              <p:embed/>
            </p:oleObj>
          </a:graphicData>
        </a:graphic>
      </p:graphicFrame>
      <p:graphicFrame>
        <p:nvGraphicFramePr>
          <p:cNvPr id="10" name="表格 9"/>
          <p:cNvGraphicFramePr>
            <a:graphicFrameLocks noGrp="1"/>
          </p:cNvGraphicFramePr>
          <p:nvPr>
            <p:extLst>
              <p:ext uri="{D42A27DB-BD31-4B8C-83A1-F6EECF244321}">
                <p14:modId xmlns:p14="http://schemas.microsoft.com/office/powerpoint/2010/main" xmlns="" val="857964592"/>
              </p:ext>
            </p:extLst>
          </p:nvPr>
        </p:nvGraphicFramePr>
        <p:xfrm>
          <a:off x="1752303" y="2453968"/>
          <a:ext cx="4627365" cy="2438400"/>
        </p:xfrm>
        <a:graphic>
          <a:graphicData uri="http://schemas.openxmlformats.org/drawingml/2006/table">
            <a:tbl>
              <a:tblPr firstRow="1" firstCol="1" bandRow="1">
                <a:tableStyleId>{5C22544A-7EE6-4342-B048-85BDC9FD1C3A}</a:tableStyleId>
              </a:tblPr>
              <a:tblGrid>
                <a:gridCol w="781227"/>
                <a:gridCol w="781227"/>
                <a:gridCol w="760655"/>
                <a:gridCol w="1008112"/>
                <a:gridCol w="1296144"/>
              </a:tblGrid>
              <a:tr h="400044">
                <a:tc>
                  <a:txBody>
                    <a:bodyPr/>
                    <a:lstStyle/>
                    <a:p>
                      <a:pPr algn="ctr">
                        <a:spcAft>
                          <a:spcPts val="0"/>
                        </a:spcAft>
                      </a:pPr>
                      <a:r>
                        <a:rPr lang="zh-CN" sz="2000" b="1" kern="0" dirty="0">
                          <a:solidFill>
                            <a:schemeClr val="tx1"/>
                          </a:solidFill>
                          <a:effectLst/>
                        </a:rPr>
                        <a:t>学生序号</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chemeClr val="tx1"/>
                          </a:solidFill>
                          <a:effectLst/>
                        </a:rPr>
                        <a:t>成绩总分</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总分排名</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因子综合得分</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因子综合得分排名</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410</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34</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-0.564</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39</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359</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51</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-1.8105</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50</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a:solidFill>
                            <a:schemeClr val="tx1"/>
                          </a:solidFill>
                          <a:effectLst/>
                        </a:rPr>
                        <a:t>A3</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421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29</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-0.7024</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44</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smtClean="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smtClean="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smtClean="0">
                          <a:solidFill>
                            <a:srgbClr val="FF0000"/>
                          </a:solidFill>
                          <a:effectLst/>
                        </a:rPr>
                        <a:t>……</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chemeClr val="tx1"/>
                          </a:solidFill>
                          <a:effectLst/>
                        </a:rPr>
                        <a:t>　</a:t>
                      </a: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　</a:t>
                      </a:r>
                      <a:r>
                        <a:rPr lang="en-US" sz="2000" b="1" kern="0" dirty="0">
                          <a:solidFill>
                            <a:srgbClr val="FF0000"/>
                          </a:solidFill>
                          <a:effectLst/>
                        </a:rPr>
                        <a:t>……</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a:solidFill>
                            <a:schemeClr val="tx1"/>
                          </a:solidFill>
                          <a:effectLst/>
                        </a:rPr>
                        <a:t>A51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392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45</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-0.64</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42</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a:solidFill>
                            <a:schemeClr val="tx1"/>
                          </a:solidFill>
                          <a:effectLst/>
                        </a:rPr>
                        <a:t>A52</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449</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14</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0.4464</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16</a:t>
                      </a:r>
                      <a:endParaRPr lang="zh-CN" sz="2000" b="1" kern="100" dirty="0">
                        <a:solidFill>
                          <a:srgbClr val="FF0000"/>
                        </a:solidFill>
                        <a:effectLst/>
                        <a:latin typeface="Times New Roman"/>
                        <a:ea typeface="宋体"/>
                        <a:cs typeface="Times New Roman"/>
                      </a:endParaRPr>
                    </a:p>
                  </a:txBody>
                  <a:tcPr marL="68580" marR="68580" marT="0" marB="0" anchor="ctr"/>
                </a:tc>
              </a:tr>
            </a:tbl>
          </a:graphicData>
        </a:graphic>
      </p:graphicFrame>
      <p:sp>
        <p:nvSpPr>
          <p:cNvPr id="12" name="矩形 11"/>
          <p:cNvSpPr/>
          <p:nvPr/>
        </p:nvSpPr>
        <p:spPr>
          <a:xfrm>
            <a:off x="761932" y="4941168"/>
            <a:ext cx="6919036" cy="830997"/>
          </a:xfrm>
          <a:prstGeom prst="rect">
            <a:avLst/>
          </a:prstGeom>
          <a:solidFill>
            <a:schemeClr val="accent1">
              <a:lumMod val="20000"/>
              <a:lumOff val="80000"/>
            </a:schemeClr>
          </a:solidFill>
        </p:spPr>
        <p:txBody>
          <a:bodyPr wrap="square">
            <a:spAutoFit/>
          </a:bodyPr>
          <a:lstStyle/>
          <a:p>
            <a:r>
              <a:rPr lang="zh-CN" altLang="zh-CN" b="1" dirty="0" smtClean="0"/>
              <a:t>总</a:t>
            </a:r>
            <a:r>
              <a:rPr lang="zh-CN" altLang="en-US" b="1" dirty="0" smtClean="0"/>
              <a:t>分</a:t>
            </a:r>
            <a:r>
              <a:rPr lang="zh-CN" altLang="zh-CN" b="1" dirty="0" smtClean="0"/>
              <a:t>排名</a:t>
            </a:r>
            <a:r>
              <a:rPr lang="zh-CN" altLang="zh-CN" b="1" dirty="0"/>
              <a:t>前</a:t>
            </a:r>
            <a:r>
              <a:rPr lang="en-US" altLang="zh-CN" b="1" dirty="0"/>
              <a:t>10</a:t>
            </a:r>
            <a:r>
              <a:rPr lang="zh-CN" altLang="zh-CN" b="1" dirty="0" smtClean="0"/>
              <a:t>名中有</a:t>
            </a:r>
            <a:r>
              <a:rPr lang="en-US" altLang="zh-CN" b="1" dirty="0"/>
              <a:t>8</a:t>
            </a:r>
            <a:r>
              <a:rPr lang="zh-CN" altLang="zh-CN" b="1" dirty="0" smtClean="0"/>
              <a:t>人因子</a:t>
            </a:r>
            <a:r>
              <a:rPr lang="zh-CN" altLang="zh-CN" b="1" dirty="0"/>
              <a:t>综合</a:t>
            </a:r>
            <a:r>
              <a:rPr lang="zh-CN" altLang="zh-CN" b="1" dirty="0" smtClean="0"/>
              <a:t>得分也</a:t>
            </a:r>
            <a:r>
              <a:rPr lang="zh-CN" altLang="zh-CN" b="1" dirty="0"/>
              <a:t>在前</a:t>
            </a:r>
            <a:r>
              <a:rPr lang="en-US" altLang="zh-CN" b="1" dirty="0"/>
              <a:t>10</a:t>
            </a:r>
            <a:r>
              <a:rPr lang="zh-CN" altLang="zh-CN" b="1" dirty="0" smtClean="0"/>
              <a:t>名</a:t>
            </a:r>
            <a:r>
              <a:rPr lang="en-US" altLang="zh-CN" b="1" dirty="0" smtClean="0"/>
              <a:t>, </a:t>
            </a:r>
            <a:r>
              <a:rPr lang="zh-CN" altLang="zh-CN" b="1" dirty="0" smtClean="0"/>
              <a:t>总</a:t>
            </a:r>
            <a:r>
              <a:rPr lang="zh-CN" altLang="en-US" b="1" dirty="0" smtClean="0"/>
              <a:t>分</a:t>
            </a:r>
            <a:r>
              <a:rPr lang="zh-CN" altLang="zh-CN" b="1" dirty="0" smtClean="0"/>
              <a:t>排名</a:t>
            </a:r>
            <a:r>
              <a:rPr lang="zh-CN" altLang="zh-CN" b="1" dirty="0"/>
              <a:t>后</a:t>
            </a:r>
            <a:r>
              <a:rPr lang="en-US" altLang="zh-CN" b="1" dirty="0"/>
              <a:t>10</a:t>
            </a:r>
            <a:r>
              <a:rPr lang="zh-CN" altLang="zh-CN" b="1" dirty="0" smtClean="0"/>
              <a:t>名中有</a:t>
            </a:r>
            <a:r>
              <a:rPr lang="en-US" altLang="zh-CN" b="1" dirty="0"/>
              <a:t>9</a:t>
            </a:r>
            <a:r>
              <a:rPr lang="zh-CN" altLang="zh-CN" b="1" dirty="0" smtClean="0"/>
              <a:t>人因子</a:t>
            </a:r>
            <a:r>
              <a:rPr lang="zh-CN" altLang="zh-CN" b="1" dirty="0"/>
              <a:t>综合</a:t>
            </a:r>
            <a:r>
              <a:rPr lang="zh-CN" altLang="zh-CN" b="1" dirty="0" smtClean="0"/>
              <a:t>得分也</a:t>
            </a:r>
            <a:r>
              <a:rPr lang="zh-CN" altLang="zh-CN" b="1" dirty="0"/>
              <a:t>在后</a:t>
            </a:r>
            <a:r>
              <a:rPr lang="en-US" altLang="zh-CN" b="1" dirty="0"/>
              <a:t>10</a:t>
            </a:r>
            <a:r>
              <a:rPr lang="zh-CN" altLang="zh-CN" b="1" dirty="0" smtClean="0"/>
              <a:t>名</a:t>
            </a:r>
            <a:endParaRPr lang="zh-CN" altLang="en-US" b="1" dirty="0"/>
          </a:p>
        </p:txBody>
      </p:sp>
      <p:sp>
        <p:nvSpPr>
          <p:cNvPr id="13" name="矩形 12"/>
          <p:cNvSpPr/>
          <p:nvPr/>
        </p:nvSpPr>
        <p:spPr>
          <a:xfrm>
            <a:off x="755576" y="5787554"/>
            <a:ext cx="6986957" cy="830997"/>
          </a:xfrm>
          <a:prstGeom prst="rect">
            <a:avLst/>
          </a:prstGeom>
          <a:noFill/>
        </p:spPr>
        <p:txBody>
          <a:bodyPr wrap="square">
            <a:spAutoFit/>
          </a:bodyPr>
          <a:lstStyle/>
          <a:p>
            <a:r>
              <a:rPr lang="zh-CN" altLang="zh-CN" b="1" dirty="0" smtClean="0"/>
              <a:t>因子</a:t>
            </a:r>
            <a:r>
              <a:rPr lang="zh-CN" altLang="zh-CN" b="1" dirty="0"/>
              <a:t>综合得分排名前</a:t>
            </a:r>
            <a:r>
              <a:rPr lang="en-US" altLang="zh-CN" b="1" dirty="0"/>
              <a:t>10</a:t>
            </a:r>
            <a:r>
              <a:rPr lang="zh-CN" altLang="zh-CN" b="1" dirty="0" smtClean="0"/>
              <a:t>名中有</a:t>
            </a:r>
            <a:r>
              <a:rPr lang="en-US" altLang="zh-CN" b="1" dirty="0"/>
              <a:t>8</a:t>
            </a:r>
            <a:r>
              <a:rPr lang="zh-CN" altLang="zh-CN" b="1" dirty="0" smtClean="0"/>
              <a:t>人总</a:t>
            </a:r>
            <a:r>
              <a:rPr lang="zh-CN" altLang="en-US" b="1" dirty="0" smtClean="0"/>
              <a:t>分</a:t>
            </a:r>
            <a:r>
              <a:rPr lang="zh-CN" altLang="zh-CN" b="1" dirty="0" smtClean="0"/>
              <a:t>也</a:t>
            </a:r>
            <a:r>
              <a:rPr lang="zh-CN" altLang="zh-CN" b="1" dirty="0"/>
              <a:t>在前</a:t>
            </a:r>
            <a:r>
              <a:rPr lang="en-US" altLang="zh-CN" b="1" dirty="0"/>
              <a:t>10</a:t>
            </a:r>
            <a:r>
              <a:rPr lang="zh-CN" altLang="zh-CN" b="1" dirty="0" smtClean="0"/>
              <a:t>名</a:t>
            </a:r>
            <a:r>
              <a:rPr lang="en-US" altLang="zh-CN" b="1" dirty="0"/>
              <a:t>,</a:t>
            </a:r>
            <a:r>
              <a:rPr lang="zh-CN" altLang="zh-CN" b="1" dirty="0" smtClean="0"/>
              <a:t>因子</a:t>
            </a:r>
            <a:r>
              <a:rPr lang="zh-CN" altLang="zh-CN" b="1" dirty="0"/>
              <a:t>综合得分排名后</a:t>
            </a:r>
            <a:r>
              <a:rPr lang="en-US" altLang="zh-CN" b="1" dirty="0"/>
              <a:t>10</a:t>
            </a:r>
            <a:r>
              <a:rPr lang="zh-CN" altLang="zh-CN" b="1" dirty="0" smtClean="0"/>
              <a:t>名中有</a:t>
            </a:r>
            <a:r>
              <a:rPr lang="en-US" altLang="zh-CN" b="1" dirty="0"/>
              <a:t>8</a:t>
            </a:r>
            <a:r>
              <a:rPr lang="zh-CN" altLang="zh-CN" b="1" dirty="0" smtClean="0"/>
              <a:t>人总</a:t>
            </a:r>
            <a:r>
              <a:rPr lang="zh-CN" altLang="en-US" b="1" dirty="0" smtClean="0"/>
              <a:t>分</a:t>
            </a:r>
            <a:r>
              <a:rPr lang="zh-CN" altLang="zh-CN" b="1" dirty="0" smtClean="0"/>
              <a:t>也</a:t>
            </a:r>
            <a:r>
              <a:rPr lang="zh-CN" altLang="zh-CN" b="1" dirty="0"/>
              <a:t>在前</a:t>
            </a:r>
            <a:r>
              <a:rPr lang="en-US" altLang="zh-CN" b="1" dirty="0"/>
              <a:t>10</a:t>
            </a:r>
            <a:r>
              <a:rPr lang="zh-CN" altLang="zh-CN" b="1" dirty="0" smtClean="0"/>
              <a:t>名</a:t>
            </a:r>
            <a:endParaRPr lang="zh-CN" altLang="en-US" b="1" dirty="0"/>
          </a:p>
        </p:txBody>
      </p:sp>
      <p:sp>
        <p:nvSpPr>
          <p:cNvPr id="14" name="矩形 13"/>
          <p:cNvSpPr/>
          <p:nvPr/>
        </p:nvSpPr>
        <p:spPr>
          <a:xfrm>
            <a:off x="6444208" y="2708920"/>
            <a:ext cx="2630473" cy="1938992"/>
          </a:xfrm>
          <a:prstGeom prst="rect">
            <a:avLst/>
          </a:prstGeom>
        </p:spPr>
        <p:txBody>
          <a:bodyPr wrap="square">
            <a:spAutoFit/>
          </a:bodyPr>
          <a:lstStyle/>
          <a:p>
            <a:r>
              <a:rPr lang="zh-CN" altLang="en-US" b="1" dirty="0" smtClean="0">
                <a:solidFill>
                  <a:srgbClr val="FF0000"/>
                </a:solidFill>
              </a:rPr>
              <a:t>总体表现</a:t>
            </a:r>
            <a:r>
              <a:rPr lang="zh-CN" altLang="en-US" b="1" dirty="0" smtClean="0"/>
              <a:t>：</a:t>
            </a:r>
            <a:r>
              <a:rPr lang="zh-CN" altLang="zh-CN" b="1" dirty="0" smtClean="0"/>
              <a:t>两种</a:t>
            </a:r>
            <a:r>
              <a:rPr lang="zh-CN" altLang="zh-CN" b="1" dirty="0"/>
              <a:t>排名次序差异不超过</a:t>
            </a:r>
            <a:r>
              <a:rPr lang="en-US" altLang="zh-CN" b="1" dirty="0"/>
              <a:t>5</a:t>
            </a:r>
            <a:r>
              <a:rPr lang="zh-CN" altLang="zh-CN" b="1" dirty="0"/>
              <a:t>名的比例为</a:t>
            </a:r>
            <a:r>
              <a:rPr lang="en-US" altLang="zh-CN" b="1" dirty="0"/>
              <a:t>61.54%</a:t>
            </a:r>
            <a:r>
              <a:rPr lang="zh-CN" altLang="zh-CN" b="1" dirty="0"/>
              <a:t>，</a:t>
            </a:r>
            <a:r>
              <a:rPr lang="zh-CN" altLang="zh-CN" b="1" dirty="0">
                <a:solidFill>
                  <a:srgbClr val="FF0000"/>
                </a:solidFill>
              </a:rPr>
              <a:t>具有较好的吻合度</a:t>
            </a:r>
            <a:r>
              <a:rPr lang="zh-CN" altLang="zh-CN" b="1" dirty="0"/>
              <a:t>。</a:t>
            </a:r>
            <a:endParaRPr lang="zh-CN" altLang="en-US" b="1" dirty="0"/>
          </a:p>
        </p:txBody>
      </p:sp>
      <p:sp>
        <p:nvSpPr>
          <p:cNvPr id="16" name="矩形 15"/>
          <p:cNvSpPr/>
          <p:nvPr/>
        </p:nvSpPr>
        <p:spPr>
          <a:xfrm>
            <a:off x="238637" y="2632710"/>
            <a:ext cx="1381035" cy="954107"/>
          </a:xfrm>
          <a:prstGeom prst="rect">
            <a:avLst/>
          </a:prstGeom>
          <a:solidFill>
            <a:srgbClr val="FFC000"/>
          </a:solidFill>
        </p:spPr>
        <p:txBody>
          <a:bodyPr wrap="square">
            <a:spAutoFit/>
          </a:bodyPr>
          <a:lstStyle/>
          <a:p>
            <a:r>
              <a:rPr lang="zh-CN" altLang="zh-CN" sz="2800" b="1" dirty="0" smtClean="0"/>
              <a:t>排序结果</a:t>
            </a:r>
            <a:r>
              <a:rPr lang="zh-CN" altLang="en-US" sz="2800" b="1" dirty="0" smtClean="0"/>
              <a:t>比较</a:t>
            </a:r>
            <a:endParaRPr lang="zh-CN" altLang="en-US" sz="2800" b="1" dirty="0"/>
          </a:p>
        </p:txBody>
      </p:sp>
      <p:sp>
        <p:nvSpPr>
          <p:cNvPr id="17"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9"/>
          <p:cNvGrpSpPr/>
          <p:nvPr/>
        </p:nvGrpSpPr>
        <p:grpSpPr>
          <a:xfrm>
            <a:off x="5652120" y="1844824"/>
            <a:ext cx="3237482" cy="484632"/>
            <a:chOff x="5652120" y="1844824"/>
            <a:chExt cx="3237482" cy="484632"/>
          </a:xfrm>
        </p:grpSpPr>
        <p:graphicFrame>
          <p:nvGraphicFramePr>
            <p:cNvPr id="18" name="对象 17"/>
            <p:cNvGraphicFramePr>
              <a:graphicFrameLocks noChangeAspect="1"/>
            </p:cNvGraphicFramePr>
            <p:nvPr>
              <p:extLst>
                <p:ext uri="{D42A27DB-BD31-4B8C-83A1-F6EECF244321}">
                  <p14:modId xmlns:p14="http://schemas.microsoft.com/office/powerpoint/2010/main" xmlns="" val="368631612"/>
                </p:ext>
              </p:extLst>
            </p:nvPr>
          </p:nvGraphicFramePr>
          <p:xfrm>
            <a:off x="5796136" y="1844824"/>
            <a:ext cx="3093466" cy="432048"/>
          </p:xfrm>
          <a:graphic>
            <a:graphicData uri="http://schemas.openxmlformats.org/presentationml/2006/ole">
              <p:oleObj spid="_x0000_s90334" name="Equation" r:id="rId6" imgW="1701800" imgH="228600" progId="Equation.DSMT4">
                <p:embed/>
              </p:oleObj>
            </a:graphicData>
          </a:graphic>
        </p:graphicFrame>
        <p:sp>
          <p:nvSpPr>
            <p:cNvPr id="15" name="右箭头 14"/>
            <p:cNvSpPr/>
            <p:nvPr/>
          </p:nvSpPr>
          <p:spPr bwMode="auto">
            <a:xfrm>
              <a:off x="5652120" y="1844824"/>
              <a:ext cx="72008" cy="484632"/>
            </a:xfrm>
            <a:prstGeom prst="right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xmlns="" val="143074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1000" fill="hold"/>
                                        <p:tgtEl>
                                          <p:spTgt spid="16"/>
                                        </p:tgtEl>
                                        <p:attrNameLst>
                                          <p:attrName>ppt_x</p:attrName>
                                        </p:attrNameLst>
                                      </p:cBhvr>
                                      <p:tavLst>
                                        <p:tav tm="0">
                                          <p:val>
                                            <p:strVal val="0-#ppt_w/2"/>
                                          </p:val>
                                        </p:tav>
                                        <p:tav tm="100000">
                                          <p:val>
                                            <p:strVal val="#ppt_x"/>
                                          </p:val>
                                        </p:tav>
                                      </p:tavLst>
                                    </p:anim>
                                    <p:anim calcmode="lin" valueType="num">
                                      <p:cBhvr additive="base">
                                        <p:cTn id="40"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1000" fill="hold"/>
                                        <p:tgtEl>
                                          <p:spTgt spid="10"/>
                                        </p:tgtEl>
                                        <p:attrNameLst>
                                          <p:attrName>ppt_w</p:attrName>
                                        </p:attrNameLst>
                                      </p:cBhvr>
                                      <p:tavLst>
                                        <p:tav tm="0">
                                          <p:val>
                                            <p:fltVal val="0"/>
                                          </p:val>
                                        </p:tav>
                                        <p:tav tm="100000">
                                          <p:val>
                                            <p:strVal val="#ppt_w"/>
                                          </p:val>
                                        </p:tav>
                                      </p:tavLst>
                                    </p:anim>
                                    <p:anim calcmode="lin" valueType="num">
                                      <p:cBhvr>
                                        <p:cTn id="46" dur="1000" fill="hold"/>
                                        <p:tgtEl>
                                          <p:spTgt spid="10"/>
                                        </p:tgtEl>
                                        <p:attrNameLst>
                                          <p:attrName>ppt_h</p:attrName>
                                        </p:attrNameLst>
                                      </p:cBhvr>
                                      <p:tavLst>
                                        <p:tav tm="0">
                                          <p:val>
                                            <p:fltVal val="0"/>
                                          </p:val>
                                        </p:tav>
                                        <p:tav tm="100000">
                                          <p:val>
                                            <p:strVal val="#ppt_h"/>
                                          </p:val>
                                        </p:tav>
                                      </p:tavLst>
                                    </p:anim>
                                    <p:animEffect transition="in" filter="fade">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circle(in)">
                                      <p:cBhvr>
                                        <p:cTn id="6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p:bldP spid="14" grpId="0"/>
      <p:bldP spid="1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4342" y="1916832"/>
            <a:ext cx="7920880" cy="1569660"/>
          </a:xfrm>
          <a:prstGeom prst="rect">
            <a:avLst/>
          </a:prstGeom>
          <a:solidFill>
            <a:srgbClr val="99FFCC"/>
          </a:solidFill>
        </p:spPr>
        <p:txBody>
          <a:bodyPr wrap="square">
            <a:spAutoFit/>
          </a:bodyPr>
          <a:lstStyle/>
          <a:p>
            <a:pPr marL="342900" indent="-342900">
              <a:buFont typeface="Arial" panose="020B0604020202020204" pitchFamily="34" charset="0"/>
              <a:buChar char="•"/>
            </a:pPr>
            <a:r>
              <a:rPr lang="zh-CN" altLang="zh-CN" b="1" dirty="0" smtClean="0"/>
              <a:t>学生</a:t>
            </a:r>
            <a:r>
              <a:rPr lang="en-US" altLang="zh-CN" b="1" dirty="0" smtClean="0">
                <a:solidFill>
                  <a:srgbClr val="FF0000"/>
                </a:solidFill>
              </a:rPr>
              <a:t>A3</a:t>
            </a:r>
            <a:r>
              <a:rPr lang="zh-CN" altLang="zh-CN" b="1" dirty="0" smtClean="0"/>
              <a:t>总分排名</a:t>
            </a:r>
            <a:r>
              <a:rPr lang="en-US" altLang="zh-CN" b="1" dirty="0" smtClean="0"/>
              <a:t>29, </a:t>
            </a:r>
            <a:r>
              <a:rPr lang="zh-CN" altLang="zh-CN" b="1" dirty="0" smtClean="0"/>
              <a:t>综合</a:t>
            </a:r>
            <a:r>
              <a:rPr lang="zh-CN" altLang="zh-CN" b="1" dirty="0"/>
              <a:t>因子得分</a:t>
            </a:r>
            <a:r>
              <a:rPr lang="zh-CN" altLang="zh-CN" b="1" dirty="0" smtClean="0"/>
              <a:t>排名</a:t>
            </a:r>
            <a:r>
              <a:rPr lang="en-US" altLang="zh-CN" b="1" dirty="0" smtClean="0"/>
              <a:t>44,</a:t>
            </a:r>
            <a:r>
              <a:rPr lang="zh-CN" altLang="zh-CN" b="1" dirty="0" smtClean="0"/>
              <a:t>由于</a:t>
            </a:r>
            <a:r>
              <a:rPr lang="zh-CN" altLang="zh-CN" b="1" dirty="0"/>
              <a:t>该</a:t>
            </a:r>
            <a:r>
              <a:rPr lang="zh-CN" altLang="zh-CN" b="1" dirty="0" smtClean="0"/>
              <a:t>生“基础课因子”</a:t>
            </a:r>
            <a:r>
              <a:rPr lang="zh-CN" altLang="zh-CN" b="1" dirty="0"/>
              <a:t>得分排名仅为</a:t>
            </a:r>
            <a:r>
              <a:rPr lang="en-US" altLang="zh-CN" b="1" dirty="0" smtClean="0"/>
              <a:t>48, </a:t>
            </a:r>
            <a:r>
              <a:rPr lang="zh-CN" altLang="zh-CN" b="1" dirty="0" smtClean="0"/>
              <a:t>尽管</a:t>
            </a:r>
            <a:r>
              <a:rPr lang="zh-CN" altLang="zh-CN" b="1" dirty="0"/>
              <a:t>在</a:t>
            </a:r>
            <a:r>
              <a:rPr lang="en-US" altLang="zh-CN" b="1" dirty="0"/>
              <a:t>3</a:t>
            </a:r>
            <a:r>
              <a:rPr lang="zh-CN" altLang="zh-CN" b="1" dirty="0"/>
              <a:t>门开卷考试</a:t>
            </a:r>
            <a:r>
              <a:rPr lang="zh-CN" altLang="zh-CN" b="1" dirty="0" smtClean="0"/>
              <a:t>中表现不错</a:t>
            </a:r>
            <a:r>
              <a:rPr lang="en-US" altLang="zh-CN" b="1" dirty="0"/>
              <a:t>,</a:t>
            </a:r>
            <a:r>
              <a:rPr lang="zh-CN" altLang="zh-CN" b="1" dirty="0" smtClean="0"/>
              <a:t>“开闭卷因子”</a:t>
            </a:r>
            <a:r>
              <a:rPr lang="zh-CN" altLang="zh-CN" b="1" dirty="0"/>
              <a:t>得分</a:t>
            </a:r>
            <a:r>
              <a:rPr lang="zh-CN" altLang="zh-CN" b="1" dirty="0" smtClean="0"/>
              <a:t>排名</a:t>
            </a:r>
            <a:r>
              <a:rPr lang="en-US" altLang="zh-CN" b="1" dirty="0" smtClean="0"/>
              <a:t>10, </a:t>
            </a:r>
            <a:r>
              <a:rPr lang="zh-CN" altLang="en-US" b="1" dirty="0" smtClean="0"/>
              <a:t>但</a:t>
            </a:r>
            <a:r>
              <a:rPr lang="zh-CN" altLang="zh-CN" b="1" dirty="0" smtClean="0"/>
              <a:t>综合</a:t>
            </a:r>
            <a:r>
              <a:rPr lang="zh-CN" altLang="zh-CN" b="1" dirty="0"/>
              <a:t>得分中“基础课因子”约</a:t>
            </a:r>
            <a:r>
              <a:rPr lang="zh-CN" altLang="zh-CN" b="1" dirty="0" smtClean="0"/>
              <a:t>占</a:t>
            </a:r>
            <a:r>
              <a:rPr lang="en-US" altLang="zh-CN" b="1" dirty="0" smtClean="0"/>
              <a:t>75</a:t>
            </a:r>
            <a:r>
              <a:rPr lang="en-US" altLang="zh-CN" b="1" dirty="0"/>
              <a:t>%</a:t>
            </a:r>
            <a:r>
              <a:rPr lang="zh-CN" altLang="zh-CN" b="1" dirty="0"/>
              <a:t>的</a:t>
            </a:r>
            <a:r>
              <a:rPr lang="zh-CN" altLang="zh-CN" b="1" dirty="0" smtClean="0"/>
              <a:t>权重</a:t>
            </a:r>
            <a:r>
              <a:rPr lang="en-US" altLang="zh-CN" b="1" dirty="0" smtClean="0"/>
              <a:t>, </a:t>
            </a:r>
            <a:r>
              <a:rPr lang="zh-CN" altLang="en-US" b="1" dirty="0" smtClean="0"/>
              <a:t>所以</a:t>
            </a:r>
            <a:r>
              <a:rPr lang="zh-CN" altLang="zh-CN" b="1" dirty="0" smtClean="0"/>
              <a:t>因子</a:t>
            </a:r>
            <a:r>
              <a:rPr lang="zh-CN" altLang="zh-CN" b="1" dirty="0"/>
              <a:t>综合</a:t>
            </a:r>
            <a:r>
              <a:rPr lang="zh-CN" altLang="zh-CN" b="1" dirty="0" smtClean="0"/>
              <a:t>得分</a:t>
            </a:r>
            <a:r>
              <a:rPr lang="zh-CN" altLang="en-US" b="1" dirty="0" smtClean="0"/>
              <a:t>较低</a:t>
            </a:r>
            <a:r>
              <a:rPr lang="en-US" altLang="zh-CN" b="1" dirty="0" smtClean="0"/>
              <a:t>.</a:t>
            </a:r>
            <a:endParaRPr lang="zh-CN" altLang="zh-CN" b="1" dirty="0"/>
          </a:p>
        </p:txBody>
      </p:sp>
      <p:sp>
        <p:nvSpPr>
          <p:cNvPr id="6" name="Text Box 2"/>
          <p:cNvSpPr txBox="1">
            <a:spLocks noChangeArrowheads="1"/>
          </p:cNvSpPr>
          <p:nvPr/>
        </p:nvSpPr>
        <p:spPr bwMode="auto">
          <a:xfrm>
            <a:off x="1979712" y="570138"/>
            <a:ext cx="4968552"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成绩</a:t>
            </a:r>
            <a:r>
              <a:rPr lang="zh-CN" altLang="en-US" sz="2800" b="1" dirty="0">
                <a:latin typeface="+mj-ea"/>
                <a:ea typeface="+mj-ea"/>
              </a:rPr>
              <a:t>综合评价</a:t>
            </a:r>
            <a:r>
              <a:rPr lang="zh-CN" altLang="en-US" sz="2800" b="1" dirty="0" smtClean="0">
                <a:latin typeface="+mj-ea"/>
                <a:ea typeface="+mj-ea"/>
              </a:rPr>
              <a:t>（</a:t>
            </a:r>
            <a:r>
              <a:rPr lang="zh-CN" altLang="en-US" sz="2800" b="1" dirty="0">
                <a:latin typeface="+mj-ea"/>
              </a:rPr>
              <a:t>学生</a:t>
            </a:r>
            <a:r>
              <a:rPr lang="zh-CN" altLang="en-US" sz="2800" b="1" dirty="0" smtClean="0">
                <a:latin typeface="+mj-ea"/>
                <a:ea typeface="+mj-ea"/>
              </a:rPr>
              <a:t>个例分析）</a:t>
            </a:r>
            <a:endParaRPr lang="zh-CN" altLang="en-US" sz="2800" b="1" dirty="0">
              <a:latin typeface="+mj-ea"/>
              <a:ea typeface="+mj-ea"/>
            </a:endParaRPr>
          </a:p>
        </p:txBody>
      </p:sp>
      <p:sp>
        <p:nvSpPr>
          <p:cNvPr id="3" name="矩形 2"/>
          <p:cNvSpPr/>
          <p:nvPr/>
        </p:nvSpPr>
        <p:spPr>
          <a:xfrm>
            <a:off x="611560" y="5445224"/>
            <a:ext cx="7920880" cy="954107"/>
          </a:xfrm>
          <a:prstGeom prst="rect">
            <a:avLst/>
          </a:prstGeom>
          <a:solidFill>
            <a:srgbClr val="FFFF00"/>
          </a:solidFill>
        </p:spPr>
        <p:txBody>
          <a:bodyPr wrap="square">
            <a:spAutoFit/>
          </a:bodyPr>
          <a:lstStyle/>
          <a:p>
            <a:pPr marL="457200" indent="-457200">
              <a:buFont typeface="Arial" panose="020B0604020202020204" pitchFamily="34" charset="0"/>
              <a:buChar char="•"/>
            </a:pPr>
            <a:r>
              <a:rPr lang="zh-CN" altLang="zh-CN" sz="2800" b="1" dirty="0"/>
              <a:t>利用因子综合得分排名，比传统的排名方法更具有科学性与参考价值。</a:t>
            </a:r>
          </a:p>
        </p:txBody>
      </p:sp>
      <p:sp>
        <p:nvSpPr>
          <p:cNvPr id="7" name="矩形 6"/>
          <p:cNvSpPr/>
          <p:nvPr/>
        </p:nvSpPr>
        <p:spPr>
          <a:xfrm>
            <a:off x="639995" y="1244179"/>
            <a:ext cx="6288901" cy="523220"/>
          </a:xfrm>
          <a:prstGeom prst="rect">
            <a:avLst/>
          </a:prstGeom>
          <a:solidFill>
            <a:srgbClr val="FFC000"/>
          </a:solidFill>
        </p:spPr>
        <p:txBody>
          <a:bodyPr wrap="none">
            <a:spAutoFit/>
          </a:bodyPr>
          <a:lstStyle/>
          <a:p>
            <a:r>
              <a:rPr lang="zh-CN" altLang="zh-CN" sz="2800" b="1" dirty="0"/>
              <a:t>两种排名次序差异</a:t>
            </a:r>
            <a:r>
              <a:rPr lang="zh-CN" altLang="zh-CN" sz="2800" b="1" dirty="0" smtClean="0"/>
              <a:t>较大</a:t>
            </a:r>
            <a:r>
              <a:rPr lang="zh-CN" altLang="en-US" sz="2800" b="1" dirty="0" smtClean="0"/>
              <a:t>的学生成绩分析</a:t>
            </a:r>
            <a:endParaRPr lang="zh-CN" altLang="en-US" sz="2800" b="1" dirty="0"/>
          </a:p>
        </p:txBody>
      </p:sp>
      <p:sp>
        <p:nvSpPr>
          <p:cNvPr id="8" name="矩形 7"/>
          <p:cNvSpPr/>
          <p:nvPr/>
        </p:nvSpPr>
        <p:spPr>
          <a:xfrm>
            <a:off x="532334" y="3645024"/>
            <a:ext cx="7992888" cy="1569660"/>
          </a:xfrm>
          <a:prstGeom prst="rect">
            <a:avLst/>
          </a:prstGeom>
          <a:solidFill>
            <a:srgbClr val="FFCCFF"/>
          </a:solidFill>
        </p:spPr>
        <p:txBody>
          <a:bodyPr wrap="square">
            <a:spAutoFit/>
          </a:bodyPr>
          <a:lstStyle/>
          <a:p>
            <a:pPr marL="342900" indent="-342900">
              <a:buFont typeface="Arial" panose="020B0604020202020204" pitchFamily="34" charset="0"/>
              <a:buChar char="•"/>
            </a:pPr>
            <a:r>
              <a:rPr lang="zh-CN" altLang="zh-CN" b="1" dirty="0" smtClean="0"/>
              <a:t>学生</a:t>
            </a:r>
            <a:r>
              <a:rPr lang="en-US" altLang="zh-CN" b="1" dirty="0" smtClean="0">
                <a:solidFill>
                  <a:srgbClr val="FF0000"/>
                </a:solidFill>
              </a:rPr>
              <a:t>A44</a:t>
            </a:r>
            <a:r>
              <a:rPr lang="zh-CN" altLang="zh-CN" b="1" dirty="0" smtClean="0"/>
              <a:t>总分</a:t>
            </a:r>
            <a:r>
              <a:rPr lang="zh-CN" altLang="zh-CN" b="1" dirty="0"/>
              <a:t>排名第</a:t>
            </a:r>
            <a:r>
              <a:rPr lang="en-US" altLang="zh-CN" b="1" dirty="0"/>
              <a:t>7</a:t>
            </a:r>
            <a:r>
              <a:rPr lang="zh-CN" altLang="zh-CN" b="1" dirty="0"/>
              <a:t>，而因子综合得分排名高居第</a:t>
            </a:r>
            <a:r>
              <a:rPr lang="en-US" altLang="zh-CN" b="1" dirty="0"/>
              <a:t>2</a:t>
            </a:r>
            <a:r>
              <a:rPr lang="zh-CN" altLang="zh-CN" b="1" dirty="0" smtClean="0"/>
              <a:t>，该生“基础课因子”得分</a:t>
            </a:r>
            <a:r>
              <a:rPr lang="zh-CN" altLang="zh-CN" b="1" dirty="0"/>
              <a:t>排在第</a:t>
            </a:r>
            <a:r>
              <a:rPr lang="en-US" altLang="zh-CN" b="1" dirty="0" smtClean="0"/>
              <a:t>1</a:t>
            </a:r>
            <a:r>
              <a:rPr lang="zh-CN" altLang="zh-CN" b="1" dirty="0" smtClean="0"/>
              <a:t>，而“开闭卷因子”</a:t>
            </a:r>
            <a:r>
              <a:rPr lang="zh-CN" altLang="zh-CN" b="1" dirty="0"/>
              <a:t>得分排名</a:t>
            </a:r>
            <a:r>
              <a:rPr lang="en-US" altLang="zh-CN" b="1" dirty="0" smtClean="0"/>
              <a:t>45</a:t>
            </a:r>
            <a:r>
              <a:rPr lang="zh-CN" altLang="zh-CN" b="1" dirty="0"/>
              <a:t>，说明</a:t>
            </a:r>
            <a:r>
              <a:rPr lang="zh-CN" altLang="zh-CN" b="1" dirty="0" smtClean="0"/>
              <a:t>他</a:t>
            </a:r>
            <a:r>
              <a:rPr lang="zh-CN" altLang="en-US" b="1" dirty="0" smtClean="0"/>
              <a:t>很</a:t>
            </a:r>
            <a:r>
              <a:rPr lang="zh-CN" altLang="zh-CN" b="1" dirty="0" smtClean="0"/>
              <a:t>不</a:t>
            </a:r>
            <a:r>
              <a:rPr lang="zh-CN" altLang="zh-CN" b="1" dirty="0"/>
              <a:t>擅长开卷考试，好在他有极好的基础课考试成绩，使得因子综合得分跃升</a:t>
            </a:r>
            <a:r>
              <a:rPr lang="zh-CN" altLang="zh-CN" b="1" dirty="0" smtClean="0"/>
              <a:t>到第</a:t>
            </a:r>
            <a:r>
              <a:rPr lang="en-US" altLang="zh-CN" b="1" dirty="0"/>
              <a:t>2</a:t>
            </a:r>
            <a:r>
              <a:rPr lang="zh-CN" altLang="zh-CN" b="1" dirty="0" smtClean="0"/>
              <a:t>名</a:t>
            </a:r>
            <a:r>
              <a:rPr lang="en-US" altLang="zh-CN" b="1" dirty="0" smtClean="0"/>
              <a:t>.</a:t>
            </a:r>
            <a:endParaRPr lang="zh-CN" altLang="zh-CN" b="1" dirty="0"/>
          </a:p>
        </p:txBody>
      </p:sp>
    </p:spTree>
    <p:extLst>
      <p:ext uri="{BB962C8B-B14F-4D97-AF65-F5344CB8AC3E}">
        <p14:creationId xmlns:p14="http://schemas.microsoft.com/office/powerpoint/2010/main" xmlns="" val="416242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Effect transition="in" filter="fade">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3348038" y="617314"/>
            <a:ext cx="1873250"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5" name="矩形 4"/>
          <p:cNvSpPr/>
          <p:nvPr/>
        </p:nvSpPr>
        <p:spPr>
          <a:xfrm>
            <a:off x="467544" y="1268760"/>
            <a:ext cx="8136904"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利用</a:t>
            </a:r>
            <a:r>
              <a:rPr lang="zh-CN" altLang="zh-CN" sz="2800" b="1" dirty="0" smtClean="0">
                <a:solidFill>
                  <a:srgbClr val="FF0000"/>
                </a:solidFill>
              </a:rPr>
              <a:t>主成分分析</a:t>
            </a:r>
            <a:r>
              <a:rPr lang="zh-CN" altLang="zh-CN" sz="2800" b="1" dirty="0" smtClean="0"/>
              <a:t>只要</a:t>
            </a:r>
            <a:r>
              <a:rPr lang="zh-CN" altLang="zh-CN" sz="2800" b="1" dirty="0">
                <a:solidFill>
                  <a:srgbClr val="FF0000"/>
                </a:solidFill>
              </a:rPr>
              <a:t>对原始分数做恰当的</a:t>
            </a:r>
            <a:r>
              <a:rPr lang="zh-CN" altLang="zh-CN" sz="2800" b="1" dirty="0" smtClean="0">
                <a:solidFill>
                  <a:srgbClr val="FF0000"/>
                </a:solidFill>
              </a:rPr>
              <a:t>线性组合</a:t>
            </a:r>
            <a:r>
              <a:rPr lang="en-US" altLang="zh-CN" sz="2800" b="1" dirty="0" smtClean="0"/>
              <a:t>,</a:t>
            </a:r>
            <a:r>
              <a:rPr lang="zh-CN" altLang="zh-CN" sz="2800" b="1" dirty="0" smtClean="0"/>
              <a:t>就</a:t>
            </a:r>
            <a:r>
              <a:rPr lang="zh-CN" altLang="zh-CN" sz="2800" b="1" dirty="0"/>
              <a:t>可以找到两个</a:t>
            </a:r>
            <a:r>
              <a:rPr lang="zh-CN" altLang="zh-CN" sz="2800" b="1" dirty="0" smtClean="0"/>
              <a:t>指标</a:t>
            </a:r>
            <a:r>
              <a:rPr lang="en-US" altLang="zh-CN" sz="2800" b="1" dirty="0" smtClean="0"/>
              <a:t>(</a:t>
            </a:r>
            <a:r>
              <a:rPr lang="zh-CN" altLang="en-US" sz="2800" b="1" dirty="0" smtClean="0"/>
              <a:t>即</a:t>
            </a:r>
            <a:r>
              <a:rPr lang="zh-CN" altLang="zh-CN" sz="2800" b="1" dirty="0" smtClean="0"/>
              <a:t>主成分</a:t>
            </a:r>
            <a:r>
              <a:rPr lang="en-US" altLang="zh-CN" sz="2800" b="1" dirty="0" smtClean="0"/>
              <a:t>),</a:t>
            </a:r>
            <a:r>
              <a:rPr lang="zh-CN" altLang="zh-CN" sz="2800" b="1" dirty="0" smtClean="0"/>
              <a:t>在</a:t>
            </a:r>
            <a:r>
              <a:rPr lang="zh-CN" altLang="zh-CN" sz="2800" b="1" dirty="0"/>
              <a:t>不丢失重要信息的前提</a:t>
            </a:r>
            <a:r>
              <a:rPr lang="zh-CN" altLang="zh-CN" sz="2800" b="1" dirty="0" smtClean="0"/>
              <a:t>下</a:t>
            </a:r>
            <a:r>
              <a:rPr lang="en-US" altLang="zh-CN" sz="2800" b="1" dirty="0" smtClean="0"/>
              <a:t>,</a:t>
            </a:r>
            <a:r>
              <a:rPr lang="zh-CN" altLang="zh-CN" sz="2800" b="1" dirty="0" smtClean="0"/>
              <a:t>最大</a:t>
            </a:r>
            <a:r>
              <a:rPr lang="zh-CN" altLang="zh-CN" sz="2800" b="1" dirty="0"/>
              <a:t>程度地区分学生的</a:t>
            </a:r>
            <a:r>
              <a:rPr lang="zh-CN" altLang="zh-CN" sz="2800" b="1" dirty="0" smtClean="0"/>
              <a:t>成绩</a:t>
            </a:r>
            <a:r>
              <a:rPr lang="en-US" altLang="zh-CN" sz="2800" b="1" dirty="0"/>
              <a:t>.</a:t>
            </a:r>
            <a:endParaRPr lang="zh-CN" altLang="en-US" sz="2800" b="1" dirty="0"/>
          </a:p>
        </p:txBody>
      </p:sp>
      <p:sp>
        <p:nvSpPr>
          <p:cNvPr id="6" name="矩形 5"/>
          <p:cNvSpPr/>
          <p:nvPr/>
        </p:nvSpPr>
        <p:spPr>
          <a:xfrm>
            <a:off x="446931" y="3020084"/>
            <a:ext cx="7976095" cy="319472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当各变量</a:t>
            </a:r>
            <a:r>
              <a:rPr lang="zh-CN" altLang="zh-CN" sz="2800" b="1" dirty="0" smtClean="0"/>
              <a:t>数据</a:t>
            </a:r>
            <a:r>
              <a:rPr lang="zh-CN" altLang="zh-CN" sz="2800" b="1" dirty="0" smtClean="0">
                <a:solidFill>
                  <a:srgbClr val="FF0000"/>
                </a:solidFill>
              </a:rPr>
              <a:t>量纲</a:t>
            </a:r>
            <a:r>
              <a:rPr lang="zh-CN" altLang="zh-CN" sz="2800" b="1" dirty="0">
                <a:solidFill>
                  <a:srgbClr val="FF0000"/>
                </a:solidFill>
              </a:rPr>
              <a:t>不同</a:t>
            </a:r>
            <a:r>
              <a:rPr lang="zh-CN" altLang="zh-CN" sz="2800" b="1" dirty="0"/>
              <a:t>或取值</a:t>
            </a:r>
            <a:r>
              <a:rPr lang="zh-CN" altLang="zh-CN" sz="2800" b="1" dirty="0">
                <a:solidFill>
                  <a:srgbClr val="FF0000"/>
                </a:solidFill>
              </a:rPr>
              <a:t>数量级相差较大</a:t>
            </a:r>
            <a:r>
              <a:rPr lang="zh-CN" altLang="zh-CN" sz="2800" b="1" dirty="0" smtClean="0"/>
              <a:t>时</a:t>
            </a:r>
            <a:r>
              <a:rPr lang="en-US" altLang="zh-CN" sz="2800" b="1" dirty="0" smtClean="0"/>
              <a:t>,</a:t>
            </a:r>
            <a:r>
              <a:rPr lang="zh-CN" altLang="zh-CN" sz="2800" b="1" dirty="0" smtClean="0"/>
              <a:t>通常要将</a:t>
            </a:r>
            <a:r>
              <a:rPr lang="zh-CN" altLang="zh-CN" sz="2800" b="1" dirty="0"/>
              <a:t>原始变量作标准化</a:t>
            </a:r>
            <a:r>
              <a:rPr lang="zh-CN" altLang="zh-CN" sz="2800" b="1" dirty="0" smtClean="0"/>
              <a:t>处理</a:t>
            </a:r>
            <a:r>
              <a:rPr lang="en-US" altLang="zh-CN" sz="2800" b="1" dirty="0" smtClean="0"/>
              <a:t>,</a:t>
            </a:r>
            <a:r>
              <a:rPr lang="zh-CN" altLang="zh-CN" sz="2800" b="1" dirty="0" smtClean="0"/>
              <a:t>于是协方差</a:t>
            </a:r>
            <a:r>
              <a:rPr lang="zh-CN" altLang="zh-CN" sz="2800" b="1" dirty="0"/>
              <a:t>矩阵</a:t>
            </a:r>
            <a:r>
              <a:rPr lang="zh-CN" altLang="zh-CN" sz="2800" b="1" dirty="0" smtClean="0"/>
              <a:t>变为</a:t>
            </a:r>
            <a:r>
              <a:rPr lang="zh-CN" altLang="zh-CN" sz="2800" b="1" dirty="0"/>
              <a:t>相关系数</a:t>
            </a:r>
            <a:r>
              <a:rPr lang="zh-CN" altLang="zh-CN" sz="2800" b="1" dirty="0" smtClean="0"/>
              <a:t>矩阵</a:t>
            </a:r>
            <a:r>
              <a:rPr lang="en-US" altLang="zh-CN" sz="2800" b="1" dirty="0" smtClean="0"/>
              <a:t>. </a:t>
            </a:r>
            <a:r>
              <a:rPr lang="zh-CN" altLang="zh-CN" sz="2800" b="1" dirty="0" smtClean="0"/>
              <a:t>但是用</a:t>
            </a:r>
            <a:r>
              <a:rPr lang="zh-CN" altLang="en-US" sz="2800" b="1" dirty="0" smtClean="0"/>
              <a:t>二者</a:t>
            </a:r>
            <a:r>
              <a:rPr lang="zh-CN" altLang="zh-CN" sz="2800" b="1" dirty="0" smtClean="0"/>
              <a:t>得到</a:t>
            </a:r>
            <a:r>
              <a:rPr lang="zh-CN" altLang="zh-CN" sz="2800" b="1" dirty="0"/>
              <a:t>的</a:t>
            </a:r>
            <a:r>
              <a:rPr lang="zh-CN" altLang="zh-CN" sz="2800" b="1" dirty="0">
                <a:solidFill>
                  <a:srgbClr val="FF0000"/>
                </a:solidFill>
              </a:rPr>
              <a:t>主成分系数一般是不同</a:t>
            </a:r>
            <a:r>
              <a:rPr lang="zh-CN" altLang="zh-CN" sz="2800" b="1" dirty="0" smtClean="0">
                <a:solidFill>
                  <a:srgbClr val="FF0000"/>
                </a:solidFill>
              </a:rPr>
              <a:t>的</a:t>
            </a:r>
            <a:r>
              <a:rPr lang="en-US" altLang="zh-CN" sz="2800" b="1" dirty="0" smtClean="0"/>
              <a:t>(</a:t>
            </a:r>
            <a:r>
              <a:rPr lang="zh-CN" altLang="zh-CN" sz="2800" b="1" dirty="0" smtClean="0"/>
              <a:t>复习题</a:t>
            </a:r>
            <a:r>
              <a:rPr lang="en-US" altLang="zh-CN" sz="2800" b="1" dirty="0" smtClean="0"/>
              <a:t>1).</a:t>
            </a:r>
            <a:r>
              <a:rPr lang="zh-CN" altLang="zh-CN" sz="2800" b="1" dirty="0" smtClean="0"/>
              <a:t>如果原始数据量纲</a:t>
            </a:r>
            <a:r>
              <a:rPr lang="zh-CN" altLang="zh-CN" sz="2800" b="1" dirty="0"/>
              <a:t>相同且数量级相差</a:t>
            </a:r>
            <a:r>
              <a:rPr lang="zh-CN" altLang="zh-CN" sz="2800" b="1" dirty="0" smtClean="0"/>
              <a:t>不</a:t>
            </a:r>
            <a:r>
              <a:rPr lang="zh-CN" altLang="en-US" sz="2800" b="1" dirty="0" smtClean="0"/>
              <a:t>大</a:t>
            </a:r>
            <a:r>
              <a:rPr lang="en-US" altLang="zh-CN" sz="2800" b="1" dirty="0" smtClean="0"/>
              <a:t>, </a:t>
            </a:r>
            <a:r>
              <a:rPr lang="zh-CN" altLang="zh-CN" sz="2800" b="1" dirty="0" smtClean="0"/>
              <a:t>建议</a:t>
            </a:r>
            <a:r>
              <a:rPr lang="zh-CN" altLang="zh-CN" sz="2800" b="1" dirty="0"/>
              <a:t>不要对数据做标准化</a:t>
            </a:r>
            <a:r>
              <a:rPr lang="zh-CN" altLang="zh-CN" sz="2800" b="1" dirty="0" smtClean="0"/>
              <a:t>处理</a:t>
            </a:r>
            <a:r>
              <a:rPr lang="en-US" altLang="zh-CN" sz="2800" b="1" dirty="0" smtClean="0"/>
              <a:t>.</a:t>
            </a:r>
            <a:endParaRPr lang="zh-CN" altLang="en-US" sz="2800" b="1" dirty="0"/>
          </a:p>
        </p:txBody>
      </p:sp>
    </p:spTree>
    <p:extLst>
      <p:ext uri="{BB962C8B-B14F-4D97-AF65-F5344CB8AC3E}">
        <p14:creationId xmlns:p14="http://schemas.microsoft.com/office/powerpoint/2010/main" xmlns="" val="32342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340768"/>
            <a:ext cx="7200800" cy="3711785"/>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主成分分析与因子分析方法的主要</a:t>
            </a:r>
            <a:r>
              <a:rPr lang="zh-CN" altLang="zh-CN" sz="2800" b="1" dirty="0" smtClean="0"/>
              <a:t>思想都是</a:t>
            </a:r>
            <a:r>
              <a:rPr lang="zh-CN" altLang="zh-CN" sz="2800" b="1" dirty="0"/>
              <a:t>采取常用的</a:t>
            </a:r>
            <a:r>
              <a:rPr lang="zh-CN" altLang="zh-CN" sz="2800" b="1" dirty="0">
                <a:solidFill>
                  <a:srgbClr val="FF0000"/>
                </a:solidFill>
              </a:rPr>
              <a:t>降维手段</a:t>
            </a:r>
            <a:r>
              <a:rPr lang="zh-CN" altLang="zh-CN" sz="2800" b="1" dirty="0"/>
              <a:t>来降低整个数据的复杂程度。因子分析是从数据的协方差矩阵或相关系数矩阵出发，寻找潜在的起支配作用的因子，和主成分分析相比，由于</a:t>
            </a:r>
            <a:r>
              <a:rPr lang="zh-CN" altLang="zh-CN" sz="2800" b="1" dirty="0">
                <a:solidFill>
                  <a:srgbClr val="FF0000"/>
                </a:solidFill>
              </a:rPr>
              <a:t>因子分析</a:t>
            </a:r>
            <a:r>
              <a:rPr lang="zh-CN" altLang="zh-CN" sz="2800" b="1" dirty="0"/>
              <a:t>可以使用因子旋转技术帮助解释因子，</a:t>
            </a:r>
            <a:r>
              <a:rPr lang="zh-CN" altLang="zh-CN" sz="2800" b="1" dirty="0">
                <a:solidFill>
                  <a:srgbClr val="FF0000"/>
                </a:solidFill>
              </a:rPr>
              <a:t>在数据解释方面更加有优势</a:t>
            </a:r>
            <a:r>
              <a:rPr lang="zh-CN" altLang="zh-CN" sz="2800" b="1" dirty="0" smtClean="0"/>
              <a:t>。</a:t>
            </a:r>
            <a:endParaRPr lang="zh-CN" altLang="en-US" sz="2800" b="1" dirty="0"/>
          </a:p>
        </p:txBody>
      </p:sp>
      <p:sp>
        <p:nvSpPr>
          <p:cNvPr id="5" name="矩形 4"/>
          <p:cNvSpPr/>
          <p:nvPr/>
        </p:nvSpPr>
        <p:spPr>
          <a:xfrm>
            <a:off x="899592" y="5038842"/>
            <a:ext cx="7200800"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两种</a:t>
            </a:r>
            <a:r>
              <a:rPr lang="zh-CN" altLang="zh-CN" sz="2800" b="1" dirty="0"/>
              <a:t>方法各有优缺点，都是目前</a:t>
            </a:r>
            <a:r>
              <a:rPr lang="zh-CN" altLang="zh-CN" sz="2800" b="1" dirty="0">
                <a:solidFill>
                  <a:srgbClr val="FF0000"/>
                </a:solidFill>
              </a:rPr>
              <a:t>数据挖掘</a:t>
            </a:r>
            <a:r>
              <a:rPr lang="zh-CN" altLang="zh-CN" sz="2800" b="1" dirty="0"/>
              <a:t>与</a:t>
            </a:r>
            <a:r>
              <a:rPr lang="zh-CN" altLang="zh-CN" sz="2800" b="1" dirty="0">
                <a:solidFill>
                  <a:srgbClr val="FF0000"/>
                </a:solidFill>
              </a:rPr>
              <a:t>人工智能</a:t>
            </a:r>
            <a:r>
              <a:rPr lang="zh-CN" altLang="zh-CN" sz="2800" b="1" dirty="0"/>
              <a:t>领域研究的重要方法。</a:t>
            </a:r>
            <a:endParaRPr lang="zh-CN" altLang="en-US" sz="2800" b="1" dirty="0"/>
          </a:p>
        </p:txBody>
      </p:sp>
      <p:sp>
        <p:nvSpPr>
          <p:cNvPr id="6" name="Rectangle 11"/>
          <p:cNvSpPr>
            <a:spLocks noChangeArrowheads="1"/>
          </p:cNvSpPr>
          <p:nvPr/>
        </p:nvSpPr>
        <p:spPr bwMode="auto">
          <a:xfrm>
            <a:off x="3348038" y="617314"/>
            <a:ext cx="1873250"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Tree>
    <p:extLst>
      <p:ext uri="{BB962C8B-B14F-4D97-AF65-F5344CB8AC3E}">
        <p14:creationId xmlns:p14="http://schemas.microsoft.com/office/powerpoint/2010/main" xmlns="" val="13841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33600" y="461963"/>
            <a:ext cx="4648200" cy="579437"/>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latin typeface="楷体_GB2312" pitchFamily="49" charset="-122"/>
                <a:ea typeface="楷体_GB2312" pitchFamily="49" charset="-122"/>
              </a:rPr>
              <a:t>两模型销售量预测</a:t>
            </a:r>
            <a:r>
              <a:rPr lang="zh-CN" altLang="en-US" sz="3200" b="1">
                <a:ea typeface="楷体_GB2312" pitchFamily="49" charset="-122"/>
              </a:rPr>
              <a:t>比较</a:t>
            </a:r>
          </a:p>
        </p:txBody>
      </p:sp>
      <p:graphicFrame>
        <p:nvGraphicFramePr>
          <p:cNvPr id="8196" name="Object 4"/>
          <p:cNvGraphicFramePr>
            <a:graphicFrameLocks noChangeAspect="1"/>
          </p:cNvGraphicFramePr>
          <p:nvPr/>
        </p:nvGraphicFramePr>
        <p:xfrm>
          <a:off x="0" y="4271963"/>
          <a:ext cx="5257800" cy="660400"/>
        </p:xfrm>
        <a:graphic>
          <a:graphicData uri="http://schemas.openxmlformats.org/presentationml/2006/ole">
            <p:oleObj spid="_x0000_s229378" name="Equation" r:id="rId3" imgW="2209680" imgH="253800" progId="">
              <p:embed/>
            </p:oleObj>
          </a:graphicData>
        </a:graphic>
      </p:graphicFrame>
      <p:graphicFrame>
        <p:nvGraphicFramePr>
          <p:cNvPr id="8236" name="Object 44"/>
          <p:cNvGraphicFramePr>
            <a:graphicFrameLocks noChangeAspect="1"/>
          </p:cNvGraphicFramePr>
          <p:nvPr/>
        </p:nvGraphicFramePr>
        <p:xfrm>
          <a:off x="736600" y="2519363"/>
          <a:ext cx="4267200" cy="677862"/>
        </p:xfrm>
        <a:graphic>
          <a:graphicData uri="http://schemas.openxmlformats.org/presentationml/2006/ole">
            <p:oleObj spid="_x0000_s229379" name="Equation" r:id="rId4" imgW="1676160" imgH="253800" progId="">
              <p:embed/>
            </p:oleObj>
          </a:graphicData>
        </a:graphic>
      </p:graphicFrame>
      <p:grpSp>
        <p:nvGrpSpPr>
          <p:cNvPr id="2" name="Group 64"/>
          <p:cNvGrpSpPr>
            <a:grpSpLocks/>
          </p:cNvGrpSpPr>
          <p:nvPr/>
        </p:nvGrpSpPr>
        <p:grpSpPr bwMode="auto">
          <a:xfrm>
            <a:off x="5273675" y="2290763"/>
            <a:ext cx="3462338" cy="533400"/>
            <a:chOff x="3322" y="1344"/>
            <a:chExt cx="2181" cy="336"/>
          </a:xfrm>
        </p:grpSpPr>
        <p:graphicFrame>
          <p:nvGraphicFramePr>
            <p:cNvPr id="8238" name="Object 46"/>
            <p:cNvGraphicFramePr>
              <a:graphicFrameLocks noChangeAspect="1"/>
            </p:cNvGraphicFramePr>
            <p:nvPr/>
          </p:nvGraphicFramePr>
          <p:xfrm>
            <a:off x="3322" y="1344"/>
            <a:ext cx="1251" cy="336"/>
          </p:xfrm>
          <a:graphic>
            <a:graphicData uri="http://schemas.openxmlformats.org/presentationml/2006/ole">
              <p:oleObj spid="_x0000_s229382" name="Equation" r:id="rId5" imgW="698400" imgH="203040" progId="">
                <p:embed/>
              </p:oleObj>
            </a:graphicData>
          </a:graphic>
        </p:graphicFrame>
        <p:sp>
          <p:nvSpPr>
            <p:cNvPr id="8239" name="Text Box 47"/>
            <p:cNvSpPr txBox="1">
              <a:spLocks noChangeArrowheads="1"/>
            </p:cNvSpPr>
            <p:nvPr/>
          </p:nvSpPr>
          <p:spPr bwMode="auto">
            <a:xfrm>
              <a:off x="4547" y="1344"/>
              <a:ext cx="956" cy="327"/>
            </a:xfrm>
            <a:prstGeom prst="rect">
              <a:avLst/>
            </a:prstGeom>
            <a:solidFill>
              <a:srgbClr val="CCFF99"/>
            </a:solidFill>
            <a:ln w="9525">
              <a:noFill/>
              <a:miter lim="800000"/>
              <a:headEnd/>
              <a:tailEnd/>
            </a:ln>
            <a:effectLst/>
          </p:spPr>
          <p:txBody>
            <a:bodyPr>
              <a:spAutoFit/>
            </a:bodyPr>
            <a:lstStyle/>
            <a:p>
              <a:pPr>
                <a:spcBef>
                  <a:spcPct val="50000"/>
                </a:spcBef>
              </a:pPr>
              <a:r>
                <a:rPr lang="en-US" altLang="zh-CN" sz="2800" b="1"/>
                <a:t>(</a:t>
              </a:r>
              <a:r>
                <a:rPr lang="zh-CN" altLang="en-US" sz="2800" b="1"/>
                <a:t>百万支</a:t>
              </a:r>
              <a:r>
                <a:rPr lang="en-US" altLang="zh-CN" sz="2800" b="1"/>
                <a:t>)</a:t>
              </a:r>
            </a:p>
          </p:txBody>
        </p:sp>
      </p:grpSp>
      <p:sp>
        <p:nvSpPr>
          <p:cNvPr id="8241" name="Text Box 49"/>
          <p:cNvSpPr txBox="1">
            <a:spLocks noChangeArrowheads="1"/>
          </p:cNvSpPr>
          <p:nvPr/>
        </p:nvSpPr>
        <p:spPr bwMode="auto">
          <a:xfrm>
            <a:off x="5307013" y="3052763"/>
            <a:ext cx="3657600" cy="519112"/>
          </a:xfrm>
          <a:prstGeom prst="rect">
            <a:avLst/>
          </a:prstGeom>
          <a:solidFill>
            <a:srgbClr val="CCFF99"/>
          </a:solidFill>
          <a:ln w="9525">
            <a:noFill/>
            <a:miter lim="800000"/>
            <a:headEnd/>
            <a:tailEnd/>
          </a:ln>
          <a:effectLst/>
        </p:spPr>
        <p:txBody>
          <a:bodyPr>
            <a:spAutoFit/>
          </a:bodyPr>
          <a:lstStyle/>
          <a:p>
            <a:pPr>
              <a:spcBef>
                <a:spcPct val="50000"/>
              </a:spcBef>
            </a:pPr>
            <a:r>
              <a:rPr lang="zh-CN" altLang="en-US" sz="2800" b="1"/>
              <a:t>区间 </a:t>
            </a:r>
            <a:r>
              <a:rPr lang="en-US" altLang="zh-CN" sz="2800" b="1"/>
              <a:t>[7.8230</a:t>
            </a:r>
            <a:r>
              <a:rPr lang="zh-CN" altLang="en-US" sz="2800" b="1"/>
              <a:t>，</a:t>
            </a:r>
            <a:r>
              <a:rPr lang="en-US" altLang="zh-CN" sz="2800" b="1"/>
              <a:t>8.7636]</a:t>
            </a:r>
          </a:p>
        </p:txBody>
      </p:sp>
      <p:sp>
        <p:nvSpPr>
          <p:cNvPr id="8242" name="Text Box 50"/>
          <p:cNvSpPr txBox="1">
            <a:spLocks noChangeArrowheads="1"/>
          </p:cNvSpPr>
          <p:nvPr/>
        </p:nvSpPr>
        <p:spPr bwMode="auto">
          <a:xfrm>
            <a:off x="5410200" y="4805363"/>
            <a:ext cx="3505200" cy="519112"/>
          </a:xfrm>
          <a:prstGeom prst="rect">
            <a:avLst/>
          </a:prstGeom>
          <a:solidFill>
            <a:srgbClr val="FFFF00"/>
          </a:solidFill>
          <a:ln w="9525">
            <a:noFill/>
            <a:miter lim="800000"/>
            <a:headEnd/>
            <a:tailEnd/>
          </a:ln>
          <a:effectLst/>
        </p:spPr>
        <p:txBody>
          <a:bodyPr>
            <a:spAutoFit/>
          </a:bodyPr>
          <a:lstStyle/>
          <a:p>
            <a:pPr>
              <a:spcBef>
                <a:spcPct val="50000"/>
              </a:spcBef>
            </a:pPr>
            <a:r>
              <a:rPr lang="zh-CN" altLang="en-US" sz="2800" b="1"/>
              <a:t>区间 </a:t>
            </a:r>
            <a:r>
              <a:rPr lang="en-US" altLang="zh-CN" sz="2800" b="1"/>
              <a:t>[7.8953</a:t>
            </a:r>
            <a:r>
              <a:rPr lang="zh-CN" altLang="en-US" sz="2800" b="1"/>
              <a:t>，</a:t>
            </a:r>
            <a:r>
              <a:rPr lang="en-US" altLang="zh-CN" sz="2800" b="1"/>
              <a:t>8.7592] </a:t>
            </a:r>
          </a:p>
        </p:txBody>
      </p:sp>
      <p:grpSp>
        <p:nvGrpSpPr>
          <p:cNvPr id="3" name="Group 65"/>
          <p:cNvGrpSpPr>
            <a:grpSpLocks/>
          </p:cNvGrpSpPr>
          <p:nvPr/>
        </p:nvGrpSpPr>
        <p:grpSpPr bwMode="auto">
          <a:xfrm>
            <a:off x="5410200" y="3967163"/>
            <a:ext cx="3409950" cy="533400"/>
            <a:chOff x="3408" y="2400"/>
            <a:chExt cx="2148" cy="336"/>
          </a:xfrm>
        </p:grpSpPr>
        <p:graphicFrame>
          <p:nvGraphicFramePr>
            <p:cNvPr id="8240" name="Object 48"/>
            <p:cNvGraphicFramePr>
              <a:graphicFrameLocks noChangeAspect="1"/>
            </p:cNvGraphicFramePr>
            <p:nvPr/>
          </p:nvGraphicFramePr>
          <p:xfrm>
            <a:off x="3408" y="2426"/>
            <a:ext cx="1152" cy="310"/>
          </p:xfrm>
          <a:graphic>
            <a:graphicData uri="http://schemas.openxmlformats.org/presentationml/2006/ole">
              <p:oleObj spid="_x0000_s229381" name="Equation" r:id="rId6" imgW="698400" imgH="203040" progId="">
                <p:embed/>
              </p:oleObj>
            </a:graphicData>
          </a:graphic>
        </p:graphicFrame>
        <p:sp>
          <p:nvSpPr>
            <p:cNvPr id="8246" name="Text Box 54"/>
            <p:cNvSpPr txBox="1">
              <a:spLocks noChangeArrowheads="1"/>
            </p:cNvSpPr>
            <p:nvPr/>
          </p:nvSpPr>
          <p:spPr bwMode="auto">
            <a:xfrm>
              <a:off x="4512" y="2400"/>
              <a:ext cx="1044" cy="327"/>
            </a:xfrm>
            <a:prstGeom prst="rect">
              <a:avLst/>
            </a:prstGeom>
            <a:solidFill>
              <a:srgbClr val="FFFF00"/>
            </a:solidFill>
            <a:ln w="9525">
              <a:noFill/>
              <a:miter lim="800000"/>
              <a:headEnd/>
              <a:tailEnd/>
            </a:ln>
            <a:effectLst/>
          </p:spPr>
          <p:txBody>
            <a:bodyPr>
              <a:spAutoFit/>
            </a:bodyPr>
            <a:lstStyle/>
            <a:p>
              <a:pPr>
                <a:spcBef>
                  <a:spcPct val="50000"/>
                </a:spcBef>
              </a:pPr>
              <a:r>
                <a:rPr lang="en-US" altLang="zh-CN" sz="2800" b="1"/>
                <a:t>(</a:t>
              </a:r>
              <a:r>
                <a:rPr lang="zh-CN" altLang="en-US" sz="2800" b="1"/>
                <a:t>百万支</a:t>
              </a:r>
              <a:r>
                <a:rPr lang="en-US" altLang="zh-CN" sz="2800" b="1"/>
                <a:t>)</a:t>
              </a:r>
            </a:p>
          </p:txBody>
        </p:sp>
      </p:grpSp>
      <p:sp>
        <p:nvSpPr>
          <p:cNvPr id="8248" name="Text Box 56"/>
          <p:cNvSpPr txBox="1">
            <a:spLocks noChangeArrowheads="1"/>
          </p:cNvSpPr>
          <p:nvPr/>
        </p:nvSpPr>
        <p:spPr bwMode="auto">
          <a:xfrm>
            <a:off x="914400" y="1376363"/>
            <a:ext cx="7696200" cy="519112"/>
          </a:xfrm>
          <a:prstGeom prst="rect">
            <a:avLst/>
          </a:prstGeom>
          <a:noFill/>
          <a:ln w="9525">
            <a:noFill/>
            <a:miter lim="800000"/>
            <a:headEnd/>
            <a:tailEnd/>
          </a:ln>
          <a:effectLst/>
        </p:spPr>
        <p:txBody>
          <a:bodyPr>
            <a:spAutoFit/>
          </a:bodyPr>
          <a:lstStyle/>
          <a:p>
            <a:pPr>
              <a:spcBef>
                <a:spcPct val="50000"/>
              </a:spcBef>
            </a:pPr>
            <a:r>
              <a:rPr lang="zh-CN" altLang="en-US" sz="2800" b="1"/>
              <a:t>控制价格差</a:t>
            </a:r>
            <a:r>
              <a:rPr lang="en-US" altLang="zh-CN" sz="2800" b="1" i="1"/>
              <a:t>x</a:t>
            </a:r>
            <a:r>
              <a:rPr lang="en-US" altLang="zh-CN" sz="2800" b="1" baseline="-30000"/>
              <a:t>1</a:t>
            </a:r>
            <a:r>
              <a:rPr lang="en-US" altLang="zh-CN" sz="2800" b="1"/>
              <a:t>=0.2</a:t>
            </a:r>
            <a:r>
              <a:rPr lang="zh-CN" altLang="en-US" sz="2800" b="1"/>
              <a:t>元，投入广告费</a:t>
            </a:r>
            <a:r>
              <a:rPr lang="en-US" altLang="zh-CN" sz="2800" b="1" i="1"/>
              <a:t>x</a:t>
            </a:r>
            <a:r>
              <a:rPr lang="en-US" altLang="zh-CN" sz="2800" b="1" baseline="-30000"/>
              <a:t>2</a:t>
            </a:r>
            <a:r>
              <a:rPr lang="en-US" altLang="zh-CN" sz="2800" b="1"/>
              <a:t>=6.5</a:t>
            </a:r>
            <a:r>
              <a:rPr lang="zh-CN" altLang="en-US" sz="2800" b="1"/>
              <a:t>百万元</a:t>
            </a:r>
          </a:p>
        </p:txBody>
      </p:sp>
      <p:sp>
        <p:nvSpPr>
          <p:cNvPr id="8250" name="Text Box 58"/>
          <p:cNvSpPr txBox="1">
            <a:spLocks noChangeArrowheads="1"/>
          </p:cNvSpPr>
          <p:nvPr/>
        </p:nvSpPr>
        <p:spPr bwMode="auto">
          <a:xfrm>
            <a:off x="4419600" y="5719763"/>
            <a:ext cx="3124200" cy="519112"/>
          </a:xfrm>
          <a:prstGeom prst="rect">
            <a:avLst/>
          </a:prstGeom>
          <a:solidFill>
            <a:srgbClr val="FFCCFF"/>
          </a:solidFill>
          <a:ln w="9525">
            <a:noFill/>
            <a:miter lim="800000"/>
            <a:headEnd/>
            <a:tailEnd/>
          </a:ln>
          <a:effectLst/>
        </p:spPr>
        <p:txBody>
          <a:bodyPr>
            <a:spAutoFit/>
          </a:bodyPr>
          <a:lstStyle/>
          <a:p>
            <a:pPr>
              <a:spcBef>
                <a:spcPct val="50000"/>
              </a:spcBef>
            </a:pPr>
            <a:r>
              <a:rPr lang="zh-CN" altLang="en-US" sz="2800" b="1"/>
              <a:t>预测区间长度更短 </a:t>
            </a:r>
          </a:p>
        </p:txBody>
      </p:sp>
      <p:grpSp>
        <p:nvGrpSpPr>
          <p:cNvPr id="4" name="Group 61"/>
          <p:cNvGrpSpPr>
            <a:grpSpLocks/>
          </p:cNvGrpSpPr>
          <p:nvPr/>
        </p:nvGrpSpPr>
        <p:grpSpPr bwMode="auto">
          <a:xfrm>
            <a:off x="1371600" y="5719763"/>
            <a:ext cx="2084388" cy="528637"/>
            <a:chOff x="463" y="3360"/>
            <a:chExt cx="1313" cy="333"/>
          </a:xfrm>
        </p:grpSpPr>
        <p:sp>
          <p:nvSpPr>
            <p:cNvPr id="8249" name="Text Box 57"/>
            <p:cNvSpPr txBox="1">
              <a:spLocks noChangeArrowheads="1"/>
            </p:cNvSpPr>
            <p:nvPr/>
          </p:nvSpPr>
          <p:spPr bwMode="auto">
            <a:xfrm>
              <a:off x="672" y="3360"/>
              <a:ext cx="1104" cy="327"/>
            </a:xfrm>
            <a:prstGeom prst="rect">
              <a:avLst/>
            </a:prstGeom>
            <a:noFill/>
            <a:ln w="9525">
              <a:noFill/>
              <a:miter lim="800000"/>
              <a:headEnd/>
              <a:tailEnd/>
            </a:ln>
            <a:effectLst/>
          </p:spPr>
          <p:txBody>
            <a:bodyPr>
              <a:spAutoFit/>
            </a:bodyPr>
            <a:lstStyle/>
            <a:p>
              <a:pPr>
                <a:spcBef>
                  <a:spcPct val="50000"/>
                </a:spcBef>
              </a:pPr>
              <a:r>
                <a:rPr lang="zh-CN" altLang="en-US" sz="2800" b="1"/>
                <a:t>略有增加 </a:t>
              </a:r>
            </a:p>
          </p:txBody>
        </p:sp>
        <p:graphicFrame>
          <p:nvGraphicFramePr>
            <p:cNvPr id="8251" name="Object 59"/>
            <p:cNvGraphicFramePr>
              <a:graphicFrameLocks noChangeAspect="1"/>
            </p:cNvGraphicFramePr>
            <p:nvPr/>
          </p:nvGraphicFramePr>
          <p:xfrm>
            <a:off x="463" y="3360"/>
            <a:ext cx="209" cy="333"/>
          </p:xfrm>
          <a:graphic>
            <a:graphicData uri="http://schemas.openxmlformats.org/presentationml/2006/ole">
              <p:oleObj spid="_x0000_s229380" name="Equation" r:id="rId7" imgW="139680" imgH="203040" progId="">
                <p:embed/>
              </p:oleObj>
            </a:graphicData>
          </a:graphic>
        </p:graphicFrame>
      </p:grpSp>
      <p:pic>
        <p:nvPicPr>
          <p:cNvPr id="8255" name="Picture 63" descr="j0222015"/>
          <p:cNvPicPr>
            <a:picLocks noChangeAspect="1" noChangeArrowheads="1"/>
          </p:cNvPicPr>
          <p:nvPr/>
        </p:nvPicPr>
        <p:blipFill>
          <a:blip r:embed="rId8"/>
          <a:srcRect/>
          <a:stretch>
            <a:fillRect/>
          </a:stretch>
        </p:blipFill>
        <p:spPr bwMode="auto">
          <a:xfrm>
            <a:off x="8242300" y="417513"/>
            <a:ext cx="646113" cy="647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48"/>
                                        </p:tgtEl>
                                        <p:attrNameLst>
                                          <p:attrName>style.visibility</p:attrName>
                                        </p:attrNameLst>
                                      </p:cBhvr>
                                      <p:to>
                                        <p:strVal val="visible"/>
                                      </p:to>
                                    </p:set>
                                    <p:animEffect transition="in" filter="box(out)">
                                      <p:cBhvr>
                                        <p:cTn id="7" dur="500"/>
                                        <p:tgtEl>
                                          <p:spTgt spid="82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82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8241"/>
                                        </p:tgtEl>
                                        <p:attrNameLst>
                                          <p:attrName>style.visibility</p:attrName>
                                        </p:attrNameLst>
                                      </p:cBhvr>
                                      <p:to>
                                        <p:strVal val="visible"/>
                                      </p:to>
                                    </p:set>
                                    <p:animEffect transition="in" filter="box(out)">
                                      <p:cBhvr>
                                        <p:cTn id="21" dur="500"/>
                                        <p:tgtEl>
                                          <p:spTgt spid="824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81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ou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8242"/>
                                        </p:tgtEl>
                                        <p:attrNameLst>
                                          <p:attrName>style.visibility</p:attrName>
                                        </p:attrNameLst>
                                      </p:cBhvr>
                                      <p:to>
                                        <p:strVal val="visible"/>
                                      </p:to>
                                    </p:set>
                                    <p:animEffect transition="in" filter="checkerboard(across)">
                                      <p:cBhvr>
                                        <p:cTn id="35" dur="500"/>
                                        <p:tgtEl>
                                          <p:spTgt spid="824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250"/>
                                        </p:tgtEl>
                                        <p:attrNameLst>
                                          <p:attrName>style.visibility</p:attrName>
                                        </p:attrNameLst>
                                      </p:cBhvr>
                                      <p:to>
                                        <p:strVal val="visible"/>
                                      </p:to>
                                    </p:set>
                                    <p:animEffect transition="in" filter="dissolve">
                                      <p:cBhvr>
                                        <p:cTn id="45" dur="500"/>
                                        <p:tgtEl>
                                          <p:spTgt spid="8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1" grpId="0" animBg="1" autoUpdateAnimBg="0"/>
      <p:bldP spid="8242" grpId="0" animBg="1" autoUpdateAnimBg="0"/>
      <p:bldP spid="8248" grpId="0"/>
      <p:bldP spid="8250"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99592" y="620688"/>
            <a:ext cx="7560840"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smtClean="0">
                <a:latin typeface="+mj-lt"/>
                <a:ea typeface="隶书" panose="02010509060101010101" pitchFamily="49" charset="-122"/>
              </a:rPr>
              <a:t>9.9</a:t>
            </a:r>
            <a:r>
              <a:rPr lang="en-US" altLang="zh-CN" sz="3600" b="1" dirty="0">
                <a:latin typeface="+mj-lt"/>
                <a:ea typeface="隶书" panose="02010509060101010101" pitchFamily="49" charset="-122"/>
              </a:rPr>
              <a:t>	</a:t>
            </a:r>
            <a:r>
              <a:rPr lang="zh-CN" altLang="en-US" sz="3600" b="1" dirty="0">
                <a:latin typeface="+mj-lt"/>
                <a:ea typeface="隶书" panose="02010509060101010101" pitchFamily="49" charset="-122"/>
              </a:rPr>
              <a:t>艾滋病疗法的评价和疗效的预测</a:t>
            </a:r>
          </a:p>
        </p:txBody>
      </p:sp>
      <p:sp>
        <p:nvSpPr>
          <p:cNvPr id="5" name="矩形 4"/>
          <p:cNvSpPr/>
          <p:nvPr/>
        </p:nvSpPr>
        <p:spPr>
          <a:xfrm>
            <a:off x="539552" y="1412776"/>
            <a:ext cx="8136904"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solidFill>
                  <a:srgbClr val="FF0000"/>
                </a:solidFill>
              </a:rPr>
              <a:t>艾滋病</a:t>
            </a:r>
            <a:r>
              <a:rPr lang="zh-CN" altLang="zh-CN" sz="2800" b="1" dirty="0"/>
              <a:t>是当前人类社会最严重的瘟疫之一，从</a:t>
            </a:r>
            <a:r>
              <a:rPr lang="en-US" altLang="zh-CN" sz="2800" b="1" dirty="0"/>
              <a:t>1981</a:t>
            </a:r>
            <a:r>
              <a:rPr lang="zh-CN" altLang="zh-CN" sz="2800" b="1" dirty="0"/>
              <a:t>年发现以来它已经吞噬了数千万人的</a:t>
            </a:r>
            <a:r>
              <a:rPr lang="zh-CN" altLang="zh-CN" sz="2800" b="1" dirty="0" smtClean="0"/>
              <a:t>生命</a:t>
            </a:r>
            <a:r>
              <a:rPr lang="en-US" altLang="zh-CN" sz="2800" b="1" dirty="0" smtClean="0"/>
              <a:t>.</a:t>
            </a:r>
            <a:endParaRPr lang="zh-CN" altLang="en-US" sz="2800" b="1" dirty="0"/>
          </a:p>
        </p:txBody>
      </p:sp>
      <p:sp>
        <p:nvSpPr>
          <p:cNvPr id="6" name="矩形 5"/>
          <p:cNvSpPr/>
          <p:nvPr/>
        </p:nvSpPr>
        <p:spPr>
          <a:xfrm>
            <a:off x="539552" y="4581128"/>
            <a:ext cx="7560840" cy="1076961"/>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en-US" altLang="zh-CN" sz="2800" b="1" dirty="0" smtClean="0"/>
              <a:t>《</a:t>
            </a:r>
            <a:r>
              <a:rPr lang="zh-CN" altLang="zh-CN" sz="2800" b="1" dirty="0"/>
              <a:t>艾滋病疗法的评价及疗效的预测</a:t>
            </a:r>
            <a:r>
              <a:rPr lang="en-US" altLang="zh-CN" sz="2800" b="1" dirty="0" smtClean="0"/>
              <a:t>》</a:t>
            </a:r>
          </a:p>
          <a:p>
            <a:pPr algn="ctr">
              <a:lnSpc>
                <a:spcPct val="120000"/>
              </a:lnSpc>
            </a:pPr>
            <a:r>
              <a:rPr lang="en-US" altLang="zh-CN" sz="2800" b="1" dirty="0"/>
              <a:t> </a:t>
            </a:r>
            <a:r>
              <a:rPr lang="en-US" altLang="zh-CN" sz="2800" b="1" dirty="0" smtClean="0"/>
              <a:t> </a:t>
            </a:r>
            <a:r>
              <a:rPr lang="zh-CN" altLang="zh-CN" sz="2800" b="1" dirty="0" smtClean="0"/>
              <a:t>被</a:t>
            </a:r>
            <a:r>
              <a:rPr lang="zh-CN" altLang="zh-CN" sz="2800" b="1" dirty="0"/>
              <a:t>选为全国大学生数学建模竞赛</a:t>
            </a:r>
            <a:r>
              <a:rPr lang="en-US" altLang="zh-CN" sz="2800" b="1" dirty="0"/>
              <a:t>2006</a:t>
            </a:r>
            <a:r>
              <a:rPr lang="zh-CN" altLang="zh-CN" sz="2800" b="1" dirty="0"/>
              <a:t>年</a:t>
            </a:r>
            <a:r>
              <a:rPr lang="en-US" altLang="zh-CN" sz="2800" b="1" dirty="0"/>
              <a:t>B</a:t>
            </a:r>
            <a:r>
              <a:rPr lang="zh-CN" altLang="zh-CN" sz="2800" b="1" dirty="0" smtClean="0"/>
              <a:t>题</a:t>
            </a:r>
            <a:r>
              <a:rPr lang="en-US" altLang="zh-CN" sz="2800" b="1" dirty="0" smtClean="0"/>
              <a:t>.</a:t>
            </a:r>
            <a:endParaRPr lang="zh-CN" altLang="en-US" sz="2800" b="1" dirty="0"/>
          </a:p>
        </p:txBody>
      </p:sp>
      <p:sp>
        <p:nvSpPr>
          <p:cNvPr id="7" name="矩形 6"/>
          <p:cNvSpPr/>
          <p:nvPr/>
        </p:nvSpPr>
        <p:spPr>
          <a:xfrm>
            <a:off x="539552" y="3769876"/>
            <a:ext cx="7920880" cy="523220"/>
          </a:xfrm>
          <a:prstGeom prst="rect">
            <a:avLst/>
          </a:prstGeom>
        </p:spPr>
        <p:txBody>
          <a:bodyPr wrap="square">
            <a:spAutoFit/>
          </a:bodyPr>
          <a:lstStyle/>
          <a:p>
            <a:pPr marL="457200" indent="-457200">
              <a:buFont typeface="Arial" panose="020B0604020202020204" pitchFamily="34" charset="0"/>
              <a:buChar char="•"/>
            </a:pPr>
            <a:r>
              <a:rPr lang="zh-CN" altLang="zh-CN" sz="2800" b="1" dirty="0" smtClean="0">
                <a:solidFill>
                  <a:srgbClr val="FF0000"/>
                </a:solidFill>
              </a:rPr>
              <a:t>数学建模</a:t>
            </a:r>
            <a:r>
              <a:rPr lang="zh-CN" altLang="zh-CN" sz="2800" b="1" dirty="0" smtClean="0"/>
              <a:t>也</a:t>
            </a:r>
            <a:r>
              <a:rPr lang="zh-CN" altLang="zh-CN" sz="2800" b="1" dirty="0"/>
              <a:t>在这场</a:t>
            </a:r>
            <a:r>
              <a:rPr lang="zh-CN" altLang="zh-CN" sz="2800" b="1" dirty="0" smtClean="0"/>
              <a:t>艰苦斗争</a:t>
            </a:r>
            <a:r>
              <a:rPr lang="zh-CN" altLang="zh-CN" sz="2800" b="1" dirty="0"/>
              <a:t>中发挥着重要</a:t>
            </a:r>
            <a:r>
              <a:rPr lang="zh-CN" altLang="zh-CN" sz="2800" b="1" dirty="0" smtClean="0"/>
              <a:t>作用</a:t>
            </a:r>
            <a:r>
              <a:rPr lang="en-US" altLang="zh-CN" sz="2800" b="1" dirty="0" smtClean="0"/>
              <a:t>.</a:t>
            </a:r>
            <a:endParaRPr lang="zh-CN" altLang="en-US" sz="2800" b="1" dirty="0"/>
          </a:p>
        </p:txBody>
      </p:sp>
      <p:sp>
        <p:nvSpPr>
          <p:cNvPr id="8" name="矩形 7"/>
          <p:cNvSpPr/>
          <p:nvPr/>
        </p:nvSpPr>
        <p:spPr>
          <a:xfrm>
            <a:off x="539552" y="2568063"/>
            <a:ext cx="7920880"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人们正在艾滋病的研究、预防、治疗等各个领域进行着不懈的</a:t>
            </a:r>
            <a:r>
              <a:rPr lang="zh-CN" altLang="zh-CN" sz="2800" b="1" dirty="0" smtClean="0"/>
              <a:t>努力</a:t>
            </a:r>
            <a:r>
              <a:rPr lang="en-US" altLang="zh-CN" sz="2800" b="1" dirty="0" smtClean="0"/>
              <a:t>.</a:t>
            </a:r>
            <a:endParaRPr lang="zh-CN" altLang="en-US" sz="2800" b="1" dirty="0"/>
          </a:p>
        </p:txBody>
      </p:sp>
    </p:spTree>
    <p:extLst>
      <p:ext uri="{BB962C8B-B14F-4D97-AF65-F5344CB8AC3E}">
        <p14:creationId xmlns:p14="http://schemas.microsoft.com/office/powerpoint/2010/main" xmlns="" val="240400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fltVal val="0"/>
                                          </p:val>
                                        </p:tav>
                                        <p:tav tm="100000">
                                          <p:val>
                                            <p:strVal val="#ppt_h"/>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476672"/>
            <a:ext cx="2745183" cy="584775"/>
          </a:xfrm>
          <a:prstGeom prst="rect">
            <a:avLst/>
          </a:prstGeom>
          <a:solidFill>
            <a:srgbClr val="FFCCFF"/>
          </a:solidFill>
        </p:spPr>
        <p:txBody>
          <a:bodyPr wrap="square" rtlCol="0">
            <a:spAutoFit/>
          </a:bodyPr>
          <a:lstStyle/>
          <a:p>
            <a:pPr algn="ctr"/>
            <a:r>
              <a:rPr lang="zh-CN" altLang="zh-CN" sz="3200" b="1" dirty="0" smtClean="0"/>
              <a:t>赛题</a:t>
            </a:r>
            <a:r>
              <a:rPr lang="en-US" altLang="zh-CN" sz="3200" b="1" dirty="0" smtClean="0">
                <a:latin typeface="+mj-ea"/>
                <a:ea typeface="+mj-ea"/>
                <a:cs typeface="Times New Roman" panose="02020603050405020304" pitchFamily="18" charset="0"/>
              </a:rPr>
              <a:t>(</a:t>
            </a:r>
            <a:r>
              <a:rPr lang="en-US" altLang="zh-CN" sz="3200" b="1" dirty="0" smtClean="0"/>
              <a:t>2006B)</a:t>
            </a:r>
            <a:endParaRPr lang="zh-CN" altLang="en-US" sz="3200" b="1" dirty="0">
              <a:latin typeface="+mj-ea"/>
              <a:ea typeface="+mj-ea"/>
              <a:cs typeface="Times New Roman" panose="02020603050405020304" pitchFamily="18" charset="0"/>
            </a:endParaRPr>
          </a:p>
        </p:txBody>
      </p:sp>
      <p:sp>
        <p:nvSpPr>
          <p:cNvPr id="7" name="矩形 6"/>
          <p:cNvSpPr/>
          <p:nvPr/>
        </p:nvSpPr>
        <p:spPr>
          <a:xfrm>
            <a:off x="467544" y="1052736"/>
            <a:ext cx="8307735" cy="1126462"/>
          </a:xfrm>
          <a:prstGeom prst="rect">
            <a:avLst/>
          </a:prstGeom>
        </p:spPr>
        <p:txBody>
          <a:bodyPr wrap="square">
            <a:spAutoFit/>
          </a:bodyPr>
          <a:lstStyle/>
          <a:p>
            <a:pPr marL="457200" indent="-457200" algn="ctr">
              <a:lnSpc>
                <a:spcPct val="120000"/>
              </a:lnSpc>
              <a:buFont typeface="Arial" panose="020B0604020202020204" pitchFamily="34" charset="0"/>
              <a:buChar char="•"/>
            </a:pPr>
            <a:r>
              <a:rPr lang="zh-CN" altLang="en-US" sz="2800" b="1" dirty="0" smtClean="0">
                <a:solidFill>
                  <a:srgbClr val="FF0000"/>
                </a:solidFill>
                <a:latin typeface="+mn-lt"/>
                <a:ea typeface="+mn-ea"/>
                <a:cs typeface="Times New Roman" panose="02020603050405020304" pitchFamily="18" charset="0"/>
              </a:rPr>
              <a:t>艾滋病</a:t>
            </a:r>
            <a:r>
              <a:rPr lang="en-US" altLang="zh-CN" sz="2800" b="1" dirty="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医学全名</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获得性免疫缺损综合症</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 </a:t>
            </a:r>
            <a:r>
              <a:rPr lang="en-US" altLang="zh-CN" sz="2800" b="1" dirty="0" smtClean="0">
                <a:solidFill>
                  <a:srgbClr val="FF0000"/>
                </a:solidFill>
                <a:latin typeface="+mn-lt"/>
                <a:ea typeface="+mn-ea"/>
                <a:cs typeface="Times New Roman" panose="02020603050405020304" pitchFamily="18" charset="0"/>
              </a:rPr>
              <a:t>AIDS</a:t>
            </a:r>
            <a:r>
              <a:rPr lang="en-US" altLang="zh-CN" sz="2800" b="1" dirty="0" smtClean="0">
                <a:latin typeface="+mn-lt"/>
                <a:ea typeface="+mn-ea"/>
                <a:cs typeface="Times New Roman" panose="02020603050405020304" pitchFamily="18" charset="0"/>
              </a:rPr>
              <a:t>)</a:t>
            </a:r>
            <a:r>
              <a:rPr lang="en-US" altLang="zh-CN" sz="2800" b="1" dirty="0" smtClean="0">
                <a:solidFill>
                  <a:srgbClr val="C00000"/>
                </a:solidFill>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由</a:t>
            </a:r>
            <a:r>
              <a:rPr lang="zh-CN" altLang="en-US" sz="2800" b="1" dirty="0" smtClean="0">
                <a:solidFill>
                  <a:srgbClr val="FF0000"/>
                </a:solidFill>
                <a:latin typeface="+mn-lt"/>
                <a:ea typeface="+mn-ea"/>
                <a:cs typeface="Times New Roman" panose="02020603050405020304" pitchFamily="18" charset="0"/>
              </a:rPr>
              <a:t>艾滋病毒</a:t>
            </a:r>
            <a:r>
              <a:rPr lang="en-US" altLang="zh-CN" sz="2800" b="1" dirty="0">
                <a:latin typeface="+mn-lt"/>
                <a:ea typeface="+mn-ea"/>
                <a:cs typeface="Times New Roman" panose="02020603050405020304" pitchFamily="18" charset="0"/>
              </a:rPr>
              <a:t>(</a:t>
            </a:r>
            <a:r>
              <a:rPr lang="zh-CN" altLang="en-US" sz="2800" b="1" dirty="0" smtClean="0">
                <a:cs typeface="Times New Roman" panose="02020603050405020304" pitchFamily="18" charset="0"/>
              </a:rPr>
              <a:t>全名</a:t>
            </a:r>
            <a:r>
              <a:rPr lang="en-US" altLang="zh-CN" sz="2800" b="1" dirty="0" smtClean="0">
                <a:cs typeface="Times New Roman" panose="02020603050405020304" pitchFamily="18" charset="0"/>
              </a:rPr>
              <a:t>: </a:t>
            </a:r>
            <a:r>
              <a:rPr lang="zh-CN" altLang="en-US" sz="2800" b="1" dirty="0" smtClean="0">
                <a:latin typeface="+mn-lt"/>
                <a:ea typeface="+mn-ea"/>
                <a:cs typeface="Times New Roman" panose="02020603050405020304" pitchFamily="18" charset="0"/>
              </a:rPr>
              <a:t>人体免疫缺损病毒</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 </a:t>
            </a:r>
            <a:r>
              <a:rPr lang="en-US" altLang="zh-CN" sz="2800" b="1" dirty="0" smtClean="0">
                <a:solidFill>
                  <a:srgbClr val="FF0000"/>
                </a:solidFill>
                <a:latin typeface="+mn-lt"/>
                <a:ea typeface="+mn-ea"/>
                <a:cs typeface="Times New Roman" panose="02020603050405020304" pitchFamily="18" charset="0"/>
              </a:rPr>
              <a:t>HIV</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引起</a:t>
            </a:r>
            <a:r>
              <a:rPr lang="en-US" altLang="zh-CN" sz="2800" b="1" dirty="0" smtClean="0">
                <a:latin typeface="+mn-lt"/>
                <a:ea typeface="+mn-ea"/>
                <a:cs typeface="Times New Roman" panose="02020603050405020304" pitchFamily="18" charset="0"/>
              </a:rPr>
              <a:t>.</a:t>
            </a:r>
            <a:endParaRPr lang="zh-CN" altLang="en-US" sz="2800" b="1" dirty="0">
              <a:latin typeface="+mn-lt"/>
              <a:ea typeface="+mn-ea"/>
              <a:cs typeface="Times New Roman" panose="02020603050405020304" pitchFamily="18" charset="0"/>
            </a:endParaRPr>
          </a:p>
        </p:txBody>
      </p:sp>
      <p:sp>
        <p:nvSpPr>
          <p:cNvPr id="3" name="矩形 2"/>
          <p:cNvSpPr/>
          <p:nvPr/>
        </p:nvSpPr>
        <p:spPr>
          <a:xfrm>
            <a:off x="395536" y="2708920"/>
            <a:ext cx="8281313" cy="1643527"/>
          </a:xfrm>
          <a:prstGeom prst="rect">
            <a:avLst/>
          </a:prstGeom>
        </p:spPr>
        <p:txBody>
          <a:bodyPr wrap="square">
            <a:spAutoFit/>
          </a:bodyPr>
          <a:lstStyle/>
          <a:p>
            <a:pPr indent="-457200" algn="ctr">
              <a:lnSpc>
                <a:spcPct val="120000"/>
              </a:lnSpc>
              <a:buFont typeface="Arial" panose="020B0604020202020204" pitchFamily="34" charset="0"/>
              <a:buChar char="•"/>
            </a:pPr>
            <a:r>
              <a:rPr lang="zh-CN" altLang="en-US" sz="2800" b="1" dirty="0" smtClean="0">
                <a:cs typeface="Times New Roman" panose="02020603050405020304" pitchFamily="18" charset="0"/>
              </a:rPr>
              <a:t>人类</a:t>
            </a:r>
            <a:r>
              <a:rPr lang="zh-CN" altLang="en-US" sz="2800" b="1" dirty="0">
                <a:cs typeface="Times New Roman" panose="02020603050405020304" pitchFamily="18" charset="0"/>
              </a:rPr>
              <a:t>免疫系统的</a:t>
            </a:r>
            <a:r>
              <a:rPr lang="en-US" altLang="zh-CN" sz="2800" b="1" dirty="0">
                <a:solidFill>
                  <a:srgbClr val="FF0000"/>
                </a:solidFill>
                <a:cs typeface="Times New Roman" panose="02020603050405020304" pitchFamily="18" charset="0"/>
              </a:rPr>
              <a:t>CD4</a:t>
            </a:r>
            <a:r>
              <a:rPr lang="zh-CN" altLang="en-US" sz="2800" b="1" dirty="0">
                <a:cs typeface="Times New Roman" panose="02020603050405020304" pitchFamily="18" charset="0"/>
              </a:rPr>
              <a:t>细胞在</a:t>
            </a:r>
            <a:r>
              <a:rPr lang="zh-CN" altLang="en-US" sz="2800" b="1" dirty="0">
                <a:solidFill>
                  <a:srgbClr val="FF0000"/>
                </a:solidFill>
                <a:cs typeface="Times New Roman" panose="02020603050405020304" pitchFamily="18" charset="0"/>
              </a:rPr>
              <a:t>抵御</a:t>
            </a:r>
            <a:r>
              <a:rPr lang="en-US" altLang="zh-CN" sz="2800" b="1" dirty="0">
                <a:solidFill>
                  <a:srgbClr val="FF0000"/>
                </a:solidFill>
                <a:cs typeface="Times New Roman" panose="02020603050405020304" pitchFamily="18" charset="0"/>
              </a:rPr>
              <a:t>HIV</a:t>
            </a:r>
            <a:r>
              <a:rPr lang="zh-CN" altLang="en-US" sz="2800" b="1" dirty="0">
                <a:cs typeface="Times New Roman" panose="02020603050405020304" pitchFamily="18" charset="0"/>
              </a:rPr>
              <a:t>的入侵中</a:t>
            </a:r>
            <a:r>
              <a:rPr lang="zh-CN" altLang="en-US" sz="2800" b="1" dirty="0" smtClean="0">
                <a:cs typeface="Times New Roman" panose="02020603050405020304" pitchFamily="18" charset="0"/>
              </a:rPr>
              <a:t>起</a:t>
            </a:r>
            <a:endParaRPr lang="en-US" altLang="zh-CN" sz="2800" b="1" dirty="0" smtClean="0">
              <a:cs typeface="Times New Roman" panose="02020603050405020304" pitchFamily="18" charset="0"/>
            </a:endParaRPr>
          </a:p>
          <a:p>
            <a:pPr algn="ctr">
              <a:lnSpc>
                <a:spcPct val="120000"/>
              </a:lnSpc>
            </a:pPr>
            <a:r>
              <a:rPr lang="en-US" altLang="zh-CN" sz="2800" b="1" dirty="0">
                <a:cs typeface="Times New Roman" panose="02020603050405020304" pitchFamily="18" charset="0"/>
              </a:rPr>
              <a:t>  </a:t>
            </a:r>
            <a:r>
              <a:rPr lang="zh-CN" altLang="en-US" sz="2800" b="1" dirty="0" smtClean="0">
                <a:cs typeface="Times New Roman" panose="02020603050405020304" pitchFamily="18" charset="0"/>
              </a:rPr>
              <a:t>  重要</a:t>
            </a:r>
            <a:r>
              <a:rPr lang="zh-CN" altLang="en-US" sz="2800" b="1" dirty="0">
                <a:cs typeface="Times New Roman" panose="02020603050405020304" pitchFamily="18" charset="0"/>
              </a:rPr>
              <a:t>作用，当</a:t>
            </a:r>
            <a:r>
              <a:rPr lang="en-US" altLang="zh-CN" sz="2800" b="1" dirty="0">
                <a:solidFill>
                  <a:srgbClr val="FF0000"/>
                </a:solidFill>
                <a:cs typeface="Times New Roman" panose="02020603050405020304" pitchFamily="18" charset="0"/>
              </a:rPr>
              <a:t>CD4</a:t>
            </a:r>
            <a:r>
              <a:rPr lang="zh-CN" altLang="en-US" sz="2800" b="1" dirty="0">
                <a:cs typeface="Times New Roman" panose="02020603050405020304" pitchFamily="18" charset="0"/>
              </a:rPr>
              <a:t>被</a:t>
            </a:r>
            <a:r>
              <a:rPr lang="en-US" altLang="zh-CN" sz="2800" b="1" dirty="0">
                <a:cs typeface="Times New Roman" panose="02020603050405020304" pitchFamily="18" charset="0"/>
              </a:rPr>
              <a:t>HIV</a:t>
            </a:r>
            <a:r>
              <a:rPr lang="zh-CN" altLang="en-US" sz="2800" b="1" dirty="0">
                <a:cs typeface="Times New Roman" panose="02020603050405020304" pitchFamily="18" charset="0"/>
              </a:rPr>
              <a:t>感染而裂解时，其</a:t>
            </a:r>
            <a:r>
              <a:rPr lang="zh-CN" altLang="en-US" sz="2800" b="1" dirty="0" smtClean="0">
                <a:cs typeface="Times New Roman" panose="02020603050405020304" pitchFamily="18" charset="0"/>
              </a:rPr>
              <a:t>数量</a:t>
            </a:r>
            <a:endParaRPr lang="en-US" altLang="zh-CN" sz="2800" b="1" dirty="0" smtClean="0">
              <a:cs typeface="Times New Roman" panose="02020603050405020304" pitchFamily="18" charset="0"/>
            </a:endParaRPr>
          </a:p>
          <a:p>
            <a:pPr>
              <a:lnSpc>
                <a:spcPct val="120000"/>
              </a:lnSpc>
            </a:pPr>
            <a:r>
              <a:rPr lang="zh-CN" altLang="en-US" sz="2800" b="1" dirty="0" smtClean="0">
                <a:cs typeface="Times New Roman" panose="02020603050405020304" pitchFamily="18" charset="0"/>
              </a:rPr>
              <a:t>     会</a:t>
            </a:r>
            <a:r>
              <a:rPr lang="zh-CN" altLang="en-US" sz="2800" b="1" dirty="0">
                <a:solidFill>
                  <a:srgbClr val="FF0000"/>
                </a:solidFill>
                <a:cs typeface="Times New Roman" panose="02020603050405020304" pitchFamily="18" charset="0"/>
              </a:rPr>
              <a:t>急剧减少</a:t>
            </a:r>
            <a:r>
              <a:rPr lang="zh-CN" altLang="en-US" sz="2800" b="1" dirty="0">
                <a:cs typeface="Times New Roman" panose="02020603050405020304" pitchFamily="18" charset="0"/>
              </a:rPr>
              <a:t>，</a:t>
            </a:r>
            <a:r>
              <a:rPr lang="en-US" altLang="zh-CN" sz="2800" b="1" dirty="0" smtClean="0">
                <a:solidFill>
                  <a:srgbClr val="FF0000"/>
                </a:solidFill>
                <a:cs typeface="Times New Roman" panose="02020603050405020304" pitchFamily="18" charset="0"/>
              </a:rPr>
              <a:t>HIV</a:t>
            </a:r>
            <a:r>
              <a:rPr lang="zh-CN" altLang="en-US" sz="2800" b="1" dirty="0" smtClean="0">
                <a:solidFill>
                  <a:srgbClr val="FF0000"/>
                </a:solidFill>
                <a:cs typeface="Times New Roman" panose="02020603050405020304" pitchFamily="18" charset="0"/>
              </a:rPr>
              <a:t>迅速</a:t>
            </a:r>
            <a:r>
              <a:rPr lang="zh-CN" altLang="en-US" sz="2800" b="1" dirty="0">
                <a:solidFill>
                  <a:srgbClr val="FF0000"/>
                </a:solidFill>
                <a:cs typeface="Times New Roman" panose="02020603050405020304" pitchFamily="18" charset="0"/>
              </a:rPr>
              <a:t>增加</a:t>
            </a:r>
            <a:r>
              <a:rPr lang="zh-CN" altLang="en-US" sz="2800" b="1" dirty="0">
                <a:cs typeface="Times New Roman" panose="02020603050405020304" pitchFamily="18" charset="0"/>
              </a:rPr>
              <a:t>，导致</a:t>
            </a:r>
            <a:r>
              <a:rPr lang="en-US" altLang="zh-CN" sz="2800" b="1" dirty="0">
                <a:cs typeface="Times New Roman" panose="02020603050405020304" pitchFamily="18" charset="0"/>
              </a:rPr>
              <a:t>AIDS</a:t>
            </a:r>
            <a:r>
              <a:rPr lang="zh-CN" altLang="en-US" sz="2800" b="1" dirty="0" smtClean="0">
                <a:cs typeface="Times New Roman" panose="02020603050405020304" pitchFamily="18" charset="0"/>
              </a:rPr>
              <a:t>发作</a:t>
            </a:r>
            <a:r>
              <a:rPr lang="en-US" altLang="zh-CN" sz="2800" b="1" dirty="0" smtClean="0">
                <a:cs typeface="Times New Roman" panose="02020603050405020304" pitchFamily="18" charset="0"/>
              </a:rPr>
              <a:t>.</a:t>
            </a:r>
            <a:r>
              <a:rPr lang="zh-CN" altLang="en-US" sz="2800" b="1" dirty="0" smtClean="0">
                <a:cs typeface="Times New Roman" panose="02020603050405020304" pitchFamily="18" charset="0"/>
              </a:rPr>
              <a:t> </a:t>
            </a:r>
            <a:endParaRPr lang="zh-CN" altLang="en-US" sz="2800" b="1" dirty="0">
              <a:cs typeface="Times New Roman" panose="02020603050405020304" pitchFamily="18" charset="0"/>
            </a:endParaRPr>
          </a:p>
        </p:txBody>
      </p:sp>
      <p:sp>
        <p:nvSpPr>
          <p:cNvPr id="4" name="矩形 3"/>
          <p:cNvSpPr/>
          <p:nvPr/>
        </p:nvSpPr>
        <p:spPr>
          <a:xfrm>
            <a:off x="467544" y="2132856"/>
            <a:ext cx="8136904" cy="523220"/>
          </a:xfrm>
          <a:prstGeom prst="rect">
            <a:avLst/>
          </a:prstGeom>
        </p:spPr>
        <p:txBody>
          <a:bodyPr wrap="square">
            <a:spAutoFit/>
          </a:bodyPr>
          <a:lstStyle/>
          <a:p>
            <a:pPr marL="457200" indent="-457200">
              <a:buFont typeface="Arial" panose="020B0604020202020204" pitchFamily="34" charset="0"/>
              <a:buChar char="•"/>
            </a:pPr>
            <a:r>
              <a:rPr lang="en-US" altLang="zh-CN" sz="2800" b="1" dirty="0">
                <a:solidFill>
                  <a:srgbClr val="FF0000"/>
                </a:solidFill>
                <a:cs typeface="Times New Roman" panose="02020603050405020304" pitchFamily="18" charset="0"/>
              </a:rPr>
              <a:t>HIV</a:t>
            </a:r>
            <a:r>
              <a:rPr lang="zh-CN" altLang="en-US" sz="2800" b="1" dirty="0" smtClean="0">
                <a:cs typeface="Times New Roman" panose="02020603050405020304" pitchFamily="18" charset="0"/>
              </a:rPr>
              <a:t>破坏免疫系统</a:t>
            </a:r>
            <a:r>
              <a:rPr lang="zh-CN" altLang="en-US" sz="2800" b="1" dirty="0">
                <a:cs typeface="Times New Roman" panose="02020603050405020304" pitchFamily="18" charset="0"/>
              </a:rPr>
              <a:t>，使人体丧失</a:t>
            </a:r>
            <a:r>
              <a:rPr lang="zh-CN" altLang="en-US" sz="2800" b="1" dirty="0" smtClean="0">
                <a:cs typeface="Times New Roman" panose="02020603050405020304" pitchFamily="18" charset="0"/>
              </a:rPr>
              <a:t>抵抗疾病</a:t>
            </a:r>
            <a:r>
              <a:rPr lang="zh-CN" altLang="en-US" sz="2800" b="1" dirty="0">
                <a:cs typeface="Times New Roman" panose="02020603050405020304" pitchFamily="18" charset="0"/>
              </a:rPr>
              <a:t>的</a:t>
            </a:r>
            <a:r>
              <a:rPr lang="zh-CN" altLang="en-US" sz="2800" b="1" dirty="0" smtClean="0">
                <a:cs typeface="Times New Roman" panose="02020603050405020304" pitchFamily="18" charset="0"/>
              </a:rPr>
              <a:t>能力</a:t>
            </a:r>
            <a:r>
              <a:rPr lang="en-US" altLang="zh-CN" sz="2800" b="1" dirty="0" smtClean="0">
                <a:cs typeface="Times New Roman" panose="02020603050405020304" pitchFamily="18" charset="0"/>
              </a:rPr>
              <a:t>.</a:t>
            </a:r>
            <a:endParaRPr lang="zh-CN" altLang="en-US" sz="2800" dirty="0"/>
          </a:p>
        </p:txBody>
      </p:sp>
      <p:sp>
        <p:nvSpPr>
          <p:cNvPr id="8" name="矩形 7"/>
          <p:cNvSpPr/>
          <p:nvPr/>
        </p:nvSpPr>
        <p:spPr>
          <a:xfrm>
            <a:off x="395536" y="4293096"/>
            <a:ext cx="8208545" cy="1643527"/>
          </a:xfrm>
          <a:prstGeom prst="rect">
            <a:avLst/>
          </a:prstGeom>
        </p:spPr>
        <p:txBody>
          <a:bodyPr wrap="square">
            <a:spAutoFit/>
          </a:bodyPr>
          <a:lstStyle/>
          <a:p>
            <a:pPr indent="-4572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艾滋病</a:t>
            </a:r>
            <a:r>
              <a:rPr lang="zh-CN" altLang="en-US" sz="2800" b="1" dirty="0">
                <a:latin typeface="+mj-lt"/>
                <a:ea typeface="+mj-ea"/>
                <a:cs typeface="Times New Roman" panose="02020603050405020304" pitchFamily="18" charset="0"/>
              </a:rPr>
              <a:t>治疗的目的，是尽量</a:t>
            </a:r>
            <a:r>
              <a:rPr lang="zh-CN" altLang="en-US" sz="2800" b="1" dirty="0">
                <a:solidFill>
                  <a:srgbClr val="FF0000"/>
                </a:solidFill>
                <a:latin typeface="+mj-lt"/>
                <a:ea typeface="+mj-ea"/>
                <a:cs typeface="Times New Roman" panose="02020603050405020304" pitchFamily="18" charset="0"/>
              </a:rPr>
              <a:t>减少</a:t>
            </a:r>
            <a:r>
              <a:rPr lang="zh-CN" altLang="en-US" sz="2800" b="1" dirty="0">
                <a:latin typeface="+mj-lt"/>
                <a:ea typeface="+mj-ea"/>
                <a:cs typeface="Times New Roman" panose="02020603050405020304" pitchFamily="18" charset="0"/>
              </a:rPr>
              <a:t>人体内</a:t>
            </a:r>
            <a:r>
              <a:rPr lang="en-US" altLang="zh-CN" sz="2800" b="1" dirty="0">
                <a:solidFill>
                  <a:srgbClr val="FF0000"/>
                </a:solidFill>
                <a:latin typeface="+mj-lt"/>
                <a:ea typeface="+mj-ea"/>
                <a:cs typeface="Times New Roman" panose="02020603050405020304" pitchFamily="18" charset="0"/>
              </a:rPr>
              <a:t>HIV</a:t>
            </a:r>
            <a:r>
              <a:rPr lang="zh-CN" altLang="en-US" sz="2800" b="1" dirty="0">
                <a:solidFill>
                  <a:srgbClr val="FF0000"/>
                </a:solidFill>
                <a:latin typeface="+mj-lt"/>
                <a:ea typeface="+mj-ea"/>
                <a:cs typeface="Times New Roman" panose="02020603050405020304" pitchFamily="18" charset="0"/>
              </a:rPr>
              <a:t>的</a:t>
            </a:r>
            <a:r>
              <a:rPr lang="zh-CN" altLang="en-US" sz="2800" b="1" dirty="0" smtClean="0">
                <a:solidFill>
                  <a:srgbClr val="FF0000"/>
                </a:solidFill>
                <a:latin typeface="+mj-lt"/>
                <a:ea typeface="+mj-ea"/>
                <a:cs typeface="Times New Roman" panose="02020603050405020304" pitchFamily="18" charset="0"/>
              </a:rPr>
              <a:t>数</a:t>
            </a:r>
            <a:endParaRPr lang="en-US" altLang="zh-CN" sz="2800" b="1" dirty="0" smtClean="0">
              <a:solidFill>
                <a:srgbClr val="FF0000"/>
              </a:solidFill>
              <a:latin typeface="+mj-lt"/>
              <a:ea typeface="+mj-ea"/>
              <a:cs typeface="Times New Roman" panose="02020603050405020304" pitchFamily="18" charset="0"/>
            </a:endParaRPr>
          </a:p>
          <a:p>
            <a:pPr>
              <a:lnSpc>
                <a:spcPct val="120000"/>
              </a:lnSpc>
            </a:pPr>
            <a:r>
              <a:rPr lang="en-US" altLang="zh-CN" sz="2800" b="1" dirty="0">
                <a:solidFill>
                  <a:srgbClr val="FF0000"/>
                </a:solidFill>
                <a:latin typeface="+mj-lt"/>
                <a:ea typeface="+mj-ea"/>
                <a:cs typeface="Times New Roman" panose="02020603050405020304" pitchFamily="18" charset="0"/>
              </a:rPr>
              <a:t> </a:t>
            </a:r>
            <a:r>
              <a:rPr lang="en-US" altLang="zh-CN" sz="2800" b="1" dirty="0" smtClean="0">
                <a:solidFill>
                  <a:srgbClr val="FF0000"/>
                </a:solidFill>
                <a:latin typeface="+mj-lt"/>
                <a:ea typeface="+mj-ea"/>
                <a:cs typeface="Times New Roman" panose="02020603050405020304" pitchFamily="18" charset="0"/>
              </a:rPr>
              <a:t>    </a:t>
            </a:r>
            <a:r>
              <a:rPr lang="zh-CN" altLang="en-US" sz="2800" b="1" dirty="0" smtClean="0">
                <a:solidFill>
                  <a:srgbClr val="FF0000"/>
                </a:solidFill>
                <a:latin typeface="+mj-lt"/>
                <a:ea typeface="+mj-ea"/>
                <a:cs typeface="Times New Roman" panose="02020603050405020304" pitchFamily="18" charset="0"/>
              </a:rPr>
              <a:t>量</a:t>
            </a:r>
            <a:r>
              <a:rPr lang="zh-CN" altLang="en-US" sz="2800" b="1" dirty="0">
                <a:solidFill>
                  <a:srgbClr val="FF0000"/>
                </a:solidFill>
                <a:latin typeface="+mj-lt"/>
                <a:ea typeface="+mj-ea"/>
                <a:cs typeface="Times New Roman" panose="02020603050405020304" pitchFamily="18" charset="0"/>
              </a:rPr>
              <a:t>，</a:t>
            </a:r>
            <a:r>
              <a:rPr lang="zh-CN" altLang="en-US" sz="2800" b="1" dirty="0">
                <a:latin typeface="+mj-lt"/>
                <a:ea typeface="+mj-ea"/>
                <a:cs typeface="Times New Roman" panose="02020603050405020304" pitchFamily="18" charset="0"/>
              </a:rPr>
              <a:t>同时</a:t>
            </a:r>
            <a:r>
              <a:rPr lang="zh-CN" altLang="en-US" sz="2800" b="1" dirty="0">
                <a:solidFill>
                  <a:srgbClr val="FF0000"/>
                </a:solidFill>
                <a:latin typeface="+mj-lt"/>
                <a:ea typeface="+mj-ea"/>
                <a:cs typeface="Times New Roman" panose="02020603050405020304" pitchFamily="18" charset="0"/>
              </a:rPr>
              <a:t>产生更多的</a:t>
            </a:r>
            <a:r>
              <a:rPr lang="en-US" altLang="zh-CN" sz="2800" b="1" dirty="0">
                <a:solidFill>
                  <a:srgbClr val="FF0000"/>
                </a:solidFill>
                <a:latin typeface="+mj-lt"/>
                <a:ea typeface="+mj-ea"/>
                <a:cs typeface="Times New Roman" panose="02020603050405020304" pitchFamily="18" charset="0"/>
              </a:rPr>
              <a:t>CD4</a:t>
            </a:r>
            <a:r>
              <a:rPr lang="zh-CN" altLang="en-US" sz="2800" b="1" dirty="0">
                <a:solidFill>
                  <a:srgbClr val="FF0000"/>
                </a:solidFill>
                <a:latin typeface="+mj-lt"/>
                <a:ea typeface="+mj-ea"/>
                <a:cs typeface="Times New Roman" panose="02020603050405020304" pitchFamily="18" charset="0"/>
              </a:rPr>
              <a:t>，</a:t>
            </a:r>
            <a:r>
              <a:rPr lang="zh-CN" altLang="en-US" sz="2800" b="1" dirty="0">
                <a:latin typeface="+mj-lt"/>
                <a:ea typeface="+mj-ea"/>
                <a:cs typeface="Times New Roman" panose="02020603050405020304" pitchFamily="18" charset="0"/>
              </a:rPr>
              <a:t>至少要</a:t>
            </a:r>
            <a:r>
              <a:rPr lang="zh-CN" altLang="en-US" sz="2800" b="1" dirty="0" smtClean="0">
                <a:latin typeface="+mj-lt"/>
                <a:ea typeface="+mj-ea"/>
                <a:cs typeface="Times New Roman" panose="02020603050405020304" pitchFamily="18" charset="0"/>
              </a:rPr>
              <a:t>有效降低</a:t>
            </a:r>
            <a:r>
              <a:rPr lang="en-US" altLang="zh-CN" sz="2800" b="1" dirty="0" smtClean="0">
                <a:latin typeface="+mj-lt"/>
                <a:ea typeface="+mj-ea"/>
                <a:cs typeface="Times New Roman" panose="02020603050405020304" pitchFamily="18" charset="0"/>
              </a:rPr>
              <a:t>CD4</a:t>
            </a:r>
          </a:p>
          <a:p>
            <a:pPr>
              <a:lnSpc>
                <a:spcPct val="120000"/>
              </a:lnSpc>
            </a:pPr>
            <a:r>
              <a:rPr lang="en-US" altLang="zh-CN" sz="2800" b="1" dirty="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    </a:t>
            </a:r>
            <a:r>
              <a:rPr lang="zh-CN" altLang="en-US" sz="2800" b="1" dirty="0" smtClean="0">
                <a:latin typeface="+mj-lt"/>
                <a:ea typeface="+mj-ea"/>
                <a:cs typeface="Times New Roman" panose="02020603050405020304" pitchFamily="18" charset="0"/>
              </a:rPr>
              <a:t>减少</a:t>
            </a:r>
            <a:r>
              <a:rPr lang="zh-CN" altLang="en-US" sz="2800" b="1" dirty="0">
                <a:latin typeface="+mj-lt"/>
                <a:ea typeface="+mj-ea"/>
                <a:cs typeface="Times New Roman" panose="02020603050405020304" pitchFamily="18" charset="0"/>
              </a:rPr>
              <a:t>的速度，以提高人体免疫能力。</a:t>
            </a:r>
          </a:p>
        </p:txBody>
      </p:sp>
      <p:sp>
        <p:nvSpPr>
          <p:cNvPr id="9" name="矩形 8"/>
          <p:cNvSpPr/>
          <p:nvPr/>
        </p:nvSpPr>
        <p:spPr>
          <a:xfrm>
            <a:off x="323528" y="5971346"/>
            <a:ext cx="7920528" cy="553998"/>
          </a:xfrm>
          <a:prstGeom prst="rect">
            <a:avLst/>
          </a:prstGeom>
        </p:spPr>
        <p:txBody>
          <a:bodyPr wrap="square">
            <a:spAutoFit/>
          </a:bodyPr>
          <a:lstStyle/>
          <a:p>
            <a:pPr marL="457200" indent="-457200">
              <a:lnSpc>
                <a:spcPts val="3600"/>
              </a:lnSpc>
              <a:buFont typeface="Arial" panose="020B0604020202020204" pitchFamily="34" charset="0"/>
              <a:buChar char="•"/>
            </a:pPr>
            <a:r>
              <a:rPr lang="zh-CN" altLang="en-US" sz="2800" b="1" dirty="0" smtClean="0">
                <a:latin typeface="+mn-lt"/>
                <a:ea typeface="+mn-ea"/>
                <a:cs typeface="Times New Roman" panose="02020603050405020304" pitchFamily="18" charset="0"/>
              </a:rPr>
              <a:t>迄今为止</a:t>
            </a:r>
            <a:r>
              <a:rPr lang="zh-CN" altLang="en-US" sz="2800" b="1" dirty="0">
                <a:latin typeface="+mn-lt"/>
                <a:ea typeface="+mn-ea"/>
                <a:cs typeface="Times New Roman" panose="02020603050405020304" pitchFamily="18" charset="0"/>
              </a:rPr>
              <a:t>人类还没有找到能</a:t>
            </a:r>
            <a:r>
              <a:rPr lang="zh-CN" altLang="en-US" sz="2800" b="1" dirty="0">
                <a:solidFill>
                  <a:srgbClr val="FF0000"/>
                </a:solidFill>
                <a:latin typeface="+mn-lt"/>
                <a:ea typeface="+mn-ea"/>
                <a:cs typeface="Times New Roman" panose="02020603050405020304" pitchFamily="18" charset="0"/>
              </a:rPr>
              <a:t>根治</a:t>
            </a:r>
            <a:r>
              <a:rPr lang="en-US" altLang="zh-CN" sz="2800" b="1" dirty="0">
                <a:solidFill>
                  <a:srgbClr val="FF0000"/>
                </a:solidFill>
                <a:latin typeface="+mn-lt"/>
                <a:ea typeface="+mn-ea"/>
                <a:cs typeface="Times New Roman" panose="02020603050405020304" pitchFamily="18" charset="0"/>
              </a:rPr>
              <a:t>AIDS</a:t>
            </a:r>
            <a:r>
              <a:rPr lang="zh-CN" altLang="en-US" sz="2800" b="1" dirty="0">
                <a:latin typeface="+mn-lt"/>
                <a:ea typeface="+mn-ea"/>
                <a:cs typeface="Times New Roman" panose="02020603050405020304" pitchFamily="18" charset="0"/>
              </a:rPr>
              <a:t>的</a:t>
            </a:r>
            <a:r>
              <a:rPr lang="zh-CN" altLang="en-US" sz="2800" b="1" dirty="0" smtClean="0">
                <a:latin typeface="+mn-lt"/>
                <a:ea typeface="+mn-ea"/>
                <a:cs typeface="Times New Roman" panose="02020603050405020304" pitchFamily="18" charset="0"/>
              </a:rPr>
              <a:t>疗法</a:t>
            </a:r>
            <a:r>
              <a:rPr lang="en-US" altLang="zh-CN" sz="2800" b="1" dirty="0" smtClean="0">
                <a:latin typeface="+mn-lt"/>
                <a:ea typeface="+mn-ea"/>
                <a:cs typeface="Times New Roman" panose="02020603050405020304" pitchFamily="18" charset="0"/>
              </a:rPr>
              <a:t>.</a:t>
            </a:r>
            <a:endParaRPr lang="zh-CN" altLang="en-US" sz="28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xmlns="" val="1426107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8" grpId="0"/>
      <p:bldP spid="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695855"/>
            <a:ext cx="8820472" cy="1126462"/>
          </a:xfrm>
          <a:prstGeom prst="rect">
            <a:avLst/>
          </a:prstGeom>
        </p:spPr>
        <p:txBody>
          <a:bodyPr wrap="square">
            <a:spAutoFit/>
          </a:bodyPr>
          <a:lstStyle/>
          <a:p>
            <a:pPr>
              <a:lnSpc>
                <a:spcPct val="120000"/>
              </a:lnSpc>
            </a:pPr>
            <a:r>
              <a:rPr lang="zh-CN" altLang="en-US" sz="2800" b="1" dirty="0" smtClean="0">
                <a:solidFill>
                  <a:srgbClr val="FF0000"/>
                </a:solidFill>
                <a:latin typeface="+mn-lt"/>
                <a:ea typeface="+mn-ea"/>
                <a:cs typeface="Times New Roman" panose="02020603050405020304" pitchFamily="18" charset="0"/>
              </a:rPr>
              <a:t>问题一</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利用美国</a:t>
            </a:r>
            <a:r>
              <a:rPr lang="zh-CN" altLang="en-US" sz="2800" b="1" dirty="0">
                <a:latin typeface="+mn-lt"/>
                <a:ea typeface="+mn-ea"/>
                <a:cs typeface="Times New Roman" panose="02020603050405020304" pitchFamily="18" charset="0"/>
              </a:rPr>
              <a:t>艾滋病医疗试验</a:t>
            </a:r>
            <a:r>
              <a:rPr lang="zh-CN" altLang="en-US" sz="2800" b="1" dirty="0" smtClean="0">
                <a:latin typeface="+mn-lt"/>
                <a:ea typeface="+mn-ea"/>
                <a:cs typeface="Times New Roman" panose="02020603050405020304" pitchFamily="18" charset="0"/>
              </a:rPr>
              <a:t>机构公布的</a:t>
            </a:r>
            <a:r>
              <a:rPr lang="en-US" altLang="zh-CN" sz="2800" b="1" dirty="0">
                <a:solidFill>
                  <a:srgbClr val="FF0000"/>
                </a:solidFill>
                <a:ea typeface="黑体" pitchFamily="2" charset="-122"/>
                <a:cs typeface="Times New Roman" panose="02020603050405020304" pitchFamily="18" charset="0"/>
              </a:rPr>
              <a:t>ACTG320</a:t>
            </a:r>
            <a:r>
              <a:rPr lang="zh-CN" altLang="en-US" sz="2800" b="1" dirty="0">
                <a:latin typeface="+mn-lt"/>
                <a:ea typeface="+mn-ea"/>
                <a:cs typeface="Times New Roman" panose="02020603050405020304" pitchFamily="18" charset="0"/>
              </a:rPr>
              <a:t>数据，</a:t>
            </a:r>
            <a:r>
              <a:rPr lang="zh-CN" altLang="en-US" sz="2800" b="1" dirty="0">
                <a:solidFill>
                  <a:srgbClr val="FF0000"/>
                </a:solidFill>
                <a:latin typeface="+mn-lt"/>
                <a:ea typeface="+mn-ea"/>
                <a:cs typeface="Times New Roman" panose="02020603050405020304" pitchFamily="18" charset="0"/>
              </a:rPr>
              <a:t>预测继续</a:t>
            </a:r>
            <a:r>
              <a:rPr lang="zh-CN" altLang="en-US" sz="2800" b="1" dirty="0" smtClean="0">
                <a:solidFill>
                  <a:srgbClr val="FF0000"/>
                </a:solidFill>
                <a:latin typeface="+mn-lt"/>
                <a:ea typeface="+mn-ea"/>
                <a:cs typeface="Times New Roman" panose="02020603050405020304" pitchFamily="18" charset="0"/>
              </a:rPr>
              <a:t>治疗效果或确定</a:t>
            </a:r>
            <a:r>
              <a:rPr lang="zh-CN" altLang="en-US" sz="2800" b="1" dirty="0">
                <a:solidFill>
                  <a:srgbClr val="FF0000"/>
                </a:solidFill>
                <a:latin typeface="+mn-lt"/>
                <a:ea typeface="+mn-ea"/>
                <a:cs typeface="Times New Roman" panose="02020603050405020304" pitchFamily="18" charset="0"/>
              </a:rPr>
              <a:t>最佳治疗终止</a:t>
            </a:r>
            <a:r>
              <a:rPr lang="zh-CN" altLang="en-US" sz="2800" b="1" dirty="0" smtClean="0">
                <a:solidFill>
                  <a:srgbClr val="FF0000"/>
                </a:solidFill>
                <a:latin typeface="+mn-lt"/>
                <a:ea typeface="+mn-ea"/>
                <a:cs typeface="Times New Roman" panose="02020603050405020304" pitchFamily="18" charset="0"/>
              </a:rPr>
              <a:t>时间</a:t>
            </a:r>
            <a:r>
              <a:rPr lang="en-US" altLang="zh-CN" sz="2800" b="1" dirty="0" smtClean="0">
                <a:latin typeface="+mn-lt"/>
                <a:ea typeface="+mn-ea"/>
                <a:cs typeface="Times New Roman" panose="02020603050405020304" pitchFamily="18" charset="0"/>
              </a:rPr>
              <a:t>.</a:t>
            </a:r>
            <a:endParaRPr lang="zh-CN" altLang="en-US" sz="2800" b="1" dirty="0">
              <a:latin typeface="+mn-lt"/>
              <a:ea typeface="+mn-ea"/>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xmlns="" val="108953796"/>
              </p:ext>
            </p:extLst>
          </p:nvPr>
        </p:nvGraphicFramePr>
        <p:xfrm>
          <a:off x="611560" y="2420888"/>
          <a:ext cx="7848872" cy="3872961"/>
        </p:xfrm>
        <a:graphic>
          <a:graphicData uri="http://schemas.openxmlformats.org/drawingml/2006/table">
            <a:tbl>
              <a:tblPr firstRow="1" firstCol="1" bandRow="1">
                <a:tableStyleId>{5C22544A-7EE6-4342-B048-85BDC9FD1C3A}</a:tableStyleId>
              </a:tblPr>
              <a:tblGrid>
                <a:gridCol w="1296144"/>
                <a:gridCol w="1944216"/>
                <a:gridCol w="1440160"/>
                <a:gridCol w="1588673"/>
                <a:gridCol w="1579679"/>
              </a:tblGrid>
              <a:tr h="310097">
                <a:tc>
                  <a:txBody>
                    <a:bodyPr/>
                    <a:lstStyle/>
                    <a:p>
                      <a:pPr indent="0" algn="l">
                        <a:spcAft>
                          <a:spcPts val="0"/>
                        </a:spcAft>
                      </a:pPr>
                      <a:r>
                        <a:rPr lang="zh-CN" altLang="en-US" sz="2000" kern="100" dirty="0" smtClean="0">
                          <a:solidFill>
                            <a:schemeClr val="tx1"/>
                          </a:solidFill>
                          <a:effectLst/>
                          <a:latin typeface="Calibri"/>
                          <a:ea typeface="+mn-ea"/>
                          <a:cs typeface="Times New Roman"/>
                        </a:rPr>
                        <a:t>病人序号</a:t>
                      </a:r>
                      <a:endParaRPr lang="en-US" altLang="zh-CN" sz="2000" kern="100" dirty="0" smtClean="0">
                        <a:solidFill>
                          <a:schemeClr val="tx1"/>
                        </a:solidFill>
                        <a:effectLst/>
                        <a:latin typeface="Calibri"/>
                        <a:ea typeface="+mn-ea"/>
                        <a:cs typeface="Times New Roman"/>
                      </a:endParaRPr>
                    </a:p>
                  </a:txBody>
                  <a:tcPr marL="68580" marR="68580" marT="0" marB="0"/>
                </a:tc>
                <a:tc>
                  <a:txBody>
                    <a:bodyPr/>
                    <a:lstStyle/>
                    <a:p>
                      <a:pPr indent="0" algn="ctr">
                        <a:spcAft>
                          <a:spcPts val="0"/>
                        </a:spcAft>
                      </a:pPr>
                      <a:r>
                        <a:rPr lang="en-US" sz="2000" kern="100" dirty="0">
                          <a:solidFill>
                            <a:schemeClr val="tx1"/>
                          </a:solidFill>
                          <a:effectLst/>
                          <a:latin typeface="Times New Roman"/>
                          <a:ea typeface="宋体"/>
                          <a:cs typeface="Times New Roman"/>
                        </a:rPr>
                        <a:t>CD4</a:t>
                      </a:r>
                      <a:r>
                        <a:rPr lang="zh-CN" sz="2000" kern="100" dirty="0">
                          <a:solidFill>
                            <a:schemeClr val="tx1"/>
                          </a:solidFill>
                          <a:effectLst/>
                          <a:latin typeface="Times New Roman"/>
                          <a:ea typeface="宋体"/>
                          <a:cs typeface="Times New Roman"/>
                        </a:rPr>
                        <a:t>时间</a:t>
                      </a:r>
                      <a:r>
                        <a:rPr lang="en-US" sz="2000" kern="100" dirty="0">
                          <a:solidFill>
                            <a:schemeClr val="tx1"/>
                          </a:solidFill>
                          <a:effectLst/>
                          <a:latin typeface="Times New Roman"/>
                          <a:ea typeface="宋体"/>
                          <a:cs typeface="Times New Roman"/>
                        </a:rPr>
                        <a:t> (</a:t>
                      </a:r>
                      <a:r>
                        <a:rPr lang="zh-CN" sz="2000" kern="100" dirty="0">
                          <a:solidFill>
                            <a:schemeClr val="tx1"/>
                          </a:solidFill>
                          <a:effectLst/>
                          <a:latin typeface="Times New Roman"/>
                          <a:ea typeface="宋体"/>
                          <a:cs typeface="Times New Roman"/>
                        </a:rPr>
                        <a:t>周</a:t>
                      </a:r>
                      <a:r>
                        <a:rPr lang="en-US" sz="2000" kern="100" dirty="0">
                          <a:solidFill>
                            <a:schemeClr val="tx1"/>
                          </a:solidFill>
                          <a:effectLst/>
                          <a:latin typeface="Times New Roman"/>
                          <a:ea typeface="宋体"/>
                          <a:cs typeface="Times New Roman"/>
                        </a:rPr>
                        <a:t>)</a:t>
                      </a:r>
                      <a:endParaRPr lang="zh-CN" sz="2000" kern="100" dirty="0">
                        <a:solidFill>
                          <a:schemeClr val="tx1"/>
                        </a:solidFill>
                        <a:effectLst/>
                        <a:latin typeface="Calibri"/>
                        <a:ea typeface="宋体"/>
                        <a:cs typeface="Times New Roman"/>
                      </a:endParaRPr>
                    </a:p>
                  </a:txBody>
                  <a:tcPr marL="68580" marR="68580" marT="0" marB="0"/>
                </a:tc>
                <a:tc>
                  <a:txBody>
                    <a:bodyPr/>
                    <a:lstStyle/>
                    <a:p>
                      <a:pPr indent="0" algn="l">
                        <a:spcAft>
                          <a:spcPts val="0"/>
                        </a:spcAft>
                      </a:pPr>
                      <a:r>
                        <a:rPr lang="en-US" sz="2000" kern="100" dirty="0">
                          <a:solidFill>
                            <a:schemeClr val="tx1"/>
                          </a:solidFill>
                          <a:effectLst/>
                          <a:latin typeface="Times New Roman"/>
                          <a:ea typeface="宋体"/>
                          <a:cs typeface="Times New Roman"/>
                        </a:rPr>
                        <a:t>CD4</a:t>
                      </a:r>
                      <a:r>
                        <a:rPr lang="zh-CN" sz="2000" kern="100" dirty="0">
                          <a:solidFill>
                            <a:schemeClr val="tx1"/>
                          </a:solidFill>
                          <a:effectLst/>
                          <a:latin typeface="Times New Roman"/>
                          <a:ea typeface="宋体"/>
                          <a:cs typeface="Times New Roman"/>
                        </a:rPr>
                        <a:t>浓度</a:t>
                      </a:r>
                      <a:endParaRPr lang="zh-CN" sz="2000" kern="100" dirty="0">
                        <a:solidFill>
                          <a:schemeClr val="tx1"/>
                        </a:solidFill>
                        <a:effectLst/>
                        <a:latin typeface="Calibri"/>
                        <a:ea typeface="宋体"/>
                        <a:cs typeface="Times New Roman"/>
                      </a:endParaRPr>
                    </a:p>
                  </a:txBody>
                  <a:tcPr marL="68580" marR="68580" marT="0" marB="0"/>
                </a:tc>
                <a:tc>
                  <a:txBody>
                    <a:bodyPr/>
                    <a:lstStyle/>
                    <a:p>
                      <a:pPr indent="0" algn="ctr">
                        <a:spcAft>
                          <a:spcPts val="0"/>
                        </a:spcAft>
                      </a:pPr>
                      <a:r>
                        <a:rPr lang="en-US" sz="2000" kern="100" dirty="0">
                          <a:solidFill>
                            <a:schemeClr val="tx1"/>
                          </a:solidFill>
                          <a:effectLst/>
                          <a:latin typeface="Times New Roman"/>
                          <a:ea typeface="宋体"/>
                          <a:cs typeface="Times New Roman"/>
                        </a:rPr>
                        <a:t>HIV</a:t>
                      </a:r>
                      <a:r>
                        <a:rPr lang="zh-CN" sz="2000" kern="100" dirty="0" smtClean="0">
                          <a:solidFill>
                            <a:schemeClr val="tx1"/>
                          </a:solidFill>
                          <a:effectLst/>
                          <a:latin typeface="Times New Roman"/>
                          <a:ea typeface="宋体"/>
                          <a:cs typeface="Times New Roman"/>
                        </a:rPr>
                        <a:t>时间</a:t>
                      </a:r>
                      <a:r>
                        <a:rPr lang="en-US" altLang="zh-CN" sz="2000" kern="100" dirty="0" smtClean="0">
                          <a:solidFill>
                            <a:schemeClr val="tx1"/>
                          </a:solidFill>
                          <a:effectLst/>
                          <a:latin typeface="Times New Roman"/>
                          <a:ea typeface="宋体"/>
                          <a:cs typeface="Times New Roman"/>
                        </a:rPr>
                        <a:t>(</a:t>
                      </a:r>
                      <a:r>
                        <a:rPr lang="zh-CN" sz="2000" kern="100" dirty="0" smtClean="0">
                          <a:solidFill>
                            <a:schemeClr val="tx1"/>
                          </a:solidFill>
                          <a:effectLst/>
                          <a:latin typeface="Times New Roman"/>
                          <a:ea typeface="宋体"/>
                          <a:cs typeface="Times New Roman"/>
                        </a:rPr>
                        <a:t>周</a:t>
                      </a:r>
                      <a:r>
                        <a:rPr lang="en-US" altLang="zh-CN" sz="2000" kern="100" dirty="0" smtClean="0">
                          <a:solidFill>
                            <a:schemeClr val="tx1"/>
                          </a:solidFill>
                          <a:effectLst/>
                          <a:latin typeface="Times New Roman"/>
                          <a:ea typeface="宋体"/>
                          <a:cs typeface="Times New Roman"/>
                        </a:rPr>
                        <a:t>)</a:t>
                      </a:r>
                      <a:endParaRPr lang="zh-CN" sz="2000" kern="100" dirty="0">
                        <a:solidFill>
                          <a:schemeClr val="tx1"/>
                        </a:solidFill>
                        <a:effectLst/>
                        <a:latin typeface="Calibri"/>
                        <a:ea typeface="宋体"/>
                        <a:cs typeface="Times New Roman"/>
                      </a:endParaRPr>
                    </a:p>
                  </a:txBody>
                  <a:tcPr marL="68580" marR="68580" marT="0" marB="0"/>
                </a:tc>
                <a:tc>
                  <a:txBody>
                    <a:bodyPr/>
                    <a:lstStyle/>
                    <a:p>
                      <a:pPr indent="0" algn="ctr">
                        <a:spcAft>
                          <a:spcPts val="0"/>
                        </a:spcAft>
                      </a:pPr>
                      <a:r>
                        <a:rPr lang="en-US" sz="2000" kern="100" dirty="0">
                          <a:solidFill>
                            <a:schemeClr val="tx1"/>
                          </a:solidFill>
                          <a:effectLst/>
                          <a:latin typeface="Times New Roman"/>
                          <a:ea typeface="宋体"/>
                          <a:cs typeface="Times New Roman"/>
                        </a:rPr>
                        <a:t>HIV</a:t>
                      </a:r>
                      <a:r>
                        <a:rPr lang="zh-CN" sz="2000" kern="100" dirty="0">
                          <a:solidFill>
                            <a:schemeClr val="tx1"/>
                          </a:solidFill>
                          <a:effectLst/>
                          <a:latin typeface="Times New Roman"/>
                          <a:ea typeface="宋体"/>
                          <a:cs typeface="Times New Roman"/>
                        </a:rPr>
                        <a:t>浓度</a:t>
                      </a:r>
                      <a:endParaRPr lang="zh-CN" sz="2000" kern="100" dirty="0">
                        <a:solidFill>
                          <a:schemeClr val="tx1"/>
                        </a:solidFill>
                        <a:effectLst/>
                        <a:latin typeface="Calibri"/>
                        <a:ea typeface="宋体"/>
                        <a:cs typeface="Times New Roman"/>
                      </a:endParaRPr>
                    </a:p>
                  </a:txBody>
                  <a:tcPr marL="68580" marR="68580" marT="0" marB="0"/>
                </a:tc>
              </a:tr>
              <a:tr h="360040">
                <a:tc>
                  <a:txBody>
                    <a:bodyPr/>
                    <a:lstStyle/>
                    <a:p>
                      <a:pPr indent="266700" algn="ctr">
                        <a:spcAft>
                          <a:spcPts val="0"/>
                        </a:spcAft>
                      </a:pPr>
                      <a:r>
                        <a:rPr lang="en-US" sz="2000" kern="100" dirty="0">
                          <a:solidFill>
                            <a:schemeClr val="tx1"/>
                          </a:solidFill>
                          <a:effectLst/>
                        </a:rPr>
                        <a:t>23424</a:t>
                      </a: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178</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5.5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228</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3.9</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8</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126</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8</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4.7</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326504">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25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171</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25</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360040">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99</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88032">
                <a:tc>
                  <a:txBody>
                    <a:bodyPr/>
                    <a:lstStyle/>
                    <a:p>
                      <a:pPr indent="266700" algn="ctr">
                        <a:spcAft>
                          <a:spcPts val="0"/>
                        </a:spcAft>
                      </a:pPr>
                      <a:r>
                        <a:rPr lang="en-US" sz="2000" kern="100" dirty="0">
                          <a:solidFill>
                            <a:schemeClr val="tx1"/>
                          </a:solidFill>
                          <a:effectLst/>
                        </a:rPr>
                        <a:t>23425</a:t>
                      </a: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14</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5.3</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34327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4</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62</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2.4</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9</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110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9</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3.7</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34327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23</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122</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23</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2.6</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320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 </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 </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305736">
                <a:tc>
                  <a:txBody>
                    <a:bodyPr/>
                    <a:lstStyle/>
                    <a:p>
                      <a:pPr indent="266700" algn="ctr">
                        <a:spcAft>
                          <a:spcPts val="0"/>
                        </a:spcAft>
                      </a:pPr>
                      <a:r>
                        <a:rPr lang="en-US" sz="2000" kern="100" dirty="0">
                          <a:solidFill>
                            <a:schemeClr val="tx1"/>
                          </a:solidFill>
                          <a:effectLst/>
                        </a:rPr>
                        <a:t>……</a:t>
                      </a:r>
                      <a:endParaRPr lang="zh-CN" sz="2000"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r>
            </a:tbl>
          </a:graphicData>
        </a:graphic>
      </p:graphicFrame>
      <p:sp>
        <p:nvSpPr>
          <p:cNvPr id="3" name="矩形 2"/>
          <p:cNvSpPr/>
          <p:nvPr/>
        </p:nvSpPr>
        <p:spPr>
          <a:xfrm>
            <a:off x="604082" y="1863658"/>
            <a:ext cx="6660740" cy="461665"/>
          </a:xfrm>
          <a:prstGeom prst="rect">
            <a:avLst/>
          </a:prstGeom>
        </p:spPr>
        <p:txBody>
          <a:bodyPr wrap="square">
            <a:spAutoFit/>
          </a:bodyPr>
          <a:lstStyle/>
          <a:p>
            <a:r>
              <a:rPr lang="en-US" altLang="zh-CN" b="1" dirty="0" smtClean="0">
                <a:latin typeface="+mn-lt"/>
                <a:ea typeface="+mn-ea"/>
                <a:cs typeface="Times New Roman" panose="02020603050405020304" pitchFamily="18" charset="0"/>
              </a:rPr>
              <a:t>300</a:t>
            </a:r>
            <a:r>
              <a:rPr lang="zh-CN" altLang="en-US" b="1" dirty="0">
                <a:latin typeface="+mn-lt"/>
                <a:ea typeface="+mn-ea"/>
                <a:cs typeface="Times New Roman" panose="02020603050405020304" pitchFamily="18" charset="0"/>
              </a:rPr>
              <a:t>多名病人每隔几周测试的</a:t>
            </a:r>
            <a:r>
              <a:rPr lang="en-US" altLang="zh-CN" b="1" dirty="0">
                <a:latin typeface="+mn-lt"/>
                <a:ea typeface="+mn-ea"/>
                <a:cs typeface="Times New Roman" panose="02020603050405020304" pitchFamily="18" charset="0"/>
              </a:rPr>
              <a:t>CD4</a:t>
            </a:r>
            <a:r>
              <a:rPr lang="zh-CN" altLang="en-US" b="1" dirty="0">
                <a:latin typeface="+mn-lt"/>
                <a:ea typeface="+mn-ea"/>
                <a:cs typeface="Times New Roman" panose="02020603050405020304" pitchFamily="18" charset="0"/>
              </a:rPr>
              <a:t>和</a:t>
            </a:r>
            <a:r>
              <a:rPr lang="en-US" altLang="zh-CN" b="1" dirty="0">
                <a:latin typeface="+mn-lt"/>
                <a:ea typeface="+mn-ea"/>
                <a:cs typeface="Times New Roman" panose="02020603050405020304" pitchFamily="18" charset="0"/>
              </a:rPr>
              <a:t>HIV</a:t>
            </a:r>
            <a:r>
              <a:rPr lang="zh-CN" altLang="en-US" b="1" dirty="0">
                <a:latin typeface="+mn-lt"/>
                <a:ea typeface="+mn-ea"/>
                <a:cs typeface="Times New Roman" panose="02020603050405020304" pitchFamily="18" charset="0"/>
              </a:rPr>
              <a:t>的浓度</a:t>
            </a:r>
            <a:endParaRPr lang="zh-CN" altLang="en-US" b="1" dirty="0">
              <a:latin typeface="+mn-lt"/>
              <a:ea typeface="+mn-ea"/>
            </a:endParaRPr>
          </a:p>
        </p:txBody>
      </p:sp>
      <p:grpSp>
        <p:nvGrpSpPr>
          <p:cNvPr id="5" name="组合 4"/>
          <p:cNvGrpSpPr/>
          <p:nvPr/>
        </p:nvGrpSpPr>
        <p:grpSpPr>
          <a:xfrm>
            <a:off x="7033146" y="1894435"/>
            <a:ext cx="2186104" cy="400110"/>
            <a:chOff x="700360" y="3852670"/>
            <a:chExt cx="2186104" cy="400110"/>
          </a:xfrm>
        </p:grpSpPr>
        <p:sp>
          <p:nvSpPr>
            <p:cNvPr id="6" name="矩形 5"/>
            <p:cNvSpPr/>
            <p:nvPr/>
          </p:nvSpPr>
          <p:spPr>
            <a:xfrm>
              <a:off x="1251080" y="3852670"/>
              <a:ext cx="1635384" cy="400110"/>
            </a:xfrm>
            <a:prstGeom prst="rect">
              <a:avLst/>
            </a:prstGeom>
          </p:spPr>
          <p:txBody>
            <a:bodyPr wrap="none">
              <a:spAutoFit/>
            </a:bodyPr>
            <a:lstStyle/>
            <a:p>
              <a:r>
                <a:rPr lang="en-US" altLang="zh-CN" sz="2000" dirty="0"/>
                <a:t>data 0908a.txt</a:t>
              </a:r>
              <a:endParaRPr lang="zh-CN" altLang="en-US" sz="2000" dirty="0"/>
            </a:p>
          </p:txBody>
        </p:sp>
        <p:pic>
          <p:nvPicPr>
            <p:cNvPr id="7"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07708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163" y="548680"/>
            <a:ext cx="8424936" cy="1126462"/>
          </a:xfrm>
          <a:prstGeom prst="rect">
            <a:avLst/>
          </a:prstGeom>
        </p:spPr>
        <p:txBody>
          <a:bodyPr wrap="square">
            <a:spAutoFit/>
          </a:bodyPr>
          <a:lstStyle/>
          <a:p>
            <a:pPr>
              <a:lnSpc>
                <a:spcPct val="120000"/>
              </a:lnSpc>
            </a:pPr>
            <a:r>
              <a:rPr lang="zh-CN" altLang="en-US" sz="2800" b="1" dirty="0" smtClean="0">
                <a:solidFill>
                  <a:srgbClr val="FF0000"/>
                </a:solidFill>
                <a:latin typeface="+mn-lt"/>
                <a:ea typeface="+mn-ea"/>
                <a:cs typeface="Times New Roman" panose="02020603050405020304" pitchFamily="18" charset="0"/>
              </a:rPr>
              <a:t>问题二</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利用</a:t>
            </a:r>
            <a:r>
              <a:rPr lang="en-US" altLang="zh-CN" sz="2800" b="1" dirty="0" smtClean="0">
                <a:solidFill>
                  <a:srgbClr val="FF0000"/>
                </a:solidFill>
                <a:latin typeface="+mn-lt"/>
                <a:ea typeface="+mn-ea"/>
                <a:cs typeface="Times New Roman" panose="02020603050405020304" pitchFamily="18" charset="0"/>
              </a:rPr>
              <a:t>193A</a:t>
            </a:r>
            <a:r>
              <a:rPr lang="zh-CN" altLang="en-US" sz="2800" b="1" dirty="0" smtClean="0">
                <a:latin typeface="+mn-lt"/>
                <a:ea typeface="+mn-ea"/>
                <a:cs typeface="Times New Roman" panose="02020603050405020304" pitchFamily="18" charset="0"/>
              </a:rPr>
              <a:t>数据</a:t>
            </a:r>
            <a:r>
              <a:rPr lang="zh-CN" altLang="en-US" sz="2800" b="1" dirty="0" smtClean="0">
                <a:solidFill>
                  <a:srgbClr val="FF0000"/>
                </a:solidFill>
                <a:latin typeface="+mn-lt"/>
                <a:ea typeface="+mn-ea"/>
                <a:cs typeface="Times New Roman" panose="02020603050405020304" pitchFamily="18" charset="0"/>
              </a:rPr>
              <a:t>评价</a:t>
            </a:r>
            <a:r>
              <a:rPr lang="en-US" altLang="zh-CN" sz="2800" b="1" dirty="0">
                <a:solidFill>
                  <a:srgbClr val="FF0000"/>
                </a:solidFill>
                <a:latin typeface="+mn-lt"/>
                <a:ea typeface="+mn-ea"/>
                <a:cs typeface="Times New Roman" panose="02020603050405020304" pitchFamily="18" charset="0"/>
              </a:rPr>
              <a:t>4</a:t>
            </a:r>
            <a:r>
              <a:rPr lang="zh-CN" altLang="en-US" sz="2800" b="1" dirty="0">
                <a:solidFill>
                  <a:srgbClr val="FF0000"/>
                </a:solidFill>
                <a:latin typeface="+mn-lt"/>
                <a:ea typeface="+mn-ea"/>
                <a:cs typeface="Times New Roman" panose="02020603050405020304" pitchFamily="18" charset="0"/>
              </a:rPr>
              <a:t>种疗法的</a:t>
            </a:r>
            <a:r>
              <a:rPr lang="zh-CN" altLang="en-US" sz="2800" b="1" dirty="0" smtClean="0">
                <a:solidFill>
                  <a:srgbClr val="FF0000"/>
                </a:solidFill>
                <a:latin typeface="+mn-lt"/>
                <a:ea typeface="+mn-ea"/>
                <a:cs typeface="Times New Roman" panose="02020603050405020304" pitchFamily="18" charset="0"/>
              </a:rPr>
              <a:t>优劣</a:t>
            </a:r>
            <a:r>
              <a:rPr lang="zh-CN" altLang="en-US" sz="2800" b="1" dirty="0" smtClean="0">
                <a:solidFill>
                  <a:srgbClr val="C00000"/>
                </a:solidFill>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对</a:t>
            </a:r>
            <a:r>
              <a:rPr lang="zh-CN" altLang="en-US" sz="2800" b="1" dirty="0">
                <a:latin typeface="+mn-lt"/>
                <a:ea typeface="+mn-ea"/>
                <a:cs typeface="Times New Roman" panose="02020603050405020304" pitchFamily="18" charset="0"/>
              </a:rPr>
              <a:t>较优的疗法预测继续</a:t>
            </a:r>
            <a:r>
              <a:rPr lang="zh-CN" altLang="en-US" sz="2800" b="1" dirty="0" smtClean="0">
                <a:latin typeface="+mn-lt"/>
                <a:ea typeface="+mn-ea"/>
                <a:cs typeface="Times New Roman" panose="02020603050405020304" pitchFamily="18" charset="0"/>
              </a:rPr>
              <a:t>治疗效果或确定</a:t>
            </a:r>
            <a:r>
              <a:rPr lang="zh-CN" altLang="en-US" sz="2800" b="1" dirty="0">
                <a:latin typeface="+mn-lt"/>
                <a:ea typeface="+mn-ea"/>
                <a:cs typeface="Times New Roman" panose="02020603050405020304" pitchFamily="18" charset="0"/>
              </a:rPr>
              <a:t>最佳治疗终止</a:t>
            </a:r>
            <a:r>
              <a:rPr lang="zh-CN" altLang="en-US" sz="2800" b="1" dirty="0" smtClean="0">
                <a:latin typeface="+mn-lt"/>
                <a:ea typeface="+mn-ea"/>
                <a:cs typeface="Times New Roman" panose="02020603050405020304" pitchFamily="18" charset="0"/>
              </a:rPr>
              <a:t>时间</a:t>
            </a:r>
            <a:r>
              <a:rPr lang="en-US" altLang="zh-CN" sz="2800" b="1" dirty="0" smtClean="0">
                <a:latin typeface="+mn-lt"/>
                <a:ea typeface="+mn-ea"/>
                <a:cs typeface="Times New Roman" panose="02020603050405020304" pitchFamily="18" charset="0"/>
              </a:rPr>
              <a:t>.</a:t>
            </a:r>
          </a:p>
        </p:txBody>
      </p:sp>
      <p:graphicFrame>
        <p:nvGraphicFramePr>
          <p:cNvPr id="6" name="表格 5"/>
          <p:cNvGraphicFramePr>
            <a:graphicFrameLocks noGrp="1"/>
          </p:cNvGraphicFramePr>
          <p:nvPr>
            <p:extLst>
              <p:ext uri="{D42A27DB-BD31-4B8C-83A1-F6EECF244321}">
                <p14:modId xmlns:p14="http://schemas.microsoft.com/office/powerpoint/2010/main" xmlns="" val="2519055129"/>
              </p:ext>
            </p:extLst>
          </p:nvPr>
        </p:nvGraphicFramePr>
        <p:xfrm>
          <a:off x="467543" y="2276871"/>
          <a:ext cx="8136906" cy="4267200"/>
        </p:xfrm>
        <a:graphic>
          <a:graphicData uri="http://schemas.openxmlformats.org/drawingml/2006/table">
            <a:tbl>
              <a:tblPr firstRow="1" firstCol="1" bandRow="1">
                <a:tableStyleId>{5C22544A-7EE6-4342-B048-85BDC9FD1C3A}</a:tableStyleId>
              </a:tblPr>
              <a:tblGrid>
                <a:gridCol w="1282729"/>
                <a:gridCol w="1342801"/>
                <a:gridCol w="1670257"/>
                <a:gridCol w="2004779"/>
                <a:gridCol w="1836340"/>
              </a:tblGrid>
              <a:tr h="238135">
                <a:tc>
                  <a:txBody>
                    <a:bodyPr/>
                    <a:lstStyle/>
                    <a:p>
                      <a:pPr indent="0" algn="l">
                        <a:spcAft>
                          <a:spcPts val="0"/>
                        </a:spcAft>
                      </a:pPr>
                      <a:r>
                        <a:rPr lang="zh-CN" altLang="en-US" sz="2000" kern="100" dirty="0" smtClean="0">
                          <a:solidFill>
                            <a:schemeClr val="tx1"/>
                          </a:solidFill>
                          <a:effectLst/>
                          <a:latin typeface="Calibri"/>
                          <a:ea typeface="+mn-ea"/>
                          <a:cs typeface="Times New Roman"/>
                        </a:rPr>
                        <a:t>病人序号</a:t>
                      </a:r>
                      <a:endParaRPr lang="en-US" altLang="zh-CN" sz="2000" kern="100" dirty="0" smtClean="0">
                        <a:solidFill>
                          <a:schemeClr val="tx1"/>
                        </a:solidFill>
                        <a:effectLst/>
                        <a:latin typeface="Calibri"/>
                        <a:ea typeface="+mn-ea"/>
                        <a:cs typeface="Times New Roman"/>
                      </a:endParaRPr>
                    </a:p>
                  </a:txBody>
                  <a:tcPr marL="68580" marR="68580" marT="0" marB="0"/>
                </a:tc>
                <a:tc>
                  <a:txBody>
                    <a:bodyPr/>
                    <a:lstStyle/>
                    <a:p>
                      <a:pPr indent="266700" algn="ctr">
                        <a:spcAft>
                          <a:spcPts val="0"/>
                        </a:spcAft>
                      </a:pPr>
                      <a:r>
                        <a:rPr lang="zh-CN" sz="2000" kern="100" dirty="0">
                          <a:solidFill>
                            <a:schemeClr val="tx1"/>
                          </a:solidFill>
                          <a:effectLst/>
                          <a:latin typeface="Times New Roman"/>
                          <a:ea typeface="宋体"/>
                          <a:cs typeface="Times New Roman"/>
                        </a:rPr>
                        <a:t>疗法</a:t>
                      </a:r>
                      <a:endParaRPr lang="zh-CN" sz="2000" kern="100" dirty="0">
                        <a:solidFill>
                          <a:schemeClr val="tx1"/>
                        </a:solidFill>
                        <a:effectLst/>
                        <a:latin typeface="Calibri"/>
                        <a:ea typeface="宋体"/>
                        <a:cs typeface="Times New Roman"/>
                      </a:endParaRPr>
                    </a:p>
                  </a:txBody>
                  <a:tcPr marL="68580" marR="68580" marT="0" marB="0"/>
                </a:tc>
                <a:tc>
                  <a:txBody>
                    <a:bodyPr/>
                    <a:lstStyle/>
                    <a:p>
                      <a:pPr indent="266700" algn="ctr">
                        <a:spcAft>
                          <a:spcPts val="0"/>
                        </a:spcAft>
                      </a:pPr>
                      <a:r>
                        <a:rPr lang="zh-CN" sz="2000" kern="100">
                          <a:solidFill>
                            <a:schemeClr val="tx1"/>
                          </a:solidFill>
                          <a:effectLst/>
                          <a:latin typeface="Times New Roman"/>
                          <a:ea typeface="宋体"/>
                          <a:cs typeface="Times New Roman"/>
                        </a:rPr>
                        <a:t>年龄</a:t>
                      </a:r>
                      <a:endParaRPr lang="zh-CN" sz="2000" kern="100">
                        <a:solidFill>
                          <a:schemeClr val="tx1"/>
                        </a:solidFill>
                        <a:effectLst/>
                        <a:latin typeface="Calibri"/>
                        <a:ea typeface="宋体"/>
                        <a:cs typeface="Times New Roman"/>
                      </a:endParaRPr>
                    </a:p>
                  </a:txBody>
                  <a:tcPr marL="68580" marR="68580" marT="0" marB="0"/>
                </a:tc>
                <a:tc>
                  <a:txBody>
                    <a:bodyPr/>
                    <a:lstStyle/>
                    <a:p>
                      <a:pPr indent="266700" algn="ctr">
                        <a:spcAft>
                          <a:spcPts val="0"/>
                        </a:spcAft>
                      </a:pPr>
                      <a:r>
                        <a:rPr lang="en-US" sz="2000" kern="100">
                          <a:solidFill>
                            <a:schemeClr val="tx1"/>
                          </a:solidFill>
                          <a:effectLst/>
                          <a:latin typeface="Times New Roman"/>
                          <a:ea typeface="宋体"/>
                          <a:cs typeface="Times New Roman"/>
                        </a:rPr>
                        <a:t>CD4</a:t>
                      </a:r>
                      <a:r>
                        <a:rPr lang="zh-CN" sz="2000" kern="100">
                          <a:solidFill>
                            <a:schemeClr val="tx1"/>
                          </a:solidFill>
                          <a:effectLst/>
                          <a:latin typeface="Times New Roman"/>
                          <a:ea typeface="宋体"/>
                          <a:cs typeface="Times New Roman"/>
                        </a:rPr>
                        <a:t>时刻</a:t>
                      </a:r>
                      <a:r>
                        <a:rPr lang="en-US" sz="2000" kern="100">
                          <a:solidFill>
                            <a:schemeClr val="tx1"/>
                          </a:solidFill>
                          <a:effectLst/>
                          <a:latin typeface="Times New Roman"/>
                          <a:ea typeface="宋体"/>
                          <a:cs typeface="Times New Roman"/>
                        </a:rPr>
                        <a:t> (</a:t>
                      </a:r>
                      <a:r>
                        <a:rPr lang="zh-CN" sz="2000" kern="100">
                          <a:solidFill>
                            <a:schemeClr val="tx1"/>
                          </a:solidFill>
                          <a:effectLst/>
                          <a:latin typeface="Times New Roman"/>
                          <a:ea typeface="宋体"/>
                          <a:cs typeface="Times New Roman"/>
                        </a:rPr>
                        <a:t>周</a:t>
                      </a:r>
                      <a:r>
                        <a:rPr lang="en-US" sz="2000" kern="100">
                          <a:solidFill>
                            <a:schemeClr val="tx1"/>
                          </a:solidFill>
                          <a:effectLst/>
                          <a:latin typeface="Times New Roman"/>
                          <a:ea typeface="宋体"/>
                          <a:cs typeface="Times New Roman"/>
                        </a:rPr>
                        <a:t>)</a:t>
                      </a:r>
                      <a:endParaRPr lang="zh-CN" sz="2000" kern="100">
                        <a:solidFill>
                          <a:schemeClr val="tx1"/>
                        </a:solidFill>
                        <a:effectLst/>
                        <a:latin typeface="Calibri"/>
                        <a:ea typeface="宋体"/>
                        <a:cs typeface="Times New Roman"/>
                      </a:endParaRPr>
                    </a:p>
                  </a:txBody>
                  <a:tcPr marL="68580" marR="68580" marT="0" marB="0"/>
                </a:tc>
                <a:tc>
                  <a:txBody>
                    <a:bodyPr/>
                    <a:lstStyle/>
                    <a:p>
                      <a:pPr indent="266700" algn="ctr">
                        <a:spcAft>
                          <a:spcPts val="0"/>
                        </a:spcAft>
                      </a:pPr>
                      <a:r>
                        <a:rPr lang="en-US" sz="2000" kern="100" dirty="0">
                          <a:solidFill>
                            <a:schemeClr val="tx1"/>
                          </a:solidFill>
                          <a:effectLst/>
                          <a:latin typeface="Times New Roman"/>
                          <a:ea typeface="宋体"/>
                          <a:cs typeface="Times New Roman"/>
                        </a:rPr>
                        <a:t>CD4</a:t>
                      </a:r>
                      <a:r>
                        <a:rPr lang="zh-CN" sz="2000" kern="100" dirty="0">
                          <a:solidFill>
                            <a:schemeClr val="tx1"/>
                          </a:solidFill>
                          <a:effectLst/>
                          <a:latin typeface="Times New Roman"/>
                          <a:ea typeface="宋体"/>
                          <a:cs typeface="Times New Roman"/>
                        </a:rPr>
                        <a:t>浓度</a:t>
                      </a:r>
                      <a:endParaRPr lang="zh-CN" sz="2000" kern="100" dirty="0">
                        <a:solidFill>
                          <a:schemeClr val="tx1"/>
                        </a:solidFill>
                        <a:effectLst/>
                        <a:latin typeface="Calibri"/>
                        <a:ea typeface="宋体"/>
                        <a:cs typeface="Times New Roman"/>
                      </a:endParaRPr>
                    </a:p>
                  </a:txBody>
                  <a:tcPr marL="68580" marR="68580" marT="0" marB="0"/>
                </a:tc>
              </a:tr>
              <a:tr h="244827">
                <a:tc>
                  <a:txBody>
                    <a:bodyPr/>
                    <a:lstStyle/>
                    <a:p>
                      <a:pPr indent="266700" algn="ctr">
                        <a:spcAft>
                          <a:spcPts val="0"/>
                        </a:spcAft>
                      </a:pPr>
                      <a:r>
                        <a:rPr lang="en-US" sz="2000" b="1" kern="100" dirty="0">
                          <a:solidFill>
                            <a:schemeClr val="tx1"/>
                          </a:solidFill>
                          <a:effectLst/>
                        </a:rPr>
                        <a:t>1</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36.4271</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0</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3.1355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7.2714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3.0445</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15.2714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2.7726</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23.2714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2.8332</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32.2714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3.2189</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3.0445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r>
                        <a:rPr lang="en-US" sz="2000" b="1" kern="100" dirty="0">
                          <a:solidFill>
                            <a:schemeClr val="tx1"/>
                          </a:solidFill>
                          <a:effectLst/>
                        </a:rPr>
                        <a:t>2</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47.8467</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0</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3.0681</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8</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3.8918</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16</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3.9703</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23</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3.6109</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30.714</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3.3322</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39</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3.0910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r>
            </a:tbl>
          </a:graphicData>
        </a:graphic>
      </p:graphicFrame>
      <p:sp>
        <p:nvSpPr>
          <p:cNvPr id="7" name="矩形 6"/>
          <p:cNvSpPr/>
          <p:nvPr/>
        </p:nvSpPr>
        <p:spPr>
          <a:xfrm>
            <a:off x="251521" y="1743199"/>
            <a:ext cx="6840760" cy="461665"/>
          </a:xfrm>
          <a:prstGeom prst="rect">
            <a:avLst/>
          </a:prstGeom>
        </p:spPr>
        <p:txBody>
          <a:bodyPr wrap="square">
            <a:spAutoFit/>
          </a:bodyPr>
          <a:lstStyle/>
          <a:p>
            <a:r>
              <a:rPr lang="en-US" altLang="zh-CN" b="1" dirty="0"/>
              <a:t>1300</a:t>
            </a:r>
            <a:r>
              <a:rPr lang="zh-CN" altLang="zh-CN" b="1" dirty="0"/>
              <a:t>多名</a:t>
            </a:r>
            <a:r>
              <a:rPr lang="zh-CN" altLang="zh-CN" b="1" dirty="0" smtClean="0"/>
              <a:t>病人分</a:t>
            </a:r>
            <a:r>
              <a:rPr lang="en-US" altLang="zh-CN" b="1" dirty="0" smtClean="0"/>
              <a:t>4</a:t>
            </a:r>
            <a:r>
              <a:rPr lang="zh-CN" altLang="zh-CN" b="1" dirty="0" smtClean="0"/>
              <a:t>组</a:t>
            </a:r>
            <a:r>
              <a:rPr lang="en-US" altLang="zh-CN" b="1" dirty="0" smtClean="0"/>
              <a:t>,</a:t>
            </a:r>
            <a:r>
              <a:rPr lang="zh-CN" altLang="zh-CN" b="1" dirty="0" smtClean="0"/>
              <a:t>每组一</a:t>
            </a:r>
            <a:r>
              <a:rPr lang="zh-CN" altLang="zh-CN" b="1" dirty="0"/>
              <a:t>种</a:t>
            </a:r>
            <a:r>
              <a:rPr lang="zh-CN" altLang="zh-CN" b="1" dirty="0" smtClean="0"/>
              <a:t>疗法测试</a:t>
            </a:r>
            <a:r>
              <a:rPr lang="zh-CN" altLang="zh-CN" b="1" dirty="0"/>
              <a:t>的</a:t>
            </a:r>
            <a:r>
              <a:rPr lang="en-US" altLang="zh-CN" b="1" dirty="0"/>
              <a:t>CD4</a:t>
            </a:r>
            <a:r>
              <a:rPr lang="zh-CN" altLang="zh-CN" b="1" dirty="0"/>
              <a:t>浓度</a:t>
            </a:r>
            <a:endParaRPr lang="zh-CN" altLang="en-US" b="1" dirty="0"/>
          </a:p>
        </p:txBody>
      </p:sp>
      <p:grpSp>
        <p:nvGrpSpPr>
          <p:cNvPr id="8" name="组合 7"/>
          <p:cNvGrpSpPr/>
          <p:nvPr/>
        </p:nvGrpSpPr>
        <p:grpSpPr>
          <a:xfrm>
            <a:off x="7020272" y="1804754"/>
            <a:ext cx="2200531" cy="400110"/>
            <a:chOff x="700360" y="3852670"/>
            <a:chExt cx="2200531" cy="400110"/>
          </a:xfrm>
        </p:grpSpPr>
        <p:sp>
          <p:nvSpPr>
            <p:cNvPr id="9" name="矩形 8"/>
            <p:cNvSpPr/>
            <p:nvPr/>
          </p:nvSpPr>
          <p:spPr>
            <a:xfrm>
              <a:off x="1251080" y="3852670"/>
              <a:ext cx="1649811" cy="400110"/>
            </a:xfrm>
            <a:prstGeom prst="rect">
              <a:avLst/>
            </a:prstGeom>
          </p:spPr>
          <p:txBody>
            <a:bodyPr wrap="none">
              <a:spAutoFit/>
            </a:bodyPr>
            <a:lstStyle/>
            <a:p>
              <a:r>
                <a:rPr lang="en-US" altLang="zh-CN" sz="2000" dirty="0"/>
                <a:t>data </a:t>
              </a:r>
              <a:r>
                <a:rPr lang="en-US" altLang="zh-CN" sz="2000" dirty="0" smtClean="0"/>
                <a:t>0908b.txt</a:t>
              </a:r>
              <a:endParaRPr lang="zh-CN" altLang="en-US" sz="2000" dirty="0"/>
            </a:p>
          </p:txBody>
        </p:sp>
        <p:pic>
          <p:nvPicPr>
            <p:cNvPr id="10"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7111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9" y="620688"/>
            <a:ext cx="2304256" cy="584775"/>
          </a:xfrm>
          <a:prstGeom prst="rect">
            <a:avLst/>
          </a:prstGeom>
          <a:solidFill>
            <a:srgbClr val="FFCCFF"/>
          </a:solidFill>
        </p:spPr>
        <p:txBody>
          <a:bodyPr wrap="square" rtlCol="0">
            <a:spAutoFit/>
          </a:bodyPr>
          <a:lstStyle/>
          <a:p>
            <a:pPr algn="ctr"/>
            <a:r>
              <a:rPr lang="zh-CN" altLang="en-US" sz="3200" b="1" dirty="0"/>
              <a:t>问题分析</a:t>
            </a:r>
            <a:endParaRPr lang="zh-CN" altLang="en-US" sz="3200" b="1" dirty="0">
              <a:latin typeface="+mj-ea"/>
              <a:ea typeface="+mj-ea"/>
              <a:cs typeface="Times New Roman" panose="02020603050405020304" pitchFamily="18" charset="0"/>
            </a:endParaRPr>
          </a:p>
        </p:txBody>
      </p:sp>
      <p:sp>
        <p:nvSpPr>
          <p:cNvPr id="6" name="矩形 5"/>
          <p:cNvSpPr/>
          <p:nvPr/>
        </p:nvSpPr>
        <p:spPr>
          <a:xfrm>
            <a:off x="668585" y="1258910"/>
            <a:ext cx="7934048"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临床需要</a:t>
            </a:r>
            <a:r>
              <a:rPr lang="zh-CN" altLang="zh-CN" sz="2800" b="1" dirty="0"/>
              <a:t>患者</a:t>
            </a:r>
            <a:r>
              <a:rPr lang="zh-CN" altLang="zh-CN" sz="2800" b="1" dirty="0" smtClean="0">
                <a:solidFill>
                  <a:srgbClr val="FF0000"/>
                </a:solidFill>
              </a:rPr>
              <a:t>改变</a:t>
            </a:r>
            <a:r>
              <a:rPr lang="zh-CN" altLang="zh-CN" sz="2800" b="1" dirty="0">
                <a:solidFill>
                  <a:srgbClr val="FF0000"/>
                </a:solidFill>
              </a:rPr>
              <a:t>治疗方案</a:t>
            </a:r>
            <a:r>
              <a:rPr lang="zh-CN" altLang="zh-CN" sz="2800" b="1" dirty="0"/>
              <a:t>的</a:t>
            </a:r>
            <a:r>
              <a:rPr lang="zh-CN" altLang="zh-CN" sz="2800" b="1" dirty="0" smtClean="0"/>
              <a:t>原因：试验</a:t>
            </a:r>
            <a:r>
              <a:rPr lang="zh-CN" altLang="zh-CN" sz="2800" b="1" dirty="0"/>
              <a:t>结果</a:t>
            </a:r>
            <a:r>
              <a:rPr lang="zh-CN" altLang="zh-CN" sz="2800" b="1" dirty="0" smtClean="0"/>
              <a:t>提示</a:t>
            </a:r>
            <a:r>
              <a:rPr lang="en-US" altLang="zh-CN" sz="2800" b="1" dirty="0"/>
              <a:t>,</a:t>
            </a:r>
            <a:r>
              <a:rPr lang="zh-CN" altLang="zh-CN" sz="2800" b="1" dirty="0" smtClean="0"/>
              <a:t>使用</a:t>
            </a:r>
            <a:r>
              <a:rPr lang="zh-CN" altLang="zh-CN" sz="2800" b="1" dirty="0"/>
              <a:t>的不是最佳治疗方案</a:t>
            </a:r>
            <a:r>
              <a:rPr lang="zh-CN" altLang="zh-CN" sz="2800" b="1" dirty="0" smtClean="0"/>
              <a:t>；</a:t>
            </a:r>
            <a:r>
              <a:rPr lang="en-US" altLang="zh-CN" sz="2800" b="1" dirty="0" smtClean="0"/>
              <a:t>CD4</a:t>
            </a:r>
            <a:r>
              <a:rPr lang="zh-CN" altLang="zh-CN" sz="2800" b="1" dirty="0"/>
              <a:t>细胞数量继续下降</a:t>
            </a:r>
            <a:r>
              <a:rPr lang="zh-CN" altLang="zh-CN" sz="2800" b="1" dirty="0" smtClean="0"/>
              <a:t>；表现严重毒副作用</a:t>
            </a:r>
            <a:r>
              <a:rPr lang="en-US" altLang="zh-CN" sz="2800" b="1" dirty="0" smtClean="0"/>
              <a:t>, </a:t>
            </a:r>
            <a:r>
              <a:rPr lang="zh-CN" altLang="zh-CN" sz="2800" b="1" dirty="0" smtClean="0"/>
              <a:t>难以</a:t>
            </a:r>
            <a:r>
              <a:rPr lang="zh-CN" altLang="zh-CN" sz="2800" b="1" dirty="0"/>
              <a:t>坚持</a:t>
            </a:r>
            <a:r>
              <a:rPr lang="zh-CN" altLang="zh-CN" sz="2800" b="1" dirty="0" smtClean="0"/>
              <a:t>治疗</a:t>
            </a:r>
            <a:r>
              <a:rPr lang="en-US" altLang="zh-CN" sz="2800" b="1" dirty="0" smtClean="0"/>
              <a:t>.</a:t>
            </a:r>
            <a:endParaRPr lang="zh-CN" altLang="zh-CN" sz="2800" b="1" dirty="0"/>
          </a:p>
        </p:txBody>
      </p:sp>
      <p:sp>
        <p:nvSpPr>
          <p:cNvPr id="7" name="矩形 6"/>
          <p:cNvSpPr/>
          <p:nvPr/>
        </p:nvSpPr>
        <p:spPr>
          <a:xfrm>
            <a:off x="560573" y="2961405"/>
            <a:ext cx="815007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艾滋病疗法的评价标准是降低</a:t>
            </a:r>
            <a:r>
              <a:rPr lang="en-US" altLang="zh-CN" sz="2800" b="1" dirty="0"/>
              <a:t>HIV</a:t>
            </a:r>
            <a:r>
              <a:rPr lang="zh-CN" altLang="zh-CN" sz="2800" b="1" dirty="0"/>
              <a:t>病毒，提升</a:t>
            </a:r>
            <a:r>
              <a:rPr lang="en-US" altLang="zh-CN" sz="2800" b="1" dirty="0"/>
              <a:t>CD4</a:t>
            </a:r>
            <a:r>
              <a:rPr lang="zh-CN" altLang="zh-CN" sz="2800" b="1" dirty="0" smtClean="0"/>
              <a:t>细胞</a:t>
            </a:r>
            <a:r>
              <a:rPr lang="zh-CN" altLang="en-US" sz="2800" b="1" dirty="0"/>
              <a:t>，</a:t>
            </a:r>
            <a:r>
              <a:rPr lang="zh-CN" altLang="zh-CN" sz="2800" b="1" dirty="0" smtClean="0"/>
              <a:t>而</a:t>
            </a:r>
            <a:r>
              <a:rPr lang="en-US" altLang="zh-CN" sz="2800" b="1" dirty="0" smtClean="0"/>
              <a:t>HIV</a:t>
            </a:r>
            <a:r>
              <a:rPr lang="zh-CN" altLang="zh-CN" sz="2800" b="1" dirty="0"/>
              <a:t>浓度的测试成本很</a:t>
            </a:r>
            <a:r>
              <a:rPr lang="zh-CN" altLang="zh-CN" sz="2800" b="1" dirty="0" smtClean="0"/>
              <a:t>高</a:t>
            </a:r>
            <a:r>
              <a:rPr lang="en-US" altLang="zh-CN" sz="2800" b="1" dirty="0" smtClean="0"/>
              <a:t>.</a:t>
            </a:r>
            <a:endParaRPr lang="zh-CN" altLang="zh-CN" sz="2800" b="1" dirty="0"/>
          </a:p>
        </p:txBody>
      </p:sp>
      <p:sp>
        <p:nvSpPr>
          <p:cNvPr id="8" name="矩形 7"/>
          <p:cNvSpPr/>
          <p:nvPr/>
        </p:nvSpPr>
        <p:spPr>
          <a:xfrm>
            <a:off x="596258" y="4087867"/>
            <a:ext cx="815007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治疗</a:t>
            </a:r>
            <a:r>
              <a:rPr lang="zh-CN" altLang="zh-CN" sz="2800" b="1" dirty="0"/>
              <a:t>过程中</a:t>
            </a:r>
            <a:r>
              <a:rPr lang="zh-CN" altLang="zh-CN" sz="2800" b="1" dirty="0">
                <a:solidFill>
                  <a:srgbClr val="FF0000"/>
                </a:solidFill>
              </a:rPr>
              <a:t>如果</a:t>
            </a:r>
            <a:r>
              <a:rPr lang="en-US" altLang="zh-CN" sz="2800" b="1" dirty="0">
                <a:solidFill>
                  <a:srgbClr val="FF0000"/>
                </a:solidFill>
              </a:rPr>
              <a:t>HIV</a:t>
            </a:r>
            <a:r>
              <a:rPr lang="zh-CN" altLang="zh-CN" sz="2800" b="1" dirty="0">
                <a:solidFill>
                  <a:srgbClr val="FF0000"/>
                </a:solidFill>
              </a:rPr>
              <a:t>不再降低，</a:t>
            </a:r>
            <a:r>
              <a:rPr lang="en-US" altLang="zh-CN" sz="2800" b="1" dirty="0">
                <a:solidFill>
                  <a:srgbClr val="FF0000"/>
                </a:solidFill>
              </a:rPr>
              <a:t>CD4</a:t>
            </a:r>
            <a:r>
              <a:rPr lang="zh-CN" altLang="zh-CN" sz="2800" b="1" dirty="0">
                <a:solidFill>
                  <a:srgbClr val="FF0000"/>
                </a:solidFill>
              </a:rPr>
              <a:t>不再升高，就</a:t>
            </a:r>
            <a:r>
              <a:rPr lang="zh-CN" altLang="zh-CN" sz="2800" b="1" dirty="0" smtClean="0">
                <a:solidFill>
                  <a:srgbClr val="FF0000"/>
                </a:solidFill>
              </a:rPr>
              <a:t>应终止</a:t>
            </a:r>
            <a:r>
              <a:rPr lang="zh-CN" altLang="zh-CN" sz="2800" b="1" dirty="0">
                <a:solidFill>
                  <a:srgbClr val="FF0000"/>
                </a:solidFill>
              </a:rPr>
              <a:t>治疗，否则</a:t>
            </a:r>
            <a:r>
              <a:rPr lang="zh-CN" altLang="zh-CN" sz="2800" b="1" dirty="0" smtClean="0">
                <a:solidFill>
                  <a:srgbClr val="FF0000"/>
                </a:solidFill>
              </a:rPr>
              <a:t>可继续</a:t>
            </a:r>
            <a:r>
              <a:rPr lang="zh-CN" altLang="zh-CN" sz="2800" b="1" dirty="0">
                <a:solidFill>
                  <a:srgbClr val="FF0000"/>
                </a:solidFill>
              </a:rPr>
              <a:t>治疗</a:t>
            </a:r>
            <a:r>
              <a:rPr lang="en-US" altLang="zh-CN" sz="2800" b="1" dirty="0" smtClean="0"/>
              <a:t>.</a:t>
            </a:r>
            <a:endParaRPr lang="zh-CN" altLang="en-US" sz="2800" b="1" dirty="0"/>
          </a:p>
        </p:txBody>
      </p:sp>
      <p:sp>
        <p:nvSpPr>
          <p:cNvPr id="9" name="Rectangle 79"/>
          <p:cNvSpPr>
            <a:spLocks noChangeArrowheads="1"/>
          </p:cNvSpPr>
          <p:nvPr/>
        </p:nvSpPr>
        <p:spPr bwMode="auto">
          <a:xfrm>
            <a:off x="539552" y="5194864"/>
            <a:ext cx="7936182" cy="112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ea"/>
                <a:ea typeface="+mj-ea"/>
                <a:cs typeface="Times New Roman" panose="02020603050405020304" pitchFamily="18" charset="0"/>
              </a:rPr>
              <a:t>人们对艾滋病发展和治疗机理尚不完全掌握，本题用</a:t>
            </a:r>
            <a:r>
              <a:rPr lang="zh-CN" altLang="en-US" sz="2800" b="1" dirty="0" smtClean="0">
                <a:solidFill>
                  <a:srgbClr val="FF0000"/>
                </a:solidFill>
                <a:latin typeface="+mj-ea"/>
                <a:ea typeface="+mj-ea"/>
                <a:cs typeface="Times New Roman" panose="02020603050405020304" pitchFamily="18" charset="0"/>
              </a:rPr>
              <a:t>数据统计方法</a:t>
            </a:r>
            <a:r>
              <a:rPr lang="zh-CN" altLang="en-US" sz="2800" b="1" dirty="0" smtClean="0">
                <a:latin typeface="+mj-ea"/>
                <a:ea typeface="+mj-ea"/>
                <a:cs typeface="Times New Roman" panose="02020603050405020304" pitchFamily="18" charset="0"/>
              </a:rPr>
              <a:t>进行疗法评价</a:t>
            </a:r>
            <a:r>
              <a:rPr lang="zh-CN" altLang="en-US" sz="2800" b="1" dirty="0">
                <a:latin typeface="+mj-ea"/>
                <a:ea typeface="+mj-ea"/>
                <a:cs typeface="Times New Roman" panose="02020603050405020304" pitchFamily="18" charset="0"/>
              </a:rPr>
              <a:t>及</a:t>
            </a:r>
            <a:r>
              <a:rPr lang="zh-CN" altLang="en-US" sz="2800" b="1" dirty="0" smtClean="0">
                <a:latin typeface="+mj-ea"/>
                <a:ea typeface="+mj-ea"/>
                <a:cs typeface="Times New Roman" panose="02020603050405020304" pitchFamily="18" charset="0"/>
              </a:rPr>
              <a:t>疗效预测</a:t>
            </a:r>
            <a:r>
              <a:rPr lang="en-US" altLang="zh-CN" sz="2800" b="1" dirty="0">
                <a:latin typeface="+mj-ea"/>
                <a:ea typeface="+mj-ea"/>
                <a:cs typeface="Times New Roman" panose="02020603050405020304" pitchFamily="18" charset="0"/>
              </a:rPr>
              <a:t>.</a:t>
            </a:r>
            <a:endParaRPr lang="zh-CN" altLang="en-US" sz="2800" b="1" dirty="0">
              <a:latin typeface="+mj-ea"/>
              <a:ea typeface="+mj-ea"/>
              <a:cs typeface="Times New Roman" panose="02020603050405020304" pitchFamily="18" charset="0"/>
            </a:endParaRPr>
          </a:p>
        </p:txBody>
      </p:sp>
    </p:spTree>
    <p:extLst>
      <p:ext uri="{BB962C8B-B14F-4D97-AF65-F5344CB8AC3E}">
        <p14:creationId xmlns:p14="http://schemas.microsoft.com/office/powerpoint/2010/main" xmlns="" val="236965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9"/>
          <p:cNvSpPr>
            <a:spLocks noChangeArrowheads="1"/>
          </p:cNvSpPr>
          <p:nvPr/>
        </p:nvSpPr>
        <p:spPr bwMode="auto">
          <a:xfrm>
            <a:off x="585316" y="1316018"/>
            <a:ext cx="8041540" cy="112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rPr>
              <a:t>数据多数是某位病人</a:t>
            </a:r>
            <a:r>
              <a:rPr lang="en-US" altLang="zh-CN" sz="2800" b="1" dirty="0" smtClean="0">
                <a:latin typeface="+mj-lt"/>
                <a:ea typeface="+mj-ea"/>
              </a:rPr>
              <a:t>5</a:t>
            </a:r>
            <a:r>
              <a:rPr lang="zh-CN" altLang="en-US" sz="2800" b="1" dirty="0" smtClean="0">
                <a:latin typeface="+mj-lt"/>
                <a:ea typeface="+mj-ea"/>
              </a:rPr>
              <a:t>或</a:t>
            </a:r>
            <a:r>
              <a:rPr lang="en-US" altLang="zh-CN" sz="2800" b="1" dirty="0" smtClean="0">
                <a:latin typeface="+mj-lt"/>
                <a:ea typeface="+mj-ea"/>
              </a:rPr>
              <a:t>6</a:t>
            </a:r>
            <a:r>
              <a:rPr lang="zh-CN" altLang="en-US" sz="2800" b="1" dirty="0" smtClean="0">
                <a:latin typeface="+mj-lt"/>
                <a:ea typeface="+mj-ea"/>
              </a:rPr>
              <a:t>个时间点的测试记录，如果</a:t>
            </a:r>
            <a:r>
              <a:rPr lang="zh-CN" altLang="en-US" sz="2800" b="1" dirty="0" smtClean="0">
                <a:solidFill>
                  <a:srgbClr val="FF0000"/>
                </a:solidFill>
                <a:latin typeface="+mj-lt"/>
                <a:ea typeface="+mj-ea"/>
              </a:rPr>
              <a:t>测试时间点过少</a:t>
            </a:r>
            <a:r>
              <a:rPr lang="en-US" altLang="zh-CN" sz="2800" b="1" dirty="0" smtClean="0">
                <a:latin typeface="+mj-lt"/>
                <a:ea typeface="+mj-ea"/>
              </a:rPr>
              <a:t>(</a:t>
            </a:r>
            <a:r>
              <a:rPr lang="zh-CN" altLang="en-US" sz="2800" b="1" dirty="0" smtClean="0">
                <a:latin typeface="+mj-lt"/>
                <a:ea typeface="+mj-ea"/>
              </a:rPr>
              <a:t>仅</a:t>
            </a:r>
            <a:r>
              <a:rPr lang="en-US" altLang="zh-CN" sz="2800" b="1" dirty="0" smtClean="0">
                <a:latin typeface="+mj-lt"/>
                <a:ea typeface="+mj-ea"/>
              </a:rPr>
              <a:t>2,3</a:t>
            </a:r>
            <a:r>
              <a:rPr lang="zh-CN" altLang="en-US" sz="2800" b="1" dirty="0" smtClean="0">
                <a:latin typeface="+mj-lt"/>
                <a:ea typeface="+mj-ea"/>
              </a:rPr>
              <a:t>个</a:t>
            </a:r>
            <a:r>
              <a:rPr lang="en-US" altLang="zh-CN" sz="2800" b="1" dirty="0" smtClean="0">
                <a:latin typeface="+mj-lt"/>
                <a:ea typeface="+mj-ea"/>
              </a:rPr>
              <a:t>)</a:t>
            </a:r>
            <a:r>
              <a:rPr lang="zh-CN" altLang="en-US" sz="2800" b="1" dirty="0" smtClean="0">
                <a:latin typeface="+mj-lt"/>
                <a:ea typeface="+mj-ea"/>
              </a:rPr>
              <a:t>，可将该病人</a:t>
            </a:r>
            <a:r>
              <a:rPr lang="zh-CN" altLang="en-US" sz="2800" b="1" dirty="0" smtClean="0">
                <a:solidFill>
                  <a:srgbClr val="FF0000"/>
                </a:solidFill>
                <a:latin typeface="+mj-lt"/>
                <a:ea typeface="+mj-ea"/>
              </a:rPr>
              <a:t>删除</a:t>
            </a:r>
            <a:r>
              <a:rPr lang="en-US" altLang="zh-CN" sz="2800" b="1" dirty="0">
                <a:latin typeface="+mj-lt"/>
                <a:ea typeface="+mj-ea"/>
              </a:rPr>
              <a:t>.</a:t>
            </a:r>
            <a:endParaRPr lang="zh-CN" altLang="en-US" sz="2800" b="1" dirty="0">
              <a:latin typeface="+mj-lt"/>
              <a:ea typeface="+mj-ea"/>
            </a:endParaRPr>
          </a:p>
        </p:txBody>
      </p:sp>
      <p:sp>
        <p:nvSpPr>
          <p:cNvPr id="4" name="Rectangle 79"/>
          <p:cNvSpPr>
            <a:spLocks noChangeArrowheads="1"/>
          </p:cNvSpPr>
          <p:nvPr/>
        </p:nvSpPr>
        <p:spPr bwMode="auto">
          <a:xfrm>
            <a:off x="498067" y="3267705"/>
            <a:ext cx="8322405" cy="16435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为了消除病人的初始状态 </a:t>
            </a:r>
            <a:r>
              <a:rPr lang="en-US" altLang="zh-CN" sz="2800" b="1" dirty="0" smtClean="0">
                <a:latin typeface="+mj-lt"/>
                <a:ea typeface="+mj-ea"/>
                <a:cs typeface="Times New Roman" panose="02020603050405020304" pitchFamily="18" charset="0"/>
              </a:rPr>
              <a:t>(</a:t>
            </a:r>
            <a:r>
              <a:rPr lang="en-US" altLang="zh-CN" sz="2800" b="1" i="1" dirty="0" smtClean="0">
                <a:latin typeface="+mj-lt"/>
                <a:ea typeface="+mj-ea"/>
                <a:cs typeface="Times New Roman" panose="02020603050405020304" pitchFamily="18" charset="0"/>
              </a:rPr>
              <a:t>t</a:t>
            </a:r>
            <a:r>
              <a:rPr lang="en-US" altLang="zh-CN" sz="2800" b="1" dirty="0" smtClean="0">
                <a:latin typeface="+mj-lt"/>
                <a:ea typeface="+mj-ea"/>
                <a:cs typeface="Times New Roman" panose="02020603050405020304" pitchFamily="18" charset="0"/>
              </a:rPr>
              <a:t>=0</a:t>
            </a:r>
            <a:r>
              <a:rPr lang="zh-CN" altLang="en-US" sz="2800" b="1" dirty="0">
                <a:latin typeface="+mj-lt"/>
                <a:ea typeface="+mj-ea"/>
                <a:cs typeface="Times New Roman" panose="02020603050405020304" pitchFamily="18" charset="0"/>
              </a:rPr>
              <a:t>的</a:t>
            </a:r>
            <a:r>
              <a:rPr lang="en-US" altLang="zh-CN" sz="2800" b="1" dirty="0" smtClean="0">
                <a:latin typeface="+mj-lt"/>
                <a:ea typeface="+mj-ea"/>
                <a:cs typeface="Times New Roman" panose="02020603050405020304" pitchFamily="18" charset="0"/>
              </a:rPr>
              <a:t>CD4</a:t>
            </a:r>
            <a:r>
              <a:rPr lang="zh-CN" altLang="en-US" sz="2800" b="1" dirty="0">
                <a:latin typeface="+mj-lt"/>
                <a:ea typeface="+mj-ea"/>
                <a:cs typeface="Times New Roman" panose="02020603050405020304" pitchFamily="18" charset="0"/>
              </a:rPr>
              <a:t>和</a:t>
            </a:r>
            <a:r>
              <a:rPr lang="en-US" altLang="zh-CN" sz="2800" b="1" dirty="0" smtClean="0">
                <a:latin typeface="+mj-lt"/>
                <a:ea typeface="+mj-ea"/>
                <a:cs typeface="Times New Roman" panose="02020603050405020304" pitchFamily="18" charset="0"/>
              </a:rPr>
              <a:t>HIV</a:t>
            </a:r>
            <a:r>
              <a:rPr lang="zh-CN" altLang="en-US" sz="2800" b="1" dirty="0" smtClean="0">
                <a:latin typeface="+mj-lt"/>
                <a:ea typeface="+mj-ea"/>
                <a:cs typeface="Times New Roman" panose="02020603050405020304" pitchFamily="18" charset="0"/>
              </a:rPr>
              <a:t>浓度</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对</a:t>
            </a:r>
            <a:r>
              <a:rPr lang="zh-CN" altLang="en-US" sz="2800" b="1" dirty="0">
                <a:latin typeface="+mj-lt"/>
                <a:ea typeface="+mj-ea"/>
                <a:cs typeface="Times New Roman" panose="02020603050405020304" pitchFamily="18" charset="0"/>
              </a:rPr>
              <a:t>模型的影响，</a:t>
            </a:r>
            <a:r>
              <a:rPr lang="zh-CN" altLang="en-US" sz="2800" b="1" dirty="0" smtClean="0">
                <a:latin typeface="+mj-lt"/>
                <a:ea typeface="+mj-ea"/>
                <a:cs typeface="Times New Roman" panose="02020603050405020304" pitchFamily="18" charset="0"/>
              </a:rPr>
              <a:t>可以</a:t>
            </a:r>
            <a:r>
              <a:rPr lang="zh-CN" altLang="en-US" sz="2800" b="1" dirty="0">
                <a:latin typeface="+mj-lt"/>
                <a:ea typeface="+mj-ea"/>
                <a:cs typeface="Times New Roman" panose="02020603050405020304" pitchFamily="18" charset="0"/>
              </a:rPr>
              <a:t>取</a:t>
            </a:r>
            <a:r>
              <a:rPr lang="zh-CN" altLang="en-US" sz="2800" b="1" dirty="0" smtClean="0">
                <a:latin typeface="+mj-lt"/>
                <a:ea typeface="+mj-ea"/>
                <a:cs typeface="Times New Roman" panose="02020603050405020304" pitchFamily="18" charset="0"/>
              </a:rPr>
              <a:t>各位病人每次的</a:t>
            </a:r>
            <a:r>
              <a:rPr lang="zh-CN" altLang="en-US" sz="2800" b="1" dirty="0" smtClean="0">
                <a:solidFill>
                  <a:srgbClr val="FF0000"/>
                </a:solidFill>
                <a:latin typeface="+mj-lt"/>
                <a:ea typeface="+mj-ea"/>
                <a:cs typeface="Times New Roman" panose="02020603050405020304" pitchFamily="18" charset="0"/>
              </a:rPr>
              <a:t>测量值与</a:t>
            </a:r>
            <a:r>
              <a:rPr lang="zh-CN" altLang="en-US" sz="2800" b="1" dirty="0">
                <a:solidFill>
                  <a:srgbClr val="FF0000"/>
                </a:solidFill>
                <a:latin typeface="+mj-lt"/>
                <a:ea typeface="+mj-ea"/>
                <a:cs typeface="Times New Roman" panose="02020603050405020304" pitchFamily="18" charset="0"/>
              </a:rPr>
              <a:t>初始值之</a:t>
            </a:r>
            <a:r>
              <a:rPr lang="zh-CN" altLang="en-US" sz="2800" b="1" dirty="0" smtClean="0">
                <a:solidFill>
                  <a:srgbClr val="FF0000"/>
                </a:solidFill>
                <a:latin typeface="+mj-lt"/>
                <a:ea typeface="+mj-ea"/>
                <a:cs typeface="Times New Roman" panose="02020603050405020304" pitchFamily="18" charset="0"/>
              </a:rPr>
              <a:t>差</a:t>
            </a:r>
            <a:r>
              <a:rPr lang="en-US" altLang="zh-CN" sz="2800" b="1" dirty="0" smtClean="0">
                <a:solidFill>
                  <a:srgbClr val="FF0000"/>
                </a:solidFill>
                <a:latin typeface="+mj-lt"/>
                <a:ea typeface="+mj-ea"/>
                <a:cs typeface="Times New Roman" panose="02020603050405020304" pitchFamily="18" charset="0"/>
              </a:rPr>
              <a:t>(</a:t>
            </a:r>
            <a:r>
              <a:rPr lang="zh-CN" altLang="en-US" sz="2800" b="1" dirty="0" smtClean="0">
                <a:solidFill>
                  <a:srgbClr val="FF0000"/>
                </a:solidFill>
                <a:latin typeface="+mj-lt"/>
                <a:ea typeface="+mj-ea"/>
                <a:cs typeface="Times New Roman" panose="02020603050405020304" pitchFamily="18" charset="0"/>
              </a:rPr>
              <a:t>或之比</a:t>
            </a:r>
            <a:r>
              <a:rPr lang="en-US" altLang="zh-CN" sz="2800" b="1" dirty="0" smtClean="0">
                <a:solidFill>
                  <a:srgbClr val="FF0000"/>
                </a:solidFill>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，作为分析、建模的依据</a:t>
            </a:r>
            <a:r>
              <a:rPr lang="en-US" altLang="zh-CN"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6" name="Rectangle 79"/>
          <p:cNvSpPr>
            <a:spLocks noChangeArrowheads="1"/>
          </p:cNvSpPr>
          <p:nvPr/>
        </p:nvSpPr>
        <p:spPr bwMode="auto">
          <a:xfrm>
            <a:off x="520136" y="2509172"/>
            <a:ext cx="8106719" cy="609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rPr>
              <a:t>对明显</a:t>
            </a:r>
            <a:r>
              <a:rPr lang="zh-CN" altLang="en-US" sz="2800" b="1" dirty="0" smtClean="0">
                <a:solidFill>
                  <a:srgbClr val="FF0000"/>
                </a:solidFill>
                <a:latin typeface="+mj-lt"/>
                <a:ea typeface="+mj-ea"/>
              </a:rPr>
              <a:t>错误数据</a:t>
            </a:r>
            <a:r>
              <a:rPr lang="en-US" altLang="zh-CN" sz="2800" b="1" dirty="0" smtClean="0">
                <a:latin typeface="+mj-lt"/>
                <a:ea typeface="+mj-ea"/>
              </a:rPr>
              <a:t>(</a:t>
            </a:r>
            <a:r>
              <a:rPr lang="zh-CN" altLang="en-US" sz="2800" b="1" dirty="0" smtClean="0">
                <a:latin typeface="+mj-lt"/>
                <a:ea typeface="+mj-ea"/>
              </a:rPr>
              <a:t>可根据前后记录辨别</a:t>
            </a:r>
            <a:r>
              <a:rPr lang="en-US" altLang="zh-CN" sz="2800" b="1" dirty="0" smtClean="0">
                <a:latin typeface="+mj-lt"/>
                <a:ea typeface="+mj-ea"/>
              </a:rPr>
              <a:t>)</a:t>
            </a:r>
            <a:r>
              <a:rPr lang="zh-CN" altLang="en-US" sz="2800" b="1" dirty="0" smtClean="0">
                <a:latin typeface="+mj-lt"/>
                <a:ea typeface="+mj-ea"/>
              </a:rPr>
              <a:t>予以</a:t>
            </a:r>
            <a:r>
              <a:rPr lang="zh-CN" altLang="en-US" sz="2800" b="1" dirty="0" smtClean="0">
                <a:solidFill>
                  <a:srgbClr val="FF0000"/>
                </a:solidFill>
                <a:latin typeface="+mj-lt"/>
                <a:ea typeface="+mj-ea"/>
              </a:rPr>
              <a:t>删除</a:t>
            </a:r>
            <a:r>
              <a:rPr lang="en-US" altLang="zh-CN" sz="2800" b="1" dirty="0">
                <a:latin typeface="+mj-lt"/>
                <a:ea typeface="+mj-ea"/>
              </a:rPr>
              <a:t>.</a:t>
            </a:r>
            <a:r>
              <a:rPr lang="zh-CN" altLang="en-US" sz="2800" b="1" dirty="0" smtClean="0">
                <a:latin typeface="+mj-lt"/>
                <a:ea typeface="+mj-ea"/>
              </a:rPr>
              <a:t> </a:t>
            </a:r>
            <a:endParaRPr lang="zh-CN" altLang="en-US" sz="2800" b="1" dirty="0">
              <a:latin typeface="+mj-lt"/>
              <a:ea typeface="+mj-ea"/>
            </a:endParaRPr>
          </a:p>
        </p:txBody>
      </p:sp>
      <p:sp>
        <p:nvSpPr>
          <p:cNvPr id="8" name="Rectangle 79"/>
          <p:cNvSpPr>
            <a:spLocks noChangeArrowheads="1"/>
          </p:cNvSpPr>
          <p:nvPr/>
        </p:nvSpPr>
        <p:spPr bwMode="auto">
          <a:xfrm>
            <a:off x="499380" y="4969237"/>
            <a:ext cx="8181980" cy="112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也可以先</a:t>
            </a:r>
            <a:r>
              <a:rPr lang="zh-CN" altLang="en-US" sz="2800" b="1" dirty="0">
                <a:latin typeface="+mj-lt"/>
                <a:ea typeface="+mj-ea"/>
                <a:cs typeface="Times New Roman" panose="02020603050405020304" pitchFamily="18" charset="0"/>
              </a:rPr>
              <a:t>按照</a:t>
            </a:r>
            <a:r>
              <a:rPr lang="zh-CN" altLang="en-US" sz="2800" b="1" dirty="0" smtClean="0">
                <a:latin typeface="+mj-lt"/>
                <a:ea typeface="+mj-ea"/>
                <a:cs typeface="Times New Roman" panose="02020603050405020304" pitchFamily="18" charset="0"/>
              </a:rPr>
              <a:t>病人的</a:t>
            </a:r>
            <a:r>
              <a:rPr lang="zh-CN" altLang="en-US" sz="2800" b="1" dirty="0" smtClean="0">
                <a:solidFill>
                  <a:srgbClr val="FF0000"/>
                </a:solidFill>
                <a:latin typeface="+mj-lt"/>
                <a:ea typeface="+mj-ea"/>
                <a:cs typeface="Times New Roman" panose="02020603050405020304" pitchFamily="18" charset="0"/>
              </a:rPr>
              <a:t>初始状态分类 </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如</a:t>
            </a:r>
            <a:r>
              <a:rPr lang="zh-CN" altLang="en-US" sz="2800" b="1" dirty="0">
                <a:latin typeface="+mj-lt"/>
                <a:ea typeface="+mj-ea"/>
                <a:cs typeface="Times New Roman" panose="02020603050405020304" pitchFamily="18" charset="0"/>
              </a:rPr>
              <a:t>轻度、中度、重</a:t>
            </a:r>
            <a:r>
              <a:rPr lang="zh-CN" altLang="en-US" sz="2800" b="1" dirty="0" smtClean="0">
                <a:latin typeface="+mj-lt"/>
                <a:ea typeface="+mj-ea"/>
                <a:cs typeface="Times New Roman" panose="02020603050405020304" pitchFamily="18" charset="0"/>
              </a:rPr>
              <a:t>度</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a:t>
            </a:r>
            <a:r>
              <a:rPr lang="zh-CN" altLang="en-US" sz="2800" b="1" dirty="0">
                <a:latin typeface="+mj-lt"/>
                <a:ea typeface="+mj-ea"/>
                <a:cs typeface="Times New Roman" panose="02020603050405020304" pitchFamily="18" charset="0"/>
              </a:rPr>
              <a:t>然后对于每</a:t>
            </a:r>
            <a:r>
              <a:rPr lang="zh-CN" altLang="en-US" sz="2800" b="1" dirty="0" smtClean="0">
                <a:latin typeface="+mj-lt"/>
                <a:ea typeface="+mj-ea"/>
                <a:cs typeface="Times New Roman" panose="02020603050405020304" pitchFamily="18" charset="0"/>
              </a:rPr>
              <a:t>一类病人进行分析</a:t>
            </a:r>
            <a:r>
              <a:rPr lang="zh-CN" altLang="en-US" sz="2800" b="1" dirty="0">
                <a:latin typeface="+mj-lt"/>
                <a:ea typeface="+mj-ea"/>
                <a:cs typeface="Times New Roman" panose="02020603050405020304" pitchFamily="18" charset="0"/>
              </a:rPr>
              <a:t>和</a:t>
            </a:r>
            <a:r>
              <a:rPr lang="zh-CN" altLang="en-US" sz="2800" b="1" dirty="0" smtClean="0">
                <a:latin typeface="+mj-lt"/>
                <a:ea typeface="+mj-ea"/>
                <a:cs typeface="Times New Roman" panose="02020603050405020304" pitchFamily="18" charset="0"/>
              </a:rPr>
              <a:t>建模</a:t>
            </a:r>
            <a:r>
              <a:rPr lang="en-US" altLang="zh-CN" sz="2800" b="1" dirty="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7" name="TextBox 6"/>
          <p:cNvSpPr txBox="1"/>
          <p:nvPr/>
        </p:nvSpPr>
        <p:spPr>
          <a:xfrm>
            <a:off x="498067" y="620688"/>
            <a:ext cx="2304256" cy="584775"/>
          </a:xfrm>
          <a:prstGeom prst="rect">
            <a:avLst/>
          </a:prstGeom>
          <a:solidFill>
            <a:srgbClr val="FFCCFF"/>
          </a:solidFill>
        </p:spPr>
        <p:txBody>
          <a:bodyPr wrap="square" rtlCol="0">
            <a:spAutoFit/>
          </a:bodyPr>
          <a:lstStyle/>
          <a:p>
            <a:pPr algn="ctr"/>
            <a:r>
              <a:rPr lang="zh-CN" altLang="en-US" sz="3200" b="1" dirty="0"/>
              <a:t>数据处理</a:t>
            </a:r>
          </a:p>
        </p:txBody>
      </p:sp>
    </p:spTree>
    <p:extLst>
      <p:ext uri="{BB962C8B-B14F-4D97-AF65-F5344CB8AC3E}">
        <p14:creationId xmlns:p14="http://schemas.microsoft.com/office/powerpoint/2010/main" xmlns="" val="135670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heckerboard(across)">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9"/>
          <p:cNvSpPr>
            <a:spLocks noChangeArrowheads="1"/>
          </p:cNvSpPr>
          <p:nvPr/>
        </p:nvSpPr>
        <p:spPr bwMode="auto">
          <a:xfrm>
            <a:off x="611560" y="1412776"/>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数据分析</a:t>
            </a:r>
            <a:r>
              <a:rPr lang="zh-CN" altLang="zh-CN" sz="2800" dirty="0"/>
              <a:t> </a:t>
            </a:r>
            <a:endParaRPr lang="zh-CN" altLang="en-US" sz="2800" dirty="0">
              <a:solidFill>
                <a:srgbClr val="C00000"/>
              </a:solidFill>
              <a:ea typeface="黑体" panose="02010609060101010101" pitchFamily="49" charset="-122"/>
              <a:cs typeface="Times New Roman" panose="02020603050405020304" pitchFamily="18" charset="0"/>
            </a:endParaRPr>
          </a:p>
        </p:txBody>
      </p:sp>
      <p:sp>
        <p:nvSpPr>
          <p:cNvPr id="15" name="Rectangle 79"/>
          <p:cNvSpPr>
            <a:spLocks noChangeArrowheads="1"/>
          </p:cNvSpPr>
          <p:nvPr/>
        </p:nvSpPr>
        <p:spPr bwMode="auto">
          <a:xfrm>
            <a:off x="2555776" y="1387128"/>
            <a:ext cx="6336704"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zh-CN" altLang="en-US" sz="2800" b="1" dirty="0" smtClean="0">
                <a:latin typeface="+mj-ea"/>
                <a:ea typeface="+mj-ea"/>
                <a:cs typeface="Times New Roman" panose="02020603050405020304" pitchFamily="18" charset="0"/>
              </a:rPr>
              <a:t>对</a:t>
            </a:r>
            <a:r>
              <a:rPr lang="en-US" altLang="zh-CN" sz="2800" b="1" dirty="0" smtClean="0">
                <a:solidFill>
                  <a:srgbClr val="FF0000"/>
                </a:solidFill>
                <a:ea typeface="黑体" pitchFamily="2" charset="-122"/>
                <a:cs typeface="Times New Roman" panose="02020603050405020304" pitchFamily="18" charset="0"/>
              </a:rPr>
              <a:t>ACTG320</a:t>
            </a:r>
            <a:r>
              <a:rPr lang="zh-CN" altLang="en-US" sz="2800" b="1" dirty="0" smtClean="0">
                <a:cs typeface="Times New Roman" panose="02020603050405020304" pitchFamily="18" charset="0"/>
              </a:rPr>
              <a:t>数据</a:t>
            </a:r>
            <a:r>
              <a:rPr lang="zh-CN" altLang="en-US" sz="2800" b="1" dirty="0" smtClean="0">
                <a:latin typeface="+mj-ea"/>
                <a:ea typeface="+mj-ea"/>
                <a:cs typeface="Times New Roman" panose="02020603050405020304" pitchFamily="18" charset="0"/>
              </a:rPr>
              <a:t>随机取若干病人作图</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611560" y="1781051"/>
            <a:ext cx="4185455" cy="3308992"/>
            <a:chOff x="947716" y="2655177"/>
            <a:chExt cx="3802754" cy="2481744"/>
          </a:xfrm>
        </p:grpSpPr>
        <p:grpSp>
          <p:nvGrpSpPr>
            <p:cNvPr id="22" name="Group 18"/>
            <p:cNvGrpSpPr>
              <a:grpSpLocks/>
            </p:cNvGrpSpPr>
            <p:nvPr/>
          </p:nvGrpSpPr>
          <p:grpSpPr bwMode="auto">
            <a:xfrm>
              <a:off x="947716" y="2655177"/>
              <a:ext cx="3802754" cy="2481744"/>
              <a:chOff x="540" y="1344"/>
              <a:chExt cx="2903" cy="1950"/>
            </a:xfrm>
          </p:grpSpPr>
          <p:pic>
            <p:nvPicPr>
              <p:cNvPr id="24" name="Picture 1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0" y="1344"/>
                <a:ext cx="2903" cy="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Rectangle 16"/>
              <p:cNvSpPr>
                <a:spLocks noChangeArrowheads="1"/>
              </p:cNvSpPr>
              <p:nvPr/>
            </p:nvSpPr>
            <p:spPr bwMode="auto">
              <a:xfrm>
                <a:off x="833" y="1503"/>
                <a:ext cx="550" cy="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CD4</a:t>
                </a:r>
              </a:p>
            </p:txBody>
          </p:sp>
        </p:grpSp>
        <p:sp>
          <p:nvSpPr>
            <p:cNvPr id="33" name="Rectangle 16"/>
            <p:cNvSpPr>
              <a:spLocks noChangeArrowheads="1"/>
            </p:cNvSpPr>
            <p:nvPr/>
          </p:nvSpPr>
          <p:spPr bwMode="auto">
            <a:xfrm>
              <a:off x="3895051" y="4371870"/>
              <a:ext cx="406931" cy="346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4704945" y="1786340"/>
            <a:ext cx="3971511" cy="3298844"/>
            <a:chOff x="4635309" y="2664690"/>
            <a:chExt cx="3716943" cy="2474133"/>
          </a:xfrm>
        </p:grpSpPr>
        <p:grpSp>
          <p:nvGrpSpPr>
            <p:cNvPr id="29" name="Group 19"/>
            <p:cNvGrpSpPr>
              <a:grpSpLocks/>
            </p:cNvGrpSpPr>
            <p:nvPr/>
          </p:nvGrpSpPr>
          <p:grpSpPr bwMode="auto">
            <a:xfrm>
              <a:off x="4635309" y="2664690"/>
              <a:ext cx="3716943" cy="2474133"/>
              <a:chOff x="2498" y="1316"/>
              <a:chExt cx="2971" cy="1952"/>
            </a:xfrm>
          </p:grpSpPr>
          <p:pic>
            <p:nvPicPr>
              <p:cNvPr id="31" name="Picture 1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98" y="1316"/>
                <a:ext cx="2971" cy="1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Rectangle 17"/>
              <p:cNvSpPr>
                <a:spLocks noChangeArrowheads="1"/>
              </p:cNvSpPr>
              <p:nvPr/>
            </p:nvSpPr>
            <p:spPr bwMode="auto">
              <a:xfrm>
                <a:off x="2843" y="1456"/>
                <a:ext cx="646" cy="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HIV</a:t>
                </a:r>
              </a:p>
            </p:txBody>
          </p:sp>
        </p:grpSp>
        <p:sp>
          <p:nvSpPr>
            <p:cNvPr id="34" name="Rectangle 16"/>
            <p:cNvSpPr>
              <a:spLocks noChangeArrowheads="1"/>
            </p:cNvSpPr>
            <p:nvPr/>
          </p:nvSpPr>
          <p:spPr bwMode="auto">
            <a:xfrm>
              <a:off x="7540294" y="4407817"/>
              <a:ext cx="406931" cy="346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sp>
        <p:nvSpPr>
          <p:cNvPr id="23" name="Rectangle 79"/>
          <p:cNvSpPr>
            <a:spLocks noChangeArrowheads="1"/>
          </p:cNvSpPr>
          <p:nvPr/>
        </p:nvSpPr>
        <p:spPr bwMode="auto">
          <a:xfrm>
            <a:off x="3256314" y="2940964"/>
            <a:ext cx="1431545"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zh-CN" altLang="en-US" b="1" dirty="0">
                <a:solidFill>
                  <a:srgbClr val="C00000"/>
                </a:solidFill>
                <a:latin typeface="+mj-ea"/>
                <a:ea typeface="+mj-ea"/>
                <a:cs typeface="Times New Roman" panose="02020603050405020304" pitchFamily="18" charset="0"/>
              </a:rPr>
              <a:t>先增后减</a:t>
            </a:r>
            <a:endParaRPr lang="en-US" altLang="zh-CN" b="1" dirty="0">
              <a:solidFill>
                <a:srgbClr val="C00000"/>
              </a:solidFill>
              <a:latin typeface="+mj-ea"/>
              <a:ea typeface="+mj-ea"/>
              <a:cs typeface="Times New Roman" panose="02020603050405020304" pitchFamily="18" charset="0"/>
            </a:endParaRPr>
          </a:p>
        </p:txBody>
      </p:sp>
      <p:sp>
        <p:nvSpPr>
          <p:cNvPr id="30" name="Rectangle 79"/>
          <p:cNvSpPr>
            <a:spLocks noChangeArrowheads="1"/>
          </p:cNvSpPr>
          <p:nvPr/>
        </p:nvSpPr>
        <p:spPr bwMode="auto">
          <a:xfrm>
            <a:off x="7604951" y="2921929"/>
            <a:ext cx="1431545"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zh-CN" altLang="en-US" b="1" dirty="0" smtClean="0">
                <a:solidFill>
                  <a:srgbClr val="C00000"/>
                </a:solidFill>
                <a:latin typeface="+mj-ea"/>
                <a:ea typeface="+mj-ea"/>
                <a:cs typeface="Times New Roman" panose="02020603050405020304" pitchFamily="18" charset="0"/>
              </a:rPr>
              <a:t>先减后</a:t>
            </a:r>
            <a:r>
              <a:rPr lang="zh-CN" altLang="en-US" b="1" dirty="0">
                <a:solidFill>
                  <a:srgbClr val="C00000"/>
                </a:solidFill>
                <a:latin typeface="+mj-ea"/>
                <a:ea typeface="+mj-ea"/>
                <a:cs typeface="Times New Roman" panose="02020603050405020304" pitchFamily="18" charset="0"/>
              </a:rPr>
              <a:t>增</a:t>
            </a:r>
            <a:endParaRPr lang="en-US" altLang="zh-CN" b="1" dirty="0">
              <a:solidFill>
                <a:srgbClr val="C00000"/>
              </a:solidFill>
              <a:latin typeface="+mj-ea"/>
              <a:ea typeface="+mj-ea"/>
              <a:cs typeface="Times New Roman" panose="02020603050405020304" pitchFamily="18" charset="0"/>
            </a:endParaRPr>
          </a:p>
        </p:txBody>
      </p:sp>
      <p:sp>
        <p:nvSpPr>
          <p:cNvPr id="18" name="TextBox 17"/>
          <p:cNvSpPr txBox="1"/>
          <p:nvPr/>
        </p:nvSpPr>
        <p:spPr>
          <a:xfrm>
            <a:off x="793175" y="620688"/>
            <a:ext cx="7883281" cy="584775"/>
          </a:xfrm>
          <a:prstGeom prst="rect">
            <a:avLst/>
          </a:prstGeom>
          <a:solidFill>
            <a:srgbClr val="FFCCFF"/>
          </a:solidFill>
        </p:spPr>
        <p:txBody>
          <a:bodyPr wrap="square" rtlCol="0">
            <a:spAutoFit/>
          </a:bodyPr>
          <a:lstStyle/>
          <a:p>
            <a:pPr algn="ctr"/>
            <a:r>
              <a:rPr lang="zh-CN" altLang="en-US" sz="3200" b="1" dirty="0">
                <a:cs typeface="Times New Roman" panose="02020603050405020304" pitchFamily="18" charset="0"/>
              </a:rPr>
              <a:t>问题</a:t>
            </a:r>
            <a:r>
              <a:rPr lang="zh-CN" altLang="en-US" sz="3200" b="1" dirty="0" smtClean="0">
                <a:cs typeface="Times New Roman" panose="02020603050405020304" pitchFamily="18" charset="0"/>
              </a:rPr>
              <a:t>一</a:t>
            </a:r>
            <a:r>
              <a:rPr lang="en-US" altLang="zh-CN" sz="3200" b="1" dirty="0" smtClean="0">
                <a:cs typeface="Times New Roman" panose="02020603050405020304" pitchFamily="18" charset="0"/>
              </a:rPr>
              <a:t>. </a:t>
            </a:r>
            <a:r>
              <a:rPr lang="zh-CN" altLang="en-US" sz="3200" b="1" dirty="0" smtClean="0"/>
              <a:t>预测</a:t>
            </a:r>
            <a:r>
              <a:rPr lang="zh-CN" altLang="en-US" sz="3200" b="1" dirty="0"/>
              <a:t>治疗效果或确定治疗终止时间</a:t>
            </a:r>
          </a:p>
        </p:txBody>
      </p:sp>
      <p:sp>
        <p:nvSpPr>
          <p:cNvPr id="19" name="Rectangle 79"/>
          <p:cNvSpPr>
            <a:spLocks noChangeArrowheads="1"/>
          </p:cNvSpPr>
          <p:nvPr/>
        </p:nvSpPr>
        <p:spPr bwMode="auto">
          <a:xfrm>
            <a:off x="769727" y="4741753"/>
            <a:ext cx="7762713" cy="112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有</a:t>
            </a:r>
            <a:r>
              <a:rPr lang="zh-CN" altLang="en-US" sz="2800" b="1" dirty="0">
                <a:latin typeface="+mj-lt"/>
                <a:ea typeface="+mj-ea"/>
                <a:cs typeface="Times New Roman" panose="02020603050405020304" pitchFamily="18" charset="0"/>
              </a:rPr>
              <a:t>先增后</a:t>
            </a:r>
            <a:r>
              <a:rPr lang="zh-CN" altLang="en-US" sz="2800" b="1" dirty="0" smtClean="0">
                <a:latin typeface="+mj-lt"/>
                <a:ea typeface="+mj-ea"/>
                <a:cs typeface="Times New Roman" panose="02020603050405020304" pitchFamily="18" charset="0"/>
              </a:rPr>
              <a:t>减趋势</a:t>
            </a:r>
            <a:r>
              <a:rPr lang="zh-CN" altLang="en-US" sz="2800" b="1" dirty="0">
                <a:latin typeface="+mj-lt"/>
                <a:ea typeface="+mj-ea"/>
                <a:cs typeface="Times New Roman" panose="02020603050405020304" pitchFamily="18" charset="0"/>
              </a:rPr>
              <a:t>，</a:t>
            </a:r>
            <a:r>
              <a:rPr lang="en-US" altLang="zh-CN" sz="2800" b="1" dirty="0" smtClean="0">
                <a:latin typeface="+mj-lt"/>
                <a:ea typeface="+mj-ea"/>
                <a:cs typeface="Times New Roman" panose="02020603050405020304" pitchFamily="18" charset="0"/>
              </a:rPr>
              <a:t>HIV</a:t>
            </a:r>
            <a:r>
              <a:rPr lang="zh-CN" altLang="en-US" sz="2800" b="1" dirty="0" smtClean="0">
                <a:latin typeface="+mj-lt"/>
                <a:ea typeface="+mj-ea"/>
                <a:cs typeface="Times New Roman" panose="02020603050405020304" pitchFamily="18" charset="0"/>
              </a:rPr>
              <a:t>有</a:t>
            </a:r>
            <a:r>
              <a:rPr lang="zh-CN" altLang="en-US" sz="2800" b="1" dirty="0">
                <a:latin typeface="+mj-lt"/>
                <a:ea typeface="+mj-ea"/>
                <a:cs typeface="Times New Roman" panose="02020603050405020304" pitchFamily="18" charset="0"/>
              </a:rPr>
              <a:t>先减后</a:t>
            </a:r>
            <a:r>
              <a:rPr lang="zh-CN" altLang="en-US" sz="2800" b="1" dirty="0" smtClean="0">
                <a:latin typeface="+mj-lt"/>
                <a:ea typeface="+mj-ea"/>
                <a:cs typeface="Times New Roman" panose="02020603050405020304" pitchFamily="18" charset="0"/>
              </a:rPr>
              <a:t>增趋势</a:t>
            </a:r>
            <a:r>
              <a:rPr lang="zh-CN" altLang="en-US" sz="2800" b="1" dirty="0">
                <a:latin typeface="+mj-lt"/>
                <a:ea typeface="+mj-ea"/>
                <a:cs typeface="Times New Roman" panose="02020603050405020304" pitchFamily="18" charset="0"/>
              </a:rPr>
              <a:t>，启示应</a:t>
            </a:r>
            <a:r>
              <a:rPr lang="zh-CN" altLang="en-US" sz="2800" b="1" dirty="0" smtClean="0">
                <a:latin typeface="+mj-lt"/>
                <a:ea typeface="+mj-ea"/>
                <a:cs typeface="Times New Roman" panose="02020603050405020304" pitchFamily="18" charset="0"/>
              </a:rPr>
              <a:t>建立浓度对时间</a:t>
            </a:r>
            <a:r>
              <a:rPr lang="zh-CN" altLang="en-US" sz="2800" b="1" dirty="0">
                <a:latin typeface="+mj-lt"/>
                <a:ea typeface="+mj-ea"/>
                <a:cs typeface="Times New Roman" panose="02020603050405020304" pitchFamily="18" charset="0"/>
              </a:rPr>
              <a:t>的</a:t>
            </a:r>
            <a:r>
              <a:rPr lang="zh-CN" altLang="en-US" sz="2800" b="1" dirty="0" smtClean="0">
                <a:solidFill>
                  <a:srgbClr val="FF0000"/>
                </a:solidFill>
                <a:latin typeface="+mj-lt"/>
                <a:ea typeface="+mj-ea"/>
                <a:cs typeface="Times New Roman" panose="02020603050405020304" pitchFamily="18" charset="0"/>
              </a:rPr>
              <a:t>二次回归模型</a:t>
            </a:r>
            <a:r>
              <a:rPr lang="zh-CN" altLang="en-US"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20" name="Rectangle 79"/>
          <p:cNvSpPr>
            <a:spLocks noChangeArrowheads="1"/>
          </p:cNvSpPr>
          <p:nvPr/>
        </p:nvSpPr>
        <p:spPr bwMode="auto">
          <a:xfrm>
            <a:off x="1232426" y="5846821"/>
            <a:ext cx="6793862" cy="502702"/>
          </a:xfrm>
          <a:prstGeom prst="rect">
            <a:avLst/>
          </a:prstGeom>
          <a:solidFill>
            <a:srgbClr val="FFFF00"/>
          </a:solidFill>
          <a:ln>
            <a:noFill/>
          </a:ln>
          <a:effectLst/>
          <a:extLst/>
        </p:spPr>
        <p:txBody>
          <a:bodyPr wrap="square" anchor="ctr">
            <a:spAutoFit/>
          </a:bodyPr>
          <a:lstStyle/>
          <a:p>
            <a:pPr>
              <a:lnSpc>
                <a:spcPts val="3200"/>
              </a:lnSpc>
            </a:pPr>
            <a:r>
              <a:rPr lang="zh-CN" altLang="en-US" sz="2800" b="1" dirty="0" smtClean="0">
                <a:solidFill>
                  <a:srgbClr val="C00000"/>
                </a:solidFill>
                <a:latin typeface="+mj-lt"/>
                <a:ea typeface="+mj-ea"/>
                <a:cs typeface="Times New Roman" panose="02020603050405020304" pitchFamily="18" charset="0"/>
              </a:rPr>
              <a:t> </a:t>
            </a:r>
            <a:r>
              <a:rPr lang="en-US" altLang="zh-CN" sz="2800" b="1" i="1" dirty="0" smtClean="0">
                <a:solidFill>
                  <a:srgbClr val="C00000"/>
                </a:solidFill>
                <a:latin typeface="+mj-lt"/>
                <a:ea typeface="+mj-ea"/>
                <a:cs typeface="Times New Roman" panose="02020603050405020304" pitchFamily="18" charset="0"/>
              </a:rPr>
              <a:t>y</a:t>
            </a:r>
            <a:r>
              <a:rPr lang="en-US" altLang="zh-CN" sz="2800" b="1" dirty="0" smtClean="0">
                <a:solidFill>
                  <a:srgbClr val="C00000"/>
                </a:solidFill>
                <a:latin typeface="+mj-lt"/>
                <a:ea typeface="+mj-ea"/>
                <a:cs typeface="Times New Roman" panose="02020603050405020304" pitchFamily="18" charset="0"/>
              </a:rPr>
              <a:t>=</a:t>
            </a:r>
            <a:r>
              <a:rPr lang="en-US" altLang="zh-CN" sz="2800" b="1" i="1" dirty="0" smtClean="0">
                <a:solidFill>
                  <a:srgbClr val="C00000"/>
                </a:solidFill>
                <a:latin typeface="+mj-lt"/>
                <a:ea typeface="+mj-ea"/>
                <a:cs typeface="Times New Roman" panose="02020603050405020304" pitchFamily="18" charset="0"/>
              </a:rPr>
              <a:t>b</a:t>
            </a:r>
            <a:r>
              <a:rPr lang="en-US" altLang="zh-CN" sz="2800" b="1" baseline="-30000" dirty="0" smtClean="0">
                <a:solidFill>
                  <a:srgbClr val="C00000"/>
                </a:solidFill>
                <a:latin typeface="+mj-lt"/>
                <a:ea typeface="+mj-ea"/>
                <a:cs typeface="Times New Roman" panose="02020603050405020304" pitchFamily="18" charset="0"/>
              </a:rPr>
              <a:t>0</a:t>
            </a:r>
            <a:r>
              <a:rPr lang="en-US" altLang="zh-CN" sz="2800" b="1" dirty="0" smtClean="0">
                <a:solidFill>
                  <a:srgbClr val="C00000"/>
                </a:solidFill>
                <a:latin typeface="+mj-lt"/>
                <a:ea typeface="+mj-ea"/>
                <a:cs typeface="Times New Roman" panose="02020603050405020304" pitchFamily="18" charset="0"/>
              </a:rPr>
              <a:t>+</a:t>
            </a:r>
            <a:r>
              <a:rPr lang="en-US" altLang="zh-CN" sz="2800" b="1" i="1" dirty="0" smtClean="0">
                <a:solidFill>
                  <a:srgbClr val="C00000"/>
                </a:solidFill>
                <a:latin typeface="+mj-lt"/>
                <a:ea typeface="+mj-ea"/>
                <a:cs typeface="Times New Roman" panose="02020603050405020304" pitchFamily="18" charset="0"/>
              </a:rPr>
              <a:t>b</a:t>
            </a:r>
            <a:r>
              <a:rPr lang="en-US" altLang="zh-CN" sz="2800" b="1" baseline="-30000" dirty="0" smtClean="0">
                <a:solidFill>
                  <a:srgbClr val="C00000"/>
                </a:solidFill>
                <a:latin typeface="+mj-lt"/>
                <a:ea typeface="+mj-ea"/>
                <a:cs typeface="Times New Roman" panose="02020603050405020304" pitchFamily="18" charset="0"/>
              </a:rPr>
              <a:t>1</a:t>
            </a:r>
            <a:r>
              <a:rPr lang="en-US" altLang="zh-CN" sz="2800" b="1" i="1" dirty="0" smtClean="0">
                <a:solidFill>
                  <a:srgbClr val="C00000"/>
                </a:solidFill>
                <a:latin typeface="+mj-lt"/>
                <a:ea typeface="+mj-ea"/>
                <a:cs typeface="Times New Roman" panose="02020603050405020304" pitchFamily="18" charset="0"/>
              </a:rPr>
              <a:t>t</a:t>
            </a:r>
            <a:r>
              <a:rPr lang="en-US" altLang="zh-CN" sz="2800" b="1" dirty="0" smtClean="0">
                <a:solidFill>
                  <a:srgbClr val="C00000"/>
                </a:solidFill>
                <a:latin typeface="+mj-lt"/>
                <a:ea typeface="+mj-ea"/>
                <a:cs typeface="Times New Roman" panose="02020603050405020304" pitchFamily="18" charset="0"/>
              </a:rPr>
              <a:t>+</a:t>
            </a:r>
            <a:r>
              <a:rPr lang="en-US" altLang="zh-CN" sz="2800" b="1" i="1" dirty="0" smtClean="0">
                <a:solidFill>
                  <a:srgbClr val="C00000"/>
                </a:solidFill>
                <a:latin typeface="+mj-lt"/>
                <a:ea typeface="+mj-ea"/>
                <a:cs typeface="Times New Roman" panose="02020603050405020304" pitchFamily="18" charset="0"/>
              </a:rPr>
              <a:t>b</a:t>
            </a:r>
            <a:r>
              <a:rPr lang="en-US" altLang="zh-CN" sz="2800" b="1" baseline="-30000" dirty="0" smtClean="0">
                <a:solidFill>
                  <a:srgbClr val="C00000"/>
                </a:solidFill>
                <a:latin typeface="+mj-lt"/>
                <a:ea typeface="+mj-ea"/>
                <a:cs typeface="Times New Roman" panose="02020603050405020304" pitchFamily="18" charset="0"/>
              </a:rPr>
              <a:t>2</a:t>
            </a:r>
            <a:r>
              <a:rPr lang="en-US" altLang="zh-CN" sz="2800" b="1" i="1" dirty="0" smtClean="0">
                <a:solidFill>
                  <a:srgbClr val="C00000"/>
                </a:solidFill>
                <a:latin typeface="+mj-lt"/>
                <a:ea typeface="+mj-ea"/>
                <a:cs typeface="Times New Roman" panose="02020603050405020304" pitchFamily="18" charset="0"/>
              </a:rPr>
              <a:t>t</a:t>
            </a:r>
            <a:r>
              <a:rPr lang="en-US" altLang="zh-CN" sz="2800" b="1" baseline="30000" dirty="0" smtClean="0">
                <a:solidFill>
                  <a:srgbClr val="C00000"/>
                </a:solidFill>
                <a:latin typeface="+mj-lt"/>
                <a:ea typeface="+mj-ea"/>
                <a:cs typeface="Times New Roman" panose="02020603050405020304" pitchFamily="18" charset="0"/>
              </a:rPr>
              <a:t>2</a:t>
            </a:r>
            <a:r>
              <a:rPr lang="en-US" altLang="zh-CN" sz="2800" b="1" dirty="0" smtClean="0">
                <a:latin typeface="+mj-lt"/>
                <a:ea typeface="+mj-ea"/>
                <a:cs typeface="Times New Roman" panose="02020603050405020304" pitchFamily="18" charset="0"/>
              </a:rPr>
              <a:t>,  </a:t>
            </a:r>
            <a:r>
              <a:rPr lang="en-US" altLang="zh-CN" sz="2800" b="1" i="1" dirty="0" smtClean="0">
                <a:latin typeface="+mj-lt"/>
                <a:ea typeface="+mj-ea"/>
                <a:cs typeface="Times New Roman" panose="02020603050405020304" pitchFamily="18" charset="0"/>
              </a:rPr>
              <a:t>y</a:t>
            </a:r>
            <a:r>
              <a:rPr lang="en-US" altLang="zh-CN" sz="2800" b="1" dirty="0" smtClean="0">
                <a:latin typeface="+mj-lt"/>
                <a:ea typeface="+mj-ea"/>
                <a:cs typeface="Times New Roman" panose="02020603050405020304" pitchFamily="18" charset="0"/>
              </a:rPr>
              <a:t>~</a:t>
            </a:r>
            <a:r>
              <a:rPr lang="en-US" altLang="zh-CN" sz="2800" b="1" dirty="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CD4(HIV)</a:t>
            </a:r>
            <a:r>
              <a:rPr lang="zh-CN" altLang="en-US" sz="2800" b="1" dirty="0" smtClean="0">
                <a:latin typeface="+mj-lt"/>
                <a:ea typeface="+mj-ea"/>
                <a:cs typeface="Times New Roman" panose="02020603050405020304" pitchFamily="18" charset="0"/>
              </a:rPr>
              <a:t>浓度</a:t>
            </a:r>
            <a:r>
              <a:rPr lang="en-US" altLang="zh-CN" sz="2800" b="1" dirty="0" smtClean="0">
                <a:latin typeface="+mj-lt"/>
                <a:ea typeface="+mj-ea"/>
                <a:cs typeface="Times New Roman" panose="02020603050405020304" pitchFamily="18" charset="0"/>
              </a:rPr>
              <a:t>, </a:t>
            </a:r>
            <a:r>
              <a:rPr lang="en-US" altLang="zh-CN" sz="2800" b="1" i="1" dirty="0" smtClean="0">
                <a:latin typeface="+mj-lt"/>
                <a:ea typeface="+mj-ea"/>
                <a:cs typeface="Times New Roman" panose="02020603050405020304" pitchFamily="18" charset="0"/>
              </a:rPr>
              <a:t>t</a:t>
            </a:r>
            <a:r>
              <a:rPr lang="en-US" altLang="zh-CN" sz="2800" b="1" dirty="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时间</a:t>
            </a:r>
            <a:endParaRPr lang="zh-CN" altLang="en-US" sz="2800" b="1" dirty="0">
              <a:latin typeface="+mj-lt"/>
              <a:ea typeface="+mj-ea"/>
              <a:cs typeface="Times New Roman" panose="02020603050405020304" pitchFamily="18" charset="0"/>
            </a:endParaRPr>
          </a:p>
        </p:txBody>
      </p:sp>
    </p:spTree>
    <p:extLst>
      <p:ext uri="{BB962C8B-B14F-4D97-AF65-F5344CB8AC3E}">
        <p14:creationId xmlns:p14="http://schemas.microsoft.com/office/powerpoint/2010/main" xmlns="" val="49314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heel(1)">
                                      <p:cBhvr>
                                        <p:cTn id="36" dur="10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checkerboard(across)">
                                      <p:cBhvr>
                                        <p:cTn id="41" dur="1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23" grpId="0"/>
      <p:bldP spid="30" grpId="0"/>
      <p:bldP spid="19" grpId="0"/>
      <p:bldP spid="20"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79"/>
          <p:cNvSpPr>
            <a:spLocks noChangeArrowheads="1"/>
          </p:cNvSpPr>
          <p:nvPr/>
        </p:nvSpPr>
        <p:spPr bwMode="auto">
          <a:xfrm>
            <a:off x="1277810" y="2060848"/>
            <a:ext cx="696659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ts val="3600"/>
              </a:lnSpc>
              <a:buFont typeface="Arial" panose="020B0604020202020204" pitchFamily="34" charset="0"/>
              <a:buChar char="•"/>
            </a:pPr>
            <a:r>
              <a:rPr lang="zh-CN" altLang="en-US" sz="2800" b="1" dirty="0" smtClean="0">
                <a:latin typeface="+mj-lt"/>
                <a:ea typeface="+mj-ea"/>
                <a:cs typeface="Times New Roman" panose="02020603050405020304" pitchFamily="18" charset="0"/>
              </a:rPr>
              <a:t>取</a:t>
            </a:r>
            <a:r>
              <a:rPr lang="en-US" altLang="zh-CN" sz="2800" b="1" dirty="0" smtClean="0">
                <a:latin typeface="+mj-lt"/>
                <a:ea typeface="+mj-ea"/>
                <a:cs typeface="Times New Roman" panose="02020603050405020304" pitchFamily="18" charset="0"/>
              </a:rPr>
              <a:t>3</a:t>
            </a:r>
            <a:r>
              <a:rPr lang="zh-CN" altLang="en-US" sz="2800" b="1" dirty="0" smtClean="0">
                <a:latin typeface="+mj-lt"/>
                <a:ea typeface="+mj-ea"/>
                <a:cs typeface="Times New Roman" panose="02020603050405020304" pitchFamily="18" charset="0"/>
              </a:rPr>
              <a:t>位病人的</a:t>
            </a: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浓度拟合</a:t>
            </a:r>
            <a:r>
              <a:rPr lang="zh-CN" altLang="en-US" sz="2800" b="1" dirty="0" smtClean="0">
                <a:solidFill>
                  <a:srgbClr val="FF0000"/>
                </a:solidFill>
                <a:latin typeface="+mj-lt"/>
                <a:ea typeface="+mj-ea"/>
                <a:cs typeface="Times New Roman" panose="02020603050405020304" pitchFamily="18" charset="0"/>
              </a:rPr>
              <a:t>二次回归模型</a:t>
            </a:r>
            <a:endParaRPr lang="zh-CN" altLang="en-US" sz="2800" b="1" dirty="0">
              <a:solidFill>
                <a:srgbClr val="FF0000"/>
              </a:solidFill>
              <a:latin typeface="+mj-lt"/>
              <a:ea typeface="+mj-ea"/>
              <a:cs typeface="Times New Roman" panose="02020603050405020304" pitchFamily="18" charset="0"/>
            </a:endParaRPr>
          </a:p>
        </p:txBody>
      </p:sp>
      <p:grpSp>
        <p:nvGrpSpPr>
          <p:cNvPr id="3" name="组合 2"/>
          <p:cNvGrpSpPr/>
          <p:nvPr/>
        </p:nvGrpSpPr>
        <p:grpSpPr>
          <a:xfrm>
            <a:off x="395537" y="2780929"/>
            <a:ext cx="3045270" cy="2649399"/>
            <a:chOff x="611736" y="2648045"/>
            <a:chExt cx="2560638" cy="1987049"/>
          </a:xfrm>
        </p:grpSpPr>
        <p:pic>
          <p:nvPicPr>
            <p:cNvPr id="9222"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736" y="2648045"/>
              <a:ext cx="2560638" cy="1920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1466793" y="4011846"/>
              <a:ext cx="855057" cy="623248"/>
            </a:xfrm>
            <a:prstGeom prst="rect">
              <a:avLst/>
            </a:prstGeom>
            <a:noFill/>
          </p:spPr>
          <p:txBody>
            <a:bodyPr wrap="square" rtlCol="0">
              <a:spAutoFit/>
            </a:bodyPr>
            <a:lstStyle/>
            <a:p>
              <a:r>
                <a:rPr lang="en-US" altLang="zh-CN" dirty="0" smtClean="0"/>
                <a:t>23424</a:t>
              </a:r>
              <a:endParaRPr lang="zh-CN" altLang="en-US" dirty="0"/>
            </a:p>
          </p:txBody>
        </p:sp>
      </p:grpSp>
      <p:grpSp>
        <p:nvGrpSpPr>
          <p:cNvPr id="5" name="组合 4"/>
          <p:cNvGrpSpPr/>
          <p:nvPr/>
        </p:nvGrpSpPr>
        <p:grpSpPr>
          <a:xfrm>
            <a:off x="2973128" y="2780928"/>
            <a:ext cx="3264740" cy="2649400"/>
            <a:chOff x="3204908" y="2648044"/>
            <a:chExt cx="2745182" cy="1987050"/>
          </a:xfrm>
        </p:grpSpPr>
        <p:pic>
          <p:nvPicPr>
            <p:cNvPr id="9223"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04908" y="2648044"/>
              <a:ext cx="2745182" cy="1920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 name="TextBox 29"/>
            <p:cNvSpPr txBox="1"/>
            <p:nvPr/>
          </p:nvSpPr>
          <p:spPr>
            <a:xfrm>
              <a:off x="4166973" y="4011846"/>
              <a:ext cx="855057" cy="623248"/>
            </a:xfrm>
            <a:prstGeom prst="rect">
              <a:avLst/>
            </a:prstGeom>
            <a:noFill/>
          </p:spPr>
          <p:txBody>
            <a:bodyPr wrap="square" rtlCol="0">
              <a:spAutoFit/>
            </a:bodyPr>
            <a:lstStyle/>
            <a:p>
              <a:r>
                <a:rPr lang="en-US" altLang="zh-CN" dirty="0" smtClean="0"/>
                <a:t>23441</a:t>
              </a:r>
              <a:endParaRPr lang="zh-CN" altLang="en-US" dirty="0"/>
            </a:p>
          </p:txBody>
        </p:sp>
      </p:grpSp>
      <p:grpSp>
        <p:nvGrpSpPr>
          <p:cNvPr id="6" name="组合 5"/>
          <p:cNvGrpSpPr/>
          <p:nvPr/>
        </p:nvGrpSpPr>
        <p:grpSpPr>
          <a:xfrm>
            <a:off x="5592703" y="2780929"/>
            <a:ext cx="3371785" cy="2589395"/>
            <a:chOff x="5832082" y="2648045"/>
            <a:chExt cx="2835191" cy="1942046"/>
          </a:xfrm>
        </p:grpSpPr>
        <p:pic>
          <p:nvPicPr>
            <p:cNvPr id="9224" name="Picture 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832082" y="2648045"/>
              <a:ext cx="2835191" cy="18716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 name="TextBox 30"/>
            <p:cNvSpPr txBox="1"/>
            <p:nvPr/>
          </p:nvSpPr>
          <p:spPr>
            <a:xfrm>
              <a:off x="6867153" y="3966843"/>
              <a:ext cx="855057" cy="623248"/>
            </a:xfrm>
            <a:prstGeom prst="rect">
              <a:avLst/>
            </a:prstGeom>
            <a:noFill/>
          </p:spPr>
          <p:txBody>
            <a:bodyPr wrap="square" rtlCol="0">
              <a:spAutoFit/>
            </a:bodyPr>
            <a:lstStyle/>
            <a:p>
              <a:r>
                <a:rPr lang="en-US" altLang="zh-CN" dirty="0" smtClean="0"/>
                <a:t>23444</a:t>
              </a:r>
              <a:endParaRPr lang="zh-CN" altLang="en-US" dirty="0"/>
            </a:p>
          </p:txBody>
        </p:sp>
      </p:grpSp>
      <p:sp>
        <p:nvSpPr>
          <p:cNvPr id="2" name="矩形 1"/>
          <p:cNvSpPr/>
          <p:nvPr/>
        </p:nvSpPr>
        <p:spPr>
          <a:xfrm>
            <a:off x="3273350" y="5592755"/>
            <a:ext cx="2664296" cy="518347"/>
          </a:xfrm>
          <a:prstGeom prst="rect">
            <a:avLst/>
          </a:prstGeom>
        </p:spPr>
        <p:txBody>
          <a:bodyPr wrap="square">
            <a:spAutoFit/>
          </a:bodyPr>
          <a:lstStyle/>
          <a:p>
            <a:pPr>
              <a:lnSpc>
                <a:spcPts val="3600"/>
              </a:lnSpc>
            </a:pPr>
            <a:r>
              <a:rPr lang="zh-CN" altLang="zh-CN" sz="2800" b="1" dirty="0">
                <a:solidFill>
                  <a:srgbClr val="FF0000"/>
                </a:solidFill>
              </a:rPr>
              <a:t>彼此</a:t>
            </a:r>
            <a:r>
              <a:rPr lang="zh-CN" altLang="en-US" sz="2800" b="1" dirty="0" smtClean="0">
                <a:solidFill>
                  <a:srgbClr val="FF0000"/>
                </a:solidFill>
                <a:latin typeface="+mj-lt"/>
                <a:ea typeface="+mj-ea"/>
                <a:cs typeface="Times New Roman" panose="02020603050405020304" pitchFamily="18" charset="0"/>
              </a:rPr>
              <a:t>差异较大！</a:t>
            </a:r>
            <a:endParaRPr lang="zh-CN" altLang="en-US" sz="2800" b="1" dirty="0">
              <a:solidFill>
                <a:srgbClr val="FF0000"/>
              </a:solidFill>
              <a:latin typeface="+mj-lt"/>
              <a:ea typeface="+mj-ea"/>
              <a:cs typeface="Times New Roman" panose="02020603050405020304" pitchFamily="18" charset="0"/>
            </a:endParaRPr>
          </a:p>
        </p:txBody>
      </p:sp>
      <p:sp>
        <p:nvSpPr>
          <p:cNvPr id="15" name="Rectangle 79"/>
          <p:cNvSpPr>
            <a:spLocks noChangeArrowheads="1"/>
          </p:cNvSpPr>
          <p:nvPr/>
        </p:nvSpPr>
        <p:spPr bwMode="auto">
          <a:xfrm>
            <a:off x="803033" y="1412776"/>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数据分析</a:t>
            </a:r>
            <a:r>
              <a:rPr lang="zh-CN" altLang="zh-CN" sz="2800" dirty="0"/>
              <a:t> </a:t>
            </a:r>
            <a:endParaRPr lang="zh-CN" altLang="en-US" sz="2800" dirty="0">
              <a:solidFill>
                <a:srgbClr val="C00000"/>
              </a:solidFill>
              <a:ea typeface="黑体" panose="02010609060101010101" pitchFamily="49" charset="-122"/>
              <a:cs typeface="Times New Roman" panose="02020603050405020304" pitchFamily="18" charset="0"/>
            </a:endParaRPr>
          </a:p>
        </p:txBody>
      </p:sp>
      <p:sp>
        <p:nvSpPr>
          <p:cNvPr id="16" name="TextBox 15"/>
          <p:cNvSpPr txBox="1"/>
          <p:nvPr/>
        </p:nvSpPr>
        <p:spPr>
          <a:xfrm>
            <a:off x="793175" y="620688"/>
            <a:ext cx="7350457" cy="584775"/>
          </a:xfrm>
          <a:prstGeom prst="rect">
            <a:avLst/>
          </a:prstGeom>
          <a:solidFill>
            <a:srgbClr val="FFCCFF"/>
          </a:solidFill>
        </p:spPr>
        <p:txBody>
          <a:bodyPr wrap="square" rtlCol="0">
            <a:spAutoFit/>
          </a:bodyPr>
          <a:lstStyle/>
          <a:p>
            <a:pPr algn="ctr"/>
            <a:r>
              <a:rPr lang="zh-CN" altLang="en-US" sz="3200" b="1" dirty="0"/>
              <a:t>预测治疗效果或确定治疗终止时间</a:t>
            </a:r>
          </a:p>
        </p:txBody>
      </p:sp>
    </p:spTree>
    <p:extLst>
      <p:ext uri="{BB962C8B-B14F-4D97-AF65-F5344CB8AC3E}">
        <p14:creationId xmlns:p14="http://schemas.microsoft.com/office/powerpoint/2010/main" xmlns="" val="224142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heckerboard(across)">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heel(1)">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9"/>
          <p:cNvSpPr>
            <a:spLocks noChangeArrowheads="1"/>
          </p:cNvSpPr>
          <p:nvPr/>
        </p:nvSpPr>
        <p:spPr bwMode="auto">
          <a:xfrm>
            <a:off x="971600" y="1844824"/>
            <a:ext cx="7303290"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1</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纵向</a:t>
            </a:r>
            <a:r>
              <a:rPr lang="zh-CN" altLang="en-US" sz="2800" b="1" dirty="0" smtClean="0">
                <a:solidFill>
                  <a:srgbClr val="FF0000"/>
                </a:solidFill>
                <a:latin typeface="+mj-lt"/>
                <a:ea typeface="+mj-ea"/>
                <a:cs typeface="Times New Roman" panose="02020603050405020304" pitchFamily="18" charset="0"/>
              </a:rPr>
              <a:t>数据</a:t>
            </a:r>
            <a:r>
              <a:rPr lang="en-US" altLang="zh-CN" sz="2800" b="1" dirty="0">
                <a:solidFill>
                  <a:srgbClr val="FF0000"/>
                </a:solidFill>
                <a:latin typeface="+mj-lt"/>
                <a:ea typeface="+mj-ea"/>
                <a:cs typeface="Times New Roman" panose="02020603050405020304" pitchFamily="18" charset="0"/>
              </a:rPr>
              <a:t>(</a:t>
            </a:r>
            <a:r>
              <a:rPr lang="en-US" altLang="zh-CN" sz="2800" b="1" dirty="0" smtClean="0">
                <a:solidFill>
                  <a:srgbClr val="FF0000"/>
                </a:solidFill>
                <a:latin typeface="+mj-lt"/>
                <a:ea typeface="+mj-ea"/>
                <a:cs typeface="Times New Roman" panose="02020603050405020304" pitchFamily="18" charset="0"/>
              </a:rPr>
              <a:t>longitudinal data)</a:t>
            </a:r>
            <a:r>
              <a:rPr lang="zh-CN" altLang="en-US" sz="2800" b="1" dirty="0" smtClean="0">
                <a:solidFill>
                  <a:srgbClr val="FF0000"/>
                </a:solidFill>
                <a:latin typeface="+mj-lt"/>
                <a:ea typeface="+mj-ea"/>
                <a:cs typeface="Times New Roman" panose="02020603050405020304" pitchFamily="18" charset="0"/>
              </a:rPr>
              <a:t>回归模型</a:t>
            </a:r>
            <a:endParaRPr lang="zh-CN" altLang="en-US" sz="2800" b="1" dirty="0">
              <a:solidFill>
                <a:srgbClr val="FF0000"/>
              </a:solidFill>
              <a:latin typeface="+mj-lt"/>
              <a:ea typeface="+mj-ea"/>
              <a:cs typeface="Times New Roman" panose="02020603050405020304" pitchFamily="18" charset="0"/>
            </a:endParaRPr>
          </a:p>
        </p:txBody>
      </p:sp>
      <p:sp>
        <p:nvSpPr>
          <p:cNvPr id="8" name="矩形 7"/>
          <p:cNvSpPr/>
          <p:nvPr/>
        </p:nvSpPr>
        <p:spPr>
          <a:xfrm>
            <a:off x="971600" y="980728"/>
            <a:ext cx="7785519" cy="738664"/>
          </a:xfrm>
          <a:prstGeom prst="rect">
            <a:avLst/>
          </a:prstGeom>
        </p:spPr>
        <p:txBody>
          <a:bodyPr wrap="square">
            <a:spAutoFit/>
          </a:bodyPr>
          <a:lstStyle/>
          <a:p>
            <a:pPr>
              <a:lnSpc>
                <a:spcPct val="150000"/>
              </a:lnSpc>
            </a:pPr>
            <a:r>
              <a:rPr lang="en-US" altLang="zh-CN" sz="2800" b="1" i="1" dirty="0" err="1" smtClean="0">
                <a:latin typeface="+mj-lt"/>
                <a:ea typeface="+mj-ea"/>
                <a:cs typeface="Times New Roman" panose="02020603050405020304" pitchFamily="18" charset="0"/>
              </a:rPr>
              <a:t>t</a:t>
            </a:r>
            <a:r>
              <a:rPr lang="en-US" altLang="zh-CN" sz="2800" b="1" i="1" baseline="-30000" dirty="0" err="1" smtClean="0">
                <a:latin typeface="+mj-lt"/>
                <a:ea typeface="+mj-ea"/>
                <a:cs typeface="Times New Roman" panose="02020603050405020304" pitchFamily="18" charset="0"/>
              </a:rPr>
              <a:t>ij</a:t>
            </a:r>
            <a:r>
              <a:rPr lang="en-US" altLang="zh-CN" sz="2800" b="1" i="1" baseline="-30000" dirty="0" smtClean="0">
                <a:latin typeface="+mj-lt"/>
                <a:ea typeface="+mj-ea"/>
                <a:cs typeface="Times New Roman" panose="02020603050405020304" pitchFamily="18" charset="0"/>
              </a:rPr>
              <a:t> </a:t>
            </a:r>
            <a:r>
              <a:rPr lang="en-US" altLang="zh-CN" sz="2800" b="1" i="1" dirty="0">
                <a:latin typeface="+mj-lt"/>
                <a:ea typeface="+mj-ea"/>
                <a:cs typeface="Times New Roman" panose="02020603050405020304" pitchFamily="18" charset="0"/>
              </a:rPr>
              <a:t>, </a:t>
            </a:r>
            <a:r>
              <a:rPr lang="en-US" altLang="zh-CN" sz="2800" b="1" i="1" dirty="0" err="1" smtClean="0">
                <a:latin typeface="+mj-lt"/>
                <a:ea typeface="+mj-ea"/>
                <a:cs typeface="Times New Roman" panose="02020603050405020304" pitchFamily="18" charset="0"/>
              </a:rPr>
              <a:t>y</a:t>
            </a:r>
            <a:r>
              <a:rPr lang="en-US" altLang="zh-CN" sz="2800" b="1" i="1" baseline="-30000" dirty="0" err="1" smtClean="0">
                <a:latin typeface="+mj-lt"/>
                <a:ea typeface="+mj-ea"/>
                <a:cs typeface="Times New Roman" panose="02020603050405020304" pitchFamily="18" charset="0"/>
              </a:rPr>
              <a:t>ij</a:t>
            </a:r>
            <a:r>
              <a:rPr lang="en-US" altLang="zh-CN" sz="2800" b="1" i="1" baseline="-30000" dirty="0" smtClean="0">
                <a:latin typeface="+mj-lt"/>
                <a:ea typeface="+mj-ea"/>
                <a:cs typeface="Times New Roman" panose="02020603050405020304" pitchFamily="18" charset="0"/>
              </a:rPr>
              <a:t> </a:t>
            </a:r>
            <a:r>
              <a:rPr lang="en-US" altLang="zh-CN" sz="2800" b="1" i="1" dirty="0" smtClean="0">
                <a:latin typeface="+mj-lt"/>
                <a:ea typeface="+mj-ea"/>
                <a:cs typeface="Times New Roman" panose="02020603050405020304" pitchFamily="18" charset="0"/>
              </a:rPr>
              <a:t>~ </a:t>
            </a:r>
            <a:r>
              <a:rPr lang="zh-CN" altLang="en-US" sz="2800" b="1" dirty="0" smtClean="0">
                <a:latin typeface="+mj-lt"/>
                <a:ea typeface="+mj-ea"/>
                <a:cs typeface="Times New Roman" panose="02020603050405020304" pitchFamily="18" charset="0"/>
              </a:rPr>
              <a:t>第 </a:t>
            </a:r>
            <a:r>
              <a:rPr lang="en-US" altLang="zh-CN" sz="2800" b="1" i="1" dirty="0" err="1">
                <a:latin typeface="+mj-lt"/>
                <a:ea typeface="+mj-ea"/>
                <a:cs typeface="Times New Roman" panose="02020603050405020304" pitchFamily="18" charset="0"/>
              </a:rPr>
              <a:t>i</a:t>
            </a:r>
            <a:r>
              <a:rPr lang="zh-CN" altLang="en-US" sz="2800" b="1" dirty="0">
                <a:latin typeface="+mj-lt"/>
                <a:ea typeface="+mj-ea"/>
                <a:cs typeface="Times New Roman" panose="02020603050405020304" pitchFamily="18" charset="0"/>
              </a:rPr>
              <a:t>个病人第 </a:t>
            </a:r>
            <a:r>
              <a:rPr lang="en-US" altLang="zh-CN" sz="2800" b="1" i="1" dirty="0">
                <a:latin typeface="+mj-lt"/>
                <a:ea typeface="+mj-ea"/>
                <a:cs typeface="Times New Roman" panose="02020603050405020304" pitchFamily="18" charset="0"/>
              </a:rPr>
              <a:t>j</a:t>
            </a:r>
            <a:r>
              <a:rPr lang="zh-CN" altLang="en-US" sz="2800" b="1" dirty="0">
                <a:latin typeface="+mj-lt"/>
                <a:ea typeface="+mj-ea"/>
                <a:cs typeface="Times New Roman" panose="02020603050405020304" pitchFamily="18" charset="0"/>
              </a:rPr>
              <a:t>次测量</a:t>
            </a:r>
            <a:r>
              <a:rPr lang="zh-CN" altLang="en-US" sz="2800" b="1" dirty="0" smtClean="0">
                <a:latin typeface="+mj-lt"/>
                <a:ea typeface="+mj-ea"/>
                <a:cs typeface="Times New Roman" panose="02020603050405020304" pitchFamily="18" charset="0"/>
              </a:rPr>
              <a:t>的时间</a:t>
            </a:r>
            <a:r>
              <a:rPr lang="zh-CN" altLang="en-US" sz="2800" b="1" dirty="0">
                <a:latin typeface="+mj-lt"/>
                <a:ea typeface="+mj-ea"/>
                <a:cs typeface="Times New Roman" panose="02020603050405020304" pitchFamily="18" charset="0"/>
              </a:rPr>
              <a:t>和</a:t>
            </a: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浓度</a:t>
            </a:r>
            <a:endParaRPr lang="zh-CN" altLang="en-US" sz="2800" b="1" dirty="0">
              <a:latin typeface="+mj-lt"/>
              <a:ea typeface="+mj-ea"/>
            </a:endParaRPr>
          </a:p>
        </p:txBody>
      </p:sp>
      <p:sp>
        <p:nvSpPr>
          <p:cNvPr id="9"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539552" y="4581128"/>
            <a:ext cx="7992888" cy="553998"/>
          </a:xfrm>
          <a:prstGeom prst="rect">
            <a:avLst/>
          </a:prstGeom>
        </p:spPr>
        <p:txBody>
          <a:bodyPr wrap="square">
            <a:spAutoFit/>
          </a:bodyPr>
          <a:lstStyle/>
          <a:p>
            <a:pPr marL="342900" indent="-342900">
              <a:lnSpc>
                <a:spcPts val="3600"/>
              </a:lnSpc>
              <a:buFont typeface="Arial" panose="020B0604020202020204" pitchFamily="34" charset="0"/>
              <a:buChar char="•"/>
            </a:pPr>
            <a:r>
              <a:rPr lang="en-US" altLang="zh-CN" sz="2800" b="1" i="1" dirty="0" err="1" smtClean="0">
                <a:latin typeface="+mj-lt"/>
                <a:ea typeface="+mj-ea"/>
                <a:cs typeface="Times New Roman" panose="02020603050405020304" pitchFamily="18" charset="0"/>
              </a:rPr>
              <a:t>ε</a:t>
            </a:r>
            <a:r>
              <a:rPr lang="en-US" altLang="zh-CN" sz="2800" b="1" i="1" baseline="-25000" dirty="0" err="1" smtClean="0">
                <a:latin typeface="+mj-lt"/>
                <a:ea typeface="+mj-ea"/>
                <a:cs typeface="Times New Roman" panose="02020603050405020304" pitchFamily="18" charset="0"/>
              </a:rPr>
              <a:t>ij</a:t>
            </a:r>
            <a:r>
              <a:rPr lang="en-US" altLang="zh-CN" sz="2800" b="1" i="1" baseline="-25000" dirty="0" smtClean="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 </a:t>
            </a:r>
            <a:r>
              <a:rPr lang="zh-CN" altLang="zh-CN" sz="2800" b="1" dirty="0" smtClean="0">
                <a:latin typeface="+mj-lt"/>
                <a:ea typeface="+mj-ea"/>
                <a:cs typeface="Times New Roman" panose="02020603050405020304" pitchFamily="18" charset="0"/>
              </a:rPr>
              <a:t>随机误差</a:t>
            </a:r>
            <a:r>
              <a:rPr lang="zh-CN" altLang="zh-CN" sz="2800" b="1" dirty="0">
                <a:latin typeface="+mj-lt"/>
                <a:ea typeface="+mj-ea"/>
                <a:cs typeface="Times New Roman" panose="02020603050405020304" pitchFamily="18" charset="0"/>
              </a:rPr>
              <a:t>，服从零均值、方差</a:t>
            </a:r>
            <a:r>
              <a:rPr lang="en-US" altLang="zh-CN" sz="2800" b="1" dirty="0">
                <a:latin typeface="+mj-lt"/>
                <a:ea typeface="+mj-ea"/>
                <a:cs typeface="Times New Roman" panose="02020603050405020304" pitchFamily="18" charset="0"/>
                <a:sym typeface="Symbol"/>
              </a:rPr>
              <a:t></a:t>
            </a:r>
            <a:r>
              <a:rPr lang="en-US" altLang="zh-CN" sz="2800" b="1" baseline="30000" dirty="0">
                <a:latin typeface="+mj-lt"/>
                <a:ea typeface="+mj-ea"/>
                <a:cs typeface="Times New Roman" panose="02020603050405020304" pitchFamily="18" charset="0"/>
              </a:rPr>
              <a:t>2</a:t>
            </a:r>
            <a:r>
              <a:rPr lang="zh-CN" altLang="zh-CN" sz="2800" b="1" dirty="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正态分布</a:t>
            </a:r>
            <a:r>
              <a:rPr lang="en-US" altLang="zh-CN" sz="2800" b="1" dirty="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10" name="Rectangle 79"/>
          <p:cNvSpPr>
            <a:spLocks noChangeArrowheads="1"/>
          </p:cNvSpPr>
          <p:nvPr/>
        </p:nvSpPr>
        <p:spPr bwMode="auto">
          <a:xfrm>
            <a:off x="539552" y="575682"/>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模型建立</a:t>
            </a:r>
            <a:endParaRPr lang="zh-CN" altLang="en-US" sz="2800" dirty="0">
              <a:solidFill>
                <a:srgbClr val="C00000"/>
              </a:solidFill>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矩形 2"/>
              <p:cNvSpPr/>
              <p:nvPr/>
            </p:nvSpPr>
            <p:spPr>
              <a:xfrm>
                <a:off x="266761" y="2418434"/>
                <a:ext cx="8712968" cy="658835"/>
              </a:xfrm>
              <a:prstGeom prst="rect">
                <a:avLst/>
              </a:prstGeom>
              <a:solidFill>
                <a:srgbClr val="FFFF00"/>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sz="2800" b="1" i="1" smtClean="0">
                              <a:latin typeface="Cambria Math"/>
                            </a:rPr>
                          </m:ctrlPr>
                        </m:sSubPr>
                        <m:e>
                          <m:r>
                            <a:rPr lang="en-US" altLang="zh-CN" sz="2800" b="1" i="1">
                              <a:latin typeface="Cambria Math"/>
                            </a:rPr>
                            <m:t>  </m:t>
                          </m:r>
                          <m:r>
                            <a:rPr lang="en-US" altLang="zh-CN" sz="2800" b="1" i="1">
                              <a:latin typeface="Cambria Math"/>
                            </a:rPr>
                            <m:t>𝒚</m:t>
                          </m:r>
                        </m:e>
                        <m:sub>
                          <m:r>
                            <a:rPr lang="en-US" altLang="zh-CN" sz="2800" b="1" i="1">
                              <a:latin typeface="Cambria Math"/>
                            </a:rPr>
                            <m:t>𝒊𝒋</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𝟎</m:t>
                          </m:r>
                          <m:r>
                            <a:rPr lang="en-US" altLang="zh-CN" sz="2800" b="1" i="1">
                              <a:latin typeface="Cambria Math"/>
                            </a:rPr>
                            <m:t>𝒊</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𝟏</m:t>
                          </m:r>
                          <m:r>
                            <a:rPr lang="en-US" altLang="zh-CN" sz="2800" b="1" i="1">
                              <a:latin typeface="Cambria Math"/>
                            </a:rPr>
                            <m:t>𝒊</m:t>
                          </m:r>
                        </m:sub>
                      </m:sSub>
                      <m:sSub>
                        <m:sSubPr>
                          <m:ctrlPr>
                            <a:rPr lang="zh-CN" altLang="zh-CN" sz="2800" b="1" i="1">
                              <a:latin typeface="Cambria Math"/>
                            </a:rPr>
                          </m:ctrlPr>
                        </m:sSubPr>
                        <m:e>
                          <m:r>
                            <a:rPr lang="en-US" altLang="zh-CN" sz="2800" b="1" i="1">
                              <a:latin typeface="Cambria Math"/>
                            </a:rPr>
                            <m:t>𝒕</m:t>
                          </m:r>
                        </m:e>
                        <m:sub>
                          <m:r>
                            <a:rPr lang="en-US" altLang="zh-CN" sz="2800" b="1" i="1">
                              <a:latin typeface="Cambria Math"/>
                            </a:rPr>
                            <m:t>𝒊𝒋</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𝟐</m:t>
                          </m:r>
                          <m:r>
                            <a:rPr lang="en-US" altLang="zh-CN" sz="2800" b="1" i="1">
                              <a:latin typeface="Cambria Math"/>
                            </a:rPr>
                            <m:t>𝒊</m:t>
                          </m:r>
                        </m:sub>
                      </m:sSub>
                      <m:sSubSup>
                        <m:sSubSupPr>
                          <m:ctrlPr>
                            <a:rPr lang="zh-CN" altLang="zh-CN" sz="2800" b="1" i="1">
                              <a:latin typeface="Cambria Math"/>
                            </a:rPr>
                          </m:ctrlPr>
                        </m:sSubSupPr>
                        <m:e>
                          <m:r>
                            <a:rPr lang="en-US" altLang="zh-CN" sz="2800" b="1" i="1">
                              <a:latin typeface="Cambria Math"/>
                            </a:rPr>
                            <m:t>𝒕</m:t>
                          </m:r>
                        </m:e>
                        <m:sub>
                          <m:r>
                            <a:rPr lang="en-US" altLang="zh-CN" sz="2800" b="1" i="1">
                              <a:latin typeface="Cambria Math"/>
                            </a:rPr>
                            <m:t>𝒊𝒋</m:t>
                          </m:r>
                        </m:sub>
                        <m:sup>
                          <m:r>
                            <a:rPr lang="en-US" altLang="zh-CN" sz="2800" b="1" i="1">
                              <a:latin typeface="Cambria Math"/>
                            </a:rPr>
                            <m:t>𝟐</m:t>
                          </m:r>
                        </m:sup>
                      </m:sSubSup>
                      <m:r>
                        <a:rPr lang="en-US" altLang="zh-CN" sz="2800" b="1" i="1">
                          <a:latin typeface="Cambria Math"/>
                        </a:rPr>
                        <m:t>+</m:t>
                      </m:r>
                      <m:sSub>
                        <m:sSubPr>
                          <m:ctrlPr>
                            <a:rPr lang="zh-CN" altLang="zh-CN" sz="2800" b="1" i="1">
                              <a:latin typeface="Cambria Math"/>
                            </a:rPr>
                          </m:ctrlPr>
                        </m:sSubPr>
                        <m:e>
                          <m:r>
                            <a:rPr lang="en-US" altLang="zh-CN" sz="2800" b="1" i="1">
                              <a:latin typeface="Cambria Math"/>
                            </a:rPr>
                            <m:t>𝜺</m:t>
                          </m:r>
                        </m:e>
                        <m:sub>
                          <m:r>
                            <a:rPr lang="en-US" altLang="zh-CN" sz="2800" b="1" i="1">
                              <a:latin typeface="Cambria Math"/>
                            </a:rPr>
                            <m:t>𝒊𝒋</m:t>
                          </m:r>
                        </m:sub>
                      </m:sSub>
                      <m:r>
                        <a:rPr lang="en-US" altLang="zh-CN" sz="2800" b="1" i="1">
                          <a:latin typeface="Cambria Math"/>
                        </a:rPr>
                        <m:t> </m:t>
                      </m:r>
                      <m:r>
                        <a:rPr lang="en-US" altLang="zh-CN" sz="2800" b="1" i="1" smtClean="0">
                          <a:latin typeface="Cambria Math"/>
                        </a:rPr>
                        <m:t>,</m:t>
                      </m:r>
                      <m:r>
                        <a:rPr lang="en-US" altLang="zh-CN" sz="2800" b="1" i="1">
                          <a:latin typeface="Cambria Math"/>
                        </a:rPr>
                        <m:t> </m:t>
                      </m:r>
                      <m:r>
                        <a:rPr lang="en-US" altLang="zh-CN" sz="2800" b="1" i="1">
                          <a:latin typeface="Cambria Math"/>
                        </a:rPr>
                        <m:t>𝒊</m:t>
                      </m:r>
                      <m:r>
                        <a:rPr lang="en-US" altLang="zh-CN" sz="2800" b="1" i="1">
                          <a:latin typeface="Cambria Math"/>
                        </a:rPr>
                        <m:t>=</m:t>
                      </m:r>
                      <m:r>
                        <a:rPr lang="en-US" altLang="zh-CN" sz="2800" b="1" i="1">
                          <a:latin typeface="Cambria Math"/>
                        </a:rPr>
                        <m:t>𝟏</m:t>
                      </m:r>
                      <m:r>
                        <a:rPr lang="en-US" altLang="zh-CN" sz="2800" b="1" i="1">
                          <a:latin typeface="Cambria Math"/>
                        </a:rPr>
                        <m:t>,…,</m:t>
                      </m:r>
                      <m:r>
                        <a:rPr lang="en-US" altLang="zh-CN" sz="2800" b="1" i="1">
                          <a:latin typeface="Cambria Math"/>
                        </a:rPr>
                        <m:t>𝒏</m:t>
                      </m:r>
                      <m:r>
                        <a:rPr lang="en-US" altLang="zh-CN" sz="2800" b="1" i="1">
                          <a:latin typeface="Cambria Math"/>
                        </a:rPr>
                        <m:t>, </m:t>
                      </m:r>
                      <m:r>
                        <a:rPr lang="en-US" altLang="zh-CN" sz="2800" b="1" i="1">
                          <a:latin typeface="Cambria Math"/>
                        </a:rPr>
                        <m:t>𝒋</m:t>
                      </m:r>
                      <m:r>
                        <a:rPr lang="en-US" altLang="zh-CN" sz="2800" b="1" i="1">
                          <a:latin typeface="Cambria Math"/>
                        </a:rPr>
                        <m:t>=</m:t>
                      </m:r>
                      <m:r>
                        <a:rPr lang="en-US" altLang="zh-CN" sz="2800" b="1" i="1">
                          <a:latin typeface="Cambria Math"/>
                        </a:rPr>
                        <m:t>𝟏</m:t>
                      </m:r>
                      <m:r>
                        <a:rPr lang="en-US" altLang="zh-CN" sz="2800" b="1" i="1">
                          <a:latin typeface="Cambria Math"/>
                        </a:rPr>
                        <m:t>,…,</m:t>
                      </m:r>
                      <m:sSub>
                        <m:sSubPr>
                          <m:ctrlPr>
                            <a:rPr lang="zh-CN" altLang="zh-CN" sz="2800" b="1" i="1">
                              <a:latin typeface="Cambria Math"/>
                            </a:rPr>
                          </m:ctrlPr>
                        </m:sSubPr>
                        <m:e>
                          <m:r>
                            <a:rPr lang="en-US" altLang="zh-CN" sz="2800" b="1" i="1">
                              <a:latin typeface="Cambria Math"/>
                            </a:rPr>
                            <m:t>𝒏</m:t>
                          </m:r>
                        </m:e>
                        <m:sub>
                          <m:r>
                            <a:rPr lang="en-US" altLang="zh-CN" sz="2800" b="1" i="1">
                              <a:latin typeface="Cambria Math"/>
                            </a:rPr>
                            <m:t>𝒊</m:t>
                          </m:r>
                        </m:sub>
                      </m:sSub>
                    </m:oMath>
                  </m:oMathPara>
                </a14:m>
                <a:endParaRPr lang="zh-CN" altLang="en-US" sz="2800" b="1" dirty="0"/>
              </a:p>
            </p:txBody>
          </p:sp>
        </mc:Choice>
        <mc:Fallback>
          <p:sp>
            <p:nvSpPr>
              <p:cNvPr id="3" name="矩形 2"/>
              <p:cNvSpPr>
                <a:spLocks noRot="1" noChangeAspect="1" noMove="1" noResize="1" noEditPoints="1" noAdjustHandles="1" noChangeArrowheads="1" noChangeShapeType="1" noTextEdit="1"/>
              </p:cNvSpPr>
              <p:nvPr/>
            </p:nvSpPr>
            <p:spPr>
              <a:xfrm>
                <a:off x="266761" y="2418434"/>
                <a:ext cx="8712968" cy="658835"/>
              </a:xfrm>
              <a:prstGeom prst="rect">
                <a:avLst/>
              </a:prstGeom>
              <a:blipFill rotWithShape="1">
                <a:blip r:embed="rId2"/>
                <a:stretch>
                  <a:fillRect/>
                </a:stretch>
              </a:blipFill>
            </p:spPr>
            <p:txBody>
              <a:bodyPr/>
              <a:lstStyle/>
              <a:p>
                <a:r>
                  <a:rPr lang="zh-CN" altLang="en-US">
                    <a:noFill/>
                  </a:rPr>
                  <a:t> </a:t>
                </a:r>
              </a:p>
            </p:txBody>
          </p:sp>
        </mc:Fallback>
      </mc:AlternateContent>
      <p:sp>
        <p:nvSpPr>
          <p:cNvPr id="4" name="矩形 3"/>
          <p:cNvSpPr/>
          <p:nvPr/>
        </p:nvSpPr>
        <p:spPr>
          <a:xfrm>
            <a:off x="583023" y="3296310"/>
            <a:ext cx="7776864"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i="1" dirty="0"/>
              <a:t>b</a:t>
            </a:r>
            <a:r>
              <a:rPr lang="en-US" altLang="zh-CN" sz="2800" b="1" baseline="-25000" dirty="0"/>
              <a:t>0</a:t>
            </a:r>
            <a:r>
              <a:rPr lang="en-US" altLang="zh-CN" sz="2800" b="1" i="1" baseline="-25000" dirty="0"/>
              <a:t>i</a:t>
            </a:r>
            <a:r>
              <a:rPr lang="en-US" altLang="zh-CN" sz="2800" b="1" dirty="0"/>
              <a:t>, </a:t>
            </a:r>
            <a:r>
              <a:rPr lang="en-US" altLang="zh-CN" sz="2800" b="1" i="1" dirty="0"/>
              <a:t>b</a:t>
            </a:r>
            <a:r>
              <a:rPr lang="en-US" altLang="zh-CN" sz="2800" b="1" baseline="-25000" dirty="0"/>
              <a:t>1</a:t>
            </a:r>
            <a:r>
              <a:rPr lang="en-US" altLang="zh-CN" sz="2800" b="1" i="1" baseline="-25000" dirty="0"/>
              <a:t>i</a:t>
            </a:r>
            <a:r>
              <a:rPr lang="en-US" altLang="zh-CN" sz="2800" b="1" dirty="0"/>
              <a:t>, </a:t>
            </a:r>
            <a:r>
              <a:rPr lang="en-US" altLang="zh-CN" sz="2800" b="1" i="1" dirty="0"/>
              <a:t>b</a:t>
            </a:r>
            <a:r>
              <a:rPr lang="en-US" altLang="zh-CN" sz="2800" b="1" baseline="-25000" dirty="0"/>
              <a:t>2</a:t>
            </a:r>
            <a:r>
              <a:rPr lang="en-US" altLang="zh-CN" sz="2800" b="1" i="1" baseline="-25000" dirty="0"/>
              <a:t>i </a:t>
            </a:r>
            <a:r>
              <a:rPr lang="en-US" altLang="zh-CN" sz="2800" b="1" i="1" baseline="-25000" dirty="0" smtClean="0"/>
              <a:t> </a:t>
            </a:r>
            <a:r>
              <a:rPr lang="en-US" altLang="zh-CN" sz="2800" b="1" dirty="0" smtClean="0">
                <a:cs typeface="Times New Roman" panose="02020603050405020304" pitchFamily="18" charset="0"/>
              </a:rPr>
              <a:t>~ </a:t>
            </a:r>
            <a:r>
              <a:rPr lang="zh-CN" altLang="zh-CN" sz="2800" b="1" dirty="0" smtClean="0">
                <a:solidFill>
                  <a:srgbClr val="FF0000"/>
                </a:solidFill>
                <a:cs typeface="Times New Roman" panose="02020603050405020304" pitchFamily="18" charset="0"/>
              </a:rPr>
              <a:t>回归系数</a:t>
            </a:r>
            <a:r>
              <a:rPr lang="zh-CN" altLang="zh-CN" sz="2800" b="1" dirty="0" smtClean="0">
                <a:cs typeface="Times New Roman" panose="02020603050405020304" pitchFamily="18" charset="0"/>
              </a:rPr>
              <a:t>，</a:t>
            </a:r>
            <a:r>
              <a:rPr lang="zh-CN" altLang="zh-CN" sz="2800" b="1" dirty="0" smtClean="0"/>
              <a:t>下标</a:t>
            </a:r>
            <a:r>
              <a:rPr lang="en-US" altLang="zh-CN" sz="2800" b="1" i="1" dirty="0" err="1" smtClean="0"/>
              <a:t>i</a:t>
            </a:r>
            <a:r>
              <a:rPr lang="zh-CN" altLang="zh-CN" sz="2800" b="1" dirty="0" smtClean="0"/>
              <a:t>描述</a:t>
            </a:r>
            <a:r>
              <a:rPr lang="zh-CN" altLang="zh-CN" sz="2800" b="1" dirty="0"/>
              <a:t>不同病人的</a:t>
            </a:r>
            <a:r>
              <a:rPr lang="en-US" altLang="zh-CN" sz="2800" b="1" dirty="0"/>
              <a:t>CD4</a:t>
            </a:r>
            <a:r>
              <a:rPr lang="zh-CN" altLang="zh-CN" sz="2800" b="1" dirty="0" smtClean="0"/>
              <a:t>浓度</a:t>
            </a:r>
            <a:r>
              <a:rPr lang="zh-CN" altLang="en-US" sz="2800" b="1" dirty="0" smtClean="0"/>
              <a:t>，</a:t>
            </a:r>
            <a:r>
              <a:rPr lang="zh-CN" altLang="zh-CN" sz="2800" b="1" dirty="0" smtClean="0"/>
              <a:t>应</a:t>
            </a:r>
            <a:r>
              <a:rPr lang="zh-CN" altLang="zh-CN" sz="2800" b="1" dirty="0"/>
              <a:t>视为</a:t>
            </a:r>
            <a:r>
              <a:rPr lang="zh-CN" altLang="zh-CN" sz="2800" b="1" dirty="0" smtClean="0">
                <a:solidFill>
                  <a:srgbClr val="FF0000"/>
                </a:solidFill>
              </a:rPr>
              <a:t>随机变量</a:t>
            </a:r>
            <a:r>
              <a:rPr lang="en-US" altLang="zh-CN" sz="2800" b="1" dirty="0" smtClean="0"/>
              <a:t>. </a:t>
            </a:r>
            <a:endParaRPr lang="zh-CN" altLang="en-US" sz="2800" b="1" dirty="0"/>
          </a:p>
        </p:txBody>
      </p:sp>
      <p:sp>
        <p:nvSpPr>
          <p:cNvPr id="5" name="矩形 4"/>
          <p:cNvSpPr/>
          <p:nvPr/>
        </p:nvSpPr>
        <p:spPr>
          <a:xfrm>
            <a:off x="542819" y="5301208"/>
            <a:ext cx="6767874" cy="553998"/>
          </a:xfrm>
          <a:prstGeom prst="rect">
            <a:avLst/>
          </a:prstGeom>
        </p:spPr>
        <p:txBody>
          <a:bodyPr wrap="square">
            <a:spAutoFit/>
          </a:bodyPr>
          <a:lstStyle/>
          <a:p>
            <a:pPr marL="342900" indent="-342900">
              <a:lnSpc>
                <a:spcPts val="3600"/>
              </a:lnSpc>
              <a:buFont typeface="Arial" panose="020B0604020202020204" pitchFamily="34" charset="0"/>
              <a:buChar char="•"/>
            </a:pPr>
            <a:r>
              <a:rPr lang="en-US" altLang="zh-CN" sz="2800" b="1" i="1" dirty="0" smtClean="0">
                <a:cs typeface="Times New Roman" panose="02020603050405020304" pitchFamily="18" charset="0"/>
              </a:rPr>
              <a:t>n </a:t>
            </a:r>
            <a:r>
              <a:rPr lang="en-US" altLang="zh-CN" sz="2800" b="1" dirty="0" smtClean="0">
                <a:cs typeface="Times New Roman" panose="02020603050405020304" pitchFamily="18" charset="0"/>
              </a:rPr>
              <a:t>~ </a:t>
            </a:r>
            <a:r>
              <a:rPr lang="zh-CN" altLang="zh-CN" sz="2800" b="1" dirty="0" smtClean="0">
                <a:cs typeface="Times New Roman" panose="02020603050405020304" pitchFamily="18" charset="0"/>
              </a:rPr>
              <a:t>病人</a:t>
            </a:r>
            <a:r>
              <a:rPr lang="zh-CN" altLang="en-US" sz="2800" b="1" dirty="0" smtClean="0">
                <a:cs typeface="Times New Roman" panose="02020603050405020304" pitchFamily="18" charset="0"/>
              </a:rPr>
              <a:t>总</a:t>
            </a:r>
            <a:r>
              <a:rPr lang="zh-CN" altLang="zh-CN" sz="2800" b="1" dirty="0" smtClean="0">
                <a:cs typeface="Times New Roman" panose="02020603050405020304" pitchFamily="18" charset="0"/>
              </a:rPr>
              <a:t>数</a:t>
            </a:r>
            <a:r>
              <a:rPr lang="zh-CN" altLang="zh-CN" sz="2800" b="1" dirty="0">
                <a:cs typeface="Times New Roman" panose="02020603050405020304" pitchFamily="18" charset="0"/>
              </a:rPr>
              <a:t>，</a:t>
            </a:r>
            <a:r>
              <a:rPr lang="en-US" altLang="zh-CN" sz="2800" b="1" i="1" dirty="0" err="1" smtClean="0">
                <a:cs typeface="Times New Roman" panose="02020603050405020304" pitchFamily="18" charset="0"/>
              </a:rPr>
              <a:t>n</a:t>
            </a:r>
            <a:r>
              <a:rPr lang="en-US" altLang="zh-CN" sz="2800" b="1" i="1" baseline="-25000" dirty="0" err="1" smtClean="0">
                <a:cs typeface="Times New Roman" panose="02020603050405020304" pitchFamily="18" charset="0"/>
              </a:rPr>
              <a:t>i</a:t>
            </a:r>
            <a:r>
              <a:rPr lang="en-US" altLang="zh-CN" sz="2800" b="1" i="1" baseline="-25000" dirty="0" smtClean="0">
                <a:cs typeface="Times New Roman" panose="02020603050405020304" pitchFamily="18" charset="0"/>
              </a:rPr>
              <a:t> </a:t>
            </a:r>
            <a:r>
              <a:rPr lang="en-US" altLang="zh-CN" sz="2800" b="1" i="1" dirty="0" smtClean="0">
                <a:cs typeface="Times New Roman" panose="02020603050405020304" pitchFamily="18" charset="0"/>
              </a:rPr>
              <a:t>~ </a:t>
            </a:r>
            <a:r>
              <a:rPr lang="zh-CN" altLang="zh-CN" sz="2800" b="1" dirty="0" smtClean="0">
                <a:cs typeface="Times New Roman" panose="02020603050405020304" pitchFamily="18" charset="0"/>
              </a:rPr>
              <a:t>第</a:t>
            </a:r>
            <a:r>
              <a:rPr lang="en-US" altLang="zh-CN" sz="2800" b="1" i="1" dirty="0" err="1">
                <a:cs typeface="Times New Roman" panose="02020603050405020304" pitchFamily="18" charset="0"/>
              </a:rPr>
              <a:t>i</a:t>
            </a:r>
            <a:r>
              <a:rPr lang="zh-CN" altLang="zh-CN" sz="2800" b="1" dirty="0">
                <a:cs typeface="Times New Roman" panose="02020603050405020304" pitchFamily="18" charset="0"/>
              </a:rPr>
              <a:t>病人的测量</a:t>
            </a:r>
            <a:r>
              <a:rPr lang="zh-CN" altLang="zh-CN" sz="2800" b="1" dirty="0" smtClean="0">
                <a:cs typeface="Times New Roman" panose="02020603050405020304" pitchFamily="18" charset="0"/>
              </a:rPr>
              <a:t>次数</a:t>
            </a:r>
            <a:r>
              <a:rPr lang="en-US" altLang="zh-CN" sz="2800" b="1" dirty="0" smtClean="0">
                <a:cs typeface="Times New Roman" panose="02020603050405020304" pitchFamily="18" charset="0"/>
              </a:rPr>
              <a:t>.</a:t>
            </a:r>
            <a:endParaRPr lang="zh-CN" altLang="zh-CN" sz="2800" b="1" dirty="0">
              <a:cs typeface="Times New Roman" panose="02020603050405020304" pitchFamily="18" charset="0"/>
            </a:endParaRPr>
          </a:p>
        </p:txBody>
      </p:sp>
    </p:spTree>
    <p:extLst>
      <p:ext uri="{BB962C8B-B14F-4D97-AF65-F5344CB8AC3E}">
        <p14:creationId xmlns:p14="http://schemas.microsoft.com/office/powerpoint/2010/main" xmlns="" val="324903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1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ircle(in)">
                                      <p:cBhvr>
                                        <p:cTn id="3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3" grpId="0" animBg="1"/>
      <p:bldP spid="4" grpId="0"/>
      <p:bldP spid="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413535" y="1775975"/>
            <a:ext cx="7560504" cy="559897"/>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i="1" dirty="0" smtClean="0">
                <a:latin typeface="+mj-lt"/>
                <a:ea typeface="+mj-ea"/>
                <a:cs typeface="Times New Roman" panose="02020603050405020304" pitchFamily="18" charset="0"/>
              </a:rPr>
              <a:t>b</a:t>
            </a:r>
            <a:r>
              <a:rPr lang="en-US" altLang="zh-CN" sz="2800" b="1" i="1" baseline="-25000" dirty="0" err="1" smtClean="0">
                <a:latin typeface="+mj-lt"/>
                <a:ea typeface="+mj-ea"/>
                <a:cs typeface="Times New Roman" panose="02020603050405020304" pitchFamily="18" charset="0"/>
              </a:rPr>
              <a:t>k</a:t>
            </a:r>
            <a:r>
              <a:rPr lang="en-US" altLang="zh-CN" sz="2800" b="1" dirty="0">
                <a:latin typeface="+mj-lt"/>
                <a:ea typeface="+mj-ea"/>
                <a:cs typeface="Times New Roman" panose="02020603050405020304" pitchFamily="18" charset="0"/>
              </a:rPr>
              <a:t>~</a:t>
            </a:r>
            <a:r>
              <a:rPr lang="zh-CN" altLang="zh-CN" sz="2800" b="1" dirty="0" smtClean="0">
                <a:solidFill>
                  <a:srgbClr val="FF0000"/>
                </a:solidFill>
                <a:latin typeface="+mj-lt"/>
                <a:ea typeface="+mj-ea"/>
                <a:cs typeface="Times New Roman" panose="02020603050405020304" pitchFamily="18" charset="0"/>
              </a:rPr>
              <a:t>固定</a:t>
            </a:r>
            <a:r>
              <a:rPr lang="zh-CN" altLang="zh-CN" sz="2800" b="1" dirty="0">
                <a:solidFill>
                  <a:srgbClr val="FF0000"/>
                </a:solidFill>
                <a:latin typeface="+mj-lt"/>
                <a:ea typeface="+mj-ea"/>
                <a:cs typeface="Times New Roman" panose="02020603050405020304" pitchFamily="18" charset="0"/>
              </a:rPr>
              <a:t>效应</a:t>
            </a:r>
            <a:r>
              <a:rPr lang="zh-CN" altLang="zh-CN" sz="2800" b="1" dirty="0" smtClean="0">
                <a:latin typeface="+mj-lt"/>
                <a:ea typeface="+mj-ea"/>
                <a:cs typeface="Times New Roman" panose="02020603050405020304" pitchFamily="18" charset="0"/>
              </a:rPr>
              <a:t>参数</a:t>
            </a:r>
            <a:r>
              <a:rPr lang="en-US" altLang="zh-CN" sz="2800" b="1" dirty="0" smtClean="0">
                <a:latin typeface="+mj-lt"/>
                <a:ea typeface="+mj-ea"/>
                <a:cs typeface="Times New Roman" panose="02020603050405020304" pitchFamily="18" charset="0"/>
              </a:rPr>
              <a:t>, </a:t>
            </a:r>
            <a:r>
              <a:rPr lang="zh-CN" altLang="zh-CN" sz="2800" b="1" dirty="0" smtClean="0">
                <a:latin typeface="+mj-lt"/>
                <a:ea typeface="+mj-ea"/>
                <a:cs typeface="Times New Roman" panose="02020603050405020304" pitchFamily="18" charset="0"/>
              </a:rPr>
              <a:t>与</a:t>
            </a:r>
            <a:r>
              <a:rPr lang="zh-CN" altLang="zh-CN" sz="2800" b="1" dirty="0">
                <a:latin typeface="+mj-lt"/>
                <a:ea typeface="+mj-ea"/>
                <a:cs typeface="Times New Roman" panose="02020603050405020304" pitchFamily="18" charset="0"/>
              </a:rPr>
              <a:t>哪个</a:t>
            </a:r>
            <a:r>
              <a:rPr lang="zh-CN" altLang="zh-CN" sz="2800" b="1" dirty="0" smtClean="0">
                <a:latin typeface="+mj-lt"/>
                <a:ea typeface="+mj-ea"/>
                <a:cs typeface="Times New Roman" panose="02020603050405020304" pitchFamily="18" charset="0"/>
              </a:rPr>
              <a:t>病人</a:t>
            </a:r>
            <a:r>
              <a:rPr lang="en-US" altLang="zh-CN" sz="2800" b="1" i="1" dirty="0" err="1">
                <a:latin typeface="+mj-lt"/>
                <a:ea typeface="+mj-ea"/>
                <a:cs typeface="Times New Roman" panose="02020603050405020304" pitchFamily="18" charset="0"/>
              </a:rPr>
              <a:t>i</a:t>
            </a:r>
            <a:r>
              <a:rPr lang="zh-CN" altLang="zh-CN" sz="2800" b="1" dirty="0" smtClean="0">
                <a:latin typeface="+mj-lt"/>
                <a:ea typeface="+mj-ea"/>
                <a:cs typeface="Times New Roman" panose="02020603050405020304" pitchFamily="18" charset="0"/>
              </a:rPr>
              <a:t>无关</a:t>
            </a:r>
            <a:r>
              <a:rPr lang="en-US" altLang="zh-CN" sz="2800" b="1" dirty="0" smtClean="0">
                <a:latin typeface="+mj-lt"/>
                <a:ea typeface="+mj-ea"/>
                <a:cs typeface="Times New Roman" panose="02020603050405020304" pitchFamily="18" charset="0"/>
              </a:rPr>
              <a:t>; </a:t>
            </a:r>
          </a:p>
        </p:txBody>
      </p:sp>
      <p:sp>
        <p:nvSpPr>
          <p:cNvPr id="15" name="Rectangle 79"/>
          <p:cNvSpPr>
            <a:spLocks noChangeArrowheads="1"/>
          </p:cNvSpPr>
          <p:nvPr/>
        </p:nvSpPr>
        <p:spPr bwMode="auto">
          <a:xfrm>
            <a:off x="496765" y="572283"/>
            <a:ext cx="3643187"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1</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纵向</a:t>
            </a:r>
            <a:r>
              <a:rPr lang="zh-CN" altLang="en-US" sz="2800" b="1" dirty="0" smtClean="0">
                <a:solidFill>
                  <a:srgbClr val="FF0000"/>
                </a:solidFill>
                <a:latin typeface="+mj-lt"/>
                <a:ea typeface="+mj-ea"/>
                <a:cs typeface="Times New Roman" panose="02020603050405020304" pitchFamily="18" charset="0"/>
              </a:rPr>
              <a:t>数据回归模型</a:t>
            </a:r>
            <a:endParaRPr lang="zh-CN" altLang="en-US" sz="2800" b="1" dirty="0">
              <a:solidFill>
                <a:srgbClr val="FF0000"/>
              </a:solidFill>
              <a:latin typeface="+mj-lt"/>
              <a:ea typeface="+mj-ea"/>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16" name="矩形 15"/>
              <p:cNvSpPr/>
              <p:nvPr/>
            </p:nvSpPr>
            <p:spPr>
              <a:xfrm>
                <a:off x="4193787" y="539326"/>
                <a:ext cx="4474765" cy="535659"/>
              </a:xfrm>
              <a:prstGeom prst="rect">
                <a:avLst/>
              </a:prstGeom>
              <a:solidFill>
                <a:srgbClr val="FFFF00"/>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b="1" i="1" smtClean="0">
                              <a:latin typeface="Cambria Math"/>
                            </a:rPr>
                          </m:ctrlPr>
                        </m:sSubPr>
                        <m:e>
                          <m:r>
                            <a:rPr lang="en-US" altLang="zh-CN" b="1" i="1">
                              <a:latin typeface="Cambria Math"/>
                            </a:rPr>
                            <m:t>  </m:t>
                          </m:r>
                          <m:r>
                            <a:rPr lang="en-US" altLang="zh-CN" b="1" i="1">
                              <a:latin typeface="Cambria Math"/>
                            </a:rPr>
                            <m:t>𝒚</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𝟎</m:t>
                          </m:r>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𝟏</m:t>
                          </m:r>
                          <m:r>
                            <a:rPr lang="en-US" altLang="zh-CN" b="1" i="1">
                              <a:latin typeface="Cambria Math"/>
                            </a:rPr>
                            <m:t>𝒊</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𝟐</m:t>
                          </m:r>
                          <m:r>
                            <a:rPr lang="en-US" altLang="zh-CN" b="1" i="1">
                              <a:latin typeface="Cambria Math"/>
                            </a:rPr>
                            <m:t>𝒊</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𝜺</m:t>
                          </m:r>
                        </m:e>
                        <m:sub>
                          <m:r>
                            <a:rPr lang="en-US" altLang="zh-CN" b="1" i="1">
                              <a:latin typeface="Cambria Math"/>
                            </a:rPr>
                            <m:t>𝒊𝒋</m:t>
                          </m:r>
                        </m:sub>
                      </m:sSub>
                    </m:oMath>
                  </m:oMathPara>
                </a14:m>
                <a:endParaRPr lang="zh-CN" altLang="en-US" b="1" dirty="0"/>
              </a:p>
            </p:txBody>
          </p:sp>
        </mc:Choice>
        <mc:Fallback>
          <p:sp>
            <p:nvSpPr>
              <p:cNvPr id="16" name="矩形 15"/>
              <p:cNvSpPr>
                <a:spLocks noRot="1" noChangeAspect="1" noMove="1" noResize="1" noEditPoints="1" noAdjustHandles="1" noChangeArrowheads="1" noChangeShapeType="1" noTextEdit="1"/>
              </p:cNvSpPr>
              <p:nvPr/>
            </p:nvSpPr>
            <p:spPr>
              <a:xfrm>
                <a:off x="4193787" y="539326"/>
                <a:ext cx="4474765" cy="535659"/>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9" name="组合 18"/>
          <p:cNvGrpSpPr/>
          <p:nvPr/>
        </p:nvGrpSpPr>
        <p:grpSpPr>
          <a:xfrm>
            <a:off x="652591" y="1196752"/>
            <a:ext cx="7433773" cy="527852"/>
            <a:chOff x="652591" y="1916832"/>
            <a:chExt cx="7433773" cy="527852"/>
          </a:xfrm>
        </p:grpSpPr>
        <p:sp>
          <p:nvSpPr>
            <p:cNvPr id="7" name="矩形 6"/>
            <p:cNvSpPr/>
            <p:nvPr/>
          </p:nvSpPr>
          <p:spPr>
            <a:xfrm>
              <a:off x="652591" y="1921464"/>
              <a:ext cx="3775393" cy="523220"/>
            </a:xfrm>
            <a:prstGeom prst="rect">
              <a:avLst/>
            </a:prstGeom>
          </p:spPr>
          <p:txBody>
            <a:bodyPr wrap="none">
              <a:spAutoFit/>
            </a:bodyPr>
            <a:lstStyle/>
            <a:p>
              <a:r>
                <a:rPr lang="zh-CN" altLang="zh-CN" sz="2800" b="1" dirty="0" smtClean="0">
                  <a:latin typeface="+mj-lt"/>
                  <a:ea typeface="+mj-ea"/>
                </a:rPr>
                <a:t>模型的</a:t>
              </a:r>
              <a:r>
                <a:rPr lang="zh-CN" altLang="zh-CN" sz="2800" b="1" dirty="0">
                  <a:solidFill>
                    <a:srgbClr val="FF0000"/>
                  </a:solidFill>
                  <a:latin typeface="+mj-lt"/>
                  <a:ea typeface="+mj-ea"/>
                </a:rPr>
                <a:t>回归系数分解</a:t>
              </a:r>
              <a:r>
                <a:rPr lang="zh-CN" altLang="zh-CN" sz="2800" b="1" dirty="0">
                  <a:latin typeface="+mj-lt"/>
                  <a:ea typeface="+mj-ea"/>
                </a:rPr>
                <a:t>为</a:t>
              </a:r>
            </a:p>
          </p:txBody>
        </p:sp>
        <mc:AlternateContent xmlns:mc="http://schemas.openxmlformats.org/markup-compatibility/2006">
          <mc:Choice xmlns:a14="http://schemas.microsoft.com/office/drawing/2010/main" xmlns="" Requires="a14">
            <p:sp>
              <p:nvSpPr>
                <p:cNvPr id="6" name="矩形 5"/>
                <p:cNvSpPr/>
                <p:nvPr/>
              </p:nvSpPr>
              <p:spPr>
                <a:xfrm>
                  <a:off x="4341300" y="1916832"/>
                  <a:ext cx="3745064" cy="523220"/>
                </a:xfrm>
                <a:prstGeom prst="rect">
                  <a:avLst/>
                </a:prstGeom>
              </p:spPr>
              <p:txBody>
                <a:bodyPr wrap="none">
                  <a:spAutoFit/>
                </a:bodyPr>
                <a:lstStyle/>
                <a:p>
                  <a14:m>
                    <m:oMath xmlns:m="http://schemas.openxmlformats.org/officeDocument/2006/math">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𝒌𝒊</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𝒌</m:t>
                          </m:r>
                        </m:sub>
                      </m:sSub>
                      <m:sSub>
                        <m:sSubPr>
                          <m:ctrlPr>
                            <a:rPr lang="zh-CN" altLang="zh-CN" sz="2800" b="1" i="1">
                              <a:latin typeface="Cambria Math"/>
                            </a:rPr>
                          </m:ctrlPr>
                        </m:sSubPr>
                        <m:e>
                          <m:r>
                            <a:rPr lang="en-US" altLang="zh-CN" sz="2800" b="1" i="1">
                              <a:latin typeface="Cambria Math"/>
                            </a:rPr>
                            <m:t>+</m:t>
                          </m:r>
                          <m:r>
                            <a:rPr lang="en-US" altLang="zh-CN" sz="2800" b="1" i="1">
                              <a:latin typeface="Cambria Math"/>
                            </a:rPr>
                            <m:t>𝜼</m:t>
                          </m:r>
                        </m:e>
                        <m:sub>
                          <m:r>
                            <a:rPr lang="en-US" altLang="zh-CN" sz="2800" b="1" i="1">
                              <a:latin typeface="Cambria Math"/>
                            </a:rPr>
                            <m:t>𝒌𝒊</m:t>
                          </m:r>
                        </m:sub>
                      </m:sSub>
                    </m:oMath>
                  </a14:m>
                  <a:r>
                    <a:rPr lang="en-US" altLang="zh-CN" sz="2800" b="1" dirty="0"/>
                    <a:t>,  </a:t>
                  </a:r>
                  <a:r>
                    <a:rPr lang="en-US" altLang="zh-CN" sz="2800" b="1" i="1" dirty="0"/>
                    <a:t>k</a:t>
                  </a:r>
                  <a:r>
                    <a:rPr lang="en-US" altLang="zh-CN" sz="2800" b="1" dirty="0"/>
                    <a:t>=0,1,2</a:t>
                  </a:r>
                  <a:endParaRPr lang="zh-CN" altLang="en-US" sz="2800" b="1" dirty="0"/>
                </a:p>
              </p:txBody>
            </p:sp>
          </mc:Choice>
          <mc:Fallback>
            <p:sp>
              <p:nvSpPr>
                <p:cNvPr id="6" name="矩形 5"/>
                <p:cNvSpPr>
                  <a:spLocks noRot="1" noChangeAspect="1" noMove="1" noResize="1" noEditPoints="1" noAdjustHandles="1" noChangeArrowheads="1" noChangeShapeType="1" noTextEdit="1"/>
                </p:cNvSpPr>
                <p:nvPr/>
              </p:nvSpPr>
              <p:spPr>
                <a:xfrm>
                  <a:off x="4341300" y="1916832"/>
                  <a:ext cx="3745064" cy="523220"/>
                </a:xfrm>
                <a:prstGeom prst="rect">
                  <a:avLst/>
                </a:prstGeom>
                <a:blipFill rotWithShape="1">
                  <a:blip r:embed="rId4"/>
                  <a:stretch>
                    <a:fillRect t="-11628" r="-2276" b="-31395"/>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xmlns="" Requires="a14">
          <p:sp>
            <p:nvSpPr>
              <p:cNvPr id="3" name="矩形 2"/>
              <p:cNvSpPr/>
              <p:nvPr/>
            </p:nvSpPr>
            <p:spPr>
              <a:xfrm>
                <a:off x="1043609" y="2914181"/>
                <a:ext cx="7344816" cy="577915"/>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  </m:t>
                          </m:r>
                          <m:r>
                            <a:rPr lang="en-US" altLang="zh-CN" b="1" i="1">
                              <a:latin typeface="Cambria Math"/>
                            </a:rPr>
                            <m:t>𝒚</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𝟎</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𝟏</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𝟐</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𝜼</m:t>
                          </m:r>
                        </m:e>
                        <m:sub>
                          <m:r>
                            <a:rPr lang="en-US" altLang="zh-CN" b="1" i="1">
                              <a:latin typeface="Cambria Math"/>
                            </a:rPr>
                            <m:t>𝟎</m:t>
                          </m:r>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𝜼</m:t>
                          </m:r>
                        </m:e>
                        <m:sub>
                          <m:r>
                            <a:rPr lang="en-US" altLang="zh-CN" b="1" i="1">
                              <a:latin typeface="Cambria Math"/>
                            </a:rPr>
                            <m:t>𝟏</m:t>
                          </m:r>
                          <m:r>
                            <a:rPr lang="en-US" altLang="zh-CN" b="1" i="1">
                              <a:latin typeface="Cambria Math"/>
                            </a:rPr>
                            <m:t>𝒊</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𝜼</m:t>
                          </m:r>
                        </m:e>
                        <m:sub>
                          <m:r>
                            <a:rPr lang="en-US" altLang="zh-CN" b="1" i="1">
                              <a:latin typeface="Cambria Math"/>
                            </a:rPr>
                            <m:t>𝟐</m:t>
                          </m:r>
                          <m:r>
                            <a:rPr lang="en-US" altLang="zh-CN" b="1" i="1">
                              <a:latin typeface="Cambria Math"/>
                            </a:rPr>
                            <m:t>𝒊</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𝜺</m:t>
                          </m:r>
                        </m:e>
                        <m:sub>
                          <m:r>
                            <a:rPr lang="en-US" altLang="zh-CN" b="1" i="1">
                              <a:latin typeface="Cambria Math"/>
                            </a:rPr>
                            <m:t>𝒊𝒋</m:t>
                          </m:r>
                        </m:sub>
                      </m:sSub>
                    </m:oMath>
                  </m:oMathPara>
                </a14:m>
                <a:endParaRPr lang="zh-CN" altLang="en-US" b="1" dirty="0"/>
              </a:p>
            </p:txBody>
          </p:sp>
        </mc:Choice>
        <mc:Fallback>
          <p:sp>
            <p:nvSpPr>
              <p:cNvPr id="3" name="矩形 2"/>
              <p:cNvSpPr>
                <a:spLocks noRot="1" noChangeAspect="1" noMove="1" noResize="1" noEditPoints="1" noAdjustHandles="1" noChangeArrowheads="1" noChangeShapeType="1" noTextEdit="1"/>
              </p:cNvSpPr>
              <p:nvPr/>
            </p:nvSpPr>
            <p:spPr>
              <a:xfrm>
                <a:off x="1043609" y="2914181"/>
                <a:ext cx="7344816" cy="57791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0" name="矩形 9"/>
              <p:cNvSpPr/>
              <p:nvPr/>
            </p:nvSpPr>
            <p:spPr>
              <a:xfrm>
                <a:off x="5187291" y="3632325"/>
                <a:ext cx="2899127" cy="1452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𝐷</m:t>
                      </m:r>
                      <m:r>
                        <a:rPr lang="en-US" altLang="zh-CN" i="1" smtClean="0">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sSubSup>
                                  <m:sSubSupPr>
                                    <m:ctrlPr>
                                      <a:rPr lang="zh-CN" altLang="zh-CN" i="1">
                                        <a:latin typeface="Cambria Math"/>
                                      </a:rPr>
                                    </m:ctrlPr>
                                  </m:sSubSupPr>
                                  <m:e>
                                    <m:r>
                                      <a:rPr lang="en-US" altLang="zh-CN" i="1">
                                        <a:latin typeface="Cambria Math"/>
                                      </a:rPr>
                                      <m:t> </m:t>
                                    </m:r>
                                    <m:r>
                                      <a:rPr lang="en-US" altLang="zh-CN" i="1">
                                        <a:latin typeface="Cambria Math"/>
                                      </a:rPr>
                                      <m:t>𝑑</m:t>
                                    </m:r>
                                  </m:e>
                                  <m:sub>
                                    <m:r>
                                      <a:rPr lang="en-US" altLang="zh-CN" i="1">
                                        <a:latin typeface="Cambria Math"/>
                                      </a:rPr>
                                      <m:t>0</m:t>
                                    </m:r>
                                  </m:sub>
                                  <m:sup>
                                    <m:r>
                                      <a:rPr lang="en-US" altLang="zh-CN" i="1">
                                        <a:latin typeface="Cambria Math"/>
                                      </a:rPr>
                                      <m:t>2</m:t>
                                    </m:r>
                                  </m:sup>
                                </m:sSubSup>
                              </m:e>
                              <m:e>
                                <m:r>
                                  <a:rPr lang="en-US" altLang="zh-CN" i="1">
                                    <a:latin typeface="Cambria Math"/>
                                  </a:rPr>
                                  <m:t>0</m:t>
                                </m:r>
                              </m:e>
                              <m:e>
                                <m:r>
                                  <a:rPr lang="en-US" altLang="zh-CN" i="1">
                                    <a:latin typeface="Cambria Math"/>
                                  </a:rPr>
                                  <m:t>0</m:t>
                                </m:r>
                              </m:e>
                            </m:mr>
                            <m:mr>
                              <m:e>
                                <m:r>
                                  <a:rPr lang="en-US" altLang="zh-CN" i="1">
                                    <a:latin typeface="Cambria Math"/>
                                  </a:rPr>
                                  <m:t>0</m:t>
                                </m:r>
                              </m:e>
                              <m:e>
                                <m:sSubSup>
                                  <m:sSubSupPr>
                                    <m:ctrlPr>
                                      <a:rPr lang="zh-CN" altLang="zh-CN" i="1">
                                        <a:latin typeface="Cambria Math"/>
                                      </a:rPr>
                                    </m:ctrlPr>
                                  </m:sSubSupPr>
                                  <m:e>
                                    <m:r>
                                      <a:rPr lang="en-US" altLang="zh-CN" i="1">
                                        <a:latin typeface="Cambria Math"/>
                                      </a:rPr>
                                      <m:t> </m:t>
                                    </m:r>
                                    <m:r>
                                      <a:rPr lang="en-US" altLang="zh-CN" i="1">
                                        <a:latin typeface="Cambria Math"/>
                                      </a:rPr>
                                      <m:t>𝑑</m:t>
                                    </m:r>
                                  </m:e>
                                  <m:sub>
                                    <m:r>
                                      <a:rPr lang="en-US" altLang="zh-CN" i="1">
                                        <a:latin typeface="Cambria Math"/>
                                      </a:rPr>
                                      <m:t>1</m:t>
                                    </m:r>
                                  </m:sub>
                                  <m:sup>
                                    <m:r>
                                      <a:rPr lang="en-US" altLang="zh-CN" i="1">
                                        <a:latin typeface="Cambria Math"/>
                                      </a:rPr>
                                      <m:t>2</m:t>
                                    </m:r>
                                  </m:sup>
                                </m:sSubSup>
                              </m:e>
                              <m:e>
                                <m:r>
                                  <a:rPr lang="en-US" altLang="zh-CN" i="1">
                                    <a:latin typeface="Cambria Math"/>
                                  </a:rPr>
                                  <m:t>0</m:t>
                                </m:r>
                              </m:e>
                            </m:mr>
                            <m:mr>
                              <m:e>
                                <m:r>
                                  <a:rPr lang="en-US" altLang="zh-CN" i="1">
                                    <a:latin typeface="Cambria Math"/>
                                  </a:rPr>
                                  <m:t>0</m:t>
                                </m:r>
                              </m:e>
                              <m:e>
                                <m:r>
                                  <a:rPr lang="en-US" altLang="zh-CN" i="1">
                                    <a:latin typeface="Cambria Math"/>
                                  </a:rPr>
                                  <m:t>0</m:t>
                                </m:r>
                              </m:e>
                              <m:e>
                                <m:sSubSup>
                                  <m:sSubSupPr>
                                    <m:ctrlPr>
                                      <a:rPr lang="zh-CN" altLang="zh-CN" i="1">
                                        <a:latin typeface="Cambria Math"/>
                                      </a:rPr>
                                    </m:ctrlPr>
                                  </m:sSubSupPr>
                                  <m:e>
                                    <m:r>
                                      <a:rPr lang="en-US" altLang="zh-CN" i="1">
                                        <a:latin typeface="Cambria Math"/>
                                      </a:rPr>
                                      <m:t> </m:t>
                                    </m:r>
                                    <m:r>
                                      <a:rPr lang="en-US" altLang="zh-CN" i="1">
                                        <a:latin typeface="Cambria Math"/>
                                      </a:rPr>
                                      <m:t>𝑑</m:t>
                                    </m:r>
                                  </m:e>
                                  <m:sub>
                                    <m:r>
                                      <a:rPr lang="en-US" altLang="zh-CN" i="1">
                                        <a:latin typeface="Cambria Math"/>
                                      </a:rPr>
                                      <m:t>2</m:t>
                                    </m:r>
                                  </m:sub>
                                  <m:sup>
                                    <m:r>
                                      <a:rPr lang="en-US" altLang="zh-CN" i="1">
                                        <a:latin typeface="Cambria Math"/>
                                      </a:rPr>
                                      <m:t>2</m:t>
                                    </m:r>
                                  </m:sup>
                                </m:sSubSup>
                              </m:e>
                            </m:mr>
                          </m:m>
                        </m:e>
                      </m:d>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5187291" y="3632325"/>
                <a:ext cx="2899127" cy="1452962"/>
              </a:xfrm>
              <a:prstGeom prst="rect">
                <a:avLst/>
              </a:prstGeom>
              <a:blipFill rotWithShape="1">
                <a:blip r:embed="rId6"/>
                <a:stretch>
                  <a:fillRect/>
                </a:stretch>
              </a:blipFill>
            </p:spPr>
            <p:txBody>
              <a:bodyPr/>
              <a:lstStyle/>
              <a:p>
                <a:r>
                  <a:rPr lang="zh-CN" altLang="en-US">
                    <a:noFill/>
                  </a:rPr>
                  <a:t> </a:t>
                </a:r>
              </a:p>
            </p:txBody>
          </p:sp>
        </mc:Fallback>
      </mc:AlternateContent>
      <p:graphicFrame>
        <p:nvGraphicFramePr>
          <p:cNvPr id="12" name="对象 11"/>
          <p:cNvGraphicFramePr>
            <a:graphicFrameLocks noChangeAspect="1"/>
          </p:cNvGraphicFramePr>
          <p:nvPr>
            <p:extLst>
              <p:ext uri="{D42A27DB-BD31-4B8C-83A1-F6EECF244321}">
                <p14:modId xmlns:p14="http://schemas.microsoft.com/office/powerpoint/2010/main" xmlns="" val="3786313581"/>
              </p:ext>
            </p:extLst>
          </p:nvPr>
        </p:nvGraphicFramePr>
        <p:xfrm>
          <a:off x="792163" y="3603850"/>
          <a:ext cx="1041400" cy="1960563"/>
        </p:xfrm>
        <a:graphic>
          <a:graphicData uri="http://schemas.openxmlformats.org/presentationml/2006/ole">
            <p:oleObj spid="_x0000_s52739" name="公式" r:id="rId7" imgW="660113" imgH="939392" progId="">
              <p:embed/>
            </p:oleObj>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xmlns="" val="3152095711"/>
              </p:ext>
            </p:extLst>
          </p:nvPr>
        </p:nvGraphicFramePr>
        <p:xfrm>
          <a:off x="1835696" y="3667348"/>
          <a:ext cx="1966912" cy="1993900"/>
        </p:xfrm>
        <a:graphic>
          <a:graphicData uri="http://schemas.openxmlformats.org/presentationml/2006/ole">
            <p:oleObj spid="_x0000_s52740" name="公式" r:id="rId8" imgW="1270000" imgH="965200" progId="">
              <p:embed/>
            </p:oleObj>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xmlns="" val="2060737993"/>
              </p:ext>
            </p:extLst>
          </p:nvPr>
        </p:nvGraphicFramePr>
        <p:xfrm>
          <a:off x="3986213" y="3819750"/>
          <a:ext cx="850900" cy="1504950"/>
        </p:xfrm>
        <a:graphic>
          <a:graphicData uri="http://schemas.openxmlformats.org/presentationml/2006/ole">
            <p:oleObj spid="_x0000_s52741" name="公式" r:id="rId9" imgW="533169" imgH="710891" progId="">
              <p:embed/>
            </p:oleObj>
          </a:graphicData>
        </a:graphic>
      </p:graphicFrame>
      <mc:AlternateContent xmlns:mc="http://schemas.openxmlformats.org/markup-compatibility/2006">
        <mc:Choice xmlns:a14="http://schemas.microsoft.com/office/drawing/2010/main" xmlns="" Requires="a14">
          <p:sp>
            <p:nvSpPr>
              <p:cNvPr id="20" name="矩形 19"/>
              <p:cNvSpPr/>
              <p:nvPr/>
            </p:nvSpPr>
            <p:spPr>
              <a:xfrm>
                <a:off x="5315101" y="5229199"/>
                <a:ext cx="2942793" cy="533223"/>
              </a:xfrm>
              <a:prstGeom prst="rect">
                <a:avLst/>
              </a:prstGeom>
            </p:spPr>
            <p:txBody>
              <a:bodyPr wrap="none">
                <a:spAutoFit/>
              </a:bodyPr>
              <a:lstStyle/>
              <a:p>
                <a14:m>
                  <m:oMath xmlns:m="http://schemas.openxmlformats.org/officeDocument/2006/math">
                    <m:sSub>
                      <m:sSubPr>
                        <m:ctrlPr>
                          <a:rPr lang="zh-CN" altLang="zh-CN" b="1" i="1">
                            <a:latin typeface="Cambria Math"/>
                          </a:rPr>
                        </m:ctrlPr>
                      </m:sSubPr>
                      <m:e>
                        <m:r>
                          <a:rPr lang="en-US" altLang="zh-CN" b="1" i="1">
                            <a:latin typeface="Cambria Math"/>
                          </a:rPr>
                          <m:t>𝑽</m:t>
                        </m:r>
                      </m:e>
                      <m:sub>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𝑿</m:t>
                        </m:r>
                      </m:e>
                      <m:sub>
                        <m:r>
                          <a:rPr lang="en-US" altLang="zh-CN" b="1" i="1">
                            <a:latin typeface="Cambria Math"/>
                          </a:rPr>
                          <m:t>𝒊</m:t>
                        </m:r>
                      </m:sub>
                    </m:sSub>
                    <m:r>
                      <a:rPr lang="en-US" altLang="zh-CN" b="1" i="1">
                        <a:latin typeface="Cambria Math"/>
                      </a:rPr>
                      <m:t>𝑫</m:t>
                    </m:r>
                    <m:sSubSup>
                      <m:sSubSupPr>
                        <m:ctrlPr>
                          <a:rPr lang="zh-CN" altLang="zh-CN" b="1" i="1">
                            <a:latin typeface="Cambria Math"/>
                          </a:rPr>
                        </m:ctrlPr>
                      </m:sSubSupPr>
                      <m:e>
                        <m:r>
                          <a:rPr lang="en-US" altLang="zh-CN" b="1" i="1">
                            <a:latin typeface="Cambria Math"/>
                          </a:rPr>
                          <m:t>𝑿</m:t>
                        </m:r>
                      </m:e>
                      <m:sub>
                        <m:r>
                          <a:rPr lang="en-US" altLang="zh-CN" b="1" i="1">
                            <a:latin typeface="Cambria Math"/>
                          </a:rPr>
                          <m:t>𝒊</m:t>
                        </m:r>
                      </m:sub>
                      <m:sup>
                        <m:r>
                          <a:rPr lang="en-US" altLang="zh-CN" b="1" i="1">
                            <a:latin typeface="Cambria Math"/>
                          </a:rPr>
                          <m:t>𝑻</m:t>
                        </m:r>
                      </m:sup>
                    </m:sSubSup>
                    <m:r>
                      <a:rPr lang="en-US" altLang="zh-CN" b="1" i="1">
                        <a:latin typeface="Cambria Math"/>
                      </a:rPr>
                      <m:t>+</m:t>
                    </m:r>
                    <m:sSup>
                      <m:sSupPr>
                        <m:ctrlPr>
                          <a:rPr lang="zh-CN" altLang="zh-CN" b="1" i="1">
                            <a:latin typeface="Cambria Math"/>
                          </a:rPr>
                        </m:ctrlPr>
                      </m:sSupPr>
                      <m:e>
                        <m:r>
                          <a:rPr lang="en-US" altLang="zh-CN" b="1" i="1">
                            <a:latin typeface="Cambria Math"/>
                          </a:rPr>
                          <m:t>𝝈</m:t>
                        </m:r>
                      </m:e>
                      <m:sup>
                        <m:r>
                          <a:rPr lang="en-US" altLang="zh-CN" b="1" i="1">
                            <a:latin typeface="Cambria Math"/>
                          </a:rPr>
                          <m:t>𝟐</m:t>
                        </m:r>
                      </m:sup>
                    </m:sSup>
                    <m:sSub>
                      <m:sSubPr>
                        <m:ctrlPr>
                          <a:rPr lang="zh-CN" altLang="zh-CN" b="1" i="1">
                            <a:latin typeface="Cambria Math"/>
                          </a:rPr>
                        </m:ctrlPr>
                      </m:sSubPr>
                      <m:e>
                        <m:r>
                          <a:rPr lang="en-US" altLang="zh-CN" b="1" i="1">
                            <a:latin typeface="Cambria Math"/>
                          </a:rPr>
                          <m:t>𝑰</m:t>
                        </m:r>
                      </m:e>
                      <m:sub>
                        <m:sSub>
                          <m:sSubPr>
                            <m:ctrlPr>
                              <a:rPr lang="zh-CN" altLang="zh-CN" b="1" i="1">
                                <a:latin typeface="Cambria Math"/>
                              </a:rPr>
                            </m:ctrlPr>
                          </m:sSubPr>
                          <m:e>
                            <m:r>
                              <a:rPr lang="en-US" altLang="zh-CN" b="1" i="1">
                                <a:latin typeface="Cambria Math"/>
                              </a:rPr>
                              <m:t>𝒏</m:t>
                            </m:r>
                          </m:e>
                          <m:sub>
                            <m:r>
                              <a:rPr lang="en-US" altLang="zh-CN" b="1" i="1">
                                <a:latin typeface="Cambria Math"/>
                              </a:rPr>
                              <m:t>𝒊</m:t>
                            </m:r>
                          </m:sub>
                        </m:sSub>
                      </m:sub>
                    </m:sSub>
                  </m:oMath>
                </a14:m>
                <a:r>
                  <a:rPr lang="en-US" altLang="zh-CN" b="1" dirty="0"/>
                  <a:t/>
                </a:r>
                <a:endParaRPr lang="zh-CN" altLang="en-US" b="1" dirty="0"/>
              </a:p>
            </p:txBody>
          </p:sp>
        </mc:Choice>
        <mc:Fallback>
          <p:sp>
            <p:nvSpPr>
              <p:cNvPr id="20" name="矩形 19"/>
              <p:cNvSpPr>
                <a:spLocks noRot="1" noChangeAspect="1" noMove="1" noResize="1" noEditPoints="1" noAdjustHandles="1" noChangeArrowheads="1" noChangeShapeType="1" noTextEdit="1"/>
              </p:cNvSpPr>
              <p:nvPr/>
            </p:nvSpPr>
            <p:spPr>
              <a:xfrm>
                <a:off x="5315101" y="5229199"/>
                <a:ext cx="2942793" cy="533223"/>
              </a:xfrm>
              <a:prstGeom prst="rect">
                <a:avLst/>
              </a:prstGeom>
              <a:blipFill rotWithShape="1">
                <a:blip r:embed="rId10"/>
                <a:stretch>
                  <a:fillRect/>
                </a:stretch>
              </a:blipFill>
            </p:spPr>
            <p:txBody>
              <a:bodyPr/>
              <a:lstStyle/>
              <a:p>
                <a:r>
                  <a:rPr lang="zh-CN" altLang="en-US">
                    <a:noFill/>
                  </a:rPr>
                  <a:t> </a:t>
                </a:r>
              </a:p>
            </p:txBody>
          </p:sp>
        </mc:Fallback>
      </mc:AlternateContent>
      <p:sp>
        <p:nvSpPr>
          <p:cNvPr id="21" name="矩形 20"/>
          <p:cNvSpPr/>
          <p:nvPr/>
        </p:nvSpPr>
        <p:spPr>
          <a:xfrm>
            <a:off x="703881" y="5877272"/>
            <a:ext cx="7821812" cy="523220"/>
          </a:xfrm>
          <a:prstGeom prst="rect">
            <a:avLst/>
          </a:prstGeom>
          <a:solidFill>
            <a:srgbClr val="FFFF00"/>
          </a:solidFill>
        </p:spPr>
        <p:txBody>
          <a:bodyPr wrap="square">
            <a:spAutoFit/>
          </a:bodyPr>
          <a:lstStyle/>
          <a:p>
            <a:r>
              <a:rPr lang="en-US" altLang="zh-CN" sz="2800" b="1" i="1" dirty="0"/>
              <a:t>Y</a:t>
            </a:r>
            <a:r>
              <a:rPr lang="en-US" altLang="zh-CN" sz="2800" b="1" i="1" baseline="-25000" dirty="0"/>
              <a:t>i</a:t>
            </a:r>
            <a:r>
              <a:rPr lang="zh-CN" altLang="zh-CN" sz="2800" b="1" dirty="0"/>
              <a:t>服从均值向量为</a:t>
            </a:r>
            <a:r>
              <a:rPr lang="en-US" altLang="zh-CN" sz="2800" b="1" i="1" dirty="0"/>
              <a:t>X</a:t>
            </a:r>
            <a:r>
              <a:rPr lang="en-US" altLang="zh-CN" sz="2800" b="1" i="1" baseline="-25000" dirty="0"/>
              <a:t>i </a:t>
            </a:r>
            <a:r>
              <a:rPr lang="en-US" altLang="zh-CN" sz="2800" b="1" i="1" dirty="0" smtClean="0"/>
              <a:t>b</a:t>
            </a:r>
            <a:r>
              <a:rPr lang="en-US" altLang="zh-CN" sz="2800" b="1" dirty="0" smtClean="0"/>
              <a:t>, </a:t>
            </a:r>
            <a:r>
              <a:rPr lang="zh-CN" altLang="zh-CN" sz="2800" b="1" dirty="0" smtClean="0"/>
              <a:t>方差</a:t>
            </a:r>
            <a:r>
              <a:rPr lang="zh-CN" altLang="zh-CN" sz="2800" b="1" dirty="0"/>
              <a:t>矩阵为</a:t>
            </a:r>
            <a:r>
              <a:rPr lang="en-US" altLang="zh-CN" sz="2800" b="1" i="1" dirty="0"/>
              <a:t>V</a:t>
            </a:r>
            <a:r>
              <a:rPr lang="en-US" altLang="zh-CN" sz="2800" b="1" i="1" baseline="-25000" dirty="0"/>
              <a:t>i</a:t>
            </a:r>
            <a:r>
              <a:rPr lang="zh-CN" altLang="zh-CN" sz="2800" b="1" dirty="0"/>
              <a:t>的</a:t>
            </a:r>
            <a:r>
              <a:rPr lang="zh-CN" altLang="zh-CN" sz="2800" b="1" dirty="0" smtClean="0"/>
              <a:t>正态分布</a:t>
            </a:r>
            <a:r>
              <a:rPr lang="en-US" altLang="zh-CN" sz="2800" b="1" dirty="0" smtClean="0"/>
              <a:t>.</a:t>
            </a:r>
            <a:endParaRPr lang="zh-CN" altLang="en-US" sz="2800" b="1" dirty="0"/>
          </a:p>
        </p:txBody>
      </p:sp>
      <mc:AlternateContent xmlns:mc="http://schemas.openxmlformats.org/markup-compatibility/2006">
        <mc:Choice xmlns:a14="http://schemas.microsoft.com/office/drawing/2010/main" xmlns="" Requires="a14">
          <p:sp>
            <p:nvSpPr>
              <p:cNvPr id="5" name="矩形 4"/>
              <p:cNvSpPr/>
              <p:nvPr/>
            </p:nvSpPr>
            <p:spPr>
              <a:xfrm>
                <a:off x="413534" y="2280022"/>
                <a:ext cx="7398825" cy="652999"/>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i="1" dirty="0">
                    <a:cs typeface="Times New Roman" panose="02020603050405020304" pitchFamily="18" charset="0"/>
                    <a:sym typeface="Symbol"/>
                  </a:rPr>
                  <a:t></a:t>
                </a:r>
                <a:r>
                  <a:rPr lang="en-US" altLang="zh-CN" sz="2800" b="1" i="1" baseline="-25000" dirty="0" err="1">
                    <a:cs typeface="Times New Roman" panose="02020603050405020304" pitchFamily="18" charset="0"/>
                  </a:rPr>
                  <a:t>ik</a:t>
                </a:r>
                <a:r>
                  <a:rPr lang="en-US" altLang="zh-CN" sz="2800" b="1" dirty="0">
                    <a:cs typeface="Times New Roman" panose="02020603050405020304" pitchFamily="18" charset="0"/>
                  </a:rPr>
                  <a:t>~</a:t>
                </a:r>
                <a:r>
                  <a:rPr lang="zh-CN" altLang="zh-CN" sz="2800" b="1" dirty="0">
                    <a:solidFill>
                      <a:srgbClr val="FF0000"/>
                    </a:solidFill>
                    <a:cs typeface="Times New Roman" panose="02020603050405020304" pitchFamily="18" charset="0"/>
                  </a:rPr>
                  <a:t>随机效应</a:t>
                </a:r>
                <a:r>
                  <a:rPr lang="zh-CN" altLang="zh-CN" sz="2800" b="1" dirty="0">
                    <a:cs typeface="Times New Roman" panose="02020603050405020304" pitchFamily="18" charset="0"/>
                  </a:rPr>
                  <a:t>参数，服从</a:t>
                </a:r>
                <a:r>
                  <a:rPr lang="en-US" altLang="zh-CN" sz="2800" b="1" i="1" dirty="0">
                    <a:cs typeface="Times New Roman" panose="02020603050405020304" pitchFamily="18" charset="0"/>
                  </a:rPr>
                  <a:t>N</a:t>
                </a:r>
                <a:r>
                  <a:rPr lang="en-US" altLang="zh-CN" sz="2800" b="1" dirty="0">
                    <a:cs typeface="Times New Roman" panose="02020603050405020304" pitchFamily="18" charset="0"/>
                  </a:rPr>
                  <a:t>(0, </a:t>
                </a:r>
                <a14:m>
                  <m:oMath xmlns:m="http://schemas.openxmlformats.org/officeDocument/2006/math">
                    <m:sSubSup>
                      <m:sSubSupPr>
                        <m:ctrlPr>
                          <a:rPr lang="zh-CN" altLang="zh-CN" sz="2800" b="1" i="1">
                            <a:latin typeface="Cambria Math"/>
                          </a:rPr>
                        </m:ctrlPr>
                      </m:sSubSupPr>
                      <m:e>
                        <m:r>
                          <a:rPr lang="en-US" altLang="zh-CN" sz="2800" b="1" i="1">
                            <a:latin typeface="Cambria Math"/>
                          </a:rPr>
                          <m:t> </m:t>
                        </m:r>
                        <m:r>
                          <a:rPr lang="en-US" altLang="zh-CN" sz="2800" b="1" i="1">
                            <a:latin typeface="Cambria Math"/>
                          </a:rPr>
                          <m:t>𝒅</m:t>
                        </m:r>
                      </m:e>
                      <m:sub>
                        <m:r>
                          <a:rPr lang="en-US" altLang="zh-CN" sz="2800" b="1" i="1">
                            <a:latin typeface="Cambria Math"/>
                          </a:rPr>
                          <m:t>𝒌</m:t>
                        </m:r>
                      </m:sub>
                      <m:sup>
                        <m:r>
                          <a:rPr lang="en-US" altLang="zh-CN" sz="2800" b="1" i="1">
                            <a:latin typeface="Cambria Math"/>
                          </a:rPr>
                          <m:t>𝟐</m:t>
                        </m:r>
                      </m:sup>
                    </m:sSubSup>
                  </m:oMath>
                </a14:m>
                <a:r>
                  <a:rPr lang="en-US" altLang="zh-CN" sz="2800" dirty="0"/>
                  <a:t>)</a:t>
                </a:r>
                <a:r>
                  <a:rPr lang="zh-CN" altLang="zh-CN" sz="2800" b="1" dirty="0">
                    <a:cs typeface="Times New Roman" panose="02020603050405020304" pitchFamily="18" charset="0"/>
                  </a:rPr>
                  <a:t/>
                </a:r>
                <a:r>
                  <a:rPr lang="zh-CN" altLang="zh-CN" sz="2800" b="1" dirty="0"/>
                  <a:t>且对</a:t>
                </a:r>
                <a:r>
                  <a:rPr lang="en-US" altLang="zh-CN" sz="2800" b="1" i="1" dirty="0"/>
                  <a:t>k</a:t>
                </a:r>
                <a:r>
                  <a:rPr lang="zh-CN" altLang="zh-CN" sz="2800" b="1" dirty="0"/>
                  <a:t>独立</a:t>
                </a:r>
                <a:r>
                  <a:rPr lang="en-US" altLang="zh-CN" sz="2800" dirty="0"/>
                  <a:t>.</a:t>
                </a:r>
                <a:endParaRPr lang="zh-CN" altLang="en-US" sz="2800" b="1" dirty="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413534" y="2280022"/>
                <a:ext cx="7398825" cy="652999"/>
              </a:xfrm>
              <a:prstGeom prst="rect">
                <a:avLst/>
              </a:prstGeom>
              <a:blipFill rotWithShape="1">
                <a:blip r:embed="rId11"/>
                <a:stretch>
                  <a:fillRect l="-1483" t="-1869" r="-2801" b="-16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57454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Effect transition="in" filter="fade">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10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fltVal val="0"/>
                                          </p:val>
                                        </p:tav>
                                        <p:tav tm="100000">
                                          <p:val>
                                            <p:strVal val="#ppt_w"/>
                                          </p:val>
                                        </p:tav>
                                      </p:tavLst>
                                    </p:anim>
                                    <p:anim calcmode="lin" valueType="num">
                                      <p:cBhvr>
                                        <p:cTn id="49" dur="1000" fill="hold"/>
                                        <p:tgtEl>
                                          <p:spTgt spid="10"/>
                                        </p:tgtEl>
                                        <p:attrNameLst>
                                          <p:attrName>ppt_h</p:attrName>
                                        </p:attrNameLst>
                                      </p:cBhvr>
                                      <p:tavLst>
                                        <p:tav tm="0">
                                          <p:val>
                                            <p:fltVal val="0"/>
                                          </p:val>
                                        </p:tav>
                                        <p:tav tm="100000">
                                          <p:val>
                                            <p:strVal val="#ppt_h"/>
                                          </p:val>
                                        </p:tav>
                                      </p:tavLst>
                                    </p:anim>
                                    <p:animEffect transition="in" filter="fade">
                                      <p:cBhvr>
                                        <p:cTn id="50" dur="1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10" grpId="0" animBg="1"/>
      <p:bldP spid="20" grpId="0" animBg="1"/>
      <p:bldP spid="21"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4038600" y="2311400"/>
            <a:ext cx="1219200" cy="519113"/>
          </a:xfrm>
          <a:prstGeom prst="rect">
            <a:avLst/>
          </a:prstGeom>
          <a:solidFill>
            <a:srgbClr val="FFCCFF"/>
          </a:solidFill>
          <a:ln w="9525">
            <a:noFill/>
            <a:miter lim="800000"/>
            <a:headEnd/>
            <a:tailEnd/>
          </a:ln>
          <a:effectLst/>
        </p:spPr>
        <p:txBody>
          <a:bodyPr>
            <a:spAutoFit/>
          </a:bodyPr>
          <a:lstStyle/>
          <a:p>
            <a:pPr algn="ctr">
              <a:spcBef>
                <a:spcPct val="50000"/>
              </a:spcBef>
            </a:pPr>
            <a:r>
              <a:rPr lang="en-US" altLang="zh-CN" sz="2800" b="1" i="1"/>
              <a:t>x</a:t>
            </a:r>
            <a:r>
              <a:rPr lang="en-US" altLang="zh-CN" sz="2800" b="1" baseline="-30000"/>
              <a:t>2</a:t>
            </a:r>
            <a:r>
              <a:rPr lang="en-US" altLang="zh-CN" sz="2800" b="1"/>
              <a:t>=6.5</a:t>
            </a:r>
          </a:p>
        </p:txBody>
      </p:sp>
      <p:sp>
        <p:nvSpPr>
          <p:cNvPr id="9222" name="Text Box 6"/>
          <p:cNvSpPr txBox="1">
            <a:spLocks noChangeArrowheads="1"/>
          </p:cNvSpPr>
          <p:nvPr/>
        </p:nvSpPr>
        <p:spPr bwMode="auto">
          <a:xfrm>
            <a:off x="4038600" y="4902200"/>
            <a:ext cx="1143000" cy="519113"/>
          </a:xfrm>
          <a:prstGeom prst="rect">
            <a:avLst/>
          </a:prstGeom>
          <a:solidFill>
            <a:srgbClr val="99CCFF"/>
          </a:solidFill>
          <a:ln w="9525">
            <a:noFill/>
            <a:miter lim="800000"/>
            <a:headEnd/>
            <a:tailEnd/>
          </a:ln>
          <a:effectLst/>
        </p:spPr>
        <p:txBody>
          <a:bodyPr>
            <a:spAutoFit/>
          </a:bodyPr>
          <a:lstStyle/>
          <a:p>
            <a:pPr>
              <a:spcBef>
                <a:spcPct val="50000"/>
              </a:spcBef>
            </a:pPr>
            <a:r>
              <a:rPr lang="en-US" altLang="zh-CN" sz="2800" b="1" i="1"/>
              <a:t>x</a:t>
            </a:r>
            <a:r>
              <a:rPr lang="en-US" altLang="zh-CN" sz="2800" b="1" baseline="-30000"/>
              <a:t>1</a:t>
            </a:r>
            <a:r>
              <a:rPr lang="en-US" altLang="zh-CN" sz="2800" b="1"/>
              <a:t>=0.2 </a:t>
            </a:r>
          </a:p>
        </p:txBody>
      </p:sp>
      <p:grpSp>
        <p:nvGrpSpPr>
          <p:cNvPr id="2" name="Group 18"/>
          <p:cNvGrpSpPr>
            <a:grpSpLocks/>
          </p:cNvGrpSpPr>
          <p:nvPr/>
        </p:nvGrpSpPr>
        <p:grpSpPr bwMode="auto">
          <a:xfrm>
            <a:off x="457200" y="1381125"/>
            <a:ext cx="3810000" cy="2527300"/>
            <a:chOff x="1008" y="432"/>
            <a:chExt cx="2400" cy="1592"/>
          </a:xfrm>
        </p:grpSpPr>
        <p:pic>
          <p:nvPicPr>
            <p:cNvPr id="9218" name="Picture 2"/>
            <p:cNvPicPr>
              <a:picLocks noChangeAspect="1" noChangeArrowheads="1"/>
            </p:cNvPicPr>
            <p:nvPr/>
          </p:nvPicPr>
          <p:blipFill>
            <a:blip r:embed="rId3"/>
            <a:srcRect/>
            <a:stretch>
              <a:fillRect/>
            </a:stretch>
          </p:blipFill>
          <p:spPr bwMode="auto">
            <a:xfrm>
              <a:off x="1008" y="576"/>
              <a:ext cx="2256" cy="1448"/>
            </a:xfrm>
            <a:prstGeom prst="rect">
              <a:avLst/>
            </a:prstGeom>
            <a:noFill/>
          </p:spPr>
        </p:pic>
        <p:sp>
          <p:nvSpPr>
            <p:cNvPr id="9225" name="Text Box 9"/>
            <p:cNvSpPr txBox="1">
              <a:spLocks noChangeArrowheads="1"/>
            </p:cNvSpPr>
            <p:nvPr/>
          </p:nvSpPr>
          <p:spPr bwMode="auto">
            <a:xfrm>
              <a:off x="3072" y="1728"/>
              <a:ext cx="336" cy="288"/>
            </a:xfrm>
            <a:prstGeom prst="rect">
              <a:avLst/>
            </a:prstGeom>
            <a:noFill/>
            <a:ln w="9525">
              <a:noFill/>
              <a:miter lim="800000"/>
              <a:headEnd/>
              <a:tailEnd/>
            </a:ln>
            <a:effectLst/>
          </p:spPr>
          <p:txBody>
            <a:bodyPr>
              <a:spAutoFit/>
            </a:bodyPr>
            <a:lstStyle/>
            <a:p>
              <a:pPr>
                <a:spcBef>
                  <a:spcPct val="50000"/>
                </a:spcBef>
              </a:pPr>
              <a:r>
                <a:rPr lang="en-US" altLang="zh-CN" b="1" i="1"/>
                <a:t>x</a:t>
              </a:r>
              <a:r>
                <a:rPr lang="en-US" altLang="zh-CN" b="1" baseline="-30000"/>
                <a:t>1</a:t>
              </a:r>
              <a:endParaRPr lang="en-US" altLang="zh-CN" b="1"/>
            </a:p>
          </p:txBody>
        </p:sp>
        <p:graphicFrame>
          <p:nvGraphicFramePr>
            <p:cNvPr id="9230" name="Object 14"/>
            <p:cNvGraphicFramePr>
              <a:graphicFrameLocks noChangeAspect="1"/>
            </p:cNvGraphicFramePr>
            <p:nvPr/>
          </p:nvGraphicFramePr>
          <p:xfrm>
            <a:off x="1248" y="432"/>
            <a:ext cx="209" cy="304"/>
          </p:xfrm>
          <a:graphic>
            <a:graphicData uri="http://schemas.openxmlformats.org/presentationml/2006/ole">
              <p:oleObj spid="_x0000_s230408" name="Equation" r:id="rId4" imgW="139680" imgH="203040" progId="">
                <p:embed/>
              </p:oleObj>
            </a:graphicData>
          </a:graphic>
        </p:graphicFrame>
      </p:grpSp>
      <p:grpSp>
        <p:nvGrpSpPr>
          <p:cNvPr id="3" name="Group 19"/>
          <p:cNvGrpSpPr>
            <a:grpSpLocks/>
          </p:cNvGrpSpPr>
          <p:nvPr/>
        </p:nvGrpSpPr>
        <p:grpSpPr bwMode="auto">
          <a:xfrm>
            <a:off x="5334000" y="1381125"/>
            <a:ext cx="3810000" cy="2581275"/>
            <a:chOff x="3360" y="432"/>
            <a:chExt cx="2400" cy="1626"/>
          </a:xfrm>
        </p:grpSpPr>
        <p:pic>
          <p:nvPicPr>
            <p:cNvPr id="9219" name="Picture 3"/>
            <p:cNvPicPr>
              <a:picLocks noChangeAspect="1" noChangeArrowheads="1"/>
            </p:cNvPicPr>
            <p:nvPr/>
          </p:nvPicPr>
          <p:blipFill>
            <a:blip r:embed="rId5"/>
            <a:srcRect/>
            <a:stretch>
              <a:fillRect/>
            </a:stretch>
          </p:blipFill>
          <p:spPr bwMode="auto">
            <a:xfrm>
              <a:off x="3360" y="576"/>
              <a:ext cx="2208" cy="1482"/>
            </a:xfrm>
            <a:prstGeom prst="rect">
              <a:avLst/>
            </a:prstGeom>
            <a:noFill/>
          </p:spPr>
        </p:pic>
        <p:sp>
          <p:nvSpPr>
            <p:cNvPr id="9227" name="Text Box 11"/>
            <p:cNvSpPr txBox="1">
              <a:spLocks noChangeArrowheads="1"/>
            </p:cNvSpPr>
            <p:nvPr/>
          </p:nvSpPr>
          <p:spPr bwMode="auto">
            <a:xfrm>
              <a:off x="5424" y="1728"/>
              <a:ext cx="336" cy="288"/>
            </a:xfrm>
            <a:prstGeom prst="rect">
              <a:avLst/>
            </a:prstGeom>
            <a:noFill/>
            <a:ln w="9525">
              <a:noFill/>
              <a:miter lim="800000"/>
              <a:headEnd/>
              <a:tailEnd/>
            </a:ln>
            <a:effectLst/>
          </p:spPr>
          <p:txBody>
            <a:bodyPr>
              <a:spAutoFit/>
            </a:bodyPr>
            <a:lstStyle/>
            <a:p>
              <a:pPr>
                <a:spcBef>
                  <a:spcPct val="50000"/>
                </a:spcBef>
              </a:pPr>
              <a:r>
                <a:rPr lang="en-US" altLang="zh-CN" b="1" i="1"/>
                <a:t>x</a:t>
              </a:r>
              <a:r>
                <a:rPr lang="en-US" altLang="zh-CN" b="1" baseline="-30000"/>
                <a:t>1</a:t>
              </a:r>
              <a:endParaRPr lang="en-US" altLang="zh-CN" b="1"/>
            </a:p>
          </p:txBody>
        </p:sp>
        <p:graphicFrame>
          <p:nvGraphicFramePr>
            <p:cNvPr id="9231" name="Object 15"/>
            <p:cNvGraphicFramePr>
              <a:graphicFrameLocks noChangeAspect="1"/>
            </p:cNvGraphicFramePr>
            <p:nvPr/>
          </p:nvGraphicFramePr>
          <p:xfrm>
            <a:off x="3600" y="432"/>
            <a:ext cx="209" cy="304"/>
          </p:xfrm>
          <a:graphic>
            <a:graphicData uri="http://schemas.openxmlformats.org/presentationml/2006/ole">
              <p:oleObj spid="_x0000_s230407" name="Equation" r:id="rId6" imgW="139680" imgH="203040" progId="">
                <p:embed/>
              </p:oleObj>
            </a:graphicData>
          </a:graphic>
        </p:graphicFrame>
      </p:grpSp>
      <p:grpSp>
        <p:nvGrpSpPr>
          <p:cNvPr id="4" name="Group 20"/>
          <p:cNvGrpSpPr>
            <a:grpSpLocks/>
          </p:cNvGrpSpPr>
          <p:nvPr/>
        </p:nvGrpSpPr>
        <p:grpSpPr bwMode="auto">
          <a:xfrm>
            <a:off x="381000" y="3987800"/>
            <a:ext cx="3810000" cy="2527300"/>
            <a:chOff x="960" y="2112"/>
            <a:chExt cx="2400" cy="1592"/>
          </a:xfrm>
        </p:grpSpPr>
        <p:pic>
          <p:nvPicPr>
            <p:cNvPr id="9223" name="Picture 7"/>
            <p:cNvPicPr>
              <a:picLocks noChangeAspect="1" noChangeArrowheads="1"/>
            </p:cNvPicPr>
            <p:nvPr/>
          </p:nvPicPr>
          <p:blipFill>
            <a:blip r:embed="rId7"/>
            <a:srcRect/>
            <a:stretch>
              <a:fillRect/>
            </a:stretch>
          </p:blipFill>
          <p:spPr bwMode="auto">
            <a:xfrm>
              <a:off x="960" y="2256"/>
              <a:ext cx="2256" cy="1448"/>
            </a:xfrm>
            <a:prstGeom prst="rect">
              <a:avLst/>
            </a:prstGeom>
            <a:noFill/>
          </p:spPr>
        </p:pic>
        <p:sp>
          <p:nvSpPr>
            <p:cNvPr id="9228" name="Text Box 12"/>
            <p:cNvSpPr txBox="1">
              <a:spLocks noChangeArrowheads="1"/>
            </p:cNvSpPr>
            <p:nvPr/>
          </p:nvSpPr>
          <p:spPr bwMode="auto">
            <a:xfrm>
              <a:off x="3024" y="3360"/>
              <a:ext cx="336" cy="288"/>
            </a:xfrm>
            <a:prstGeom prst="rect">
              <a:avLst/>
            </a:prstGeom>
            <a:noFill/>
            <a:ln w="9525">
              <a:noFill/>
              <a:miter lim="800000"/>
              <a:headEnd/>
              <a:tailEnd/>
            </a:ln>
            <a:effectLst/>
          </p:spPr>
          <p:txBody>
            <a:bodyPr>
              <a:spAutoFit/>
            </a:bodyPr>
            <a:lstStyle/>
            <a:p>
              <a:pPr>
                <a:spcBef>
                  <a:spcPct val="50000"/>
                </a:spcBef>
              </a:pPr>
              <a:r>
                <a:rPr lang="en-US" altLang="zh-CN" b="1" i="1"/>
                <a:t>x</a:t>
              </a:r>
              <a:r>
                <a:rPr lang="en-US" altLang="zh-CN" b="1" baseline="-30000"/>
                <a:t>2</a:t>
              </a:r>
              <a:endParaRPr lang="en-US" altLang="zh-CN" b="1"/>
            </a:p>
          </p:txBody>
        </p:sp>
        <p:graphicFrame>
          <p:nvGraphicFramePr>
            <p:cNvPr id="9232" name="Object 16"/>
            <p:cNvGraphicFramePr>
              <a:graphicFrameLocks noChangeAspect="1"/>
            </p:cNvGraphicFramePr>
            <p:nvPr/>
          </p:nvGraphicFramePr>
          <p:xfrm>
            <a:off x="1248" y="2112"/>
            <a:ext cx="209" cy="304"/>
          </p:xfrm>
          <a:graphic>
            <a:graphicData uri="http://schemas.openxmlformats.org/presentationml/2006/ole">
              <p:oleObj spid="_x0000_s230406" name="Equation" r:id="rId8" imgW="139680" imgH="203040" progId="">
                <p:embed/>
              </p:oleObj>
            </a:graphicData>
          </a:graphic>
        </p:graphicFrame>
      </p:grpSp>
      <p:grpSp>
        <p:nvGrpSpPr>
          <p:cNvPr id="5" name="Group 21"/>
          <p:cNvGrpSpPr>
            <a:grpSpLocks/>
          </p:cNvGrpSpPr>
          <p:nvPr/>
        </p:nvGrpSpPr>
        <p:grpSpPr bwMode="auto">
          <a:xfrm>
            <a:off x="5334000" y="4064000"/>
            <a:ext cx="3810000" cy="2489200"/>
            <a:chOff x="3360" y="2160"/>
            <a:chExt cx="2400" cy="1568"/>
          </a:xfrm>
        </p:grpSpPr>
        <p:pic>
          <p:nvPicPr>
            <p:cNvPr id="9224" name="Picture 8"/>
            <p:cNvPicPr>
              <a:picLocks noChangeAspect="1" noChangeArrowheads="1"/>
            </p:cNvPicPr>
            <p:nvPr/>
          </p:nvPicPr>
          <p:blipFill>
            <a:blip r:embed="rId9"/>
            <a:srcRect/>
            <a:stretch>
              <a:fillRect/>
            </a:stretch>
          </p:blipFill>
          <p:spPr bwMode="auto">
            <a:xfrm>
              <a:off x="3360" y="2304"/>
              <a:ext cx="2208" cy="1424"/>
            </a:xfrm>
            <a:prstGeom prst="rect">
              <a:avLst/>
            </a:prstGeom>
            <a:noFill/>
          </p:spPr>
        </p:pic>
        <p:sp>
          <p:nvSpPr>
            <p:cNvPr id="9229" name="Text Box 13"/>
            <p:cNvSpPr txBox="1">
              <a:spLocks noChangeArrowheads="1"/>
            </p:cNvSpPr>
            <p:nvPr/>
          </p:nvSpPr>
          <p:spPr bwMode="auto">
            <a:xfrm>
              <a:off x="5424" y="3360"/>
              <a:ext cx="336" cy="288"/>
            </a:xfrm>
            <a:prstGeom prst="rect">
              <a:avLst/>
            </a:prstGeom>
            <a:noFill/>
            <a:ln w="9525">
              <a:noFill/>
              <a:miter lim="800000"/>
              <a:headEnd/>
              <a:tailEnd/>
            </a:ln>
            <a:effectLst/>
          </p:spPr>
          <p:txBody>
            <a:bodyPr>
              <a:spAutoFit/>
            </a:bodyPr>
            <a:lstStyle/>
            <a:p>
              <a:pPr>
                <a:spcBef>
                  <a:spcPct val="50000"/>
                </a:spcBef>
              </a:pPr>
              <a:r>
                <a:rPr lang="en-US" altLang="zh-CN" b="1" i="1"/>
                <a:t>x</a:t>
              </a:r>
              <a:r>
                <a:rPr lang="en-US" altLang="zh-CN" b="1" baseline="-30000"/>
                <a:t>2</a:t>
              </a:r>
              <a:endParaRPr lang="en-US" altLang="zh-CN" b="1"/>
            </a:p>
          </p:txBody>
        </p:sp>
        <p:graphicFrame>
          <p:nvGraphicFramePr>
            <p:cNvPr id="9233" name="Object 17"/>
            <p:cNvGraphicFramePr>
              <a:graphicFrameLocks noChangeAspect="1"/>
            </p:cNvGraphicFramePr>
            <p:nvPr/>
          </p:nvGraphicFramePr>
          <p:xfrm>
            <a:off x="3648" y="2160"/>
            <a:ext cx="209" cy="304"/>
          </p:xfrm>
          <a:graphic>
            <a:graphicData uri="http://schemas.openxmlformats.org/presentationml/2006/ole">
              <p:oleObj spid="_x0000_s230405" name="Equation" r:id="rId10" imgW="139680" imgH="203040" progId="">
                <p:embed/>
              </p:oleObj>
            </a:graphicData>
          </a:graphic>
        </p:graphicFrame>
      </p:grpSp>
      <p:graphicFrame>
        <p:nvGraphicFramePr>
          <p:cNvPr id="9239" name="Object 23"/>
          <p:cNvGraphicFramePr>
            <a:graphicFrameLocks noChangeAspect="1"/>
          </p:cNvGraphicFramePr>
          <p:nvPr/>
        </p:nvGraphicFramePr>
        <p:xfrm>
          <a:off x="381000" y="914400"/>
          <a:ext cx="3810000" cy="604838"/>
        </p:xfrm>
        <a:graphic>
          <a:graphicData uri="http://schemas.openxmlformats.org/presentationml/2006/ole">
            <p:oleObj spid="_x0000_s230402" name="Equation" r:id="rId11" imgW="1676160" imgH="253800" progId="">
              <p:embed/>
            </p:oleObj>
          </a:graphicData>
        </a:graphic>
      </p:graphicFrame>
      <p:graphicFrame>
        <p:nvGraphicFramePr>
          <p:cNvPr id="9240" name="Object 24"/>
          <p:cNvGraphicFramePr>
            <a:graphicFrameLocks noChangeAspect="1"/>
          </p:cNvGraphicFramePr>
          <p:nvPr/>
        </p:nvGraphicFramePr>
        <p:xfrm>
          <a:off x="4495800" y="914400"/>
          <a:ext cx="4648200" cy="584200"/>
        </p:xfrm>
        <a:graphic>
          <a:graphicData uri="http://schemas.openxmlformats.org/presentationml/2006/ole">
            <p:oleObj spid="_x0000_s230403" name="Equation" r:id="rId12" imgW="2209680" imgH="253800" progId="">
              <p:embed/>
            </p:oleObj>
          </a:graphicData>
        </a:graphic>
      </p:graphicFrame>
      <p:grpSp>
        <p:nvGrpSpPr>
          <p:cNvPr id="6" name="Group 27"/>
          <p:cNvGrpSpPr>
            <a:grpSpLocks/>
          </p:cNvGrpSpPr>
          <p:nvPr/>
        </p:nvGrpSpPr>
        <p:grpSpPr bwMode="auto">
          <a:xfrm>
            <a:off x="457200" y="304800"/>
            <a:ext cx="5562600" cy="579438"/>
            <a:chOff x="1061" y="119"/>
            <a:chExt cx="3504" cy="365"/>
          </a:xfrm>
        </p:grpSpPr>
        <p:sp>
          <p:nvSpPr>
            <p:cNvPr id="9220" name="Text Box 4"/>
            <p:cNvSpPr txBox="1">
              <a:spLocks noChangeArrowheads="1"/>
            </p:cNvSpPr>
            <p:nvPr/>
          </p:nvSpPr>
          <p:spPr bwMode="auto">
            <a:xfrm>
              <a:off x="1061" y="119"/>
              <a:ext cx="3504" cy="365"/>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latin typeface="楷体_GB2312" pitchFamily="49" charset="-122"/>
                  <a:ea typeface="楷体_GB2312" pitchFamily="49" charset="-122"/>
                </a:rPr>
                <a:t>两模型   与</a:t>
              </a:r>
              <a:r>
                <a:rPr lang="en-US" altLang="zh-CN" sz="3200" b="1" i="1">
                  <a:ea typeface="楷体_GB2312" pitchFamily="49" charset="-122"/>
                </a:rPr>
                <a:t>x</a:t>
              </a:r>
              <a:r>
                <a:rPr lang="en-US" altLang="zh-CN" sz="3200" b="1" baseline="-25000">
                  <a:ea typeface="楷体_GB2312" pitchFamily="49" charset="-122"/>
                </a:rPr>
                <a:t>1</a:t>
              </a:r>
              <a:r>
                <a:rPr lang="en-US" altLang="zh-CN" sz="3200" b="1">
                  <a:latin typeface="楷体_GB2312" pitchFamily="49" charset="-122"/>
                  <a:ea typeface="楷体_GB2312" pitchFamily="49" charset="-122"/>
                </a:rPr>
                <a:t>,</a:t>
              </a:r>
              <a:r>
                <a:rPr lang="en-US" altLang="zh-CN" sz="3200" b="1" i="1">
                  <a:ea typeface="楷体_GB2312" pitchFamily="49" charset="-122"/>
                </a:rPr>
                <a:t>x</a:t>
              </a:r>
              <a:r>
                <a:rPr lang="en-US" altLang="zh-CN" sz="3200" b="1" baseline="-25000">
                  <a:ea typeface="楷体_GB2312" pitchFamily="49" charset="-122"/>
                </a:rPr>
                <a:t>2</a:t>
              </a:r>
              <a:r>
                <a:rPr lang="zh-CN" altLang="en-US" sz="3200" b="1">
                  <a:latin typeface="楷体_GB2312" pitchFamily="49" charset="-122"/>
                  <a:ea typeface="楷体_GB2312" pitchFamily="49" charset="-122"/>
                </a:rPr>
                <a:t>关系的</a:t>
              </a:r>
              <a:r>
                <a:rPr lang="zh-CN" altLang="en-US" sz="3200" b="1">
                  <a:ea typeface="楷体_GB2312" pitchFamily="49" charset="-122"/>
                </a:rPr>
                <a:t>比较</a:t>
              </a:r>
            </a:p>
          </p:txBody>
        </p:sp>
        <p:graphicFrame>
          <p:nvGraphicFramePr>
            <p:cNvPr id="9242" name="Object 26"/>
            <p:cNvGraphicFramePr>
              <a:graphicFrameLocks noChangeAspect="1"/>
            </p:cNvGraphicFramePr>
            <p:nvPr/>
          </p:nvGraphicFramePr>
          <p:xfrm>
            <a:off x="2018" y="119"/>
            <a:ext cx="250" cy="363"/>
          </p:xfrm>
          <a:graphic>
            <a:graphicData uri="http://schemas.openxmlformats.org/presentationml/2006/ole">
              <p:oleObj spid="_x0000_s230404" name="公式" r:id="rId13" imgW="139680" imgH="20304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221"/>
                                        </p:tgtEl>
                                        <p:attrNameLst>
                                          <p:attrName>style.visibility</p:attrName>
                                        </p:attrNameLst>
                                      </p:cBhvr>
                                      <p:to>
                                        <p:strVal val="visible"/>
                                      </p:to>
                                    </p:set>
                                    <p:animEffect transition="in" filter="box(in)">
                                      <p:cBhvr>
                                        <p:cTn id="15" dur="500"/>
                                        <p:tgtEl>
                                          <p:spTgt spid="922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222"/>
                                        </p:tgtEl>
                                        <p:attrNameLst>
                                          <p:attrName>style.visibility</p:attrName>
                                        </p:attrNameLst>
                                      </p:cBhvr>
                                      <p:to>
                                        <p:strVal val="visible"/>
                                      </p:to>
                                    </p:set>
                                    <p:animEffect transition="in" filter="box(in)">
                                      <p:cBhvr>
                                        <p:cTn id="30" dur="500"/>
                                        <p:tgtEl>
                                          <p:spTgt spid="922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autoUpdateAnimBg="0"/>
      <p:bldP spid="9222"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79"/>
          <p:cNvSpPr>
            <a:spLocks noChangeArrowheads="1"/>
          </p:cNvSpPr>
          <p:nvPr/>
        </p:nvSpPr>
        <p:spPr bwMode="auto">
          <a:xfrm>
            <a:off x="496765" y="572283"/>
            <a:ext cx="3643187"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1</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纵向</a:t>
            </a:r>
            <a:r>
              <a:rPr lang="zh-CN" altLang="en-US" sz="2800" b="1" dirty="0" smtClean="0">
                <a:solidFill>
                  <a:srgbClr val="FF0000"/>
                </a:solidFill>
                <a:latin typeface="+mj-lt"/>
                <a:ea typeface="+mj-ea"/>
                <a:cs typeface="Times New Roman" panose="02020603050405020304" pitchFamily="18" charset="0"/>
              </a:rPr>
              <a:t>数据回归模型</a:t>
            </a:r>
            <a:endParaRPr lang="zh-CN" altLang="en-US" sz="2800" b="1" dirty="0">
              <a:solidFill>
                <a:srgbClr val="FF0000"/>
              </a:solidFill>
              <a:latin typeface="+mj-lt"/>
              <a:ea typeface="+mj-ea"/>
              <a:cs typeface="Times New Roman" panose="02020603050405020304" pitchFamily="18" charset="0"/>
            </a:endParaRPr>
          </a:p>
        </p:txBody>
      </p:sp>
      <p:sp>
        <p:nvSpPr>
          <p:cNvPr id="22" name="矩形 21"/>
          <p:cNvSpPr/>
          <p:nvPr/>
        </p:nvSpPr>
        <p:spPr>
          <a:xfrm>
            <a:off x="755576" y="1052736"/>
            <a:ext cx="7596676"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en-US" sz="2800" b="1" dirty="0" smtClean="0"/>
              <a:t>根据</a:t>
            </a:r>
            <a:r>
              <a:rPr lang="zh-CN" altLang="zh-CN" sz="2800" b="1" dirty="0" smtClean="0"/>
              <a:t>数据</a:t>
            </a:r>
            <a:r>
              <a:rPr lang="en-US" altLang="zh-CN" sz="2800" b="1" i="1" dirty="0" err="1"/>
              <a:t>t</a:t>
            </a:r>
            <a:r>
              <a:rPr lang="en-US" altLang="zh-CN" sz="2800" b="1" i="1" baseline="-25000" dirty="0" err="1"/>
              <a:t>ij</a:t>
            </a:r>
            <a:r>
              <a:rPr lang="en-US" altLang="zh-CN" sz="2800" b="1" i="1" baseline="-25000" dirty="0"/>
              <a:t> </a:t>
            </a:r>
            <a:r>
              <a:rPr lang="en-US" altLang="zh-CN" sz="2800" b="1" i="1" dirty="0"/>
              <a:t>, </a:t>
            </a:r>
            <a:r>
              <a:rPr lang="en-US" altLang="zh-CN" sz="2800" b="1" i="1" dirty="0" err="1"/>
              <a:t>y</a:t>
            </a:r>
            <a:r>
              <a:rPr lang="en-US" altLang="zh-CN" sz="2800" b="1" i="1" baseline="-25000" dirty="0" err="1"/>
              <a:t>ij</a:t>
            </a:r>
            <a:r>
              <a:rPr lang="zh-CN" altLang="zh-CN" sz="2800" b="1" dirty="0" smtClean="0"/>
              <a:t>估计系数</a:t>
            </a:r>
            <a:r>
              <a:rPr lang="en-US" altLang="zh-CN" sz="2800" b="1" i="1" dirty="0"/>
              <a:t>b</a:t>
            </a:r>
            <a:r>
              <a:rPr lang="en-US" altLang="zh-CN" sz="2800" b="1" baseline="-25000" dirty="0"/>
              <a:t>0</a:t>
            </a:r>
            <a:r>
              <a:rPr lang="en-US" altLang="zh-CN" sz="2800" b="1" dirty="0"/>
              <a:t>, </a:t>
            </a:r>
            <a:r>
              <a:rPr lang="en-US" altLang="zh-CN" sz="2800" b="1" i="1" dirty="0"/>
              <a:t>b</a:t>
            </a:r>
            <a:r>
              <a:rPr lang="en-US" altLang="zh-CN" sz="2800" b="1" baseline="-25000" dirty="0"/>
              <a:t>1</a:t>
            </a:r>
            <a:r>
              <a:rPr lang="en-US" altLang="zh-CN" sz="2800" b="1" dirty="0"/>
              <a:t>, </a:t>
            </a:r>
            <a:r>
              <a:rPr lang="en-US" altLang="zh-CN" sz="2800" b="1" i="1" dirty="0"/>
              <a:t>b</a:t>
            </a:r>
            <a:r>
              <a:rPr lang="en-US" altLang="zh-CN" sz="2800" b="1" baseline="-25000" dirty="0"/>
              <a:t>2</a:t>
            </a:r>
            <a:r>
              <a:rPr lang="zh-CN" altLang="zh-CN" sz="2800" b="1" dirty="0"/>
              <a:t>及</a:t>
            </a:r>
            <a:r>
              <a:rPr lang="en-US" altLang="zh-CN" sz="2800" b="1" i="1" dirty="0"/>
              <a:t>η</a:t>
            </a:r>
            <a:r>
              <a:rPr lang="en-US" altLang="zh-CN" sz="2800" b="1" baseline="-25000" dirty="0"/>
              <a:t>0</a:t>
            </a:r>
            <a:r>
              <a:rPr lang="en-US" altLang="zh-CN" sz="2800" b="1" i="1" baseline="-25000" dirty="0"/>
              <a:t>i</a:t>
            </a:r>
            <a:r>
              <a:rPr lang="en-US" altLang="zh-CN" sz="2800" b="1" dirty="0"/>
              <a:t>, </a:t>
            </a:r>
            <a:r>
              <a:rPr lang="en-US" altLang="zh-CN" sz="2800" b="1" i="1" dirty="0"/>
              <a:t>η</a:t>
            </a:r>
            <a:r>
              <a:rPr lang="en-US" altLang="zh-CN" sz="2800" b="1" baseline="-25000" dirty="0"/>
              <a:t>1</a:t>
            </a:r>
            <a:r>
              <a:rPr lang="en-US" altLang="zh-CN" sz="2800" b="1" i="1" baseline="-25000" dirty="0"/>
              <a:t>i</a:t>
            </a:r>
            <a:r>
              <a:rPr lang="en-US" altLang="zh-CN" sz="2800" b="1" dirty="0"/>
              <a:t>, </a:t>
            </a:r>
            <a:r>
              <a:rPr lang="en-US" altLang="zh-CN" sz="2800" b="1" i="1" dirty="0" smtClean="0"/>
              <a:t>η</a:t>
            </a:r>
            <a:r>
              <a:rPr lang="en-US" altLang="zh-CN" sz="2800" b="1" baseline="-25000" dirty="0" smtClean="0"/>
              <a:t>2</a:t>
            </a:r>
            <a:r>
              <a:rPr lang="en-US" altLang="zh-CN" sz="2800" b="1" i="1" baseline="-25000" dirty="0" smtClean="0"/>
              <a:t>i </a:t>
            </a:r>
            <a:r>
              <a:rPr lang="zh-CN" altLang="zh-CN" sz="2800" b="1" dirty="0" smtClean="0"/>
              <a:t>的</a:t>
            </a:r>
            <a:r>
              <a:rPr lang="zh-CN" altLang="zh-CN" sz="2800" b="1" dirty="0"/>
              <a:t>方差</a:t>
            </a:r>
            <a:r>
              <a:rPr lang="en-US" altLang="zh-CN" sz="2800" b="1" i="1" dirty="0"/>
              <a:t>d</a:t>
            </a:r>
            <a:r>
              <a:rPr lang="en-US" altLang="zh-CN" sz="2800" b="1" baseline="-25000" dirty="0"/>
              <a:t>0</a:t>
            </a:r>
            <a:r>
              <a:rPr lang="en-US" altLang="zh-CN" sz="2800" b="1" i="1" baseline="30000" dirty="0"/>
              <a:t>2</a:t>
            </a:r>
            <a:r>
              <a:rPr lang="en-US" altLang="zh-CN" sz="2800" b="1" dirty="0"/>
              <a:t>, </a:t>
            </a:r>
            <a:r>
              <a:rPr lang="en-US" altLang="zh-CN" sz="2800" b="1" i="1" dirty="0"/>
              <a:t>d</a:t>
            </a:r>
            <a:r>
              <a:rPr lang="en-US" altLang="zh-CN" sz="2800" b="1" baseline="-25000" dirty="0"/>
              <a:t>1</a:t>
            </a:r>
            <a:r>
              <a:rPr lang="en-US" altLang="zh-CN" sz="2800" b="1" i="1" baseline="30000" dirty="0"/>
              <a:t>2</a:t>
            </a:r>
            <a:r>
              <a:rPr lang="en-US" altLang="zh-CN" sz="2800" b="1" i="1" dirty="0"/>
              <a:t> </a:t>
            </a:r>
            <a:r>
              <a:rPr lang="en-US" altLang="zh-CN" sz="2800" b="1" dirty="0"/>
              <a:t>,</a:t>
            </a:r>
            <a:r>
              <a:rPr lang="en-US" altLang="zh-CN" sz="2800" b="1" i="1" dirty="0"/>
              <a:t>d</a:t>
            </a:r>
            <a:r>
              <a:rPr lang="en-US" altLang="zh-CN" sz="2800" b="1" baseline="-25000" dirty="0"/>
              <a:t>2</a:t>
            </a:r>
            <a:r>
              <a:rPr lang="en-US" altLang="zh-CN" sz="2800" b="1" i="1" baseline="30000" dirty="0"/>
              <a:t>2</a:t>
            </a:r>
            <a:r>
              <a:rPr lang="en-US" altLang="zh-CN" sz="2800" b="1" dirty="0"/>
              <a:t>, </a:t>
            </a:r>
            <a:r>
              <a:rPr lang="zh-CN" altLang="zh-CN" sz="2800" b="1" dirty="0" smtClean="0"/>
              <a:t>需要</a:t>
            </a:r>
            <a:r>
              <a:rPr lang="zh-CN" altLang="zh-CN" sz="2800" b="1" dirty="0"/>
              <a:t>应用</a:t>
            </a:r>
            <a:r>
              <a:rPr lang="zh-CN" altLang="zh-CN" sz="2800" b="1" dirty="0" smtClean="0">
                <a:solidFill>
                  <a:srgbClr val="FF0000"/>
                </a:solidFill>
              </a:rPr>
              <a:t>最大似然法</a:t>
            </a:r>
            <a:r>
              <a:rPr lang="en-US" altLang="zh-CN" sz="2800" b="1" dirty="0" smtClean="0">
                <a:solidFill>
                  <a:srgbClr val="FF0000"/>
                </a:solidFill>
              </a:rPr>
              <a:t>.</a:t>
            </a:r>
            <a:endParaRPr lang="zh-CN" altLang="en-US" sz="2800" b="1" dirty="0">
              <a:solidFill>
                <a:srgbClr val="FF0000"/>
              </a:solidFill>
            </a:endParaRPr>
          </a:p>
        </p:txBody>
      </p:sp>
      <p:grpSp>
        <p:nvGrpSpPr>
          <p:cNvPr id="2" name="组合 1"/>
          <p:cNvGrpSpPr/>
          <p:nvPr/>
        </p:nvGrpSpPr>
        <p:grpSpPr>
          <a:xfrm>
            <a:off x="233466" y="2132856"/>
            <a:ext cx="8442990" cy="944033"/>
            <a:chOff x="233466" y="2132856"/>
            <a:chExt cx="8442990" cy="944033"/>
          </a:xfrm>
        </p:grpSpPr>
        <p:pic>
          <p:nvPicPr>
            <p:cNvPr id="20" name="图片 19"/>
            <p:cNvPicPr/>
            <p:nvPr/>
          </p:nvPicPr>
          <p:blipFill>
            <a:blip r:embed="rId2"/>
            <a:srcRect/>
            <a:stretch>
              <a:fillRect/>
            </a:stretch>
          </p:blipFill>
          <p:spPr bwMode="auto">
            <a:xfrm>
              <a:off x="1907704" y="2132856"/>
              <a:ext cx="6768752" cy="944033"/>
            </a:xfrm>
            <a:prstGeom prst="rect">
              <a:avLst/>
            </a:prstGeom>
            <a:solidFill>
              <a:srgbClr val="FFFF00"/>
            </a:solidFill>
          </p:spPr>
        </p:pic>
        <p:sp>
          <p:nvSpPr>
            <p:cNvPr id="23" name="矩形 22"/>
            <p:cNvSpPr/>
            <p:nvPr/>
          </p:nvSpPr>
          <p:spPr>
            <a:xfrm>
              <a:off x="233466" y="2348880"/>
              <a:ext cx="1620957" cy="523220"/>
            </a:xfrm>
            <a:prstGeom prst="rect">
              <a:avLst/>
            </a:prstGeom>
            <a:solidFill>
              <a:srgbClr val="FFFF00"/>
            </a:solidFill>
          </p:spPr>
          <p:txBody>
            <a:bodyPr wrap="none">
              <a:spAutoFit/>
            </a:bodyPr>
            <a:lstStyle/>
            <a:p>
              <a:r>
                <a:rPr lang="zh-CN" altLang="zh-CN" sz="2800" b="1" dirty="0">
                  <a:latin typeface="+mj-ea"/>
                  <a:ea typeface="+mj-ea"/>
                </a:rPr>
                <a:t>似然函数</a:t>
              </a:r>
              <a:endParaRPr lang="zh-CN" altLang="en-US" sz="2800" b="1" dirty="0">
                <a:latin typeface="+mj-ea"/>
                <a:ea typeface="+mj-ea"/>
              </a:endParaRPr>
            </a:p>
          </p:txBody>
        </p:sp>
      </p:grpSp>
      <p:sp>
        <p:nvSpPr>
          <p:cNvPr id="24" name="矩形 23"/>
          <p:cNvSpPr/>
          <p:nvPr/>
        </p:nvSpPr>
        <p:spPr>
          <a:xfrm>
            <a:off x="683568" y="3068960"/>
            <a:ext cx="7776864"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求解</a:t>
            </a:r>
            <a:r>
              <a:rPr lang="en-US" altLang="zh-CN" sz="2800" b="1" i="1" dirty="0" smtClean="0"/>
              <a:t>L</a:t>
            </a:r>
            <a:r>
              <a:rPr lang="zh-CN" altLang="zh-CN" sz="2800" b="1" dirty="0"/>
              <a:t>的最大值</a:t>
            </a:r>
            <a:r>
              <a:rPr lang="zh-CN" altLang="zh-CN" sz="2800" b="1" dirty="0" smtClean="0"/>
              <a:t>点</a:t>
            </a:r>
            <a:r>
              <a:rPr lang="zh-CN" altLang="en-US" sz="2800" b="1" dirty="0" smtClean="0"/>
              <a:t>可</a:t>
            </a:r>
            <a:r>
              <a:rPr lang="zh-CN" altLang="zh-CN" sz="2800" b="1" dirty="0" smtClean="0"/>
              <a:t>得</a:t>
            </a:r>
            <a:r>
              <a:rPr lang="zh-CN" altLang="zh-CN" sz="2800" b="1" dirty="0" smtClean="0">
                <a:solidFill>
                  <a:srgbClr val="FF0000"/>
                </a:solidFill>
              </a:rPr>
              <a:t>系数</a:t>
            </a:r>
            <a:r>
              <a:rPr lang="en-US" altLang="zh-CN" sz="2800" b="1" i="1" dirty="0">
                <a:solidFill>
                  <a:srgbClr val="FF0000"/>
                </a:solidFill>
              </a:rPr>
              <a:t>b</a:t>
            </a:r>
            <a:r>
              <a:rPr lang="en-US" altLang="zh-CN" sz="2800" b="1" baseline="-25000" dirty="0">
                <a:solidFill>
                  <a:srgbClr val="FF0000"/>
                </a:solidFill>
              </a:rPr>
              <a:t>0</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1</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2</a:t>
            </a:r>
            <a:r>
              <a:rPr lang="zh-CN" altLang="zh-CN" sz="2800" b="1" dirty="0" smtClean="0">
                <a:solidFill>
                  <a:srgbClr val="FF0000"/>
                </a:solidFill>
              </a:rPr>
              <a:t>及方差</a:t>
            </a:r>
            <a:r>
              <a:rPr lang="en-US" altLang="zh-CN" sz="2800" b="1" i="1" dirty="0" smtClean="0">
                <a:solidFill>
                  <a:srgbClr val="FF0000"/>
                </a:solidFill>
              </a:rPr>
              <a:t>d</a:t>
            </a:r>
            <a:r>
              <a:rPr lang="en-US" altLang="zh-CN" sz="2800" b="1" baseline="-25000" dirty="0" smtClean="0">
                <a:solidFill>
                  <a:srgbClr val="FF0000"/>
                </a:solidFill>
              </a:rPr>
              <a:t>0</a:t>
            </a:r>
            <a:r>
              <a:rPr lang="en-US" altLang="zh-CN" sz="2800" b="1" i="1" baseline="30000" dirty="0" smtClean="0">
                <a:solidFill>
                  <a:srgbClr val="FF0000"/>
                </a:solidFill>
              </a:rPr>
              <a:t>2</a:t>
            </a:r>
            <a:r>
              <a:rPr lang="en-US" altLang="zh-CN" sz="2800" b="1" dirty="0">
                <a:solidFill>
                  <a:srgbClr val="FF0000"/>
                </a:solidFill>
              </a:rPr>
              <a:t>, </a:t>
            </a:r>
            <a:r>
              <a:rPr lang="en-US" altLang="zh-CN" sz="2800" b="1" i="1" dirty="0" smtClean="0">
                <a:solidFill>
                  <a:srgbClr val="FF0000"/>
                </a:solidFill>
              </a:rPr>
              <a:t>d</a:t>
            </a:r>
            <a:r>
              <a:rPr lang="en-US" altLang="zh-CN" sz="2800" b="1" baseline="-25000" dirty="0" smtClean="0">
                <a:solidFill>
                  <a:srgbClr val="FF0000"/>
                </a:solidFill>
              </a:rPr>
              <a:t>1</a:t>
            </a:r>
            <a:r>
              <a:rPr lang="en-US" altLang="zh-CN" sz="2800" b="1" i="1" baseline="30000" dirty="0" smtClean="0">
                <a:solidFill>
                  <a:srgbClr val="FF0000"/>
                </a:solidFill>
              </a:rPr>
              <a:t>2</a:t>
            </a:r>
            <a:r>
              <a:rPr lang="en-US" altLang="zh-CN" sz="2800" b="1" dirty="0" smtClean="0">
                <a:solidFill>
                  <a:srgbClr val="FF0000"/>
                </a:solidFill>
              </a:rPr>
              <a:t>, </a:t>
            </a:r>
            <a:r>
              <a:rPr lang="en-US" altLang="zh-CN" sz="2800" b="1" i="1" dirty="0" smtClean="0">
                <a:solidFill>
                  <a:srgbClr val="FF0000"/>
                </a:solidFill>
              </a:rPr>
              <a:t>d</a:t>
            </a:r>
            <a:r>
              <a:rPr lang="en-US" altLang="zh-CN" sz="2800" b="1" baseline="-25000" dirty="0" smtClean="0">
                <a:solidFill>
                  <a:srgbClr val="FF0000"/>
                </a:solidFill>
              </a:rPr>
              <a:t>2</a:t>
            </a:r>
            <a:r>
              <a:rPr lang="en-US" altLang="zh-CN" sz="2800" b="1" i="1" baseline="30000" dirty="0" smtClean="0">
                <a:solidFill>
                  <a:srgbClr val="FF0000"/>
                </a:solidFill>
              </a:rPr>
              <a:t>2</a:t>
            </a:r>
            <a:r>
              <a:rPr lang="en-US" altLang="zh-CN" sz="2800" b="1" i="1" dirty="0" smtClean="0">
                <a:solidFill>
                  <a:srgbClr val="FF0000"/>
                </a:solidFill>
              </a:rPr>
              <a:t>,</a:t>
            </a:r>
            <a:r>
              <a:rPr lang="en-US" altLang="zh-CN" sz="2800" b="1" i="1" dirty="0">
                <a:solidFill>
                  <a:srgbClr val="FF0000"/>
                </a:solidFill>
                <a:sym typeface="Symbol"/>
              </a:rPr>
              <a:t></a:t>
            </a:r>
            <a:r>
              <a:rPr lang="en-US" altLang="zh-CN" sz="2800" b="1" baseline="30000" dirty="0">
                <a:solidFill>
                  <a:srgbClr val="FF0000"/>
                </a:solidFill>
              </a:rPr>
              <a:t>2</a:t>
            </a:r>
            <a:r>
              <a:rPr lang="zh-CN" altLang="zh-CN" sz="2800" b="1" dirty="0" smtClean="0">
                <a:solidFill>
                  <a:srgbClr val="FF0000"/>
                </a:solidFill>
              </a:rPr>
              <a:t>的</a:t>
            </a:r>
            <a:r>
              <a:rPr lang="zh-CN" altLang="zh-CN" sz="2800" b="1" dirty="0">
                <a:solidFill>
                  <a:srgbClr val="FF0000"/>
                </a:solidFill>
              </a:rPr>
              <a:t>估计值</a:t>
            </a:r>
            <a:r>
              <a:rPr lang="zh-CN" altLang="zh-CN" sz="2800" b="1" dirty="0" smtClean="0"/>
              <a:t>，</a:t>
            </a:r>
            <a:r>
              <a:rPr lang="zh-CN" altLang="zh-CN" sz="2800" b="1" dirty="0"/>
              <a:t>可</a:t>
            </a:r>
            <a:r>
              <a:rPr lang="zh-CN" altLang="zh-CN" sz="2800" b="1" dirty="0" smtClean="0"/>
              <a:t>用</a:t>
            </a:r>
            <a:r>
              <a:rPr lang="en-US" altLang="zh-CN" sz="2800" b="1" dirty="0"/>
              <a:t>SAS</a:t>
            </a:r>
            <a:r>
              <a:rPr lang="zh-CN" altLang="zh-CN" sz="2800" b="1" dirty="0"/>
              <a:t>等</a:t>
            </a:r>
            <a:r>
              <a:rPr lang="zh-CN" altLang="zh-CN" sz="2800" b="1" dirty="0" smtClean="0"/>
              <a:t>软件实现</a:t>
            </a:r>
            <a:r>
              <a:rPr lang="en-US" altLang="zh-CN" sz="2800" b="1" dirty="0" smtClean="0"/>
              <a:t>.</a:t>
            </a:r>
            <a:endParaRPr lang="zh-CN" altLang="en-US" sz="2800" b="1" dirty="0"/>
          </a:p>
        </p:txBody>
      </p:sp>
      <p:sp>
        <p:nvSpPr>
          <p:cNvPr id="25" name="矩形 24"/>
          <p:cNvSpPr/>
          <p:nvPr/>
        </p:nvSpPr>
        <p:spPr>
          <a:xfrm>
            <a:off x="694422" y="4149080"/>
            <a:ext cx="7940838" cy="1126462"/>
          </a:xfrm>
          <a:prstGeom prst="rect">
            <a:avLst/>
          </a:prstGeom>
          <a:solidFill>
            <a:schemeClr val="accent1">
              <a:lumMod val="20000"/>
              <a:lumOff val="80000"/>
            </a:schemeClr>
          </a:solidFill>
        </p:spPr>
        <p:txBody>
          <a:bodyPr wrap="square">
            <a:spAutoFit/>
          </a:bodyPr>
          <a:lstStyle/>
          <a:p>
            <a:pPr>
              <a:lnSpc>
                <a:spcPct val="120000"/>
              </a:lnSpc>
            </a:pPr>
            <a:r>
              <a:rPr lang="en-US" altLang="zh-CN" sz="2800" b="1" i="1" dirty="0" err="1" smtClean="0">
                <a:solidFill>
                  <a:srgbClr val="FF0000"/>
                </a:solidFill>
                <a:latin typeface="+mj-ea"/>
                <a:ea typeface="+mj-ea"/>
                <a:cs typeface="Times New Roman" panose="02020603050405020304" pitchFamily="18" charset="0"/>
              </a:rPr>
              <a:t>b</a:t>
            </a:r>
            <a:r>
              <a:rPr lang="en-US" altLang="zh-CN" sz="2800" b="1" i="1" baseline="-25000" dirty="0" err="1" smtClean="0">
                <a:solidFill>
                  <a:srgbClr val="FF0000"/>
                </a:solidFill>
                <a:latin typeface="+mj-ea"/>
                <a:ea typeface="+mj-ea"/>
                <a:cs typeface="Times New Roman" panose="02020603050405020304" pitchFamily="18" charset="0"/>
              </a:rPr>
              <a:t>k</a:t>
            </a:r>
            <a:r>
              <a:rPr lang="en-US" altLang="zh-CN" sz="2800" b="1" dirty="0">
                <a:solidFill>
                  <a:srgbClr val="FF0000"/>
                </a:solidFill>
                <a:cs typeface="Times New Roman" panose="02020603050405020304" pitchFamily="18" charset="0"/>
              </a:rPr>
              <a:t> ~</a:t>
            </a:r>
            <a:r>
              <a:rPr lang="zh-CN" altLang="zh-CN" sz="2800" b="1" dirty="0" smtClean="0">
                <a:solidFill>
                  <a:srgbClr val="FF0000"/>
                </a:solidFill>
                <a:latin typeface="+mj-ea"/>
                <a:ea typeface="+mj-ea"/>
                <a:cs typeface="Times New Roman" panose="02020603050405020304" pitchFamily="18" charset="0"/>
              </a:rPr>
              <a:t>全体</a:t>
            </a:r>
            <a:r>
              <a:rPr lang="zh-CN" altLang="zh-CN" sz="2800" b="1" dirty="0">
                <a:solidFill>
                  <a:srgbClr val="FF0000"/>
                </a:solidFill>
                <a:latin typeface="+mj-ea"/>
                <a:ea typeface="+mj-ea"/>
                <a:cs typeface="Times New Roman" panose="02020603050405020304" pitchFamily="18" charset="0"/>
              </a:rPr>
              <a:t>病人的总体效应</a:t>
            </a:r>
            <a:r>
              <a:rPr lang="zh-CN" altLang="zh-CN" sz="2800" b="1" dirty="0" smtClean="0">
                <a:latin typeface="+mj-ea"/>
                <a:ea typeface="+mj-ea"/>
                <a:cs typeface="Times New Roman" panose="02020603050405020304" pitchFamily="18" charset="0"/>
              </a:rPr>
              <a:t>，</a:t>
            </a:r>
            <a:r>
              <a:rPr lang="zh-CN" altLang="en-US" sz="2800" b="1" dirty="0" smtClean="0">
                <a:latin typeface="+mj-ea"/>
                <a:ea typeface="+mj-ea"/>
                <a:cs typeface="Times New Roman" panose="02020603050405020304" pitchFamily="18" charset="0"/>
              </a:rPr>
              <a:t>用于</a:t>
            </a:r>
            <a:r>
              <a:rPr lang="zh-CN" altLang="zh-CN" sz="2800" b="1" dirty="0" smtClean="0">
                <a:latin typeface="+mj-ea"/>
                <a:ea typeface="+mj-ea"/>
                <a:cs typeface="Times New Roman" panose="02020603050405020304" pitchFamily="18" charset="0"/>
              </a:rPr>
              <a:t>预测平均</a:t>
            </a:r>
            <a:r>
              <a:rPr lang="zh-CN" altLang="zh-CN" sz="2800" b="1" dirty="0">
                <a:latin typeface="+mj-ea"/>
                <a:ea typeface="+mj-ea"/>
                <a:cs typeface="Times New Roman" panose="02020603050405020304" pitchFamily="18" charset="0"/>
              </a:rPr>
              <a:t>意义下</a:t>
            </a:r>
            <a:r>
              <a:rPr lang="zh-CN" altLang="zh-CN" sz="2800" b="1" dirty="0" smtClean="0">
                <a:latin typeface="+mj-ea"/>
                <a:ea typeface="+mj-ea"/>
                <a:cs typeface="Times New Roman" panose="02020603050405020304" pitchFamily="18" charset="0"/>
              </a:rPr>
              <a:t>的</a:t>
            </a:r>
            <a:r>
              <a:rPr lang="zh-CN" altLang="zh-CN" sz="2800" b="1" dirty="0">
                <a:latin typeface="+mj-ea"/>
                <a:ea typeface="+mj-ea"/>
                <a:cs typeface="Times New Roman" panose="02020603050405020304" pitchFamily="18" charset="0"/>
              </a:rPr>
              <a:t>最佳治疗终止</a:t>
            </a:r>
            <a:r>
              <a:rPr lang="zh-CN" altLang="zh-CN" sz="2800" b="1" dirty="0" smtClean="0">
                <a:latin typeface="+mj-ea"/>
                <a:ea typeface="+mj-ea"/>
                <a:cs typeface="Times New Roman" panose="02020603050405020304" pitchFamily="18" charset="0"/>
              </a:rPr>
              <a:t>时间</a:t>
            </a:r>
            <a:r>
              <a:rPr lang="en-US" altLang="zh-CN" sz="2800" b="1" dirty="0" smtClean="0">
                <a:latin typeface="+mj-ea"/>
                <a:ea typeface="+mj-ea"/>
                <a:cs typeface="Times New Roman" panose="02020603050405020304" pitchFamily="18" charset="0"/>
              </a:rPr>
              <a:t>(</a:t>
            </a:r>
            <a:r>
              <a:rPr lang="zh-CN" altLang="en-US" sz="2800" b="1" dirty="0" smtClean="0">
                <a:latin typeface="+mj-ea"/>
                <a:ea typeface="+mj-ea"/>
                <a:cs typeface="Times New Roman" panose="02020603050405020304" pitchFamily="18" charset="0"/>
              </a:rPr>
              <a:t>或</a:t>
            </a:r>
            <a:r>
              <a:rPr lang="zh-CN" altLang="zh-CN" sz="2800" b="1" dirty="0" smtClean="0">
                <a:latin typeface="+mj-ea"/>
                <a:ea typeface="+mj-ea"/>
                <a:cs typeface="Times New Roman" panose="02020603050405020304" pitchFamily="18" charset="0"/>
              </a:rPr>
              <a:t>继续治疗</a:t>
            </a:r>
            <a:r>
              <a:rPr lang="en-US" altLang="zh-CN" sz="2800" b="1" dirty="0" smtClean="0">
                <a:latin typeface="+mj-ea"/>
                <a:ea typeface="+mj-ea"/>
                <a:cs typeface="Times New Roman" panose="02020603050405020304" pitchFamily="18" charset="0"/>
              </a:rPr>
              <a:t>)</a:t>
            </a:r>
            <a:r>
              <a:rPr lang="en-US" altLang="zh-CN" sz="2800" b="1" dirty="0">
                <a:latin typeface="+mj-ea"/>
                <a:ea typeface="+mj-ea"/>
                <a:cs typeface="Times New Roman" panose="02020603050405020304" pitchFamily="18" charset="0"/>
              </a:rPr>
              <a:t>.</a:t>
            </a:r>
            <a:endParaRPr lang="zh-CN" altLang="zh-CN" sz="2800" b="1" dirty="0">
              <a:latin typeface="+mj-ea"/>
              <a:ea typeface="+mj-ea"/>
              <a:cs typeface="Times New Roman" panose="02020603050405020304" pitchFamily="18" charset="0"/>
            </a:endParaRPr>
          </a:p>
        </p:txBody>
      </p:sp>
      <p:sp>
        <p:nvSpPr>
          <p:cNvPr id="26" name="矩形 25"/>
          <p:cNvSpPr/>
          <p:nvPr/>
        </p:nvSpPr>
        <p:spPr>
          <a:xfrm>
            <a:off x="687426" y="5264040"/>
            <a:ext cx="7940838" cy="1126462"/>
          </a:xfrm>
          <a:prstGeom prst="rect">
            <a:avLst/>
          </a:prstGeom>
        </p:spPr>
        <p:txBody>
          <a:bodyPr wrap="square">
            <a:spAutoFit/>
          </a:bodyPr>
          <a:lstStyle/>
          <a:p>
            <a:pPr>
              <a:lnSpc>
                <a:spcPct val="120000"/>
              </a:lnSpc>
            </a:pPr>
            <a:r>
              <a:rPr lang="en-US" altLang="zh-CN" sz="2800" b="1" i="1" dirty="0" smtClean="0">
                <a:solidFill>
                  <a:srgbClr val="FF0000"/>
                </a:solidFill>
                <a:latin typeface="+mj-ea"/>
                <a:ea typeface="+mj-ea"/>
                <a:cs typeface="Times New Roman" panose="02020603050405020304" pitchFamily="18" charset="0"/>
              </a:rPr>
              <a:t>d</a:t>
            </a:r>
            <a:r>
              <a:rPr lang="en-US" altLang="zh-CN" sz="2800" b="1" i="1" baseline="-25000" dirty="0" smtClean="0">
                <a:solidFill>
                  <a:srgbClr val="FF0000"/>
                </a:solidFill>
                <a:latin typeface="+mj-ea"/>
                <a:ea typeface="+mj-ea"/>
                <a:cs typeface="Times New Roman" panose="02020603050405020304" pitchFamily="18" charset="0"/>
              </a:rPr>
              <a:t>k</a:t>
            </a:r>
            <a:r>
              <a:rPr lang="en-US" altLang="zh-CN" sz="2800" b="1" baseline="30000" dirty="0" smtClean="0">
                <a:solidFill>
                  <a:srgbClr val="FF0000"/>
                </a:solidFill>
                <a:latin typeface="+mj-ea"/>
                <a:ea typeface="+mj-ea"/>
                <a:cs typeface="Times New Roman" panose="02020603050405020304" pitchFamily="18" charset="0"/>
              </a:rPr>
              <a:t>2</a:t>
            </a:r>
            <a:r>
              <a:rPr lang="en-US" altLang="zh-CN" sz="2800" b="1" dirty="0">
                <a:solidFill>
                  <a:srgbClr val="FF0000"/>
                </a:solidFill>
                <a:cs typeface="Times New Roman" panose="02020603050405020304" pitchFamily="18" charset="0"/>
              </a:rPr>
              <a:t> </a:t>
            </a:r>
            <a:r>
              <a:rPr lang="en-US" altLang="zh-CN" sz="2800" b="1" dirty="0" smtClean="0">
                <a:solidFill>
                  <a:srgbClr val="FF0000"/>
                </a:solidFill>
                <a:cs typeface="Times New Roman" panose="02020603050405020304" pitchFamily="18" charset="0"/>
              </a:rPr>
              <a:t>~</a:t>
            </a:r>
            <a:r>
              <a:rPr lang="zh-CN" altLang="zh-CN" sz="2800" b="1" dirty="0" smtClean="0">
                <a:solidFill>
                  <a:srgbClr val="FF0000"/>
                </a:solidFill>
                <a:latin typeface="+mj-ea"/>
                <a:ea typeface="+mj-ea"/>
                <a:cs typeface="Times New Roman" panose="02020603050405020304" pitchFamily="18" charset="0"/>
              </a:rPr>
              <a:t>不同病人的</a:t>
            </a:r>
            <a:r>
              <a:rPr lang="zh-CN" altLang="zh-CN" sz="2800" b="1" dirty="0">
                <a:solidFill>
                  <a:srgbClr val="FF0000"/>
                </a:solidFill>
                <a:latin typeface="+mj-ea"/>
                <a:ea typeface="+mj-ea"/>
                <a:cs typeface="Times New Roman" panose="02020603050405020304" pitchFamily="18" charset="0"/>
              </a:rPr>
              <a:t>分散性</a:t>
            </a:r>
            <a:r>
              <a:rPr lang="zh-CN" altLang="zh-CN" sz="2800" b="1" dirty="0" smtClean="0">
                <a:latin typeface="+mj-ea"/>
                <a:ea typeface="+mj-ea"/>
                <a:cs typeface="Times New Roman" panose="02020603050405020304" pitchFamily="18" charset="0"/>
              </a:rPr>
              <a:t>，在</a:t>
            </a:r>
            <a:r>
              <a:rPr lang="zh-CN" altLang="zh-CN" sz="2800" b="1" dirty="0">
                <a:latin typeface="+mj-ea"/>
                <a:ea typeface="+mj-ea"/>
                <a:cs typeface="Times New Roman" panose="02020603050405020304" pitchFamily="18" charset="0"/>
              </a:rPr>
              <a:t>一定置信度下</a:t>
            </a:r>
            <a:r>
              <a:rPr lang="zh-CN" altLang="zh-CN" sz="2800" b="1" dirty="0" smtClean="0">
                <a:latin typeface="+mj-ea"/>
                <a:ea typeface="+mj-ea"/>
                <a:cs typeface="Times New Roman" panose="02020603050405020304" pitchFamily="18" charset="0"/>
              </a:rPr>
              <a:t>给出</a:t>
            </a:r>
            <a:r>
              <a:rPr lang="zh-CN" altLang="zh-CN" sz="2800" b="1" dirty="0">
                <a:latin typeface="+mj-ea"/>
                <a:ea typeface="+mj-ea"/>
                <a:cs typeface="Times New Roman" panose="02020603050405020304" pitchFamily="18" charset="0"/>
              </a:rPr>
              <a:t>最佳治疗终止</a:t>
            </a:r>
            <a:r>
              <a:rPr lang="zh-CN" altLang="zh-CN" sz="2800" b="1" dirty="0" smtClean="0">
                <a:latin typeface="+mj-ea"/>
                <a:ea typeface="+mj-ea"/>
                <a:cs typeface="Times New Roman" panose="02020603050405020304" pitchFamily="18" charset="0"/>
              </a:rPr>
              <a:t>时间</a:t>
            </a:r>
            <a:r>
              <a:rPr lang="zh-CN" altLang="zh-CN" sz="2800" b="1" dirty="0">
                <a:latin typeface="+mj-ea"/>
                <a:ea typeface="+mj-ea"/>
                <a:cs typeface="Times New Roman" panose="02020603050405020304" pitchFamily="18" charset="0"/>
              </a:rPr>
              <a:t>的</a:t>
            </a:r>
            <a:r>
              <a:rPr lang="zh-CN" altLang="zh-CN" sz="2800" b="1" dirty="0" smtClean="0">
                <a:latin typeface="+mj-ea"/>
                <a:ea typeface="+mj-ea"/>
                <a:cs typeface="Times New Roman" panose="02020603050405020304" pitchFamily="18" charset="0"/>
              </a:rPr>
              <a:t>置信区间</a:t>
            </a:r>
            <a:r>
              <a:rPr lang="en-US" altLang="zh-CN" sz="2800" b="1" dirty="0" smtClean="0">
                <a:latin typeface="+mj-ea"/>
                <a:ea typeface="+mj-ea"/>
                <a:cs typeface="Times New Roman" panose="02020603050405020304" pitchFamily="18" charset="0"/>
              </a:rPr>
              <a:t>(</a:t>
            </a:r>
            <a:r>
              <a:rPr lang="zh-CN" altLang="en-US" sz="2800" b="1" dirty="0" smtClean="0">
                <a:latin typeface="+mj-ea"/>
                <a:ea typeface="+mj-ea"/>
                <a:cs typeface="Times New Roman" panose="02020603050405020304" pitchFamily="18" charset="0"/>
              </a:rPr>
              <a:t>或</a:t>
            </a:r>
            <a:r>
              <a:rPr lang="zh-CN" altLang="zh-CN" sz="2800" b="1" dirty="0" smtClean="0">
                <a:latin typeface="+mj-ea"/>
                <a:ea typeface="+mj-ea"/>
                <a:cs typeface="Times New Roman" panose="02020603050405020304" pitchFamily="18" charset="0"/>
              </a:rPr>
              <a:t>继续治疗</a:t>
            </a:r>
            <a:r>
              <a:rPr lang="en-US" altLang="zh-CN" sz="2800" b="1" dirty="0" smtClean="0">
                <a:latin typeface="+mj-ea"/>
                <a:ea typeface="+mj-ea"/>
                <a:cs typeface="Times New Roman" panose="02020603050405020304" pitchFamily="18" charset="0"/>
              </a:rPr>
              <a:t>)</a:t>
            </a:r>
            <a:r>
              <a:rPr lang="en-US" altLang="zh-CN" sz="2800" b="1" dirty="0">
                <a:latin typeface="+mj-ea"/>
                <a:ea typeface="+mj-ea"/>
                <a:cs typeface="Times New Roman" panose="02020603050405020304" pitchFamily="18" charset="0"/>
              </a:rPr>
              <a:t>.</a:t>
            </a:r>
            <a:endParaRPr lang="zh-CN" altLang="zh-CN" sz="2800" b="1" dirty="0">
              <a:latin typeface="+mj-ea"/>
              <a:ea typeface="+mj-ea"/>
              <a:cs typeface="Times New Roman" panose="02020603050405020304" pitchFamily="18" charset="0"/>
            </a:endParaRPr>
          </a:p>
        </p:txBody>
      </p:sp>
    </p:spTree>
    <p:extLst>
      <p:ext uri="{BB962C8B-B14F-4D97-AF65-F5344CB8AC3E}">
        <p14:creationId xmlns:p14="http://schemas.microsoft.com/office/powerpoint/2010/main" xmlns="" val="124464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1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10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animBg="1"/>
      <p:bldP spid="2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9"/>
          <p:cNvSpPr>
            <a:spLocks noChangeArrowheads="1"/>
          </p:cNvSpPr>
          <p:nvPr/>
        </p:nvSpPr>
        <p:spPr bwMode="auto">
          <a:xfrm>
            <a:off x="531978" y="730988"/>
            <a:ext cx="3209350"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2</a:t>
            </a:r>
            <a:r>
              <a:rPr lang="zh-CN" altLang="en-US" sz="2800" b="1" dirty="0" smtClean="0">
                <a:solidFill>
                  <a:srgbClr val="FF0000"/>
                </a:solidFill>
                <a:latin typeface="+mj-lt"/>
                <a:ea typeface="+mj-ea"/>
                <a:cs typeface="Times New Roman" panose="02020603050405020304" pitchFamily="18" charset="0"/>
              </a:rPr>
              <a:t>）个体</a:t>
            </a:r>
            <a:r>
              <a:rPr lang="zh-CN" altLang="en-US" sz="2800" b="1" dirty="0">
                <a:solidFill>
                  <a:srgbClr val="FF0000"/>
                </a:solidFill>
                <a:latin typeface="+mj-lt"/>
                <a:ea typeface="+mj-ea"/>
                <a:cs typeface="Times New Roman" panose="02020603050405020304" pitchFamily="18" charset="0"/>
              </a:rPr>
              <a:t>回归模型 </a:t>
            </a:r>
            <a:endParaRPr lang="en-US" altLang="zh-CN" sz="2800" b="1" dirty="0">
              <a:solidFill>
                <a:srgbClr val="FF0000"/>
              </a:solidFill>
              <a:latin typeface="+mj-lt"/>
              <a:ea typeface="+mj-ea"/>
              <a:cs typeface="Times New Roman" panose="02020603050405020304" pitchFamily="18" charset="0"/>
            </a:endParaRPr>
          </a:p>
        </p:txBody>
      </p:sp>
      <p:sp>
        <p:nvSpPr>
          <p:cNvPr id="13" name="矩形 12"/>
          <p:cNvSpPr/>
          <p:nvPr/>
        </p:nvSpPr>
        <p:spPr>
          <a:xfrm>
            <a:off x="323528" y="1333217"/>
            <a:ext cx="8424936"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a:latin typeface="+mj-ea"/>
                <a:ea typeface="+mj-ea"/>
                <a:cs typeface="Times New Roman" panose="02020603050405020304" pitchFamily="18" charset="0"/>
              </a:rPr>
              <a:t>纵向数据分析</a:t>
            </a:r>
            <a:r>
              <a:rPr lang="zh-CN" altLang="zh-CN" sz="2800" b="1" dirty="0" smtClean="0">
                <a:latin typeface="+mj-ea"/>
                <a:ea typeface="+mj-ea"/>
                <a:cs typeface="Times New Roman" panose="02020603050405020304" pitchFamily="18" charset="0"/>
              </a:rPr>
              <a:t>需要专门</a:t>
            </a:r>
            <a:r>
              <a:rPr lang="zh-CN" altLang="zh-CN" sz="2800" b="1" dirty="0">
                <a:latin typeface="+mj-ea"/>
                <a:ea typeface="+mj-ea"/>
                <a:cs typeface="Times New Roman" panose="02020603050405020304" pitchFamily="18" charset="0"/>
              </a:rPr>
              <a:t>的统计</a:t>
            </a:r>
            <a:r>
              <a:rPr lang="zh-CN" altLang="zh-CN" sz="2800" b="1" dirty="0" smtClean="0">
                <a:latin typeface="+mj-ea"/>
                <a:ea typeface="+mj-ea"/>
                <a:cs typeface="Times New Roman" panose="02020603050405020304" pitchFamily="18" charset="0"/>
              </a:rPr>
              <a:t>知识</a:t>
            </a:r>
            <a:r>
              <a:rPr lang="en-US" altLang="zh-CN" sz="2800" b="1" dirty="0" smtClean="0">
                <a:latin typeface="+mj-ea"/>
                <a:ea typeface="+mj-ea"/>
                <a:cs typeface="Times New Roman" panose="02020603050405020304" pitchFamily="18" charset="0"/>
              </a:rPr>
              <a:t>,</a:t>
            </a:r>
            <a:r>
              <a:rPr lang="zh-CN" altLang="zh-CN" sz="2800" b="1" dirty="0" smtClean="0">
                <a:latin typeface="+mj-ea"/>
                <a:ea typeface="+mj-ea"/>
                <a:cs typeface="Times New Roman" panose="02020603050405020304" pitchFamily="18" charset="0"/>
              </a:rPr>
              <a:t>作为</a:t>
            </a:r>
            <a:r>
              <a:rPr lang="zh-CN" altLang="zh-CN" sz="2800" b="1" dirty="0">
                <a:latin typeface="+mj-ea"/>
                <a:ea typeface="+mj-ea"/>
                <a:cs typeface="Times New Roman" panose="02020603050405020304" pitchFamily="18" charset="0"/>
              </a:rPr>
              <a:t>它的</a:t>
            </a:r>
            <a:r>
              <a:rPr lang="zh-CN" altLang="zh-CN" sz="2800" b="1" dirty="0" smtClean="0">
                <a:solidFill>
                  <a:srgbClr val="FF0000"/>
                </a:solidFill>
                <a:latin typeface="+mj-ea"/>
                <a:ea typeface="+mj-ea"/>
                <a:cs typeface="Times New Roman" panose="02020603050405020304" pitchFamily="18" charset="0"/>
              </a:rPr>
              <a:t>简化</a:t>
            </a:r>
            <a:r>
              <a:rPr lang="en-US" altLang="zh-CN" sz="2800" b="1" dirty="0">
                <a:latin typeface="+mj-ea"/>
                <a:ea typeface="+mj-ea"/>
                <a:cs typeface="Times New Roman" panose="02020603050405020304" pitchFamily="18" charset="0"/>
              </a:rPr>
              <a:t>,</a:t>
            </a:r>
            <a:r>
              <a:rPr lang="zh-CN" altLang="zh-CN" sz="2800" b="1" dirty="0" smtClean="0">
                <a:latin typeface="+mj-ea"/>
                <a:ea typeface="+mj-ea"/>
                <a:cs typeface="Times New Roman" panose="02020603050405020304" pitchFamily="18" charset="0"/>
              </a:rPr>
              <a:t>用</a:t>
            </a:r>
            <a:r>
              <a:rPr lang="zh-CN" altLang="zh-CN" sz="2800" b="1" dirty="0">
                <a:latin typeface="+mj-ea"/>
                <a:ea typeface="+mj-ea"/>
                <a:cs typeface="Times New Roman" panose="02020603050405020304" pitchFamily="18" charset="0"/>
              </a:rPr>
              <a:t>普通</a:t>
            </a:r>
            <a:r>
              <a:rPr lang="zh-CN" altLang="zh-CN" sz="2800" b="1" dirty="0" smtClean="0">
                <a:latin typeface="+mj-ea"/>
                <a:ea typeface="+mj-ea"/>
                <a:cs typeface="Times New Roman" panose="02020603050405020304" pitchFamily="18" charset="0"/>
              </a:rPr>
              <a:t>的回归分析</a:t>
            </a:r>
            <a:r>
              <a:rPr lang="zh-CN" altLang="en-US" sz="2800" b="1" dirty="0">
                <a:latin typeface="+mj-ea"/>
                <a:ea typeface="+mj-ea"/>
                <a:cs typeface="Times New Roman" panose="02020603050405020304" pitchFamily="18" charset="0"/>
              </a:rPr>
              <a:t>建立每个</a:t>
            </a:r>
            <a:r>
              <a:rPr lang="zh-CN" altLang="en-US" sz="2800" b="1" dirty="0" smtClean="0">
                <a:latin typeface="+mj-ea"/>
                <a:ea typeface="+mj-ea"/>
                <a:cs typeface="Times New Roman" panose="02020603050405020304" pitchFamily="18" charset="0"/>
              </a:rPr>
              <a:t>病人</a:t>
            </a:r>
            <a:r>
              <a:rPr lang="zh-CN" altLang="en-US" sz="2800" b="1" dirty="0">
                <a:latin typeface="+mj-ea"/>
                <a:ea typeface="+mj-ea"/>
                <a:cs typeface="Times New Roman" panose="02020603050405020304" pitchFamily="18" charset="0"/>
              </a:rPr>
              <a:t>的</a:t>
            </a:r>
            <a:r>
              <a:rPr lang="zh-CN" altLang="en-US" sz="2800" b="1" dirty="0" smtClean="0">
                <a:solidFill>
                  <a:srgbClr val="FF0000"/>
                </a:solidFill>
                <a:latin typeface="+mj-ea"/>
                <a:ea typeface="+mj-ea"/>
                <a:cs typeface="Times New Roman" panose="02020603050405020304" pitchFamily="18" charset="0"/>
              </a:rPr>
              <a:t>个体</a:t>
            </a:r>
            <a:r>
              <a:rPr lang="zh-CN" altLang="en-US" sz="2800" b="1" dirty="0">
                <a:solidFill>
                  <a:srgbClr val="FF0000"/>
                </a:solidFill>
                <a:latin typeface="+mj-ea"/>
                <a:ea typeface="+mj-ea"/>
                <a:cs typeface="Times New Roman" panose="02020603050405020304" pitchFamily="18" charset="0"/>
              </a:rPr>
              <a:t>回归</a:t>
            </a:r>
            <a:r>
              <a:rPr lang="zh-CN" altLang="en-US" sz="2800" b="1" dirty="0" smtClean="0">
                <a:solidFill>
                  <a:srgbClr val="FF0000"/>
                </a:solidFill>
                <a:latin typeface="+mj-ea"/>
                <a:ea typeface="+mj-ea"/>
                <a:cs typeface="Times New Roman" panose="02020603050405020304" pitchFamily="18" charset="0"/>
              </a:rPr>
              <a:t>模型</a:t>
            </a:r>
            <a:r>
              <a:rPr lang="en-US" altLang="zh-CN" sz="2800" b="1" dirty="0" smtClean="0">
                <a:solidFill>
                  <a:srgbClr val="FF0000"/>
                </a:solidFill>
                <a:latin typeface="+mj-ea"/>
                <a:ea typeface="+mj-ea"/>
                <a:cs typeface="Times New Roman" panose="02020603050405020304" pitchFamily="18" charset="0"/>
              </a:rPr>
              <a:t>.</a:t>
            </a:r>
            <a:endParaRPr lang="zh-CN" altLang="zh-CN" sz="2800" b="1" dirty="0">
              <a:solidFill>
                <a:srgbClr val="FF0000"/>
              </a:solidFill>
              <a:latin typeface="+mj-ea"/>
              <a:ea typeface="+mj-ea"/>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7" name="矩形 6"/>
              <p:cNvSpPr/>
              <p:nvPr/>
            </p:nvSpPr>
            <p:spPr>
              <a:xfrm>
                <a:off x="3898656" y="730988"/>
                <a:ext cx="4474765" cy="535659"/>
              </a:xfrm>
              <a:prstGeom prst="rect">
                <a:avLst/>
              </a:prstGeom>
              <a:solidFill>
                <a:srgbClr val="FFFF00"/>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b="1" i="1" smtClean="0">
                              <a:latin typeface="Cambria Math"/>
                            </a:rPr>
                          </m:ctrlPr>
                        </m:sSubPr>
                        <m:e>
                          <m:r>
                            <a:rPr lang="en-US" altLang="zh-CN" b="1" i="1">
                              <a:latin typeface="Cambria Math"/>
                            </a:rPr>
                            <m:t>  </m:t>
                          </m:r>
                          <m:r>
                            <a:rPr lang="en-US" altLang="zh-CN" b="1" i="1">
                              <a:latin typeface="Cambria Math"/>
                            </a:rPr>
                            <m:t>𝒚</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𝟎</m:t>
                          </m:r>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𝟏</m:t>
                          </m:r>
                          <m:r>
                            <a:rPr lang="en-US" altLang="zh-CN" b="1" i="1">
                              <a:latin typeface="Cambria Math"/>
                            </a:rPr>
                            <m:t>𝒊</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𝟐</m:t>
                          </m:r>
                          <m:r>
                            <a:rPr lang="en-US" altLang="zh-CN" b="1" i="1">
                              <a:latin typeface="Cambria Math"/>
                            </a:rPr>
                            <m:t>𝒊</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𝜺</m:t>
                          </m:r>
                        </m:e>
                        <m:sub>
                          <m:r>
                            <a:rPr lang="en-US" altLang="zh-CN" b="1" i="1">
                              <a:latin typeface="Cambria Math"/>
                            </a:rPr>
                            <m:t>𝒊𝒋</m:t>
                          </m:r>
                        </m:sub>
                      </m:sSub>
                    </m:oMath>
                  </m:oMathPara>
                </a14:m>
                <a:endParaRPr lang="zh-CN" altLang="en-US" b="1" dirty="0"/>
              </a:p>
            </p:txBody>
          </p:sp>
        </mc:Choice>
        <mc:Fallback>
          <p:sp>
            <p:nvSpPr>
              <p:cNvPr id="7" name="矩形 6"/>
              <p:cNvSpPr>
                <a:spLocks noRot="1" noChangeAspect="1" noMove="1" noResize="1" noEditPoints="1" noAdjustHandles="1" noChangeArrowheads="1" noChangeShapeType="1" noTextEdit="1"/>
              </p:cNvSpPr>
              <p:nvPr/>
            </p:nvSpPr>
            <p:spPr>
              <a:xfrm>
                <a:off x="3898656" y="730988"/>
                <a:ext cx="4474765" cy="535659"/>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矩形 2"/>
          <p:cNvSpPr/>
          <p:nvPr/>
        </p:nvSpPr>
        <p:spPr>
          <a:xfrm>
            <a:off x="294985" y="2564904"/>
            <a:ext cx="8453479" cy="164352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smtClean="0"/>
              <a:t>对</a:t>
            </a:r>
            <a:r>
              <a:rPr lang="zh-CN" altLang="zh-CN" sz="2800" b="1" dirty="0">
                <a:solidFill>
                  <a:srgbClr val="FF0000"/>
                </a:solidFill>
              </a:rPr>
              <a:t>每个</a:t>
            </a:r>
            <a:r>
              <a:rPr lang="zh-CN" altLang="zh-CN" sz="2800" b="1" dirty="0" smtClean="0">
                <a:solidFill>
                  <a:srgbClr val="FF0000"/>
                </a:solidFill>
              </a:rPr>
              <a:t>病人</a:t>
            </a:r>
            <a:r>
              <a:rPr lang="en-US" altLang="zh-CN" sz="2800" b="1" i="1" dirty="0" err="1" smtClean="0"/>
              <a:t>i</a:t>
            </a:r>
            <a:r>
              <a:rPr lang="en-US" altLang="zh-CN" sz="2800" b="1" dirty="0" smtClean="0"/>
              <a:t> </a:t>
            </a:r>
            <a:r>
              <a:rPr lang="zh-CN" altLang="zh-CN" sz="2800" b="1" dirty="0" smtClean="0"/>
              <a:t>由</a:t>
            </a:r>
            <a:r>
              <a:rPr lang="en-US" altLang="zh-CN" sz="2800" b="1" i="1" dirty="0" err="1" smtClean="0"/>
              <a:t>t</a:t>
            </a:r>
            <a:r>
              <a:rPr lang="en-US" altLang="zh-CN" sz="2800" b="1" i="1" baseline="-25000" dirty="0" err="1" smtClean="0"/>
              <a:t>ij</a:t>
            </a:r>
            <a:r>
              <a:rPr lang="en-US" altLang="zh-CN" sz="2800" b="1" i="1" baseline="-25000" dirty="0" smtClean="0"/>
              <a:t> </a:t>
            </a:r>
            <a:r>
              <a:rPr lang="en-US" altLang="zh-CN" sz="2800" b="1" i="1" dirty="0"/>
              <a:t>, </a:t>
            </a:r>
            <a:r>
              <a:rPr lang="en-US" altLang="zh-CN" sz="2800" b="1" i="1" dirty="0" err="1"/>
              <a:t>y</a:t>
            </a:r>
            <a:r>
              <a:rPr lang="en-US" altLang="zh-CN" sz="2800" b="1" i="1" baseline="-25000" dirty="0" err="1"/>
              <a:t>ij</a:t>
            </a:r>
            <a:r>
              <a:rPr lang="zh-CN" altLang="zh-CN" sz="2800" b="1" dirty="0"/>
              <a:t>用最小二乘法估计</a:t>
            </a:r>
            <a:r>
              <a:rPr lang="en-US" altLang="zh-CN" sz="2800" b="1" i="1" dirty="0"/>
              <a:t>b</a:t>
            </a:r>
            <a:r>
              <a:rPr lang="en-US" altLang="zh-CN" sz="2800" b="1" baseline="-25000" dirty="0"/>
              <a:t>0</a:t>
            </a:r>
            <a:r>
              <a:rPr lang="en-US" altLang="zh-CN" sz="2800" b="1" i="1" baseline="-25000" dirty="0"/>
              <a:t>i</a:t>
            </a:r>
            <a:r>
              <a:rPr lang="en-US" altLang="zh-CN" sz="2800" b="1" dirty="0"/>
              <a:t>, </a:t>
            </a:r>
            <a:r>
              <a:rPr lang="en-US" altLang="zh-CN" sz="2800" b="1" i="1" dirty="0"/>
              <a:t>b</a:t>
            </a:r>
            <a:r>
              <a:rPr lang="en-US" altLang="zh-CN" sz="2800" b="1" baseline="-25000" dirty="0"/>
              <a:t>1</a:t>
            </a:r>
            <a:r>
              <a:rPr lang="en-US" altLang="zh-CN" sz="2800" b="1" i="1" baseline="-25000" dirty="0"/>
              <a:t>i</a:t>
            </a:r>
            <a:r>
              <a:rPr lang="en-US" altLang="zh-CN" sz="2800" b="1" dirty="0"/>
              <a:t>, </a:t>
            </a:r>
            <a:r>
              <a:rPr lang="en-US" altLang="zh-CN" sz="2800" b="1" i="1" dirty="0"/>
              <a:t>b</a:t>
            </a:r>
            <a:r>
              <a:rPr lang="en-US" altLang="zh-CN" sz="2800" b="1" baseline="-25000" dirty="0"/>
              <a:t>2</a:t>
            </a:r>
            <a:r>
              <a:rPr lang="en-US" altLang="zh-CN" sz="2800" b="1" i="1" baseline="-25000" dirty="0"/>
              <a:t>i</a:t>
            </a:r>
            <a:r>
              <a:rPr lang="zh-CN" altLang="zh-CN" sz="2800" b="1" dirty="0"/>
              <a:t>，再计算</a:t>
            </a:r>
            <a:r>
              <a:rPr lang="en-US" altLang="zh-CN" sz="2800" b="1" i="1" dirty="0"/>
              <a:t>n</a:t>
            </a:r>
            <a:r>
              <a:rPr lang="zh-CN" altLang="zh-CN" sz="2800" b="1" dirty="0"/>
              <a:t>个病人</a:t>
            </a:r>
            <a:r>
              <a:rPr lang="en-US" altLang="zh-CN" sz="2800" b="1" i="1" dirty="0">
                <a:solidFill>
                  <a:srgbClr val="FF0000"/>
                </a:solidFill>
              </a:rPr>
              <a:t>b</a:t>
            </a:r>
            <a:r>
              <a:rPr lang="en-US" altLang="zh-CN" sz="2800" b="1" baseline="-25000" dirty="0">
                <a:solidFill>
                  <a:srgbClr val="FF0000"/>
                </a:solidFill>
              </a:rPr>
              <a:t>0</a:t>
            </a:r>
            <a:r>
              <a:rPr lang="en-US" altLang="zh-CN" sz="2800" b="1" i="1" baseline="-25000" dirty="0">
                <a:solidFill>
                  <a:srgbClr val="FF0000"/>
                </a:solidFill>
              </a:rPr>
              <a:t>i</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1</a:t>
            </a:r>
            <a:r>
              <a:rPr lang="en-US" altLang="zh-CN" sz="2800" b="1" i="1" baseline="-25000" dirty="0">
                <a:solidFill>
                  <a:srgbClr val="FF0000"/>
                </a:solidFill>
              </a:rPr>
              <a:t>i</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2</a:t>
            </a:r>
            <a:r>
              <a:rPr lang="en-US" altLang="zh-CN" sz="2800" b="1" i="1" baseline="-25000" dirty="0">
                <a:solidFill>
                  <a:srgbClr val="FF0000"/>
                </a:solidFill>
              </a:rPr>
              <a:t>i</a:t>
            </a:r>
            <a:r>
              <a:rPr lang="zh-CN" altLang="zh-CN" sz="2800" b="1" dirty="0">
                <a:solidFill>
                  <a:srgbClr val="FF0000"/>
                </a:solidFill>
              </a:rPr>
              <a:t>的平均值和方差</a:t>
            </a:r>
            <a:r>
              <a:rPr lang="zh-CN" altLang="zh-CN" sz="2800" b="1" dirty="0"/>
              <a:t>，作为纵向数据回归模型</a:t>
            </a:r>
            <a:r>
              <a:rPr lang="en-US" altLang="zh-CN" sz="2800" b="1" i="1" dirty="0"/>
              <a:t>b</a:t>
            </a:r>
            <a:r>
              <a:rPr lang="en-US" altLang="zh-CN" sz="2800" b="1" baseline="-25000" dirty="0"/>
              <a:t>0</a:t>
            </a:r>
            <a:r>
              <a:rPr lang="en-US" altLang="zh-CN" sz="2800" b="1" dirty="0"/>
              <a:t>, </a:t>
            </a:r>
            <a:r>
              <a:rPr lang="en-US" altLang="zh-CN" sz="2800" b="1" i="1" dirty="0"/>
              <a:t>b</a:t>
            </a:r>
            <a:r>
              <a:rPr lang="en-US" altLang="zh-CN" sz="2800" b="1" baseline="-25000" dirty="0"/>
              <a:t>1</a:t>
            </a:r>
            <a:r>
              <a:rPr lang="en-US" altLang="zh-CN" sz="2800" b="1" dirty="0"/>
              <a:t>, </a:t>
            </a:r>
            <a:r>
              <a:rPr lang="en-US" altLang="zh-CN" sz="2800" b="1" i="1" dirty="0"/>
              <a:t>b</a:t>
            </a:r>
            <a:r>
              <a:rPr lang="en-US" altLang="zh-CN" sz="2800" b="1" baseline="-25000" dirty="0"/>
              <a:t>2</a:t>
            </a:r>
            <a:r>
              <a:rPr lang="zh-CN" altLang="zh-CN" sz="2800" b="1" dirty="0"/>
              <a:t>和</a:t>
            </a:r>
            <a:r>
              <a:rPr lang="en-US" altLang="zh-CN" sz="2800" b="1" i="1" dirty="0"/>
              <a:t>d</a:t>
            </a:r>
            <a:r>
              <a:rPr lang="en-US" altLang="zh-CN" sz="2800" b="1" baseline="-25000" dirty="0"/>
              <a:t>0</a:t>
            </a:r>
            <a:r>
              <a:rPr lang="en-US" altLang="zh-CN" sz="2800" b="1" i="1" baseline="30000" dirty="0"/>
              <a:t>2</a:t>
            </a:r>
            <a:r>
              <a:rPr lang="en-US" altLang="zh-CN" sz="2800" b="1" dirty="0"/>
              <a:t>, </a:t>
            </a:r>
            <a:r>
              <a:rPr lang="en-US" altLang="zh-CN" sz="2800" b="1" i="1" dirty="0"/>
              <a:t>d</a:t>
            </a:r>
            <a:r>
              <a:rPr lang="en-US" altLang="zh-CN" sz="2800" b="1" baseline="-25000" dirty="0"/>
              <a:t>1</a:t>
            </a:r>
            <a:r>
              <a:rPr lang="en-US" altLang="zh-CN" sz="2800" b="1" i="1" baseline="30000" dirty="0"/>
              <a:t>2</a:t>
            </a:r>
            <a:r>
              <a:rPr lang="en-US" altLang="zh-CN" sz="2800" b="1" i="1" dirty="0"/>
              <a:t> </a:t>
            </a:r>
            <a:r>
              <a:rPr lang="en-US" altLang="zh-CN" sz="2800" b="1" dirty="0"/>
              <a:t>,</a:t>
            </a:r>
            <a:r>
              <a:rPr lang="en-US" altLang="zh-CN" sz="2800" b="1" i="1" dirty="0"/>
              <a:t>d</a:t>
            </a:r>
            <a:r>
              <a:rPr lang="en-US" altLang="zh-CN" sz="2800" b="1" baseline="-25000" dirty="0"/>
              <a:t>2</a:t>
            </a:r>
            <a:r>
              <a:rPr lang="en-US" altLang="zh-CN" sz="2800" b="1" i="1" baseline="30000" dirty="0"/>
              <a:t>2</a:t>
            </a:r>
            <a:r>
              <a:rPr lang="zh-CN" altLang="zh-CN" sz="2800" b="1" dirty="0"/>
              <a:t>的</a:t>
            </a:r>
            <a:r>
              <a:rPr lang="zh-CN" altLang="zh-CN" sz="2800" b="1" dirty="0" smtClean="0"/>
              <a:t>近似</a:t>
            </a:r>
            <a:r>
              <a:rPr lang="en-US" altLang="zh-CN" sz="2800" b="1" dirty="0" smtClean="0"/>
              <a:t>.</a:t>
            </a:r>
            <a:endParaRPr lang="zh-CN" altLang="zh-CN" sz="2800" b="1" dirty="0"/>
          </a:p>
        </p:txBody>
      </p:sp>
      <p:sp>
        <p:nvSpPr>
          <p:cNvPr id="4" name="矩形 3"/>
          <p:cNvSpPr/>
          <p:nvPr/>
        </p:nvSpPr>
        <p:spPr>
          <a:xfrm>
            <a:off x="251520" y="4398496"/>
            <a:ext cx="8136905" cy="164352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800" b="1" dirty="0" smtClean="0"/>
              <a:t>由于</a:t>
            </a:r>
            <a:r>
              <a:rPr lang="zh-CN" altLang="zh-CN" sz="2800" b="1" dirty="0" smtClean="0"/>
              <a:t>每</a:t>
            </a:r>
            <a:r>
              <a:rPr lang="zh-CN" altLang="zh-CN" sz="2800" b="1" dirty="0"/>
              <a:t>位病人只有</a:t>
            </a:r>
            <a:r>
              <a:rPr lang="en-US" altLang="zh-CN" sz="2800" b="1" dirty="0"/>
              <a:t>5</a:t>
            </a:r>
            <a:r>
              <a:rPr lang="zh-CN" altLang="zh-CN" sz="2800" b="1" dirty="0"/>
              <a:t>或</a:t>
            </a:r>
            <a:r>
              <a:rPr lang="en-US" altLang="zh-CN" sz="2800" b="1" dirty="0"/>
              <a:t>6</a:t>
            </a:r>
            <a:r>
              <a:rPr lang="zh-CN" altLang="zh-CN" sz="2800" b="1" dirty="0"/>
              <a:t>个时间点的测试记录，</a:t>
            </a:r>
            <a:r>
              <a:rPr lang="zh-CN" altLang="zh-CN" sz="2800" b="1" dirty="0" smtClean="0">
                <a:solidFill>
                  <a:srgbClr val="FF0000"/>
                </a:solidFill>
              </a:rPr>
              <a:t>数据过少</a:t>
            </a:r>
            <a:r>
              <a:rPr lang="zh-CN" altLang="zh-CN" sz="2800" b="1" dirty="0"/>
              <a:t>使得每个模型的回归系数估计的</a:t>
            </a:r>
            <a:r>
              <a:rPr lang="zh-CN" altLang="zh-CN" sz="2800" b="1" dirty="0" smtClean="0">
                <a:solidFill>
                  <a:srgbClr val="FF0000"/>
                </a:solidFill>
              </a:rPr>
              <a:t>精度较低</a:t>
            </a:r>
            <a:r>
              <a:rPr lang="zh-CN" altLang="zh-CN" sz="2800" b="1" dirty="0"/>
              <a:t>，由此得到的平均值和方差的可靠性也不高。</a:t>
            </a:r>
          </a:p>
        </p:txBody>
      </p:sp>
    </p:spTree>
    <p:extLst>
      <p:ext uri="{BB962C8B-B14F-4D97-AF65-F5344CB8AC3E}">
        <p14:creationId xmlns:p14="http://schemas.microsoft.com/office/powerpoint/2010/main" xmlns="" val="392672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9"/>
          <p:cNvSpPr>
            <a:spLocks noChangeArrowheads="1"/>
          </p:cNvSpPr>
          <p:nvPr/>
        </p:nvSpPr>
        <p:spPr bwMode="auto">
          <a:xfrm>
            <a:off x="744949" y="646312"/>
            <a:ext cx="296954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zh-CN" sz="2800" b="1" dirty="0" smtClean="0">
                <a:solidFill>
                  <a:srgbClr val="FF0000"/>
                </a:solidFill>
                <a:latin typeface="+mj-lt"/>
                <a:ea typeface="+mj-ea"/>
                <a:cs typeface="Times New Roman" panose="02020603050405020304" pitchFamily="18" charset="0"/>
              </a:rPr>
              <a:t>3</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总体回归</a:t>
            </a:r>
            <a:r>
              <a:rPr lang="zh-CN" altLang="en-US" sz="2800" b="1" dirty="0" smtClean="0">
                <a:solidFill>
                  <a:srgbClr val="FF0000"/>
                </a:solidFill>
                <a:latin typeface="+mj-lt"/>
                <a:ea typeface="+mj-ea"/>
                <a:cs typeface="Times New Roman" panose="02020603050405020304" pitchFamily="18" charset="0"/>
              </a:rPr>
              <a:t>模型</a:t>
            </a:r>
            <a:endParaRPr lang="zh-CN" altLang="en-US" sz="2800" b="1" dirty="0">
              <a:solidFill>
                <a:srgbClr val="FF0000"/>
              </a:solidFill>
              <a:latin typeface="+mj-lt"/>
              <a:ea typeface="+mj-ea"/>
              <a:cs typeface="Times New Roman" panose="02020603050405020304" pitchFamily="18" charset="0"/>
            </a:endParaRPr>
          </a:p>
        </p:txBody>
      </p:sp>
      <p:sp>
        <p:nvSpPr>
          <p:cNvPr id="8"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290" y="3284984"/>
            <a:ext cx="7571467"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将</a:t>
            </a:r>
            <a:r>
              <a:rPr lang="zh-CN" altLang="en-US" sz="2800" b="1" dirty="0" smtClean="0">
                <a:solidFill>
                  <a:srgbClr val="FF0000"/>
                </a:solidFill>
                <a:latin typeface="+mj-lt"/>
                <a:ea typeface="+mj-ea"/>
                <a:cs typeface="Times New Roman" panose="02020603050405020304" pitchFamily="18" charset="0"/>
              </a:rPr>
              <a:t>全部数据代入一个模型</a:t>
            </a:r>
            <a:r>
              <a:rPr lang="zh-CN" altLang="zh-CN" sz="2800" b="1" dirty="0" smtClean="0">
                <a:latin typeface="+mj-lt"/>
                <a:ea typeface="+mj-ea"/>
                <a:cs typeface="Times New Roman" panose="02020603050405020304" pitchFamily="18" charset="0"/>
              </a:rPr>
              <a:t>计算</a:t>
            </a:r>
            <a:r>
              <a:rPr lang="zh-CN" altLang="en-US" sz="2800" b="1" dirty="0" smtClean="0">
                <a:latin typeface="+mj-lt"/>
                <a:ea typeface="+mj-ea"/>
                <a:cs typeface="Times New Roman" panose="02020603050405020304" pitchFamily="18" charset="0"/>
              </a:rPr>
              <a:t>，得到的</a:t>
            </a:r>
            <a:r>
              <a:rPr lang="zh-CN" altLang="zh-CN" sz="2800" b="1" dirty="0" smtClean="0">
                <a:latin typeface="+mj-lt"/>
                <a:ea typeface="+mj-ea"/>
                <a:cs typeface="Times New Roman" panose="02020603050405020304" pitchFamily="18" charset="0"/>
              </a:rPr>
              <a:t>回归系数作为</a:t>
            </a:r>
            <a:r>
              <a:rPr lang="zh-CN" altLang="zh-CN" sz="2800" b="1" dirty="0">
                <a:latin typeface="+mj-lt"/>
                <a:ea typeface="+mj-ea"/>
                <a:cs typeface="Times New Roman" panose="02020603050405020304" pitchFamily="18" charset="0"/>
              </a:rPr>
              <a:t>纵向数据</a:t>
            </a:r>
            <a:r>
              <a:rPr lang="zh-CN" altLang="en-US" sz="2800" b="1" dirty="0">
                <a:latin typeface="+mj-lt"/>
                <a:ea typeface="+mj-ea"/>
                <a:cs typeface="Times New Roman" panose="02020603050405020304" pitchFamily="18" charset="0"/>
              </a:rPr>
              <a:t>回归模型</a:t>
            </a:r>
            <a:r>
              <a:rPr lang="en-US" altLang="zh-CN" sz="2800" b="1" i="1" dirty="0" err="1" smtClean="0">
                <a:latin typeface="+mj-lt"/>
                <a:ea typeface="+mj-ea"/>
                <a:cs typeface="Times New Roman" panose="02020603050405020304" pitchFamily="18" charset="0"/>
              </a:rPr>
              <a:t>b</a:t>
            </a:r>
            <a:r>
              <a:rPr lang="en-US" altLang="zh-CN" sz="2800" b="1" i="1" baseline="-25000" dirty="0" err="1" smtClean="0">
                <a:latin typeface="+mj-lt"/>
                <a:ea typeface="+mj-ea"/>
                <a:cs typeface="Times New Roman" panose="02020603050405020304" pitchFamily="18" charset="0"/>
              </a:rPr>
              <a:t>k</a:t>
            </a:r>
            <a:r>
              <a:rPr lang="zh-CN" altLang="zh-CN" sz="2800" b="1" dirty="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近似值</a:t>
            </a:r>
            <a:r>
              <a:rPr lang="en-US" altLang="zh-CN" sz="2800" b="1" dirty="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12" name="矩形 11"/>
          <p:cNvSpPr/>
          <p:nvPr/>
        </p:nvSpPr>
        <p:spPr>
          <a:xfrm>
            <a:off x="611560" y="4509120"/>
            <a:ext cx="7664197" cy="164352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smtClean="0">
                <a:latin typeface="+mj-lt"/>
                <a:ea typeface="+mj-ea"/>
                <a:cs typeface="Times New Roman" panose="02020603050405020304" pitchFamily="18" charset="0"/>
              </a:rPr>
              <a:t>模型的</a:t>
            </a:r>
            <a:r>
              <a:rPr lang="zh-CN" altLang="zh-CN" sz="2800" b="1" dirty="0">
                <a:solidFill>
                  <a:srgbClr val="FF0000"/>
                </a:solidFill>
                <a:latin typeface="+mj-lt"/>
                <a:ea typeface="+mj-ea"/>
                <a:cs typeface="Times New Roman" panose="02020603050405020304" pitchFamily="18" charset="0"/>
              </a:rPr>
              <a:t>剩余</a:t>
            </a:r>
            <a:r>
              <a:rPr lang="zh-CN" altLang="zh-CN" sz="2800" b="1" dirty="0" smtClean="0">
                <a:solidFill>
                  <a:srgbClr val="FF0000"/>
                </a:solidFill>
                <a:latin typeface="+mj-lt"/>
                <a:ea typeface="+mj-ea"/>
                <a:cs typeface="Times New Roman" panose="02020603050405020304" pitchFamily="18" charset="0"/>
              </a:rPr>
              <a:t>方差很大</a:t>
            </a:r>
            <a:r>
              <a:rPr lang="zh-CN" altLang="zh-CN" sz="2800" b="1" dirty="0" smtClean="0">
                <a:latin typeface="+mj-lt"/>
                <a:ea typeface="+mj-ea"/>
                <a:cs typeface="Times New Roman" panose="02020603050405020304" pitchFamily="18" charset="0"/>
              </a:rPr>
              <a:t>，相当于</a:t>
            </a:r>
            <a:r>
              <a:rPr lang="zh-CN" altLang="zh-CN" sz="2800" b="1" dirty="0">
                <a:latin typeface="+mj-lt"/>
                <a:ea typeface="+mj-ea"/>
                <a:cs typeface="Times New Roman" panose="02020603050405020304" pitchFamily="18" charset="0"/>
              </a:rPr>
              <a:t>纵向数据</a:t>
            </a:r>
            <a:r>
              <a:rPr lang="zh-CN" altLang="en-US" sz="2800" b="1" dirty="0">
                <a:latin typeface="+mj-lt"/>
                <a:ea typeface="+mj-ea"/>
                <a:cs typeface="Times New Roman" panose="02020603050405020304" pitchFamily="18" charset="0"/>
              </a:rPr>
              <a:t>回归</a:t>
            </a:r>
            <a:r>
              <a:rPr lang="zh-CN" altLang="en-US" sz="2800" b="1" dirty="0" smtClean="0">
                <a:latin typeface="+mj-lt"/>
                <a:ea typeface="+mj-ea"/>
                <a:cs typeface="Times New Roman" panose="02020603050405020304" pitchFamily="18" charset="0"/>
              </a:rPr>
              <a:t>模型</a:t>
            </a:r>
            <a:r>
              <a:rPr lang="zh-CN" altLang="zh-CN" sz="2800" b="1" dirty="0" smtClean="0">
                <a:latin typeface="+mj-lt"/>
                <a:ea typeface="+mj-ea"/>
                <a:cs typeface="Times New Roman" panose="02020603050405020304" pitchFamily="18" charset="0"/>
              </a:rPr>
              <a:t>中</a:t>
            </a:r>
            <a:r>
              <a:rPr lang="en-US" altLang="zh-CN" sz="2800" b="1" i="1" dirty="0">
                <a:latin typeface="+mj-lt"/>
                <a:ea typeface="+mj-ea"/>
                <a:cs typeface="Times New Roman" panose="02020603050405020304" pitchFamily="18" charset="0"/>
              </a:rPr>
              <a:t>D</a:t>
            </a:r>
            <a:r>
              <a:rPr lang="zh-CN" altLang="zh-CN" sz="2800" b="1" dirty="0">
                <a:latin typeface="+mj-lt"/>
                <a:ea typeface="+mj-ea"/>
                <a:cs typeface="Times New Roman" panose="02020603050405020304" pitchFamily="18" charset="0"/>
              </a:rPr>
              <a:t>和</a:t>
            </a:r>
            <a:r>
              <a:rPr lang="en-US" altLang="zh-CN" sz="2800" b="1" i="1" dirty="0">
                <a:latin typeface="+mj-lt"/>
                <a:ea typeface="+mj-ea"/>
                <a:cs typeface="Times New Roman" panose="02020603050405020304" pitchFamily="18" charset="0"/>
                <a:sym typeface="Symbol"/>
              </a:rPr>
              <a:t></a:t>
            </a:r>
            <a:r>
              <a:rPr lang="en-US" altLang="zh-CN" sz="2800" b="1" baseline="30000" dirty="0">
                <a:latin typeface="+mj-lt"/>
                <a:ea typeface="+mj-ea"/>
                <a:cs typeface="Times New Roman" panose="02020603050405020304" pitchFamily="18" charset="0"/>
              </a:rPr>
              <a:t>2</a:t>
            </a:r>
            <a:r>
              <a:rPr lang="zh-CN" altLang="zh-CN" sz="2800" b="1" dirty="0">
                <a:latin typeface="+mj-lt"/>
                <a:ea typeface="+mj-ea"/>
                <a:cs typeface="Times New Roman" panose="02020603050405020304" pitchFamily="18" charset="0"/>
              </a:rPr>
              <a:t>所造成的随机误差的</a:t>
            </a:r>
            <a:r>
              <a:rPr lang="zh-CN" altLang="zh-CN" sz="2800" b="1" dirty="0" smtClean="0">
                <a:latin typeface="+mj-lt"/>
                <a:ea typeface="+mj-ea"/>
                <a:cs typeface="Times New Roman" panose="02020603050405020304" pitchFamily="18" charset="0"/>
              </a:rPr>
              <a:t>总和</a:t>
            </a:r>
            <a:r>
              <a:rPr lang="zh-CN" altLang="en-US" sz="2800" b="1" dirty="0" smtClean="0">
                <a:latin typeface="+mj-lt"/>
                <a:ea typeface="+mj-ea"/>
                <a:cs typeface="Times New Roman" panose="02020603050405020304" pitchFamily="18" charset="0"/>
              </a:rPr>
              <a:t>，从而降低</a:t>
            </a:r>
            <a:r>
              <a:rPr lang="zh-CN" altLang="en-US" sz="2800" b="1" dirty="0">
                <a:latin typeface="+mj-lt"/>
                <a:ea typeface="+mj-ea"/>
                <a:cs typeface="Times New Roman" panose="02020603050405020304" pitchFamily="18" charset="0"/>
              </a:rPr>
              <a:t>了总体回归模型的</a:t>
            </a:r>
            <a:r>
              <a:rPr lang="zh-CN" altLang="en-US" sz="2800" b="1" dirty="0" smtClean="0">
                <a:solidFill>
                  <a:srgbClr val="FF0000"/>
                </a:solidFill>
                <a:latin typeface="+mj-lt"/>
                <a:ea typeface="+mj-ea"/>
                <a:cs typeface="Times New Roman" panose="02020603050405020304" pitchFamily="18" charset="0"/>
              </a:rPr>
              <a:t>有效性</a:t>
            </a:r>
            <a:r>
              <a:rPr lang="en-US" altLang="zh-CN"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2" name="矩形 1"/>
              <p:cNvSpPr/>
              <p:nvPr/>
            </p:nvSpPr>
            <p:spPr>
              <a:xfrm>
                <a:off x="395536" y="2451463"/>
                <a:ext cx="8355784" cy="595291"/>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1</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2</m:t>
                          </m:r>
                        </m:sub>
                      </m:sSub>
                      <m:sSubSup>
                        <m:sSubSupPr>
                          <m:ctrlPr>
                            <a:rPr lang="zh-CN" altLang="zh-CN" sz="2800" i="1">
                              <a:latin typeface="Cambria Math"/>
                            </a:rPr>
                          </m:ctrlPr>
                        </m:sSubSupPr>
                        <m:e>
                          <m:r>
                            <a:rPr lang="en-US" altLang="zh-CN" sz="2800" i="1">
                              <a:latin typeface="Cambria Math"/>
                            </a:rPr>
                            <m:t>𝑡</m:t>
                          </m:r>
                        </m:e>
                        <m:sub>
                          <m:r>
                            <a:rPr lang="en-US" altLang="zh-CN" sz="2800" i="1">
                              <a:latin typeface="Cambria Math"/>
                            </a:rPr>
                            <m:t>𝑖𝑗</m:t>
                          </m:r>
                        </m:sub>
                        <m:sup>
                          <m:r>
                            <a:rPr lang="en-US" altLang="zh-CN" sz="2800" i="1">
                              <a:latin typeface="Cambria Math"/>
                            </a:rPr>
                            <m:t>2</m:t>
                          </m:r>
                        </m:sup>
                      </m:sSubSup>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r>
                        <a:rPr lang="en-US" altLang="zh-CN" sz="2800" i="1">
                          <a:latin typeface="Cambria Math"/>
                        </a:rPr>
                        <m:t>, </m:t>
                      </m:r>
                      <m:r>
                        <a:rPr lang="en-US" altLang="zh-CN" sz="2800" i="1">
                          <a:latin typeface="Cambria Math"/>
                        </a:rPr>
                        <m:t>𝑖</m:t>
                      </m:r>
                      <m:r>
                        <a:rPr lang="en-US" altLang="zh-CN" sz="2800" i="1">
                          <a:latin typeface="Cambria Math"/>
                        </a:rPr>
                        <m:t>=1,…,</m:t>
                      </m:r>
                      <m:r>
                        <a:rPr lang="en-US" altLang="zh-CN" sz="2800" i="1">
                          <a:latin typeface="Cambria Math"/>
                        </a:rPr>
                        <m:t>𝑛</m:t>
                      </m:r>
                      <m:r>
                        <a:rPr lang="en-US" altLang="zh-CN" sz="2800" i="1">
                          <a:latin typeface="Cambria Math"/>
                        </a:rPr>
                        <m:t>, </m:t>
                      </m:r>
                      <m:r>
                        <a:rPr lang="en-US" altLang="zh-CN" sz="2800" i="1">
                          <a:latin typeface="Cambria Math"/>
                        </a:rPr>
                        <m:t>𝑗</m:t>
                      </m:r>
                      <m:r>
                        <a:rPr lang="en-US" altLang="zh-CN" sz="2800" i="1">
                          <a:latin typeface="Cambria Math"/>
                        </a:rPr>
                        <m:t>=1,…,</m:t>
                      </m:r>
                      <m:sSub>
                        <m:sSubPr>
                          <m:ctrlPr>
                            <a:rPr lang="zh-CN" altLang="zh-CN" sz="2800" i="1">
                              <a:latin typeface="Cambria Math"/>
                            </a:rPr>
                          </m:ctrlPr>
                        </m:sSubPr>
                        <m:e>
                          <m:r>
                            <a:rPr lang="en-US" altLang="zh-CN" sz="2800" i="1">
                              <a:latin typeface="Cambria Math"/>
                            </a:rPr>
                            <m:t>𝑛</m:t>
                          </m:r>
                        </m:e>
                        <m:sub>
                          <m:r>
                            <a:rPr lang="en-US" altLang="zh-CN" sz="2800" i="1">
                              <a:latin typeface="Cambria Math"/>
                            </a:rPr>
                            <m:t>𝑖</m:t>
                          </m:r>
                        </m:sub>
                      </m:sSub>
                    </m:oMath>
                  </m:oMathPara>
                </a14:m>
                <a:endParaRPr lang="zh-CN" altLang="en-US" sz="2800" dirty="0"/>
              </a:p>
            </p:txBody>
          </p:sp>
        </mc:Choice>
        <mc:Fallback>
          <p:sp>
            <p:nvSpPr>
              <p:cNvPr id="2" name="矩形 1"/>
              <p:cNvSpPr>
                <a:spLocks noRot="1" noChangeAspect="1" noMove="1" noResize="1" noEditPoints="1" noAdjustHandles="1" noChangeArrowheads="1" noChangeShapeType="1" noTextEdit="1"/>
              </p:cNvSpPr>
              <p:nvPr/>
            </p:nvSpPr>
            <p:spPr>
              <a:xfrm>
                <a:off x="395536" y="2451463"/>
                <a:ext cx="8355784" cy="595291"/>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矩形 2"/>
          <p:cNvSpPr/>
          <p:nvPr/>
        </p:nvSpPr>
        <p:spPr>
          <a:xfrm>
            <a:off x="765738" y="1268760"/>
            <a:ext cx="7704856"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忽略病人之间的差异</a:t>
            </a:r>
            <a:r>
              <a:rPr lang="zh-CN" altLang="zh-CN" sz="2800" b="1" dirty="0" smtClean="0"/>
              <a:t>，将</a:t>
            </a:r>
            <a:r>
              <a:rPr lang="zh-CN" altLang="en-US" sz="2800" b="1" dirty="0"/>
              <a:t>纵向</a:t>
            </a:r>
            <a:r>
              <a:rPr lang="zh-CN" altLang="en-US" sz="2800" b="1" dirty="0" smtClean="0"/>
              <a:t>数据回归模型</a:t>
            </a:r>
            <a:r>
              <a:rPr lang="zh-CN" altLang="zh-CN" sz="2800" b="1" dirty="0" smtClean="0"/>
              <a:t>简化</a:t>
            </a:r>
            <a:r>
              <a:rPr lang="zh-CN" altLang="zh-CN" sz="2800" b="1" dirty="0"/>
              <a:t>为</a:t>
            </a:r>
            <a:r>
              <a:rPr lang="zh-CN" altLang="zh-CN" sz="2800" b="1" dirty="0">
                <a:solidFill>
                  <a:srgbClr val="FF0000"/>
                </a:solidFill>
              </a:rPr>
              <a:t>普通</a:t>
            </a:r>
            <a:r>
              <a:rPr lang="zh-CN" altLang="zh-CN" sz="2800" b="1" dirty="0" smtClean="0">
                <a:solidFill>
                  <a:srgbClr val="FF0000"/>
                </a:solidFill>
              </a:rPr>
              <a:t>的</a:t>
            </a:r>
            <a:r>
              <a:rPr lang="zh-CN" altLang="en-US" sz="2800" b="1" dirty="0" smtClean="0">
                <a:solidFill>
                  <a:srgbClr val="FF0000"/>
                </a:solidFill>
              </a:rPr>
              <a:t>总体</a:t>
            </a:r>
            <a:r>
              <a:rPr lang="zh-CN" altLang="zh-CN" sz="2800" b="1" dirty="0" smtClean="0">
                <a:solidFill>
                  <a:srgbClr val="FF0000"/>
                </a:solidFill>
              </a:rPr>
              <a:t>回归模型</a:t>
            </a:r>
            <a:r>
              <a:rPr lang="en-US" altLang="zh-CN" sz="2800" b="1" dirty="0" smtClean="0"/>
              <a:t>.</a:t>
            </a:r>
            <a:endParaRPr lang="zh-CN" altLang="en-US" sz="2800" b="1" dirty="0"/>
          </a:p>
        </p:txBody>
      </p:sp>
    </p:spTree>
    <p:extLst>
      <p:ext uri="{BB962C8B-B14F-4D97-AF65-F5344CB8AC3E}">
        <p14:creationId xmlns:p14="http://schemas.microsoft.com/office/powerpoint/2010/main" xmlns="" val="32888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animBg="1"/>
      <p:bldP spid="3"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9"/>
          <p:cNvSpPr>
            <a:spLocks noChangeArrowheads="1"/>
          </p:cNvSpPr>
          <p:nvPr/>
        </p:nvSpPr>
        <p:spPr bwMode="auto">
          <a:xfrm>
            <a:off x="467545" y="656723"/>
            <a:ext cx="237626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zh-CN" altLang="en-US" sz="2800" b="1" dirty="0" smtClean="0">
                <a:solidFill>
                  <a:srgbClr val="FF0000"/>
                </a:solidFill>
                <a:latin typeface="+mj-lt"/>
                <a:ea typeface="+mj-ea"/>
                <a:cs typeface="Times New Roman" panose="02020603050405020304" pitchFamily="18" charset="0"/>
              </a:rPr>
              <a:t>总体</a:t>
            </a:r>
            <a:r>
              <a:rPr lang="zh-CN" altLang="en-US" sz="2800" b="1" dirty="0">
                <a:solidFill>
                  <a:srgbClr val="FF0000"/>
                </a:solidFill>
                <a:latin typeface="+mj-lt"/>
                <a:ea typeface="+mj-ea"/>
                <a:cs typeface="Times New Roman" panose="02020603050405020304" pitchFamily="18" charset="0"/>
              </a:rPr>
              <a:t>回归</a:t>
            </a:r>
            <a:r>
              <a:rPr lang="zh-CN" altLang="en-US" sz="2800" b="1" dirty="0" smtClean="0">
                <a:solidFill>
                  <a:srgbClr val="FF0000"/>
                </a:solidFill>
                <a:latin typeface="+mj-lt"/>
                <a:ea typeface="+mj-ea"/>
                <a:cs typeface="Times New Roman" panose="02020603050405020304" pitchFamily="18" charset="0"/>
              </a:rPr>
              <a:t>模型</a:t>
            </a:r>
            <a:endParaRPr lang="zh-CN" altLang="en-US" sz="2800" b="1" dirty="0">
              <a:solidFill>
                <a:srgbClr val="FF0000"/>
              </a:solidFill>
              <a:latin typeface="+mj-lt"/>
              <a:ea typeface="+mj-ea"/>
              <a:cs typeface="Times New Roman" panose="02020603050405020304" pitchFamily="18" charset="0"/>
            </a:endParaRPr>
          </a:p>
        </p:txBody>
      </p:sp>
      <p:sp>
        <p:nvSpPr>
          <p:cNvPr id="3" name="矩形 2"/>
          <p:cNvSpPr/>
          <p:nvPr/>
        </p:nvSpPr>
        <p:spPr>
          <a:xfrm>
            <a:off x="575394" y="1268760"/>
            <a:ext cx="8064896" cy="1126462"/>
          </a:xfrm>
          <a:prstGeom prst="rect">
            <a:avLst/>
          </a:prstGeom>
        </p:spPr>
        <p:txBody>
          <a:bodyPr wrap="square">
            <a:spAutoFit/>
          </a:bodyPr>
          <a:lstStyle/>
          <a:p>
            <a:pPr>
              <a:lnSpc>
                <a:spcPct val="120000"/>
              </a:lnSpc>
            </a:pPr>
            <a:r>
              <a:rPr lang="zh-CN" altLang="en-US" sz="2800" b="1" dirty="0" smtClean="0">
                <a:solidFill>
                  <a:srgbClr val="FF0000"/>
                </a:solidFill>
              </a:rPr>
              <a:t>简化方法</a:t>
            </a:r>
            <a:r>
              <a:rPr lang="zh-CN" altLang="en-US" sz="2800" b="1" dirty="0" smtClean="0"/>
              <a:t>：</a:t>
            </a:r>
            <a:r>
              <a:rPr lang="zh-CN" altLang="zh-CN" sz="2800" b="1" dirty="0" smtClean="0"/>
              <a:t>先</a:t>
            </a:r>
            <a:r>
              <a:rPr lang="zh-CN" altLang="zh-CN" sz="2800" b="1" dirty="0"/>
              <a:t>在每个时间点上</a:t>
            </a:r>
            <a:r>
              <a:rPr lang="zh-CN" altLang="zh-CN" sz="2800" b="1" dirty="0" smtClean="0"/>
              <a:t>对</a:t>
            </a:r>
            <a:r>
              <a:rPr lang="zh-CN" altLang="en-US" sz="2800" b="1" dirty="0" smtClean="0"/>
              <a:t>数据</a:t>
            </a:r>
            <a:r>
              <a:rPr lang="zh-CN" altLang="zh-CN" sz="2800" b="1" dirty="0" smtClean="0">
                <a:solidFill>
                  <a:srgbClr val="FF0000"/>
                </a:solidFill>
              </a:rPr>
              <a:t>取平</a:t>
            </a:r>
            <a:r>
              <a:rPr lang="zh-CN" altLang="zh-CN" sz="2800" b="1" dirty="0">
                <a:solidFill>
                  <a:srgbClr val="FF0000"/>
                </a:solidFill>
              </a:rPr>
              <a:t>均</a:t>
            </a:r>
            <a:r>
              <a:rPr lang="zh-CN" altLang="zh-CN" sz="2800" b="1" dirty="0"/>
              <a:t>，再</a:t>
            </a:r>
            <a:r>
              <a:rPr lang="zh-CN" altLang="zh-CN" sz="2800" b="1" dirty="0" smtClean="0"/>
              <a:t>由平均</a:t>
            </a:r>
            <a:r>
              <a:rPr lang="zh-CN" altLang="en-US" sz="2800" b="1" dirty="0" smtClean="0"/>
              <a:t>值</a:t>
            </a:r>
            <a:r>
              <a:rPr lang="zh-CN" altLang="zh-CN" sz="2800" b="1" dirty="0" smtClean="0"/>
              <a:t>估计</a:t>
            </a:r>
            <a:r>
              <a:rPr lang="zh-CN" altLang="zh-CN" sz="2800" b="1" dirty="0"/>
              <a:t>系数</a:t>
            </a:r>
            <a:r>
              <a:rPr lang="en-US" altLang="zh-CN" sz="2800" b="1" i="1" dirty="0"/>
              <a:t>b</a:t>
            </a:r>
            <a:r>
              <a:rPr lang="en-US" altLang="zh-CN" sz="2800" b="1" baseline="-25000" dirty="0"/>
              <a:t>0</a:t>
            </a:r>
            <a:r>
              <a:rPr lang="en-US" altLang="zh-CN" sz="2800" b="1" dirty="0"/>
              <a:t>, </a:t>
            </a:r>
            <a:r>
              <a:rPr lang="en-US" altLang="zh-CN" sz="2800" b="1" i="1" dirty="0"/>
              <a:t>b</a:t>
            </a:r>
            <a:r>
              <a:rPr lang="en-US" altLang="zh-CN" sz="2800" b="1" baseline="-25000" dirty="0"/>
              <a:t>1</a:t>
            </a:r>
            <a:r>
              <a:rPr lang="en-US" altLang="zh-CN" sz="2800" b="1" dirty="0"/>
              <a:t>, </a:t>
            </a:r>
            <a:r>
              <a:rPr lang="en-US" altLang="zh-CN" sz="2800" b="1" i="1" dirty="0"/>
              <a:t>b</a:t>
            </a:r>
            <a:r>
              <a:rPr lang="en-US" altLang="zh-CN" sz="2800" b="1" baseline="-25000" dirty="0"/>
              <a:t>2 </a:t>
            </a:r>
            <a:r>
              <a:rPr lang="zh-CN" altLang="zh-CN" sz="2800" b="1" dirty="0" smtClean="0"/>
              <a:t>。</a:t>
            </a:r>
            <a:endParaRPr lang="zh-CN" altLang="en-US" sz="2800" b="1" dirty="0"/>
          </a:p>
        </p:txBody>
      </p:sp>
      <mc:AlternateContent xmlns:mc="http://schemas.openxmlformats.org/markup-compatibility/2006">
        <mc:Choice xmlns:a14="http://schemas.microsoft.com/office/drawing/2010/main" xmlns="" Requires="a14">
          <p:sp>
            <p:nvSpPr>
              <p:cNvPr id="4" name="矩形 3"/>
              <p:cNvSpPr/>
              <p:nvPr/>
            </p:nvSpPr>
            <p:spPr>
              <a:xfrm>
                <a:off x="2411760" y="656466"/>
                <a:ext cx="4176464" cy="523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𝑖𝑗</m:t>
                          </m:r>
                        </m:sub>
                      </m:sSub>
                      <m:r>
                        <a:rPr lang="en-US" altLang="zh-CN" i="1">
                          <a:latin typeface="Cambria Math"/>
                        </a:rPr>
                        <m:t>=</m:t>
                      </m:r>
                      <m:sSub>
                        <m:sSubPr>
                          <m:ctrlPr>
                            <a:rPr lang="zh-CN" altLang="zh-CN" i="1">
                              <a:latin typeface="Cambria Math"/>
                            </a:rPr>
                          </m:ctrlPr>
                        </m:sSubPr>
                        <m:e>
                          <m:r>
                            <a:rPr lang="en-US" altLang="zh-CN" i="1">
                              <a:latin typeface="Cambria Math"/>
                            </a:rPr>
                            <m:t>𝑏</m:t>
                          </m:r>
                        </m:e>
                        <m:sub>
                          <m:r>
                            <a:rPr lang="en-US" altLang="zh-CN" i="1">
                              <a:latin typeface="Cambria Math"/>
                            </a:rPr>
                            <m:t>0</m:t>
                          </m:r>
                        </m:sub>
                      </m:sSub>
                      <m:r>
                        <a:rPr lang="en-US" altLang="zh-CN" i="1">
                          <a:latin typeface="Cambria Math"/>
                        </a:rPr>
                        <m:t>+</m:t>
                      </m:r>
                      <m:sSub>
                        <m:sSubPr>
                          <m:ctrlPr>
                            <a:rPr lang="zh-CN" altLang="zh-CN" i="1">
                              <a:latin typeface="Cambria Math"/>
                            </a:rPr>
                          </m:ctrlPr>
                        </m:sSubPr>
                        <m:e>
                          <m:r>
                            <a:rPr lang="en-US" altLang="zh-CN" i="1">
                              <a:latin typeface="Cambria Math"/>
                            </a:rPr>
                            <m:t>𝑏</m:t>
                          </m:r>
                        </m:e>
                        <m:sub>
                          <m:r>
                            <a:rPr lang="en-US" altLang="zh-CN" i="1">
                              <a:latin typeface="Cambria Math"/>
                            </a:rPr>
                            <m:t>1</m:t>
                          </m:r>
                        </m:sub>
                      </m:sSub>
                      <m:sSub>
                        <m:sSubPr>
                          <m:ctrlPr>
                            <a:rPr lang="zh-CN" altLang="zh-CN" i="1">
                              <a:latin typeface="Cambria Math"/>
                            </a:rPr>
                          </m:ctrlPr>
                        </m:sSubPr>
                        <m:e>
                          <m:r>
                            <a:rPr lang="en-US" altLang="zh-CN" i="1">
                              <a:latin typeface="Cambria Math"/>
                            </a:rPr>
                            <m:t>𝑡</m:t>
                          </m:r>
                        </m:e>
                        <m:sub>
                          <m:r>
                            <a:rPr lang="en-US" altLang="zh-CN" i="1">
                              <a:latin typeface="Cambria Math"/>
                            </a:rPr>
                            <m:t>𝑖𝑗</m:t>
                          </m:r>
                        </m:sub>
                      </m:sSub>
                      <m:r>
                        <a:rPr lang="en-US" altLang="zh-CN" i="1">
                          <a:latin typeface="Cambria Math"/>
                        </a:rPr>
                        <m:t>+</m:t>
                      </m:r>
                      <m:sSub>
                        <m:sSubPr>
                          <m:ctrlPr>
                            <a:rPr lang="zh-CN" altLang="zh-CN" i="1">
                              <a:latin typeface="Cambria Math"/>
                            </a:rPr>
                          </m:ctrlPr>
                        </m:sSubPr>
                        <m:e>
                          <m:r>
                            <a:rPr lang="en-US" altLang="zh-CN" i="1">
                              <a:latin typeface="Cambria Math"/>
                            </a:rPr>
                            <m:t>𝑏</m:t>
                          </m:r>
                        </m:e>
                        <m:sub>
                          <m:r>
                            <a:rPr lang="en-US" altLang="zh-CN" i="1">
                              <a:latin typeface="Cambria Math"/>
                            </a:rPr>
                            <m:t>2</m:t>
                          </m:r>
                        </m:sub>
                      </m:sSub>
                      <m:sSubSup>
                        <m:sSubSupPr>
                          <m:ctrlPr>
                            <a:rPr lang="zh-CN" altLang="zh-CN" i="1">
                              <a:latin typeface="Cambria Math"/>
                            </a:rPr>
                          </m:ctrlPr>
                        </m:sSubSupPr>
                        <m:e>
                          <m:r>
                            <a:rPr lang="en-US" altLang="zh-CN" i="1">
                              <a:latin typeface="Cambria Math"/>
                            </a:rPr>
                            <m:t>𝑡</m:t>
                          </m:r>
                        </m:e>
                        <m:sub>
                          <m:r>
                            <a:rPr lang="en-US" altLang="zh-CN" i="1">
                              <a:latin typeface="Cambria Math"/>
                            </a:rPr>
                            <m:t>𝑖𝑗</m:t>
                          </m:r>
                        </m:sub>
                        <m:sup>
                          <m:r>
                            <a:rPr lang="en-US" altLang="zh-CN" i="1">
                              <a:latin typeface="Cambria Math"/>
                            </a:rPr>
                            <m:t>2</m:t>
                          </m:r>
                        </m:sup>
                      </m:sSubSup>
                      <m:r>
                        <a:rPr lang="en-US" altLang="zh-CN" i="1">
                          <a:latin typeface="Cambria Math"/>
                        </a:rPr>
                        <m:t>+</m:t>
                      </m:r>
                      <m:sSub>
                        <m:sSubPr>
                          <m:ctrlPr>
                            <a:rPr lang="zh-CN" altLang="zh-CN" i="1">
                              <a:latin typeface="Cambria Math"/>
                            </a:rPr>
                          </m:ctrlPr>
                        </m:sSubPr>
                        <m:e>
                          <m:r>
                            <a:rPr lang="en-US" altLang="zh-CN" i="1">
                              <a:latin typeface="Cambria Math"/>
                            </a:rPr>
                            <m:t>𝜀</m:t>
                          </m:r>
                        </m:e>
                        <m:sub>
                          <m:r>
                            <a:rPr lang="en-US" altLang="zh-CN" i="1">
                              <a:latin typeface="Cambria Math"/>
                            </a:rPr>
                            <m:t>𝑖𝑗</m:t>
                          </m:r>
                        </m:sub>
                      </m:sSub>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2411760" y="656466"/>
                <a:ext cx="4176464" cy="523477"/>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矩形 4"/>
          <p:cNvSpPr/>
          <p:nvPr/>
        </p:nvSpPr>
        <p:spPr>
          <a:xfrm>
            <a:off x="5508104" y="1834448"/>
            <a:ext cx="3037740" cy="523220"/>
          </a:xfrm>
          <a:prstGeom prst="rect">
            <a:avLst/>
          </a:prstGeom>
          <a:solidFill>
            <a:srgbClr val="FFFF00"/>
          </a:solidFill>
        </p:spPr>
        <p:txBody>
          <a:bodyPr wrap="square">
            <a:spAutoFit/>
          </a:bodyPr>
          <a:lstStyle/>
          <a:p>
            <a:r>
              <a:rPr lang="zh-CN" altLang="en-US" sz="2800" b="1" dirty="0" smtClean="0"/>
              <a:t>这样做</a:t>
            </a:r>
            <a:r>
              <a:rPr lang="zh-CN" altLang="zh-CN" sz="2800" b="1" dirty="0" smtClean="0"/>
              <a:t>有问题吗</a:t>
            </a:r>
            <a:r>
              <a:rPr lang="zh-CN" altLang="en-US" sz="2800" b="1" dirty="0" smtClean="0"/>
              <a:t>？</a:t>
            </a:r>
            <a:endParaRPr lang="zh-CN" altLang="en-US" sz="2800" b="1" dirty="0"/>
          </a:p>
        </p:txBody>
      </p:sp>
      <p:sp>
        <p:nvSpPr>
          <p:cNvPr id="6" name="矩形 5"/>
          <p:cNvSpPr/>
          <p:nvPr/>
        </p:nvSpPr>
        <p:spPr>
          <a:xfrm>
            <a:off x="611560" y="2420888"/>
            <a:ext cx="8208912" cy="1643527"/>
          </a:xfrm>
          <a:prstGeom prst="rect">
            <a:avLst/>
          </a:prstGeom>
        </p:spPr>
        <p:txBody>
          <a:bodyPr wrap="square">
            <a:spAutoFit/>
          </a:bodyPr>
          <a:lstStyle/>
          <a:p>
            <a:pPr>
              <a:lnSpc>
                <a:spcPct val="120000"/>
              </a:lnSpc>
            </a:pPr>
            <a:r>
              <a:rPr lang="zh-CN" altLang="zh-CN" sz="2800" b="1" dirty="0" smtClean="0">
                <a:solidFill>
                  <a:srgbClr val="FF0000"/>
                </a:solidFill>
              </a:rPr>
              <a:t>观察发现</a:t>
            </a:r>
            <a:r>
              <a:rPr lang="zh-CN" altLang="en-US" sz="2800" b="1" dirty="0" smtClean="0"/>
              <a:t>：</a:t>
            </a:r>
            <a:r>
              <a:rPr lang="zh-CN" altLang="zh-CN" sz="2800" b="1" dirty="0" smtClean="0"/>
              <a:t>多数病人测试</a:t>
            </a:r>
            <a:r>
              <a:rPr lang="zh-CN" altLang="zh-CN" sz="2800" b="1" dirty="0"/>
              <a:t>时间点是</a:t>
            </a:r>
            <a:r>
              <a:rPr lang="en-US" altLang="zh-CN" sz="2800" b="1" dirty="0"/>
              <a:t>0,4,8,24,…,40, </a:t>
            </a:r>
            <a:r>
              <a:rPr lang="zh-CN" altLang="zh-CN" sz="2800" b="1" dirty="0" smtClean="0"/>
              <a:t>少数是</a:t>
            </a:r>
            <a:r>
              <a:rPr lang="en-US" altLang="zh-CN" sz="2800" b="1" dirty="0"/>
              <a:t>5,9,23, </a:t>
            </a:r>
            <a:r>
              <a:rPr lang="en-US" altLang="zh-CN" sz="2800" b="1" dirty="0" smtClean="0"/>
              <a:t>…</a:t>
            </a:r>
            <a:r>
              <a:rPr lang="en-US" altLang="zh-CN" sz="2800" b="1" dirty="0"/>
              <a:t>,</a:t>
            </a:r>
            <a:r>
              <a:rPr lang="zh-CN" altLang="zh-CN" sz="2800" b="1" dirty="0" smtClean="0"/>
              <a:t>每个点上平均值</a:t>
            </a:r>
            <a:r>
              <a:rPr lang="zh-CN" altLang="en-US" sz="2800" b="1" dirty="0" smtClean="0"/>
              <a:t>代表的</a:t>
            </a:r>
            <a:r>
              <a:rPr lang="zh-CN" altLang="zh-CN" sz="2800" b="1" dirty="0" smtClean="0">
                <a:solidFill>
                  <a:srgbClr val="FF0000"/>
                </a:solidFill>
              </a:rPr>
              <a:t>病人</a:t>
            </a:r>
            <a:r>
              <a:rPr lang="zh-CN" altLang="en-US" sz="2800" b="1" dirty="0" smtClean="0">
                <a:solidFill>
                  <a:srgbClr val="FF0000"/>
                </a:solidFill>
              </a:rPr>
              <a:t>数相差很大</a:t>
            </a:r>
            <a:r>
              <a:rPr lang="zh-CN" altLang="zh-CN" sz="2800" b="1" dirty="0" smtClean="0"/>
              <a:t>，</a:t>
            </a:r>
            <a:r>
              <a:rPr lang="zh-CN" altLang="en-US" sz="2800" b="1" dirty="0"/>
              <a:t>这样做</a:t>
            </a:r>
            <a:r>
              <a:rPr lang="zh-CN" altLang="zh-CN" sz="2800" b="1" dirty="0" smtClean="0"/>
              <a:t>与</a:t>
            </a:r>
            <a:r>
              <a:rPr lang="zh-CN" altLang="zh-CN" sz="2800" b="1" dirty="0"/>
              <a:t>用原始数据得到</a:t>
            </a:r>
            <a:r>
              <a:rPr lang="zh-CN" altLang="zh-CN" sz="2800" b="1" dirty="0" smtClean="0"/>
              <a:t>的系数会</a:t>
            </a:r>
            <a:r>
              <a:rPr lang="zh-CN" altLang="zh-CN" sz="2800" b="1" dirty="0"/>
              <a:t>有</a:t>
            </a:r>
            <a:r>
              <a:rPr lang="zh-CN" altLang="zh-CN" sz="2800" b="1" dirty="0" smtClean="0"/>
              <a:t>较大</a:t>
            </a:r>
            <a:r>
              <a:rPr lang="zh-CN" altLang="en-US" sz="2800" b="1" dirty="0"/>
              <a:t>不同</a:t>
            </a:r>
            <a:r>
              <a:rPr lang="zh-CN" altLang="zh-CN" sz="2800" b="1" dirty="0" smtClean="0"/>
              <a:t>。</a:t>
            </a:r>
            <a:endParaRPr lang="zh-CN" altLang="zh-CN" sz="2800" b="1" dirty="0"/>
          </a:p>
        </p:txBody>
      </p:sp>
      <p:sp>
        <p:nvSpPr>
          <p:cNvPr id="7" name="矩形 6"/>
          <p:cNvSpPr/>
          <p:nvPr/>
        </p:nvSpPr>
        <p:spPr>
          <a:xfrm>
            <a:off x="640699" y="4077072"/>
            <a:ext cx="7970449" cy="1126462"/>
          </a:xfrm>
          <a:prstGeom prst="rect">
            <a:avLst/>
          </a:prstGeom>
        </p:spPr>
        <p:txBody>
          <a:bodyPr wrap="square">
            <a:spAutoFit/>
          </a:bodyPr>
          <a:lstStyle/>
          <a:p>
            <a:pPr>
              <a:lnSpc>
                <a:spcPct val="120000"/>
              </a:lnSpc>
            </a:pPr>
            <a:r>
              <a:rPr lang="zh-CN" altLang="en-US" sz="2800" b="1" dirty="0" smtClean="0">
                <a:solidFill>
                  <a:srgbClr val="FF0000"/>
                </a:solidFill>
              </a:rPr>
              <a:t>解决</a:t>
            </a:r>
            <a:r>
              <a:rPr lang="zh-CN" altLang="zh-CN" sz="2800" b="1" dirty="0" smtClean="0">
                <a:solidFill>
                  <a:srgbClr val="FF0000"/>
                </a:solidFill>
              </a:rPr>
              <a:t>办法</a:t>
            </a:r>
            <a:r>
              <a:rPr lang="zh-CN" altLang="en-US" sz="2800" b="1" dirty="0" smtClean="0"/>
              <a:t>：</a:t>
            </a:r>
            <a:r>
              <a:rPr lang="zh-CN" altLang="zh-CN" sz="2800" b="1" dirty="0" smtClean="0"/>
              <a:t>对</a:t>
            </a:r>
            <a:r>
              <a:rPr lang="zh-CN" altLang="zh-CN" sz="2800" b="1" dirty="0"/>
              <a:t>每个平均值用它</a:t>
            </a:r>
            <a:r>
              <a:rPr lang="zh-CN" altLang="zh-CN" sz="2800" b="1" dirty="0" smtClean="0"/>
              <a:t>所代表的</a:t>
            </a:r>
            <a:r>
              <a:rPr lang="zh-CN" altLang="zh-CN" sz="2800" b="1" dirty="0" smtClean="0">
                <a:solidFill>
                  <a:srgbClr val="FF0000"/>
                </a:solidFill>
              </a:rPr>
              <a:t>原始数据个数加权</a:t>
            </a:r>
            <a:r>
              <a:rPr lang="en-US" altLang="zh-CN" sz="2800" b="1" dirty="0" smtClean="0"/>
              <a:t>, </a:t>
            </a:r>
            <a:r>
              <a:rPr lang="zh-CN" altLang="en-US" sz="2800" b="1" dirty="0" smtClean="0"/>
              <a:t>再用普通最小二乘法拟合</a:t>
            </a:r>
            <a:r>
              <a:rPr lang="zh-CN" altLang="zh-CN" sz="2800" b="1" dirty="0" smtClean="0"/>
              <a:t>。</a:t>
            </a:r>
            <a:endParaRPr lang="zh-CN" altLang="en-US" sz="2800" b="1" dirty="0"/>
          </a:p>
        </p:txBody>
      </p:sp>
      <p:sp>
        <p:nvSpPr>
          <p:cNvPr id="8" name="矩形 7"/>
          <p:cNvSpPr/>
          <p:nvPr/>
        </p:nvSpPr>
        <p:spPr>
          <a:xfrm>
            <a:off x="6684829" y="656466"/>
            <a:ext cx="1620957" cy="523220"/>
          </a:xfrm>
          <a:prstGeom prst="rect">
            <a:avLst/>
          </a:prstGeom>
        </p:spPr>
        <p:txBody>
          <a:bodyPr wrap="none">
            <a:spAutoFit/>
          </a:bodyPr>
          <a:lstStyle/>
          <a:p>
            <a:r>
              <a:rPr lang="zh-CN" altLang="zh-CN" sz="2800" b="1" dirty="0">
                <a:solidFill>
                  <a:srgbClr val="FF0000"/>
                </a:solidFill>
              </a:rPr>
              <a:t>估计系数</a:t>
            </a:r>
            <a:endParaRPr lang="zh-CN" altLang="en-US" sz="2800" b="1" dirty="0">
              <a:solidFill>
                <a:srgbClr val="FF0000"/>
              </a:solidFill>
            </a:endParaRPr>
          </a:p>
        </p:txBody>
      </p:sp>
      <p:sp>
        <p:nvSpPr>
          <p:cNvPr id="9" name="矩形 8"/>
          <p:cNvSpPr/>
          <p:nvPr/>
        </p:nvSpPr>
        <p:spPr>
          <a:xfrm>
            <a:off x="640699" y="5192446"/>
            <a:ext cx="8101061" cy="1126462"/>
          </a:xfrm>
          <a:prstGeom prst="rect">
            <a:avLst/>
          </a:prstGeom>
        </p:spPr>
        <p:txBody>
          <a:bodyPr wrap="square">
            <a:spAutoFit/>
          </a:bodyPr>
          <a:lstStyle/>
          <a:p>
            <a:pPr>
              <a:lnSpc>
                <a:spcPct val="120000"/>
              </a:lnSpc>
            </a:pPr>
            <a:r>
              <a:rPr lang="zh-CN" altLang="zh-CN" sz="2800" b="1" dirty="0">
                <a:solidFill>
                  <a:srgbClr val="FF0000"/>
                </a:solidFill>
              </a:rPr>
              <a:t>可以</a:t>
            </a:r>
            <a:r>
              <a:rPr lang="zh-CN" altLang="zh-CN" sz="2800" b="1" dirty="0" smtClean="0">
                <a:solidFill>
                  <a:srgbClr val="FF0000"/>
                </a:solidFill>
              </a:rPr>
              <a:t>证明</a:t>
            </a:r>
            <a:r>
              <a:rPr lang="zh-CN" altLang="en-US" sz="2800" b="1" dirty="0" smtClean="0"/>
              <a:t>：</a:t>
            </a:r>
            <a:r>
              <a:rPr lang="zh-CN" altLang="zh-CN" sz="2800" b="1" dirty="0" smtClean="0"/>
              <a:t>用</a:t>
            </a:r>
            <a:r>
              <a:rPr lang="zh-CN" altLang="zh-CN" sz="2800" b="1" dirty="0"/>
              <a:t>加权后的</a:t>
            </a:r>
            <a:r>
              <a:rPr lang="zh-CN" altLang="zh-CN" sz="2800" b="1" dirty="0" smtClean="0"/>
              <a:t>平均值拟合得到</a:t>
            </a:r>
            <a:r>
              <a:rPr lang="zh-CN" altLang="zh-CN" sz="2800" b="1" dirty="0"/>
              <a:t>的</a:t>
            </a:r>
            <a:r>
              <a:rPr lang="zh-CN" altLang="zh-CN" sz="2800" b="1" dirty="0" smtClean="0"/>
              <a:t>系数与</a:t>
            </a:r>
            <a:r>
              <a:rPr lang="zh-CN" altLang="zh-CN" sz="2800" b="1" dirty="0"/>
              <a:t>用原始数据相同</a:t>
            </a:r>
            <a:r>
              <a:rPr lang="zh-CN" altLang="zh-CN" sz="2800" b="1" dirty="0" smtClean="0"/>
              <a:t>。</a:t>
            </a:r>
            <a:endParaRPr lang="zh-CN" altLang="en-US" sz="2800" b="1" dirty="0"/>
          </a:p>
        </p:txBody>
      </p:sp>
      <p:sp>
        <p:nvSpPr>
          <p:cNvPr id="10" name="矩形 9"/>
          <p:cNvSpPr/>
          <p:nvPr/>
        </p:nvSpPr>
        <p:spPr>
          <a:xfrm>
            <a:off x="4355976" y="5922858"/>
            <a:ext cx="2698175" cy="523220"/>
          </a:xfrm>
          <a:prstGeom prst="rect">
            <a:avLst/>
          </a:prstGeom>
          <a:solidFill>
            <a:srgbClr val="FFFF00"/>
          </a:solidFill>
        </p:spPr>
        <p:txBody>
          <a:bodyPr wrap="none">
            <a:spAutoFit/>
          </a:bodyPr>
          <a:lstStyle/>
          <a:p>
            <a:r>
              <a:rPr lang="zh-CN" altLang="zh-CN" sz="2800" b="1" dirty="0" smtClean="0"/>
              <a:t>加权最小二乘法</a:t>
            </a:r>
            <a:endParaRPr lang="zh-CN" altLang="en-US" sz="2800" b="1" dirty="0"/>
          </a:p>
        </p:txBody>
      </p:sp>
    </p:spTree>
    <p:extLst>
      <p:ext uri="{BB962C8B-B14F-4D97-AF65-F5344CB8AC3E}">
        <p14:creationId xmlns:p14="http://schemas.microsoft.com/office/powerpoint/2010/main" xmlns="" val="36914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ircle(in)">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fltVal val="0"/>
                                          </p:val>
                                        </p:tav>
                                        <p:tav tm="100000">
                                          <p:val>
                                            <p:strVal val="#ppt_w"/>
                                          </p:val>
                                        </p:tav>
                                      </p:tavLst>
                                    </p:anim>
                                    <p:anim calcmode="lin" valueType="num">
                                      <p:cBhvr>
                                        <p:cTn id="45" dur="1000" fill="hold"/>
                                        <p:tgtEl>
                                          <p:spTgt spid="10"/>
                                        </p:tgtEl>
                                        <p:attrNameLst>
                                          <p:attrName>ppt_h</p:attrName>
                                        </p:attrNameLst>
                                      </p:cBhvr>
                                      <p:tavLst>
                                        <p:tav tm="0">
                                          <p:val>
                                            <p:fltVal val="0"/>
                                          </p:val>
                                        </p:tav>
                                        <p:tav tm="100000">
                                          <p:val>
                                            <p:strVal val="#ppt_h"/>
                                          </p:val>
                                        </p:tav>
                                      </p:tavLst>
                                    </p:anim>
                                    <p:animEffect transition="in" filter="fade">
                                      <p:cBhvr>
                                        <p:cTn id="4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p:bldP spid="8" grpId="0"/>
      <p:bldP spid="9" grpId="0"/>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9"/>
          <p:cNvSpPr>
            <a:spLocks noChangeArrowheads="1"/>
          </p:cNvSpPr>
          <p:nvPr/>
        </p:nvSpPr>
        <p:spPr bwMode="auto">
          <a:xfrm>
            <a:off x="850102" y="4315223"/>
            <a:ext cx="797198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buFont typeface="Arial" panose="020B0604020202020204" pitchFamily="34" charset="0"/>
              <a:buChar char="•"/>
            </a:pPr>
            <a:r>
              <a:rPr lang="zh-CN" altLang="en-US" sz="2800" b="1" dirty="0">
                <a:latin typeface="+mj-lt"/>
                <a:ea typeface="+mj-ea"/>
                <a:cs typeface="Times New Roman" panose="02020603050405020304" pitchFamily="18" charset="0"/>
              </a:rPr>
              <a:t>对</a:t>
            </a:r>
            <a:r>
              <a:rPr lang="en-US" altLang="zh-CN" sz="2800" b="1" dirty="0">
                <a:solidFill>
                  <a:srgbClr val="FF0000"/>
                </a:solidFill>
                <a:latin typeface="+mj-lt"/>
                <a:ea typeface="+mj-ea"/>
                <a:cs typeface="Times New Roman" panose="02020603050405020304" pitchFamily="18" charset="0"/>
              </a:rPr>
              <a:t>CD4</a:t>
            </a:r>
            <a:r>
              <a:rPr lang="zh-CN" altLang="en-US" sz="2800" b="1" dirty="0">
                <a:latin typeface="+mj-lt"/>
                <a:ea typeface="+mj-ea"/>
                <a:cs typeface="Times New Roman" panose="02020603050405020304" pitchFamily="18" charset="0"/>
              </a:rPr>
              <a:t>，</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2</a:t>
            </a:r>
            <a:r>
              <a:rPr lang="en-US" altLang="zh-CN" sz="2800" b="1" dirty="0">
                <a:latin typeface="+mj-lt"/>
                <a:ea typeface="+mj-ea"/>
                <a:cs typeface="Times New Roman" panose="02020603050405020304" pitchFamily="18" charset="0"/>
              </a:rPr>
              <a:t>&lt;0, </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1</a:t>
            </a:r>
            <a:r>
              <a:rPr lang="en-US" altLang="zh-CN" sz="2800" b="1" dirty="0">
                <a:latin typeface="+mj-lt"/>
                <a:ea typeface="+mj-ea"/>
                <a:cs typeface="Times New Roman" panose="02020603050405020304" pitchFamily="18" charset="0"/>
              </a:rPr>
              <a:t>&gt;0,</a:t>
            </a:r>
            <a:r>
              <a:rPr lang="en-US" altLang="zh-CN" sz="2800" b="1" i="1" dirty="0">
                <a:latin typeface="+mj-lt"/>
                <a:ea typeface="+mj-ea"/>
                <a:cs typeface="Times New Roman" panose="02020603050405020304" pitchFamily="18" charset="0"/>
              </a:rPr>
              <a:t> t</a:t>
            </a:r>
            <a:r>
              <a:rPr lang="en-US" altLang="zh-CN" sz="2800" b="1" dirty="0">
                <a:latin typeface="+mj-lt"/>
                <a:ea typeface="+mj-ea"/>
                <a:cs typeface="Times New Roman" panose="02020603050405020304" pitchFamily="18" charset="0"/>
              </a:rPr>
              <a:t>=-</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1</a:t>
            </a:r>
            <a:r>
              <a:rPr lang="en-US" altLang="zh-CN" sz="2800" b="1" dirty="0" smtClean="0">
                <a:latin typeface="+mj-lt"/>
                <a:ea typeface="+mj-ea"/>
                <a:cs typeface="Times New Roman" panose="02020603050405020304" pitchFamily="18" charset="0"/>
              </a:rPr>
              <a:t>/2</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2 </a:t>
            </a:r>
            <a:r>
              <a:rPr lang="zh-CN" altLang="en-US" sz="2800" b="1" dirty="0" smtClean="0">
                <a:latin typeface="+mj-lt"/>
                <a:ea typeface="+mj-ea"/>
                <a:cs typeface="Times New Roman" panose="02020603050405020304" pitchFamily="18" charset="0"/>
              </a:rPr>
              <a:t>时浓度达到</a:t>
            </a:r>
            <a:r>
              <a:rPr lang="zh-CN" altLang="en-US" sz="2800" b="1" dirty="0" smtClean="0">
                <a:solidFill>
                  <a:srgbClr val="FF0000"/>
                </a:solidFill>
                <a:latin typeface="+mj-lt"/>
                <a:ea typeface="+mj-ea"/>
                <a:cs typeface="Times New Roman" panose="02020603050405020304" pitchFamily="18" charset="0"/>
              </a:rPr>
              <a:t>最大</a:t>
            </a:r>
            <a:r>
              <a:rPr lang="zh-CN" altLang="en-US"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12" name="Rectangle 79"/>
          <p:cNvSpPr>
            <a:spLocks noChangeArrowheads="1"/>
          </p:cNvSpPr>
          <p:nvPr/>
        </p:nvSpPr>
        <p:spPr bwMode="auto">
          <a:xfrm>
            <a:off x="858927" y="4975267"/>
            <a:ext cx="796154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buFont typeface="Arial" panose="020B0604020202020204" pitchFamily="34" charset="0"/>
              <a:buChar char="•"/>
            </a:pPr>
            <a:r>
              <a:rPr lang="zh-CN" altLang="en-US" sz="2800" b="1" dirty="0">
                <a:latin typeface="+mj-lt"/>
                <a:ea typeface="+mj-ea"/>
                <a:cs typeface="Times New Roman" panose="02020603050405020304" pitchFamily="18" charset="0"/>
              </a:rPr>
              <a:t>对</a:t>
            </a:r>
            <a:r>
              <a:rPr lang="en-US" altLang="zh-CN" sz="2800" b="1" dirty="0">
                <a:solidFill>
                  <a:srgbClr val="FF0000"/>
                </a:solidFill>
                <a:latin typeface="+mj-lt"/>
                <a:ea typeface="+mj-ea"/>
                <a:cs typeface="Times New Roman" panose="02020603050405020304" pitchFamily="18" charset="0"/>
              </a:rPr>
              <a:t>HIV</a:t>
            </a:r>
            <a:r>
              <a:rPr lang="zh-CN" altLang="en-US" sz="2800" b="1" dirty="0">
                <a:latin typeface="+mj-lt"/>
                <a:ea typeface="+mj-ea"/>
                <a:cs typeface="Times New Roman" panose="02020603050405020304" pitchFamily="18" charset="0"/>
              </a:rPr>
              <a:t>，</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2</a:t>
            </a:r>
            <a:r>
              <a:rPr lang="en-US" altLang="zh-CN" sz="2800" b="1" dirty="0">
                <a:latin typeface="+mj-lt"/>
                <a:ea typeface="+mj-ea"/>
                <a:cs typeface="Times New Roman" panose="02020603050405020304" pitchFamily="18" charset="0"/>
              </a:rPr>
              <a:t>&gt;0, </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1</a:t>
            </a:r>
            <a:r>
              <a:rPr lang="en-US" altLang="zh-CN" sz="2800" b="1" dirty="0">
                <a:latin typeface="+mj-lt"/>
                <a:ea typeface="+mj-ea"/>
                <a:cs typeface="Times New Roman" panose="02020603050405020304" pitchFamily="18" charset="0"/>
              </a:rPr>
              <a:t>&lt;0, </a:t>
            </a:r>
            <a:r>
              <a:rPr lang="en-US" altLang="zh-CN" sz="2800" b="1" i="1" dirty="0">
                <a:latin typeface="+mj-lt"/>
                <a:ea typeface="+mj-ea"/>
                <a:cs typeface="Times New Roman" panose="02020603050405020304" pitchFamily="18" charset="0"/>
              </a:rPr>
              <a:t>t</a:t>
            </a:r>
            <a:r>
              <a:rPr lang="en-US" altLang="zh-CN" sz="2800" b="1" dirty="0">
                <a:latin typeface="+mj-lt"/>
                <a:ea typeface="+mj-ea"/>
                <a:cs typeface="Times New Roman" panose="02020603050405020304" pitchFamily="18" charset="0"/>
              </a:rPr>
              <a:t>=-</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1</a:t>
            </a:r>
            <a:r>
              <a:rPr lang="en-US" altLang="zh-CN" sz="2800" b="1" dirty="0" smtClean="0">
                <a:latin typeface="+mj-lt"/>
                <a:ea typeface="+mj-ea"/>
                <a:cs typeface="Times New Roman" panose="02020603050405020304" pitchFamily="18" charset="0"/>
              </a:rPr>
              <a:t>/2</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2 </a:t>
            </a:r>
            <a:r>
              <a:rPr lang="zh-CN" altLang="en-US" sz="2800" b="1" dirty="0" smtClean="0">
                <a:latin typeface="+mj-lt"/>
                <a:ea typeface="+mj-ea"/>
                <a:cs typeface="Times New Roman" panose="02020603050405020304" pitchFamily="18" charset="0"/>
              </a:rPr>
              <a:t>时</a:t>
            </a:r>
            <a:r>
              <a:rPr lang="zh-CN" altLang="en-US" sz="2800" b="1" dirty="0">
                <a:latin typeface="+mj-lt"/>
                <a:ea typeface="+mj-ea"/>
                <a:cs typeface="Times New Roman" panose="02020603050405020304" pitchFamily="18" charset="0"/>
              </a:rPr>
              <a:t>浓度</a:t>
            </a:r>
            <a:r>
              <a:rPr lang="zh-CN" altLang="en-US" sz="2800" b="1" dirty="0" smtClean="0">
                <a:latin typeface="+mj-lt"/>
                <a:ea typeface="+mj-ea"/>
                <a:cs typeface="Times New Roman" panose="02020603050405020304" pitchFamily="18" charset="0"/>
              </a:rPr>
              <a:t>达到</a:t>
            </a:r>
            <a:r>
              <a:rPr lang="zh-CN" altLang="en-US" sz="2800" b="1" dirty="0" smtClean="0">
                <a:solidFill>
                  <a:srgbClr val="FF0000"/>
                </a:solidFill>
                <a:latin typeface="+mj-lt"/>
                <a:ea typeface="+mj-ea"/>
                <a:cs typeface="Times New Roman" panose="02020603050405020304" pitchFamily="18" charset="0"/>
              </a:rPr>
              <a:t>最小</a:t>
            </a:r>
            <a:r>
              <a:rPr lang="zh-CN" altLang="en-US"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16" name="Rectangle 79"/>
          <p:cNvSpPr>
            <a:spLocks noChangeArrowheads="1"/>
          </p:cNvSpPr>
          <p:nvPr/>
        </p:nvSpPr>
        <p:spPr bwMode="auto">
          <a:xfrm>
            <a:off x="1376786" y="5739803"/>
            <a:ext cx="6735980" cy="523220"/>
          </a:xfrm>
          <a:prstGeom prst="rect">
            <a:avLst/>
          </a:prstGeom>
          <a:solidFill>
            <a:srgbClr val="FFFF00"/>
          </a:solidFill>
          <a:ln>
            <a:noFill/>
          </a:ln>
          <a:effectLst/>
          <a:extLst/>
        </p:spPr>
        <p:txBody>
          <a:bodyPr wrap="square" anchor="ctr">
            <a:spAutoFit/>
          </a:bodyPr>
          <a:lstStyle/>
          <a:p>
            <a:r>
              <a:rPr lang="zh-CN" altLang="en-US" sz="2800" b="1" dirty="0" smtClean="0">
                <a:latin typeface="+mj-lt"/>
                <a:ea typeface="+mj-ea"/>
                <a:cs typeface="Times New Roman" panose="02020603050405020304" pitchFamily="18" charset="0"/>
              </a:rPr>
              <a:t>结果提示：大致应</a:t>
            </a:r>
            <a:r>
              <a:rPr lang="zh-CN" altLang="en-US" sz="2800" b="1" dirty="0">
                <a:latin typeface="+mj-lt"/>
                <a:ea typeface="+mj-ea"/>
                <a:cs typeface="Times New Roman" panose="02020603050405020304" pitchFamily="18" charset="0"/>
              </a:rPr>
              <a:t>在</a:t>
            </a:r>
            <a:r>
              <a:rPr lang="en-US" altLang="zh-CN" sz="2800" b="1" dirty="0" smtClean="0">
                <a:latin typeface="+mj-lt"/>
                <a:ea typeface="+mj-ea"/>
                <a:cs typeface="Times New Roman" panose="02020603050405020304" pitchFamily="18" charset="0"/>
              </a:rPr>
              <a:t>25~30(</a:t>
            </a:r>
            <a:r>
              <a:rPr lang="zh-CN" altLang="en-US" sz="2800" b="1" dirty="0" smtClean="0">
                <a:latin typeface="+mj-lt"/>
                <a:ea typeface="+mj-ea"/>
                <a:cs typeface="Times New Roman" panose="02020603050405020304" pitchFamily="18" charset="0"/>
              </a:rPr>
              <a:t>周</a:t>
            </a:r>
            <a:r>
              <a:rPr lang="en-US" altLang="zh-CN" sz="2800" b="1" dirty="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终止治疗。</a:t>
            </a:r>
            <a:endParaRPr lang="zh-CN" altLang="en-US" sz="2800" b="1" dirty="0">
              <a:latin typeface="+mj-lt"/>
              <a:ea typeface="+mj-ea"/>
              <a:cs typeface="Times New Roman" panose="02020603050405020304" pitchFamily="18" charset="0"/>
            </a:endParaRPr>
          </a:p>
        </p:txBody>
      </p:sp>
      <p:sp>
        <p:nvSpPr>
          <p:cNvPr id="14" name="Rectangle 79"/>
          <p:cNvSpPr>
            <a:spLocks noChangeArrowheads="1"/>
          </p:cNvSpPr>
          <p:nvPr/>
        </p:nvSpPr>
        <p:spPr bwMode="auto">
          <a:xfrm>
            <a:off x="852978" y="836712"/>
            <a:ext cx="49124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zh-CN" sz="2800" b="1" dirty="0" smtClean="0">
                <a:solidFill>
                  <a:srgbClr val="FF0000"/>
                </a:solidFill>
                <a:latin typeface="+mj-lt"/>
                <a:ea typeface="+mj-ea"/>
                <a:cs typeface="Times New Roman" panose="02020603050405020304" pitchFamily="18" charset="0"/>
              </a:rPr>
              <a:t>3</a:t>
            </a:r>
            <a:r>
              <a:rPr lang="zh-CN" altLang="en-US" sz="2800" b="1" dirty="0" smtClean="0">
                <a:solidFill>
                  <a:srgbClr val="FF0000"/>
                </a:solidFill>
                <a:latin typeface="+mj-lt"/>
                <a:ea typeface="+mj-ea"/>
                <a:cs typeface="Times New Roman" panose="02020603050405020304" pitchFamily="18" charset="0"/>
              </a:rPr>
              <a:t>个模型数据拟合结果示意图</a:t>
            </a:r>
            <a:endParaRPr lang="zh-CN" altLang="en-US" sz="2800" b="1" dirty="0">
              <a:solidFill>
                <a:srgbClr val="FF0000"/>
              </a:solidFill>
              <a:latin typeface="+mj-lt"/>
              <a:ea typeface="+mj-ea"/>
              <a:cs typeface="Times New Roman" panose="02020603050405020304" pitchFamily="18" charset="0"/>
            </a:endParaRPr>
          </a:p>
        </p:txBody>
      </p:sp>
      <p:grpSp>
        <p:nvGrpSpPr>
          <p:cNvPr id="2" name="组合 1"/>
          <p:cNvGrpSpPr/>
          <p:nvPr/>
        </p:nvGrpSpPr>
        <p:grpSpPr>
          <a:xfrm>
            <a:off x="755576" y="1598472"/>
            <a:ext cx="3897102" cy="2712473"/>
            <a:chOff x="1439064" y="1198853"/>
            <a:chExt cx="2803878" cy="2034355"/>
          </a:xfrm>
        </p:grpSpPr>
        <p:grpSp>
          <p:nvGrpSpPr>
            <p:cNvPr id="8" name="组合 7"/>
            <p:cNvGrpSpPr/>
            <p:nvPr/>
          </p:nvGrpSpPr>
          <p:grpSpPr>
            <a:xfrm>
              <a:off x="1439064" y="1198853"/>
              <a:ext cx="2803878" cy="2034355"/>
              <a:chOff x="1439064" y="1275213"/>
              <a:chExt cx="2803878" cy="2034355"/>
            </a:xfrm>
          </p:grpSpPr>
          <p:pic>
            <p:nvPicPr>
              <p:cNvPr id="2084" name="Picture 3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39064" y="1275213"/>
                <a:ext cx="2803878" cy="2034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Rectangle 16"/>
              <p:cNvSpPr>
                <a:spLocks noChangeArrowheads="1"/>
              </p:cNvSpPr>
              <p:nvPr/>
            </p:nvSpPr>
            <p:spPr bwMode="auto">
              <a:xfrm>
                <a:off x="1826817" y="1453106"/>
                <a:ext cx="720467" cy="623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CD4</a:t>
                </a:r>
              </a:p>
            </p:txBody>
          </p:sp>
        </p:grpSp>
        <p:sp>
          <p:nvSpPr>
            <p:cNvPr id="15" name="Rectangle 16"/>
            <p:cNvSpPr>
              <a:spLocks noChangeArrowheads="1"/>
            </p:cNvSpPr>
            <p:nvPr/>
          </p:nvSpPr>
          <p:spPr bwMode="auto">
            <a:xfrm>
              <a:off x="3716943" y="2706759"/>
              <a:ext cx="406931" cy="346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4409262" y="1645351"/>
            <a:ext cx="3979162" cy="2695088"/>
            <a:chOff x="4409262" y="1223160"/>
            <a:chExt cx="2862918" cy="2021316"/>
          </a:xfrm>
        </p:grpSpPr>
        <p:grpSp>
          <p:nvGrpSpPr>
            <p:cNvPr id="9" name="组合 8"/>
            <p:cNvGrpSpPr/>
            <p:nvPr/>
          </p:nvGrpSpPr>
          <p:grpSpPr>
            <a:xfrm>
              <a:off x="4409262" y="1223160"/>
              <a:ext cx="2862918" cy="2021316"/>
              <a:chOff x="4409262" y="1288252"/>
              <a:chExt cx="2862918" cy="2021316"/>
            </a:xfrm>
          </p:grpSpPr>
          <p:pic>
            <p:nvPicPr>
              <p:cNvPr id="2085" name="Picture 3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09262" y="1288252"/>
                <a:ext cx="2862918" cy="20213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Rectangle 17"/>
              <p:cNvSpPr>
                <a:spLocks noChangeArrowheads="1"/>
              </p:cNvSpPr>
              <p:nvPr/>
            </p:nvSpPr>
            <p:spPr bwMode="auto">
              <a:xfrm>
                <a:off x="4887021" y="1424306"/>
                <a:ext cx="679334" cy="623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HIV</a:t>
                </a:r>
              </a:p>
            </p:txBody>
          </p:sp>
        </p:grpSp>
        <p:sp>
          <p:nvSpPr>
            <p:cNvPr id="17" name="Rectangle 16"/>
            <p:cNvSpPr>
              <a:spLocks noChangeArrowheads="1"/>
            </p:cNvSpPr>
            <p:nvPr/>
          </p:nvSpPr>
          <p:spPr bwMode="auto">
            <a:xfrm>
              <a:off x="6775243" y="2697703"/>
              <a:ext cx="406931" cy="346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sp>
        <p:nvSpPr>
          <p:cNvPr id="4" name="矩形 3"/>
          <p:cNvSpPr/>
          <p:nvPr/>
        </p:nvSpPr>
        <p:spPr>
          <a:xfrm>
            <a:off x="5882134" y="836712"/>
            <a:ext cx="2402329" cy="523220"/>
          </a:xfrm>
          <a:prstGeom prst="rect">
            <a:avLst/>
          </a:prstGeom>
          <a:solidFill>
            <a:srgbClr val="FFFF00"/>
          </a:solidFill>
        </p:spPr>
        <p:txBody>
          <a:bodyPr wrap="square">
            <a:spAutoFit/>
          </a:bodyPr>
          <a:lstStyle/>
          <a:p>
            <a:r>
              <a:rPr lang="zh-CN" altLang="en-US" sz="2800" dirty="0">
                <a:ea typeface="黑体" panose="02010609060101010101" pitchFamily="49" charset="-122"/>
                <a:cs typeface="Times New Roman" panose="02020603050405020304" pitchFamily="18" charset="0"/>
              </a:rPr>
              <a:t> </a:t>
            </a:r>
            <a:r>
              <a:rPr lang="en-US" altLang="zh-CN" sz="2800" b="1" i="1" dirty="0">
                <a:ea typeface="黑体" panose="02010609060101010101" pitchFamily="49" charset="-122"/>
                <a:cs typeface="Times New Roman" panose="02020603050405020304" pitchFamily="18" charset="0"/>
              </a:rPr>
              <a:t>y</a:t>
            </a:r>
            <a:r>
              <a:rPr lang="en-US" altLang="zh-CN" sz="2800" b="1" dirty="0">
                <a:ea typeface="黑体" panose="02010609060101010101" pitchFamily="49" charset="-122"/>
                <a:cs typeface="Times New Roman" panose="02020603050405020304" pitchFamily="18" charset="0"/>
              </a:rPr>
              <a:t>=</a:t>
            </a:r>
            <a:r>
              <a:rPr lang="en-US" altLang="zh-CN" sz="2800" b="1" i="1" dirty="0">
                <a:ea typeface="黑体" panose="02010609060101010101" pitchFamily="49" charset="-122"/>
                <a:cs typeface="Times New Roman" panose="02020603050405020304" pitchFamily="18" charset="0"/>
              </a:rPr>
              <a:t>b</a:t>
            </a:r>
            <a:r>
              <a:rPr lang="en-US" altLang="zh-CN" sz="2800" b="1" baseline="-30000" dirty="0">
                <a:ea typeface="黑体" panose="02010609060101010101" pitchFamily="49" charset="-122"/>
                <a:cs typeface="Times New Roman" panose="02020603050405020304" pitchFamily="18" charset="0"/>
              </a:rPr>
              <a:t>0</a:t>
            </a:r>
            <a:r>
              <a:rPr lang="en-US" altLang="zh-CN" sz="2800" b="1" dirty="0">
                <a:ea typeface="黑体" panose="02010609060101010101" pitchFamily="49" charset="-122"/>
                <a:cs typeface="Times New Roman" panose="02020603050405020304" pitchFamily="18" charset="0"/>
              </a:rPr>
              <a:t>+</a:t>
            </a:r>
            <a:r>
              <a:rPr lang="en-US" altLang="zh-CN" sz="2800" b="1" i="1" dirty="0">
                <a:ea typeface="黑体" panose="02010609060101010101" pitchFamily="49" charset="-122"/>
                <a:cs typeface="Times New Roman" panose="02020603050405020304" pitchFamily="18" charset="0"/>
              </a:rPr>
              <a:t>b</a:t>
            </a:r>
            <a:r>
              <a:rPr lang="en-US" altLang="zh-CN" sz="2800" b="1" baseline="-30000" dirty="0">
                <a:ea typeface="黑体" panose="02010609060101010101" pitchFamily="49" charset="-122"/>
                <a:cs typeface="Times New Roman" panose="02020603050405020304" pitchFamily="18" charset="0"/>
              </a:rPr>
              <a:t>1</a:t>
            </a:r>
            <a:r>
              <a:rPr lang="en-US" altLang="zh-CN" sz="2800" b="1" i="1" dirty="0">
                <a:ea typeface="黑体" panose="02010609060101010101" pitchFamily="49" charset="-122"/>
                <a:cs typeface="Times New Roman" panose="02020603050405020304" pitchFamily="18" charset="0"/>
              </a:rPr>
              <a:t>t</a:t>
            </a:r>
            <a:r>
              <a:rPr lang="en-US" altLang="zh-CN" sz="2800" b="1" dirty="0">
                <a:ea typeface="黑体" panose="02010609060101010101" pitchFamily="49" charset="-122"/>
                <a:cs typeface="Times New Roman" panose="02020603050405020304" pitchFamily="18" charset="0"/>
              </a:rPr>
              <a:t>+</a:t>
            </a:r>
            <a:r>
              <a:rPr lang="en-US" altLang="zh-CN" sz="2800" b="1" i="1" dirty="0">
                <a:ea typeface="黑体" panose="02010609060101010101" pitchFamily="49" charset="-122"/>
                <a:cs typeface="Times New Roman" panose="02020603050405020304" pitchFamily="18" charset="0"/>
              </a:rPr>
              <a:t>b</a:t>
            </a:r>
            <a:r>
              <a:rPr lang="en-US" altLang="zh-CN" sz="2800" b="1" baseline="-30000" dirty="0">
                <a:ea typeface="黑体" panose="02010609060101010101" pitchFamily="49" charset="-122"/>
                <a:cs typeface="Times New Roman" panose="02020603050405020304" pitchFamily="18" charset="0"/>
              </a:rPr>
              <a:t>2</a:t>
            </a:r>
            <a:r>
              <a:rPr lang="en-US" altLang="zh-CN" sz="2800" b="1" i="1" dirty="0">
                <a:ea typeface="黑体" panose="02010609060101010101" pitchFamily="49" charset="-122"/>
                <a:cs typeface="Times New Roman" panose="02020603050405020304" pitchFamily="18" charset="0"/>
              </a:rPr>
              <a:t>t</a:t>
            </a:r>
            <a:r>
              <a:rPr lang="en-US" altLang="zh-CN" sz="2800" b="1" baseline="30000" dirty="0">
                <a:ea typeface="黑体" panose="02010609060101010101" pitchFamily="49" charset="-122"/>
                <a:cs typeface="Times New Roman" panose="02020603050405020304" pitchFamily="18" charset="0"/>
              </a:rPr>
              <a:t>2</a:t>
            </a:r>
            <a:endParaRPr lang="zh-CN" altLang="en-US" sz="2800" dirty="0"/>
          </a:p>
        </p:txBody>
      </p:sp>
    </p:spTree>
    <p:extLst>
      <p:ext uri="{BB962C8B-B14F-4D97-AF65-F5344CB8AC3E}">
        <p14:creationId xmlns:p14="http://schemas.microsoft.com/office/powerpoint/2010/main" xmlns="" val="81360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6" grpId="0" animBg="1"/>
      <p:bldP spid="4"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6"/>
          <p:cNvSpPr>
            <a:spLocks noChangeArrowheads="1"/>
          </p:cNvSpPr>
          <p:nvPr/>
        </p:nvSpPr>
        <p:spPr bwMode="auto">
          <a:xfrm>
            <a:off x="753826" y="3344501"/>
            <a:ext cx="7766951" cy="21605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a:latin typeface="+mn-lt"/>
                <a:ea typeface="+mj-ea"/>
                <a:cs typeface="Times New Roman" panose="02020603050405020304" pitchFamily="18" charset="0"/>
              </a:rPr>
              <a:t>对于每种</a:t>
            </a:r>
            <a:r>
              <a:rPr lang="zh-CN" altLang="en-US" sz="2800" b="1" dirty="0" smtClean="0">
                <a:latin typeface="+mn-lt"/>
                <a:ea typeface="+mj-ea"/>
                <a:cs typeface="Times New Roman" panose="02020603050405020304" pitchFamily="18" charset="0"/>
              </a:rPr>
              <a:t>疗法</a:t>
            </a:r>
            <a:r>
              <a:rPr lang="zh-CN" altLang="en-US" sz="2800" b="1" dirty="0">
                <a:latin typeface="+mn-lt"/>
                <a:ea typeface="+mj-ea"/>
                <a:cs typeface="Times New Roman" panose="02020603050405020304" pitchFamily="18" charset="0"/>
              </a:rPr>
              <a:t>随机</a:t>
            </a:r>
            <a:r>
              <a:rPr lang="zh-CN" altLang="en-US" sz="2800" b="1" dirty="0" smtClean="0">
                <a:latin typeface="+mn-lt"/>
                <a:ea typeface="+mj-ea"/>
                <a:cs typeface="Times New Roman" panose="02020603050405020304" pitchFamily="18" charset="0"/>
              </a:rPr>
              <a:t>取若干病人</a:t>
            </a:r>
            <a:r>
              <a:rPr lang="en-US" altLang="zh-CN" sz="2800" b="1" dirty="0" smtClean="0">
                <a:latin typeface="+mn-lt"/>
                <a:ea typeface="+mj-ea"/>
                <a:cs typeface="Times New Roman" panose="02020603050405020304" pitchFamily="18" charset="0"/>
              </a:rPr>
              <a:t>(</a:t>
            </a:r>
            <a:r>
              <a:rPr lang="zh-CN" altLang="en-US" sz="2800" b="1" dirty="0" smtClean="0">
                <a:latin typeface="+mn-lt"/>
                <a:ea typeface="+mj-ea"/>
                <a:cs typeface="Times New Roman" panose="02020603050405020304" pitchFamily="18" charset="0"/>
              </a:rPr>
              <a:t>年龄尽量接近</a:t>
            </a:r>
            <a:r>
              <a:rPr lang="en-US" altLang="zh-CN" sz="2800" b="1" dirty="0" smtClean="0">
                <a:latin typeface="+mn-lt"/>
                <a:ea typeface="+mj-ea"/>
                <a:cs typeface="Times New Roman" panose="02020603050405020304" pitchFamily="18" charset="0"/>
              </a:rPr>
              <a:t>)</a:t>
            </a:r>
            <a:r>
              <a:rPr lang="zh-CN" altLang="en-US" sz="2800" b="1" dirty="0" smtClean="0">
                <a:latin typeface="+mn-lt"/>
                <a:ea typeface="+mj-ea"/>
                <a:cs typeface="Times New Roman" panose="02020603050405020304" pitchFamily="18" charset="0"/>
              </a:rPr>
              <a:t>，</a:t>
            </a:r>
            <a:r>
              <a:rPr lang="zh-CN" altLang="en-US" sz="2800" b="1" dirty="0">
                <a:latin typeface="+mn-lt"/>
                <a:ea typeface="+mj-ea"/>
                <a:cs typeface="Times New Roman" panose="02020603050405020304" pitchFamily="18" charset="0"/>
              </a:rPr>
              <a:t>画</a:t>
            </a:r>
            <a:r>
              <a:rPr lang="zh-CN" altLang="en-US" sz="2800" b="1" dirty="0" smtClean="0">
                <a:latin typeface="+mn-lt"/>
                <a:ea typeface="+mj-ea"/>
                <a:cs typeface="Times New Roman" panose="02020603050405020304" pitchFamily="18" charset="0"/>
              </a:rPr>
              <a:t>出</a:t>
            </a:r>
            <a:r>
              <a:rPr lang="en-US" altLang="zh-CN" sz="2800" b="1" dirty="0" smtClean="0">
                <a:latin typeface="+mn-lt"/>
                <a:ea typeface="+mj-ea"/>
                <a:cs typeface="Times New Roman" panose="02020603050405020304" pitchFamily="18" charset="0"/>
              </a:rPr>
              <a:t>CD4</a:t>
            </a:r>
            <a:r>
              <a:rPr lang="zh-CN" altLang="en-US" sz="2800" b="1" dirty="0" smtClean="0">
                <a:latin typeface="+mn-lt"/>
                <a:ea typeface="+mj-ea"/>
                <a:cs typeface="Times New Roman" panose="02020603050405020304" pitchFamily="18" charset="0"/>
              </a:rPr>
              <a:t>浓度随时</a:t>
            </a:r>
            <a:r>
              <a:rPr lang="zh-CN" altLang="en-US" sz="2800" b="1" dirty="0">
                <a:latin typeface="+mn-lt"/>
                <a:ea typeface="+mj-ea"/>
                <a:cs typeface="Times New Roman" panose="02020603050405020304" pitchFamily="18" charset="0"/>
              </a:rPr>
              <a:t>间变化的</a:t>
            </a:r>
            <a:r>
              <a:rPr lang="zh-CN" altLang="en-US" sz="2800" b="1" dirty="0" smtClean="0">
                <a:latin typeface="+mn-lt"/>
                <a:ea typeface="+mj-ea"/>
                <a:cs typeface="Times New Roman" panose="02020603050405020304" pitchFamily="18" charset="0"/>
              </a:rPr>
              <a:t>图形，</a:t>
            </a:r>
            <a:r>
              <a:rPr lang="zh-CN" altLang="en-US" sz="2800" b="1" dirty="0">
                <a:latin typeface="+mn-lt"/>
                <a:ea typeface="+mj-ea"/>
                <a:cs typeface="Times New Roman" panose="02020603050405020304" pitchFamily="18" charset="0"/>
              </a:rPr>
              <a:t>可以看出</a:t>
            </a:r>
            <a:r>
              <a:rPr lang="zh-CN" altLang="en-US" sz="2800" b="1" dirty="0">
                <a:solidFill>
                  <a:srgbClr val="FF0000"/>
                </a:solidFill>
                <a:latin typeface="+mn-lt"/>
                <a:ea typeface="+mj-ea"/>
                <a:cs typeface="Times New Roman" panose="02020603050405020304" pitchFamily="18" charset="0"/>
              </a:rPr>
              <a:t>疗法</a:t>
            </a:r>
            <a:r>
              <a:rPr lang="en-US" altLang="zh-CN" sz="2800" b="1" dirty="0" smtClean="0">
                <a:solidFill>
                  <a:srgbClr val="FF0000"/>
                </a:solidFill>
                <a:latin typeface="+mn-lt"/>
                <a:ea typeface="+mj-ea"/>
                <a:cs typeface="Times New Roman" panose="02020603050405020304" pitchFamily="18" charset="0"/>
              </a:rPr>
              <a:t>1, 2, 3</a:t>
            </a:r>
            <a:r>
              <a:rPr lang="zh-CN" altLang="en-US" sz="2800" b="1" dirty="0">
                <a:solidFill>
                  <a:srgbClr val="FF0000"/>
                </a:solidFill>
                <a:latin typeface="+mn-lt"/>
                <a:ea typeface="+mj-ea"/>
                <a:cs typeface="Times New Roman" panose="02020603050405020304" pitchFamily="18" charset="0"/>
              </a:rPr>
              <a:t>的</a:t>
            </a:r>
            <a:r>
              <a:rPr lang="en-US" altLang="zh-CN" sz="2800" b="1" dirty="0" smtClean="0">
                <a:solidFill>
                  <a:srgbClr val="FF0000"/>
                </a:solidFill>
                <a:latin typeface="+mn-lt"/>
                <a:ea typeface="+mj-ea"/>
                <a:cs typeface="Times New Roman" panose="02020603050405020304" pitchFamily="18" charset="0"/>
              </a:rPr>
              <a:t>CD4</a:t>
            </a:r>
            <a:r>
              <a:rPr lang="zh-CN" altLang="en-US" sz="2800" b="1" dirty="0">
                <a:solidFill>
                  <a:srgbClr val="FF0000"/>
                </a:solidFill>
                <a:latin typeface="+mn-lt"/>
                <a:ea typeface="+mj-ea"/>
                <a:cs typeface="Times New Roman" panose="02020603050405020304" pitchFamily="18" charset="0"/>
              </a:rPr>
              <a:t>浓度基本上不变</a:t>
            </a:r>
            <a:r>
              <a:rPr lang="zh-CN" altLang="en-US" sz="2800" b="1" dirty="0" smtClean="0">
                <a:latin typeface="+mn-lt"/>
                <a:ea typeface="+mj-ea"/>
                <a:cs typeface="Times New Roman" panose="02020603050405020304" pitchFamily="18" charset="0"/>
              </a:rPr>
              <a:t>，而</a:t>
            </a:r>
            <a:r>
              <a:rPr lang="zh-CN" altLang="en-US" sz="2800" b="1" dirty="0">
                <a:solidFill>
                  <a:srgbClr val="FF0000"/>
                </a:solidFill>
                <a:latin typeface="+mn-lt"/>
                <a:ea typeface="+mj-ea"/>
                <a:cs typeface="Times New Roman" panose="02020603050405020304" pitchFamily="18" charset="0"/>
              </a:rPr>
              <a:t>疗法</a:t>
            </a:r>
            <a:r>
              <a:rPr lang="en-US" altLang="zh-CN" sz="2800" b="1" dirty="0" smtClean="0">
                <a:solidFill>
                  <a:srgbClr val="FF0000"/>
                </a:solidFill>
                <a:latin typeface="+mn-lt"/>
                <a:ea typeface="+mj-ea"/>
                <a:cs typeface="Times New Roman" panose="02020603050405020304" pitchFamily="18" charset="0"/>
              </a:rPr>
              <a:t>4</a:t>
            </a:r>
            <a:r>
              <a:rPr lang="zh-CN" altLang="en-US" sz="2800" b="1" dirty="0">
                <a:solidFill>
                  <a:srgbClr val="FF0000"/>
                </a:solidFill>
                <a:cs typeface="Times New Roman" panose="02020603050405020304" pitchFamily="18" charset="0"/>
              </a:rPr>
              <a:t>的</a:t>
            </a:r>
            <a:r>
              <a:rPr lang="en-US" altLang="zh-CN" sz="2800" b="1" dirty="0">
                <a:solidFill>
                  <a:srgbClr val="FF0000"/>
                </a:solidFill>
                <a:cs typeface="Times New Roman" panose="02020603050405020304" pitchFamily="18" charset="0"/>
              </a:rPr>
              <a:t>CD4</a:t>
            </a:r>
            <a:r>
              <a:rPr lang="zh-CN" altLang="en-US" sz="2800" b="1" dirty="0">
                <a:solidFill>
                  <a:srgbClr val="FF0000"/>
                </a:solidFill>
                <a:cs typeface="Times New Roman" panose="02020603050405020304" pitchFamily="18" charset="0"/>
              </a:rPr>
              <a:t>浓度</a:t>
            </a:r>
            <a:r>
              <a:rPr lang="zh-CN" altLang="en-US" sz="2800" b="1" dirty="0" smtClean="0">
                <a:solidFill>
                  <a:srgbClr val="FF0000"/>
                </a:solidFill>
                <a:latin typeface="+mn-lt"/>
                <a:ea typeface="+mj-ea"/>
                <a:cs typeface="Times New Roman" panose="02020603050405020304" pitchFamily="18" charset="0"/>
              </a:rPr>
              <a:t>有</a:t>
            </a:r>
            <a:r>
              <a:rPr lang="zh-CN" altLang="en-US" sz="2800" b="1" dirty="0">
                <a:solidFill>
                  <a:srgbClr val="FF0000"/>
                </a:solidFill>
                <a:latin typeface="+mn-lt"/>
                <a:ea typeface="+mj-ea"/>
                <a:cs typeface="Times New Roman" panose="02020603050405020304" pitchFamily="18" charset="0"/>
              </a:rPr>
              <a:t>先增后减</a:t>
            </a:r>
            <a:r>
              <a:rPr lang="zh-CN" altLang="en-US" sz="2800" b="1" dirty="0">
                <a:latin typeface="+mn-lt"/>
                <a:ea typeface="+mj-ea"/>
                <a:cs typeface="Times New Roman" panose="02020603050405020304" pitchFamily="18" charset="0"/>
              </a:rPr>
              <a:t>的趋势</a:t>
            </a:r>
            <a:r>
              <a:rPr lang="zh-CN" altLang="en-US" sz="2800" b="1" dirty="0" smtClean="0">
                <a:latin typeface="+mn-lt"/>
                <a:ea typeface="+mj-ea"/>
                <a:cs typeface="Times New Roman" panose="02020603050405020304" pitchFamily="18" charset="0"/>
              </a:rPr>
              <a:t>。</a:t>
            </a:r>
            <a:endParaRPr lang="zh-CN" altLang="en-US" sz="2800" b="1" dirty="0">
              <a:latin typeface="+mn-lt"/>
              <a:ea typeface="+mj-ea"/>
              <a:cs typeface="Times New Roman" panose="02020603050405020304" pitchFamily="18" charset="0"/>
            </a:endParaRPr>
          </a:p>
        </p:txBody>
      </p:sp>
      <p:sp>
        <p:nvSpPr>
          <p:cNvPr id="4" name="矩形 3"/>
          <p:cNvSpPr/>
          <p:nvPr/>
        </p:nvSpPr>
        <p:spPr>
          <a:xfrm>
            <a:off x="791749" y="2132856"/>
            <a:ext cx="7605507"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dirty="0">
                <a:solidFill>
                  <a:srgbClr val="FF0000"/>
                </a:solidFill>
                <a:latin typeface="+mn-lt"/>
                <a:ea typeface="+mj-ea"/>
                <a:cs typeface="Times New Roman" panose="02020603050405020304" pitchFamily="18" charset="0"/>
              </a:rPr>
              <a:t>193A</a:t>
            </a:r>
            <a:r>
              <a:rPr lang="zh-CN" altLang="en-US" sz="2800" b="1" dirty="0" smtClean="0">
                <a:solidFill>
                  <a:srgbClr val="FF0000"/>
                </a:solidFill>
                <a:latin typeface="+mn-lt"/>
                <a:ea typeface="+mj-ea"/>
                <a:cs typeface="Times New Roman" panose="02020603050405020304" pitchFamily="18" charset="0"/>
              </a:rPr>
              <a:t>数据只有</a:t>
            </a:r>
            <a:r>
              <a:rPr lang="en-US" altLang="zh-CN" sz="2800" b="1" dirty="0">
                <a:solidFill>
                  <a:srgbClr val="FF0000"/>
                </a:solidFill>
                <a:latin typeface="+mn-lt"/>
                <a:ea typeface="+mj-ea"/>
                <a:cs typeface="Times New Roman" panose="02020603050405020304" pitchFamily="18" charset="0"/>
              </a:rPr>
              <a:t>CD4</a:t>
            </a:r>
            <a:r>
              <a:rPr lang="zh-CN" altLang="en-US" sz="2800" b="1" dirty="0" smtClean="0">
                <a:latin typeface="+mn-lt"/>
                <a:ea typeface="+mj-ea"/>
                <a:cs typeface="Times New Roman" panose="02020603050405020304" pitchFamily="18" charset="0"/>
              </a:rPr>
              <a:t>浓度的测量，而而且增加了</a:t>
            </a:r>
            <a:r>
              <a:rPr lang="zh-CN" altLang="en-US" sz="2800" b="1" dirty="0" smtClean="0">
                <a:solidFill>
                  <a:srgbClr val="FF0000"/>
                </a:solidFill>
                <a:latin typeface="+mn-lt"/>
                <a:ea typeface="+mj-ea"/>
                <a:cs typeface="Times New Roman" panose="02020603050405020304" pitchFamily="18" charset="0"/>
              </a:rPr>
              <a:t>疗法和病人年龄</a:t>
            </a:r>
            <a:r>
              <a:rPr lang="en-US" altLang="zh-CN" sz="2800" b="1" dirty="0" smtClean="0">
                <a:latin typeface="+mn-lt"/>
                <a:ea typeface="+mj-ea"/>
                <a:cs typeface="Times New Roman" panose="02020603050405020304" pitchFamily="18" charset="0"/>
              </a:rPr>
              <a:t>2</a:t>
            </a:r>
            <a:r>
              <a:rPr lang="zh-CN" altLang="en-US" sz="2800" b="1" dirty="0" smtClean="0">
                <a:latin typeface="+mn-lt"/>
                <a:ea typeface="+mj-ea"/>
                <a:cs typeface="Times New Roman" panose="02020603050405020304" pitchFamily="18" charset="0"/>
              </a:rPr>
              <a:t>个因素。 </a:t>
            </a:r>
            <a:endParaRPr lang="zh-CN" altLang="en-US" sz="2800" b="1" dirty="0">
              <a:latin typeface="+mn-lt"/>
              <a:ea typeface="+mj-ea"/>
            </a:endParaRPr>
          </a:p>
        </p:txBody>
      </p:sp>
      <p:sp>
        <p:nvSpPr>
          <p:cNvPr id="7" name="TextBox 6"/>
          <p:cNvSpPr txBox="1"/>
          <p:nvPr/>
        </p:nvSpPr>
        <p:spPr>
          <a:xfrm>
            <a:off x="2002214" y="553339"/>
            <a:ext cx="5184576" cy="584775"/>
          </a:xfrm>
          <a:prstGeom prst="rect">
            <a:avLst/>
          </a:prstGeom>
          <a:solidFill>
            <a:srgbClr val="FFCCFF"/>
          </a:solidFill>
        </p:spPr>
        <p:txBody>
          <a:bodyPr wrap="square" rtlCol="0">
            <a:spAutoFit/>
          </a:bodyPr>
          <a:lstStyle/>
          <a:p>
            <a:pPr algn="ctr"/>
            <a:r>
              <a:rPr lang="zh-CN" altLang="en-US" sz="3200" b="1" dirty="0" smtClean="0">
                <a:cs typeface="Times New Roman" panose="02020603050405020304" pitchFamily="18" charset="0"/>
              </a:rPr>
              <a:t>问题二</a:t>
            </a:r>
            <a:r>
              <a:rPr lang="en-US" altLang="zh-CN" sz="3200" b="1" dirty="0" smtClean="0">
                <a:cs typeface="Times New Roman" panose="02020603050405020304" pitchFamily="18" charset="0"/>
              </a:rPr>
              <a:t>. </a:t>
            </a:r>
            <a:r>
              <a:rPr lang="zh-CN" altLang="en-US" sz="3200" b="1" dirty="0" smtClean="0">
                <a:cs typeface="Times New Roman" panose="02020603050405020304" pitchFamily="18" charset="0"/>
              </a:rPr>
              <a:t>评价</a:t>
            </a:r>
            <a:r>
              <a:rPr lang="en-US" altLang="zh-CN" sz="3200" b="1" dirty="0">
                <a:cs typeface="Times New Roman" panose="02020603050405020304" pitchFamily="18" charset="0"/>
              </a:rPr>
              <a:t>4</a:t>
            </a:r>
            <a:r>
              <a:rPr lang="zh-CN" altLang="en-US" sz="3200" b="1" dirty="0">
                <a:cs typeface="Times New Roman" panose="02020603050405020304" pitchFamily="18" charset="0"/>
              </a:rPr>
              <a:t>种疗法的</a:t>
            </a:r>
            <a:r>
              <a:rPr lang="zh-CN" altLang="en-US" sz="3200" b="1" dirty="0" smtClean="0">
                <a:cs typeface="Times New Roman" panose="02020603050405020304" pitchFamily="18" charset="0"/>
              </a:rPr>
              <a:t>优劣</a:t>
            </a:r>
          </a:p>
        </p:txBody>
      </p:sp>
      <p:sp>
        <p:nvSpPr>
          <p:cNvPr id="8" name="Rectangle 79"/>
          <p:cNvSpPr>
            <a:spLocks noChangeArrowheads="1"/>
          </p:cNvSpPr>
          <p:nvPr/>
        </p:nvSpPr>
        <p:spPr bwMode="auto">
          <a:xfrm>
            <a:off x="755576" y="1340768"/>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数据分析</a:t>
            </a:r>
            <a:r>
              <a:rPr lang="zh-CN" altLang="zh-CN" sz="2800" dirty="0"/>
              <a:t> </a:t>
            </a:r>
            <a:endParaRPr lang="zh-CN" altLang="en-US" sz="2800" dirty="0">
              <a:solidFill>
                <a:srgbClr val="C00000"/>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5282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heckerboard(across)">
                                      <p:cBhvr>
                                        <p:cTn id="1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p:bldP spid="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9"/>
          <p:cNvSpPr>
            <a:spLocks noChangeArrowheads="1"/>
          </p:cNvSpPr>
          <p:nvPr/>
        </p:nvSpPr>
        <p:spPr bwMode="auto">
          <a:xfrm>
            <a:off x="2555776" y="678405"/>
            <a:ext cx="5864862" cy="5183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800" b="1" dirty="0" smtClean="0">
                <a:latin typeface="+mn-lt"/>
                <a:ea typeface="+mj-ea"/>
              </a:rPr>
              <a:t>用几种统计方法对</a:t>
            </a:r>
            <a:r>
              <a:rPr lang="en-US" altLang="zh-CN" sz="2800" b="1" dirty="0" smtClean="0">
                <a:latin typeface="+mn-lt"/>
                <a:ea typeface="+mj-ea"/>
              </a:rPr>
              <a:t>4</a:t>
            </a:r>
            <a:r>
              <a:rPr lang="zh-CN" altLang="en-US" sz="2800" b="1" dirty="0">
                <a:latin typeface="+mn-lt"/>
                <a:ea typeface="+mj-ea"/>
              </a:rPr>
              <a:t>种</a:t>
            </a:r>
            <a:r>
              <a:rPr lang="zh-CN" altLang="en-US" sz="2800" b="1" dirty="0" smtClean="0">
                <a:latin typeface="+mn-lt"/>
                <a:ea typeface="+mj-ea"/>
              </a:rPr>
              <a:t>疗法进行比较</a:t>
            </a:r>
            <a:endParaRPr lang="zh-CN" altLang="en-US" sz="2800" b="1" dirty="0">
              <a:latin typeface="+mn-lt"/>
              <a:ea typeface="+mj-ea"/>
            </a:endParaRPr>
          </a:p>
        </p:txBody>
      </p:sp>
      <p:sp>
        <p:nvSpPr>
          <p:cNvPr id="19" name="Text Box 26"/>
          <p:cNvSpPr txBox="1">
            <a:spLocks noChangeArrowheads="1"/>
          </p:cNvSpPr>
          <p:nvPr/>
        </p:nvSpPr>
        <p:spPr bwMode="auto">
          <a:xfrm>
            <a:off x="815131" y="1981288"/>
            <a:ext cx="7605507" cy="10769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itchFamily="18" charset="0"/>
                <a:ea typeface="宋体" charset="-122"/>
              </a:defRPr>
            </a:lvl1pPr>
            <a:lvl2pPr marL="742950" indent="-285750" eaLnBrk="0" hangingPunct="0">
              <a:defRPr kumimoji="1" sz="2800">
                <a:solidFill>
                  <a:schemeClr val="tx1"/>
                </a:solidFill>
                <a:latin typeface="Times New Roman" pitchFamily="18" charset="0"/>
                <a:ea typeface="宋体" charset="-122"/>
              </a:defRPr>
            </a:lvl2pPr>
            <a:lvl3pPr marL="1143000" indent="-228600" eaLnBrk="0" hangingPunct="0">
              <a:defRPr kumimoji="1" sz="2800">
                <a:solidFill>
                  <a:schemeClr val="tx1"/>
                </a:solidFill>
                <a:latin typeface="Times New Roman" pitchFamily="18" charset="0"/>
                <a:ea typeface="宋体" charset="-122"/>
              </a:defRPr>
            </a:lvl3pPr>
            <a:lvl4pPr marL="1600200" indent="-228600" eaLnBrk="0" hangingPunct="0">
              <a:defRPr kumimoji="1" sz="2800">
                <a:solidFill>
                  <a:schemeClr val="tx1"/>
                </a:solidFill>
                <a:latin typeface="Times New Roman" pitchFamily="18" charset="0"/>
                <a:ea typeface="宋体" charset="-122"/>
              </a:defRPr>
            </a:lvl4pPr>
            <a:lvl5pPr marL="2057400" indent="-228600" eaLnBrk="0" hangingPunct="0">
              <a:defRPr kumimoji="1" sz="28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8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8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8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800">
                <a:solidFill>
                  <a:schemeClr val="tx1"/>
                </a:solidFill>
                <a:latin typeface="Times New Roman" pitchFamily="18" charset="0"/>
                <a:ea typeface="宋体" charset="-122"/>
              </a:defRPr>
            </a:lvl9pPr>
          </a:lstStyle>
          <a:p>
            <a:pPr marL="342900" indent="-342900" eaLnBrk="1" hangingPunct="1">
              <a:lnSpc>
                <a:spcPct val="120000"/>
              </a:lnSpc>
              <a:spcBef>
                <a:spcPct val="50000"/>
              </a:spcBef>
              <a:buFont typeface="Arial" panose="020B0604020202020204" pitchFamily="34" charset="0"/>
              <a:buChar char="•"/>
            </a:pPr>
            <a:r>
              <a:rPr lang="zh-CN" altLang="en-US" b="1" dirty="0" smtClean="0">
                <a:latin typeface="+mn-lt"/>
                <a:ea typeface="+mn-ea"/>
              </a:rPr>
              <a:t>对</a:t>
            </a:r>
            <a:r>
              <a:rPr lang="en-US" altLang="zh-CN" b="1" dirty="0" smtClean="0">
                <a:solidFill>
                  <a:srgbClr val="FF0000"/>
                </a:solidFill>
                <a:latin typeface="+mn-lt"/>
                <a:ea typeface="+mn-ea"/>
              </a:rPr>
              <a:t>4</a:t>
            </a:r>
            <a:r>
              <a:rPr lang="zh-CN" altLang="en-US" b="1" dirty="0">
                <a:solidFill>
                  <a:srgbClr val="FF0000"/>
                </a:solidFill>
                <a:latin typeface="+mn-lt"/>
                <a:ea typeface="+mn-ea"/>
              </a:rPr>
              <a:t>种</a:t>
            </a:r>
            <a:r>
              <a:rPr lang="zh-CN" altLang="en-US" b="1" dirty="0" smtClean="0">
                <a:solidFill>
                  <a:srgbClr val="FF0000"/>
                </a:solidFill>
                <a:latin typeface="+mn-lt"/>
                <a:ea typeface="+mn-ea"/>
              </a:rPr>
              <a:t>疗法分别建立模型</a:t>
            </a:r>
            <a:r>
              <a:rPr lang="zh-CN" altLang="en-US" b="1" dirty="0">
                <a:latin typeface="+mn-lt"/>
                <a:ea typeface="+mn-ea"/>
                <a:cs typeface="Times New Roman" panose="02020603050405020304" pitchFamily="18" charset="0"/>
              </a:rPr>
              <a:t>如</a:t>
            </a:r>
            <a:r>
              <a:rPr lang="zh-CN" altLang="en-US" b="1" dirty="0" smtClean="0">
                <a:latin typeface="+mn-lt"/>
                <a:ea typeface="+mn-ea"/>
                <a:cs typeface="Times New Roman" panose="02020603050405020304" pitchFamily="18" charset="0"/>
              </a:rPr>
              <a:t>总体</a:t>
            </a:r>
            <a:r>
              <a:rPr lang="zh-CN" altLang="en-US" b="1" dirty="0">
                <a:latin typeface="+mn-lt"/>
                <a:ea typeface="+mn-ea"/>
                <a:cs typeface="Times New Roman" panose="02020603050405020304" pitchFamily="18" charset="0"/>
              </a:rPr>
              <a:t>回归</a:t>
            </a:r>
            <a:r>
              <a:rPr lang="zh-CN" altLang="en-US" b="1" dirty="0" smtClean="0">
                <a:latin typeface="+mn-lt"/>
                <a:ea typeface="+mn-ea"/>
                <a:cs typeface="Times New Roman" panose="02020603050405020304" pitchFamily="18" charset="0"/>
              </a:rPr>
              <a:t>模型，增加</a:t>
            </a:r>
            <a:r>
              <a:rPr lang="zh-CN" altLang="en-US" b="1" dirty="0" smtClean="0">
                <a:solidFill>
                  <a:srgbClr val="FF0000"/>
                </a:solidFill>
                <a:latin typeface="+mn-lt"/>
                <a:ea typeface="+mn-ea"/>
                <a:cs typeface="Times New Roman" panose="02020603050405020304" pitchFamily="18" charset="0"/>
              </a:rPr>
              <a:t>年龄变量</a:t>
            </a:r>
            <a:r>
              <a:rPr lang="en-US" altLang="zh-CN" b="1" i="1" dirty="0" smtClean="0">
                <a:solidFill>
                  <a:srgbClr val="FF0000"/>
                </a:solidFill>
                <a:latin typeface="+mn-lt"/>
                <a:ea typeface="+mn-ea"/>
              </a:rPr>
              <a:t>x</a:t>
            </a:r>
            <a:r>
              <a:rPr lang="en-US" altLang="zh-CN" b="1" i="1" baseline="-25000" dirty="0" smtClean="0">
                <a:solidFill>
                  <a:srgbClr val="FF0000"/>
                </a:solidFill>
                <a:latin typeface="+mn-lt"/>
                <a:ea typeface="+mn-ea"/>
              </a:rPr>
              <a:t>i </a:t>
            </a:r>
            <a:r>
              <a:rPr lang="en-US" altLang="zh-CN" b="1" dirty="0" smtClean="0">
                <a:latin typeface="+mn-lt"/>
                <a:ea typeface="+mn-ea"/>
              </a:rPr>
              <a:t>(</a:t>
            </a:r>
            <a:r>
              <a:rPr lang="zh-CN" altLang="zh-CN" b="1" dirty="0" smtClean="0">
                <a:latin typeface="+mn-lt"/>
                <a:ea typeface="+mn-ea"/>
              </a:rPr>
              <a:t>第</a:t>
            </a:r>
            <a:r>
              <a:rPr lang="en-US" altLang="zh-CN" b="1" i="1" dirty="0" err="1">
                <a:latin typeface="+mn-lt"/>
                <a:ea typeface="+mn-ea"/>
              </a:rPr>
              <a:t>i</a:t>
            </a:r>
            <a:r>
              <a:rPr lang="zh-CN" altLang="zh-CN" b="1" dirty="0">
                <a:latin typeface="+mn-lt"/>
                <a:ea typeface="+mn-ea"/>
              </a:rPr>
              <a:t>病人的</a:t>
            </a:r>
            <a:r>
              <a:rPr lang="zh-CN" altLang="zh-CN" b="1" dirty="0" smtClean="0">
                <a:latin typeface="+mn-lt"/>
                <a:ea typeface="+mn-ea"/>
              </a:rPr>
              <a:t>年龄</a:t>
            </a:r>
            <a:r>
              <a:rPr lang="en-US" altLang="zh-CN" b="1" dirty="0" smtClean="0">
                <a:latin typeface="+mn-lt"/>
                <a:ea typeface="+mn-ea"/>
              </a:rPr>
              <a:t>) </a:t>
            </a:r>
            <a:r>
              <a:rPr lang="zh-CN" altLang="en-US" b="1" dirty="0" smtClean="0">
                <a:latin typeface="+mn-lt"/>
                <a:ea typeface="+mn-ea"/>
              </a:rPr>
              <a:t>或按年龄分组</a:t>
            </a:r>
            <a:r>
              <a:rPr lang="en-US" altLang="zh-CN" b="1" dirty="0" smtClean="0">
                <a:latin typeface="+mn-lt"/>
                <a:ea typeface="+mn-ea"/>
              </a:rPr>
              <a:t>.</a:t>
            </a:r>
            <a:endParaRPr lang="en-US" altLang="zh-CN" b="1" dirty="0">
              <a:latin typeface="+mn-lt"/>
              <a:ea typeface="+mn-ea"/>
              <a:cs typeface="Times New Roman" panose="02020603050405020304" pitchFamily="18" charset="0"/>
            </a:endParaRPr>
          </a:p>
        </p:txBody>
      </p:sp>
      <p:sp>
        <p:nvSpPr>
          <p:cNvPr id="20" name="Rectangle 79"/>
          <p:cNvSpPr>
            <a:spLocks noChangeArrowheads="1"/>
          </p:cNvSpPr>
          <p:nvPr/>
        </p:nvSpPr>
        <p:spPr bwMode="auto">
          <a:xfrm>
            <a:off x="611560" y="1296065"/>
            <a:ext cx="2340156"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n-lt"/>
                <a:ea typeface="+mn-ea"/>
                <a:cs typeface="Times New Roman" panose="02020603050405020304" pitchFamily="18" charset="0"/>
              </a:rPr>
              <a:t>1</a:t>
            </a:r>
            <a:r>
              <a:rPr lang="zh-CN" altLang="en-US" sz="2800" b="1" dirty="0" smtClean="0">
                <a:solidFill>
                  <a:srgbClr val="FF0000"/>
                </a:solidFill>
                <a:latin typeface="+mn-lt"/>
                <a:ea typeface="+mn-ea"/>
                <a:cs typeface="Times New Roman" panose="02020603050405020304" pitchFamily="18" charset="0"/>
              </a:rPr>
              <a:t>）回归</a:t>
            </a:r>
            <a:r>
              <a:rPr lang="zh-CN" altLang="en-US" sz="2800" b="1" dirty="0">
                <a:solidFill>
                  <a:srgbClr val="FF0000"/>
                </a:solidFill>
                <a:latin typeface="+mn-lt"/>
                <a:ea typeface="+mn-ea"/>
                <a:cs typeface="Times New Roman" panose="02020603050405020304" pitchFamily="18" charset="0"/>
              </a:rPr>
              <a:t>模型 </a:t>
            </a:r>
            <a:endParaRPr lang="en-US" altLang="zh-CN" sz="2800" b="1" dirty="0">
              <a:solidFill>
                <a:srgbClr val="FF0000"/>
              </a:solidFill>
              <a:latin typeface="+mn-lt"/>
              <a:ea typeface="+mn-ea"/>
              <a:cs typeface="Times New Roman" panose="02020603050405020304" pitchFamily="18" charset="0"/>
            </a:endParaRPr>
          </a:p>
        </p:txBody>
      </p:sp>
      <p:sp>
        <p:nvSpPr>
          <p:cNvPr id="2"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746746" y="3283125"/>
            <a:ext cx="7497662" cy="112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n-lt"/>
                <a:ea typeface="+mn-ea"/>
                <a:cs typeface="Times New Roman" panose="02020603050405020304" pitchFamily="18" charset="0"/>
              </a:rPr>
              <a:t>疗法</a:t>
            </a:r>
            <a:r>
              <a:rPr lang="en-US" altLang="zh-CN" sz="2800" b="1" dirty="0">
                <a:latin typeface="+mn-lt"/>
                <a:ea typeface="+mn-ea"/>
                <a:cs typeface="Times New Roman" panose="02020603050405020304" pitchFamily="18" charset="0"/>
              </a:rPr>
              <a:t>1~3</a:t>
            </a:r>
            <a:r>
              <a:rPr lang="zh-CN" altLang="en-US" sz="2800" b="1" dirty="0">
                <a:latin typeface="+mn-lt"/>
                <a:ea typeface="+mn-ea"/>
                <a:cs typeface="Times New Roman" panose="02020603050405020304" pitchFamily="18" charset="0"/>
              </a:rPr>
              <a:t>的</a:t>
            </a:r>
            <a:r>
              <a:rPr lang="en-US" altLang="zh-CN" sz="2800" b="1" dirty="0">
                <a:latin typeface="+mn-lt"/>
                <a:ea typeface="+mn-ea"/>
                <a:cs typeface="Times New Roman" panose="02020603050405020304" pitchFamily="18" charset="0"/>
              </a:rPr>
              <a:t>CD4</a:t>
            </a:r>
            <a:r>
              <a:rPr lang="zh-CN" altLang="en-US" sz="2800" b="1" dirty="0" smtClean="0">
                <a:latin typeface="+mn-lt"/>
                <a:ea typeface="+mn-ea"/>
                <a:cs typeface="Times New Roman" panose="02020603050405020304" pitchFamily="18" charset="0"/>
              </a:rPr>
              <a:t>基本不变</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疗法</a:t>
            </a:r>
            <a:r>
              <a:rPr lang="en-US" altLang="zh-CN" sz="2800" b="1" dirty="0">
                <a:latin typeface="+mn-lt"/>
                <a:ea typeface="+mn-ea"/>
                <a:cs typeface="Times New Roman" panose="02020603050405020304" pitchFamily="18" charset="0"/>
              </a:rPr>
              <a:t>4</a:t>
            </a:r>
            <a:r>
              <a:rPr lang="zh-CN" altLang="en-US" sz="2800" b="1" dirty="0">
                <a:latin typeface="+mn-lt"/>
                <a:ea typeface="+mn-ea"/>
                <a:cs typeface="Times New Roman" panose="02020603050405020304" pitchFamily="18" charset="0"/>
              </a:rPr>
              <a:t>有先增后</a:t>
            </a:r>
            <a:r>
              <a:rPr lang="zh-CN" altLang="en-US" sz="2800" b="1" dirty="0" smtClean="0">
                <a:latin typeface="+mn-lt"/>
                <a:ea typeface="+mn-ea"/>
                <a:cs typeface="Times New Roman" panose="02020603050405020304" pitchFamily="18" charset="0"/>
              </a:rPr>
              <a:t>减趋势</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可分别建立</a:t>
            </a:r>
            <a:r>
              <a:rPr lang="en-US" altLang="zh-CN" sz="2800" b="1" i="1" dirty="0" smtClean="0">
                <a:solidFill>
                  <a:srgbClr val="FF0000"/>
                </a:solidFill>
                <a:latin typeface="+mn-lt"/>
                <a:ea typeface="+mn-ea"/>
                <a:cs typeface="Times New Roman" panose="02020603050405020304" pitchFamily="18" charset="0"/>
              </a:rPr>
              <a:t>t</a:t>
            </a:r>
            <a:r>
              <a:rPr lang="zh-CN" altLang="en-US" sz="2800" b="1" dirty="0" smtClean="0">
                <a:solidFill>
                  <a:srgbClr val="FF0000"/>
                </a:solidFill>
                <a:latin typeface="+mn-lt"/>
                <a:ea typeface="+mn-ea"/>
                <a:cs typeface="Times New Roman" panose="02020603050405020304" pitchFamily="18" charset="0"/>
              </a:rPr>
              <a:t>的一次、二次模型</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 </a:t>
            </a:r>
            <a:endParaRPr lang="zh-CN" altLang="en-US" sz="2800" b="1" dirty="0">
              <a:latin typeface="+mn-lt"/>
              <a:ea typeface="+mn-ea"/>
              <a:cs typeface="Times New Roman" panose="02020603050405020304" pitchFamily="18" charset="0"/>
            </a:endParaRPr>
          </a:p>
        </p:txBody>
      </p:sp>
      <p:sp>
        <p:nvSpPr>
          <p:cNvPr id="9" name="Rectangle 79"/>
          <p:cNvSpPr>
            <a:spLocks noChangeArrowheads="1"/>
          </p:cNvSpPr>
          <p:nvPr/>
        </p:nvSpPr>
        <p:spPr bwMode="auto">
          <a:xfrm>
            <a:off x="539552" y="659987"/>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模型建立</a:t>
            </a:r>
            <a:endParaRPr lang="zh-CN" altLang="en-US" sz="2800" dirty="0">
              <a:solidFill>
                <a:srgbClr val="C00000"/>
              </a:solidFill>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11" name="矩形 10"/>
              <p:cNvSpPr/>
              <p:nvPr/>
            </p:nvSpPr>
            <p:spPr>
              <a:xfrm>
                <a:off x="1441575" y="4509120"/>
                <a:ext cx="5688632" cy="623248"/>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smtClean="0">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1</m:t>
                          </m:r>
                        </m:sub>
                      </m:sSub>
                      <m:sSub>
                        <m:sSubPr>
                          <m:ctrlPr>
                            <a:rPr lang="zh-CN" altLang="zh-CN" sz="2800" i="1">
                              <a:latin typeface="Cambria Math"/>
                            </a:rPr>
                          </m:ctrlPr>
                        </m:sSubPr>
                        <m:e>
                          <m:r>
                            <a:rPr lang="en-US" altLang="zh-CN" sz="2800" b="0" i="1" smtClean="0">
                              <a:latin typeface="Cambria Math"/>
                            </a:rPr>
                            <m:t>𝑥</m:t>
                          </m:r>
                        </m:e>
                        <m:sub>
                          <m:r>
                            <a:rPr lang="en-US" altLang="zh-CN" sz="2800" i="1">
                              <a:latin typeface="Cambria Math"/>
                            </a:rPr>
                            <m:t>𝑖</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b="0" i="1" smtClean="0">
                              <a:latin typeface="Cambria Math"/>
                            </a:rPr>
                            <m:t>2</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oMath>
                  </m:oMathPara>
                </a14:m>
                <a:endParaRPr lang="zh-CN" altLang="en-US" sz="2800" dirty="0"/>
              </a:p>
            </p:txBody>
          </p:sp>
        </mc:Choice>
        <mc:Fallback>
          <p:sp>
            <p:nvSpPr>
              <p:cNvPr id="11" name="矩形 10"/>
              <p:cNvSpPr>
                <a:spLocks noRot="1" noChangeAspect="1" noMove="1" noResize="1" noEditPoints="1" noAdjustHandles="1" noChangeArrowheads="1" noChangeShapeType="1" noTextEdit="1"/>
              </p:cNvSpPr>
              <p:nvPr/>
            </p:nvSpPr>
            <p:spPr>
              <a:xfrm>
                <a:off x="1441575" y="4509120"/>
                <a:ext cx="5688632" cy="623248"/>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矩形 11"/>
              <p:cNvSpPr/>
              <p:nvPr/>
            </p:nvSpPr>
            <p:spPr>
              <a:xfrm>
                <a:off x="1528609" y="5239695"/>
                <a:ext cx="5688632" cy="653064"/>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smtClean="0">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1</m:t>
                          </m:r>
                        </m:sub>
                      </m:sSub>
                      <m:sSub>
                        <m:sSubPr>
                          <m:ctrlPr>
                            <a:rPr lang="zh-CN" altLang="zh-CN" sz="2800" i="1">
                              <a:latin typeface="Cambria Math"/>
                            </a:rPr>
                          </m:ctrlPr>
                        </m:sSubPr>
                        <m:e>
                          <m:r>
                            <a:rPr lang="en-US" altLang="zh-CN" sz="2800" b="0" i="1" smtClean="0">
                              <a:latin typeface="Cambria Math"/>
                            </a:rPr>
                            <m:t>𝑥</m:t>
                          </m:r>
                        </m:e>
                        <m:sub>
                          <m:r>
                            <a:rPr lang="en-US" altLang="zh-CN" sz="2800" i="1">
                              <a:latin typeface="Cambria Math"/>
                            </a:rPr>
                            <m:t>𝑖</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b="0" i="1" smtClean="0">
                              <a:latin typeface="Cambria Math"/>
                            </a:rPr>
                            <m:t>2</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b="0" i="1" smtClean="0">
                              <a:latin typeface="Cambria Math"/>
                            </a:rPr>
                            <m:t>3</m:t>
                          </m:r>
                        </m:sub>
                      </m:sSub>
                      <m:sSubSup>
                        <m:sSubSupPr>
                          <m:ctrlPr>
                            <a:rPr lang="zh-CN" altLang="zh-CN" sz="2800" i="1">
                              <a:latin typeface="Cambria Math"/>
                            </a:rPr>
                          </m:ctrlPr>
                        </m:sSubSupPr>
                        <m:e>
                          <m:r>
                            <a:rPr lang="en-US" altLang="zh-CN" sz="2800" i="1">
                              <a:latin typeface="Cambria Math"/>
                            </a:rPr>
                            <m:t>𝑡</m:t>
                          </m:r>
                        </m:e>
                        <m:sub>
                          <m:r>
                            <a:rPr lang="en-US" altLang="zh-CN" sz="2800" i="1">
                              <a:latin typeface="Cambria Math"/>
                            </a:rPr>
                            <m:t>𝑖𝑗</m:t>
                          </m:r>
                        </m:sub>
                        <m:sup>
                          <m:r>
                            <a:rPr lang="en-US" altLang="zh-CN" sz="2800" i="1">
                              <a:latin typeface="Cambria Math"/>
                            </a:rPr>
                            <m:t>2</m:t>
                          </m:r>
                        </m:sup>
                      </m:sSubSup>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oMath>
                  </m:oMathPara>
                </a14:m>
                <a:endParaRPr lang="zh-CN" altLang="en-US" sz="2800" dirty="0"/>
              </a:p>
            </p:txBody>
          </p:sp>
        </mc:Choice>
        <mc:Fallback>
          <p:sp>
            <p:nvSpPr>
              <p:cNvPr id="12" name="矩形 11"/>
              <p:cNvSpPr>
                <a:spLocks noRot="1" noChangeAspect="1" noMove="1" noResize="1" noEditPoints="1" noAdjustHandles="1" noChangeArrowheads="1" noChangeShapeType="1" noTextEdit="1"/>
              </p:cNvSpPr>
              <p:nvPr/>
            </p:nvSpPr>
            <p:spPr>
              <a:xfrm>
                <a:off x="1528609" y="5239695"/>
                <a:ext cx="5688632" cy="653064"/>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23317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fltVal val="0"/>
                                          </p:val>
                                        </p:tav>
                                        <p:tav tm="100000">
                                          <p:val>
                                            <p:strVal val="#ppt_w"/>
                                          </p:val>
                                        </p:tav>
                                      </p:tavLst>
                                    </p:anim>
                                    <p:anim calcmode="lin" valueType="num">
                                      <p:cBhvr>
                                        <p:cTn id="35" dur="1000" fill="hold"/>
                                        <p:tgtEl>
                                          <p:spTgt spid="12"/>
                                        </p:tgtEl>
                                        <p:attrNameLst>
                                          <p:attrName>ppt_h</p:attrName>
                                        </p:attrNameLst>
                                      </p:cBhvr>
                                      <p:tavLst>
                                        <p:tav tm="0">
                                          <p:val>
                                            <p:fltVal val="0"/>
                                          </p:val>
                                        </p:tav>
                                        <p:tav tm="100000">
                                          <p:val>
                                            <p:strVal val="#ppt_h"/>
                                          </p:val>
                                        </p:tav>
                                      </p:tavLst>
                                    </p:anim>
                                    <p:animEffect transition="in" filter="fade">
                                      <p:cBhvr>
                                        <p:cTn id="3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8" grpId="0"/>
      <p:bldP spid="11" grpId="0" animBg="1"/>
      <p:bldP spid="1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64088" y="3711975"/>
            <a:ext cx="3192452" cy="2748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26"/>
          <p:cNvSpPr txBox="1">
            <a:spLocks noChangeArrowheads="1"/>
          </p:cNvSpPr>
          <p:nvPr/>
        </p:nvSpPr>
        <p:spPr bwMode="auto">
          <a:xfrm>
            <a:off x="815131" y="1268760"/>
            <a:ext cx="7605507" cy="609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itchFamily="18" charset="0"/>
                <a:ea typeface="宋体" charset="-122"/>
              </a:defRPr>
            </a:lvl1pPr>
            <a:lvl2pPr marL="742950" indent="-285750" eaLnBrk="0" hangingPunct="0">
              <a:defRPr kumimoji="1" sz="2800">
                <a:solidFill>
                  <a:schemeClr val="tx1"/>
                </a:solidFill>
                <a:latin typeface="Times New Roman" pitchFamily="18" charset="0"/>
                <a:ea typeface="宋体" charset="-122"/>
              </a:defRPr>
            </a:lvl2pPr>
            <a:lvl3pPr marL="1143000" indent="-228600" eaLnBrk="0" hangingPunct="0">
              <a:defRPr kumimoji="1" sz="2800">
                <a:solidFill>
                  <a:schemeClr val="tx1"/>
                </a:solidFill>
                <a:latin typeface="Times New Roman" pitchFamily="18" charset="0"/>
                <a:ea typeface="宋体" charset="-122"/>
              </a:defRPr>
            </a:lvl3pPr>
            <a:lvl4pPr marL="1600200" indent="-228600" eaLnBrk="0" hangingPunct="0">
              <a:defRPr kumimoji="1" sz="2800">
                <a:solidFill>
                  <a:schemeClr val="tx1"/>
                </a:solidFill>
                <a:latin typeface="Times New Roman" pitchFamily="18" charset="0"/>
                <a:ea typeface="宋体" charset="-122"/>
              </a:defRPr>
            </a:lvl4pPr>
            <a:lvl5pPr marL="2057400" indent="-228600" eaLnBrk="0" hangingPunct="0">
              <a:defRPr kumimoji="1" sz="28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8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8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8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800">
                <a:solidFill>
                  <a:schemeClr val="tx1"/>
                </a:solidFill>
                <a:latin typeface="Times New Roman" pitchFamily="18" charset="0"/>
                <a:ea typeface="宋体" charset="-122"/>
              </a:defRPr>
            </a:lvl9pPr>
          </a:lstStyle>
          <a:p>
            <a:pPr marL="342900" indent="-342900" eaLnBrk="1" hangingPunct="1">
              <a:lnSpc>
                <a:spcPct val="120000"/>
              </a:lnSpc>
              <a:spcBef>
                <a:spcPct val="50000"/>
              </a:spcBef>
              <a:buFont typeface="Arial" panose="020B0604020202020204" pitchFamily="34" charset="0"/>
              <a:buChar char="•"/>
            </a:pPr>
            <a:r>
              <a:rPr lang="zh-CN" altLang="en-US" b="1" dirty="0" smtClean="0">
                <a:latin typeface="+mn-lt"/>
                <a:ea typeface="+mn-ea"/>
              </a:rPr>
              <a:t>对</a:t>
            </a:r>
            <a:r>
              <a:rPr lang="en-US" altLang="zh-CN" b="1" dirty="0" smtClean="0">
                <a:solidFill>
                  <a:srgbClr val="FF0000"/>
                </a:solidFill>
                <a:latin typeface="+mn-lt"/>
                <a:ea typeface="+mn-ea"/>
              </a:rPr>
              <a:t>4</a:t>
            </a:r>
            <a:r>
              <a:rPr lang="zh-CN" altLang="en-US" b="1" dirty="0">
                <a:solidFill>
                  <a:srgbClr val="FF0000"/>
                </a:solidFill>
                <a:latin typeface="+mn-lt"/>
                <a:ea typeface="+mn-ea"/>
              </a:rPr>
              <a:t>种</a:t>
            </a:r>
            <a:r>
              <a:rPr lang="zh-CN" altLang="en-US" b="1" dirty="0" smtClean="0">
                <a:solidFill>
                  <a:srgbClr val="FF0000"/>
                </a:solidFill>
                <a:latin typeface="+mn-lt"/>
                <a:ea typeface="+mn-ea"/>
              </a:rPr>
              <a:t>疗法建立统一 模型</a:t>
            </a:r>
            <a:r>
              <a:rPr lang="zh-CN" altLang="en-US" b="1" dirty="0">
                <a:latin typeface="+mn-lt"/>
                <a:ea typeface="+mn-ea"/>
                <a:cs typeface="Times New Roman" panose="02020603050405020304" pitchFamily="18" charset="0"/>
              </a:rPr>
              <a:t>如</a:t>
            </a:r>
            <a:r>
              <a:rPr lang="zh-CN" altLang="en-US" b="1" dirty="0" smtClean="0">
                <a:latin typeface="+mn-lt"/>
                <a:ea typeface="+mn-ea"/>
                <a:cs typeface="Times New Roman" panose="02020603050405020304" pitchFamily="18" charset="0"/>
              </a:rPr>
              <a:t>总体</a:t>
            </a:r>
            <a:r>
              <a:rPr lang="zh-CN" altLang="en-US" b="1" dirty="0">
                <a:latin typeface="+mn-lt"/>
                <a:ea typeface="+mn-ea"/>
                <a:cs typeface="Times New Roman" panose="02020603050405020304" pitchFamily="18" charset="0"/>
              </a:rPr>
              <a:t>回归</a:t>
            </a:r>
            <a:r>
              <a:rPr lang="zh-CN" altLang="en-US" b="1" dirty="0" smtClean="0">
                <a:latin typeface="+mn-lt"/>
                <a:ea typeface="+mn-ea"/>
                <a:cs typeface="Times New Roman" panose="02020603050405020304" pitchFamily="18" charset="0"/>
              </a:rPr>
              <a:t>模型</a:t>
            </a:r>
            <a:r>
              <a:rPr lang="en-US" altLang="zh-CN" b="1" dirty="0" smtClean="0">
                <a:latin typeface="+mn-lt"/>
                <a:ea typeface="+mn-ea"/>
              </a:rPr>
              <a:t>.</a:t>
            </a:r>
            <a:endParaRPr lang="en-US" altLang="zh-CN" b="1" dirty="0">
              <a:latin typeface="+mn-lt"/>
              <a:ea typeface="+mn-ea"/>
              <a:cs typeface="Times New Roman" panose="02020603050405020304" pitchFamily="18" charset="0"/>
            </a:endParaRPr>
          </a:p>
        </p:txBody>
      </p:sp>
      <p:sp>
        <p:nvSpPr>
          <p:cNvPr id="10" name="Rectangle 79"/>
          <p:cNvSpPr>
            <a:spLocks noChangeArrowheads="1"/>
          </p:cNvSpPr>
          <p:nvPr/>
        </p:nvSpPr>
        <p:spPr bwMode="auto">
          <a:xfrm>
            <a:off x="611560" y="692696"/>
            <a:ext cx="2340156"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n-lt"/>
                <a:ea typeface="+mn-ea"/>
                <a:cs typeface="Times New Roman" panose="02020603050405020304" pitchFamily="18" charset="0"/>
              </a:rPr>
              <a:t>1</a:t>
            </a:r>
            <a:r>
              <a:rPr lang="zh-CN" altLang="en-US" sz="2800" b="1" dirty="0" smtClean="0">
                <a:solidFill>
                  <a:srgbClr val="FF0000"/>
                </a:solidFill>
                <a:latin typeface="+mn-lt"/>
                <a:ea typeface="+mn-ea"/>
                <a:cs typeface="Times New Roman" panose="02020603050405020304" pitchFamily="18" charset="0"/>
              </a:rPr>
              <a:t>）回归</a:t>
            </a:r>
            <a:r>
              <a:rPr lang="zh-CN" altLang="en-US" sz="2800" b="1" dirty="0">
                <a:solidFill>
                  <a:srgbClr val="FF0000"/>
                </a:solidFill>
                <a:latin typeface="+mn-lt"/>
                <a:ea typeface="+mn-ea"/>
                <a:cs typeface="Times New Roman" panose="02020603050405020304" pitchFamily="18" charset="0"/>
              </a:rPr>
              <a:t>模型 </a:t>
            </a:r>
            <a:endParaRPr lang="en-US" altLang="zh-CN" sz="2800" b="1" dirty="0">
              <a:solidFill>
                <a:srgbClr val="FF0000"/>
              </a:solidFill>
              <a:latin typeface="+mn-lt"/>
              <a:ea typeface="+mn-ea"/>
              <a:cs typeface="Times New Roman" panose="02020603050405020304" pitchFamily="18" charset="0"/>
            </a:endParaRPr>
          </a:p>
        </p:txBody>
      </p:sp>
      <p:sp>
        <p:nvSpPr>
          <p:cNvPr id="5" name="矩形 4"/>
          <p:cNvSpPr/>
          <p:nvPr/>
        </p:nvSpPr>
        <p:spPr>
          <a:xfrm>
            <a:off x="755576" y="1870490"/>
            <a:ext cx="7056784"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引入</a:t>
            </a:r>
            <a:r>
              <a:rPr lang="en-US" altLang="zh-CN" sz="2800" b="1" dirty="0">
                <a:solidFill>
                  <a:srgbClr val="FF0000"/>
                </a:solidFill>
              </a:rPr>
              <a:t>0-1</a:t>
            </a:r>
            <a:r>
              <a:rPr lang="zh-CN" altLang="zh-CN" sz="2800" b="1" dirty="0">
                <a:solidFill>
                  <a:srgbClr val="FF0000"/>
                </a:solidFill>
              </a:rPr>
              <a:t>变量</a:t>
            </a:r>
            <a:r>
              <a:rPr lang="en-US" altLang="zh-CN" sz="2800" b="1" i="1" dirty="0" err="1">
                <a:solidFill>
                  <a:srgbClr val="FF0000"/>
                </a:solidFill>
              </a:rPr>
              <a:t>z</a:t>
            </a:r>
            <a:r>
              <a:rPr lang="en-US" altLang="zh-CN" sz="2800" b="1" i="1" baseline="-25000" dirty="0" err="1">
                <a:solidFill>
                  <a:srgbClr val="FF0000"/>
                </a:solidFill>
              </a:rPr>
              <a:t>ik</a:t>
            </a:r>
            <a:r>
              <a:rPr lang="zh-CN" altLang="zh-CN" sz="2800" b="1" dirty="0"/>
              <a:t>，若病人</a:t>
            </a:r>
            <a:r>
              <a:rPr lang="en-US" altLang="zh-CN" sz="2800" b="1" i="1" dirty="0" err="1"/>
              <a:t>i</a:t>
            </a:r>
            <a:r>
              <a:rPr lang="zh-CN" altLang="zh-CN" sz="2800" b="1" dirty="0"/>
              <a:t>采用疗法</a:t>
            </a:r>
            <a:r>
              <a:rPr lang="en-US" altLang="zh-CN" sz="2800" b="1" i="1" dirty="0"/>
              <a:t>k</a:t>
            </a:r>
            <a:r>
              <a:rPr lang="zh-CN" altLang="zh-CN" sz="2800" b="1" dirty="0"/>
              <a:t>，令</a:t>
            </a:r>
            <a:r>
              <a:rPr lang="en-US" altLang="zh-CN" sz="2800" b="1" i="1" dirty="0" err="1" smtClean="0"/>
              <a:t>z</a:t>
            </a:r>
            <a:r>
              <a:rPr lang="en-US" altLang="zh-CN" sz="2800" b="1" i="1" baseline="-25000" dirty="0" err="1" smtClean="0"/>
              <a:t>ik</a:t>
            </a:r>
            <a:r>
              <a:rPr lang="en-US" altLang="zh-CN" sz="2800" b="1" dirty="0" smtClean="0"/>
              <a:t>=1, </a:t>
            </a:r>
            <a:r>
              <a:rPr lang="zh-CN" altLang="zh-CN" sz="2800" b="1" dirty="0"/>
              <a:t>否则</a:t>
            </a:r>
            <a:r>
              <a:rPr lang="en-US" altLang="zh-CN" sz="2800" b="1" i="1" dirty="0" err="1" smtClean="0"/>
              <a:t>z</a:t>
            </a:r>
            <a:r>
              <a:rPr lang="en-US" altLang="zh-CN" sz="2800" b="1" i="1" baseline="-25000" dirty="0" err="1" smtClean="0"/>
              <a:t>ik</a:t>
            </a:r>
            <a:r>
              <a:rPr lang="en-US" altLang="zh-CN" sz="2800" b="1" dirty="0" smtClean="0"/>
              <a:t>=0  (</a:t>
            </a:r>
            <a:r>
              <a:rPr lang="en-US" altLang="zh-CN" sz="2800" b="1" i="1" dirty="0" smtClean="0"/>
              <a:t>k</a:t>
            </a:r>
            <a:r>
              <a:rPr lang="en-US" altLang="zh-CN" sz="2800" b="1" dirty="0" smtClean="0"/>
              <a:t>=1,2,3,4</a:t>
            </a:r>
            <a:r>
              <a:rPr lang="en-US" altLang="zh-CN" sz="2800" b="1" dirty="0"/>
              <a:t>) .</a:t>
            </a:r>
            <a:endParaRPr lang="zh-CN" altLang="en-US" sz="2800" b="1" dirty="0"/>
          </a:p>
        </p:txBody>
      </p:sp>
      <mc:AlternateContent xmlns:mc="http://schemas.openxmlformats.org/markup-compatibility/2006">
        <mc:Choice xmlns:a14="http://schemas.microsoft.com/office/drawing/2010/main" xmlns="" Requires="a14">
          <p:sp>
            <p:nvSpPr>
              <p:cNvPr id="6" name="TextBox 5"/>
              <p:cNvSpPr txBox="1"/>
              <p:nvPr/>
            </p:nvSpPr>
            <p:spPr>
              <a:xfrm>
                <a:off x="35496" y="2996952"/>
                <a:ext cx="9134937" cy="595291"/>
              </a:xfrm>
              <a:prstGeom prst="rect">
                <a:avLst/>
              </a:prstGeom>
              <a:solidFill>
                <a:srgbClr val="FFFF00"/>
              </a:solidFill>
            </p:spPr>
            <p:txBody>
              <a:bodyPr wrap="none" rtlCol="0">
                <a:spAutoFit/>
              </a:bodyPr>
              <a:lstStyle/>
              <a:p>
                <a14:m>
                  <m:oMath xmlns:m="http://schemas.openxmlformats.org/officeDocument/2006/math">
                    <m:sSub>
                      <m:sSubPr>
                        <m:ctrlPr>
                          <a:rPr lang="zh-CN" altLang="zh-CN" sz="2800" i="1" smtClean="0">
                            <a:latin typeface="Cambria Math"/>
                          </a:rPr>
                        </m:ctrlPr>
                      </m:sSubPr>
                      <m:e>
                        <m:r>
                          <a:rPr lang="en-US" altLang="zh-CN" sz="2800" b="0" i="1">
                            <a:latin typeface="Cambria Math"/>
                          </a:rPr>
                          <m:t>  </m:t>
                        </m:r>
                        <m:r>
                          <a:rPr lang="en-US" altLang="zh-CN" sz="2800" b="0" i="1">
                            <a:latin typeface="Cambria Math"/>
                          </a:rPr>
                          <m:t>𝑦</m:t>
                        </m:r>
                      </m:e>
                      <m:sub>
                        <m:r>
                          <a:rPr lang="en-US" altLang="zh-CN" sz="2800" b="0" i="1">
                            <a:latin typeface="Cambria Math"/>
                          </a:rPr>
                          <m:t>𝑖𝑗</m:t>
                        </m:r>
                      </m:sub>
                    </m:sSub>
                    <m:r>
                      <a:rPr lang="en-US" altLang="zh-CN" sz="2800" b="0" i="1">
                        <a:latin typeface="Cambria Math"/>
                      </a:rPr>
                      <m:t>=</m:t>
                    </m:r>
                    <m:sSub>
                      <m:sSubPr>
                        <m:ctrlPr>
                          <a:rPr lang="zh-CN" altLang="zh-CN" sz="2800" i="1">
                            <a:latin typeface="Cambria Math"/>
                          </a:rPr>
                        </m:ctrlPr>
                      </m:sSubPr>
                      <m:e>
                        <m:r>
                          <a:rPr lang="en-US" altLang="zh-CN" sz="2800" b="0" i="1" smtClean="0">
                            <a:latin typeface="Cambria Math"/>
                          </a:rPr>
                          <m:t>𝑎</m:t>
                        </m:r>
                      </m:e>
                      <m:sub>
                        <m:r>
                          <a:rPr lang="en-US" altLang="zh-CN" sz="2800" b="0" i="1" smtClean="0">
                            <a:latin typeface="Cambria Math"/>
                          </a:rPr>
                          <m:t>0</m:t>
                        </m:r>
                      </m:sub>
                    </m:sSub>
                    <m:sSub>
                      <m:sSubPr>
                        <m:ctrlPr>
                          <a:rPr lang="zh-CN" altLang="zh-CN" sz="2800" i="1">
                            <a:latin typeface="Cambria Math"/>
                          </a:rPr>
                        </m:ctrlPr>
                      </m:sSubPr>
                      <m:e>
                        <m:r>
                          <a:rPr lang="en-US" altLang="zh-CN" sz="2800" b="0" i="1">
                            <a:latin typeface="Cambria Math"/>
                          </a:rPr>
                          <m:t>𝑥</m:t>
                        </m:r>
                      </m:e>
                      <m:sub>
                        <m:r>
                          <a:rPr lang="en-US" altLang="zh-CN" sz="2800" b="0" i="1">
                            <a:latin typeface="Cambria Math"/>
                          </a:rPr>
                          <m:t>𝑖</m:t>
                        </m:r>
                      </m:sub>
                    </m:sSub>
                    <m:r>
                      <a:rPr lang="en-US" altLang="zh-CN" sz="2800" b="0" i="1">
                        <a:latin typeface="Cambria Math"/>
                      </a:rPr>
                      <m:t>+ </m:t>
                    </m:r>
                    <m:nary>
                      <m:naryPr>
                        <m:chr m:val="∑"/>
                        <m:ctrlPr>
                          <a:rPr lang="zh-CN" altLang="en-US" sz="2800" i="1" smtClean="0">
                            <a:latin typeface="Cambria Math"/>
                          </a:rPr>
                        </m:ctrlPr>
                      </m:naryPr>
                      <m:sub>
                        <m:r>
                          <m:rPr>
                            <m:brk m:alnAt="23"/>
                          </m:rPr>
                          <a:rPr lang="en-US" altLang="zh-CN" sz="2800" b="0" i="1" smtClean="0">
                            <a:latin typeface="Cambria Math"/>
                          </a:rPr>
                          <m:t>𝑘</m:t>
                        </m:r>
                        <m:r>
                          <a:rPr lang="en-US" altLang="zh-CN" sz="2800" b="0" i="1" smtClean="0">
                            <a:latin typeface="Cambria Math"/>
                          </a:rPr>
                          <m:t>=1</m:t>
                        </m:r>
                      </m:sub>
                      <m:sup>
                        <m:r>
                          <a:rPr lang="en-US" altLang="zh-CN" sz="2800" b="0" i="1" smtClean="0">
                            <a:latin typeface="Cambria Math"/>
                          </a:rPr>
                          <m:t>4</m:t>
                        </m:r>
                      </m:sup>
                      <m:e>
                        <m:sSub>
                          <m:sSubPr>
                            <m:ctrlPr>
                              <a:rPr lang="en-US" altLang="zh-CN" sz="2800" i="1" smtClean="0">
                                <a:latin typeface="Cambria Math"/>
                              </a:rPr>
                            </m:ctrlPr>
                          </m:sSubPr>
                          <m:e>
                            <m:r>
                              <a:rPr lang="en-US" altLang="zh-CN" sz="2800" b="0" i="1" smtClean="0">
                                <a:latin typeface="Cambria Math"/>
                              </a:rPr>
                              <m:t>𝑎</m:t>
                            </m:r>
                          </m:e>
                          <m:sub>
                            <m:r>
                              <a:rPr lang="en-US" altLang="zh-CN" sz="2800" b="0" i="1" smtClean="0">
                                <a:latin typeface="Cambria Math"/>
                              </a:rPr>
                              <m:t>𝑘</m:t>
                            </m:r>
                            <m:r>
                              <a:rPr lang="en-US" altLang="zh-CN" sz="2800" b="0" i="1" smtClean="0">
                                <a:latin typeface="Cambria Math"/>
                              </a:rPr>
                              <m:t> </m:t>
                            </m:r>
                          </m:sub>
                        </m:sSub>
                        <m:sSub>
                          <m:sSubPr>
                            <m:ctrlPr>
                              <a:rPr lang="en-US" altLang="zh-CN" sz="2800" i="1">
                                <a:latin typeface="Cambria Math"/>
                              </a:rPr>
                            </m:ctrlPr>
                          </m:sSubPr>
                          <m:e>
                            <m:r>
                              <a:rPr lang="en-US" altLang="zh-CN" sz="2800" b="0" i="1" smtClean="0">
                                <a:latin typeface="Cambria Math"/>
                              </a:rPr>
                              <m:t>𝑧</m:t>
                            </m:r>
                          </m:e>
                          <m:sub>
                            <m:r>
                              <a:rPr lang="en-US" altLang="zh-CN" sz="2800" b="0" i="1" smtClean="0">
                                <a:latin typeface="Cambria Math"/>
                              </a:rPr>
                              <m:t>𝑖</m:t>
                            </m:r>
                            <m:r>
                              <a:rPr lang="en-US" altLang="zh-CN" sz="2800" b="0" i="1">
                                <a:latin typeface="Cambria Math"/>
                              </a:rPr>
                              <m:t>𝑘</m:t>
                            </m:r>
                            <m:r>
                              <a:rPr lang="en-US" altLang="zh-CN" sz="2800" b="0" i="1">
                                <a:latin typeface="Cambria Math"/>
                              </a:rPr>
                              <m:t> </m:t>
                            </m:r>
                          </m:sub>
                        </m:sSub>
                        <m:r>
                          <a:rPr lang="en-US" altLang="zh-CN" sz="2800" b="0" i="1" smtClean="0">
                            <a:latin typeface="Cambria Math"/>
                          </a:rPr>
                          <m:t>+</m:t>
                        </m:r>
                      </m:e>
                    </m:nary>
                  </m:oMath>
                </a14:m>
                <a:r>
                  <a:rPr lang="zh-CN" altLang="en-US" sz="2800" dirty="0"/>
                  <a:t/>
                </a:r>
                <a14:m>
                  <m:oMath xmlns:m="http://schemas.openxmlformats.org/officeDocument/2006/math">
                    <m:nary>
                      <m:naryPr>
                        <m:chr m:val="∑"/>
                        <m:ctrlPr>
                          <a:rPr lang="zh-CN" altLang="en-US" sz="2800" i="1">
                            <a:latin typeface="Cambria Math"/>
                          </a:rPr>
                        </m:ctrlPr>
                      </m:naryPr>
                      <m:sub>
                        <m:r>
                          <m:rPr>
                            <m:brk m:alnAt="23"/>
                          </m:rPr>
                          <a:rPr lang="en-US" altLang="zh-CN" sz="2800" b="0" i="1">
                            <a:latin typeface="Cambria Math"/>
                          </a:rPr>
                          <m:t>𝑘</m:t>
                        </m:r>
                        <m:r>
                          <a:rPr lang="en-US" altLang="zh-CN" sz="2800" b="0" i="1">
                            <a:latin typeface="Cambria Math"/>
                          </a:rPr>
                          <m:t>=1</m:t>
                        </m:r>
                      </m:sub>
                      <m:sup>
                        <m:r>
                          <a:rPr lang="en-US" altLang="zh-CN" sz="2800" b="0" i="1">
                            <a:latin typeface="Cambria Math"/>
                          </a:rPr>
                          <m:t>4</m:t>
                        </m:r>
                      </m:sup>
                      <m:e>
                        <m:sSub>
                          <m:sSubPr>
                            <m:ctrlPr>
                              <a:rPr lang="en-US" altLang="zh-CN" sz="2800" i="1">
                                <a:latin typeface="Cambria Math"/>
                              </a:rPr>
                            </m:ctrlPr>
                          </m:sSubPr>
                          <m:e>
                            <m:r>
                              <a:rPr lang="en-US" altLang="zh-CN" sz="2800" b="0" i="1" smtClean="0">
                                <a:latin typeface="Cambria Math"/>
                              </a:rPr>
                              <m:t>𝑏</m:t>
                            </m:r>
                          </m:e>
                          <m:sub>
                            <m:r>
                              <a:rPr lang="en-US" altLang="zh-CN" sz="2800" b="0" i="1">
                                <a:latin typeface="Cambria Math"/>
                              </a:rPr>
                              <m:t>𝑘</m:t>
                            </m:r>
                            <m:r>
                              <a:rPr lang="en-US" altLang="zh-CN" sz="2800" b="0" i="1">
                                <a:latin typeface="Cambria Math"/>
                              </a:rPr>
                              <m:t> </m:t>
                            </m:r>
                          </m:sub>
                        </m:sSub>
                        <m:sSub>
                          <m:sSubPr>
                            <m:ctrlPr>
                              <a:rPr lang="en-US" altLang="zh-CN" sz="2800" i="1">
                                <a:latin typeface="Cambria Math"/>
                              </a:rPr>
                            </m:ctrlPr>
                          </m:sSubPr>
                          <m:e>
                            <m:r>
                              <a:rPr lang="en-US" altLang="zh-CN" sz="2800" b="0" i="1">
                                <a:latin typeface="Cambria Math"/>
                              </a:rPr>
                              <m:t>𝑧</m:t>
                            </m:r>
                          </m:e>
                          <m:sub>
                            <m:r>
                              <a:rPr lang="en-US" altLang="zh-CN" sz="2800" b="0" i="1">
                                <a:latin typeface="Cambria Math"/>
                              </a:rPr>
                              <m:t>𝑖𝑘</m:t>
                            </m:r>
                            <m:r>
                              <a:rPr lang="en-US" altLang="zh-CN" sz="2800" b="0" i="1">
                                <a:latin typeface="Cambria Math"/>
                              </a:rPr>
                              <m:t> </m:t>
                            </m:r>
                          </m:sub>
                        </m:sSub>
                        <m:sSub>
                          <m:sSubPr>
                            <m:ctrlPr>
                              <a:rPr lang="zh-CN" altLang="zh-CN" sz="2800" i="1">
                                <a:latin typeface="Cambria Math"/>
                              </a:rPr>
                            </m:ctrlPr>
                          </m:sSubPr>
                          <m:e>
                            <m:r>
                              <a:rPr lang="en-US" altLang="zh-CN" sz="2800" b="0" i="1">
                                <a:latin typeface="Cambria Math"/>
                              </a:rPr>
                              <m:t>𝑡</m:t>
                            </m:r>
                          </m:e>
                          <m:sub>
                            <m:r>
                              <a:rPr lang="en-US" altLang="zh-CN" sz="2800" b="0" i="1">
                                <a:latin typeface="Cambria Math"/>
                              </a:rPr>
                              <m:t>𝑖𝑗</m:t>
                            </m:r>
                          </m:sub>
                        </m:sSub>
                        <m:r>
                          <a:rPr lang="en-US" altLang="zh-CN" sz="2800" b="0" i="1">
                            <a:latin typeface="Cambria Math"/>
                          </a:rPr>
                          <m:t>+</m:t>
                        </m:r>
                        <m:sSub>
                          <m:sSubPr>
                            <m:ctrlPr>
                              <a:rPr lang="zh-CN" altLang="zh-CN" sz="2800" i="1">
                                <a:latin typeface="Cambria Math"/>
                              </a:rPr>
                            </m:ctrlPr>
                          </m:sSubPr>
                          <m:e>
                            <m:r>
                              <a:rPr lang="en-US" altLang="zh-CN" sz="2800" b="0" i="1">
                                <a:latin typeface="Cambria Math"/>
                              </a:rPr>
                              <m:t>𝑏</m:t>
                            </m:r>
                          </m:e>
                          <m:sub>
                            <m:r>
                              <a:rPr lang="en-US" altLang="zh-CN" sz="2800" b="0" i="1" smtClean="0">
                                <a:latin typeface="Cambria Math"/>
                              </a:rPr>
                              <m:t>5 </m:t>
                            </m:r>
                          </m:sub>
                        </m:sSub>
                        <m:sSubSup>
                          <m:sSubSupPr>
                            <m:ctrlPr>
                              <a:rPr lang="zh-CN" altLang="zh-CN" sz="2800" i="1">
                                <a:latin typeface="Cambria Math"/>
                              </a:rPr>
                            </m:ctrlPr>
                          </m:sSubSupPr>
                          <m:e>
                            <m:sSub>
                              <m:sSubPr>
                                <m:ctrlPr>
                                  <a:rPr lang="en-US" altLang="zh-CN" sz="2800" i="1">
                                    <a:latin typeface="Cambria Math"/>
                                  </a:rPr>
                                </m:ctrlPr>
                              </m:sSubPr>
                              <m:e>
                                <m:r>
                                  <a:rPr lang="en-US" altLang="zh-CN" sz="2800" b="0" i="1">
                                    <a:latin typeface="Cambria Math"/>
                                  </a:rPr>
                                  <m:t>𝑧</m:t>
                                </m:r>
                              </m:e>
                              <m:sub>
                                <m:r>
                                  <a:rPr lang="en-US" altLang="zh-CN" sz="2800" b="0" i="1">
                                    <a:latin typeface="Cambria Math"/>
                                  </a:rPr>
                                  <m:t>𝑖</m:t>
                                </m:r>
                                <m:r>
                                  <a:rPr lang="en-US" altLang="zh-CN" sz="2800" b="0" i="1" smtClean="0">
                                    <a:latin typeface="Cambria Math"/>
                                  </a:rPr>
                                  <m:t>4</m:t>
                                </m:r>
                                <m:r>
                                  <a:rPr lang="en-US" altLang="zh-CN" sz="2800" b="0" i="1">
                                    <a:latin typeface="Cambria Math"/>
                                  </a:rPr>
                                  <m:t> </m:t>
                                </m:r>
                              </m:sub>
                            </m:sSub>
                            <m:r>
                              <a:rPr lang="en-US" altLang="zh-CN" sz="2800" b="0" i="1">
                                <a:latin typeface="Cambria Math"/>
                              </a:rPr>
                              <m:t>𝑡</m:t>
                            </m:r>
                          </m:e>
                          <m:sub>
                            <m:r>
                              <a:rPr lang="en-US" altLang="zh-CN" sz="2800" b="0" i="1">
                                <a:latin typeface="Cambria Math"/>
                              </a:rPr>
                              <m:t>𝑖𝑗</m:t>
                            </m:r>
                          </m:sub>
                          <m:sup>
                            <m:r>
                              <a:rPr lang="en-US" altLang="zh-CN" sz="2800" b="0" i="1">
                                <a:latin typeface="Cambria Math"/>
                              </a:rPr>
                              <m:t>2</m:t>
                            </m:r>
                          </m:sup>
                        </m:sSubSup>
                        <m:r>
                          <a:rPr lang="en-US" altLang="zh-CN" sz="2800" b="0" i="1">
                            <a:latin typeface="Cambria Math"/>
                          </a:rPr>
                          <m:t>+</m:t>
                        </m:r>
                        <m:sSub>
                          <m:sSubPr>
                            <m:ctrlPr>
                              <a:rPr lang="zh-CN" altLang="zh-CN" sz="2800" i="1">
                                <a:latin typeface="Cambria Math"/>
                              </a:rPr>
                            </m:ctrlPr>
                          </m:sSubPr>
                          <m:e>
                            <m:r>
                              <a:rPr lang="en-US" altLang="zh-CN" sz="2800" b="0" i="1">
                                <a:latin typeface="Cambria Math"/>
                              </a:rPr>
                              <m:t>𝜀</m:t>
                            </m:r>
                          </m:e>
                          <m:sub>
                            <m:r>
                              <a:rPr lang="en-US" altLang="zh-CN" sz="2800" b="0" i="1">
                                <a:latin typeface="Cambria Math"/>
                              </a:rPr>
                              <m:t>𝑖𝑗</m:t>
                            </m:r>
                          </m:sub>
                        </m:sSub>
                      </m:e>
                    </m:nary>
                  </m:oMath>
                </a14:m>
                <a:endParaRPr lang="zh-CN" alt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35496" y="2996952"/>
                <a:ext cx="9134937" cy="595291"/>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矩形 11"/>
          <p:cNvSpPr/>
          <p:nvPr/>
        </p:nvSpPr>
        <p:spPr>
          <a:xfrm>
            <a:off x="611561" y="3717032"/>
            <a:ext cx="4484466"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利用</a:t>
            </a:r>
            <a:r>
              <a:rPr lang="zh-CN" altLang="zh-CN" sz="2800" b="1" dirty="0" smtClean="0">
                <a:solidFill>
                  <a:srgbClr val="FF0000"/>
                </a:solidFill>
              </a:rPr>
              <a:t>全部</a:t>
            </a:r>
            <a:r>
              <a:rPr lang="zh-CN" altLang="zh-CN" sz="2800" b="1" dirty="0">
                <a:solidFill>
                  <a:srgbClr val="FF0000"/>
                </a:solidFill>
              </a:rPr>
              <a:t>数据</a:t>
            </a:r>
            <a:r>
              <a:rPr lang="zh-CN" altLang="zh-CN" sz="2800" b="1" dirty="0" smtClean="0"/>
              <a:t>估计系数，得到</a:t>
            </a:r>
            <a:r>
              <a:rPr lang="en-US" altLang="zh-CN" sz="2800" b="1" dirty="0"/>
              <a:t>4</a:t>
            </a:r>
            <a:r>
              <a:rPr lang="zh-CN" altLang="zh-CN" sz="2800" b="1" dirty="0"/>
              <a:t>种疗法的</a:t>
            </a:r>
            <a:r>
              <a:rPr lang="zh-CN" altLang="zh-CN" sz="2800" b="1" dirty="0" smtClean="0"/>
              <a:t>回归曲线</a:t>
            </a:r>
            <a:r>
              <a:rPr lang="en-US" altLang="zh-CN" sz="2800" b="1" dirty="0" smtClean="0"/>
              <a:t>.</a:t>
            </a:r>
            <a:endParaRPr lang="zh-CN" altLang="en-US" sz="2800" b="1" dirty="0"/>
          </a:p>
        </p:txBody>
      </p:sp>
      <p:sp>
        <p:nvSpPr>
          <p:cNvPr id="13" name="矩形 12"/>
          <p:cNvSpPr/>
          <p:nvPr/>
        </p:nvSpPr>
        <p:spPr>
          <a:xfrm>
            <a:off x="611561" y="4756050"/>
            <a:ext cx="4392488"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dirty="0"/>
              <a:t>4</a:t>
            </a:r>
            <a:r>
              <a:rPr lang="zh-CN" altLang="zh-CN" sz="2800" b="1" dirty="0"/>
              <a:t>种</a:t>
            </a:r>
            <a:r>
              <a:rPr lang="zh-CN" altLang="zh-CN" sz="2800" b="1" dirty="0" smtClean="0"/>
              <a:t>疗法</a:t>
            </a:r>
            <a:r>
              <a:rPr lang="zh-CN" altLang="zh-CN" sz="2800" b="1" dirty="0" smtClean="0">
                <a:solidFill>
                  <a:srgbClr val="FF0000"/>
                </a:solidFill>
              </a:rPr>
              <a:t>优劣</a:t>
            </a:r>
            <a:r>
              <a:rPr lang="zh-CN" altLang="zh-CN" sz="2800" b="1" dirty="0">
                <a:solidFill>
                  <a:srgbClr val="FF0000"/>
                </a:solidFill>
              </a:rPr>
              <a:t>按照</a:t>
            </a:r>
            <a:r>
              <a:rPr lang="en-US" altLang="zh-CN" sz="2800" b="1" dirty="0">
                <a:solidFill>
                  <a:srgbClr val="FF0000"/>
                </a:solidFill>
              </a:rPr>
              <a:t>4,3,2,1</a:t>
            </a:r>
            <a:r>
              <a:rPr lang="zh-CN" altLang="zh-CN" sz="2800" b="1" dirty="0">
                <a:solidFill>
                  <a:srgbClr val="FF0000"/>
                </a:solidFill>
              </a:rPr>
              <a:t>排序</a:t>
            </a:r>
            <a:r>
              <a:rPr lang="zh-CN" altLang="zh-CN" sz="2800" b="1" dirty="0" smtClean="0"/>
              <a:t>，疗法</a:t>
            </a:r>
            <a:r>
              <a:rPr lang="en-US" altLang="zh-CN" sz="2800" b="1" dirty="0"/>
              <a:t>4</a:t>
            </a:r>
            <a:r>
              <a:rPr lang="zh-CN" altLang="zh-CN" sz="2800" b="1" dirty="0"/>
              <a:t>在</a:t>
            </a:r>
            <a:r>
              <a:rPr lang="en-US" altLang="zh-CN" sz="2800" b="1" dirty="0"/>
              <a:t>30</a:t>
            </a:r>
            <a:r>
              <a:rPr lang="zh-CN" altLang="zh-CN" sz="2800" b="1" dirty="0"/>
              <a:t>周之前明显优于</a:t>
            </a:r>
            <a:r>
              <a:rPr lang="zh-CN" altLang="zh-CN" sz="2800" b="1" dirty="0" smtClean="0"/>
              <a:t>其它</a:t>
            </a:r>
            <a:r>
              <a:rPr lang="en-US" altLang="zh-CN" sz="2800" b="1" dirty="0"/>
              <a:t>.</a:t>
            </a:r>
            <a:endParaRPr lang="zh-CN" altLang="en-US" sz="2800" b="1" dirty="0"/>
          </a:p>
        </p:txBody>
      </p:sp>
    </p:spTree>
    <p:extLst>
      <p:ext uri="{BB962C8B-B14F-4D97-AF65-F5344CB8AC3E}">
        <p14:creationId xmlns:p14="http://schemas.microsoft.com/office/powerpoint/2010/main" xmlns="" val="218364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Effect transition="in" filter="fade">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8435"/>
                                        </p:tgtEl>
                                        <p:attrNameLst>
                                          <p:attrName>style.visibility</p:attrName>
                                        </p:attrNameLst>
                                      </p:cBhvr>
                                      <p:to>
                                        <p:strVal val="visible"/>
                                      </p:to>
                                    </p:set>
                                    <p:anim calcmode="lin" valueType="num">
                                      <p:cBhvr>
                                        <p:cTn id="29" dur="1000" fill="hold"/>
                                        <p:tgtEl>
                                          <p:spTgt spid="18435"/>
                                        </p:tgtEl>
                                        <p:attrNameLst>
                                          <p:attrName>ppt_w</p:attrName>
                                        </p:attrNameLst>
                                      </p:cBhvr>
                                      <p:tavLst>
                                        <p:tav tm="0">
                                          <p:val>
                                            <p:fltVal val="0"/>
                                          </p:val>
                                        </p:tav>
                                        <p:tav tm="100000">
                                          <p:val>
                                            <p:strVal val="#ppt_w"/>
                                          </p:val>
                                        </p:tav>
                                      </p:tavLst>
                                    </p:anim>
                                    <p:anim calcmode="lin" valueType="num">
                                      <p:cBhvr>
                                        <p:cTn id="30" dur="1000" fill="hold"/>
                                        <p:tgtEl>
                                          <p:spTgt spid="18435"/>
                                        </p:tgtEl>
                                        <p:attrNameLst>
                                          <p:attrName>ppt_h</p:attrName>
                                        </p:attrNameLst>
                                      </p:cBhvr>
                                      <p:tavLst>
                                        <p:tav tm="0">
                                          <p:val>
                                            <p:fltVal val="0"/>
                                          </p:val>
                                        </p:tav>
                                        <p:tav tm="100000">
                                          <p:val>
                                            <p:strVal val="#ppt_h"/>
                                          </p:val>
                                        </p:tav>
                                      </p:tavLst>
                                    </p:anim>
                                    <p:animEffect transition="in" filter="fade">
                                      <p:cBhvr>
                                        <p:cTn id="31" dur="1000"/>
                                        <p:tgtEl>
                                          <p:spTgt spid="184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6" grpId="0" animBg="1"/>
      <p:bldP spid="12" grpId="0"/>
      <p:bldP spid="1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721339" y="1340768"/>
            <a:ext cx="7628184" cy="502702"/>
          </a:xfrm>
          <a:prstGeom prst="rect">
            <a:avLst/>
          </a:prstGeom>
        </p:spPr>
        <p:txBody>
          <a:bodyPr wrap="square">
            <a:spAutoFit/>
          </a:bodyPr>
          <a:lstStyle/>
          <a:p>
            <a:pPr marL="342900" indent="-342900">
              <a:lnSpc>
                <a:spcPts val="3200"/>
              </a:lnSpc>
              <a:buFont typeface="Arial" panose="020B0604020202020204" pitchFamily="34" charset="0"/>
              <a:buChar char="•"/>
            </a:pPr>
            <a:r>
              <a:rPr lang="zh-CN" altLang="zh-CN" sz="2800" b="1" dirty="0" smtClean="0">
                <a:latin typeface="+mj-lt"/>
                <a:ea typeface="+mj-ea"/>
                <a:cs typeface="Times New Roman" panose="02020603050405020304" pitchFamily="18" charset="0"/>
              </a:rPr>
              <a:t>检验</a:t>
            </a:r>
            <a:r>
              <a:rPr lang="zh-CN" altLang="en-US" sz="2800" b="1" dirty="0">
                <a:latin typeface="+mj-lt"/>
                <a:ea typeface="+mj-ea"/>
                <a:cs typeface="Times New Roman" panose="02020603050405020304" pitchFamily="18" charset="0"/>
              </a:rPr>
              <a:t>两种疗法</a:t>
            </a:r>
            <a:r>
              <a:rPr lang="zh-CN" altLang="zh-CN" sz="2800" b="1" dirty="0" smtClean="0">
                <a:latin typeface="+mj-lt"/>
                <a:ea typeface="+mj-ea"/>
                <a:cs typeface="Times New Roman" panose="02020603050405020304" pitchFamily="18" charset="0"/>
              </a:rPr>
              <a:t>的</a:t>
            </a:r>
            <a:r>
              <a:rPr lang="en-US" altLang="zh-CN" sz="2800" b="1" i="1" dirty="0">
                <a:solidFill>
                  <a:srgbClr val="FF0000"/>
                </a:solidFill>
                <a:latin typeface="+mj-lt"/>
                <a:ea typeface="+mj-ea"/>
                <a:cs typeface="Times New Roman" panose="02020603050405020304" pitchFamily="18" charset="0"/>
              </a:rPr>
              <a:t>t</a:t>
            </a:r>
            <a:r>
              <a:rPr lang="zh-CN" altLang="zh-CN" sz="2800" b="1" dirty="0">
                <a:solidFill>
                  <a:srgbClr val="FF0000"/>
                </a:solidFill>
                <a:latin typeface="+mj-lt"/>
                <a:ea typeface="+mj-ea"/>
                <a:cs typeface="Times New Roman" panose="02020603050405020304" pitchFamily="18" charset="0"/>
              </a:rPr>
              <a:t>一次项</a:t>
            </a:r>
            <a:r>
              <a:rPr lang="zh-CN" altLang="zh-CN" sz="2800" b="1" dirty="0" smtClean="0">
                <a:solidFill>
                  <a:srgbClr val="FF0000"/>
                </a:solidFill>
                <a:latin typeface="+mj-lt"/>
                <a:ea typeface="+mj-ea"/>
                <a:cs typeface="Times New Roman" panose="02020603050405020304" pitchFamily="18" charset="0"/>
              </a:rPr>
              <a:t>系数</a:t>
            </a:r>
            <a:r>
              <a:rPr lang="zh-CN" altLang="zh-CN" sz="2800" b="1" dirty="0">
                <a:solidFill>
                  <a:srgbClr val="FF0000"/>
                </a:solidFill>
                <a:latin typeface="+mj-lt"/>
                <a:ea typeface="+mj-ea"/>
                <a:cs typeface="Times New Roman" panose="02020603050405020304" pitchFamily="18" charset="0"/>
              </a:rPr>
              <a:t>是否有显著</a:t>
            </a:r>
            <a:r>
              <a:rPr lang="zh-CN" altLang="zh-CN" sz="2800" b="1" dirty="0" smtClean="0">
                <a:solidFill>
                  <a:srgbClr val="FF0000"/>
                </a:solidFill>
                <a:latin typeface="+mj-lt"/>
                <a:ea typeface="+mj-ea"/>
                <a:cs typeface="Times New Roman" panose="02020603050405020304" pitchFamily="18" charset="0"/>
              </a:rPr>
              <a:t>差异</a:t>
            </a:r>
            <a:r>
              <a:rPr lang="en-US" altLang="zh-CN"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7" name="矩形 6"/>
          <p:cNvSpPr/>
          <p:nvPr/>
        </p:nvSpPr>
        <p:spPr>
          <a:xfrm>
            <a:off x="1331640" y="3380227"/>
            <a:ext cx="5472609" cy="502702"/>
          </a:xfrm>
          <a:prstGeom prst="rect">
            <a:avLst/>
          </a:prstGeom>
        </p:spPr>
        <p:txBody>
          <a:bodyPr wrap="square">
            <a:spAutoFit/>
          </a:bodyPr>
          <a:lstStyle/>
          <a:p>
            <a:pPr>
              <a:lnSpc>
                <a:spcPts val="3200"/>
              </a:lnSpc>
            </a:pPr>
            <a:r>
              <a:rPr lang="zh-CN" altLang="zh-CN" sz="2800" b="1" dirty="0" smtClean="0">
                <a:solidFill>
                  <a:srgbClr val="FF0000"/>
                </a:solidFill>
                <a:latin typeface="+mj-lt"/>
                <a:ea typeface="+mj-ea"/>
                <a:cs typeface="Times New Roman" panose="02020603050405020304" pitchFamily="18" charset="0"/>
              </a:rPr>
              <a:t>假设检验：</a:t>
            </a:r>
            <a:r>
              <a:rPr lang="en-US" altLang="zh-CN" sz="2800" b="1" dirty="0" smtClean="0">
                <a:solidFill>
                  <a:srgbClr val="FF0000"/>
                </a:solidFill>
                <a:latin typeface="+mj-lt"/>
                <a:ea typeface="+mj-ea"/>
                <a:cs typeface="Times New Roman" panose="02020603050405020304" pitchFamily="18" charset="0"/>
              </a:rPr>
              <a:t>H</a:t>
            </a:r>
            <a:r>
              <a:rPr lang="en-US" altLang="zh-CN" sz="2800" b="1" baseline="-25000" dirty="0" smtClean="0">
                <a:solidFill>
                  <a:srgbClr val="FF0000"/>
                </a:solidFill>
                <a:latin typeface="+mj-lt"/>
                <a:ea typeface="+mj-ea"/>
                <a:cs typeface="Times New Roman" panose="02020603050405020304" pitchFamily="18" charset="0"/>
              </a:rPr>
              <a:t>0</a:t>
            </a:r>
            <a:r>
              <a:rPr lang="en-US" altLang="zh-CN" sz="2800" b="1" dirty="0">
                <a:solidFill>
                  <a:srgbClr val="FF0000"/>
                </a:solidFill>
                <a:latin typeface="+mj-lt"/>
                <a:ea typeface="+mj-ea"/>
                <a:cs typeface="Times New Roman" panose="02020603050405020304" pitchFamily="18" charset="0"/>
              </a:rPr>
              <a:t>:  </a:t>
            </a:r>
            <a:r>
              <a:rPr lang="en-US" altLang="zh-CN" sz="2800" b="1" i="1" dirty="0" smtClean="0">
                <a:solidFill>
                  <a:srgbClr val="FF0000"/>
                </a:solidFill>
                <a:latin typeface="+mj-lt"/>
                <a:ea typeface="+mj-ea"/>
                <a:cs typeface="Times New Roman" panose="02020603050405020304" pitchFamily="18" charset="0"/>
              </a:rPr>
              <a:t>c</a:t>
            </a:r>
            <a:r>
              <a:rPr lang="en-US" altLang="zh-CN" sz="2800" b="1" baseline="-25000" dirty="0">
                <a:solidFill>
                  <a:srgbClr val="FF0000"/>
                </a:solidFill>
                <a:latin typeface="+mj-lt"/>
                <a:ea typeface="+mj-ea"/>
                <a:cs typeface="Times New Roman" panose="02020603050405020304" pitchFamily="18" charset="0"/>
              </a:rPr>
              <a:t>3</a:t>
            </a:r>
            <a:r>
              <a:rPr lang="en-US" altLang="zh-CN" sz="2800" b="1" dirty="0" smtClean="0">
                <a:solidFill>
                  <a:srgbClr val="FF0000"/>
                </a:solidFill>
                <a:latin typeface="+mj-lt"/>
                <a:ea typeface="+mj-ea"/>
                <a:cs typeface="Times New Roman" panose="02020603050405020304" pitchFamily="18" charset="0"/>
              </a:rPr>
              <a:t>=0,  </a:t>
            </a:r>
            <a:r>
              <a:rPr lang="en-US" altLang="zh-CN" sz="2800" b="1" dirty="0">
                <a:solidFill>
                  <a:srgbClr val="FF0000"/>
                </a:solidFill>
                <a:latin typeface="+mj-lt"/>
                <a:ea typeface="+mj-ea"/>
                <a:cs typeface="Times New Roman" panose="02020603050405020304" pitchFamily="18" charset="0"/>
              </a:rPr>
              <a:t>H</a:t>
            </a:r>
            <a:r>
              <a:rPr lang="en-US" altLang="zh-CN" sz="2800" b="1" baseline="-25000" dirty="0">
                <a:solidFill>
                  <a:srgbClr val="FF0000"/>
                </a:solidFill>
                <a:latin typeface="+mj-lt"/>
                <a:ea typeface="+mj-ea"/>
                <a:cs typeface="Times New Roman" panose="02020603050405020304" pitchFamily="18" charset="0"/>
              </a:rPr>
              <a:t>1</a:t>
            </a:r>
            <a:r>
              <a:rPr lang="en-US" altLang="zh-CN" sz="2800" b="1" dirty="0">
                <a:solidFill>
                  <a:srgbClr val="FF0000"/>
                </a:solidFill>
                <a:latin typeface="+mj-lt"/>
                <a:ea typeface="+mj-ea"/>
                <a:cs typeface="Times New Roman" panose="02020603050405020304" pitchFamily="18" charset="0"/>
              </a:rPr>
              <a:t>:  </a:t>
            </a:r>
            <a:r>
              <a:rPr lang="en-US" altLang="zh-CN" sz="2800" b="1" i="1" dirty="0" smtClean="0">
                <a:solidFill>
                  <a:srgbClr val="FF0000"/>
                </a:solidFill>
                <a:latin typeface="+mj-lt"/>
                <a:ea typeface="+mj-ea"/>
                <a:cs typeface="Times New Roman" panose="02020603050405020304" pitchFamily="18" charset="0"/>
              </a:rPr>
              <a:t>c</a:t>
            </a:r>
            <a:r>
              <a:rPr lang="en-US" altLang="zh-CN" sz="2800" b="1" baseline="-25000" dirty="0">
                <a:solidFill>
                  <a:srgbClr val="FF0000"/>
                </a:solidFill>
                <a:latin typeface="+mj-lt"/>
                <a:ea typeface="+mj-ea"/>
                <a:cs typeface="Times New Roman" panose="02020603050405020304" pitchFamily="18" charset="0"/>
              </a:rPr>
              <a:t>3</a:t>
            </a:r>
            <a:r>
              <a:rPr lang="en-US" altLang="zh-CN" sz="2800" b="1" dirty="0" smtClean="0">
                <a:solidFill>
                  <a:srgbClr val="FF0000"/>
                </a:solidFill>
                <a:latin typeface="+mj-lt"/>
                <a:ea typeface="+mj-ea"/>
                <a:cs typeface="Times New Roman" panose="02020603050405020304" pitchFamily="18" charset="0"/>
                <a:sym typeface="Symbol"/>
              </a:rPr>
              <a:t></a:t>
            </a:r>
            <a:r>
              <a:rPr lang="en-US" altLang="zh-CN" sz="2800" b="1" dirty="0">
                <a:solidFill>
                  <a:srgbClr val="FF0000"/>
                </a:solidFill>
                <a:latin typeface="+mj-lt"/>
                <a:ea typeface="+mj-ea"/>
                <a:cs typeface="Times New Roman" panose="02020603050405020304" pitchFamily="18" charset="0"/>
              </a:rPr>
              <a:t>0</a:t>
            </a:r>
            <a:endParaRPr lang="zh-CN" altLang="zh-CN" sz="2800" b="1" dirty="0">
              <a:solidFill>
                <a:srgbClr val="FF0000"/>
              </a:solidFill>
              <a:latin typeface="+mj-lt"/>
              <a:ea typeface="+mj-ea"/>
              <a:cs typeface="Times New Roman" panose="02020603050405020304" pitchFamily="18" charset="0"/>
            </a:endParaRPr>
          </a:p>
        </p:txBody>
      </p:sp>
      <p:sp>
        <p:nvSpPr>
          <p:cNvPr id="11" name="Rectangle 79"/>
          <p:cNvSpPr>
            <a:spLocks noChangeArrowheads="1"/>
          </p:cNvSpPr>
          <p:nvPr/>
        </p:nvSpPr>
        <p:spPr bwMode="auto">
          <a:xfrm>
            <a:off x="611559" y="692696"/>
            <a:ext cx="6518647"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a:solidFill>
                  <a:srgbClr val="FF0000"/>
                </a:solidFill>
                <a:latin typeface="+mn-lt"/>
                <a:ea typeface="+mn-ea"/>
                <a:cs typeface="Times New Roman" panose="02020603050405020304" pitchFamily="18" charset="0"/>
              </a:rPr>
              <a:t>2</a:t>
            </a:r>
            <a:r>
              <a:rPr lang="zh-CN" altLang="en-US" sz="2800" b="1" dirty="0" smtClean="0">
                <a:solidFill>
                  <a:srgbClr val="FF0000"/>
                </a:solidFill>
                <a:latin typeface="+mn-lt"/>
                <a:ea typeface="+mn-ea"/>
                <a:cs typeface="Times New Roman" panose="02020603050405020304" pitchFamily="18" charset="0"/>
              </a:rPr>
              <a:t>）假设检验</a:t>
            </a:r>
            <a:r>
              <a:rPr lang="en-US" altLang="zh-CN" sz="2800" b="1" dirty="0" smtClean="0">
                <a:solidFill>
                  <a:srgbClr val="FF0000"/>
                </a:solidFill>
                <a:latin typeface="+mn-lt"/>
                <a:ea typeface="+mn-ea"/>
                <a:cs typeface="Times New Roman" panose="02020603050405020304" pitchFamily="18" charset="0"/>
              </a:rPr>
              <a:t>——</a:t>
            </a:r>
            <a:r>
              <a:rPr lang="zh-CN" altLang="en-US" sz="2800" b="1" dirty="0" smtClean="0">
                <a:solidFill>
                  <a:srgbClr val="FF0000"/>
                </a:solidFill>
                <a:cs typeface="Times New Roman" panose="02020603050405020304" pitchFamily="18" charset="0"/>
              </a:rPr>
              <a:t>两种</a:t>
            </a:r>
            <a:r>
              <a:rPr lang="zh-CN" altLang="en-US" sz="2800" b="1" dirty="0">
                <a:solidFill>
                  <a:srgbClr val="FF0000"/>
                </a:solidFill>
                <a:cs typeface="Times New Roman" panose="02020603050405020304" pitchFamily="18" charset="0"/>
              </a:rPr>
              <a:t>疗法</a:t>
            </a:r>
            <a:r>
              <a:rPr lang="zh-CN" altLang="en-US" sz="2800" b="1" dirty="0" smtClean="0">
                <a:solidFill>
                  <a:srgbClr val="FF0000"/>
                </a:solidFill>
                <a:cs typeface="Times New Roman" panose="02020603050405020304" pitchFamily="18" charset="0"/>
              </a:rPr>
              <a:t>的</a:t>
            </a:r>
            <a:r>
              <a:rPr lang="zh-CN" altLang="en-US" sz="2800" b="1" dirty="0">
                <a:solidFill>
                  <a:srgbClr val="FF0000"/>
                </a:solidFill>
                <a:cs typeface="Times New Roman" panose="02020603050405020304" pitchFamily="18" charset="0"/>
              </a:rPr>
              <a:t>比较</a:t>
            </a:r>
            <a:endParaRPr lang="zh-CN" altLang="en-US" sz="2800" b="1" dirty="0">
              <a:solidFill>
                <a:srgbClr val="FF0000"/>
              </a:solidFill>
              <a:latin typeface="+mn-lt"/>
              <a:ea typeface="+mn-ea"/>
              <a:cs typeface="Times New Roman" panose="02020603050405020304" pitchFamily="18" charset="0"/>
            </a:endParaRPr>
          </a:p>
        </p:txBody>
      </p:sp>
      <p:sp>
        <p:nvSpPr>
          <p:cNvPr id="12" name="矩形 11"/>
          <p:cNvSpPr/>
          <p:nvPr/>
        </p:nvSpPr>
        <p:spPr>
          <a:xfrm>
            <a:off x="804426" y="1952748"/>
            <a:ext cx="7712267" cy="523220"/>
          </a:xfrm>
          <a:prstGeom prst="rect">
            <a:avLst/>
          </a:prstGeom>
        </p:spPr>
        <p:txBody>
          <a:bodyPr wrap="square">
            <a:spAutoFit/>
          </a:bodyPr>
          <a:lstStyle/>
          <a:p>
            <a:r>
              <a:rPr lang="zh-CN" altLang="zh-CN" sz="2800" b="1" dirty="0" smtClean="0">
                <a:latin typeface="+mj-lt"/>
                <a:ea typeface="+mj-ea"/>
              </a:rPr>
              <a:t>引入</a:t>
            </a:r>
            <a:r>
              <a:rPr lang="en-US" altLang="zh-CN" sz="2800" b="1" dirty="0" smtClean="0">
                <a:latin typeface="+mj-lt"/>
                <a:ea typeface="+mj-ea"/>
              </a:rPr>
              <a:t>0-1</a:t>
            </a:r>
            <a:r>
              <a:rPr lang="zh-CN" altLang="zh-CN" sz="2800" b="1" dirty="0">
                <a:latin typeface="+mj-lt"/>
                <a:ea typeface="+mj-ea"/>
              </a:rPr>
              <a:t>变量</a:t>
            </a:r>
            <a:r>
              <a:rPr lang="en-US" altLang="zh-CN" sz="2800" b="1" i="1" dirty="0" err="1" smtClean="0">
                <a:latin typeface="+mj-lt"/>
                <a:ea typeface="+mj-ea"/>
              </a:rPr>
              <a:t>z</a:t>
            </a:r>
            <a:r>
              <a:rPr lang="en-US" altLang="zh-CN" sz="2800" b="1" i="1" baseline="-25000" dirty="0" err="1" smtClean="0">
                <a:latin typeface="+mj-lt"/>
                <a:ea typeface="+mj-ea"/>
              </a:rPr>
              <a:t>i</a:t>
            </a:r>
            <a:r>
              <a:rPr lang="en-US" altLang="zh-CN" sz="2800" b="1" i="1" baseline="-25000" dirty="0" smtClean="0">
                <a:latin typeface="+mj-lt"/>
                <a:ea typeface="+mj-ea"/>
              </a:rPr>
              <a:t> </a:t>
            </a:r>
            <a:r>
              <a:rPr lang="en-US" altLang="zh-CN" sz="2800" b="1" dirty="0" smtClean="0">
                <a:latin typeface="+mj-lt"/>
                <a:ea typeface="+mj-ea"/>
              </a:rPr>
              <a:t>: </a:t>
            </a:r>
            <a:r>
              <a:rPr lang="en-US" altLang="zh-CN" sz="2800" b="1" i="1" dirty="0" err="1" smtClean="0">
                <a:latin typeface="+mj-lt"/>
                <a:ea typeface="+mj-ea"/>
              </a:rPr>
              <a:t>z</a:t>
            </a:r>
            <a:r>
              <a:rPr lang="en-US" altLang="zh-CN" sz="2800" b="1" i="1" baseline="-25000" dirty="0" err="1" smtClean="0">
                <a:latin typeface="+mj-lt"/>
                <a:ea typeface="+mj-ea"/>
              </a:rPr>
              <a:t>i</a:t>
            </a:r>
            <a:r>
              <a:rPr lang="en-US" altLang="zh-CN" sz="2800" b="1" dirty="0" smtClean="0">
                <a:latin typeface="+mj-lt"/>
                <a:ea typeface="+mj-ea"/>
              </a:rPr>
              <a:t>=1</a:t>
            </a:r>
            <a:r>
              <a:rPr lang="en-US" altLang="zh-CN" sz="2800" b="1" dirty="0">
                <a:latin typeface="+mj-lt"/>
                <a:ea typeface="+mj-ea"/>
              </a:rPr>
              <a:t>(</a:t>
            </a:r>
            <a:r>
              <a:rPr lang="zh-CN" altLang="zh-CN" sz="2800" b="1" dirty="0" smtClean="0">
                <a:latin typeface="+mj-lt"/>
                <a:ea typeface="+mj-ea"/>
              </a:rPr>
              <a:t>病人</a:t>
            </a:r>
            <a:r>
              <a:rPr lang="en-US" altLang="zh-CN" sz="2800" b="1" i="1" dirty="0" err="1">
                <a:latin typeface="+mj-lt"/>
                <a:ea typeface="+mj-ea"/>
              </a:rPr>
              <a:t>i</a:t>
            </a:r>
            <a:r>
              <a:rPr lang="zh-CN" altLang="zh-CN" sz="2800" b="1" dirty="0">
                <a:latin typeface="+mj-lt"/>
                <a:ea typeface="+mj-ea"/>
              </a:rPr>
              <a:t>采用疗法</a:t>
            </a:r>
            <a:r>
              <a:rPr lang="en-US" altLang="zh-CN" sz="2800" b="1" dirty="0" smtClean="0">
                <a:latin typeface="+mj-lt"/>
                <a:ea typeface="+mj-ea"/>
              </a:rPr>
              <a:t>1), </a:t>
            </a:r>
            <a:r>
              <a:rPr lang="en-US" altLang="zh-CN" sz="2800" b="1" i="1" dirty="0" err="1" smtClean="0">
                <a:latin typeface="+mj-lt"/>
                <a:ea typeface="+mj-ea"/>
              </a:rPr>
              <a:t>z</a:t>
            </a:r>
            <a:r>
              <a:rPr lang="en-US" altLang="zh-CN" sz="2800" b="1" i="1" baseline="-25000" dirty="0" err="1" smtClean="0">
                <a:latin typeface="+mj-lt"/>
                <a:ea typeface="+mj-ea"/>
              </a:rPr>
              <a:t>i</a:t>
            </a:r>
            <a:r>
              <a:rPr lang="en-US" altLang="zh-CN" sz="2800" b="1" dirty="0" smtClean="0">
                <a:latin typeface="+mj-lt"/>
                <a:ea typeface="+mj-ea"/>
              </a:rPr>
              <a:t>=0</a:t>
            </a:r>
            <a:r>
              <a:rPr lang="en-US" altLang="zh-CN" sz="2800" b="1" dirty="0">
                <a:latin typeface="+mj-lt"/>
                <a:ea typeface="+mj-ea"/>
              </a:rPr>
              <a:t>(</a:t>
            </a:r>
            <a:r>
              <a:rPr lang="zh-CN" altLang="zh-CN" sz="2800" b="1" dirty="0" smtClean="0">
                <a:latin typeface="+mj-lt"/>
                <a:ea typeface="+mj-ea"/>
              </a:rPr>
              <a:t>疗法</a:t>
            </a:r>
            <a:r>
              <a:rPr lang="en-US" altLang="zh-CN" sz="2800" b="1" dirty="0" smtClean="0">
                <a:latin typeface="+mj-lt"/>
                <a:ea typeface="+mj-ea"/>
              </a:rPr>
              <a:t>2)</a:t>
            </a:r>
            <a:endParaRPr lang="zh-CN" altLang="en-US" sz="2800" b="1" dirty="0">
              <a:latin typeface="+mj-lt"/>
              <a:ea typeface="+mj-ea"/>
            </a:endParaRPr>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xmlns="" Requires="a14">
          <p:sp>
            <p:nvSpPr>
              <p:cNvPr id="15" name="矩形 14"/>
              <p:cNvSpPr/>
              <p:nvPr/>
            </p:nvSpPr>
            <p:spPr>
              <a:xfrm>
                <a:off x="1441574" y="2661736"/>
                <a:ext cx="6010745" cy="557910"/>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smtClean="0">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b="0" i="1" smtClean="0">
                              <a:latin typeface="Cambria Math"/>
                            </a:rPr>
                            <m:t>𝑐</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b="0" i="1" smtClean="0">
                              <a:latin typeface="Cambria Math"/>
                            </a:rPr>
                            <m:t>𝑐</m:t>
                          </m:r>
                        </m:e>
                        <m:sub>
                          <m:r>
                            <a:rPr lang="en-US" altLang="zh-CN" sz="2800" b="0" i="1" smtClean="0">
                              <a:latin typeface="Cambria Math"/>
                            </a:rPr>
                            <m:t>1</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sSub>
                        <m:sSubPr>
                          <m:ctrlPr>
                            <a:rPr lang="zh-CN" altLang="zh-CN" sz="2800" i="1">
                              <a:latin typeface="Cambria Math"/>
                            </a:rPr>
                          </m:ctrlPr>
                        </m:sSubPr>
                        <m:e>
                          <m:r>
                            <a:rPr lang="en-US" altLang="zh-CN" sz="2800" b="0" i="1" smtClean="0">
                              <a:latin typeface="Cambria Math"/>
                            </a:rPr>
                            <m:t>+</m:t>
                          </m:r>
                          <m:r>
                            <a:rPr lang="en-US" altLang="zh-CN" sz="2800" b="0" i="1" smtClean="0">
                              <a:latin typeface="Cambria Math"/>
                            </a:rPr>
                            <m:t>𝑐</m:t>
                          </m:r>
                        </m:e>
                        <m:sub>
                          <m:r>
                            <a:rPr lang="en-US" altLang="zh-CN" sz="2800" b="0" i="1" smtClean="0">
                              <a:latin typeface="Cambria Math"/>
                            </a:rPr>
                            <m:t>2</m:t>
                          </m:r>
                        </m:sub>
                      </m:sSub>
                      <m:sSub>
                        <m:sSubPr>
                          <m:ctrlPr>
                            <a:rPr lang="zh-CN" altLang="zh-CN" sz="2800" i="1">
                              <a:latin typeface="Cambria Math"/>
                            </a:rPr>
                          </m:ctrlPr>
                        </m:sSubPr>
                        <m:e>
                          <m:r>
                            <a:rPr lang="en-US" altLang="zh-CN" sz="2800" b="0" i="1" smtClean="0">
                              <a:latin typeface="Cambria Math"/>
                            </a:rPr>
                            <m:t>𝑧</m:t>
                          </m:r>
                        </m:e>
                        <m:sub>
                          <m:r>
                            <a:rPr lang="en-US" altLang="zh-CN" sz="2800" i="1">
                              <a:latin typeface="Cambria Math"/>
                            </a:rPr>
                            <m:t>𝑖</m:t>
                          </m:r>
                        </m:sub>
                      </m:sSub>
                      <m:r>
                        <a:rPr lang="en-US" altLang="zh-CN" sz="2800" i="1">
                          <a:latin typeface="Cambria Math"/>
                        </a:rPr>
                        <m:t>+</m:t>
                      </m:r>
                      <m:sSub>
                        <m:sSubPr>
                          <m:ctrlPr>
                            <a:rPr lang="zh-CN" altLang="zh-CN" sz="2800" i="1">
                              <a:latin typeface="Cambria Math"/>
                            </a:rPr>
                          </m:ctrlPr>
                        </m:sSubPr>
                        <m:e>
                          <m:r>
                            <a:rPr lang="en-US" altLang="zh-CN" sz="2800" b="0" i="1" smtClean="0">
                              <a:latin typeface="Cambria Math"/>
                            </a:rPr>
                            <m:t>𝑐</m:t>
                          </m:r>
                        </m:e>
                        <m:sub>
                          <m:r>
                            <a:rPr lang="en-US" altLang="zh-CN" sz="2800" b="0" i="1" smtClean="0">
                              <a:latin typeface="Cambria Math"/>
                            </a:rPr>
                            <m:t>3</m:t>
                          </m:r>
                        </m:sub>
                      </m:sSub>
                      <m:sSub>
                        <m:sSubPr>
                          <m:ctrlPr>
                            <a:rPr lang="zh-CN" altLang="zh-CN" sz="2800" i="1">
                              <a:latin typeface="Cambria Math"/>
                            </a:rPr>
                          </m:ctrlPr>
                        </m:sSubPr>
                        <m:e>
                          <m:sSub>
                            <m:sSubPr>
                              <m:ctrlPr>
                                <a:rPr lang="zh-CN" altLang="zh-CN" sz="2800" i="1">
                                  <a:latin typeface="Cambria Math"/>
                                </a:rPr>
                              </m:ctrlPr>
                            </m:sSubPr>
                            <m:e>
                              <m:r>
                                <a:rPr lang="en-US" altLang="zh-CN" sz="2800" i="1">
                                  <a:latin typeface="Cambria Math"/>
                                </a:rPr>
                                <m:t>𝑧</m:t>
                              </m:r>
                            </m:e>
                            <m:sub>
                              <m:r>
                                <a:rPr lang="en-US" altLang="zh-CN" sz="2800" i="1">
                                  <a:latin typeface="Cambria Math"/>
                                </a:rPr>
                                <m:t>𝑖</m:t>
                              </m:r>
                            </m:sub>
                          </m:sSub>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oMath>
                  </m:oMathPara>
                </a14:m>
                <a:endParaRPr lang="zh-CN" altLang="en-US" sz="2800" dirty="0"/>
              </a:p>
            </p:txBody>
          </p:sp>
        </mc:Choice>
        <mc:Fallback>
          <p:sp>
            <p:nvSpPr>
              <p:cNvPr id="15" name="矩形 14"/>
              <p:cNvSpPr>
                <a:spLocks noRot="1" noChangeAspect="1" noMove="1" noResize="1" noEditPoints="1" noAdjustHandles="1" noChangeArrowheads="1" noChangeShapeType="1" noTextEdit="1"/>
              </p:cNvSpPr>
              <p:nvPr/>
            </p:nvSpPr>
            <p:spPr>
              <a:xfrm>
                <a:off x="1441574" y="2661736"/>
                <a:ext cx="6010745" cy="557910"/>
              </a:xfrm>
              <a:prstGeom prst="rect">
                <a:avLst/>
              </a:prstGeom>
              <a:blipFill rotWithShape="1">
                <a:blip r:embed="rId2"/>
                <a:stretch>
                  <a:fillRect/>
                </a:stretch>
              </a:blipFill>
            </p:spPr>
            <p:txBody>
              <a:bodyPr/>
              <a:lstStyle/>
              <a:p>
                <a:r>
                  <a:rPr lang="zh-CN" altLang="en-US">
                    <a:noFill/>
                  </a:rPr>
                  <a:t> </a:t>
                </a:r>
              </a:p>
            </p:txBody>
          </p:sp>
        </mc:Fallback>
      </mc:AlternateContent>
      <p:sp>
        <p:nvSpPr>
          <p:cNvPr id="16" name="矩形 15"/>
          <p:cNvSpPr/>
          <p:nvPr/>
        </p:nvSpPr>
        <p:spPr>
          <a:xfrm>
            <a:off x="742370" y="4005064"/>
            <a:ext cx="771806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latin typeface="+mj-lt"/>
                <a:ea typeface="+mj-ea"/>
              </a:rPr>
              <a:t>利用疗法</a:t>
            </a:r>
            <a:r>
              <a:rPr lang="en-US" altLang="zh-CN" sz="2800" b="1" dirty="0" smtClean="0">
                <a:latin typeface="+mj-lt"/>
                <a:ea typeface="+mj-ea"/>
              </a:rPr>
              <a:t>1, 2</a:t>
            </a:r>
            <a:r>
              <a:rPr lang="zh-CN" altLang="zh-CN" sz="2800" b="1" dirty="0">
                <a:latin typeface="+mj-lt"/>
                <a:ea typeface="+mj-ea"/>
              </a:rPr>
              <a:t>的数据计算</a:t>
            </a:r>
            <a:r>
              <a:rPr lang="en-US" altLang="zh-CN" sz="2800" b="1" i="1" dirty="0">
                <a:latin typeface="+mj-lt"/>
                <a:ea typeface="+mj-ea"/>
              </a:rPr>
              <a:t>c</a:t>
            </a:r>
            <a:r>
              <a:rPr lang="en-US" altLang="zh-CN" sz="2800" b="1" baseline="-25000" dirty="0">
                <a:latin typeface="+mj-lt"/>
                <a:ea typeface="+mj-ea"/>
              </a:rPr>
              <a:t>3</a:t>
            </a:r>
            <a:r>
              <a:rPr lang="zh-CN" altLang="zh-CN" sz="2800" b="1" dirty="0">
                <a:latin typeface="+mj-lt"/>
                <a:ea typeface="+mj-ea"/>
              </a:rPr>
              <a:t>的置信区间，若区间包含零</a:t>
            </a:r>
            <a:r>
              <a:rPr lang="zh-CN" altLang="zh-CN" sz="2800" b="1" dirty="0" smtClean="0">
                <a:latin typeface="+mj-lt"/>
                <a:ea typeface="+mj-ea"/>
              </a:rPr>
              <a:t>点</a:t>
            </a:r>
            <a:r>
              <a:rPr lang="en-US" altLang="zh-CN" sz="2800" b="1" dirty="0" smtClean="0">
                <a:latin typeface="+mj-lt"/>
                <a:ea typeface="+mj-ea"/>
              </a:rPr>
              <a:t>, </a:t>
            </a:r>
            <a:r>
              <a:rPr lang="zh-CN" altLang="zh-CN" sz="2800" b="1" dirty="0" smtClean="0">
                <a:latin typeface="+mj-lt"/>
                <a:ea typeface="+mj-ea"/>
              </a:rPr>
              <a:t>则</a:t>
            </a:r>
            <a:r>
              <a:rPr lang="zh-CN" altLang="zh-CN" sz="2800" b="1" dirty="0">
                <a:solidFill>
                  <a:srgbClr val="FF0000"/>
                </a:solidFill>
                <a:latin typeface="+mj-lt"/>
                <a:ea typeface="+mj-ea"/>
              </a:rPr>
              <a:t>接受</a:t>
            </a:r>
            <a:r>
              <a:rPr lang="en-US" altLang="zh-CN" sz="2800" b="1" dirty="0" smtClean="0">
                <a:solidFill>
                  <a:srgbClr val="FF0000"/>
                </a:solidFill>
                <a:latin typeface="+mj-lt"/>
                <a:ea typeface="+mj-ea"/>
              </a:rPr>
              <a:t>H</a:t>
            </a:r>
            <a:r>
              <a:rPr lang="en-US" altLang="zh-CN" sz="2800" b="1" baseline="-25000" dirty="0" smtClean="0">
                <a:solidFill>
                  <a:srgbClr val="FF0000"/>
                </a:solidFill>
                <a:latin typeface="+mj-lt"/>
                <a:ea typeface="+mj-ea"/>
              </a:rPr>
              <a:t>0</a:t>
            </a:r>
            <a:r>
              <a:rPr lang="en-US" altLang="zh-CN" sz="2800" b="1" dirty="0" smtClean="0">
                <a:solidFill>
                  <a:srgbClr val="FF0000"/>
                </a:solidFill>
                <a:latin typeface="+mj-lt"/>
                <a:ea typeface="+mj-ea"/>
              </a:rPr>
              <a:t>, </a:t>
            </a:r>
            <a:r>
              <a:rPr lang="zh-CN" altLang="en-US" sz="2800" b="1" dirty="0" smtClean="0">
                <a:solidFill>
                  <a:srgbClr val="FF0000"/>
                </a:solidFill>
                <a:latin typeface="+mj-lt"/>
                <a:ea typeface="+mj-ea"/>
              </a:rPr>
              <a:t>即</a:t>
            </a:r>
            <a:r>
              <a:rPr lang="zh-CN" altLang="zh-CN" sz="2800" b="1" dirty="0" smtClean="0">
                <a:solidFill>
                  <a:srgbClr val="FF0000"/>
                </a:solidFill>
                <a:latin typeface="+mj-lt"/>
                <a:ea typeface="+mj-ea"/>
              </a:rPr>
              <a:t>疗法</a:t>
            </a:r>
            <a:r>
              <a:rPr lang="en-US" altLang="zh-CN" sz="2800" b="1" dirty="0">
                <a:solidFill>
                  <a:srgbClr val="FF0000"/>
                </a:solidFill>
                <a:latin typeface="+mj-lt"/>
                <a:ea typeface="+mj-ea"/>
              </a:rPr>
              <a:t>1, </a:t>
            </a:r>
            <a:r>
              <a:rPr lang="en-US" altLang="zh-CN" sz="2800" b="1" dirty="0" smtClean="0">
                <a:solidFill>
                  <a:srgbClr val="FF0000"/>
                </a:solidFill>
                <a:latin typeface="+mj-lt"/>
                <a:ea typeface="+mj-ea"/>
              </a:rPr>
              <a:t>2</a:t>
            </a:r>
            <a:r>
              <a:rPr lang="zh-CN" altLang="en-US" sz="2800" b="1" dirty="0" smtClean="0">
                <a:solidFill>
                  <a:srgbClr val="FF0000"/>
                </a:solidFill>
                <a:latin typeface="+mj-lt"/>
                <a:ea typeface="+mj-ea"/>
              </a:rPr>
              <a:t>无</a:t>
            </a:r>
            <a:r>
              <a:rPr lang="zh-CN" altLang="zh-CN" sz="2800" b="1" dirty="0" smtClean="0">
                <a:solidFill>
                  <a:srgbClr val="FF0000"/>
                </a:solidFill>
                <a:latin typeface="+mj-lt"/>
                <a:ea typeface="+mj-ea"/>
                <a:cs typeface="Times New Roman" panose="02020603050405020304" pitchFamily="18" charset="0"/>
              </a:rPr>
              <a:t>显著差异</a:t>
            </a:r>
            <a:r>
              <a:rPr lang="en-US" altLang="zh-CN" sz="2800" b="1" dirty="0" smtClean="0">
                <a:latin typeface="+mj-lt"/>
                <a:ea typeface="+mj-ea"/>
                <a:cs typeface="Times New Roman" panose="02020603050405020304" pitchFamily="18" charset="0"/>
              </a:rPr>
              <a:t>.</a:t>
            </a:r>
            <a:endParaRPr lang="zh-CN" altLang="en-US" sz="2800" b="1" dirty="0">
              <a:latin typeface="+mj-lt"/>
              <a:ea typeface="+mj-ea"/>
            </a:endParaRPr>
          </a:p>
        </p:txBody>
      </p:sp>
      <p:sp>
        <p:nvSpPr>
          <p:cNvPr id="17" name="矩形 16"/>
          <p:cNvSpPr/>
          <p:nvPr/>
        </p:nvSpPr>
        <p:spPr>
          <a:xfrm>
            <a:off x="706081" y="5173847"/>
            <a:ext cx="7486500" cy="1076961"/>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zh-CN" sz="2800" b="1" dirty="0">
                <a:latin typeface="+mj-lt"/>
              </a:rPr>
              <a:t>假设检验的</a:t>
            </a:r>
            <a:r>
              <a:rPr lang="zh-CN" altLang="zh-CN" sz="2800" b="1" dirty="0" smtClean="0">
                <a:latin typeface="+mj-lt"/>
              </a:rPr>
              <a:t>结果</a:t>
            </a:r>
            <a:r>
              <a:rPr lang="en-US" altLang="zh-CN" sz="2800" b="1" dirty="0" smtClean="0">
                <a:latin typeface="+mj-lt"/>
              </a:rPr>
              <a:t>: </a:t>
            </a:r>
            <a:r>
              <a:rPr lang="zh-CN" altLang="zh-CN" sz="2800" b="1" dirty="0" smtClean="0">
                <a:latin typeface="+mj-lt"/>
              </a:rPr>
              <a:t>疗法</a:t>
            </a:r>
            <a:r>
              <a:rPr lang="en-US" altLang="zh-CN" sz="2800" b="1" dirty="0">
                <a:latin typeface="+mj-lt"/>
              </a:rPr>
              <a:t>1</a:t>
            </a:r>
            <a:r>
              <a:rPr lang="zh-CN" altLang="zh-CN" sz="2800" b="1" dirty="0">
                <a:latin typeface="+mj-lt"/>
              </a:rPr>
              <a:t>，</a:t>
            </a:r>
            <a:r>
              <a:rPr lang="en-US" altLang="zh-CN" sz="2800" b="1" dirty="0" smtClean="0">
                <a:latin typeface="+mj-lt"/>
              </a:rPr>
              <a:t>2</a:t>
            </a:r>
            <a:r>
              <a:rPr lang="zh-CN" altLang="en-US" sz="2800" b="1" dirty="0"/>
              <a:t>无</a:t>
            </a:r>
            <a:r>
              <a:rPr lang="zh-CN" altLang="zh-CN" sz="2800" b="1" dirty="0" smtClean="0">
                <a:cs typeface="Times New Roman" panose="02020603050405020304" pitchFamily="18" charset="0"/>
              </a:rPr>
              <a:t>显著差异</a:t>
            </a:r>
            <a:r>
              <a:rPr lang="en-US" altLang="zh-CN" sz="2800" b="1" dirty="0" smtClean="0">
                <a:cs typeface="Times New Roman" panose="02020603050405020304" pitchFamily="18" charset="0"/>
              </a:rPr>
              <a:t>; </a:t>
            </a:r>
            <a:r>
              <a:rPr lang="zh-CN" altLang="zh-CN" sz="2800" b="1" dirty="0" smtClean="0">
                <a:latin typeface="+mj-lt"/>
              </a:rPr>
              <a:t>疗法</a:t>
            </a:r>
            <a:r>
              <a:rPr lang="en-US" altLang="zh-CN" sz="2800" b="1" dirty="0">
                <a:latin typeface="+mj-lt"/>
              </a:rPr>
              <a:t>3</a:t>
            </a:r>
            <a:r>
              <a:rPr lang="zh-CN" altLang="zh-CN" sz="2800" b="1" dirty="0">
                <a:latin typeface="+mj-lt"/>
              </a:rPr>
              <a:t>优于疗法</a:t>
            </a:r>
            <a:r>
              <a:rPr lang="en-US" altLang="zh-CN" sz="2800" b="1" dirty="0" smtClean="0">
                <a:latin typeface="+mj-lt"/>
              </a:rPr>
              <a:t>1, 2; </a:t>
            </a:r>
            <a:r>
              <a:rPr lang="zh-CN" altLang="zh-CN" sz="2800" b="1" dirty="0" smtClean="0">
                <a:latin typeface="+mj-lt"/>
              </a:rPr>
              <a:t>疗法</a:t>
            </a:r>
            <a:r>
              <a:rPr lang="en-US" altLang="zh-CN" sz="2800" b="1" dirty="0">
                <a:latin typeface="+mj-lt"/>
              </a:rPr>
              <a:t>4</a:t>
            </a:r>
            <a:r>
              <a:rPr lang="zh-CN" altLang="zh-CN" sz="2800" b="1" dirty="0">
                <a:latin typeface="+mj-lt"/>
              </a:rPr>
              <a:t>优于疗法</a:t>
            </a:r>
            <a:r>
              <a:rPr lang="en-US" altLang="zh-CN" sz="2800" b="1" dirty="0" smtClean="0">
                <a:latin typeface="+mj-lt"/>
              </a:rPr>
              <a:t>3.</a:t>
            </a:r>
            <a:endParaRPr lang="zh-CN" altLang="zh-CN" sz="2800" b="1" dirty="0">
              <a:latin typeface="+mj-lt"/>
            </a:endParaRPr>
          </a:p>
        </p:txBody>
      </p:sp>
    </p:spTree>
    <p:extLst>
      <p:ext uri="{BB962C8B-B14F-4D97-AF65-F5344CB8AC3E}">
        <p14:creationId xmlns:p14="http://schemas.microsoft.com/office/powerpoint/2010/main" xmlns="" val="27278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Effect transition="in" filter="fade">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ircle(in)">
                                      <p:cBhvr>
                                        <p:cTn id="35" dur="1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5" grpId="0" animBg="1"/>
      <p:bldP spid="16" grpId="0"/>
      <p:bldP spid="1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56188" y="1340768"/>
            <a:ext cx="7335489"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dirty="0" smtClean="0">
                <a:latin typeface="+mj-lt"/>
                <a:ea typeface="+mj-ea"/>
                <a:cs typeface="Times New Roman" panose="02020603050405020304" pitchFamily="18" charset="0"/>
              </a:rPr>
              <a:t>4</a:t>
            </a:r>
            <a:r>
              <a:rPr lang="zh-CN" altLang="en-US" sz="2800" b="1" dirty="0">
                <a:latin typeface="+mj-lt"/>
                <a:ea typeface="+mj-ea"/>
                <a:cs typeface="Times New Roman" panose="02020603050405020304" pitchFamily="18" charset="0"/>
              </a:rPr>
              <a:t>种</a:t>
            </a:r>
            <a:r>
              <a:rPr lang="zh-CN" altLang="en-US" sz="2800" b="1" dirty="0" smtClean="0">
                <a:latin typeface="+mj-lt"/>
                <a:ea typeface="+mj-ea"/>
                <a:cs typeface="Times New Roman" panose="02020603050405020304" pitchFamily="18" charset="0"/>
              </a:rPr>
              <a:t>疗法均建立</a:t>
            </a:r>
            <a:r>
              <a:rPr lang="zh-CN" altLang="en-US" sz="2800" b="1" dirty="0">
                <a:latin typeface="+mj-lt"/>
                <a:ea typeface="+mj-ea"/>
                <a:cs typeface="Times New Roman" panose="02020603050405020304" pitchFamily="18" charset="0"/>
              </a:rPr>
              <a:t>一次回归模型</a:t>
            </a:r>
            <a:r>
              <a:rPr lang="zh-CN" altLang="en-US" sz="2800" b="1" dirty="0" smtClean="0">
                <a:latin typeface="+mj-lt"/>
                <a:ea typeface="+mj-ea"/>
                <a:cs typeface="Times New Roman" panose="02020603050405020304" pitchFamily="18" charset="0"/>
              </a:rPr>
              <a:t>，以疗法为</a:t>
            </a:r>
            <a:r>
              <a:rPr lang="zh-CN" altLang="en-US" sz="2800" b="1" dirty="0">
                <a:latin typeface="+mj-lt"/>
                <a:ea typeface="+mj-ea"/>
                <a:cs typeface="Times New Roman" panose="02020603050405020304" pitchFamily="18" charset="0"/>
              </a:rPr>
              <a:t>单</a:t>
            </a:r>
            <a:r>
              <a:rPr lang="zh-CN" altLang="en-US" sz="2800" b="1" dirty="0" smtClean="0">
                <a:latin typeface="+mj-lt"/>
                <a:ea typeface="+mj-ea"/>
                <a:cs typeface="Times New Roman" panose="02020603050405020304" pitchFamily="18" charset="0"/>
              </a:rPr>
              <a:t>因素对</a:t>
            </a:r>
            <a:r>
              <a:rPr lang="en-US" altLang="zh-CN" sz="2800" b="1" i="1" dirty="0" smtClean="0">
                <a:latin typeface="+mj-lt"/>
                <a:ea typeface="+mj-ea"/>
                <a:cs typeface="Times New Roman" panose="02020603050405020304" pitchFamily="18" charset="0"/>
              </a:rPr>
              <a:t>t</a:t>
            </a:r>
            <a:r>
              <a:rPr lang="zh-CN" altLang="en-US" sz="2800" b="1" dirty="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系数</a:t>
            </a:r>
            <a:r>
              <a:rPr lang="zh-CN" altLang="en-US" sz="2800" b="1" dirty="0" smtClean="0">
                <a:latin typeface="+mj-lt"/>
                <a:ea typeface="+mj-ea"/>
                <a:cs typeface="Times New Roman" panose="02020603050405020304" pitchFamily="18" charset="0"/>
              </a:rPr>
              <a:t>进行方差分析</a:t>
            </a:r>
            <a:r>
              <a:rPr lang="en-US" altLang="zh-CN" sz="2800" b="1" dirty="0" smtClean="0">
                <a:latin typeface="+mj-lt"/>
                <a:ea typeface="+mj-ea"/>
                <a:cs typeface="Times New Roman" panose="02020603050405020304" pitchFamily="18" charset="0"/>
              </a:rPr>
              <a:t>.</a:t>
            </a:r>
            <a:endParaRPr lang="en-US" altLang="zh-CN" sz="2800" b="1" dirty="0">
              <a:latin typeface="+mj-lt"/>
              <a:ea typeface="+mj-ea"/>
              <a:cs typeface="Times New Roman" panose="02020603050405020304" pitchFamily="18" charset="0"/>
            </a:endParaRPr>
          </a:p>
        </p:txBody>
      </p:sp>
      <p:sp>
        <p:nvSpPr>
          <p:cNvPr id="15" name="矩形 14"/>
          <p:cNvSpPr/>
          <p:nvPr/>
        </p:nvSpPr>
        <p:spPr>
          <a:xfrm>
            <a:off x="810430" y="3789040"/>
            <a:ext cx="7197836" cy="55989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若拒绝</a:t>
            </a:r>
            <a:r>
              <a:rPr lang="en-US" altLang="zh-CN" sz="2800" b="1" dirty="0" smtClean="0">
                <a:latin typeface="+mj-lt"/>
                <a:ea typeface="+mj-ea"/>
                <a:cs typeface="Times New Roman" panose="02020603050405020304" pitchFamily="18" charset="0"/>
              </a:rPr>
              <a:t>H</a:t>
            </a:r>
            <a:r>
              <a:rPr lang="en-US" altLang="zh-CN" sz="2800" b="1" baseline="-25000" dirty="0" smtClean="0">
                <a:latin typeface="+mj-lt"/>
                <a:ea typeface="+mj-ea"/>
                <a:cs typeface="Times New Roman" panose="02020603050405020304" pitchFamily="18" charset="0"/>
              </a:rPr>
              <a:t>0</a:t>
            </a:r>
            <a:r>
              <a:rPr lang="zh-CN" altLang="en-US" sz="2800" b="1" dirty="0" smtClean="0">
                <a:latin typeface="+mj-lt"/>
                <a:ea typeface="+mj-ea"/>
                <a:cs typeface="Times New Roman" panose="02020603050405020304" pitchFamily="18" charset="0"/>
              </a:rPr>
              <a:t>，仍需进行</a:t>
            </a:r>
            <a:r>
              <a:rPr lang="zh-CN" altLang="zh-CN" sz="2800" b="1" dirty="0" smtClean="0">
                <a:latin typeface="+mj-lt"/>
                <a:ea typeface="+mj-ea"/>
                <a:cs typeface="Times New Roman" panose="02020603050405020304" pitchFamily="18" charset="0"/>
              </a:rPr>
              <a:t>疗法</a:t>
            </a:r>
            <a:r>
              <a:rPr lang="zh-CN" altLang="en-US" sz="2800" b="1" dirty="0" smtClean="0">
                <a:latin typeface="+mj-lt"/>
                <a:ea typeface="+mj-ea"/>
                <a:cs typeface="Times New Roman" panose="02020603050405020304" pitchFamily="18" charset="0"/>
              </a:rPr>
              <a:t>的</a:t>
            </a:r>
            <a:r>
              <a:rPr lang="zh-CN" altLang="zh-CN" sz="2800" b="1" dirty="0">
                <a:latin typeface="+mj-lt"/>
                <a:ea typeface="+mj-ea"/>
                <a:cs typeface="Times New Roman" panose="02020603050405020304" pitchFamily="18" charset="0"/>
              </a:rPr>
              <a:t>两两</a:t>
            </a:r>
            <a:r>
              <a:rPr lang="zh-CN" altLang="zh-CN" sz="2800" b="1" dirty="0" smtClean="0">
                <a:latin typeface="+mj-lt"/>
                <a:ea typeface="+mj-ea"/>
                <a:cs typeface="Times New Roman" panose="02020603050405020304" pitchFamily="18" charset="0"/>
              </a:rPr>
              <a:t>比较</a:t>
            </a:r>
            <a:r>
              <a:rPr lang="zh-CN" altLang="en-US"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17" name="矩形 16"/>
          <p:cNvSpPr/>
          <p:nvPr/>
        </p:nvSpPr>
        <p:spPr>
          <a:xfrm>
            <a:off x="799558" y="4509120"/>
            <a:ext cx="7504876" cy="1643527"/>
          </a:xfrm>
          <a:prstGeom prst="rect">
            <a:avLst/>
          </a:prstGeom>
          <a:solidFill>
            <a:srgbClr val="FFFF00"/>
          </a:solidFill>
        </p:spPr>
        <p:txBody>
          <a:bodyPr wrap="square">
            <a:spAutoFit/>
          </a:bodyPr>
          <a:lstStyle/>
          <a:p>
            <a:pPr>
              <a:lnSpc>
                <a:spcPct val="120000"/>
              </a:lnSpc>
            </a:pPr>
            <a:r>
              <a:rPr lang="zh-CN" altLang="en-US" sz="2800" b="1" dirty="0" smtClean="0">
                <a:latin typeface="+mj-lt"/>
                <a:ea typeface="+mj-ea"/>
                <a:cs typeface="Times New Roman" panose="02020603050405020304" pitchFamily="18" charset="0"/>
              </a:rPr>
              <a:t>上述统计方法都是利用</a:t>
            </a:r>
            <a:r>
              <a:rPr lang="zh-CN" altLang="en-US" sz="2800" b="1" dirty="0">
                <a:latin typeface="+mj-lt"/>
                <a:ea typeface="+mj-ea"/>
                <a:cs typeface="Times New Roman" panose="02020603050405020304" pitchFamily="18" charset="0"/>
              </a:rPr>
              <a:t>一次回归</a:t>
            </a:r>
            <a:r>
              <a:rPr lang="zh-CN" altLang="en-US" sz="2800" b="1" dirty="0" smtClean="0">
                <a:latin typeface="+mj-lt"/>
                <a:ea typeface="+mj-ea"/>
                <a:cs typeface="Times New Roman" panose="02020603050405020304" pitchFamily="18" charset="0"/>
              </a:rPr>
              <a:t>模型</a:t>
            </a:r>
            <a:r>
              <a:rPr lang="en-US" altLang="zh-CN" sz="2800" b="1" i="1" dirty="0" smtClean="0">
                <a:latin typeface="+mj-lt"/>
                <a:ea typeface="+mj-ea"/>
                <a:cs typeface="Times New Roman" panose="02020603050405020304" pitchFamily="18" charset="0"/>
              </a:rPr>
              <a:t>t</a:t>
            </a:r>
            <a:r>
              <a:rPr lang="zh-CN" altLang="en-US" sz="2800" b="1" dirty="0" smtClean="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系数</a:t>
            </a: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变化速率</a:t>
            </a:r>
            <a:r>
              <a:rPr lang="en-US" altLang="zh-CN" sz="2800" b="1" dirty="0" smtClean="0">
                <a:latin typeface="+mj-lt"/>
                <a:ea typeface="+mj-ea"/>
                <a:cs typeface="Times New Roman" panose="02020603050405020304" pitchFamily="18" charset="0"/>
              </a:rPr>
              <a:t>) </a:t>
            </a:r>
            <a:r>
              <a:rPr lang="zh-CN" altLang="en-US" sz="2800" b="1" dirty="0" smtClean="0">
                <a:latin typeface="+mj-lt"/>
                <a:ea typeface="+mj-ea"/>
                <a:cs typeface="Times New Roman" panose="02020603050405020304" pitchFamily="18" charset="0"/>
              </a:rPr>
              <a:t>的正负和大小来比较</a:t>
            </a:r>
            <a:r>
              <a:rPr lang="en-US" altLang="zh-CN" sz="2800" b="1" dirty="0">
                <a:latin typeface="+mj-lt"/>
                <a:ea typeface="+mj-ea"/>
                <a:cs typeface="Times New Roman" panose="02020603050405020304" pitchFamily="18" charset="0"/>
              </a:rPr>
              <a:t>4</a:t>
            </a:r>
            <a:r>
              <a:rPr lang="zh-CN" altLang="en-US" sz="2800" b="1" dirty="0">
                <a:latin typeface="+mj-lt"/>
                <a:ea typeface="+mj-ea"/>
                <a:cs typeface="Times New Roman" panose="02020603050405020304" pitchFamily="18" charset="0"/>
              </a:rPr>
              <a:t>种</a:t>
            </a:r>
            <a:r>
              <a:rPr lang="zh-CN" altLang="en-US" sz="2800" b="1" dirty="0" smtClean="0">
                <a:latin typeface="+mj-lt"/>
                <a:ea typeface="+mj-ea"/>
                <a:cs typeface="Times New Roman" panose="02020603050405020304" pitchFamily="18" charset="0"/>
              </a:rPr>
              <a:t>疗法的疗效，如果要用二次</a:t>
            </a:r>
            <a:r>
              <a:rPr lang="zh-CN" altLang="en-US" sz="2800" b="1" dirty="0">
                <a:latin typeface="+mj-lt"/>
                <a:ea typeface="+mj-ea"/>
                <a:cs typeface="Times New Roman" panose="02020603050405020304" pitchFamily="18" charset="0"/>
              </a:rPr>
              <a:t>回归</a:t>
            </a:r>
            <a:r>
              <a:rPr lang="zh-CN" altLang="en-US" sz="2800" b="1" dirty="0" smtClean="0">
                <a:latin typeface="+mj-lt"/>
                <a:ea typeface="+mj-ea"/>
                <a:cs typeface="Times New Roman" panose="02020603050405020304" pitchFamily="18" charset="0"/>
              </a:rPr>
              <a:t>模型则问题变得复杂</a:t>
            </a:r>
            <a:r>
              <a:rPr lang="en-US" altLang="zh-CN"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6" name="Rectangle 79"/>
          <p:cNvSpPr>
            <a:spLocks noChangeArrowheads="1"/>
          </p:cNvSpPr>
          <p:nvPr/>
        </p:nvSpPr>
        <p:spPr bwMode="auto">
          <a:xfrm>
            <a:off x="656910" y="713812"/>
            <a:ext cx="7647524" cy="502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a:solidFill>
                  <a:srgbClr val="FF0000"/>
                </a:solidFill>
                <a:latin typeface="+mn-lt"/>
                <a:ea typeface="+mn-ea"/>
                <a:cs typeface="Times New Roman" panose="02020603050405020304" pitchFamily="18" charset="0"/>
              </a:rPr>
              <a:t>3</a:t>
            </a:r>
            <a:r>
              <a:rPr lang="zh-CN" altLang="en-US" sz="2800" b="1" dirty="0" smtClean="0">
                <a:solidFill>
                  <a:srgbClr val="FF0000"/>
                </a:solidFill>
                <a:latin typeface="+mn-lt"/>
                <a:ea typeface="+mn-ea"/>
                <a:cs typeface="Times New Roman" panose="02020603050405020304" pitchFamily="18" charset="0"/>
              </a:rPr>
              <a:t>）单因素方差分析</a:t>
            </a:r>
            <a:r>
              <a:rPr lang="en-US" altLang="zh-CN" sz="2800" b="1" dirty="0" smtClean="0">
                <a:solidFill>
                  <a:srgbClr val="FF0000"/>
                </a:solidFill>
                <a:latin typeface="+mn-lt"/>
                <a:ea typeface="+mn-ea"/>
                <a:cs typeface="Times New Roman" panose="02020603050405020304" pitchFamily="18" charset="0"/>
              </a:rPr>
              <a:t>——</a:t>
            </a:r>
            <a:r>
              <a:rPr lang="en-US" altLang="zh-CN" sz="2800" b="1" dirty="0">
                <a:solidFill>
                  <a:srgbClr val="FF0000"/>
                </a:solidFill>
                <a:cs typeface="Times New Roman" panose="02020603050405020304" pitchFamily="18" charset="0"/>
              </a:rPr>
              <a:t>4</a:t>
            </a:r>
            <a:r>
              <a:rPr lang="zh-CN" altLang="en-US" sz="2800" b="1" dirty="0">
                <a:solidFill>
                  <a:srgbClr val="FF0000"/>
                </a:solidFill>
                <a:cs typeface="Times New Roman" panose="02020603050405020304" pitchFamily="18" charset="0"/>
              </a:rPr>
              <a:t>种疗法一起比较</a:t>
            </a:r>
            <a:endParaRPr lang="zh-CN" altLang="en-US" sz="2800" b="1" dirty="0">
              <a:solidFill>
                <a:srgbClr val="FF0000"/>
              </a:solidFill>
              <a:latin typeface="+mn-lt"/>
              <a:ea typeface="+mn-ea"/>
              <a:cs typeface="Times New Roman" panose="02020603050405020304" pitchFamily="18" charset="0"/>
            </a:endParaRPr>
          </a:p>
        </p:txBody>
      </p:sp>
      <p:sp>
        <p:nvSpPr>
          <p:cNvPr id="2" name="矩形 1"/>
          <p:cNvSpPr/>
          <p:nvPr/>
        </p:nvSpPr>
        <p:spPr>
          <a:xfrm>
            <a:off x="929524" y="2564904"/>
            <a:ext cx="7188818" cy="1076961"/>
          </a:xfrm>
          <a:prstGeom prst="rect">
            <a:avLst/>
          </a:prstGeom>
        </p:spPr>
        <p:txBody>
          <a:bodyPr wrap="square">
            <a:spAutoFit/>
          </a:bodyPr>
          <a:lstStyle/>
          <a:p>
            <a:pPr>
              <a:lnSpc>
                <a:spcPct val="120000"/>
              </a:lnSpc>
            </a:pPr>
            <a:r>
              <a:rPr lang="zh-CN" altLang="en-US" sz="2800" b="1" dirty="0" smtClean="0">
                <a:solidFill>
                  <a:srgbClr val="FF0000"/>
                </a:solidFill>
                <a:latin typeface="+mj-lt"/>
                <a:ea typeface="+mj-ea"/>
                <a:cs typeface="Times New Roman" panose="02020603050405020304" pitchFamily="18" charset="0"/>
              </a:rPr>
              <a:t>假设检验</a:t>
            </a:r>
            <a:r>
              <a:rPr lang="zh-CN" altLang="zh-CN" sz="2800" b="1" dirty="0" smtClean="0">
                <a:solidFill>
                  <a:srgbClr val="FF0000"/>
                </a:solidFill>
                <a:latin typeface="+mj-lt"/>
                <a:ea typeface="+mj-ea"/>
                <a:cs typeface="Times New Roman" panose="02020603050405020304" pitchFamily="18" charset="0"/>
              </a:rPr>
              <a:t>：</a:t>
            </a:r>
            <a:r>
              <a:rPr lang="en-US" altLang="zh-CN" sz="2800" b="1" dirty="0" smtClean="0">
                <a:solidFill>
                  <a:srgbClr val="FF0000"/>
                </a:solidFill>
                <a:latin typeface="+mj-lt"/>
                <a:ea typeface="+mj-ea"/>
                <a:cs typeface="Times New Roman" panose="02020603050405020304" pitchFamily="18" charset="0"/>
              </a:rPr>
              <a:t>H</a:t>
            </a:r>
            <a:r>
              <a:rPr lang="en-US" altLang="zh-CN" sz="2800" b="1" baseline="-25000" dirty="0" smtClean="0">
                <a:solidFill>
                  <a:srgbClr val="FF0000"/>
                </a:solidFill>
                <a:latin typeface="+mj-lt"/>
                <a:ea typeface="+mj-ea"/>
                <a:cs typeface="Times New Roman" panose="02020603050405020304" pitchFamily="18" charset="0"/>
              </a:rPr>
              <a:t>0</a:t>
            </a:r>
            <a:r>
              <a:rPr lang="en-US" altLang="zh-CN" sz="2800" b="1" dirty="0">
                <a:solidFill>
                  <a:srgbClr val="FF0000"/>
                </a:solidFill>
                <a:latin typeface="+mj-lt"/>
                <a:ea typeface="+mj-ea"/>
                <a:cs typeface="Times New Roman" panose="02020603050405020304" pitchFamily="18" charset="0"/>
              </a:rPr>
              <a:t>: 4</a:t>
            </a:r>
            <a:r>
              <a:rPr lang="zh-CN" altLang="en-US" sz="2800" b="1" dirty="0">
                <a:solidFill>
                  <a:srgbClr val="FF0000"/>
                </a:solidFill>
                <a:latin typeface="+mj-lt"/>
                <a:ea typeface="+mj-ea"/>
                <a:cs typeface="Times New Roman" panose="02020603050405020304" pitchFamily="18" charset="0"/>
              </a:rPr>
              <a:t>个回归</a:t>
            </a:r>
            <a:r>
              <a:rPr lang="zh-CN" altLang="zh-CN" sz="2800" b="1" dirty="0">
                <a:solidFill>
                  <a:srgbClr val="FF0000"/>
                </a:solidFill>
                <a:latin typeface="+mj-lt"/>
                <a:ea typeface="+mj-ea"/>
                <a:cs typeface="Times New Roman" panose="02020603050405020304" pitchFamily="18" charset="0"/>
              </a:rPr>
              <a:t>系数</a:t>
            </a:r>
            <a:r>
              <a:rPr lang="zh-CN" altLang="en-US" sz="2800" b="1" dirty="0" smtClean="0">
                <a:solidFill>
                  <a:srgbClr val="FF0000"/>
                </a:solidFill>
                <a:latin typeface="+mj-lt"/>
                <a:ea typeface="+mj-ea"/>
                <a:cs typeface="Times New Roman" panose="02020603050405020304" pitchFamily="18" charset="0"/>
              </a:rPr>
              <a:t>相等；</a:t>
            </a:r>
            <a:r>
              <a:rPr lang="en-US" altLang="zh-CN" sz="2800" b="1" dirty="0" smtClean="0">
                <a:solidFill>
                  <a:srgbClr val="FF0000"/>
                </a:solidFill>
                <a:latin typeface="+mj-lt"/>
                <a:ea typeface="+mj-ea"/>
              </a:rPr>
              <a:t>H</a:t>
            </a:r>
            <a:r>
              <a:rPr lang="en-US" altLang="zh-CN" sz="2800" b="1" baseline="-25000" dirty="0" smtClean="0">
                <a:solidFill>
                  <a:srgbClr val="FF0000"/>
                </a:solidFill>
                <a:latin typeface="+mj-lt"/>
                <a:ea typeface="+mj-ea"/>
              </a:rPr>
              <a:t>1</a:t>
            </a:r>
            <a:r>
              <a:rPr lang="en-US" altLang="zh-CN" sz="2800" b="1" dirty="0">
                <a:solidFill>
                  <a:srgbClr val="FF0000"/>
                </a:solidFill>
                <a:latin typeface="+mj-lt"/>
                <a:ea typeface="+mj-ea"/>
              </a:rPr>
              <a:t>: 4</a:t>
            </a:r>
            <a:r>
              <a:rPr lang="zh-CN" altLang="zh-CN" sz="2800" b="1" dirty="0">
                <a:solidFill>
                  <a:srgbClr val="FF0000"/>
                </a:solidFill>
                <a:latin typeface="+mj-lt"/>
                <a:ea typeface="+mj-ea"/>
              </a:rPr>
              <a:t>个回归系数不全相等</a:t>
            </a:r>
            <a:r>
              <a:rPr lang="zh-CN" altLang="en-US" sz="2800" b="1" dirty="0" smtClean="0">
                <a:solidFill>
                  <a:srgbClr val="FF0000"/>
                </a:solidFill>
                <a:latin typeface="+mj-lt"/>
                <a:ea typeface="+mj-ea"/>
                <a:cs typeface="Times New Roman" panose="02020603050405020304" pitchFamily="18" charset="0"/>
              </a:rPr>
              <a:t>。</a:t>
            </a:r>
            <a:endParaRPr lang="en-US" altLang="zh-CN" sz="2800" b="1" dirty="0">
              <a:solidFill>
                <a:srgbClr val="FF0000"/>
              </a:solidFill>
              <a:latin typeface="+mj-lt"/>
              <a:ea typeface="+mj-ea"/>
              <a:cs typeface="Times New Roman" panose="02020603050405020304" pitchFamily="18" charset="0"/>
            </a:endParaRPr>
          </a:p>
        </p:txBody>
      </p:sp>
    </p:spTree>
    <p:extLst>
      <p:ext uri="{BB962C8B-B14F-4D97-AF65-F5344CB8AC3E}">
        <p14:creationId xmlns:p14="http://schemas.microsoft.com/office/powerpoint/2010/main" xmlns="" val="12265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76200" y="334963"/>
            <a:ext cx="3962400" cy="579437"/>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ea typeface="楷体_GB2312" pitchFamily="49" charset="-122"/>
              </a:rPr>
              <a:t>交互作用影响的讨论</a:t>
            </a:r>
          </a:p>
        </p:txBody>
      </p:sp>
      <p:graphicFrame>
        <p:nvGraphicFramePr>
          <p:cNvPr id="10244" name="Object 4"/>
          <p:cNvGraphicFramePr>
            <a:graphicFrameLocks noChangeAspect="1"/>
          </p:cNvGraphicFramePr>
          <p:nvPr/>
        </p:nvGraphicFramePr>
        <p:xfrm>
          <a:off x="3048000" y="990600"/>
          <a:ext cx="5867400" cy="633413"/>
        </p:xfrm>
        <a:graphic>
          <a:graphicData uri="http://schemas.openxmlformats.org/presentationml/2006/ole">
            <p:oleObj spid="_x0000_s231426" r:id="rId3" imgW="2501900" imgH="279400" progId="">
              <p:embed/>
            </p:oleObj>
          </a:graphicData>
        </a:graphic>
      </p:graphicFrame>
      <p:sp>
        <p:nvSpPr>
          <p:cNvPr id="10246" name="Text Box 6"/>
          <p:cNvSpPr txBox="1">
            <a:spLocks noChangeArrowheads="1"/>
          </p:cNvSpPr>
          <p:nvPr/>
        </p:nvSpPr>
        <p:spPr bwMode="auto">
          <a:xfrm>
            <a:off x="228600" y="1066800"/>
            <a:ext cx="2438400" cy="519113"/>
          </a:xfrm>
          <a:prstGeom prst="rect">
            <a:avLst/>
          </a:prstGeom>
          <a:solidFill>
            <a:srgbClr val="99CCFF"/>
          </a:solidFill>
          <a:ln w="9525">
            <a:noFill/>
            <a:miter lim="800000"/>
            <a:headEnd/>
            <a:tailEnd/>
          </a:ln>
          <a:effectLst/>
        </p:spPr>
        <p:txBody>
          <a:bodyPr>
            <a:spAutoFit/>
          </a:bodyPr>
          <a:lstStyle/>
          <a:p>
            <a:pPr>
              <a:spcBef>
                <a:spcPct val="50000"/>
              </a:spcBef>
            </a:pPr>
            <a:r>
              <a:rPr lang="zh-CN" altLang="en-US" sz="2800" b="1"/>
              <a:t>价格差 </a:t>
            </a:r>
            <a:r>
              <a:rPr lang="en-US" altLang="zh-CN" sz="2800" b="1" i="1"/>
              <a:t>x</a:t>
            </a:r>
            <a:r>
              <a:rPr lang="en-US" altLang="zh-CN" sz="2800" b="1" baseline="-30000"/>
              <a:t>1</a:t>
            </a:r>
            <a:r>
              <a:rPr lang="en-US" altLang="zh-CN" sz="2800" b="1"/>
              <a:t>=0.1 </a:t>
            </a:r>
          </a:p>
        </p:txBody>
      </p:sp>
      <p:sp>
        <p:nvSpPr>
          <p:cNvPr id="10247" name="Text Box 7"/>
          <p:cNvSpPr txBox="1">
            <a:spLocks noChangeArrowheads="1"/>
          </p:cNvSpPr>
          <p:nvPr/>
        </p:nvSpPr>
        <p:spPr bwMode="auto">
          <a:xfrm>
            <a:off x="228600" y="1828800"/>
            <a:ext cx="2438400" cy="519113"/>
          </a:xfrm>
          <a:prstGeom prst="rect">
            <a:avLst/>
          </a:prstGeom>
          <a:solidFill>
            <a:srgbClr val="FFCCFF"/>
          </a:solidFill>
          <a:ln w="9525">
            <a:noFill/>
            <a:miter lim="800000"/>
            <a:headEnd/>
            <a:tailEnd/>
          </a:ln>
          <a:effectLst/>
        </p:spPr>
        <p:txBody>
          <a:bodyPr>
            <a:spAutoFit/>
          </a:bodyPr>
          <a:lstStyle/>
          <a:p>
            <a:pPr>
              <a:spcBef>
                <a:spcPct val="50000"/>
              </a:spcBef>
            </a:pPr>
            <a:r>
              <a:rPr lang="zh-CN" altLang="en-US" sz="2800" b="1"/>
              <a:t>价格差 </a:t>
            </a:r>
            <a:r>
              <a:rPr lang="en-US" altLang="zh-CN" sz="2800" b="1" i="1"/>
              <a:t>x</a:t>
            </a:r>
            <a:r>
              <a:rPr lang="en-US" altLang="zh-CN" sz="2800" b="1" baseline="-30000"/>
              <a:t>1</a:t>
            </a:r>
            <a:r>
              <a:rPr lang="en-US" altLang="zh-CN" sz="2800" b="1"/>
              <a:t>=0.3</a:t>
            </a:r>
          </a:p>
        </p:txBody>
      </p:sp>
      <p:graphicFrame>
        <p:nvGraphicFramePr>
          <p:cNvPr id="10248" name="Object 8"/>
          <p:cNvGraphicFramePr>
            <a:graphicFrameLocks noChangeAspect="1"/>
          </p:cNvGraphicFramePr>
          <p:nvPr/>
        </p:nvGraphicFramePr>
        <p:xfrm>
          <a:off x="3048000" y="1752600"/>
          <a:ext cx="5791200" cy="609600"/>
        </p:xfrm>
        <a:graphic>
          <a:graphicData uri="http://schemas.openxmlformats.org/presentationml/2006/ole">
            <p:oleObj spid="_x0000_s231427" r:id="rId4" imgW="2489200" imgH="279400" progId="">
              <p:embed/>
            </p:oleObj>
          </a:graphicData>
        </a:graphic>
      </p:graphicFrame>
      <p:graphicFrame>
        <p:nvGraphicFramePr>
          <p:cNvPr id="10250" name="Object 10"/>
          <p:cNvGraphicFramePr>
            <a:graphicFrameLocks noChangeAspect="1"/>
          </p:cNvGraphicFramePr>
          <p:nvPr/>
        </p:nvGraphicFramePr>
        <p:xfrm>
          <a:off x="4267200" y="387350"/>
          <a:ext cx="4191000" cy="527050"/>
        </p:xfrm>
        <a:graphic>
          <a:graphicData uri="http://schemas.openxmlformats.org/presentationml/2006/ole">
            <p:oleObj spid="_x0000_s231428" name="Equation" r:id="rId5" imgW="2209680" imgH="253800" progId="">
              <p:embed/>
            </p:oleObj>
          </a:graphicData>
        </a:graphic>
      </p:graphicFrame>
      <p:graphicFrame>
        <p:nvGraphicFramePr>
          <p:cNvPr id="10256" name="Object 16"/>
          <p:cNvGraphicFramePr>
            <a:graphicFrameLocks noChangeAspect="1"/>
          </p:cNvGraphicFramePr>
          <p:nvPr/>
        </p:nvGraphicFramePr>
        <p:xfrm>
          <a:off x="152400" y="2743200"/>
          <a:ext cx="1676400" cy="533400"/>
        </p:xfrm>
        <a:graphic>
          <a:graphicData uri="http://schemas.openxmlformats.org/presentationml/2006/ole">
            <p:oleObj spid="_x0000_s231429" r:id="rId6" imgW="761669" imgH="215806" progId="">
              <p:embed/>
            </p:oleObj>
          </a:graphicData>
        </a:graphic>
      </p:graphicFrame>
      <p:sp>
        <p:nvSpPr>
          <p:cNvPr id="10261" name="Text Box 21"/>
          <p:cNvSpPr txBox="1">
            <a:spLocks noChangeArrowheads="1"/>
          </p:cNvSpPr>
          <p:nvPr/>
        </p:nvSpPr>
        <p:spPr bwMode="auto">
          <a:xfrm>
            <a:off x="0" y="4343400"/>
            <a:ext cx="4572000" cy="877888"/>
          </a:xfrm>
          <a:prstGeom prst="rect">
            <a:avLst/>
          </a:prstGeom>
          <a:noFill/>
          <a:ln w="9525">
            <a:noFill/>
            <a:miter lim="800000"/>
            <a:headEnd/>
            <a:tailEnd/>
          </a:ln>
          <a:effectLst/>
        </p:spPr>
        <p:txBody>
          <a:bodyPr>
            <a:spAutoFit/>
          </a:bodyPr>
          <a:lstStyle/>
          <a:p>
            <a:pPr>
              <a:spcBef>
                <a:spcPct val="15000"/>
              </a:spcBef>
            </a:pPr>
            <a:r>
              <a:rPr lang="zh-CN" altLang="en-US" b="1"/>
              <a:t>加大广告投入使销售量增加 </a:t>
            </a:r>
          </a:p>
          <a:p>
            <a:pPr algn="ctr">
              <a:spcBef>
                <a:spcPct val="15000"/>
              </a:spcBef>
            </a:pPr>
            <a:r>
              <a:rPr lang="zh-CN" altLang="en-US" b="1"/>
              <a:t>（ </a:t>
            </a:r>
            <a:r>
              <a:rPr lang="en-US" altLang="zh-CN" b="1" i="1"/>
              <a:t>x</a:t>
            </a:r>
            <a:r>
              <a:rPr lang="en-US" altLang="zh-CN" b="1" baseline="-30000"/>
              <a:t>2</a:t>
            </a:r>
            <a:r>
              <a:rPr lang="zh-CN" altLang="en-US" b="1"/>
              <a:t>大于</a:t>
            </a:r>
            <a:r>
              <a:rPr lang="en-US" altLang="zh-CN" b="1"/>
              <a:t>6</a:t>
            </a:r>
            <a:r>
              <a:rPr lang="zh-CN" altLang="en-US" b="1"/>
              <a:t>百万元）</a:t>
            </a:r>
          </a:p>
        </p:txBody>
      </p:sp>
      <p:sp>
        <p:nvSpPr>
          <p:cNvPr id="10262" name="Text Box 22"/>
          <p:cNvSpPr txBox="1">
            <a:spLocks noChangeArrowheads="1"/>
          </p:cNvSpPr>
          <p:nvPr/>
        </p:nvSpPr>
        <p:spPr bwMode="auto">
          <a:xfrm>
            <a:off x="914400" y="5486400"/>
            <a:ext cx="2819400" cy="968375"/>
          </a:xfrm>
          <a:prstGeom prst="rect">
            <a:avLst/>
          </a:prstGeom>
          <a:solidFill>
            <a:srgbClr val="FFCC99"/>
          </a:solidFill>
          <a:ln w="9525">
            <a:noFill/>
            <a:miter lim="800000"/>
            <a:headEnd/>
            <a:tailEnd/>
          </a:ln>
          <a:effectLst/>
        </p:spPr>
        <p:txBody>
          <a:bodyPr>
            <a:spAutoFit/>
          </a:bodyPr>
          <a:lstStyle/>
          <a:p>
            <a:pPr>
              <a:lnSpc>
                <a:spcPct val="120000"/>
              </a:lnSpc>
              <a:spcBef>
                <a:spcPct val="50000"/>
              </a:spcBef>
            </a:pPr>
            <a:r>
              <a:rPr lang="zh-CN" altLang="en-US" b="1"/>
              <a:t>价格差较小时增加的速率更大 </a:t>
            </a:r>
          </a:p>
        </p:txBody>
      </p:sp>
      <p:grpSp>
        <p:nvGrpSpPr>
          <p:cNvPr id="2" name="Group 26"/>
          <p:cNvGrpSpPr>
            <a:grpSpLocks/>
          </p:cNvGrpSpPr>
          <p:nvPr/>
        </p:nvGrpSpPr>
        <p:grpSpPr bwMode="auto">
          <a:xfrm>
            <a:off x="4648200" y="2438400"/>
            <a:ext cx="4495800" cy="2947988"/>
            <a:chOff x="2832" y="1536"/>
            <a:chExt cx="2928" cy="1920"/>
          </a:xfrm>
        </p:grpSpPr>
        <p:pic>
          <p:nvPicPr>
            <p:cNvPr id="10254" name="Picture 14"/>
            <p:cNvPicPr>
              <a:picLocks noChangeAspect="1" noChangeArrowheads="1"/>
            </p:cNvPicPr>
            <p:nvPr/>
          </p:nvPicPr>
          <p:blipFill>
            <a:blip r:embed="rId7"/>
            <a:srcRect/>
            <a:stretch>
              <a:fillRect/>
            </a:stretch>
          </p:blipFill>
          <p:spPr bwMode="auto">
            <a:xfrm>
              <a:off x="2832" y="1632"/>
              <a:ext cx="2832" cy="1824"/>
            </a:xfrm>
            <a:prstGeom prst="rect">
              <a:avLst/>
            </a:prstGeom>
            <a:noFill/>
          </p:spPr>
        </p:pic>
        <p:sp>
          <p:nvSpPr>
            <p:cNvPr id="10264" name="Text Box 24"/>
            <p:cNvSpPr txBox="1">
              <a:spLocks noChangeArrowheads="1"/>
            </p:cNvSpPr>
            <p:nvPr/>
          </p:nvSpPr>
          <p:spPr bwMode="auto">
            <a:xfrm>
              <a:off x="5424" y="3072"/>
              <a:ext cx="336" cy="298"/>
            </a:xfrm>
            <a:prstGeom prst="rect">
              <a:avLst/>
            </a:prstGeom>
            <a:noFill/>
            <a:ln w="9525">
              <a:noFill/>
              <a:miter lim="800000"/>
              <a:headEnd/>
              <a:tailEnd/>
            </a:ln>
            <a:effectLst/>
          </p:spPr>
          <p:txBody>
            <a:bodyPr>
              <a:spAutoFit/>
            </a:bodyPr>
            <a:lstStyle/>
            <a:p>
              <a:pPr>
                <a:spcBef>
                  <a:spcPct val="50000"/>
                </a:spcBef>
              </a:pPr>
              <a:r>
                <a:rPr lang="en-US" altLang="zh-CN" b="1" i="1"/>
                <a:t>x</a:t>
              </a:r>
              <a:r>
                <a:rPr lang="en-US" altLang="zh-CN" baseline="-25000"/>
                <a:t>2</a:t>
              </a:r>
              <a:endParaRPr lang="en-US" altLang="zh-CN"/>
            </a:p>
          </p:txBody>
        </p:sp>
        <p:graphicFrame>
          <p:nvGraphicFramePr>
            <p:cNvPr id="10265" name="Object 25"/>
            <p:cNvGraphicFramePr>
              <a:graphicFrameLocks noChangeAspect="1"/>
            </p:cNvGraphicFramePr>
            <p:nvPr/>
          </p:nvGraphicFramePr>
          <p:xfrm>
            <a:off x="3216" y="1536"/>
            <a:ext cx="176" cy="256"/>
          </p:xfrm>
          <a:graphic>
            <a:graphicData uri="http://schemas.openxmlformats.org/presentationml/2006/ole">
              <p:oleObj spid="_x0000_s231431" name="Equation" r:id="rId8" imgW="139680" imgH="203040" progId="">
                <p:embed/>
              </p:oleObj>
            </a:graphicData>
          </a:graphic>
        </p:graphicFrame>
      </p:grpSp>
      <p:grpSp>
        <p:nvGrpSpPr>
          <p:cNvPr id="3" name="Group 29"/>
          <p:cNvGrpSpPr>
            <a:grpSpLocks/>
          </p:cNvGrpSpPr>
          <p:nvPr/>
        </p:nvGrpSpPr>
        <p:grpSpPr bwMode="auto">
          <a:xfrm>
            <a:off x="1981200" y="2514600"/>
            <a:ext cx="2743200" cy="804863"/>
            <a:chOff x="1248" y="1557"/>
            <a:chExt cx="1728" cy="507"/>
          </a:xfrm>
        </p:grpSpPr>
        <p:graphicFrame>
          <p:nvGraphicFramePr>
            <p:cNvPr id="10258" name="Object 18"/>
            <p:cNvGraphicFramePr>
              <a:graphicFrameLocks noChangeAspect="1"/>
            </p:cNvGraphicFramePr>
            <p:nvPr/>
          </p:nvGraphicFramePr>
          <p:xfrm>
            <a:off x="1392" y="1557"/>
            <a:ext cx="1584" cy="507"/>
          </p:xfrm>
          <a:graphic>
            <a:graphicData uri="http://schemas.openxmlformats.org/presentationml/2006/ole">
              <p:oleObj spid="_x0000_s231430" r:id="rId9" imgW="977900" imgH="279400" progId="">
                <p:embed/>
              </p:oleObj>
            </a:graphicData>
          </a:graphic>
        </p:graphicFrame>
        <p:sp>
          <p:nvSpPr>
            <p:cNvPr id="10267" name="AutoShape 27"/>
            <p:cNvSpPr>
              <a:spLocks noChangeArrowheads="1"/>
            </p:cNvSpPr>
            <p:nvPr/>
          </p:nvSpPr>
          <p:spPr bwMode="auto">
            <a:xfrm>
              <a:off x="1248" y="1662"/>
              <a:ext cx="96" cy="306"/>
            </a:xfrm>
            <a:prstGeom prst="rightArrow">
              <a:avLst>
                <a:gd name="adj1" fmla="val 50000"/>
                <a:gd name="adj2" fmla="val 25000"/>
              </a:avLst>
            </a:prstGeom>
            <a:noFill/>
            <a:ln w="9525">
              <a:solidFill>
                <a:schemeClr val="tx1"/>
              </a:solidFill>
              <a:miter lim="800000"/>
              <a:headEnd/>
              <a:tailEnd/>
            </a:ln>
            <a:effectLst/>
          </p:spPr>
          <p:txBody>
            <a:bodyPr wrap="none" anchor="ctr"/>
            <a:lstStyle/>
            <a:p>
              <a:endParaRPr lang="zh-CN" altLang="en-US"/>
            </a:p>
          </p:txBody>
        </p:sp>
      </p:grpSp>
      <p:grpSp>
        <p:nvGrpSpPr>
          <p:cNvPr id="4" name="Group 30"/>
          <p:cNvGrpSpPr>
            <a:grpSpLocks/>
          </p:cNvGrpSpPr>
          <p:nvPr/>
        </p:nvGrpSpPr>
        <p:grpSpPr bwMode="auto">
          <a:xfrm>
            <a:off x="228600" y="3505200"/>
            <a:ext cx="4419600" cy="519113"/>
            <a:chOff x="144" y="2208"/>
            <a:chExt cx="2784" cy="327"/>
          </a:xfrm>
        </p:grpSpPr>
        <p:sp>
          <p:nvSpPr>
            <p:cNvPr id="10260" name="Text Box 20"/>
            <p:cNvSpPr txBox="1">
              <a:spLocks noChangeArrowheads="1"/>
            </p:cNvSpPr>
            <p:nvPr/>
          </p:nvSpPr>
          <p:spPr bwMode="auto">
            <a:xfrm>
              <a:off x="288" y="2208"/>
              <a:ext cx="2640" cy="327"/>
            </a:xfrm>
            <a:prstGeom prst="rect">
              <a:avLst/>
            </a:prstGeom>
            <a:solidFill>
              <a:srgbClr val="99FFCC"/>
            </a:solidFill>
            <a:ln w="9525">
              <a:noFill/>
              <a:miter lim="800000"/>
              <a:headEnd/>
              <a:tailEnd/>
            </a:ln>
            <a:effectLst/>
          </p:spPr>
          <p:txBody>
            <a:bodyPr>
              <a:spAutoFit/>
            </a:bodyPr>
            <a:lstStyle/>
            <a:p>
              <a:pPr>
                <a:spcBef>
                  <a:spcPct val="50000"/>
                </a:spcBef>
              </a:pPr>
              <a:r>
                <a:rPr lang="zh-CN" altLang="en-US" sz="2800" b="1"/>
                <a:t>价格优势会使销售量增加 </a:t>
              </a:r>
            </a:p>
          </p:txBody>
        </p:sp>
        <p:sp>
          <p:nvSpPr>
            <p:cNvPr id="10268" name="AutoShape 28"/>
            <p:cNvSpPr>
              <a:spLocks noChangeArrowheads="1"/>
            </p:cNvSpPr>
            <p:nvPr/>
          </p:nvSpPr>
          <p:spPr bwMode="auto">
            <a:xfrm>
              <a:off x="144" y="2208"/>
              <a:ext cx="96" cy="306"/>
            </a:xfrm>
            <a:prstGeom prst="rightArrow">
              <a:avLst>
                <a:gd name="adj1" fmla="val 50000"/>
                <a:gd name="adj2" fmla="val 25000"/>
              </a:avLst>
            </a:prstGeom>
            <a:solidFill>
              <a:srgbClr val="99FFCC"/>
            </a:solidFill>
            <a:ln w="9525">
              <a:solidFill>
                <a:schemeClr val="tx1"/>
              </a:solidFill>
              <a:miter lim="800000"/>
              <a:headEnd/>
              <a:tailEnd/>
            </a:ln>
            <a:effectLst/>
          </p:spPr>
          <p:txBody>
            <a:bodyPr wrap="none" anchor="ctr"/>
            <a:lstStyle/>
            <a:p>
              <a:endParaRPr lang="zh-CN" altLang="en-US"/>
            </a:p>
          </p:txBody>
        </p:sp>
      </p:grpSp>
      <p:grpSp>
        <p:nvGrpSpPr>
          <p:cNvPr id="5" name="Group 32"/>
          <p:cNvGrpSpPr>
            <a:grpSpLocks/>
          </p:cNvGrpSpPr>
          <p:nvPr/>
        </p:nvGrpSpPr>
        <p:grpSpPr bwMode="auto">
          <a:xfrm>
            <a:off x="3886200" y="5486400"/>
            <a:ext cx="4572000" cy="968375"/>
            <a:chOff x="2448" y="3504"/>
            <a:chExt cx="2880" cy="610"/>
          </a:xfrm>
        </p:grpSpPr>
        <p:sp>
          <p:nvSpPr>
            <p:cNvPr id="10263" name="Text Box 23"/>
            <p:cNvSpPr txBox="1">
              <a:spLocks noChangeArrowheads="1"/>
            </p:cNvSpPr>
            <p:nvPr/>
          </p:nvSpPr>
          <p:spPr bwMode="auto">
            <a:xfrm>
              <a:off x="2832" y="3504"/>
              <a:ext cx="2496" cy="610"/>
            </a:xfrm>
            <a:prstGeom prst="rect">
              <a:avLst/>
            </a:prstGeom>
            <a:solidFill>
              <a:srgbClr val="FFCC99"/>
            </a:solidFill>
            <a:ln w="9525">
              <a:noFill/>
              <a:miter lim="800000"/>
              <a:headEnd/>
              <a:tailEnd/>
            </a:ln>
            <a:effectLst/>
          </p:spPr>
          <p:txBody>
            <a:bodyPr>
              <a:spAutoFit/>
            </a:bodyPr>
            <a:lstStyle/>
            <a:p>
              <a:pPr>
                <a:lnSpc>
                  <a:spcPct val="120000"/>
                </a:lnSpc>
                <a:spcBef>
                  <a:spcPct val="50000"/>
                </a:spcBef>
              </a:pPr>
              <a:r>
                <a:rPr lang="zh-CN" altLang="en-US" b="1"/>
                <a:t>价格差较小时更需要靠广告来吸引顾客的眼球 </a:t>
              </a:r>
            </a:p>
          </p:txBody>
        </p:sp>
        <p:sp>
          <p:nvSpPr>
            <p:cNvPr id="10271" name="AutoShape 31"/>
            <p:cNvSpPr>
              <a:spLocks noChangeArrowheads="1"/>
            </p:cNvSpPr>
            <p:nvPr/>
          </p:nvSpPr>
          <p:spPr bwMode="auto">
            <a:xfrm>
              <a:off x="2448" y="3744"/>
              <a:ext cx="192" cy="306"/>
            </a:xfrm>
            <a:prstGeom prst="rightArrow">
              <a:avLst>
                <a:gd name="adj1" fmla="val 50000"/>
                <a:gd name="adj2" fmla="val 25000"/>
              </a:avLst>
            </a:prstGeom>
            <a:solidFill>
              <a:srgbClr val="FFCC99"/>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0246"/>
                                        </p:tgtEl>
                                        <p:attrNameLst>
                                          <p:attrName>style.visibility</p:attrName>
                                        </p:attrNameLst>
                                      </p:cBhvr>
                                      <p:to>
                                        <p:strVal val="visible"/>
                                      </p:to>
                                    </p:set>
                                    <p:animEffect transition="in" filter="box(in)">
                                      <p:cBhvr>
                                        <p:cTn id="11" dur="500"/>
                                        <p:tgtEl>
                                          <p:spTgt spid="1024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box(in)">
                                      <p:cBhvr>
                                        <p:cTn id="16" dur="500"/>
                                        <p:tgtEl>
                                          <p:spTgt spid="1024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blinds(vertical)">
                                      <p:cBhvr>
                                        <p:cTn id="21" dur="500"/>
                                        <p:tgtEl>
                                          <p:spTgt spid="1024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10248"/>
                                        </p:tgtEl>
                                        <p:attrNameLst>
                                          <p:attrName>style.visibility</p:attrName>
                                        </p:attrNameLst>
                                      </p:cBhvr>
                                      <p:to>
                                        <p:strVal val="visible"/>
                                      </p:to>
                                    </p:set>
                                    <p:animEffect transition="in" filter="blinds(vertical)">
                                      <p:cBhvr>
                                        <p:cTn id="26" dur="500"/>
                                        <p:tgtEl>
                                          <p:spTgt spid="102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02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across)">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10261"/>
                                        </p:tgtEl>
                                        <p:attrNameLst>
                                          <p:attrName>style.visibility</p:attrName>
                                        </p:attrNameLst>
                                      </p:cBhvr>
                                      <p:to>
                                        <p:strVal val="visible"/>
                                      </p:to>
                                    </p:set>
                                    <p:animEffect transition="in" filter="checkerboard(across)">
                                      <p:cBhvr>
                                        <p:cTn id="50" dur="500"/>
                                        <p:tgtEl>
                                          <p:spTgt spid="10261"/>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0262"/>
                                        </p:tgtEl>
                                        <p:attrNameLst>
                                          <p:attrName>style.visibility</p:attrName>
                                        </p:attrNameLst>
                                      </p:cBhvr>
                                      <p:to>
                                        <p:strVal val="visible"/>
                                      </p:to>
                                    </p:set>
                                    <p:animEffect transition="in" filter="checkerboard(across)">
                                      <p:cBhvr>
                                        <p:cTn id="55" dur="500"/>
                                        <p:tgtEl>
                                          <p:spTgt spid="10262"/>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ox(in)">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autoUpdateAnimBg="0"/>
      <p:bldP spid="10247" grpId="0" animBg="1" autoUpdateAnimBg="0"/>
      <p:bldP spid="10261" grpId="0" animBg="1" autoUpdateAnimBg="0"/>
      <p:bldP spid="10262"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132" y="2420888"/>
            <a:ext cx="7904708" cy="1126462"/>
          </a:xfrm>
          <a:prstGeom prst="rect">
            <a:avLst/>
          </a:prstGeom>
        </p:spPr>
        <p:txBody>
          <a:bodyPr wrap="square">
            <a:spAutoFit/>
          </a:bodyPr>
          <a:lstStyle/>
          <a:p>
            <a:pPr marL="457200" indent="-457200">
              <a:lnSpc>
                <a:spcPct val="120000"/>
              </a:lnSpc>
              <a:buFont typeface="Arial" pitchFamily="34" charset="0"/>
              <a:buChar char="•"/>
            </a:pPr>
            <a:r>
              <a:rPr lang="zh-CN" altLang="zh-CN" sz="2800" b="1" dirty="0" smtClean="0"/>
              <a:t>与</a:t>
            </a:r>
            <a:r>
              <a:rPr lang="zh-CN" altLang="zh-CN" sz="2800" b="1" dirty="0"/>
              <a:t>传统的回归分析相比，</a:t>
            </a:r>
            <a:r>
              <a:rPr lang="zh-CN" altLang="zh-CN" sz="2800" b="1" dirty="0">
                <a:solidFill>
                  <a:srgbClr val="FF0000"/>
                </a:solidFill>
              </a:rPr>
              <a:t>纵向</a:t>
            </a:r>
            <a:r>
              <a:rPr lang="zh-CN" altLang="zh-CN" sz="2800" b="1" dirty="0" smtClean="0">
                <a:solidFill>
                  <a:srgbClr val="FF0000"/>
                </a:solidFill>
              </a:rPr>
              <a:t>数据回归</a:t>
            </a:r>
            <a:r>
              <a:rPr lang="zh-CN" altLang="zh-CN" sz="2800" b="1" dirty="0">
                <a:solidFill>
                  <a:srgbClr val="FF0000"/>
                </a:solidFill>
              </a:rPr>
              <a:t>模型是真正有效的处理</a:t>
            </a:r>
            <a:r>
              <a:rPr lang="zh-CN" altLang="zh-CN" sz="2800" b="1" dirty="0" smtClean="0">
                <a:solidFill>
                  <a:srgbClr val="FF0000"/>
                </a:solidFill>
              </a:rPr>
              <a:t>方法</a:t>
            </a:r>
            <a:r>
              <a:rPr lang="en-US" altLang="zh-CN" sz="2800" b="1" dirty="0"/>
              <a:t>.</a:t>
            </a:r>
            <a:endParaRPr lang="zh-CN" altLang="en-US" sz="2800" b="1" dirty="0"/>
          </a:p>
        </p:txBody>
      </p:sp>
      <p:sp>
        <p:nvSpPr>
          <p:cNvPr id="4" name="矩形 3"/>
          <p:cNvSpPr/>
          <p:nvPr/>
        </p:nvSpPr>
        <p:spPr>
          <a:xfrm>
            <a:off x="1041300" y="1556792"/>
            <a:ext cx="6411020" cy="609398"/>
          </a:xfrm>
          <a:prstGeom prst="rect">
            <a:avLst/>
          </a:prstGeom>
        </p:spPr>
        <p:txBody>
          <a:bodyPr wrap="square">
            <a:spAutoFit/>
          </a:bodyPr>
          <a:lstStyle/>
          <a:p>
            <a:pPr>
              <a:lnSpc>
                <a:spcPct val="120000"/>
              </a:lnSpc>
            </a:pPr>
            <a:r>
              <a:rPr lang="zh-CN" altLang="en-US" sz="2800" b="1" dirty="0" smtClean="0">
                <a:latin typeface="+mn-lt"/>
                <a:ea typeface="+mn-ea"/>
                <a:cs typeface="Times New Roman" panose="02020603050405020304" pitchFamily="18" charset="0"/>
              </a:rPr>
              <a:t>利用</a:t>
            </a:r>
            <a:r>
              <a:rPr lang="en-US" altLang="zh-CN" sz="2800" b="1" dirty="0" smtClean="0">
                <a:ea typeface="黑体" pitchFamily="2" charset="-122"/>
                <a:cs typeface="Times New Roman" panose="02020603050405020304" pitchFamily="18" charset="0"/>
              </a:rPr>
              <a:t>ACTG320</a:t>
            </a:r>
            <a:r>
              <a:rPr lang="zh-CN" altLang="en-US" sz="2800" b="1" dirty="0" smtClean="0">
                <a:latin typeface="+mn-lt"/>
                <a:ea typeface="+mn-ea"/>
                <a:cs typeface="Times New Roman" panose="02020603050405020304" pitchFamily="18" charset="0"/>
              </a:rPr>
              <a:t>数据预测</a:t>
            </a:r>
            <a:r>
              <a:rPr lang="zh-CN" altLang="en-US" sz="2800" b="1" dirty="0">
                <a:latin typeface="+mn-lt"/>
                <a:ea typeface="+mn-ea"/>
                <a:cs typeface="Times New Roman" panose="02020603050405020304" pitchFamily="18" charset="0"/>
              </a:rPr>
              <a:t>继续</a:t>
            </a:r>
            <a:r>
              <a:rPr lang="zh-CN" altLang="en-US" sz="2800" b="1" dirty="0" smtClean="0">
                <a:latin typeface="+mn-lt"/>
                <a:ea typeface="+mn-ea"/>
                <a:cs typeface="Times New Roman" panose="02020603050405020304" pitchFamily="18" charset="0"/>
              </a:rPr>
              <a:t>治疗效果</a:t>
            </a:r>
            <a:endParaRPr lang="zh-CN" altLang="en-US" sz="2800" b="1" dirty="0">
              <a:latin typeface="+mn-lt"/>
              <a:ea typeface="+mn-ea"/>
              <a:cs typeface="Times New Roman" panose="02020603050405020304" pitchFamily="18" charset="0"/>
            </a:endParaRPr>
          </a:p>
        </p:txBody>
      </p:sp>
      <p:sp>
        <p:nvSpPr>
          <p:cNvPr id="6" name="矩形 5"/>
          <p:cNvSpPr/>
          <p:nvPr/>
        </p:nvSpPr>
        <p:spPr>
          <a:xfrm>
            <a:off x="480914" y="3789040"/>
            <a:ext cx="7779171" cy="1643527"/>
          </a:xfrm>
          <a:prstGeom prst="rect">
            <a:avLst/>
          </a:prstGeom>
        </p:spPr>
        <p:txBody>
          <a:bodyPr wrap="square">
            <a:spAutoFit/>
          </a:bodyPr>
          <a:lstStyle/>
          <a:p>
            <a:pPr marL="457200" indent="-457200">
              <a:lnSpc>
                <a:spcPct val="120000"/>
              </a:lnSpc>
              <a:buFont typeface="Arial" pitchFamily="34" charset="0"/>
              <a:buChar char="•"/>
            </a:pPr>
            <a:r>
              <a:rPr lang="zh-CN" altLang="en-US" sz="2800" b="1" dirty="0" smtClean="0"/>
              <a:t>这个</a:t>
            </a:r>
            <a:r>
              <a:rPr lang="zh-CN" altLang="zh-CN" sz="2800" b="1" dirty="0" smtClean="0"/>
              <a:t>方法</a:t>
            </a:r>
            <a:r>
              <a:rPr lang="zh-CN" altLang="zh-CN" sz="2800" b="1" dirty="0"/>
              <a:t>在经济、社会、心理、医疗等领域有着</a:t>
            </a:r>
            <a:r>
              <a:rPr lang="zh-CN" altLang="zh-CN" sz="2800" b="1" dirty="0">
                <a:solidFill>
                  <a:srgbClr val="FF0000"/>
                </a:solidFill>
              </a:rPr>
              <a:t>广泛的</a:t>
            </a:r>
            <a:r>
              <a:rPr lang="zh-CN" altLang="zh-CN" sz="2800" b="1" dirty="0" smtClean="0">
                <a:solidFill>
                  <a:srgbClr val="FF0000"/>
                </a:solidFill>
              </a:rPr>
              <a:t>应用</a:t>
            </a:r>
            <a:r>
              <a:rPr lang="en-US" altLang="zh-CN" sz="2800" b="1" dirty="0" smtClean="0"/>
              <a:t>,  </a:t>
            </a:r>
            <a:r>
              <a:rPr lang="zh-CN" altLang="zh-CN" sz="2800" b="1" dirty="0" smtClean="0"/>
              <a:t>虽然在</a:t>
            </a:r>
            <a:r>
              <a:rPr lang="zh-CN" altLang="zh-CN" sz="2800" b="1" dirty="0"/>
              <a:t>理论上需要稍多一些统计</a:t>
            </a:r>
            <a:r>
              <a:rPr lang="zh-CN" altLang="zh-CN" sz="2800" b="1" dirty="0" smtClean="0"/>
              <a:t>知识</a:t>
            </a:r>
            <a:r>
              <a:rPr lang="en-US" altLang="zh-CN" sz="2800" b="1" dirty="0" smtClean="0"/>
              <a:t>,  </a:t>
            </a:r>
            <a:r>
              <a:rPr lang="zh-CN" altLang="zh-CN" sz="2800" b="1" dirty="0" smtClean="0"/>
              <a:t>但是</a:t>
            </a:r>
            <a:r>
              <a:rPr lang="zh-CN" altLang="zh-CN" sz="2800" b="1" dirty="0">
                <a:solidFill>
                  <a:srgbClr val="FF0000"/>
                </a:solidFill>
              </a:rPr>
              <a:t>从应用的角度并不难</a:t>
            </a:r>
            <a:r>
              <a:rPr lang="zh-CN" altLang="zh-CN" sz="2800" b="1" dirty="0" smtClean="0">
                <a:solidFill>
                  <a:srgbClr val="FF0000"/>
                </a:solidFill>
              </a:rPr>
              <a:t>掌握</a:t>
            </a:r>
            <a:r>
              <a:rPr lang="en-US" altLang="zh-CN" sz="2800" b="1" dirty="0" smtClean="0"/>
              <a:t>.</a:t>
            </a:r>
            <a:endParaRPr lang="zh-CN" altLang="en-US" sz="2800" b="1" dirty="0"/>
          </a:p>
        </p:txBody>
      </p:sp>
      <p:sp>
        <p:nvSpPr>
          <p:cNvPr id="8" name="Rectangle 11"/>
          <p:cNvSpPr>
            <a:spLocks noChangeArrowheads="1"/>
          </p:cNvSpPr>
          <p:nvPr/>
        </p:nvSpPr>
        <p:spPr bwMode="auto">
          <a:xfrm>
            <a:off x="3310185" y="692696"/>
            <a:ext cx="1873250"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Tree>
    <p:extLst>
      <p:ext uri="{BB962C8B-B14F-4D97-AF65-F5344CB8AC3E}">
        <p14:creationId xmlns:p14="http://schemas.microsoft.com/office/powerpoint/2010/main" xmlns="" val="159144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268" y="2420888"/>
            <a:ext cx="7200800" cy="2160591"/>
          </a:xfrm>
          <a:prstGeom prst="rect">
            <a:avLst/>
          </a:prstGeom>
        </p:spPr>
        <p:txBody>
          <a:bodyPr wrap="square">
            <a:spAutoFit/>
          </a:bodyPr>
          <a:lstStyle/>
          <a:p>
            <a:pPr marL="457200" indent="-457200">
              <a:lnSpc>
                <a:spcPct val="120000"/>
              </a:lnSpc>
              <a:buFont typeface="Arial" pitchFamily="34" charset="0"/>
              <a:buChar char="•"/>
            </a:pPr>
            <a:r>
              <a:rPr lang="zh-CN" altLang="zh-CN" sz="2800" b="1" dirty="0" smtClean="0"/>
              <a:t>几种</a:t>
            </a:r>
            <a:r>
              <a:rPr lang="zh-CN" altLang="zh-CN" sz="2800" b="1" dirty="0"/>
              <a:t>统计方法都是根据一次回归模型的</a:t>
            </a:r>
            <a:r>
              <a:rPr lang="zh-CN" altLang="zh-CN" sz="2800" b="1" dirty="0">
                <a:solidFill>
                  <a:srgbClr val="FF0000"/>
                </a:solidFill>
              </a:rPr>
              <a:t>一次项系数</a:t>
            </a:r>
            <a:r>
              <a:rPr lang="zh-CN" altLang="zh-CN" sz="2800" b="1" dirty="0"/>
              <a:t>，</a:t>
            </a:r>
            <a:r>
              <a:rPr lang="zh-CN" altLang="zh-CN" sz="2800" b="1" dirty="0" smtClean="0"/>
              <a:t>即浓度变化</a:t>
            </a:r>
            <a:r>
              <a:rPr lang="zh-CN" altLang="zh-CN" sz="2800" b="1" dirty="0"/>
              <a:t>率的正负和</a:t>
            </a:r>
            <a:r>
              <a:rPr lang="zh-CN" altLang="zh-CN" sz="2800" b="1" dirty="0" smtClean="0"/>
              <a:t>大小来</a:t>
            </a:r>
            <a:r>
              <a:rPr lang="zh-CN" altLang="en-US" sz="2800" b="1" dirty="0" smtClean="0"/>
              <a:t>进行</a:t>
            </a:r>
            <a:r>
              <a:rPr lang="zh-CN" altLang="zh-CN" sz="2800" b="1" dirty="0" smtClean="0"/>
              <a:t>比较，</a:t>
            </a:r>
            <a:r>
              <a:rPr lang="zh-CN" altLang="zh-CN" sz="2800" b="1" dirty="0"/>
              <a:t>对于这个题目提供的数据而言，基本上是</a:t>
            </a:r>
            <a:r>
              <a:rPr lang="zh-CN" altLang="zh-CN" sz="2800" b="1" dirty="0">
                <a:solidFill>
                  <a:srgbClr val="FF0000"/>
                </a:solidFill>
              </a:rPr>
              <a:t>合理</a:t>
            </a:r>
            <a:r>
              <a:rPr lang="zh-CN" altLang="zh-CN" sz="2800" b="1" dirty="0" smtClean="0"/>
              <a:t>的</a:t>
            </a:r>
            <a:r>
              <a:rPr lang="en-US" altLang="zh-CN" sz="2800" b="1" dirty="0" smtClean="0"/>
              <a:t>.</a:t>
            </a:r>
            <a:endParaRPr lang="zh-CN" altLang="en-US" sz="2800" b="1" dirty="0"/>
          </a:p>
        </p:txBody>
      </p:sp>
      <p:sp>
        <p:nvSpPr>
          <p:cNvPr id="3" name="矩形 2"/>
          <p:cNvSpPr/>
          <p:nvPr/>
        </p:nvSpPr>
        <p:spPr>
          <a:xfrm>
            <a:off x="1187624" y="1628800"/>
            <a:ext cx="6982469" cy="559897"/>
          </a:xfrm>
          <a:prstGeom prst="rect">
            <a:avLst/>
          </a:prstGeom>
        </p:spPr>
        <p:txBody>
          <a:bodyPr wrap="square">
            <a:spAutoFit/>
          </a:bodyPr>
          <a:lstStyle/>
          <a:p>
            <a:pPr>
              <a:lnSpc>
                <a:spcPct val="120000"/>
              </a:lnSpc>
            </a:pPr>
            <a:r>
              <a:rPr lang="zh-CN" altLang="en-US" sz="2800" b="1" dirty="0" smtClean="0">
                <a:latin typeface="+mn-lt"/>
                <a:ea typeface="+mn-ea"/>
                <a:cs typeface="Times New Roman" panose="02020603050405020304" pitchFamily="18" charset="0"/>
              </a:rPr>
              <a:t>利用</a:t>
            </a:r>
            <a:r>
              <a:rPr lang="en-US" altLang="zh-CN" sz="2800" b="1" dirty="0" smtClean="0">
                <a:latin typeface="+mn-lt"/>
                <a:ea typeface="+mn-ea"/>
                <a:cs typeface="Times New Roman" panose="02020603050405020304" pitchFamily="18" charset="0"/>
              </a:rPr>
              <a:t>193A</a:t>
            </a:r>
            <a:r>
              <a:rPr lang="zh-CN" altLang="en-US" sz="2800" b="1" dirty="0" smtClean="0">
                <a:latin typeface="+mn-lt"/>
                <a:ea typeface="+mn-ea"/>
                <a:cs typeface="Times New Roman" panose="02020603050405020304" pitchFamily="18" charset="0"/>
              </a:rPr>
              <a:t>数据对</a:t>
            </a:r>
            <a:r>
              <a:rPr lang="en-US" altLang="zh-CN" sz="2800" b="1" dirty="0" smtClean="0">
                <a:latin typeface="+mn-lt"/>
                <a:ea typeface="+mn-ea"/>
                <a:cs typeface="Times New Roman" panose="02020603050405020304" pitchFamily="18" charset="0"/>
              </a:rPr>
              <a:t>4</a:t>
            </a:r>
            <a:r>
              <a:rPr lang="zh-CN" altLang="en-US" sz="2800" b="1" dirty="0">
                <a:latin typeface="+mn-lt"/>
                <a:ea typeface="+mn-ea"/>
                <a:cs typeface="Times New Roman" panose="02020603050405020304" pitchFamily="18" charset="0"/>
              </a:rPr>
              <a:t>种疗法的</a:t>
            </a:r>
            <a:r>
              <a:rPr lang="zh-CN" altLang="en-US" sz="2800" b="1" dirty="0" smtClean="0">
                <a:latin typeface="+mn-lt"/>
                <a:ea typeface="+mn-ea"/>
                <a:cs typeface="Times New Roman" panose="02020603050405020304" pitchFamily="18" charset="0"/>
              </a:rPr>
              <a:t>优劣进行比较</a:t>
            </a:r>
            <a:r>
              <a:rPr lang="en-US" altLang="zh-CN" sz="2800" b="1" dirty="0" smtClean="0">
                <a:latin typeface="+mn-lt"/>
                <a:ea typeface="+mn-ea"/>
                <a:cs typeface="Times New Roman" panose="02020603050405020304" pitchFamily="18" charset="0"/>
              </a:rPr>
              <a:t>.</a:t>
            </a:r>
          </a:p>
        </p:txBody>
      </p:sp>
      <p:sp>
        <p:nvSpPr>
          <p:cNvPr id="4" name="Rectangle 11"/>
          <p:cNvSpPr>
            <a:spLocks noChangeArrowheads="1"/>
          </p:cNvSpPr>
          <p:nvPr/>
        </p:nvSpPr>
        <p:spPr bwMode="auto">
          <a:xfrm>
            <a:off x="3417043" y="620688"/>
            <a:ext cx="1873250"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6" name="矩形 5"/>
          <p:cNvSpPr/>
          <p:nvPr/>
        </p:nvSpPr>
        <p:spPr>
          <a:xfrm>
            <a:off x="753268" y="4725144"/>
            <a:ext cx="6847508" cy="1076961"/>
          </a:xfrm>
          <a:prstGeom prst="rect">
            <a:avLst/>
          </a:prstGeom>
        </p:spPr>
        <p:txBody>
          <a:bodyPr wrap="square">
            <a:spAutoFit/>
          </a:bodyPr>
          <a:lstStyle/>
          <a:p>
            <a:pPr marL="457200" indent="-457200">
              <a:lnSpc>
                <a:spcPct val="120000"/>
              </a:lnSpc>
              <a:buFont typeface="Arial" pitchFamily="34" charset="0"/>
              <a:buChar char="•"/>
            </a:pPr>
            <a:r>
              <a:rPr lang="zh-CN" altLang="zh-CN" sz="2800" b="1" dirty="0" smtClean="0">
                <a:solidFill>
                  <a:srgbClr val="000000"/>
                </a:solidFill>
              </a:rPr>
              <a:t>如果</a:t>
            </a:r>
            <a:r>
              <a:rPr lang="zh-CN" altLang="en-US" sz="2800" b="1" dirty="0" smtClean="0">
                <a:solidFill>
                  <a:srgbClr val="000000"/>
                </a:solidFill>
              </a:rPr>
              <a:t>提供的</a:t>
            </a:r>
            <a:r>
              <a:rPr lang="zh-CN" altLang="zh-CN" sz="2800" b="1" dirty="0" smtClean="0"/>
              <a:t>数据</a:t>
            </a:r>
            <a:r>
              <a:rPr lang="zh-CN" altLang="zh-CN" sz="2800" b="1" dirty="0"/>
              <a:t>需要用</a:t>
            </a:r>
            <a:r>
              <a:rPr lang="zh-CN" altLang="zh-CN" sz="2800" b="1" dirty="0" smtClean="0"/>
              <a:t>到</a:t>
            </a:r>
            <a:r>
              <a:rPr lang="zh-CN" altLang="zh-CN" sz="2800" b="1" dirty="0" smtClean="0">
                <a:solidFill>
                  <a:srgbClr val="000000"/>
                </a:solidFill>
              </a:rPr>
              <a:t>二</a:t>
            </a:r>
            <a:r>
              <a:rPr lang="zh-CN" altLang="zh-CN" sz="2800" b="1" dirty="0">
                <a:solidFill>
                  <a:srgbClr val="000000"/>
                </a:solidFill>
              </a:rPr>
              <a:t>次回归模型，</a:t>
            </a:r>
            <a:r>
              <a:rPr lang="zh-CN" altLang="en-US" sz="2800" b="1" dirty="0">
                <a:solidFill>
                  <a:srgbClr val="000000"/>
                </a:solidFill>
              </a:rPr>
              <a:t>进行</a:t>
            </a:r>
            <a:r>
              <a:rPr lang="zh-CN" altLang="zh-CN" sz="2800" b="1" dirty="0">
                <a:solidFill>
                  <a:srgbClr val="000000"/>
                </a:solidFill>
              </a:rPr>
              <a:t>比较就复杂多了</a:t>
            </a:r>
            <a:r>
              <a:rPr lang="en-US" altLang="zh-CN" sz="2800" b="1" dirty="0">
                <a:solidFill>
                  <a:srgbClr val="000000"/>
                </a:solidFill>
              </a:rPr>
              <a:t>.</a:t>
            </a:r>
            <a:endParaRPr lang="zh-CN" altLang="en-US" b="1" dirty="0"/>
          </a:p>
        </p:txBody>
      </p:sp>
    </p:spTree>
    <p:extLst>
      <p:ext uri="{BB962C8B-B14F-4D97-AF65-F5344CB8AC3E}">
        <p14:creationId xmlns:p14="http://schemas.microsoft.com/office/powerpoint/2010/main" xmlns="" val="46378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04800" y="381000"/>
            <a:ext cx="4114800" cy="579438"/>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latin typeface="楷体_GB2312" pitchFamily="49" charset="-122"/>
                <a:ea typeface="楷体_GB2312" pitchFamily="49" charset="-122"/>
              </a:rPr>
              <a:t>完全二次多项式模型 </a:t>
            </a:r>
          </a:p>
        </p:txBody>
      </p:sp>
      <p:graphicFrame>
        <p:nvGraphicFramePr>
          <p:cNvPr id="11267" name="Object 3"/>
          <p:cNvGraphicFramePr>
            <a:graphicFrameLocks noChangeAspect="1"/>
          </p:cNvGraphicFramePr>
          <p:nvPr/>
        </p:nvGraphicFramePr>
        <p:xfrm>
          <a:off x="838200" y="920750"/>
          <a:ext cx="7620000" cy="603250"/>
        </p:xfrm>
        <a:graphic>
          <a:graphicData uri="http://schemas.openxmlformats.org/presentationml/2006/ole">
            <p:oleObj spid="_x0000_s232450" r:id="rId3" imgW="3022600" imgH="241300" progId="">
              <p:embed/>
            </p:oleObj>
          </a:graphicData>
        </a:graphic>
      </p:graphicFrame>
      <p:sp>
        <p:nvSpPr>
          <p:cNvPr id="11270" name="Text Box 6"/>
          <p:cNvSpPr txBox="1">
            <a:spLocks noChangeArrowheads="1"/>
          </p:cNvSpPr>
          <p:nvPr/>
        </p:nvSpPr>
        <p:spPr bwMode="auto">
          <a:xfrm>
            <a:off x="1524000" y="1600200"/>
            <a:ext cx="6096000" cy="519113"/>
          </a:xfrm>
          <a:prstGeom prst="rect">
            <a:avLst/>
          </a:prstGeom>
          <a:solidFill>
            <a:srgbClr val="99FFCC"/>
          </a:solidFill>
          <a:ln w="9525">
            <a:noFill/>
            <a:miter lim="800000"/>
            <a:headEnd/>
            <a:tailEnd/>
          </a:ln>
          <a:effectLst/>
        </p:spPr>
        <p:txBody>
          <a:bodyPr>
            <a:spAutoFit/>
          </a:bodyPr>
          <a:lstStyle/>
          <a:p>
            <a:pPr algn="ctr">
              <a:spcBef>
                <a:spcPct val="50000"/>
              </a:spcBef>
            </a:pPr>
            <a:r>
              <a:rPr lang="en-US" altLang="zh-CN" sz="2800" b="1"/>
              <a:t>MATLAB</a:t>
            </a:r>
            <a:r>
              <a:rPr lang="zh-CN" altLang="en-US" sz="2800" b="1">
                <a:latin typeface="Courier New" pitchFamily="49" charset="0"/>
              </a:rPr>
              <a:t>中有命令</a:t>
            </a:r>
            <a:r>
              <a:rPr lang="en-US" altLang="zh-CN" sz="2800" b="1">
                <a:latin typeface="Courier New" pitchFamily="49" charset="0"/>
                <a:cs typeface="Courier New" pitchFamily="49" charset="0"/>
              </a:rPr>
              <a:t>rstool</a:t>
            </a:r>
            <a:r>
              <a:rPr lang="zh-CN" altLang="en-US" sz="2800" b="1">
                <a:latin typeface="Courier New" pitchFamily="49" charset="0"/>
              </a:rPr>
              <a:t>直接求解</a:t>
            </a:r>
          </a:p>
        </p:txBody>
      </p:sp>
      <p:grpSp>
        <p:nvGrpSpPr>
          <p:cNvPr id="2" name="Group 10"/>
          <p:cNvGrpSpPr>
            <a:grpSpLocks/>
          </p:cNvGrpSpPr>
          <p:nvPr/>
        </p:nvGrpSpPr>
        <p:grpSpPr bwMode="auto">
          <a:xfrm>
            <a:off x="304800" y="2133600"/>
            <a:ext cx="8458200" cy="3668713"/>
            <a:chOff x="192" y="1344"/>
            <a:chExt cx="5328" cy="2311"/>
          </a:xfrm>
        </p:grpSpPr>
        <p:pic>
          <p:nvPicPr>
            <p:cNvPr id="11269" name="Picture 5"/>
            <p:cNvPicPr>
              <a:picLocks noChangeAspect="1" noChangeArrowheads="1"/>
            </p:cNvPicPr>
            <p:nvPr/>
          </p:nvPicPr>
          <p:blipFill>
            <a:blip r:embed="rId4"/>
            <a:srcRect/>
            <a:stretch>
              <a:fillRect/>
            </a:stretch>
          </p:blipFill>
          <p:spPr bwMode="auto">
            <a:xfrm>
              <a:off x="192" y="1344"/>
              <a:ext cx="5328" cy="2311"/>
            </a:xfrm>
            <a:prstGeom prst="rect">
              <a:avLst/>
            </a:prstGeom>
            <a:noFill/>
          </p:spPr>
        </p:pic>
        <p:sp>
          <p:nvSpPr>
            <p:cNvPr id="11271" name="Text Box 7"/>
            <p:cNvSpPr txBox="1">
              <a:spLocks noChangeArrowheads="1"/>
            </p:cNvSpPr>
            <p:nvPr/>
          </p:nvSpPr>
          <p:spPr bwMode="auto">
            <a:xfrm>
              <a:off x="2064" y="3360"/>
              <a:ext cx="336" cy="288"/>
            </a:xfrm>
            <a:prstGeom prst="rect">
              <a:avLst/>
            </a:prstGeom>
            <a:noFill/>
            <a:ln w="9525">
              <a:noFill/>
              <a:miter lim="800000"/>
              <a:headEnd/>
              <a:tailEnd/>
            </a:ln>
            <a:effectLst/>
          </p:spPr>
          <p:txBody>
            <a:bodyPr>
              <a:spAutoFit/>
            </a:bodyPr>
            <a:lstStyle/>
            <a:p>
              <a:pPr>
                <a:spcBef>
                  <a:spcPct val="50000"/>
                </a:spcBef>
              </a:pPr>
              <a:r>
                <a:rPr lang="en-US" altLang="zh-CN" b="1" i="1"/>
                <a:t>x</a:t>
              </a:r>
              <a:r>
                <a:rPr lang="en-US" altLang="zh-CN" b="1" baseline="-25000"/>
                <a:t>1</a:t>
              </a:r>
              <a:endParaRPr lang="en-US" altLang="zh-CN" b="1"/>
            </a:p>
          </p:txBody>
        </p:sp>
        <p:sp>
          <p:nvSpPr>
            <p:cNvPr id="11272" name="Text Box 8"/>
            <p:cNvSpPr txBox="1">
              <a:spLocks noChangeArrowheads="1"/>
            </p:cNvSpPr>
            <p:nvPr/>
          </p:nvSpPr>
          <p:spPr bwMode="auto">
            <a:xfrm>
              <a:off x="4224" y="3360"/>
              <a:ext cx="336" cy="288"/>
            </a:xfrm>
            <a:prstGeom prst="rect">
              <a:avLst/>
            </a:prstGeom>
            <a:noFill/>
            <a:ln w="9525">
              <a:noFill/>
              <a:miter lim="800000"/>
              <a:headEnd/>
              <a:tailEnd/>
            </a:ln>
            <a:effectLst/>
          </p:spPr>
          <p:txBody>
            <a:bodyPr>
              <a:spAutoFit/>
            </a:bodyPr>
            <a:lstStyle/>
            <a:p>
              <a:pPr>
                <a:spcBef>
                  <a:spcPct val="50000"/>
                </a:spcBef>
              </a:pPr>
              <a:r>
                <a:rPr lang="en-US" altLang="zh-CN" b="1" i="1"/>
                <a:t>x</a:t>
              </a:r>
              <a:r>
                <a:rPr lang="en-US" altLang="zh-CN" b="1" baseline="-25000"/>
                <a:t>2</a:t>
              </a:r>
              <a:endParaRPr lang="en-US" altLang="zh-CN" b="1"/>
            </a:p>
          </p:txBody>
        </p:sp>
        <p:graphicFrame>
          <p:nvGraphicFramePr>
            <p:cNvPr id="11273" name="Object 9"/>
            <p:cNvGraphicFramePr>
              <a:graphicFrameLocks noChangeAspect="1"/>
            </p:cNvGraphicFramePr>
            <p:nvPr/>
          </p:nvGraphicFramePr>
          <p:xfrm>
            <a:off x="1008" y="1376"/>
            <a:ext cx="176" cy="256"/>
          </p:xfrm>
          <a:graphic>
            <a:graphicData uri="http://schemas.openxmlformats.org/presentationml/2006/ole">
              <p:oleObj spid="_x0000_s232452" name="Equation" r:id="rId5" imgW="139680" imgH="203040" progId="">
                <p:embed/>
              </p:oleObj>
            </a:graphicData>
          </a:graphic>
        </p:graphicFrame>
      </p:grpSp>
      <p:grpSp>
        <p:nvGrpSpPr>
          <p:cNvPr id="3" name="Group 15"/>
          <p:cNvGrpSpPr>
            <a:grpSpLocks/>
          </p:cNvGrpSpPr>
          <p:nvPr/>
        </p:nvGrpSpPr>
        <p:grpSpPr bwMode="auto">
          <a:xfrm>
            <a:off x="1182688" y="5991225"/>
            <a:ext cx="6665912" cy="561975"/>
            <a:chOff x="768" y="3774"/>
            <a:chExt cx="4055" cy="354"/>
          </a:xfrm>
        </p:grpSpPr>
        <p:graphicFrame>
          <p:nvGraphicFramePr>
            <p:cNvPr id="11275" name="Object 11"/>
            <p:cNvGraphicFramePr>
              <a:graphicFrameLocks noChangeAspect="1"/>
            </p:cNvGraphicFramePr>
            <p:nvPr/>
          </p:nvGraphicFramePr>
          <p:xfrm>
            <a:off x="2688" y="3774"/>
            <a:ext cx="2135" cy="354"/>
          </p:xfrm>
          <a:graphic>
            <a:graphicData uri="http://schemas.openxmlformats.org/presentationml/2006/ole">
              <p:oleObj spid="_x0000_s232451" name="Equation" r:id="rId6" imgW="1625400" imgH="253800" progId="">
                <p:embed/>
              </p:oleObj>
            </a:graphicData>
          </a:graphic>
        </p:graphicFrame>
        <p:sp>
          <p:nvSpPr>
            <p:cNvPr id="11277" name="Text Box 13"/>
            <p:cNvSpPr txBox="1">
              <a:spLocks noChangeArrowheads="1"/>
            </p:cNvSpPr>
            <p:nvPr/>
          </p:nvSpPr>
          <p:spPr bwMode="auto">
            <a:xfrm>
              <a:off x="768" y="3792"/>
              <a:ext cx="1968" cy="327"/>
            </a:xfrm>
            <a:prstGeom prst="rect">
              <a:avLst/>
            </a:prstGeom>
            <a:noFill/>
            <a:ln w="9525">
              <a:noFill/>
              <a:miter lim="800000"/>
              <a:headEnd/>
              <a:tailEnd/>
            </a:ln>
            <a:effectLst/>
          </p:spPr>
          <p:txBody>
            <a:bodyPr>
              <a:spAutoFit/>
            </a:bodyPr>
            <a:lstStyle/>
            <a:p>
              <a:pPr>
                <a:spcBef>
                  <a:spcPct val="50000"/>
                </a:spcBef>
              </a:pPr>
              <a:r>
                <a:rPr lang="zh-CN" altLang="en-US" sz="2800" b="1"/>
                <a:t>从输出 </a:t>
              </a:r>
              <a:r>
                <a:rPr lang="en-US" altLang="zh-CN" sz="2800" b="1"/>
                <a:t>Export </a:t>
              </a:r>
              <a:r>
                <a:rPr lang="zh-CN" altLang="en-US" sz="2800" b="1"/>
                <a:t>可得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ox(in)">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2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311150" y="1340768"/>
            <a:ext cx="8832850" cy="519112"/>
          </a:xfrm>
          <a:prstGeom prst="rect">
            <a:avLst/>
          </a:prstGeom>
          <a:no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建立模型研究薪金与资历、管理责任、教育程度的关系</a:t>
            </a:r>
            <a:r>
              <a:rPr lang="en-US" altLang="zh-CN" sz="2800" b="1" dirty="0">
                <a:latin typeface="宋体" pitchFamily="2" charset="-122"/>
              </a:rPr>
              <a:t>.</a:t>
            </a:r>
          </a:p>
        </p:txBody>
      </p:sp>
      <p:sp>
        <p:nvSpPr>
          <p:cNvPr id="15365" name="Text Box 5"/>
          <p:cNvSpPr txBox="1">
            <a:spLocks noChangeArrowheads="1"/>
          </p:cNvSpPr>
          <p:nvPr/>
        </p:nvSpPr>
        <p:spPr bwMode="auto">
          <a:xfrm>
            <a:off x="311150" y="1988840"/>
            <a:ext cx="8686800" cy="519112"/>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分析人事策略的合理性，作为新聘用人员薪金的参考</a:t>
            </a:r>
            <a:r>
              <a:rPr lang="en-US" altLang="zh-CN" sz="2800" b="1" dirty="0">
                <a:latin typeface="宋体" pitchFamily="2" charset="-122"/>
              </a:rPr>
              <a:t>.</a:t>
            </a:r>
            <a:r>
              <a:rPr lang="en-US" altLang="zh-CN" sz="2800" b="1" dirty="0"/>
              <a:t> </a:t>
            </a:r>
          </a:p>
        </p:txBody>
      </p:sp>
      <p:graphicFrame>
        <p:nvGraphicFramePr>
          <p:cNvPr id="10242" name="Object 205"/>
          <p:cNvGraphicFramePr>
            <a:graphicFrameLocks noChangeAspect="1"/>
          </p:cNvGraphicFramePr>
          <p:nvPr/>
        </p:nvGraphicFramePr>
        <p:xfrm>
          <a:off x="8477250" y="476250"/>
          <a:ext cx="487363" cy="576263"/>
        </p:xfrm>
        <a:graphic>
          <a:graphicData uri="http://schemas.openxmlformats.org/presentationml/2006/ole">
            <p:oleObj spid="_x0000_s10647" name="Clip" r:id="rId3" imgW="777307" imgH="777307" progId="">
              <p:embed/>
            </p:oleObj>
          </a:graphicData>
        </a:graphic>
      </p:graphicFrame>
      <p:sp>
        <p:nvSpPr>
          <p:cNvPr id="192" name="Text Box 2"/>
          <p:cNvSpPr txBox="1">
            <a:spLocks noChangeArrowheads="1"/>
          </p:cNvSpPr>
          <p:nvPr/>
        </p:nvSpPr>
        <p:spPr bwMode="auto">
          <a:xfrm>
            <a:off x="1851723" y="476672"/>
            <a:ext cx="5440553"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9.2    </a:t>
            </a:r>
            <a:r>
              <a:rPr lang="zh-CN" altLang="en-US" sz="3600" b="1" dirty="0">
                <a:latin typeface="+mj-lt"/>
                <a:ea typeface="隶书" panose="02010509060101010101" pitchFamily="49" charset="-122"/>
              </a:rPr>
              <a:t>软件开发人员的薪金</a:t>
            </a:r>
          </a:p>
        </p:txBody>
      </p:sp>
      <p:graphicFrame>
        <p:nvGraphicFramePr>
          <p:cNvPr id="3" name="表格 2"/>
          <p:cNvGraphicFramePr>
            <a:graphicFrameLocks noGrp="1"/>
          </p:cNvGraphicFramePr>
          <p:nvPr>
            <p:extLst>
              <p:ext uri="{D42A27DB-BD31-4B8C-83A1-F6EECF244321}">
                <p14:modId xmlns:p14="http://schemas.microsoft.com/office/powerpoint/2010/main" xmlns="" val="2221072288"/>
              </p:ext>
            </p:extLst>
          </p:nvPr>
        </p:nvGraphicFramePr>
        <p:xfrm>
          <a:off x="353244" y="3356992"/>
          <a:ext cx="8323212" cy="2926080"/>
        </p:xfrm>
        <a:graphic>
          <a:graphicData uri="http://schemas.openxmlformats.org/drawingml/2006/table">
            <a:tbl>
              <a:tblPr>
                <a:tableStyleId>{5C22544A-7EE6-4342-B048-85BDC9FD1C3A}</a:tableStyleId>
              </a:tblPr>
              <a:tblGrid>
                <a:gridCol w="1194420"/>
                <a:gridCol w="1296144"/>
                <a:gridCol w="1632496"/>
                <a:gridCol w="2011286"/>
                <a:gridCol w="2188866"/>
              </a:tblGrid>
              <a:tr h="340804">
                <a:tc>
                  <a:txBody>
                    <a:bodyPr/>
                    <a:lstStyle/>
                    <a:p>
                      <a:pPr algn="ctr">
                        <a:spcAft>
                          <a:spcPts val="0"/>
                        </a:spcAft>
                      </a:pPr>
                      <a:r>
                        <a:rPr lang="zh-CN" sz="2400" b="1" kern="100" dirty="0">
                          <a:effectLst/>
                          <a:latin typeface="Courier New"/>
                          <a:ea typeface="宋体"/>
                        </a:rPr>
                        <a:t>编号</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a:solidFill>
                            <a:srgbClr val="FF0000"/>
                          </a:solidFill>
                          <a:effectLst/>
                          <a:latin typeface="Courier New"/>
                          <a:ea typeface="宋体"/>
                        </a:rPr>
                        <a:t>薪金</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smtClean="0">
                          <a:solidFill>
                            <a:srgbClr val="FF0000"/>
                          </a:solidFill>
                          <a:effectLst/>
                          <a:latin typeface="Courier New"/>
                          <a:ea typeface="宋体"/>
                        </a:rPr>
                        <a:t>资历</a:t>
                      </a:r>
                      <a:r>
                        <a:rPr lang="en-US" altLang="zh-CN" sz="2400" b="1" kern="100" dirty="0" smtClean="0">
                          <a:effectLst/>
                          <a:latin typeface="Courier New"/>
                          <a:ea typeface="宋体"/>
                        </a:rPr>
                        <a:t>(</a:t>
                      </a:r>
                      <a:r>
                        <a:rPr lang="zh-CN" altLang="en-US" sz="2400" b="1" kern="100" dirty="0" smtClean="0">
                          <a:effectLst/>
                          <a:latin typeface="Courier New"/>
                          <a:ea typeface="宋体"/>
                        </a:rPr>
                        <a:t>从事</a:t>
                      </a:r>
                      <a:r>
                        <a:rPr lang="zh-CN" altLang="en-US" sz="2400" b="1" kern="100" dirty="0" smtClean="0">
                          <a:effectLst/>
                          <a:latin typeface="+mn-lt"/>
                          <a:ea typeface="+mn-ea"/>
                        </a:rPr>
                        <a:t>专业工作年数</a:t>
                      </a:r>
                      <a:r>
                        <a:rPr lang="en-US" altLang="zh-CN" sz="2400" b="1" kern="100" dirty="0" smtClean="0">
                          <a:effectLst/>
                          <a:latin typeface="+mn-lt"/>
                          <a:ea typeface="+mn-ea"/>
                        </a:rPr>
                        <a:t>)</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smtClean="0">
                          <a:solidFill>
                            <a:srgbClr val="FF0000"/>
                          </a:solidFill>
                          <a:effectLst/>
                          <a:latin typeface="Courier New"/>
                          <a:ea typeface="宋体"/>
                        </a:rPr>
                        <a:t>管理</a:t>
                      </a:r>
                      <a:r>
                        <a:rPr lang="en-US" altLang="zh-CN" sz="2400" b="1" kern="100" dirty="0" smtClean="0">
                          <a:effectLst/>
                          <a:latin typeface="Courier New"/>
                          <a:ea typeface="宋体"/>
                        </a:rPr>
                        <a:t>(</a:t>
                      </a:r>
                      <a:r>
                        <a:rPr lang="en-US" altLang="zh-CN" sz="2400" b="1" dirty="0" smtClean="0">
                          <a:latin typeface="+mj-lt"/>
                          <a:cs typeface="Courier New" pitchFamily="49" charset="0"/>
                        </a:rPr>
                        <a:t>1</a:t>
                      </a:r>
                      <a:r>
                        <a:rPr lang="en-US" altLang="zh-CN" sz="2400" b="1" dirty="0" smtClean="0">
                          <a:latin typeface="+mj-lt"/>
                          <a:cs typeface="+mn-cs"/>
                        </a:rPr>
                        <a:t>-</a:t>
                      </a:r>
                      <a:r>
                        <a:rPr lang="zh-CN" altLang="en-US" sz="2400" b="1" dirty="0" smtClean="0">
                          <a:latin typeface="+mj-lt"/>
                        </a:rPr>
                        <a:t>管理人员</a:t>
                      </a:r>
                      <a:r>
                        <a:rPr lang="en-US" altLang="zh-CN" sz="2400" b="1" dirty="0" smtClean="0">
                          <a:latin typeface="+mj-lt"/>
                        </a:rPr>
                        <a:t>,</a:t>
                      </a:r>
                      <a:r>
                        <a:rPr lang="en-US" altLang="zh-CN" sz="2400" b="1" dirty="0" smtClean="0">
                          <a:latin typeface="+mj-lt"/>
                          <a:cs typeface="Courier New" pitchFamily="49" charset="0"/>
                        </a:rPr>
                        <a:t>0</a:t>
                      </a:r>
                      <a:r>
                        <a:rPr lang="en-US" altLang="zh-CN" sz="2400" b="1" dirty="0" smtClean="0">
                          <a:latin typeface="+mj-lt"/>
                          <a:cs typeface="+mn-cs"/>
                        </a:rPr>
                        <a:t>-</a:t>
                      </a:r>
                      <a:r>
                        <a:rPr lang="zh-CN" altLang="en-US" sz="2400" b="1" dirty="0" smtClean="0">
                          <a:latin typeface="宋体" pitchFamily="2" charset="-122"/>
                        </a:rPr>
                        <a:t>非管理人员）</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smtClean="0">
                          <a:solidFill>
                            <a:srgbClr val="FF0000"/>
                          </a:solidFill>
                          <a:effectLst/>
                          <a:latin typeface="Courier New"/>
                          <a:ea typeface="宋体"/>
                        </a:rPr>
                        <a:t>教育</a:t>
                      </a:r>
                      <a:r>
                        <a:rPr lang="en-US" altLang="zh-CN" sz="2400" b="1" kern="100" dirty="0" smtClean="0">
                          <a:effectLst/>
                          <a:latin typeface="Courier New"/>
                          <a:ea typeface="宋体"/>
                        </a:rPr>
                        <a:t>(</a:t>
                      </a:r>
                      <a:r>
                        <a:rPr lang="en-US" altLang="zh-CN" sz="2400" b="1" dirty="0" smtClean="0"/>
                        <a:t>1</a:t>
                      </a:r>
                      <a:r>
                        <a:rPr lang="en-US" altLang="zh-CN" sz="2400" b="1" dirty="0" smtClean="0">
                          <a:latin typeface="宋体" pitchFamily="2" charset="-122"/>
                        </a:rPr>
                        <a:t>-</a:t>
                      </a:r>
                      <a:r>
                        <a:rPr lang="zh-CN" altLang="en-US" sz="2400" b="1" dirty="0" smtClean="0">
                          <a:latin typeface="宋体" pitchFamily="2" charset="-122"/>
                        </a:rPr>
                        <a:t>中学，</a:t>
                      </a:r>
                      <a:r>
                        <a:rPr lang="en-US" altLang="zh-CN" sz="2400" b="1" dirty="0" smtClean="0"/>
                        <a:t>2</a:t>
                      </a:r>
                      <a:r>
                        <a:rPr lang="en-US" altLang="zh-CN" sz="2400" b="1" dirty="0" smtClean="0">
                          <a:latin typeface="宋体" pitchFamily="2" charset="-122"/>
                        </a:rPr>
                        <a:t>-</a:t>
                      </a:r>
                      <a:r>
                        <a:rPr lang="zh-CN" altLang="en-US" sz="2400" b="1" dirty="0" smtClean="0">
                          <a:latin typeface="宋体" pitchFamily="2" charset="-122"/>
                        </a:rPr>
                        <a:t>大学，</a:t>
                      </a:r>
                      <a:r>
                        <a:rPr lang="en-US" altLang="zh-CN" sz="2400" b="1" dirty="0" smtClean="0"/>
                        <a:t>3</a:t>
                      </a:r>
                      <a:r>
                        <a:rPr lang="en-US" altLang="zh-CN" sz="2400" b="1" dirty="0" smtClean="0">
                          <a:latin typeface="宋体" pitchFamily="2" charset="-122"/>
                        </a:rPr>
                        <a:t>-</a:t>
                      </a:r>
                      <a:r>
                        <a:rPr lang="zh-CN" altLang="en-US" sz="2400" b="1" dirty="0" smtClean="0">
                          <a:latin typeface="宋体" pitchFamily="2" charset="-122"/>
                        </a:rPr>
                        <a:t>更高程度</a:t>
                      </a:r>
                      <a:r>
                        <a:rPr lang="en-US" altLang="zh-CN" sz="2400" b="1" dirty="0" smtClean="0">
                          <a:latin typeface="宋体" pitchFamily="2" charset="-122"/>
                        </a:rPr>
                        <a:t>)</a:t>
                      </a:r>
                      <a:endParaRPr lang="zh-CN" sz="2400" b="1" kern="100" dirty="0">
                        <a:effectLst/>
                        <a:latin typeface="Times New Roman"/>
                        <a:ea typeface="宋体"/>
                      </a:endParaRPr>
                    </a:p>
                  </a:txBody>
                  <a:tcPr marL="68580" marR="68580" marT="0" marB="0">
                    <a:solidFill>
                      <a:srgbClr val="FFFF00"/>
                    </a:solidFill>
                  </a:tcPr>
                </a:tc>
              </a:tr>
              <a:tr h="340804">
                <a:tc>
                  <a:txBody>
                    <a:bodyPr/>
                    <a:lstStyle/>
                    <a:p>
                      <a:pPr algn="ctr">
                        <a:spcAft>
                          <a:spcPts val="0"/>
                        </a:spcAft>
                      </a:pPr>
                      <a:r>
                        <a:rPr lang="en-US" sz="2400" kern="100">
                          <a:effectLst/>
                          <a:latin typeface="Times New Roman"/>
                          <a:ea typeface="宋体"/>
                        </a:rPr>
                        <a:t>01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13876</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r>
              <a:tr h="340804">
                <a:tc>
                  <a:txBody>
                    <a:bodyPr/>
                    <a:lstStyle/>
                    <a:p>
                      <a:pPr algn="ctr">
                        <a:spcAft>
                          <a:spcPts val="0"/>
                        </a:spcAft>
                      </a:pPr>
                      <a:r>
                        <a:rPr lang="en-US" sz="2400" kern="100">
                          <a:effectLst/>
                          <a:latin typeface="Times New Roman"/>
                          <a:ea typeface="宋体"/>
                        </a:rPr>
                        <a:t>02</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11608</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0</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3</a:t>
                      </a:r>
                      <a:endParaRPr lang="zh-CN" sz="2400" kern="100">
                        <a:effectLst/>
                        <a:latin typeface="Times New Roman"/>
                        <a:ea typeface="宋体"/>
                      </a:endParaRPr>
                    </a:p>
                  </a:txBody>
                  <a:tcPr marL="68580" marR="68580" marT="0" marB="0"/>
                </a:tc>
              </a:tr>
              <a:tr h="340804">
                <a:tc>
                  <a:txBody>
                    <a:bodyPr/>
                    <a:lstStyle/>
                    <a:p>
                      <a:pPr algn="ctr">
                        <a:spcAft>
                          <a:spcPts val="0"/>
                        </a:spcAft>
                      </a:pPr>
                      <a:r>
                        <a:rPr lang="en-US" sz="2400" kern="100">
                          <a:effectLst/>
                          <a:latin typeface="Times New Roman"/>
                          <a:ea typeface="宋体"/>
                        </a:rPr>
                        <a:t>03</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18701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3</a:t>
                      </a:r>
                      <a:endParaRPr lang="zh-CN" sz="2400" kern="100">
                        <a:effectLst/>
                        <a:latin typeface="Times New Roman"/>
                        <a:ea typeface="宋体"/>
                      </a:endParaRPr>
                    </a:p>
                  </a:txBody>
                  <a:tcPr marL="68580" marR="68580" marT="0" marB="0"/>
                </a:tc>
              </a:tr>
              <a:tr h="340804">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r>
              <a:tr h="340804">
                <a:tc>
                  <a:txBody>
                    <a:bodyPr/>
                    <a:lstStyle/>
                    <a:p>
                      <a:pPr algn="ctr">
                        <a:spcAft>
                          <a:spcPts val="0"/>
                        </a:spcAft>
                      </a:pPr>
                      <a:r>
                        <a:rPr lang="en-US" sz="2400" kern="100" dirty="0">
                          <a:effectLst/>
                          <a:latin typeface="Times New Roman"/>
                          <a:ea typeface="宋体"/>
                        </a:rPr>
                        <a:t>46</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19346</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20</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0</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r>
            </a:tbl>
          </a:graphicData>
        </a:graphic>
      </p:graphicFrame>
      <p:sp>
        <p:nvSpPr>
          <p:cNvPr id="196" name="Text Box 193"/>
          <p:cNvSpPr txBox="1">
            <a:spLocks noChangeArrowheads="1"/>
          </p:cNvSpPr>
          <p:nvPr/>
        </p:nvSpPr>
        <p:spPr bwMode="auto">
          <a:xfrm>
            <a:off x="1475656" y="2698235"/>
            <a:ext cx="4953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t>46</a:t>
            </a:r>
            <a:r>
              <a:rPr lang="zh-CN" altLang="en-US" sz="2800" b="1" dirty="0">
                <a:latin typeface="宋体" pitchFamily="2" charset="-122"/>
              </a:rPr>
              <a:t>名软件开发人员的档案资料</a:t>
            </a:r>
            <a:r>
              <a:rPr lang="zh-CN" altLang="en-US" sz="2800" b="1" dirty="0"/>
              <a:t> </a:t>
            </a:r>
          </a:p>
        </p:txBody>
      </p:sp>
      <p:grpSp>
        <p:nvGrpSpPr>
          <p:cNvPr id="2" name="组合 1"/>
          <p:cNvGrpSpPr/>
          <p:nvPr/>
        </p:nvGrpSpPr>
        <p:grpSpPr>
          <a:xfrm>
            <a:off x="6660232" y="2826450"/>
            <a:ext cx="2085529" cy="458534"/>
            <a:chOff x="6781863" y="2742525"/>
            <a:chExt cx="2085529" cy="458534"/>
          </a:xfrm>
        </p:grpSpPr>
        <p:sp>
          <p:nvSpPr>
            <p:cNvPr id="9" name="矩形 8"/>
            <p:cNvSpPr/>
            <p:nvPr/>
          </p:nvSpPr>
          <p:spPr>
            <a:xfrm>
              <a:off x="7416354" y="2757736"/>
              <a:ext cx="1451038" cy="400110"/>
            </a:xfrm>
            <a:prstGeom prst="rect">
              <a:avLst/>
            </a:prstGeom>
          </p:spPr>
          <p:txBody>
            <a:bodyPr wrap="none">
              <a:spAutoFit/>
            </a:bodyPr>
            <a:lstStyle/>
            <a:p>
              <a:r>
                <a:rPr lang="en-US" altLang="zh-CN" sz="2000" dirty="0"/>
                <a:t>data </a:t>
              </a:r>
              <a:r>
                <a:rPr lang="en-US" altLang="zh-CN" sz="2000" dirty="0" smtClean="0"/>
                <a:t>0902.m</a:t>
              </a:r>
              <a:endParaRPr lang="zh-CN" altLang="en-US" sz="2000" dirty="0"/>
            </a:p>
          </p:txBody>
        </p:sp>
        <p:pic>
          <p:nvPicPr>
            <p:cNvPr id="10" name="Picture 2" descr="https://ss0.bdstatic.com/70cFvHSh_Q1YnxGkpoWK1HF6hhy/it/u=533717250,2312893710&amp;fm=27&amp;gp=0.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81863" y="2742525"/>
              <a:ext cx="631137" cy="458534"/>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10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heckerboard(across)">
                                      <p:cBhvr>
                                        <p:cTn id="12" dur="10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fade">
                                      <p:cBhvr>
                                        <p:cTn id="17" dur="1000"/>
                                        <p:tgtEl>
                                          <p:spTgt spid="196"/>
                                        </p:tgtEl>
                                      </p:cBhvr>
                                    </p:animEffect>
                                    <p:anim calcmode="lin" valueType="num">
                                      <p:cBhvr>
                                        <p:cTn id="18" dur="1000" fill="hold"/>
                                        <p:tgtEl>
                                          <p:spTgt spid="196"/>
                                        </p:tgtEl>
                                        <p:attrNameLst>
                                          <p:attrName>ppt_x</p:attrName>
                                        </p:attrNameLst>
                                      </p:cBhvr>
                                      <p:tavLst>
                                        <p:tav tm="0">
                                          <p:val>
                                            <p:strVal val="#ppt_x"/>
                                          </p:val>
                                        </p:tav>
                                        <p:tav tm="100000">
                                          <p:val>
                                            <p:strVal val="#ppt_x"/>
                                          </p:val>
                                        </p:tav>
                                      </p:tavLst>
                                    </p:anim>
                                    <p:anim calcmode="lin" valueType="num">
                                      <p:cBhvr>
                                        <p:cTn id="19" dur="1000" fill="hold"/>
                                        <p:tgtEl>
                                          <p:spTgt spid="19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animBg="1" autoUpdateAnimBg="0"/>
      <p:bldP spid="1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2"/>
          <p:cNvSpPr txBox="1">
            <a:spLocks noChangeArrowheads="1"/>
          </p:cNvSpPr>
          <p:nvPr/>
        </p:nvSpPr>
        <p:spPr bwMode="auto">
          <a:xfrm>
            <a:off x="364331" y="437649"/>
            <a:ext cx="2319338" cy="579437"/>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分析与假设 </a:t>
            </a:r>
          </a:p>
        </p:txBody>
      </p:sp>
      <p:sp>
        <p:nvSpPr>
          <p:cNvPr id="16387" name="Text Box 3"/>
          <p:cNvSpPr txBox="1">
            <a:spLocks noChangeArrowheads="1"/>
          </p:cNvSpPr>
          <p:nvPr/>
        </p:nvSpPr>
        <p:spPr bwMode="auto">
          <a:xfrm>
            <a:off x="3124199" y="467812"/>
            <a:ext cx="41116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dirty="0"/>
              <a:t>y~ </a:t>
            </a:r>
            <a:r>
              <a:rPr lang="zh-CN" altLang="en-US" sz="2800" b="1" dirty="0">
                <a:latin typeface="宋体" pitchFamily="2" charset="-122"/>
              </a:rPr>
              <a:t>薪金，</a:t>
            </a:r>
            <a:r>
              <a:rPr lang="en-US" altLang="zh-CN" sz="2800" b="1" i="1" dirty="0"/>
              <a:t>x</a:t>
            </a:r>
            <a:r>
              <a:rPr lang="en-US" altLang="zh-CN" sz="2800" b="1" baseline="-30000" dirty="0"/>
              <a:t>1 </a:t>
            </a:r>
            <a:r>
              <a:rPr lang="en-US" altLang="zh-CN" sz="2800" b="1" i="1" dirty="0"/>
              <a:t>~</a:t>
            </a:r>
            <a:r>
              <a:rPr lang="zh-CN" altLang="en-US" sz="2800" b="1" dirty="0">
                <a:latin typeface="宋体" pitchFamily="2" charset="-122"/>
              </a:rPr>
              <a:t>资历（年）</a:t>
            </a:r>
          </a:p>
        </p:txBody>
      </p:sp>
      <p:sp>
        <p:nvSpPr>
          <p:cNvPr id="16388" name="Text Box 4"/>
          <p:cNvSpPr txBox="1">
            <a:spLocks noChangeArrowheads="1"/>
          </p:cNvSpPr>
          <p:nvPr/>
        </p:nvSpPr>
        <p:spPr bwMode="auto">
          <a:xfrm>
            <a:off x="990600" y="1157288"/>
            <a:ext cx="6019800" cy="519112"/>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x</a:t>
            </a:r>
            <a:r>
              <a:rPr lang="en-US" altLang="zh-CN" sz="2800" b="1" baseline="-30000"/>
              <a:t>2 </a:t>
            </a:r>
            <a:r>
              <a:rPr lang="en-US" altLang="zh-CN" sz="2800" b="1">
                <a:latin typeface="宋体" pitchFamily="2" charset="-122"/>
              </a:rPr>
              <a:t>=</a:t>
            </a:r>
            <a:r>
              <a:rPr lang="en-US" altLang="zh-CN" sz="2800" b="1" baseline="-30000"/>
              <a:t> </a:t>
            </a:r>
            <a:r>
              <a:rPr lang="en-US" altLang="zh-CN" sz="2800" b="1">
                <a:cs typeface="Courier New" pitchFamily="49" charset="0"/>
              </a:rPr>
              <a:t>1</a:t>
            </a:r>
            <a:r>
              <a:rPr lang="en-US" altLang="zh-CN" sz="2800" b="1" i="1"/>
              <a:t>~ </a:t>
            </a:r>
            <a:r>
              <a:rPr lang="zh-CN" altLang="en-US" sz="2800" b="1">
                <a:latin typeface="宋体" pitchFamily="2" charset="-122"/>
              </a:rPr>
              <a:t>管理人员，</a:t>
            </a:r>
            <a:r>
              <a:rPr lang="en-US" altLang="zh-CN" sz="2800" b="1" i="1"/>
              <a:t>x</a:t>
            </a:r>
            <a:r>
              <a:rPr lang="en-US" altLang="zh-CN" sz="2800" b="1" baseline="-30000"/>
              <a:t>2 </a:t>
            </a:r>
            <a:r>
              <a:rPr lang="en-US" altLang="zh-CN" sz="2800" b="1">
                <a:latin typeface="宋体" pitchFamily="2" charset="-122"/>
              </a:rPr>
              <a:t>=</a:t>
            </a:r>
            <a:r>
              <a:rPr lang="en-US" altLang="zh-CN" sz="2800" b="1" baseline="-30000"/>
              <a:t> </a:t>
            </a:r>
            <a:r>
              <a:rPr lang="en-US" altLang="zh-CN" sz="2800" b="1">
                <a:cs typeface="Courier New" pitchFamily="49" charset="0"/>
              </a:rPr>
              <a:t>0</a:t>
            </a:r>
            <a:r>
              <a:rPr lang="en-US" altLang="zh-CN" sz="2800" b="1" i="1"/>
              <a:t>~ </a:t>
            </a:r>
            <a:r>
              <a:rPr lang="zh-CN" altLang="en-US" sz="2800" b="1">
                <a:latin typeface="宋体" pitchFamily="2" charset="-122"/>
              </a:rPr>
              <a:t>非管理人员</a:t>
            </a:r>
          </a:p>
        </p:txBody>
      </p:sp>
      <p:sp>
        <p:nvSpPr>
          <p:cNvPr id="16389" name="Rectangle 5"/>
          <p:cNvSpPr>
            <a:spLocks noChangeArrowheads="1"/>
          </p:cNvSpPr>
          <p:nvPr/>
        </p:nvSpPr>
        <p:spPr bwMode="auto">
          <a:xfrm>
            <a:off x="1600200" y="1843088"/>
            <a:ext cx="1371600" cy="163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0000"/>
              </a:lnSpc>
              <a:spcBef>
                <a:spcPct val="50000"/>
              </a:spcBef>
            </a:pPr>
            <a:r>
              <a:rPr lang="en-US" altLang="zh-CN" sz="2800" b="1" dirty="0"/>
              <a:t>1</a:t>
            </a:r>
            <a:r>
              <a:rPr lang="en-US" altLang="zh-CN" sz="2800" b="1" dirty="0">
                <a:latin typeface="宋体" pitchFamily="2" charset="-122"/>
              </a:rPr>
              <a:t>=</a:t>
            </a:r>
            <a:r>
              <a:rPr lang="zh-CN" altLang="en-US" sz="2800" b="1" dirty="0">
                <a:latin typeface="宋体" pitchFamily="2" charset="-122"/>
              </a:rPr>
              <a:t>中学</a:t>
            </a:r>
            <a:r>
              <a:rPr lang="en-US" altLang="zh-CN" sz="2800" b="1" dirty="0"/>
              <a:t>2</a:t>
            </a:r>
            <a:r>
              <a:rPr lang="en-US" altLang="zh-CN" sz="2800" b="1" dirty="0">
                <a:latin typeface="宋体" pitchFamily="2" charset="-122"/>
              </a:rPr>
              <a:t>=</a:t>
            </a:r>
            <a:r>
              <a:rPr lang="zh-CN" altLang="en-US" sz="2800" b="1" dirty="0">
                <a:latin typeface="宋体" pitchFamily="2" charset="-122"/>
              </a:rPr>
              <a:t>大学</a:t>
            </a:r>
            <a:r>
              <a:rPr lang="en-US" altLang="zh-CN" sz="2800" b="1" dirty="0"/>
              <a:t>3</a:t>
            </a:r>
            <a:r>
              <a:rPr lang="en-US" altLang="zh-CN" sz="2800" b="1" dirty="0">
                <a:latin typeface="宋体" pitchFamily="2" charset="-122"/>
              </a:rPr>
              <a:t>=</a:t>
            </a:r>
            <a:r>
              <a:rPr lang="zh-CN" altLang="en-US" sz="2800" b="1" dirty="0">
                <a:latin typeface="宋体" pitchFamily="2" charset="-122"/>
              </a:rPr>
              <a:t>更高</a:t>
            </a:r>
          </a:p>
        </p:txBody>
      </p:sp>
      <p:graphicFrame>
        <p:nvGraphicFramePr>
          <p:cNvPr id="16390" name="Object 6"/>
          <p:cNvGraphicFramePr>
            <a:graphicFrameLocks noChangeAspect="1"/>
          </p:cNvGraphicFramePr>
          <p:nvPr/>
        </p:nvGraphicFramePr>
        <p:xfrm>
          <a:off x="3265488" y="1755775"/>
          <a:ext cx="1852612" cy="900113"/>
        </p:xfrm>
        <a:graphic>
          <a:graphicData uri="http://schemas.openxmlformats.org/presentationml/2006/ole">
            <p:oleObj spid="_x0000_s12120" name="公式" r:id="rId3" imgW="965200" imgH="457200" progId="">
              <p:embed/>
            </p:oleObj>
          </a:graphicData>
        </a:graphic>
      </p:graphicFrame>
      <p:graphicFrame>
        <p:nvGraphicFramePr>
          <p:cNvPr id="16391" name="Object 7"/>
          <p:cNvGraphicFramePr>
            <a:graphicFrameLocks noChangeAspect="1"/>
          </p:cNvGraphicFramePr>
          <p:nvPr/>
        </p:nvGraphicFramePr>
        <p:xfrm>
          <a:off x="3276600" y="2782888"/>
          <a:ext cx="1828800" cy="920750"/>
        </p:xfrm>
        <a:graphic>
          <a:graphicData uri="http://schemas.openxmlformats.org/presentationml/2006/ole">
            <p:oleObj spid="_x0000_s12121" name="公式" r:id="rId4" imgW="977900" imgH="457200" progId="">
              <p:embed/>
            </p:oleObj>
          </a:graphicData>
        </a:graphic>
      </p:graphicFrame>
      <p:sp>
        <p:nvSpPr>
          <p:cNvPr id="16392" name="Text Box 8"/>
          <p:cNvSpPr txBox="1">
            <a:spLocks noChangeArrowheads="1"/>
          </p:cNvSpPr>
          <p:nvPr/>
        </p:nvSpPr>
        <p:spPr bwMode="auto">
          <a:xfrm>
            <a:off x="1524000" y="3824288"/>
            <a:ext cx="6503988" cy="1203325"/>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FontTx/>
              <a:buChar char="•"/>
            </a:pPr>
            <a:r>
              <a:rPr lang="zh-CN" altLang="en-US" sz="2800" b="1">
                <a:latin typeface="宋体" pitchFamily="2" charset="-122"/>
              </a:rPr>
              <a:t> 资历每加一年</a:t>
            </a:r>
            <a:r>
              <a:rPr lang="en-US" altLang="zh-CN" sz="2800" b="1">
                <a:latin typeface="宋体" pitchFamily="2" charset="-122"/>
              </a:rPr>
              <a:t>,</a:t>
            </a:r>
            <a:r>
              <a:rPr lang="zh-CN" altLang="en-US" sz="2800" b="1">
                <a:latin typeface="宋体" pitchFamily="2" charset="-122"/>
              </a:rPr>
              <a:t>薪金的增长是常数；</a:t>
            </a:r>
          </a:p>
          <a:p>
            <a:pPr eaLnBrk="1" hangingPunct="1">
              <a:lnSpc>
                <a:spcPct val="120000"/>
              </a:lnSpc>
              <a:spcBef>
                <a:spcPct val="20000"/>
              </a:spcBef>
              <a:buFontTx/>
              <a:buChar char="•"/>
            </a:pPr>
            <a:r>
              <a:rPr lang="zh-CN" altLang="en-US" sz="2800" b="1">
                <a:latin typeface="宋体" pitchFamily="2" charset="-122"/>
              </a:rPr>
              <a:t> 管理、教育、资历之间无交互作用</a:t>
            </a:r>
            <a:r>
              <a:rPr lang="en-US" altLang="zh-CN" sz="2800" b="1">
                <a:latin typeface="宋体" pitchFamily="2" charset="-122"/>
              </a:rPr>
              <a:t>.</a:t>
            </a:r>
            <a:r>
              <a:rPr lang="en-US" altLang="zh-CN" sz="2800" b="1"/>
              <a:t> </a:t>
            </a:r>
          </a:p>
        </p:txBody>
      </p:sp>
      <p:sp>
        <p:nvSpPr>
          <p:cNvPr id="16393" name="Text Box 9"/>
          <p:cNvSpPr txBox="1">
            <a:spLocks noChangeArrowheads="1"/>
          </p:cNvSpPr>
          <p:nvPr/>
        </p:nvSpPr>
        <p:spPr bwMode="auto">
          <a:xfrm>
            <a:off x="838200" y="2071688"/>
            <a:ext cx="533400" cy="94615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教育</a:t>
            </a:r>
            <a:endParaRPr lang="zh-CN" altLang="en-US" sz="2800" b="1" i="1" dirty="0"/>
          </a:p>
        </p:txBody>
      </p:sp>
      <p:graphicFrame>
        <p:nvGraphicFramePr>
          <p:cNvPr id="16394" name="Object 10"/>
          <p:cNvGraphicFramePr>
            <a:graphicFrameLocks noChangeAspect="1"/>
          </p:cNvGraphicFramePr>
          <p:nvPr/>
        </p:nvGraphicFramePr>
        <p:xfrm>
          <a:off x="2819400" y="5119688"/>
          <a:ext cx="5943600" cy="577850"/>
        </p:xfrm>
        <a:graphic>
          <a:graphicData uri="http://schemas.openxmlformats.org/presentationml/2006/ole">
            <p:oleObj spid="_x0000_s12122" r:id="rId5" imgW="2349500" imgH="228600" progId="">
              <p:embed/>
            </p:oleObj>
          </a:graphicData>
        </a:graphic>
      </p:graphicFrame>
      <p:sp>
        <p:nvSpPr>
          <p:cNvPr id="16395" name="Text Box 11"/>
          <p:cNvSpPr txBox="1">
            <a:spLocks noChangeArrowheads="1"/>
          </p:cNvSpPr>
          <p:nvPr/>
        </p:nvSpPr>
        <p:spPr bwMode="auto">
          <a:xfrm>
            <a:off x="228600" y="5119688"/>
            <a:ext cx="2438400" cy="519112"/>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楷体_GB2312" pitchFamily="49" charset="-122"/>
                <a:ea typeface="楷体_GB2312" pitchFamily="49" charset="-122"/>
              </a:rPr>
              <a:t>线性回归模型 </a:t>
            </a:r>
          </a:p>
        </p:txBody>
      </p:sp>
      <p:sp>
        <p:nvSpPr>
          <p:cNvPr id="16396" name="Text Box 12"/>
          <p:cNvSpPr txBox="1">
            <a:spLocks noChangeArrowheads="1"/>
          </p:cNvSpPr>
          <p:nvPr/>
        </p:nvSpPr>
        <p:spPr bwMode="auto">
          <a:xfrm>
            <a:off x="762000" y="5881688"/>
            <a:ext cx="7620000" cy="519112"/>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a</a:t>
            </a:r>
            <a:r>
              <a:rPr lang="en-US" altLang="zh-CN" sz="2800" b="1" baseline="-30000"/>
              <a:t>0</a:t>
            </a:r>
            <a:r>
              <a:rPr lang="en-US" altLang="zh-CN" sz="2800" b="1"/>
              <a:t>, </a:t>
            </a:r>
            <a:r>
              <a:rPr lang="en-US" altLang="zh-CN" sz="2800" b="1" i="1"/>
              <a:t>a</a:t>
            </a:r>
            <a:r>
              <a:rPr lang="en-US" altLang="zh-CN" sz="2800" b="1" baseline="-30000"/>
              <a:t>1</a:t>
            </a:r>
            <a:r>
              <a:rPr lang="en-US" altLang="zh-CN" sz="2800" b="1"/>
              <a:t>, …, </a:t>
            </a:r>
            <a:r>
              <a:rPr lang="en-US" altLang="zh-CN" sz="2800" b="1" i="1"/>
              <a:t>a</a:t>
            </a:r>
            <a:r>
              <a:rPr lang="en-US" altLang="zh-CN" sz="2800" b="1" baseline="-30000"/>
              <a:t>4</a:t>
            </a:r>
            <a:r>
              <a:rPr lang="zh-CN" altLang="en-US" sz="2800" b="1"/>
              <a:t>是待估计的回归系数，</a:t>
            </a:r>
            <a:r>
              <a:rPr lang="zh-CN" altLang="en-US" sz="2800" b="1" i="1">
                <a:sym typeface="Symbol" pitchFamily="18" charset="2"/>
              </a:rPr>
              <a:t></a:t>
            </a:r>
            <a:r>
              <a:rPr lang="zh-CN" altLang="en-US" sz="2800" b="1"/>
              <a:t>是随机误差 </a:t>
            </a:r>
          </a:p>
        </p:txBody>
      </p:sp>
      <p:grpSp>
        <p:nvGrpSpPr>
          <p:cNvPr id="2" name="Group 13"/>
          <p:cNvGrpSpPr>
            <a:grpSpLocks/>
          </p:cNvGrpSpPr>
          <p:nvPr/>
        </p:nvGrpSpPr>
        <p:grpSpPr bwMode="auto">
          <a:xfrm>
            <a:off x="5219700" y="1935163"/>
            <a:ext cx="3779838" cy="1630362"/>
            <a:chOff x="3360" y="1152"/>
            <a:chExt cx="2160" cy="1027"/>
          </a:xfrm>
        </p:grpSpPr>
        <p:sp>
          <p:nvSpPr>
            <p:cNvPr id="11279" name="Text Box 14"/>
            <p:cNvSpPr txBox="1">
              <a:spLocks noChangeArrowheads="1"/>
            </p:cNvSpPr>
            <p:nvPr/>
          </p:nvSpPr>
          <p:spPr bwMode="auto">
            <a:xfrm>
              <a:off x="3552" y="1152"/>
              <a:ext cx="1968" cy="102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宋体" pitchFamily="2" charset="-122"/>
                </a:rPr>
                <a:t>中学：</a:t>
              </a:r>
              <a:r>
                <a:rPr lang="en-US" altLang="zh-CN" sz="2800" b="1" i="1"/>
                <a:t>x</a:t>
              </a:r>
              <a:r>
                <a:rPr lang="en-US" altLang="zh-CN" sz="2800" b="1" baseline="-30000"/>
                <a:t>3</a:t>
              </a:r>
              <a:r>
                <a:rPr lang="en-US" altLang="zh-CN" sz="2800" b="1"/>
                <a:t>=1, </a:t>
              </a:r>
              <a:r>
                <a:rPr lang="en-US" altLang="zh-CN" sz="2800" b="1" i="1"/>
                <a:t>x</a:t>
              </a:r>
              <a:r>
                <a:rPr lang="en-US" altLang="zh-CN" sz="2800" b="1" baseline="-30000"/>
                <a:t>4</a:t>
              </a:r>
              <a:r>
                <a:rPr lang="en-US" altLang="zh-CN" sz="2800" b="1"/>
                <a:t>=0 </a:t>
              </a:r>
              <a:r>
                <a:rPr lang="zh-CN" altLang="en-US" sz="2800" b="1">
                  <a:latin typeface="宋体" pitchFamily="2" charset="-122"/>
                </a:rPr>
                <a:t>；大学：</a:t>
              </a:r>
              <a:r>
                <a:rPr lang="en-US" altLang="zh-CN" sz="2800" b="1" i="1"/>
                <a:t>x</a:t>
              </a:r>
              <a:r>
                <a:rPr lang="en-US" altLang="zh-CN" sz="2800" b="1" baseline="-30000"/>
                <a:t>3</a:t>
              </a:r>
              <a:r>
                <a:rPr lang="en-US" altLang="zh-CN" sz="2800" b="1"/>
                <a:t>=0, </a:t>
              </a:r>
              <a:r>
                <a:rPr lang="en-US" altLang="zh-CN" sz="2800" b="1" i="1"/>
                <a:t>x</a:t>
              </a:r>
              <a:r>
                <a:rPr lang="en-US" altLang="zh-CN" sz="2800" b="1" baseline="-30000"/>
                <a:t>4</a:t>
              </a:r>
              <a:r>
                <a:rPr lang="en-US" altLang="zh-CN" sz="2800" b="1"/>
                <a:t>=1</a:t>
              </a:r>
              <a:r>
                <a:rPr lang="zh-CN" altLang="en-US" sz="2800" b="1"/>
                <a:t>； </a:t>
              </a:r>
              <a:r>
                <a:rPr lang="zh-CN" altLang="en-US" sz="2800" b="1">
                  <a:latin typeface="宋体" pitchFamily="2" charset="-122"/>
                </a:rPr>
                <a:t>更高：</a:t>
              </a:r>
              <a:r>
                <a:rPr lang="en-US" altLang="zh-CN" sz="2800" b="1" i="1"/>
                <a:t>x</a:t>
              </a:r>
              <a:r>
                <a:rPr lang="en-US" altLang="zh-CN" sz="2800" b="1" baseline="-30000"/>
                <a:t>3</a:t>
              </a:r>
              <a:r>
                <a:rPr lang="en-US" altLang="zh-CN" sz="2800" b="1"/>
                <a:t>=0, </a:t>
              </a:r>
              <a:r>
                <a:rPr lang="en-US" altLang="zh-CN" sz="2800" b="1" i="1"/>
                <a:t>x</a:t>
              </a:r>
              <a:r>
                <a:rPr lang="en-US" altLang="zh-CN" sz="2800" b="1" baseline="-30000"/>
                <a:t>4</a:t>
              </a:r>
              <a:r>
                <a:rPr lang="en-US" altLang="zh-CN" sz="2800" b="1"/>
                <a:t>=0 </a:t>
              </a:r>
            </a:p>
          </p:txBody>
        </p:sp>
        <p:sp>
          <p:nvSpPr>
            <p:cNvPr id="11280" name="AutoShape 15"/>
            <p:cNvSpPr>
              <a:spLocks noChangeArrowheads="1"/>
            </p:cNvSpPr>
            <p:nvPr/>
          </p:nvSpPr>
          <p:spPr bwMode="auto">
            <a:xfrm>
              <a:off x="3360" y="1536"/>
              <a:ext cx="96" cy="306"/>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p>
              <a:endParaRPr lang="zh-CN" altLang="en-US"/>
            </a:p>
          </p:txBody>
        </p:sp>
      </p:grpSp>
      <p:graphicFrame>
        <p:nvGraphicFramePr>
          <p:cNvPr id="11269" name="Object 17"/>
          <p:cNvGraphicFramePr>
            <a:graphicFrameLocks noChangeAspect="1"/>
          </p:cNvGraphicFramePr>
          <p:nvPr/>
        </p:nvGraphicFramePr>
        <p:xfrm>
          <a:off x="8196263" y="549275"/>
          <a:ext cx="669925" cy="792163"/>
        </p:xfrm>
        <a:graphic>
          <a:graphicData uri="http://schemas.openxmlformats.org/presentationml/2006/ole">
            <p:oleObj spid="_x0000_s12123" name="Clip" r:id="rId6" imgW="777307" imgH="777307" progId="">
              <p:embed/>
            </p:oleObj>
          </a:graphicData>
        </a:graphic>
      </p:graphicFrame>
      <p:sp>
        <p:nvSpPr>
          <p:cNvPr id="11283" name="Rectangle 19"/>
          <p:cNvSpPr>
            <a:spLocks noChangeArrowheads="1"/>
          </p:cNvSpPr>
          <p:nvPr/>
        </p:nvSpPr>
        <p:spPr bwMode="auto">
          <a:xfrm>
            <a:off x="468313" y="4149725"/>
            <a:ext cx="895350" cy="519113"/>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latin typeface="宋体" pitchFamily="2" charset="-122"/>
              </a:rPr>
              <a:t>假设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1000" fill="hold"/>
                                        <p:tgtEl>
                                          <p:spTgt spid="16387"/>
                                        </p:tgtEl>
                                        <p:attrNameLst>
                                          <p:attrName>ppt_x</p:attrName>
                                        </p:attrNameLst>
                                      </p:cBhvr>
                                      <p:tavLst>
                                        <p:tav tm="0">
                                          <p:val>
                                            <p:strVal val="#ppt_x"/>
                                          </p:val>
                                        </p:tav>
                                        <p:tav tm="100000">
                                          <p:val>
                                            <p:strVal val="#ppt_x"/>
                                          </p:val>
                                        </p:tav>
                                      </p:tavLst>
                                    </p:anim>
                                    <p:anim calcmode="lin" valueType="num">
                                      <p:cBhvr additive="base">
                                        <p:cTn id="8" dur="1000" fill="hold"/>
                                        <p:tgtEl>
                                          <p:spTgt spid="1638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6388"/>
                                        </p:tgtEl>
                                        <p:attrNameLst>
                                          <p:attrName>style.visibility</p:attrName>
                                        </p:attrNameLst>
                                      </p:cBhvr>
                                      <p:to>
                                        <p:strVal val="visible"/>
                                      </p:to>
                                    </p:set>
                                    <p:animEffect transition="in" filter="blinds(vertical)">
                                      <p:cBhvr>
                                        <p:cTn id="13" dur="1000"/>
                                        <p:tgtEl>
                                          <p:spTgt spid="163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393"/>
                                        </p:tgtEl>
                                        <p:attrNameLst>
                                          <p:attrName>style.visibility</p:attrName>
                                        </p:attrNameLst>
                                      </p:cBhvr>
                                      <p:to>
                                        <p:strVal val="visible"/>
                                      </p:to>
                                    </p:set>
                                    <p:anim calcmode="lin" valueType="num">
                                      <p:cBhvr additive="base">
                                        <p:cTn id="18" dur="1000" fill="hold"/>
                                        <p:tgtEl>
                                          <p:spTgt spid="16393"/>
                                        </p:tgtEl>
                                        <p:attrNameLst>
                                          <p:attrName>ppt_x</p:attrName>
                                        </p:attrNameLst>
                                      </p:cBhvr>
                                      <p:tavLst>
                                        <p:tav tm="0">
                                          <p:val>
                                            <p:strVal val="0-#ppt_w/2"/>
                                          </p:val>
                                        </p:tav>
                                        <p:tav tm="100000">
                                          <p:val>
                                            <p:strVal val="#ppt_x"/>
                                          </p:val>
                                        </p:tav>
                                      </p:tavLst>
                                    </p:anim>
                                    <p:anim calcmode="lin" valueType="num">
                                      <p:cBhvr additive="base">
                                        <p:cTn id="19" dur="1000" fill="hold"/>
                                        <p:tgtEl>
                                          <p:spTgt spid="1639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6389"/>
                                        </p:tgtEl>
                                        <p:attrNameLst>
                                          <p:attrName>style.visibility</p:attrName>
                                        </p:attrNameLst>
                                      </p:cBhvr>
                                      <p:to>
                                        <p:strVal val="visible"/>
                                      </p:to>
                                    </p:set>
                                    <p:animEffect transition="in" filter="box(in)">
                                      <p:cBhvr>
                                        <p:cTn id="24" dur="1000"/>
                                        <p:tgtEl>
                                          <p:spTgt spid="163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16390"/>
                                        </p:tgtEl>
                                        <p:attrNameLst>
                                          <p:attrName>style.visibility</p:attrName>
                                        </p:attrNameLst>
                                      </p:cBhvr>
                                      <p:to>
                                        <p:strVal val="visible"/>
                                      </p:to>
                                    </p:set>
                                    <p:anim calcmode="lin" valueType="num">
                                      <p:cBhvr>
                                        <p:cTn id="29" dur="1000" fill="hold"/>
                                        <p:tgtEl>
                                          <p:spTgt spid="16390"/>
                                        </p:tgtEl>
                                        <p:attrNameLst>
                                          <p:attrName>ppt_w</p:attrName>
                                        </p:attrNameLst>
                                      </p:cBhvr>
                                      <p:tavLst>
                                        <p:tav tm="0">
                                          <p:val>
                                            <p:fltVal val="0"/>
                                          </p:val>
                                        </p:tav>
                                        <p:tav tm="100000">
                                          <p:val>
                                            <p:strVal val="#ppt_w"/>
                                          </p:val>
                                        </p:tav>
                                      </p:tavLst>
                                    </p:anim>
                                    <p:anim calcmode="lin" valueType="num">
                                      <p:cBhvr>
                                        <p:cTn id="30" dur="1000" fill="hold"/>
                                        <p:tgtEl>
                                          <p:spTgt spid="16390"/>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16391"/>
                                        </p:tgtEl>
                                        <p:attrNameLst>
                                          <p:attrName>style.visibility</p:attrName>
                                        </p:attrNameLst>
                                      </p:cBhvr>
                                      <p:to>
                                        <p:strVal val="visible"/>
                                      </p:to>
                                    </p:set>
                                    <p:anim calcmode="lin" valueType="num">
                                      <p:cBhvr>
                                        <p:cTn id="35" dur="1000" fill="hold"/>
                                        <p:tgtEl>
                                          <p:spTgt spid="16391"/>
                                        </p:tgtEl>
                                        <p:attrNameLst>
                                          <p:attrName>ppt_w</p:attrName>
                                        </p:attrNameLst>
                                      </p:cBhvr>
                                      <p:tavLst>
                                        <p:tav tm="0">
                                          <p:val>
                                            <p:fltVal val="0"/>
                                          </p:val>
                                        </p:tav>
                                        <p:tav tm="100000">
                                          <p:val>
                                            <p:strVal val="#ppt_w"/>
                                          </p:val>
                                        </p:tav>
                                      </p:tavLst>
                                    </p:anim>
                                    <p:anim calcmode="lin" valueType="num">
                                      <p:cBhvr>
                                        <p:cTn id="36" dur="1000" fill="hold"/>
                                        <p:tgtEl>
                                          <p:spTgt spid="1639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10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999"/>
                                          </p:stCondLst>
                                        </p:cTn>
                                        <p:tgtEl>
                                          <p:spTgt spid="1128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6392"/>
                                        </p:tgtEl>
                                        <p:attrNameLst>
                                          <p:attrName>style.visibility</p:attrName>
                                        </p:attrNameLst>
                                      </p:cBhvr>
                                      <p:to>
                                        <p:strVal val="visible"/>
                                      </p:to>
                                    </p:set>
                                    <p:animEffect transition="in" filter="dissolve">
                                      <p:cBhvr>
                                        <p:cTn id="50" dur="1000"/>
                                        <p:tgtEl>
                                          <p:spTgt spid="1639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16395"/>
                                        </p:tgtEl>
                                        <p:attrNameLst>
                                          <p:attrName>style.visibility</p:attrName>
                                        </p:attrNameLst>
                                      </p:cBhvr>
                                      <p:to>
                                        <p:strVal val="visible"/>
                                      </p:to>
                                    </p:set>
                                    <p:animEffect transition="in" filter="slide(fromLeft)">
                                      <p:cBhvr>
                                        <p:cTn id="55" dur="1000"/>
                                        <p:tgtEl>
                                          <p:spTgt spid="1639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272" fill="hold" nodeType="clickEffect">
                                  <p:stCondLst>
                                    <p:cond delay="0"/>
                                  </p:stCondLst>
                                  <p:childTnLst>
                                    <p:set>
                                      <p:cBhvr>
                                        <p:cTn id="59" dur="1" fill="hold">
                                          <p:stCondLst>
                                            <p:cond delay="0"/>
                                          </p:stCondLst>
                                        </p:cTn>
                                        <p:tgtEl>
                                          <p:spTgt spid="16394"/>
                                        </p:tgtEl>
                                        <p:attrNameLst>
                                          <p:attrName>style.visibility</p:attrName>
                                        </p:attrNameLst>
                                      </p:cBhvr>
                                      <p:to>
                                        <p:strVal val="visible"/>
                                      </p:to>
                                    </p:set>
                                    <p:anim calcmode="lin" valueType="num">
                                      <p:cBhvr>
                                        <p:cTn id="60" dur="1000" fill="hold"/>
                                        <p:tgtEl>
                                          <p:spTgt spid="16394"/>
                                        </p:tgtEl>
                                        <p:attrNameLst>
                                          <p:attrName>ppt_w</p:attrName>
                                        </p:attrNameLst>
                                      </p:cBhvr>
                                      <p:tavLst>
                                        <p:tav tm="0">
                                          <p:val>
                                            <p:strVal val="2/3*#ppt_w"/>
                                          </p:val>
                                        </p:tav>
                                        <p:tav tm="100000">
                                          <p:val>
                                            <p:strVal val="#ppt_w"/>
                                          </p:val>
                                        </p:tav>
                                      </p:tavLst>
                                    </p:anim>
                                    <p:anim calcmode="lin" valueType="num">
                                      <p:cBhvr>
                                        <p:cTn id="61" dur="1000" fill="hold"/>
                                        <p:tgtEl>
                                          <p:spTgt spid="16394"/>
                                        </p:tgtEl>
                                        <p:attrNameLst>
                                          <p:attrName>ppt_h</p:attrName>
                                        </p:attrNameLst>
                                      </p:cBhvr>
                                      <p:tavLst>
                                        <p:tav tm="0">
                                          <p:val>
                                            <p:strVal val="2/3*#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6396"/>
                                        </p:tgtEl>
                                        <p:attrNameLst>
                                          <p:attrName>style.visibility</p:attrName>
                                        </p:attrNameLst>
                                      </p:cBhvr>
                                      <p:to>
                                        <p:strVal val="visible"/>
                                      </p:to>
                                    </p:set>
                                    <p:animEffect transition="in" filter="slide(fromBottom)">
                                      <p:cBhvr>
                                        <p:cTn id="66" dur="10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autoUpdateAnimBg="0"/>
      <p:bldP spid="16388" grpId="0" animBg="1" autoUpdateAnimBg="0"/>
      <p:bldP spid="16389" grpId="0"/>
      <p:bldP spid="16392" grpId="0" animBg="1" autoUpdateAnimBg="0"/>
      <p:bldP spid="16393" grpId="0" animBg="1" autoUpdateAnimBg="0"/>
      <p:bldP spid="16395" grpId="0" animBg="1" autoUpdateAnimBg="0"/>
      <p:bldP spid="16396" grpId="0" animBg="1" autoUpdateAnimBg="0"/>
      <p:bldP spid="112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227218" y="548680"/>
            <a:ext cx="1905000" cy="57943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模型求解</a:t>
            </a:r>
          </a:p>
        </p:txBody>
      </p:sp>
      <p:graphicFrame>
        <p:nvGraphicFramePr>
          <p:cNvPr id="17412" name="Object 4"/>
          <p:cNvGraphicFramePr>
            <a:graphicFrameLocks noChangeAspect="1"/>
          </p:cNvGraphicFramePr>
          <p:nvPr>
            <p:extLst>
              <p:ext uri="{D42A27DB-BD31-4B8C-83A1-F6EECF244321}">
                <p14:modId xmlns:p14="http://schemas.microsoft.com/office/powerpoint/2010/main" xmlns="" val="540299278"/>
              </p:ext>
            </p:extLst>
          </p:nvPr>
        </p:nvGraphicFramePr>
        <p:xfrm>
          <a:off x="2362200" y="548680"/>
          <a:ext cx="5943600" cy="577850"/>
        </p:xfrm>
        <a:graphic>
          <a:graphicData uri="http://schemas.openxmlformats.org/presentationml/2006/ole">
            <p:oleObj spid="_x0000_s12573" r:id="rId3" imgW="2349500" imgH="228600" progId="">
              <p:embed/>
            </p:oleObj>
          </a:graphicData>
        </a:graphic>
      </p:graphicFrame>
      <p:sp>
        <p:nvSpPr>
          <p:cNvPr id="17471" name="Text Box 63"/>
          <p:cNvSpPr txBox="1">
            <a:spLocks noChangeArrowheads="1"/>
          </p:cNvSpPr>
          <p:nvPr/>
        </p:nvSpPr>
        <p:spPr bwMode="auto">
          <a:xfrm>
            <a:off x="838200" y="4293096"/>
            <a:ext cx="396240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R</a:t>
            </a:r>
            <a:r>
              <a:rPr lang="en-US" altLang="zh-CN" b="1" baseline="30000"/>
              <a:t>2</a:t>
            </a:r>
            <a:r>
              <a:rPr lang="en-US" altLang="zh-CN" b="1"/>
              <a:t>,</a:t>
            </a:r>
            <a:r>
              <a:rPr lang="en-US" altLang="zh-CN" b="1" i="1"/>
              <a:t>F, p</a:t>
            </a:r>
            <a:r>
              <a:rPr lang="en-US" altLang="zh-CN" b="1">
                <a:sym typeface="Symbol" pitchFamily="18" charset="2"/>
              </a:rPr>
              <a:t> </a:t>
            </a:r>
            <a:r>
              <a:rPr lang="zh-CN" altLang="en-US" sz="2800" b="1"/>
              <a:t>模型整体上可用</a:t>
            </a:r>
          </a:p>
        </p:txBody>
      </p:sp>
      <p:sp>
        <p:nvSpPr>
          <p:cNvPr id="17472" name="Text Box 64"/>
          <p:cNvSpPr txBox="1">
            <a:spLocks noChangeArrowheads="1"/>
          </p:cNvSpPr>
          <p:nvPr/>
        </p:nvSpPr>
        <p:spPr bwMode="auto">
          <a:xfrm>
            <a:off x="6019800" y="1219200"/>
            <a:ext cx="2286000" cy="946150"/>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资历增加</a:t>
            </a:r>
            <a:r>
              <a:rPr lang="en-US" altLang="zh-CN" sz="2800" b="1">
                <a:latin typeface="Courier New" pitchFamily="49" charset="0"/>
                <a:cs typeface="Courier New" pitchFamily="49" charset="0"/>
              </a:rPr>
              <a:t>1</a:t>
            </a:r>
            <a:r>
              <a:rPr lang="zh-CN" altLang="en-US" sz="2800" b="1">
                <a:latin typeface="宋体" pitchFamily="2" charset="-122"/>
              </a:rPr>
              <a:t>年薪金增长</a:t>
            </a:r>
            <a:r>
              <a:rPr lang="en-US" altLang="zh-CN" sz="2800" b="1"/>
              <a:t>546 </a:t>
            </a:r>
          </a:p>
        </p:txBody>
      </p:sp>
      <p:sp>
        <p:nvSpPr>
          <p:cNvPr id="17473" name="Text Box 65"/>
          <p:cNvSpPr txBox="1">
            <a:spLocks noChangeArrowheads="1"/>
          </p:cNvSpPr>
          <p:nvPr/>
        </p:nvSpPr>
        <p:spPr bwMode="auto">
          <a:xfrm>
            <a:off x="6019800" y="2241550"/>
            <a:ext cx="2362200" cy="946150"/>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管理人员薪金多</a:t>
            </a:r>
            <a:r>
              <a:rPr lang="en-US" altLang="zh-CN" sz="2800" b="1"/>
              <a:t>6883 </a:t>
            </a:r>
          </a:p>
        </p:txBody>
      </p:sp>
      <p:sp>
        <p:nvSpPr>
          <p:cNvPr id="17474" name="Text Box 66"/>
          <p:cNvSpPr txBox="1">
            <a:spLocks noChangeArrowheads="1"/>
          </p:cNvSpPr>
          <p:nvPr/>
        </p:nvSpPr>
        <p:spPr bwMode="auto">
          <a:xfrm>
            <a:off x="6019800" y="3276600"/>
            <a:ext cx="2743200" cy="946150"/>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中学程度薪金比更高的少</a:t>
            </a:r>
            <a:r>
              <a:rPr lang="en-US" altLang="zh-CN" sz="2800" b="1"/>
              <a:t>2994 </a:t>
            </a:r>
          </a:p>
        </p:txBody>
      </p:sp>
      <p:sp>
        <p:nvSpPr>
          <p:cNvPr id="17475" name="Text Box 67"/>
          <p:cNvSpPr txBox="1">
            <a:spLocks noChangeArrowheads="1"/>
          </p:cNvSpPr>
          <p:nvPr/>
        </p:nvSpPr>
        <p:spPr bwMode="auto">
          <a:xfrm>
            <a:off x="6019800" y="4343400"/>
            <a:ext cx="2743200" cy="946150"/>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大学程度薪金比更高的多</a:t>
            </a:r>
            <a:r>
              <a:rPr lang="en-US" altLang="zh-CN" sz="2800" b="1"/>
              <a:t>148 </a:t>
            </a:r>
          </a:p>
        </p:txBody>
      </p:sp>
      <p:sp>
        <p:nvSpPr>
          <p:cNvPr id="17476" name="Text Box 68"/>
          <p:cNvSpPr txBox="1">
            <a:spLocks noChangeArrowheads="1"/>
          </p:cNvSpPr>
          <p:nvPr/>
        </p:nvSpPr>
        <p:spPr bwMode="auto">
          <a:xfrm>
            <a:off x="6019800" y="5410200"/>
            <a:ext cx="3048000" cy="946150"/>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solidFill>
                  <a:srgbClr val="FF0000"/>
                </a:solidFill>
              </a:rPr>
              <a:t>a</a:t>
            </a:r>
            <a:r>
              <a:rPr lang="en-US" altLang="zh-CN" sz="2800" b="1" baseline="-30000">
                <a:solidFill>
                  <a:srgbClr val="FF0000"/>
                </a:solidFill>
              </a:rPr>
              <a:t>4</a:t>
            </a:r>
            <a:r>
              <a:rPr lang="zh-CN" altLang="en-US" sz="2800" b="1">
                <a:solidFill>
                  <a:srgbClr val="FF0000"/>
                </a:solidFill>
                <a:latin typeface="宋体" pitchFamily="2" charset="-122"/>
              </a:rPr>
              <a:t>置信区间包含零点，解释不可靠</a:t>
            </a:r>
            <a:r>
              <a:rPr lang="en-US" altLang="zh-CN" sz="2800" b="1">
                <a:solidFill>
                  <a:srgbClr val="FF0000"/>
                </a:solidFill>
                <a:latin typeface="宋体" pitchFamily="2" charset="-122"/>
              </a:rPr>
              <a:t>!</a:t>
            </a:r>
            <a:endParaRPr lang="en-US" altLang="zh-CN" sz="2800" b="1">
              <a:solidFill>
                <a:srgbClr val="FF0000"/>
              </a:solidFill>
            </a:endParaRPr>
          </a:p>
        </p:txBody>
      </p:sp>
      <p:grpSp>
        <p:nvGrpSpPr>
          <p:cNvPr id="22" name="Group 73"/>
          <p:cNvGrpSpPr>
            <a:grpSpLocks/>
          </p:cNvGrpSpPr>
          <p:nvPr/>
        </p:nvGrpSpPr>
        <p:grpSpPr bwMode="auto">
          <a:xfrm>
            <a:off x="107950" y="4872534"/>
            <a:ext cx="5711825" cy="1479550"/>
            <a:chOff x="144" y="3197"/>
            <a:chExt cx="3471" cy="932"/>
          </a:xfrm>
        </p:grpSpPr>
        <p:sp>
          <p:nvSpPr>
            <p:cNvPr id="12300" name="Text Box 70"/>
            <p:cNvSpPr txBox="1">
              <a:spLocks noChangeArrowheads="1"/>
            </p:cNvSpPr>
            <p:nvPr/>
          </p:nvSpPr>
          <p:spPr bwMode="auto">
            <a:xfrm>
              <a:off x="1701" y="3197"/>
              <a:ext cx="1914" cy="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10000"/>
                </a:spcBef>
              </a:pPr>
              <a:r>
                <a:rPr lang="zh-CN" altLang="en-US" b="1">
                  <a:latin typeface="宋体" pitchFamily="2" charset="-122"/>
                </a:rPr>
                <a:t>中学：</a:t>
              </a:r>
              <a:r>
                <a:rPr lang="en-US" altLang="zh-CN" b="1" i="1"/>
                <a:t>x</a:t>
              </a:r>
              <a:r>
                <a:rPr lang="en-US" altLang="zh-CN" b="1" baseline="-30000"/>
                <a:t>3</a:t>
              </a:r>
              <a:r>
                <a:rPr lang="en-US" altLang="zh-CN" b="1"/>
                <a:t>=1, </a:t>
              </a:r>
              <a:r>
                <a:rPr lang="en-US" altLang="zh-CN" b="1" i="1"/>
                <a:t>x</a:t>
              </a:r>
              <a:r>
                <a:rPr lang="en-US" altLang="zh-CN" b="1" baseline="-30000"/>
                <a:t>4</a:t>
              </a:r>
              <a:r>
                <a:rPr lang="en-US" altLang="zh-CN" b="1"/>
                <a:t>=0;</a:t>
              </a:r>
            </a:p>
            <a:p>
              <a:pPr eaLnBrk="1" hangingPunct="1">
                <a:lnSpc>
                  <a:spcPct val="120000"/>
                </a:lnSpc>
                <a:spcBef>
                  <a:spcPct val="10000"/>
                </a:spcBef>
              </a:pPr>
              <a:r>
                <a:rPr lang="zh-CN" altLang="en-US" b="1">
                  <a:latin typeface="宋体" pitchFamily="2" charset="-122"/>
                </a:rPr>
                <a:t>大学：</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=1; </a:t>
              </a:r>
            </a:p>
            <a:p>
              <a:pPr eaLnBrk="1" hangingPunct="1">
                <a:lnSpc>
                  <a:spcPct val="120000"/>
                </a:lnSpc>
                <a:spcBef>
                  <a:spcPct val="10000"/>
                </a:spcBef>
              </a:pPr>
              <a:r>
                <a:rPr lang="zh-CN" altLang="en-US" b="1">
                  <a:latin typeface="宋体" pitchFamily="2" charset="-122"/>
                </a:rPr>
                <a:t>更高：</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=0. </a:t>
              </a:r>
            </a:p>
          </p:txBody>
        </p:sp>
        <p:sp>
          <p:nvSpPr>
            <p:cNvPr id="12301" name="Text Box 71"/>
            <p:cNvSpPr txBox="1">
              <a:spLocks noChangeArrowheads="1"/>
            </p:cNvSpPr>
            <p:nvPr/>
          </p:nvSpPr>
          <p:spPr bwMode="auto">
            <a:xfrm>
              <a:off x="144" y="3552"/>
              <a:ext cx="1511" cy="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1</a:t>
              </a:r>
              <a:r>
                <a:rPr lang="en-US" altLang="zh-CN" b="1" i="1"/>
                <a:t>~ </a:t>
              </a:r>
              <a:r>
                <a:rPr lang="zh-CN" altLang="en-US" b="1">
                  <a:latin typeface="宋体" pitchFamily="2" charset="-122"/>
                </a:rPr>
                <a:t>管理，</a:t>
              </a:r>
            </a:p>
            <a:p>
              <a:pPr eaLnBrk="1" hangingPunct="1">
                <a:spcBef>
                  <a:spcPct val="10000"/>
                </a:spcBef>
              </a:pP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0</a:t>
              </a:r>
              <a:r>
                <a:rPr lang="en-US" altLang="zh-CN" b="1" i="1"/>
                <a:t>~ </a:t>
              </a:r>
              <a:r>
                <a:rPr lang="zh-CN" altLang="en-US" b="1">
                  <a:latin typeface="宋体" pitchFamily="2" charset="-122"/>
                </a:rPr>
                <a:t>非管理</a:t>
              </a:r>
            </a:p>
          </p:txBody>
        </p:sp>
        <p:sp>
          <p:nvSpPr>
            <p:cNvPr id="12302" name="Text Box 72"/>
            <p:cNvSpPr txBox="1">
              <a:spLocks noChangeArrowheads="1"/>
            </p:cNvSpPr>
            <p:nvPr/>
          </p:nvSpPr>
          <p:spPr bwMode="auto">
            <a:xfrm>
              <a:off x="144" y="3225"/>
              <a:ext cx="151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x</a:t>
              </a:r>
              <a:r>
                <a:rPr lang="en-US" altLang="zh-CN" b="1" baseline="-30000"/>
                <a:t>1</a:t>
              </a:r>
              <a:r>
                <a:rPr lang="en-US" altLang="zh-CN" b="1" i="1"/>
                <a:t>~</a:t>
              </a:r>
              <a:r>
                <a:rPr lang="zh-CN" altLang="en-US" b="1">
                  <a:latin typeface="宋体" pitchFamily="2" charset="-122"/>
                </a:rPr>
                <a:t>资历</a:t>
              </a:r>
              <a:r>
                <a:rPr lang="en-US" altLang="zh-CN" b="1">
                  <a:latin typeface="宋体" pitchFamily="2" charset="-122"/>
                </a:rPr>
                <a:t>(</a:t>
              </a:r>
              <a:r>
                <a:rPr lang="zh-CN" altLang="en-US" b="1">
                  <a:latin typeface="宋体" pitchFamily="2" charset="-122"/>
                </a:rPr>
                <a:t>年</a:t>
              </a:r>
              <a:r>
                <a:rPr lang="en-US" altLang="zh-CN" b="1">
                  <a:latin typeface="宋体" pitchFamily="2" charset="-122"/>
                </a:rPr>
                <a:t>)</a:t>
              </a:r>
            </a:p>
          </p:txBody>
        </p:sp>
      </p:grpSp>
      <p:graphicFrame>
        <p:nvGraphicFramePr>
          <p:cNvPr id="72" name="表格 71"/>
          <p:cNvGraphicFramePr>
            <a:graphicFrameLocks noGrp="1"/>
          </p:cNvGraphicFramePr>
          <p:nvPr>
            <p:extLst>
              <p:ext uri="{D42A27DB-BD31-4B8C-83A1-F6EECF244321}">
                <p14:modId xmlns:p14="http://schemas.microsoft.com/office/powerpoint/2010/main" xmlns="" val="1969318717"/>
              </p:ext>
            </p:extLst>
          </p:nvPr>
        </p:nvGraphicFramePr>
        <p:xfrm>
          <a:off x="403176" y="1588760"/>
          <a:ext cx="5416598" cy="2560320"/>
        </p:xfrm>
        <a:graphic>
          <a:graphicData uri="http://schemas.openxmlformats.org/drawingml/2006/table">
            <a:tbl>
              <a:tblPr>
                <a:tableStyleId>{5C22544A-7EE6-4342-B048-85BDC9FD1C3A}</a:tableStyleId>
              </a:tblPr>
              <a:tblGrid>
                <a:gridCol w="763879"/>
                <a:gridCol w="1736089"/>
                <a:gridCol w="2916630"/>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11032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[ 10258  11807 ]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546</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484    608 ]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6883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[ 6248    7517 ]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-2994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-3826   -2162 ]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4</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148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-636     931 ]</a:t>
                      </a:r>
                      <a:endParaRPr lang="zh-CN" sz="2400" b="1" kern="100">
                        <a:effectLst/>
                        <a:latin typeface="Times New Roman"/>
                        <a:ea typeface="宋体"/>
                      </a:endParaRPr>
                    </a:p>
                  </a:txBody>
                  <a:tcPr marL="68580" marR="68580" marT="0" marB="0">
                    <a:solidFill>
                      <a:srgbClr val="FFFF00"/>
                    </a:solidFill>
                  </a:tcPr>
                </a:tc>
              </a:tr>
              <a:tr h="220731">
                <a:tc gridSpan="3">
                  <a:txBody>
                    <a:bodyPr/>
                    <a:lstStyle/>
                    <a:p>
                      <a:pPr algn="ctr">
                        <a:spcAft>
                          <a:spcPts val="0"/>
                        </a:spcAft>
                      </a:pPr>
                      <a:r>
                        <a:rPr lang="en-US" sz="2400" b="1" i="1" kern="100" dirty="0">
                          <a:effectLst/>
                          <a:latin typeface="Times New Roman"/>
                          <a:ea typeface="宋体"/>
                        </a:rPr>
                        <a:t>R</a:t>
                      </a:r>
                      <a:r>
                        <a:rPr lang="en-US" sz="2400" b="1" kern="100" baseline="30000" dirty="0">
                          <a:effectLst/>
                          <a:latin typeface="Times New Roman"/>
                          <a:ea typeface="宋体"/>
                        </a:rPr>
                        <a:t>2</a:t>
                      </a:r>
                      <a:r>
                        <a:rPr lang="en-US" sz="2400" b="1" kern="100" dirty="0">
                          <a:effectLst/>
                          <a:latin typeface="Times New Roman"/>
                          <a:ea typeface="宋体"/>
                        </a:rPr>
                        <a:t>=0.957   </a:t>
                      </a:r>
                      <a:r>
                        <a:rPr lang="en-US" sz="2400" b="1" i="1" kern="100" dirty="0">
                          <a:effectLst/>
                          <a:latin typeface="Times New Roman"/>
                          <a:ea typeface="宋体"/>
                        </a:rPr>
                        <a:t>F</a:t>
                      </a:r>
                      <a:r>
                        <a:rPr lang="en-US" sz="2400" b="1" kern="100" dirty="0">
                          <a:effectLst/>
                          <a:latin typeface="Times New Roman"/>
                          <a:ea typeface="宋体"/>
                        </a:rPr>
                        <a:t>=226  </a:t>
                      </a:r>
                      <a:r>
                        <a:rPr lang="en-US" sz="2400" b="1" i="1" kern="100" dirty="0">
                          <a:effectLst/>
                          <a:latin typeface="Times New Roman"/>
                          <a:ea typeface="宋体"/>
                        </a:rPr>
                        <a:t> </a:t>
                      </a:r>
                      <a:r>
                        <a:rPr lang="en-US" altLang="zh-CN" sz="2400" b="1" i="1" dirty="0" smtClean="0"/>
                        <a:t>p</a:t>
                      </a:r>
                      <a:r>
                        <a:rPr lang="en-US" altLang="zh-CN" sz="2400" b="1" dirty="0" smtClean="0"/>
                        <a:t>&lt;0.0001   </a:t>
                      </a:r>
                      <a:r>
                        <a:rPr lang="en-US" altLang="zh-CN" sz="2400" b="1" i="1" dirty="0" smtClean="0"/>
                        <a:t>s</a:t>
                      </a:r>
                      <a:r>
                        <a:rPr lang="en-US" altLang="zh-CN" sz="2400" b="1" baseline="30000" dirty="0" smtClean="0"/>
                        <a:t>2</a:t>
                      </a:r>
                      <a:r>
                        <a:rPr lang="en-US" altLang="zh-CN" sz="2400" b="1" dirty="0" smtClean="0"/>
                        <a:t>=10</a:t>
                      </a:r>
                      <a:r>
                        <a:rPr lang="en-US" altLang="zh-CN" sz="2400" b="1" baseline="30000" dirty="0" smtClean="0"/>
                        <a:t>6</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5" name="组合 14"/>
          <p:cNvGrpSpPr/>
          <p:nvPr/>
        </p:nvGrpSpPr>
        <p:grpSpPr>
          <a:xfrm>
            <a:off x="461044" y="1192818"/>
            <a:ext cx="2094732" cy="400110"/>
            <a:chOff x="700360" y="3852670"/>
            <a:chExt cx="2094732" cy="400110"/>
          </a:xfrm>
        </p:grpSpPr>
        <p:sp>
          <p:nvSpPr>
            <p:cNvPr id="16" name="矩形 15"/>
            <p:cNvSpPr/>
            <p:nvPr/>
          </p:nvSpPr>
          <p:spPr>
            <a:xfrm>
              <a:off x="1251080" y="3852670"/>
              <a:ext cx="1544012" cy="400110"/>
            </a:xfrm>
            <a:prstGeom prst="rect">
              <a:avLst/>
            </a:prstGeom>
          </p:spPr>
          <p:txBody>
            <a:bodyPr wrap="none">
              <a:spAutoFit/>
            </a:bodyPr>
            <a:lstStyle/>
            <a:p>
              <a:r>
                <a:rPr lang="en-US" altLang="zh-CN" sz="2000" dirty="0" smtClean="0"/>
                <a:t>prog0902a.m</a:t>
              </a:r>
              <a:endParaRPr lang="zh-CN" altLang="en-US" sz="2000" dirty="0"/>
            </a:p>
          </p:txBody>
        </p:sp>
        <p:pic>
          <p:nvPicPr>
            <p:cNvPr id="17" name="Picture 2" descr="https://ss0.bdstatic.com/70cFvHSh_Q1YnxGkpoWK1HF6hhy/it/u=533717250,2312893710&amp;fm=27&amp;gp=0.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p:cTn id="7" dur="1000" fill="hold"/>
                                        <p:tgtEl>
                                          <p:spTgt spid="17412"/>
                                        </p:tgtEl>
                                        <p:attrNameLst>
                                          <p:attrName>ppt_w</p:attrName>
                                        </p:attrNameLst>
                                      </p:cBhvr>
                                      <p:tavLst>
                                        <p:tav tm="0">
                                          <p:val>
                                            <p:strVal val="2/3*#ppt_w"/>
                                          </p:val>
                                        </p:tav>
                                        <p:tav tm="100000">
                                          <p:val>
                                            <p:strVal val="#ppt_w"/>
                                          </p:val>
                                        </p:tav>
                                      </p:tavLst>
                                    </p:anim>
                                    <p:anim calcmode="lin" valueType="num">
                                      <p:cBhvr>
                                        <p:cTn id="8" dur="1000" fill="hold"/>
                                        <p:tgtEl>
                                          <p:spTgt spid="17412"/>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circle(in)">
                                      <p:cBhvr>
                                        <p:cTn id="21" dur="10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7471"/>
                                        </p:tgtEl>
                                        <p:attrNameLst>
                                          <p:attrName>style.visibility</p:attrName>
                                        </p:attrNameLst>
                                      </p:cBhvr>
                                      <p:to>
                                        <p:strVal val="visible"/>
                                      </p:to>
                                    </p:set>
                                    <p:animEffect transition="in" filter="dissolve">
                                      <p:cBhvr>
                                        <p:cTn id="26" dur="1000"/>
                                        <p:tgtEl>
                                          <p:spTgt spid="1747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checkerboard(across)">
                                      <p:cBhvr>
                                        <p:cTn id="31" dur="10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472"/>
                                        </p:tgtEl>
                                        <p:attrNameLst>
                                          <p:attrName>style.visibility</p:attrName>
                                        </p:attrNameLst>
                                      </p:cBhvr>
                                      <p:to>
                                        <p:strVal val="visible"/>
                                      </p:to>
                                    </p:set>
                                    <p:animEffect transition="in" filter="wipe(left)">
                                      <p:cBhvr>
                                        <p:cTn id="36" dur="1000"/>
                                        <p:tgtEl>
                                          <p:spTgt spid="174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473"/>
                                        </p:tgtEl>
                                        <p:attrNameLst>
                                          <p:attrName>style.visibility</p:attrName>
                                        </p:attrNameLst>
                                      </p:cBhvr>
                                      <p:to>
                                        <p:strVal val="visible"/>
                                      </p:to>
                                    </p:set>
                                    <p:animEffect transition="in" filter="wipe(left)">
                                      <p:cBhvr>
                                        <p:cTn id="41" dur="1000"/>
                                        <p:tgtEl>
                                          <p:spTgt spid="1747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7474"/>
                                        </p:tgtEl>
                                        <p:attrNameLst>
                                          <p:attrName>style.visibility</p:attrName>
                                        </p:attrNameLst>
                                      </p:cBhvr>
                                      <p:to>
                                        <p:strVal val="visible"/>
                                      </p:to>
                                    </p:set>
                                    <p:animEffect transition="in" filter="strips(downRight)">
                                      <p:cBhvr>
                                        <p:cTn id="46" dur="1000"/>
                                        <p:tgtEl>
                                          <p:spTgt spid="17474"/>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17475"/>
                                        </p:tgtEl>
                                        <p:attrNameLst>
                                          <p:attrName>style.visibility</p:attrName>
                                        </p:attrNameLst>
                                      </p:cBhvr>
                                      <p:to>
                                        <p:strVal val="visible"/>
                                      </p:to>
                                    </p:set>
                                    <p:animEffect transition="in" filter="strips(downRight)">
                                      <p:cBhvr>
                                        <p:cTn id="51" dur="1000"/>
                                        <p:tgtEl>
                                          <p:spTgt spid="17475"/>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272" fill="hold" grpId="0" nodeType="clickEffect">
                                  <p:stCondLst>
                                    <p:cond delay="0"/>
                                  </p:stCondLst>
                                  <p:childTnLst>
                                    <p:set>
                                      <p:cBhvr>
                                        <p:cTn id="55" dur="1" fill="hold">
                                          <p:stCondLst>
                                            <p:cond delay="0"/>
                                          </p:stCondLst>
                                        </p:cTn>
                                        <p:tgtEl>
                                          <p:spTgt spid="17476"/>
                                        </p:tgtEl>
                                        <p:attrNameLst>
                                          <p:attrName>style.visibility</p:attrName>
                                        </p:attrNameLst>
                                      </p:cBhvr>
                                      <p:to>
                                        <p:strVal val="visible"/>
                                      </p:to>
                                    </p:set>
                                    <p:anim calcmode="lin" valueType="num">
                                      <p:cBhvr>
                                        <p:cTn id="56" dur="1000" fill="hold"/>
                                        <p:tgtEl>
                                          <p:spTgt spid="17476"/>
                                        </p:tgtEl>
                                        <p:attrNameLst>
                                          <p:attrName>ppt_w</p:attrName>
                                        </p:attrNameLst>
                                      </p:cBhvr>
                                      <p:tavLst>
                                        <p:tav tm="0">
                                          <p:val>
                                            <p:strVal val="2/3*#ppt_w"/>
                                          </p:val>
                                        </p:tav>
                                        <p:tav tm="100000">
                                          <p:val>
                                            <p:strVal val="#ppt_w"/>
                                          </p:val>
                                        </p:tav>
                                      </p:tavLst>
                                    </p:anim>
                                    <p:anim calcmode="lin" valueType="num">
                                      <p:cBhvr>
                                        <p:cTn id="57" dur="1000" fill="hold"/>
                                        <p:tgtEl>
                                          <p:spTgt spid="1747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1" grpId="0" animBg="1" autoUpdateAnimBg="0"/>
      <p:bldP spid="17472" grpId="0" animBg="1" autoUpdateAnimBg="0"/>
      <p:bldP spid="17473" grpId="0" animBg="1" autoUpdateAnimBg="0"/>
      <p:bldP spid="17474" grpId="0" animBg="1" autoUpdateAnimBg="0"/>
      <p:bldP spid="17475" grpId="0" animBg="1" autoUpdateAnimBg="0"/>
      <p:bldP spid="1747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497138" y="471488"/>
            <a:ext cx="2362200" cy="51911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残差分析方法</a:t>
            </a:r>
            <a:r>
              <a:rPr lang="zh-CN" altLang="en-US" sz="2800" b="1"/>
              <a:t> </a:t>
            </a:r>
          </a:p>
        </p:txBody>
      </p:sp>
      <p:sp>
        <p:nvSpPr>
          <p:cNvPr id="13317" name="Text Box 3"/>
          <p:cNvSpPr txBox="1">
            <a:spLocks noChangeArrowheads="1"/>
          </p:cNvSpPr>
          <p:nvPr/>
        </p:nvSpPr>
        <p:spPr bwMode="auto">
          <a:xfrm>
            <a:off x="468313" y="404813"/>
            <a:ext cx="1887537" cy="57943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ea typeface="楷体_GB2312" pitchFamily="49" charset="-122"/>
              </a:rPr>
              <a:t>结果分析</a:t>
            </a:r>
          </a:p>
        </p:txBody>
      </p:sp>
      <p:graphicFrame>
        <p:nvGraphicFramePr>
          <p:cNvPr id="18436" name="Object 4"/>
          <p:cNvGraphicFramePr>
            <a:graphicFrameLocks noChangeAspect="1"/>
          </p:cNvGraphicFramePr>
          <p:nvPr/>
        </p:nvGraphicFramePr>
        <p:xfrm>
          <a:off x="323850" y="1052513"/>
          <a:ext cx="4419600" cy="482600"/>
        </p:xfrm>
        <a:graphic>
          <a:graphicData uri="http://schemas.openxmlformats.org/presentationml/2006/ole">
            <p:oleObj spid="_x0000_s13812" name="Equation" r:id="rId3" imgW="1981200" imgH="228600" progId="">
              <p:embed/>
            </p:oleObj>
          </a:graphicData>
        </a:graphic>
      </p:graphicFrame>
      <p:grpSp>
        <p:nvGrpSpPr>
          <p:cNvPr id="2" name="Group 5"/>
          <p:cNvGrpSpPr>
            <a:grpSpLocks/>
          </p:cNvGrpSpPr>
          <p:nvPr/>
        </p:nvGrpSpPr>
        <p:grpSpPr bwMode="auto">
          <a:xfrm>
            <a:off x="452438" y="1614488"/>
            <a:ext cx="2209800" cy="519112"/>
            <a:chOff x="336" y="624"/>
            <a:chExt cx="1392" cy="327"/>
          </a:xfrm>
        </p:grpSpPr>
        <p:sp>
          <p:nvSpPr>
            <p:cNvPr id="13394" name="Text Box 6"/>
            <p:cNvSpPr txBox="1">
              <a:spLocks noChangeArrowheads="1"/>
            </p:cNvSpPr>
            <p:nvPr/>
          </p:nvSpPr>
          <p:spPr bwMode="auto">
            <a:xfrm>
              <a:off x="336" y="624"/>
              <a:ext cx="1392" cy="327"/>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残差</a:t>
              </a:r>
              <a:endParaRPr lang="zh-CN" altLang="en-US" sz="2800" b="1"/>
            </a:p>
          </p:txBody>
        </p:sp>
        <p:graphicFrame>
          <p:nvGraphicFramePr>
            <p:cNvPr id="13315" name="Object 7"/>
            <p:cNvGraphicFramePr>
              <a:graphicFrameLocks noChangeAspect="1"/>
            </p:cNvGraphicFramePr>
            <p:nvPr/>
          </p:nvGraphicFramePr>
          <p:xfrm>
            <a:off x="864" y="672"/>
            <a:ext cx="708" cy="251"/>
          </p:xfrm>
          <a:graphic>
            <a:graphicData uri="http://schemas.openxmlformats.org/presentationml/2006/ole">
              <p:oleObj spid="_x0000_s13813" name="Equation" r:id="rId4" imgW="571252" imgH="203112" progId="">
                <p:embed/>
              </p:oleObj>
            </a:graphicData>
          </a:graphic>
        </p:graphicFrame>
      </p:grpSp>
      <p:grpSp>
        <p:nvGrpSpPr>
          <p:cNvPr id="3" name="Group 8"/>
          <p:cNvGrpSpPr>
            <a:grpSpLocks/>
          </p:cNvGrpSpPr>
          <p:nvPr/>
        </p:nvGrpSpPr>
        <p:grpSpPr bwMode="auto">
          <a:xfrm>
            <a:off x="228600" y="2205038"/>
            <a:ext cx="4114800" cy="2376487"/>
            <a:chOff x="144" y="1200"/>
            <a:chExt cx="2592" cy="1728"/>
          </a:xfrm>
        </p:grpSpPr>
        <p:sp>
          <p:nvSpPr>
            <p:cNvPr id="13392" name="Text Box 9"/>
            <p:cNvSpPr txBox="1">
              <a:spLocks noChangeArrowheads="1"/>
            </p:cNvSpPr>
            <p:nvPr/>
          </p:nvSpPr>
          <p:spPr bwMode="auto">
            <a:xfrm>
              <a:off x="144" y="1200"/>
              <a:ext cx="2592" cy="3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t>e </a:t>
              </a:r>
              <a:r>
                <a:rPr lang="zh-CN" altLang="en-US" b="1">
                  <a:latin typeface="宋体" pitchFamily="2" charset="-122"/>
                </a:rPr>
                <a:t>与资历</a:t>
              </a:r>
              <a:r>
                <a:rPr lang="en-US" altLang="zh-CN" b="1" i="1"/>
                <a:t>x</a:t>
              </a:r>
              <a:r>
                <a:rPr lang="en-US" altLang="zh-CN" b="1" baseline="-30000"/>
                <a:t>1</a:t>
              </a:r>
              <a:r>
                <a:rPr lang="zh-CN" altLang="en-US" b="1">
                  <a:latin typeface="宋体" pitchFamily="2" charset="-122"/>
                </a:rPr>
                <a:t>的关系</a:t>
              </a:r>
              <a:r>
                <a:rPr lang="zh-CN" altLang="en-US" b="1"/>
                <a:t> </a:t>
              </a:r>
            </a:p>
          </p:txBody>
        </p:sp>
        <p:pic>
          <p:nvPicPr>
            <p:cNvPr id="13393" name="Picture 10"/>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4" y="1511"/>
              <a:ext cx="2592" cy="1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3390" name="Text Box 12"/>
          <p:cNvSpPr txBox="1">
            <a:spLocks noChangeArrowheads="1"/>
          </p:cNvSpPr>
          <p:nvPr/>
        </p:nvSpPr>
        <p:spPr bwMode="auto">
          <a:xfrm>
            <a:off x="4572000" y="2204864"/>
            <a:ext cx="4343400" cy="457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dirty="0"/>
              <a:t>     e</a:t>
            </a:r>
            <a:r>
              <a:rPr lang="zh-CN" altLang="en-US" b="1" dirty="0">
                <a:latin typeface="宋体" pitchFamily="2" charset="-122"/>
              </a:rPr>
              <a:t>与管理</a:t>
            </a:r>
            <a:r>
              <a:rPr lang="en-US" altLang="zh-CN" b="1" dirty="0"/>
              <a:t>—</a:t>
            </a:r>
            <a:r>
              <a:rPr lang="zh-CN" altLang="en-US" b="1" dirty="0">
                <a:latin typeface="宋体" pitchFamily="2" charset="-122"/>
              </a:rPr>
              <a:t>教育组合的关系</a:t>
            </a:r>
            <a:r>
              <a:rPr lang="zh-CN" altLang="en-US" b="1" dirty="0"/>
              <a:t> </a:t>
            </a:r>
          </a:p>
        </p:txBody>
      </p:sp>
      <p:pic>
        <p:nvPicPr>
          <p:cNvPr id="13391" name="Picture 13"/>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572000" y="2565400"/>
            <a:ext cx="4343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46" name="Text Box 14"/>
          <p:cNvSpPr txBox="1">
            <a:spLocks noChangeArrowheads="1"/>
          </p:cNvSpPr>
          <p:nvPr/>
        </p:nvSpPr>
        <p:spPr bwMode="auto">
          <a:xfrm>
            <a:off x="4800600" y="4581525"/>
            <a:ext cx="4164013"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latin typeface="宋体" pitchFamily="2" charset="-122"/>
              </a:rPr>
              <a:t>残差全为正</a:t>
            </a:r>
            <a:r>
              <a:rPr lang="en-US" altLang="zh-CN" sz="2800" b="1">
                <a:latin typeface="宋体" pitchFamily="2" charset="-122"/>
              </a:rPr>
              <a:t>,</a:t>
            </a:r>
            <a:r>
              <a:rPr lang="zh-CN" altLang="en-US" sz="2800" b="1">
                <a:latin typeface="宋体" pitchFamily="2" charset="-122"/>
              </a:rPr>
              <a:t>或全为负</a:t>
            </a:r>
            <a:r>
              <a:rPr lang="en-US" altLang="zh-CN" sz="2800" b="1">
                <a:latin typeface="宋体" pitchFamily="2" charset="-122"/>
              </a:rPr>
              <a:t>,</a:t>
            </a:r>
            <a:r>
              <a:rPr lang="zh-CN" altLang="en-US" sz="2800" b="1">
                <a:latin typeface="宋体" pitchFamily="2" charset="-122"/>
              </a:rPr>
              <a:t>管理</a:t>
            </a:r>
            <a:r>
              <a:rPr lang="en-US" altLang="zh-CN" sz="2800" b="1"/>
              <a:t>—</a:t>
            </a:r>
            <a:r>
              <a:rPr lang="zh-CN" altLang="en-US" sz="2800" b="1">
                <a:latin typeface="宋体" pitchFamily="2" charset="-122"/>
              </a:rPr>
              <a:t>教育组合处理不当</a:t>
            </a:r>
            <a:r>
              <a:rPr lang="en-US" altLang="zh-CN" sz="2800" b="1">
                <a:latin typeface="宋体" pitchFamily="2" charset="-122"/>
              </a:rPr>
              <a:t>.</a:t>
            </a:r>
            <a:r>
              <a:rPr lang="en-US" altLang="zh-CN" sz="2800" b="1"/>
              <a:t> </a:t>
            </a:r>
          </a:p>
        </p:txBody>
      </p:sp>
      <p:sp>
        <p:nvSpPr>
          <p:cNvPr id="18447" name="Text Box 15"/>
          <p:cNvSpPr txBox="1">
            <a:spLocks noChangeArrowheads="1"/>
          </p:cNvSpPr>
          <p:nvPr/>
        </p:nvSpPr>
        <p:spPr bwMode="auto">
          <a:xfrm>
            <a:off x="323850" y="4724400"/>
            <a:ext cx="3960813" cy="162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15000"/>
              </a:spcBef>
            </a:pPr>
            <a:r>
              <a:rPr lang="zh-CN" altLang="en-US" sz="2800" b="1" dirty="0">
                <a:latin typeface="宋体" pitchFamily="2" charset="-122"/>
              </a:rPr>
              <a:t>残差大概分成</a:t>
            </a:r>
            <a:r>
              <a:rPr lang="en-US" altLang="zh-CN" sz="2800" b="1" dirty="0"/>
              <a:t>3</a:t>
            </a:r>
            <a:r>
              <a:rPr lang="zh-CN" altLang="en-US" sz="2800" b="1" dirty="0">
                <a:latin typeface="宋体" pitchFamily="2" charset="-122"/>
              </a:rPr>
              <a:t>个水平</a:t>
            </a:r>
            <a:r>
              <a:rPr lang="en-US" altLang="zh-CN" sz="2800" b="1" dirty="0">
                <a:latin typeface="宋体" pitchFamily="2" charset="-122"/>
              </a:rPr>
              <a:t>,</a:t>
            </a:r>
          </a:p>
          <a:p>
            <a:pPr eaLnBrk="1" hangingPunct="1">
              <a:lnSpc>
                <a:spcPct val="115000"/>
              </a:lnSpc>
              <a:spcBef>
                <a:spcPct val="15000"/>
              </a:spcBef>
            </a:pPr>
            <a:r>
              <a:rPr lang="en-US" altLang="zh-CN" sz="2800" b="1" dirty="0"/>
              <a:t>6</a:t>
            </a:r>
            <a:r>
              <a:rPr lang="zh-CN" altLang="en-US" sz="2800" b="1" dirty="0">
                <a:latin typeface="宋体" pitchFamily="2" charset="-122"/>
              </a:rPr>
              <a:t>种管理</a:t>
            </a:r>
            <a:r>
              <a:rPr lang="en-US" altLang="zh-CN" sz="2800" b="1" dirty="0"/>
              <a:t>—</a:t>
            </a:r>
            <a:r>
              <a:rPr lang="zh-CN" altLang="en-US" sz="2800" b="1" dirty="0">
                <a:latin typeface="宋体" pitchFamily="2" charset="-122"/>
              </a:rPr>
              <a:t>教育组合混在一起，未正确反映</a:t>
            </a:r>
            <a:r>
              <a:rPr lang="en-US" altLang="zh-CN" sz="2800" b="1" dirty="0"/>
              <a:t>.</a:t>
            </a:r>
          </a:p>
        </p:txBody>
      </p:sp>
      <p:sp>
        <p:nvSpPr>
          <p:cNvPr id="18448" name="Text Box 16"/>
          <p:cNvSpPr txBox="1">
            <a:spLocks noChangeArrowheads="1"/>
          </p:cNvSpPr>
          <p:nvPr/>
        </p:nvSpPr>
        <p:spPr bwMode="auto">
          <a:xfrm>
            <a:off x="4787900" y="5516563"/>
            <a:ext cx="411480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solidFill>
                  <a:srgbClr val="FF3300"/>
                </a:solidFill>
                <a:latin typeface="宋体" pitchFamily="2" charset="-122"/>
              </a:rPr>
              <a:t>应在模型中增加管理</a:t>
            </a:r>
            <a:r>
              <a:rPr lang="en-US" altLang="zh-CN" sz="2800" b="1" i="1">
                <a:solidFill>
                  <a:srgbClr val="FF3300"/>
                </a:solidFill>
              </a:rPr>
              <a:t>x</a:t>
            </a:r>
            <a:r>
              <a:rPr lang="en-US" altLang="zh-CN" sz="2800" b="1" baseline="-30000">
                <a:solidFill>
                  <a:srgbClr val="FF3300"/>
                </a:solidFill>
              </a:rPr>
              <a:t>2</a:t>
            </a:r>
            <a:r>
              <a:rPr lang="zh-CN" altLang="en-US" sz="2800" b="1">
                <a:solidFill>
                  <a:srgbClr val="FF3300"/>
                </a:solidFill>
                <a:latin typeface="宋体" pitchFamily="2" charset="-122"/>
              </a:rPr>
              <a:t>与教育</a:t>
            </a:r>
            <a:r>
              <a:rPr lang="en-US" altLang="zh-CN" sz="2800" b="1" i="1">
                <a:solidFill>
                  <a:srgbClr val="FF3300"/>
                </a:solidFill>
              </a:rPr>
              <a:t>x</a:t>
            </a:r>
            <a:r>
              <a:rPr lang="en-US" altLang="zh-CN" sz="2800" b="1" baseline="-30000">
                <a:solidFill>
                  <a:srgbClr val="FF3300"/>
                </a:solidFill>
              </a:rPr>
              <a:t>3</a:t>
            </a:r>
            <a:r>
              <a:rPr lang="en-US" altLang="zh-CN" sz="2800" b="1">
                <a:solidFill>
                  <a:srgbClr val="FF3300"/>
                </a:solidFill>
              </a:rPr>
              <a:t>, </a:t>
            </a:r>
            <a:r>
              <a:rPr lang="en-US" altLang="zh-CN" sz="2800" b="1" i="1">
                <a:solidFill>
                  <a:srgbClr val="FF3300"/>
                </a:solidFill>
              </a:rPr>
              <a:t>x</a:t>
            </a:r>
            <a:r>
              <a:rPr lang="en-US" altLang="zh-CN" sz="2800" b="1" baseline="-30000">
                <a:solidFill>
                  <a:srgbClr val="FF3300"/>
                </a:solidFill>
              </a:rPr>
              <a:t>4</a:t>
            </a:r>
            <a:r>
              <a:rPr lang="zh-CN" altLang="en-US" sz="2800" b="1">
                <a:solidFill>
                  <a:srgbClr val="FF3300"/>
                </a:solidFill>
                <a:latin typeface="宋体" pitchFamily="2" charset="-122"/>
              </a:rPr>
              <a:t>的交互项</a:t>
            </a:r>
            <a:r>
              <a:rPr lang="zh-CN" altLang="en-US" sz="2800" b="1">
                <a:solidFill>
                  <a:srgbClr val="FF3300"/>
                </a:solidFill>
              </a:rPr>
              <a:t> </a:t>
            </a:r>
            <a:r>
              <a:rPr lang="en-US" altLang="zh-CN" sz="2800" b="1">
                <a:solidFill>
                  <a:srgbClr val="FF3300"/>
                </a:solidFill>
              </a:rPr>
              <a:t>.</a:t>
            </a:r>
          </a:p>
        </p:txBody>
      </p:sp>
      <p:graphicFrame>
        <p:nvGraphicFramePr>
          <p:cNvPr id="4" name="表格 3"/>
          <p:cNvGraphicFramePr>
            <a:graphicFrameLocks noGrp="1"/>
          </p:cNvGraphicFramePr>
          <p:nvPr>
            <p:extLst>
              <p:ext uri="{D42A27DB-BD31-4B8C-83A1-F6EECF244321}">
                <p14:modId xmlns:p14="http://schemas.microsoft.com/office/powerpoint/2010/main" xmlns="" val="672658443"/>
              </p:ext>
            </p:extLst>
          </p:nvPr>
        </p:nvGraphicFramePr>
        <p:xfrm>
          <a:off x="5170841" y="1065848"/>
          <a:ext cx="3782695" cy="1097280"/>
        </p:xfrm>
        <a:graphic>
          <a:graphicData uri="http://schemas.openxmlformats.org/drawingml/2006/table">
            <a:tbl>
              <a:tblPr>
                <a:tableStyleId>{5C22544A-7EE6-4342-B048-85BDC9FD1C3A}</a:tableStyleId>
              </a:tblPr>
              <a:tblGrid>
                <a:gridCol w="811228"/>
                <a:gridCol w="432048"/>
                <a:gridCol w="432048"/>
                <a:gridCol w="486216"/>
                <a:gridCol w="540385"/>
                <a:gridCol w="540385"/>
                <a:gridCol w="540385"/>
              </a:tblGrid>
              <a:tr h="0">
                <a:tc>
                  <a:txBody>
                    <a:bodyPr/>
                    <a:lstStyle/>
                    <a:p>
                      <a:pPr algn="ctr">
                        <a:spcAft>
                          <a:spcPts val="0"/>
                        </a:spcAft>
                      </a:pPr>
                      <a:r>
                        <a:rPr lang="zh-CN" sz="2400" b="1" kern="100" dirty="0">
                          <a:solidFill>
                            <a:srgbClr val="FF0000"/>
                          </a:solidFill>
                          <a:effectLst/>
                        </a:rPr>
                        <a:t>组合</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1</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2</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3</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4</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5</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6</a:t>
                      </a:r>
                      <a:endParaRPr lang="zh-CN" sz="2400" b="1" kern="100" dirty="0">
                        <a:solidFill>
                          <a:srgbClr val="FF0000"/>
                        </a:solidFill>
                        <a:effectLst/>
                        <a:latin typeface="Times New Roman"/>
                        <a:ea typeface="宋体"/>
                      </a:endParaRPr>
                    </a:p>
                  </a:txBody>
                  <a:tcPr marL="68580" marR="68580" marT="0" marB="0"/>
                </a:tc>
              </a:tr>
              <a:tr h="0">
                <a:tc>
                  <a:txBody>
                    <a:bodyPr/>
                    <a:lstStyle/>
                    <a:p>
                      <a:pPr algn="ctr">
                        <a:spcAft>
                          <a:spcPts val="0"/>
                        </a:spcAft>
                      </a:pPr>
                      <a:r>
                        <a:rPr lang="zh-CN" sz="2400" b="1" kern="100">
                          <a:effectLst/>
                        </a:rPr>
                        <a:t>管理</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0</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0</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0</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r>
              <a:tr h="0">
                <a:tc>
                  <a:txBody>
                    <a:bodyPr/>
                    <a:lstStyle/>
                    <a:p>
                      <a:pPr algn="ctr">
                        <a:spcAft>
                          <a:spcPts val="0"/>
                        </a:spcAft>
                      </a:pPr>
                      <a:r>
                        <a:rPr lang="zh-CN" sz="2400" b="1" kern="100" dirty="0">
                          <a:effectLst/>
                        </a:rPr>
                        <a:t>教育</a:t>
                      </a:r>
                      <a:endParaRPr lang="zh-CN" sz="2400" b="1" kern="100" dirty="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2</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2</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3</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dirty="0">
                          <a:effectLst/>
                        </a:rPr>
                        <a:t>3</a:t>
                      </a:r>
                      <a:endParaRPr lang="zh-CN" sz="2400" b="1" kern="100" dirty="0">
                        <a:effectLst/>
                        <a:latin typeface="Times New Roman"/>
                        <a:ea typeface="宋体"/>
                      </a:endParaRPr>
                    </a:p>
                  </a:txBody>
                  <a:tcPr marL="68580" marR="68580" marT="0" marB="0"/>
                </a:tc>
              </a:tr>
            </a:tbl>
          </a:graphicData>
        </a:graphic>
      </p:graphicFrame>
      <p:sp>
        <p:nvSpPr>
          <p:cNvPr id="83" name="Text Box 82"/>
          <p:cNvSpPr txBox="1">
            <a:spLocks noChangeArrowheads="1"/>
          </p:cNvSpPr>
          <p:nvPr/>
        </p:nvSpPr>
        <p:spPr bwMode="auto">
          <a:xfrm>
            <a:off x="5757911" y="564498"/>
            <a:ext cx="2667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latin typeface="宋体" pitchFamily="2" charset="-122"/>
              </a:rPr>
              <a:t>管理与教育的组合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1000" fill="hold"/>
                                        <p:tgtEl>
                                          <p:spTgt spid="18434"/>
                                        </p:tgtEl>
                                        <p:attrNameLst>
                                          <p:attrName>ppt_x</p:attrName>
                                        </p:attrNameLst>
                                      </p:cBhvr>
                                      <p:tavLst>
                                        <p:tav tm="0">
                                          <p:val>
                                            <p:strVal val="#ppt_x"/>
                                          </p:val>
                                        </p:tav>
                                        <p:tav tm="100000">
                                          <p:val>
                                            <p:strVal val="#ppt_x"/>
                                          </p:val>
                                        </p:tav>
                                      </p:tavLst>
                                    </p:anim>
                                    <p:anim calcmode="lin" valueType="num">
                                      <p:cBhvr additive="base">
                                        <p:cTn id="8" dur="1000" fill="hold"/>
                                        <p:tgtEl>
                                          <p:spTgt spid="184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p:cTn id="13" dur="1000" fill="hold"/>
                                        <p:tgtEl>
                                          <p:spTgt spid="18436"/>
                                        </p:tgtEl>
                                        <p:attrNameLst>
                                          <p:attrName>ppt_w</p:attrName>
                                        </p:attrNameLst>
                                      </p:cBhvr>
                                      <p:tavLst>
                                        <p:tav tm="0">
                                          <p:val>
                                            <p:strVal val="2/3*#ppt_w"/>
                                          </p:val>
                                        </p:tav>
                                        <p:tav tm="100000">
                                          <p:val>
                                            <p:strVal val="#ppt_w"/>
                                          </p:val>
                                        </p:tav>
                                      </p:tavLst>
                                    </p:anim>
                                    <p:anim calcmode="lin" valueType="num">
                                      <p:cBhvr>
                                        <p:cTn id="14" dur="1000" fill="hold"/>
                                        <p:tgtEl>
                                          <p:spTgt spid="18436"/>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Left)">
                                      <p:cBhvr>
                                        <p:cTn id="19" dur="10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10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8447"/>
                                        </p:tgtEl>
                                        <p:attrNameLst>
                                          <p:attrName>style.visibility</p:attrName>
                                        </p:attrNameLst>
                                      </p:cBhvr>
                                      <p:to>
                                        <p:strVal val="visible"/>
                                      </p:to>
                                    </p:set>
                                    <p:animEffect transition="in" filter="box(in)">
                                      <p:cBhvr>
                                        <p:cTn id="29" dur="1000"/>
                                        <p:tgtEl>
                                          <p:spTgt spid="184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1000"/>
                                        <p:tgtEl>
                                          <p:spTgt spid="83"/>
                                        </p:tgtEl>
                                      </p:cBhvr>
                                    </p:animEffect>
                                    <p:anim calcmode="lin" valueType="num">
                                      <p:cBhvr>
                                        <p:cTn id="35" dur="1000" fill="hold"/>
                                        <p:tgtEl>
                                          <p:spTgt spid="83"/>
                                        </p:tgtEl>
                                        <p:attrNameLst>
                                          <p:attrName>ppt_x</p:attrName>
                                        </p:attrNameLst>
                                      </p:cBhvr>
                                      <p:tavLst>
                                        <p:tav tm="0">
                                          <p:val>
                                            <p:strVal val="#ppt_x"/>
                                          </p:val>
                                        </p:tav>
                                        <p:tav tm="100000">
                                          <p:val>
                                            <p:strVal val="#ppt_x"/>
                                          </p:val>
                                        </p:tav>
                                      </p:tavLst>
                                    </p:anim>
                                    <p:anim calcmode="lin" valueType="num">
                                      <p:cBhvr>
                                        <p:cTn id="36" dur="1000" fill="hold"/>
                                        <p:tgtEl>
                                          <p:spTgt spid="8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3391"/>
                                        </p:tgtEl>
                                        <p:attrNameLst>
                                          <p:attrName>style.visibility</p:attrName>
                                        </p:attrNameLst>
                                      </p:cBhvr>
                                      <p:to>
                                        <p:strVal val="visible"/>
                                      </p:to>
                                    </p:set>
                                    <p:anim calcmode="lin" valueType="num">
                                      <p:cBhvr>
                                        <p:cTn id="46" dur="1000" fill="hold"/>
                                        <p:tgtEl>
                                          <p:spTgt spid="13391"/>
                                        </p:tgtEl>
                                        <p:attrNameLst>
                                          <p:attrName>ppt_w</p:attrName>
                                        </p:attrNameLst>
                                      </p:cBhvr>
                                      <p:tavLst>
                                        <p:tav tm="0">
                                          <p:val>
                                            <p:fltVal val="0"/>
                                          </p:val>
                                        </p:tav>
                                        <p:tav tm="100000">
                                          <p:val>
                                            <p:strVal val="#ppt_w"/>
                                          </p:val>
                                        </p:tav>
                                      </p:tavLst>
                                    </p:anim>
                                    <p:anim calcmode="lin" valueType="num">
                                      <p:cBhvr>
                                        <p:cTn id="47" dur="1000" fill="hold"/>
                                        <p:tgtEl>
                                          <p:spTgt spid="13391"/>
                                        </p:tgtEl>
                                        <p:attrNameLst>
                                          <p:attrName>ppt_h</p:attrName>
                                        </p:attrNameLst>
                                      </p:cBhvr>
                                      <p:tavLst>
                                        <p:tav tm="0">
                                          <p:val>
                                            <p:fltVal val="0"/>
                                          </p:val>
                                        </p:tav>
                                        <p:tav tm="100000">
                                          <p:val>
                                            <p:strVal val="#ppt_h"/>
                                          </p:val>
                                        </p:tav>
                                      </p:tavLst>
                                    </p:anim>
                                    <p:animEffect transition="in" filter="fade">
                                      <p:cBhvr>
                                        <p:cTn id="48" dur="1000"/>
                                        <p:tgtEl>
                                          <p:spTgt spid="1339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3390"/>
                                        </p:tgtEl>
                                        <p:attrNameLst>
                                          <p:attrName>style.visibility</p:attrName>
                                        </p:attrNameLst>
                                      </p:cBhvr>
                                      <p:to>
                                        <p:strVal val="visible"/>
                                      </p:to>
                                    </p:set>
                                    <p:anim calcmode="lin" valueType="num">
                                      <p:cBhvr>
                                        <p:cTn id="51" dur="1000" fill="hold"/>
                                        <p:tgtEl>
                                          <p:spTgt spid="13390"/>
                                        </p:tgtEl>
                                        <p:attrNameLst>
                                          <p:attrName>ppt_w</p:attrName>
                                        </p:attrNameLst>
                                      </p:cBhvr>
                                      <p:tavLst>
                                        <p:tav tm="0">
                                          <p:val>
                                            <p:fltVal val="0"/>
                                          </p:val>
                                        </p:tav>
                                        <p:tav tm="100000">
                                          <p:val>
                                            <p:strVal val="#ppt_w"/>
                                          </p:val>
                                        </p:tav>
                                      </p:tavLst>
                                    </p:anim>
                                    <p:anim calcmode="lin" valueType="num">
                                      <p:cBhvr>
                                        <p:cTn id="52" dur="1000" fill="hold"/>
                                        <p:tgtEl>
                                          <p:spTgt spid="13390"/>
                                        </p:tgtEl>
                                        <p:attrNameLst>
                                          <p:attrName>ppt_h</p:attrName>
                                        </p:attrNameLst>
                                      </p:cBhvr>
                                      <p:tavLst>
                                        <p:tav tm="0">
                                          <p:val>
                                            <p:fltVal val="0"/>
                                          </p:val>
                                        </p:tav>
                                        <p:tav tm="100000">
                                          <p:val>
                                            <p:strVal val="#ppt_h"/>
                                          </p:val>
                                        </p:tav>
                                      </p:tavLst>
                                    </p:anim>
                                    <p:animEffect transition="in" filter="fade">
                                      <p:cBhvr>
                                        <p:cTn id="53" dur="1000"/>
                                        <p:tgtEl>
                                          <p:spTgt spid="13390"/>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8446"/>
                                        </p:tgtEl>
                                        <p:attrNameLst>
                                          <p:attrName>style.visibility</p:attrName>
                                        </p:attrNameLst>
                                      </p:cBhvr>
                                      <p:to>
                                        <p:strVal val="visible"/>
                                      </p:to>
                                    </p:set>
                                    <p:animEffect transition="in" filter="box(in)">
                                      <p:cBhvr>
                                        <p:cTn id="58" dur="1000"/>
                                        <p:tgtEl>
                                          <p:spTgt spid="18446"/>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272" fill="hold" grpId="0" nodeType="clickEffect">
                                  <p:stCondLst>
                                    <p:cond delay="0"/>
                                  </p:stCondLst>
                                  <p:childTnLst>
                                    <p:set>
                                      <p:cBhvr>
                                        <p:cTn id="62" dur="1" fill="hold">
                                          <p:stCondLst>
                                            <p:cond delay="0"/>
                                          </p:stCondLst>
                                        </p:cTn>
                                        <p:tgtEl>
                                          <p:spTgt spid="18448"/>
                                        </p:tgtEl>
                                        <p:attrNameLst>
                                          <p:attrName>style.visibility</p:attrName>
                                        </p:attrNameLst>
                                      </p:cBhvr>
                                      <p:to>
                                        <p:strVal val="visible"/>
                                      </p:to>
                                    </p:set>
                                    <p:anim calcmode="lin" valueType="num">
                                      <p:cBhvr>
                                        <p:cTn id="63" dur="1000" fill="hold"/>
                                        <p:tgtEl>
                                          <p:spTgt spid="18448"/>
                                        </p:tgtEl>
                                        <p:attrNameLst>
                                          <p:attrName>ppt_w</p:attrName>
                                        </p:attrNameLst>
                                      </p:cBhvr>
                                      <p:tavLst>
                                        <p:tav tm="0">
                                          <p:val>
                                            <p:strVal val="2/3*#ppt_w"/>
                                          </p:val>
                                        </p:tav>
                                        <p:tav tm="100000">
                                          <p:val>
                                            <p:strVal val="#ppt_w"/>
                                          </p:val>
                                        </p:tav>
                                      </p:tavLst>
                                    </p:anim>
                                    <p:anim calcmode="lin" valueType="num">
                                      <p:cBhvr>
                                        <p:cTn id="64" dur="1000" fill="hold"/>
                                        <p:tgtEl>
                                          <p:spTgt spid="1844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3390" grpId="0" animBg="1"/>
      <p:bldP spid="18446" grpId="0" animBg="1" autoUpdateAnimBg="0"/>
      <p:bldP spid="18447" grpId="0"/>
      <p:bldP spid="18448" grpId="0"/>
      <p:bldP spid="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2843213" y="33147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zh-CN" altLang="en-US"/>
          </a:p>
        </p:txBody>
      </p:sp>
      <p:graphicFrame>
        <p:nvGraphicFramePr>
          <p:cNvPr id="19459" name="Object 3"/>
          <p:cNvGraphicFramePr>
            <a:graphicFrameLocks noChangeAspect="1"/>
          </p:cNvGraphicFramePr>
          <p:nvPr>
            <p:extLst>
              <p:ext uri="{D42A27DB-BD31-4B8C-83A1-F6EECF244321}">
                <p14:modId xmlns:p14="http://schemas.microsoft.com/office/powerpoint/2010/main" xmlns="" val="2890141841"/>
              </p:ext>
            </p:extLst>
          </p:nvPr>
        </p:nvGraphicFramePr>
        <p:xfrm>
          <a:off x="1815358" y="1156682"/>
          <a:ext cx="7035630" cy="532417"/>
        </p:xfrm>
        <a:graphic>
          <a:graphicData uri="http://schemas.openxmlformats.org/presentationml/2006/ole">
            <p:oleObj spid="_x0000_s14641" r:id="rId3" imgW="3454400" imgH="228600" progId="">
              <p:embed/>
            </p:oleObj>
          </a:graphicData>
        </a:graphic>
      </p:graphicFrame>
      <p:sp>
        <p:nvSpPr>
          <p:cNvPr id="14340" name="Text Box 4"/>
          <p:cNvSpPr txBox="1">
            <a:spLocks noChangeArrowheads="1"/>
          </p:cNvSpPr>
          <p:nvPr/>
        </p:nvSpPr>
        <p:spPr bwMode="auto">
          <a:xfrm>
            <a:off x="246188" y="473761"/>
            <a:ext cx="2665413" cy="57943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ea typeface="楷体_GB2312" pitchFamily="49" charset="-122"/>
              </a:rPr>
              <a:t>进一步的模型</a:t>
            </a:r>
          </a:p>
        </p:txBody>
      </p:sp>
      <p:sp>
        <p:nvSpPr>
          <p:cNvPr id="19461" name="Rectangle 5"/>
          <p:cNvSpPr>
            <a:spLocks noChangeArrowheads="1"/>
          </p:cNvSpPr>
          <p:nvPr/>
        </p:nvSpPr>
        <p:spPr bwMode="auto">
          <a:xfrm>
            <a:off x="3075687" y="533284"/>
            <a:ext cx="53308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b="1" dirty="0">
                <a:latin typeface="宋体" pitchFamily="2" charset="-122"/>
              </a:rPr>
              <a:t>增加管理</a:t>
            </a:r>
            <a:r>
              <a:rPr lang="en-US" altLang="zh-CN" sz="2800" b="1" i="1" dirty="0"/>
              <a:t>x</a:t>
            </a:r>
            <a:r>
              <a:rPr lang="en-US" altLang="zh-CN" sz="2800" b="1" baseline="-30000" dirty="0"/>
              <a:t>2</a:t>
            </a:r>
            <a:r>
              <a:rPr lang="zh-CN" altLang="en-US" sz="2800" b="1" dirty="0">
                <a:latin typeface="宋体" pitchFamily="2" charset="-122"/>
              </a:rPr>
              <a:t>与教育</a:t>
            </a:r>
            <a:r>
              <a:rPr lang="en-US" altLang="zh-CN" sz="2800" b="1" i="1" dirty="0"/>
              <a:t>x</a:t>
            </a:r>
            <a:r>
              <a:rPr lang="en-US" altLang="zh-CN" sz="2800" b="1" baseline="-30000" dirty="0"/>
              <a:t>3</a:t>
            </a:r>
            <a:r>
              <a:rPr lang="en-US" altLang="zh-CN" sz="2800" b="1" dirty="0"/>
              <a:t>, </a:t>
            </a:r>
            <a:r>
              <a:rPr lang="en-US" altLang="zh-CN" sz="2800" b="1" i="1" dirty="0"/>
              <a:t>x</a:t>
            </a:r>
            <a:r>
              <a:rPr lang="en-US" altLang="zh-CN" sz="2800" b="1" baseline="-30000" dirty="0"/>
              <a:t>4</a:t>
            </a:r>
            <a:r>
              <a:rPr lang="zh-CN" altLang="en-US" sz="2800" b="1" dirty="0">
                <a:latin typeface="宋体" pitchFamily="2" charset="-122"/>
              </a:rPr>
              <a:t>的交互项</a:t>
            </a:r>
          </a:p>
        </p:txBody>
      </p:sp>
      <p:sp>
        <p:nvSpPr>
          <p:cNvPr id="19538" name="Text Box 82"/>
          <p:cNvSpPr txBox="1">
            <a:spLocks noChangeArrowheads="1"/>
          </p:cNvSpPr>
          <p:nvPr/>
        </p:nvSpPr>
        <p:spPr bwMode="auto">
          <a:xfrm>
            <a:off x="467543" y="5301208"/>
            <a:ext cx="4536505" cy="1117600"/>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dirty="0"/>
              <a:t>R</a:t>
            </a:r>
            <a:r>
              <a:rPr lang="en-US" altLang="zh-CN" sz="2800" b="1" baseline="30000" dirty="0"/>
              <a:t>2</a:t>
            </a:r>
            <a:r>
              <a:rPr lang="en-US" altLang="zh-CN" sz="2800" b="1" dirty="0">
                <a:latin typeface="宋体" pitchFamily="2" charset="-122"/>
              </a:rPr>
              <a:t>,</a:t>
            </a:r>
            <a:r>
              <a:rPr lang="en-US" altLang="zh-CN" sz="2800" b="1" i="1" dirty="0"/>
              <a:t>F</a:t>
            </a:r>
            <a:r>
              <a:rPr lang="zh-CN" altLang="en-US" sz="2800" b="1" dirty="0">
                <a:latin typeface="宋体" pitchFamily="2" charset="-122"/>
              </a:rPr>
              <a:t>有改进</a:t>
            </a:r>
            <a:r>
              <a:rPr lang="en-US" altLang="zh-CN" sz="2800" b="1" dirty="0">
                <a:latin typeface="宋体" pitchFamily="2" charset="-122"/>
              </a:rPr>
              <a:t>,</a:t>
            </a:r>
            <a:r>
              <a:rPr lang="zh-CN" altLang="en-US" sz="2800" b="1" dirty="0" smtClean="0">
                <a:latin typeface="宋体" pitchFamily="2" charset="-122"/>
              </a:rPr>
              <a:t>所有系数</a:t>
            </a:r>
            <a:r>
              <a:rPr lang="zh-CN" altLang="en-US" sz="2800" b="1" dirty="0">
                <a:latin typeface="宋体" pitchFamily="2" charset="-122"/>
              </a:rPr>
              <a:t>置信区间不含零点</a:t>
            </a:r>
            <a:r>
              <a:rPr lang="en-US" altLang="zh-CN" sz="2800" b="1" dirty="0">
                <a:latin typeface="宋体" pitchFamily="2" charset="-122"/>
              </a:rPr>
              <a:t>,</a:t>
            </a:r>
            <a:r>
              <a:rPr lang="zh-CN" altLang="en-US" sz="2800" b="1" dirty="0" smtClean="0">
                <a:latin typeface="宋体" pitchFamily="2" charset="-122"/>
              </a:rPr>
              <a:t>模型可用</a:t>
            </a:r>
            <a:r>
              <a:rPr lang="en-US" altLang="zh-CN" sz="2800" b="1" dirty="0" smtClean="0">
                <a:latin typeface="宋体" pitchFamily="2" charset="-122"/>
              </a:rPr>
              <a:t>.</a:t>
            </a:r>
            <a:r>
              <a:rPr lang="zh-CN" altLang="en-US" sz="2800" b="1" dirty="0" smtClean="0">
                <a:latin typeface="宋体" pitchFamily="2" charset="-122"/>
              </a:rPr>
              <a:t> </a:t>
            </a:r>
            <a:r>
              <a:rPr lang="zh-CN" altLang="en-US" sz="2800" b="1" dirty="0" smtClean="0"/>
              <a:t> </a:t>
            </a:r>
            <a:endParaRPr lang="zh-CN" altLang="en-US" sz="2800" b="1" dirty="0"/>
          </a:p>
        </p:txBody>
      </p:sp>
      <p:sp>
        <p:nvSpPr>
          <p:cNvPr id="19539" name="Text Box 83"/>
          <p:cNvSpPr txBox="1">
            <a:spLocks noChangeArrowheads="1"/>
          </p:cNvSpPr>
          <p:nvPr/>
        </p:nvSpPr>
        <p:spPr bwMode="auto">
          <a:xfrm>
            <a:off x="5435600" y="5373688"/>
            <a:ext cx="3124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消除了不正常现象</a:t>
            </a:r>
            <a:r>
              <a:rPr lang="zh-CN" altLang="en-US" sz="2800" b="1"/>
              <a:t> </a:t>
            </a:r>
          </a:p>
        </p:txBody>
      </p:sp>
      <p:sp>
        <p:nvSpPr>
          <p:cNvPr id="19540" name="Text Box 84"/>
          <p:cNvSpPr txBox="1">
            <a:spLocks noChangeArrowheads="1"/>
          </p:cNvSpPr>
          <p:nvPr/>
        </p:nvSpPr>
        <p:spPr bwMode="auto">
          <a:xfrm>
            <a:off x="5219700" y="5949950"/>
            <a:ext cx="392430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异常数据</a:t>
            </a:r>
            <a:r>
              <a:rPr lang="en-US" altLang="zh-CN" sz="2800" b="1">
                <a:latin typeface="宋体" pitchFamily="2" charset="-122"/>
              </a:rPr>
              <a:t>(</a:t>
            </a:r>
            <a:r>
              <a:rPr lang="en-US" altLang="zh-CN" sz="2800" b="1"/>
              <a:t>33</a:t>
            </a:r>
            <a:r>
              <a:rPr lang="zh-CN" altLang="en-US" sz="2800" b="1">
                <a:latin typeface="宋体" pitchFamily="2" charset="-122"/>
              </a:rPr>
              <a:t>号</a:t>
            </a:r>
            <a:r>
              <a:rPr lang="en-US" altLang="zh-CN" sz="2800" b="1">
                <a:latin typeface="宋体" pitchFamily="2" charset="-122"/>
              </a:rPr>
              <a:t>)</a:t>
            </a:r>
            <a:r>
              <a:rPr lang="zh-CN" altLang="en-US" sz="2800" b="1">
                <a:latin typeface="宋体" pitchFamily="2" charset="-122"/>
              </a:rPr>
              <a:t>应去掉</a:t>
            </a:r>
            <a:r>
              <a:rPr lang="en-US" altLang="zh-CN" sz="2800" b="1">
                <a:latin typeface="宋体" pitchFamily="2" charset="-122"/>
              </a:rPr>
              <a:t>!</a:t>
            </a:r>
            <a:r>
              <a:rPr lang="en-US" altLang="zh-CN" sz="2800" b="1"/>
              <a:t> </a:t>
            </a:r>
          </a:p>
        </p:txBody>
      </p:sp>
      <p:grpSp>
        <p:nvGrpSpPr>
          <p:cNvPr id="28" name="Group 85"/>
          <p:cNvGrpSpPr>
            <a:grpSpLocks/>
          </p:cNvGrpSpPr>
          <p:nvPr/>
        </p:nvGrpSpPr>
        <p:grpSpPr bwMode="auto">
          <a:xfrm>
            <a:off x="5562600" y="1689100"/>
            <a:ext cx="3505200" cy="1828800"/>
            <a:chOff x="3504" y="960"/>
            <a:chExt cx="2208" cy="1152"/>
          </a:xfrm>
        </p:grpSpPr>
        <p:pic>
          <p:nvPicPr>
            <p:cNvPr id="14353" name="Picture 8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04" y="960"/>
              <a:ext cx="2208" cy="1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54" name="Text Box 87"/>
            <p:cNvSpPr txBox="1">
              <a:spLocks noChangeArrowheads="1"/>
            </p:cNvSpPr>
            <p:nvPr/>
          </p:nvSpPr>
          <p:spPr bwMode="auto">
            <a:xfrm>
              <a:off x="3936" y="1680"/>
              <a:ext cx="528" cy="250"/>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 x</a:t>
              </a:r>
              <a:r>
                <a:rPr lang="en-US" altLang="zh-CN" sz="2000" b="1" baseline="-30000"/>
                <a:t>1</a:t>
              </a:r>
              <a:r>
                <a:rPr lang="en-US" altLang="zh-CN" sz="2000" b="1"/>
                <a:t> </a:t>
              </a:r>
            </a:p>
          </p:txBody>
        </p:sp>
      </p:grpSp>
      <p:grpSp>
        <p:nvGrpSpPr>
          <p:cNvPr id="29" name="Group 88"/>
          <p:cNvGrpSpPr>
            <a:grpSpLocks/>
          </p:cNvGrpSpPr>
          <p:nvPr/>
        </p:nvGrpSpPr>
        <p:grpSpPr bwMode="auto">
          <a:xfrm>
            <a:off x="5562600" y="3594100"/>
            <a:ext cx="3505200" cy="1739900"/>
            <a:chOff x="3504" y="2160"/>
            <a:chExt cx="2208" cy="1096"/>
          </a:xfrm>
        </p:grpSpPr>
        <p:pic>
          <p:nvPicPr>
            <p:cNvPr id="14351" name="Picture 89"/>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504" y="2160"/>
              <a:ext cx="2208" cy="1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52" name="Text Box 90"/>
            <p:cNvSpPr txBox="1">
              <a:spLocks noChangeArrowheads="1"/>
            </p:cNvSpPr>
            <p:nvPr/>
          </p:nvSpPr>
          <p:spPr bwMode="auto">
            <a:xfrm>
              <a:off x="3888" y="2784"/>
              <a:ext cx="672" cy="250"/>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a:t>
              </a:r>
              <a:r>
                <a:rPr lang="zh-CN" altLang="en-US" sz="2000" b="1">
                  <a:latin typeface="宋体" pitchFamily="2" charset="-122"/>
                </a:rPr>
                <a:t>组合</a:t>
              </a:r>
            </a:p>
          </p:txBody>
        </p:sp>
      </p:grpSp>
      <p:grpSp>
        <p:nvGrpSpPr>
          <p:cNvPr id="30" name="Group 91"/>
          <p:cNvGrpSpPr>
            <a:grpSpLocks/>
          </p:cNvGrpSpPr>
          <p:nvPr/>
        </p:nvGrpSpPr>
        <p:grpSpPr bwMode="auto">
          <a:xfrm>
            <a:off x="7239000" y="3068638"/>
            <a:ext cx="609600" cy="2209800"/>
            <a:chOff x="4560" y="1824"/>
            <a:chExt cx="384" cy="1392"/>
          </a:xfrm>
        </p:grpSpPr>
        <p:sp>
          <p:nvSpPr>
            <p:cNvPr id="14349" name="Oval 92"/>
            <p:cNvSpPr>
              <a:spLocks noChangeArrowheads="1"/>
            </p:cNvSpPr>
            <p:nvPr/>
          </p:nvSpPr>
          <p:spPr bwMode="auto">
            <a:xfrm>
              <a:off x="4560" y="1824"/>
              <a:ext cx="240" cy="240"/>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4350" name="Oval 93"/>
            <p:cNvSpPr>
              <a:spLocks noChangeArrowheads="1"/>
            </p:cNvSpPr>
            <p:nvPr/>
          </p:nvSpPr>
          <p:spPr bwMode="auto">
            <a:xfrm>
              <a:off x="4704" y="2976"/>
              <a:ext cx="240" cy="240"/>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aphicFrame>
        <p:nvGraphicFramePr>
          <p:cNvPr id="94" name="表格 93"/>
          <p:cNvGraphicFramePr>
            <a:graphicFrameLocks noGrp="1"/>
          </p:cNvGraphicFramePr>
          <p:nvPr>
            <p:extLst>
              <p:ext uri="{D42A27DB-BD31-4B8C-83A1-F6EECF244321}">
                <p14:modId xmlns:p14="http://schemas.microsoft.com/office/powerpoint/2010/main" xmlns="" val="2445433583"/>
              </p:ext>
            </p:extLst>
          </p:nvPr>
        </p:nvGraphicFramePr>
        <p:xfrm>
          <a:off x="467544" y="1844824"/>
          <a:ext cx="5040560" cy="3291840"/>
        </p:xfrm>
        <a:graphic>
          <a:graphicData uri="http://schemas.openxmlformats.org/drawingml/2006/table">
            <a:tbl>
              <a:tblPr>
                <a:tableStyleId>{5C22544A-7EE6-4342-B048-85BDC9FD1C3A}</a:tableStyleId>
              </a:tblPr>
              <a:tblGrid>
                <a:gridCol w="763879"/>
                <a:gridCol w="1736089"/>
                <a:gridCol w="254059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11204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[11044  11363]</a:t>
                      </a:r>
                      <a:endParaRPr lang="zh-CN" sz="2400" b="1" kern="100" dirty="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497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[486  508]</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2</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7048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[6841  7255]</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-1727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[-1939  -1514]</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-348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[-545  –152]</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5</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-3071</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[-3372 -2769]</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1836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[1571  2101]</a:t>
                      </a:r>
                      <a:endParaRPr lang="zh-CN" sz="2400" b="1" kern="100">
                        <a:effectLst/>
                        <a:latin typeface="Times New Roman"/>
                        <a:ea typeface="宋体"/>
                      </a:endParaRPr>
                    </a:p>
                  </a:txBody>
                  <a:tcPr marL="68580" marR="68580" marT="0" marB="0">
                    <a:solidFill>
                      <a:srgbClr val="FFFF00"/>
                    </a:solidFill>
                  </a:tcPr>
                </a:tc>
              </a:tr>
              <a:tr h="220731">
                <a:tc gridSpan="3">
                  <a:txBody>
                    <a:bodyPr/>
                    <a:lstStyle/>
                    <a:p>
                      <a:pPr algn="l">
                        <a:spcAft>
                          <a:spcPts val="0"/>
                        </a:spcAft>
                      </a:pPr>
                      <a:r>
                        <a:rPr lang="en-US" sz="2400" b="1" i="1" kern="100" dirty="0" smtClean="0">
                          <a:effectLst/>
                          <a:latin typeface="Times New Roman"/>
                          <a:ea typeface="宋体"/>
                        </a:rPr>
                        <a:t>R</a:t>
                      </a:r>
                      <a:r>
                        <a:rPr lang="en-US" sz="2400" b="1" kern="100" baseline="30000" dirty="0" smtClean="0">
                          <a:effectLst/>
                          <a:latin typeface="Times New Roman"/>
                          <a:ea typeface="宋体"/>
                        </a:rPr>
                        <a:t>2</a:t>
                      </a:r>
                      <a:r>
                        <a:rPr lang="en-US" sz="2400" b="1" kern="100" dirty="0" smtClean="0">
                          <a:effectLst/>
                          <a:latin typeface="Times New Roman"/>
                          <a:ea typeface="宋体"/>
                        </a:rPr>
                        <a:t>=0.9988 </a:t>
                      </a:r>
                      <a:r>
                        <a:rPr lang="en-US" sz="2400" b="1" i="1" kern="100" dirty="0" smtClean="0">
                          <a:effectLst/>
                          <a:latin typeface="Times New Roman"/>
                          <a:ea typeface="宋体"/>
                        </a:rPr>
                        <a:t>F</a:t>
                      </a:r>
                      <a:r>
                        <a:rPr lang="en-US" sz="2400" b="1" kern="100" dirty="0" smtClean="0">
                          <a:effectLst/>
                          <a:latin typeface="Times New Roman"/>
                          <a:ea typeface="宋体"/>
                        </a:rPr>
                        <a:t>=5545  </a:t>
                      </a:r>
                      <a:r>
                        <a:rPr lang="en-US" altLang="zh-CN" sz="2400" b="1" i="1" dirty="0" smtClean="0"/>
                        <a:t>p</a:t>
                      </a:r>
                      <a:r>
                        <a:rPr lang="en-US" altLang="zh-CN" sz="2400" b="1" dirty="0" smtClean="0"/>
                        <a:t>&lt;0.0001 </a:t>
                      </a:r>
                      <a:r>
                        <a:rPr lang="en-US" altLang="zh-CN" sz="2400" b="1" i="1" dirty="0" smtClean="0"/>
                        <a:t>s</a:t>
                      </a:r>
                      <a:r>
                        <a:rPr lang="en-US" altLang="zh-CN" sz="2400" b="1" baseline="30000" dirty="0" smtClean="0"/>
                        <a:t>2</a:t>
                      </a:r>
                      <a:r>
                        <a:rPr lang="en-US" altLang="zh-CN" sz="2400" b="1" dirty="0" smtClean="0"/>
                        <a:t>=3</a:t>
                      </a:r>
                      <a:r>
                        <a:rPr lang="en-US" altLang="zh-CN" sz="2400" b="1" dirty="0" smtClean="0">
                          <a:sym typeface="Symbol" pitchFamily="18" charset="2"/>
                        </a:rPr>
                        <a:t>10</a:t>
                      </a:r>
                      <a:r>
                        <a:rPr lang="en-US" altLang="zh-CN" sz="2400" b="1" baseline="30000" dirty="0" smtClean="0">
                          <a:sym typeface="Symbol" pitchFamily="18" charset="2"/>
                        </a:rPr>
                        <a:t>4</a:t>
                      </a:r>
                      <a:r>
                        <a:rPr lang="en-US" altLang="zh-CN" sz="2400" b="1" dirty="0" smtClean="0"/>
                        <a:t> </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3" name="组合 2"/>
          <p:cNvGrpSpPr/>
          <p:nvPr/>
        </p:nvGrpSpPr>
        <p:grpSpPr>
          <a:xfrm>
            <a:off x="323528" y="1156682"/>
            <a:ext cx="1558440" cy="696629"/>
            <a:chOff x="323528" y="1156682"/>
            <a:chExt cx="1558440" cy="696629"/>
          </a:xfrm>
        </p:grpSpPr>
        <p:sp>
          <p:nvSpPr>
            <p:cNvPr id="96" name="矩形 95"/>
            <p:cNvSpPr/>
            <p:nvPr/>
          </p:nvSpPr>
          <p:spPr>
            <a:xfrm>
              <a:off x="323528" y="1453201"/>
              <a:ext cx="1558440" cy="400110"/>
            </a:xfrm>
            <a:prstGeom prst="rect">
              <a:avLst/>
            </a:prstGeom>
          </p:spPr>
          <p:txBody>
            <a:bodyPr wrap="none">
              <a:spAutoFit/>
            </a:bodyPr>
            <a:lstStyle/>
            <a:p>
              <a:r>
                <a:rPr lang="en-US" altLang="zh-CN" sz="2000" dirty="0" smtClean="0"/>
                <a:t>prog0902b.m</a:t>
              </a:r>
              <a:endParaRPr lang="zh-CN" altLang="en-US" sz="2000" dirty="0"/>
            </a:p>
          </p:txBody>
        </p:sp>
        <p:pic>
          <p:nvPicPr>
            <p:cNvPr id="97" name="Picture 2" descr="https://ss0.bdstatic.com/70cFvHSh_Q1YnxGkpoWK1HF6hhy/it/u=533717250,2312893710&amp;fm=27&amp;gp=0.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6903" y="1156682"/>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1000" fill="hold"/>
                                        <p:tgtEl>
                                          <p:spTgt spid="19461"/>
                                        </p:tgtEl>
                                        <p:attrNameLst>
                                          <p:attrName>ppt_x</p:attrName>
                                        </p:attrNameLst>
                                      </p:cBhvr>
                                      <p:tavLst>
                                        <p:tav tm="0">
                                          <p:val>
                                            <p:strVal val="#ppt_x"/>
                                          </p:val>
                                        </p:tav>
                                        <p:tav tm="100000">
                                          <p:val>
                                            <p:strVal val="#ppt_x"/>
                                          </p:val>
                                        </p:tav>
                                      </p:tavLst>
                                    </p:anim>
                                    <p:anim calcmode="lin" valueType="num">
                                      <p:cBhvr additive="base">
                                        <p:cTn id="8" dur="1000" fill="hold"/>
                                        <p:tgtEl>
                                          <p:spTgt spid="1946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9459"/>
                                        </p:tgtEl>
                                        <p:attrNameLst>
                                          <p:attrName>style.visibility</p:attrName>
                                        </p:attrNameLst>
                                      </p:cBhvr>
                                      <p:to>
                                        <p:strVal val="visible"/>
                                      </p:to>
                                    </p:set>
                                    <p:animEffect transition="in" filter="box(in)">
                                      <p:cBhvr>
                                        <p:cTn id="13" dur="1000"/>
                                        <p:tgtEl>
                                          <p:spTgt spid="1945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circle(in)">
                                      <p:cBhvr>
                                        <p:cTn id="26" dur="10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9538"/>
                                        </p:tgtEl>
                                        <p:attrNameLst>
                                          <p:attrName>style.visibility</p:attrName>
                                        </p:attrNameLst>
                                      </p:cBhvr>
                                      <p:to>
                                        <p:strVal val="visible"/>
                                      </p:to>
                                    </p:set>
                                    <p:animEffect transition="in" filter="blinds(vertical)">
                                      <p:cBhvr>
                                        <p:cTn id="31" dur="1000"/>
                                        <p:tgtEl>
                                          <p:spTgt spid="1953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dissolve">
                                      <p:cBhvr>
                                        <p:cTn id="36" dur="10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9539"/>
                                        </p:tgtEl>
                                        <p:attrNameLst>
                                          <p:attrName>style.visibility</p:attrName>
                                        </p:attrNameLst>
                                      </p:cBhvr>
                                      <p:to>
                                        <p:strVal val="visible"/>
                                      </p:to>
                                    </p:set>
                                    <p:animEffect transition="in" filter="dissolve">
                                      <p:cBhvr>
                                        <p:cTn id="46" dur="1000"/>
                                        <p:tgtEl>
                                          <p:spTgt spid="19539"/>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272"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1000" fill="hold"/>
                                        <p:tgtEl>
                                          <p:spTgt spid="30"/>
                                        </p:tgtEl>
                                        <p:attrNameLst>
                                          <p:attrName>ppt_w</p:attrName>
                                        </p:attrNameLst>
                                      </p:cBhvr>
                                      <p:tavLst>
                                        <p:tav tm="0">
                                          <p:val>
                                            <p:strVal val="2/3*#ppt_w"/>
                                          </p:val>
                                        </p:tav>
                                        <p:tav tm="100000">
                                          <p:val>
                                            <p:strVal val="#ppt_w"/>
                                          </p:val>
                                        </p:tav>
                                      </p:tavLst>
                                    </p:anim>
                                    <p:anim calcmode="lin" valueType="num">
                                      <p:cBhvr>
                                        <p:cTn id="52" dur="1000" fill="hold"/>
                                        <p:tgtEl>
                                          <p:spTgt spid="30"/>
                                        </p:tgtEl>
                                        <p:attrNameLst>
                                          <p:attrName>ppt_h</p:attrName>
                                        </p:attrNameLst>
                                      </p:cBhvr>
                                      <p:tavLst>
                                        <p:tav tm="0">
                                          <p:val>
                                            <p:strVal val="2/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9540"/>
                                        </p:tgtEl>
                                        <p:attrNameLst>
                                          <p:attrName>style.visibility</p:attrName>
                                        </p:attrNameLst>
                                      </p:cBhvr>
                                      <p:to>
                                        <p:strVal val="visible"/>
                                      </p:to>
                                    </p:set>
                                    <p:anim calcmode="lin" valueType="num">
                                      <p:cBhvr>
                                        <p:cTn id="57" dur="1000" fill="hold"/>
                                        <p:tgtEl>
                                          <p:spTgt spid="19540"/>
                                        </p:tgtEl>
                                        <p:attrNameLst>
                                          <p:attrName>ppt_w</p:attrName>
                                        </p:attrNameLst>
                                      </p:cBhvr>
                                      <p:tavLst>
                                        <p:tav tm="0">
                                          <p:val>
                                            <p:fltVal val="0"/>
                                          </p:val>
                                        </p:tav>
                                        <p:tav tm="100000">
                                          <p:val>
                                            <p:strVal val="#ppt_w"/>
                                          </p:val>
                                        </p:tav>
                                      </p:tavLst>
                                    </p:anim>
                                    <p:anim calcmode="lin" valueType="num">
                                      <p:cBhvr>
                                        <p:cTn id="58" dur="1000" fill="hold"/>
                                        <p:tgtEl>
                                          <p:spTgt spid="19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autoUpdateAnimBg="0"/>
      <p:bldP spid="19538" grpId="0" animBg="1" autoUpdateAnimBg="0"/>
      <p:bldP spid="19539" grpId="0" animBg="1" autoUpdateAnimBg="0"/>
      <p:bldP spid="195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827584" y="387816"/>
            <a:ext cx="719609" cy="5201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sz="4000" dirty="0">
                <a:solidFill>
                  <a:srgbClr val="3333FF"/>
                </a:solidFill>
                <a:latin typeface="隶书" pitchFamily="49" charset="-122"/>
                <a:ea typeface="隶书" pitchFamily="49" charset="-122"/>
              </a:rPr>
              <a:t>  </a:t>
            </a:r>
            <a:r>
              <a:rPr lang="zh-CN" altLang="en-US" sz="4000" dirty="0" smtClean="0">
                <a:solidFill>
                  <a:srgbClr val="3333FF"/>
                </a:solidFill>
                <a:latin typeface="隶书" pitchFamily="49" charset="-122"/>
                <a:ea typeface="隶书" pitchFamily="49" charset="-122"/>
              </a:rPr>
              <a:t>第九章  </a:t>
            </a:r>
            <a:endParaRPr lang="en-US" altLang="zh-CN" sz="4000" dirty="0" smtClean="0">
              <a:solidFill>
                <a:srgbClr val="3333FF"/>
              </a:solidFill>
              <a:latin typeface="隶书" pitchFamily="49" charset="-122"/>
              <a:ea typeface="隶书" pitchFamily="49" charset="-122"/>
            </a:endParaRPr>
          </a:p>
          <a:p>
            <a:pPr eaLnBrk="1" hangingPunct="1">
              <a:spcBef>
                <a:spcPct val="30000"/>
              </a:spcBef>
            </a:pPr>
            <a:r>
              <a:rPr lang="zh-CN" altLang="en-US" sz="4000" dirty="0" smtClean="0">
                <a:solidFill>
                  <a:srgbClr val="3333FF"/>
                </a:solidFill>
                <a:latin typeface="隶书" pitchFamily="49" charset="-122"/>
                <a:ea typeface="隶书" pitchFamily="49" charset="-122"/>
              </a:rPr>
              <a:t>统计模型</a:t>
            </a:r>
            <a:endParaRPr lang="zh-CN" altLang="en-US" sz="4000" dirty="0">
              <a:solidFill>
                <a:srgbClr val="3333FF"/>
              </a:solidFill>
              <a:latin typeface="隶书" pitchFamily="49" charset="-122"/>
              <a:ea typeface="隶书" pitchFamily="49" charset="-122"/>
            </a:endParaRPr>
          </a:p>
        </p:txBody>
      </p:sp>
      <p:sp>
        <p:nvSpPr>
          <p:cNvPr id="26640" name="Text Box 16"/>
          <p:cNvSpPr txBox="1">
            <a:spLocks noChangeArrowheads="1"/>
          </p:cNvSpPr>
          <p:nvPr/>
        </p:nvSpPr>
        <p:spPr bwMode="auto">
          <a:xfrm>
            <a:off x="1857356" y="571480"/>
            <a:ext cx="6697290" cy="5853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ts val="0"/>
              </a:spcBef>
            </a:pPr>
            <a:r>
              <a:rPr lang="en-US" altLang="zh-CN" sz="3200" b="1" u="sng" dirty="0" smtClean="0">
                <a:solidFill>
                  <a:schemeClr val="hlink"/>
                </a:solidFill>
                <a:ea typeface="楷体_GB2312" pitchFamily="49" charset="-122"/>
              </a:rPr>
              <a:t>9.1   </a:t>
            </a:r>
            <a:r>
              <a:rPr lang="zh-CN" altLang="en-US" sz="3200" b="1" dirty="0" smtClean="0">
                <a:ea typeface="楷体_GB2312" pitchFamily="49" charset="-122"/>
                <a:hlinkClick r:id="rId3" action="ppaction://hlinksldjump"/>
              </a:rPr>
              <a:t>牙膏的销售量</a:t>
            </a:r>
            <a:endParaRPr lang="en-US" altLang="zh-CN" sz="3200" b="1" u="sng" dirty="0" smtClean="0">
              <a:solidFill>
                <a:schemeClr val="hlink"/>
              </a:solidFill>
              <a:ea typeface="楷体_GB2312" pitchFamily="49" charset="-122"/>
            </a:endParaRPr>
          </a:p>
          <a:p>
            <a:pPr eaLnBrk="1" hangingPunct="1">
              <a:lnSpc>
                <a:spcPct val="130000"/>
              </a:lnSpc>
              <a:spcBef>
                <a:spcPts val="0"/>
              </a:spcBef>
            </a:pPr>
            <a:r>
              <a:rPr lang="en-US" altLang="zh-CN" sz="3200" b="1" dirty="0" smtClean="0">
                <a:ea typeface="楷体_GB2312" pitchFamily="49" charset="-122"/>
                <a:hlinkClick r:id="rId4" action="ppaction://hlinksldjump"/>
              </a:rPr>
              <a:t>9.2   </a:t>
            </a:r>
            <a:r>
              <a:rPr lang="zh-CN" altLang="en-US" sz="3200" b="1" dirty="0" smtClean="0">
                <a:ea typeface="楷体_GB2312" pitchFamily="49" charset="-122"/>
                <a:hlinkClick r:id="rId4" action="ppaction://hlinksldjump"/>
              </a:rPr>
              <a:t>软件开发人员的薪金</a:t>
            </a:r>
            <a:endParaRPr lang="zh-CN" altLang="en-US" sz="3200" b="1" dirty="0" smtClean="0">
              <a:ea typeface="楷体_GB2312" pitchFamily="49" charset="-122"/>
            </a:endParaRPr>
          </a:p>
          <a:p>
            <a:pPr eaLnBrk="1" hangingPunct="1">
              <a:lnSpc>
                <a:spcPct val="130000"/>
              </a:lnSpc>
              <a:spcBef>
                <a:spcPts val="0"/>
              </a:spcBef>
            </a:pPr>
            <a:r>
              <a:rPr lang="en-US" altLang="zh-CN" sz="3200" b="1" dirty="0" smtClean="0">
                <a:ea typeface="楷体_GB2312" pitchFamily="49" charset="-122"/>
                <a:hlinkClick r:id="rId5" action="ppaction://hlinksldjump"/>
              </a:rPr>
              <a:t>9.3   </a:t>
            </a:r>
            <a:r>
              <a:rPr lang="zh-CN" altLang="en-US" sz="3200" b="1" dirty="0" smtClean="0">
                <a:ea typeface="楷体_GB2312" pitchFamily="49" charset="-122"/>
                <a:hlinkClick r:id="rId5" action="ppaction://hlinksldjump"/>
              </a:rPr>
              <a:t>酶促反应</a:t>
            </a:r>
            <a:endParaRPr lang="zh-CN" altLang="en-US" sz="3200" b="1" dirty="0">
              <a:ea typeface="楷体_GB2312" pitchFamily="49" charset="-122"/>
            </a:endParaRPr>
          </a:p>
          <a:p>
            <a:pPr eaLnBrk="1" hangingPunct="1">
              <a:lnSpc>
                <a:spcPct val="130000"/>
              </a:lnSpc>
              <a:spcBef>
                <a:spcPts val="0"/>
              </a:spcBef>
            </a:pPr>
            <a:r>
              <a:rPr lang="en-US" altLang="zh-CN" sz="3200" b="1" dirty="0" smtClean="0">
                <a:ea typeface="楷体_GB2312" pitchFamily="49" charset="-122"/>
                <a:hlinkClick r:id="rId6" action="ppaction://hlinksldjump"/>
              </a:rPr>
              <a:t>9.4   </a:t>
            </a:r>
            <a:r>
              <a:rPr lang="zh-CN" altLang="en-US" sz="3200" b="1" dirty="0" smtClean="0">
                <a:ea typeface="楷体_GB2312" pitchFamily="49" charset="-122"/>
                <a:hlinkClick r:id="rId6" action="ppaction://hlinksldjump"/>
              </a:rPr>
              <a:t>投资额</a:t>
            </a:r>
            <a:r>
              <a:rPr lang="zh-CN" altLang="en-US" sz="3200" b="1" dirty="0">
                <a:ea typeface="楷体_GB2312" pitchFamily="49" charset="-122"/>
                <a:hlinkClick r:id="rId6" action="ppaction://hlinksldjump"/>
              </a:rPr>
              <a:t>与生产总值和</a:t>
            </a:r>
            <a:r>
              <a:rPr lang="zh-CN" altLang="en-US" sz="3200" b="1" dirty="0" smtClean="0">
                <a:ea typeface="楷体_GB2312" pitchFamily="49" charset="-122"/>
                <a:hlinkClick r:id="rId6" action="ppaction://hlinksldjump"/>
              </a:rPr>
              <a:t>物价指数</a:t>
            </a:r>
            <a:endParaRPr lang="en-US" altLang="zh-CN" sz="3200" b="1" dirty="0" smtClean="0">
              <a:ea typeface="楷体_GB2312" pitchFamily="49" charset="-122"/>
            </a:endParaRPr>
          </a:p>
          <a:p>
            <a:pPr eaLnBrk="1" hangingPunct="1">
              <a:lnSpc>
                <a:spcPct val="130000"/>
              </a:lnSpc>
              <a:spcBef>
                <a:spcPts val="0"/>
              </a:spcBef>
            </a:pPr>
            <a:r>
              <a:rPr lang="en-US" altLang="zh-CN" sz="3200" b="1" u="sng" dirty="0" smtClean="0">
                <a:solidFill>
                  <a:schemeClr val="hlink"/>
                </a:solidFill>
                <a:ea typeface="楷体_GB2312" pitchFamily="49" charset="-122"/>
              </a:rPr>
              <a:t>9.5   </a:t>
            </a:r>
            <a:r>
              <a:rPr lang="zh-CN" altLang="en-US" sz="3200" b="1" u="sng" dirty="0" smtClean="0">
                <a:solidFill>
                  <a:schemeClr val="hlink"/>
                </a:solidFill>
                <a:ea typeface="楷体_GB2312" pitchFamily="49" charset="-122"/>
              </a:rPr>
              <a:t>孕妇吸烟与胎儿健康</a:t>
            </a:r>
            <a:endParaRPr lang="en-US" altLang="zh-CN" sz="3200" b="1" u="sng" dirty="0" smtClean="0">
              <a:solidFill>
                <a:schemeClr val="hlink"/>
              </a:solidFill>
              <a:ea typeface="楷体_GB2312" pitchFamily="49" charset="-122"/>
            </a:endParaRPr>
          </a:p>
          <a:p>
            <a:pPr eaLnBrk="1" hangingPunct="1">
              <a:lnSpc>
                <a:spcPct val="130000"/>
              </a:lnSpc>
              <a:spcBef>
                <a:spcPts val="0"/>
              </a:spcBef>
            </a:pPr>
            <a:r>
              <a:rPr lang="en-US" altLang="zh-CN" sz="3200" b="1" u="sng" dirty="0" smtClean="0">
                <a:solidFill>
                  <a:schemeClr val="hlink"/>
                </a:solidFill>
                <a:ea typeface="楷体_GB2312" pitchFamily="49" charset="-122"/>
              </a:rPr>
              <a:t>9.6   </a:t>
            </a:r>
            <a:r>
              <a:rPr lang="zh-CN" altLang="en-US" sz="3200" b="1" u="sng" dirty="0" smtClean="0">
                <a:solidFill>
                  <a:schemeClr val="folHlink"/>
                </a:solidFill>
                <a:ea typeface="楷体_GB2312" pitchFamily="49" charset="-122"/>
                <a:hlinkClick r:id="rId7" action="ppaction://hlinksldjump"/>
              </a:rPr>
              <a:t>冠心病</a:t>
            </a:r>
            <a:r>
              <a:rPr lang="zh-CN" altLang="en-US" sz="3200" b="1" u="sng" dirty="0">
                <a:solidFill>
                  <a:schemeClr val="folHlink"/>
                </a:solidFill>
                <a:ea typeface="楷体_GB2312" pitchFamily="49" charset="-122"/>
                <a:hlinkClick r:id="rId7" action="ppaction://hlinksldjump"/>
              </a:rPr>
              <a:t>与年龄</a:t>
            </a:r>
            <a:endParaRPr lang="zh-CN" altLang="en-US" sz="3200" b="1" u="sng" dirty="0">
              <a:solidFill>
                <a:schemeClr val="folHlink"/>
              </a:solidFill>
              <a:ea typeface="楷体_GB2312" pitchFamily="49" charset="-122"/>
            </a:endParaRPr>
          </a:p>
          <a:p>
            <a:pPr eaLnBrk="1" hangingPunct="1">
              <a:lnSpc>
                <a:spcPct val="130000"/>
              </a:lnSpc>
              <a:spcBef>
                <a:spcPts val="0"/>
              </a:spcBef>
            </a:pPr>
            <a:r>
              <a:rPr lang="en-US" altLang="zh-CN" sz="3200" b="1" u="sng" dirty="0" smtClean="0">
                <a:solidFill>
                  <a:schemeClr val="hlink"/>
                </a:solidFill>
                <a:ea typeface="楷体_GB2312" pitchFamily="49" charset="-122"/>
              </a:rPr>
              <a:t>9.7   </a:t>
            </a:r>
            <a:r>
              <a:rPr lang="zh-CN" altLang="en-US" sz="3200" b="1" u="sng" dirty="0" smtClean="0">
                <a:solidFill>
                  <a:schemeClr val="hlink"/>
                </a:solidFill>
                <a:ea typeface="楷体_GB2312" pitchFamily="49" charset="-122"/>
              </a:rPr>
              <a:t>蠓虫</a:t>
            </a:r>
            <a:r>
              <a:rPr lang="zh-CN" altLang="en-US" sz="3200" b="1" u="sng" dirty="0">
                <a:solidFill>
                  <a:schemeClr val="hlink"/>
                </a:solidFill>
                <a:ea typeface="楷体_GB2312" pitchFamily="49" charset="-122"/>
              </a:rPr>
              <a:t>分类</a:t>
            </a:r>
            <a:r>
              <a:rPr lang="zh-CN" altLang="en-US" sz="3200" b="1" u="sng" dirty="0" smtClean="0">
                <a:solidFill>
                  <a:schemeClr val="hlink"/>
                </a:solidFill>
                <a:ea typeface="楷体_GB2312" pitchFamily="49" charset="-122"/>
              </a:rPr>
              <a:t>判别</a:t>
            </a:r>
            <a:endParaRPr lang="en-US" altLang="zh-CN" sz="3200" b="1" u="sng" dirty="0" smtClean="0">
              <a:solidFill>
                <a:schemeClr val="hlink"/>
              </a:solidFill>
              <a:ea typeface="楷体_GB2312" pitchFamily="49" charset="-122"/>
            </a:endParaRPr>
          </a:p>
          <a:p>
            <a:pPr eaLnBrk="1" hangingPunct="1">
              <a:lnSpc>
                <a:spcPct val="130000"/>
              </a:lnSpc>
              <a:spcBef>
                <a:spcPts val="0"/>
              </a:spcBef>
            </a:pPr>
            <a:r>
              <a:rPr lang="en-US" altLang="zh-CN" sz="3200" b="1" u="sng" dirty="0" smtClean="0">
                <a:solidFill>
                  <a:schemeClr val="hlink"/>
                </a:solidFill>
                <a:ea typeface="楷体_GB2312" pitchFamily="49" charset="-122"/>
                <a:hlinkClick r:id="" action="ppaction://noaction"/>
              </a:rPr>
              <a:t>9.8  </a:t>
            </a:r>
            <a:r>
              <a:rPr lang="zh-CN" altLang="en-US" sz="3200" b="1" u="sng" dirty="0" smtClean="0">
                <a:solidFill>
                  <a:schemeClr val="hlink"/>
                </a:solidFill>
                <a:ea typeface="楷体_GB2312" pitchFamily="49" charset="-122"/>
                <a:hlinkClick r:id="" action="ppaction://noaction"/>
              </a:rPr>
              <a:t>学生</a:t>
            </a:r>
            <a:r>
              <a:rPr lang="zh-CN" altLang="en-US" sz="3200" b="1" u="sng" dirty="0">
                <a:solidFill>
                  <a:schemeClr val="hlink"/>
                </a:solidFill>
                <a:ea typeface="楷体_GB2312" pitchFamily="49" charset="-122"/>
                <a:hlinkClick r:id="" action="ppaction://noaction"/>
              </a:rPr>
              <a:t>考试成绩综合评价</a:t>
            </a:r>
            <a:endParaRPr lang="en-US" altLang="zh-CN" sz="3200" b="1" u="sng" dirty="0" smtClean="0">
              <a:solidFill>
                <a:schemeClr val="hlink"/>
              </a:solidFill>
              <a:ea typeface="楷体_GB2312" pitchFamily="49" charset="-122"/>
              <a:hlinkClick r:id="" action="ppaction://noaction"/>
            </a:endParaRPr>
          </a:p>
          <a:p>
            <a:pPr eaLnBrk="1" hangingPunct="1">
              <a:lnSpc>
                <a:spcPct val="130000"/>
              </a:lnSpc>
              <a:spcBef>
                <a:spcPts val="0"/>
              </a:spcBef>
            </a:pPr>
            <a:r>
              <a:rPr lang="en-US" altLang="zh-CN" sz="3200" b="1" u="sng" dirty="0" smtClean="0">
                <a:solidFill>
                  <a:schemeClr val="hlink"/>
                </a:solidFill>
                <a:ea typeface="楷体_GB2312" pitchFamily="49" charset="-122"/>
              </a:rPr>
              <a:t>9.9  </a:t>
            </a:r>
            <a:r>
              <a:rPr lang="zh-CN" altLang="en-US" sz="3200" b="1" u="sng" dirty="0" smtClean="0">
                <a:solidFill>
                  <a:schemeClr val="hlink"/>
                </a:solidFill>
                <a:ea typeface="楷体_GB2312" pitchFamily="49" charset="-122"/>
              </a:rPr>
              <a:t>艾滋病</a:t>
            </a:r>
            <a:r>
              <a:rPr lang="zh-CN" altLang="en-US" sz="3200" b="1" u="sng" dirty="0">
                <a:solidFill>
                  <a:schemeClr val="hlink"/>
                </a:solidFill>
                <a:ea typeface="楷体_GB2312" pitchFamily="49" charset="-122"/>
              </a:rPr>
              <a:t>疗法的评价和疗效的</a:t>
            </a:r>
            <a:r>
              <a:rPr lang="zh-CN" altLang="en-US" sz="3200" b="1" u="sng" dirty="0" smtClean="0">
                <a:solidFill>
                  <a:schemeClr val="hlink"/>
                </a:solidFill>
                <a:ea typeface="楷体_GB2312" pitchFamily="49" charset="-122"/>
              </a:rPr>
              <a:t>预测</a:t>
            </a:r>
            <a:endParaRPr lang="en-US" altLang="zh-CN" sz="3200" b="1" u="sng" dirty="0" smtClean="0">
              <a:solidFill>
                <a:schemeClr val="hlink"/>
              </a:solidFill>
              <a:ea typeface="楷体_GB2312" pitchFamily="49" charset="-122"/>
            </a:endParaRPr>
          </a:p>
        </p:txBody>
      </p:sp>
      <p:pic>
        <p:nvPicPr>
          <p:cNvPr id="45060" name="Picture 4" descr="D:\work\101210数学模型（第四版）电子教案\logo.jpg"/>
          <p:cNvPicPr>
            <a:picLocks noChangeAspect="1" noChangeArrowheads="1"/>
          </p:cNvPicPr>
          <p:nvPr/>
        </p:nvPicPr>
        <p:blipFill>
          <a:blip r:embed="rId8">
            <a:extLst>
              <a:ext uri="{28A0092B-C50C-407E-A947-70E740481C1C}">
                <a14:useLocalDpi xmlns:a14="http://schemas.microsoft.com/office/drawing/2010/main" xmlns="" val="0"/>
              </a:ext>
            </a:extLst>
          </a:blip>
          <a:srcRect t="7460"/>
          <a:stretch>
            <a:fillRect/>
          </a:stretch>
        </p:blipFill>
        <p:spPr bwMode="auto">
          <a:xfrm>
            <a:off x="17463" y="20638"/>
            <a:ext cx="3335337"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3578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26640"/>
                                        </p:tgtEl>
                                        <p:attrNameLst>
                                          <p:attrName>style.visibility</p:attrName>
                                        </p:attrNameLst>
                                      </p:cBhvr>
                                      <p:to>
                                        <p:strVal val="visible"/>
                                      </p:to>
                                    </p:set>
                                    <p:animEffect transition="in" filter="wipe(left)">
                                      <p:cBhvr>
                                        <p:cTn id="7" dur="10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445571" y="524860"/>
            <a:ext cx="2758277" cy="57943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latin typeface="宋体" pitchFamily="2" charset="-122"/>
                <a:ea typeface="楷体_GB2312" pitchFamily="49" charset="-122"/>
              </a:rPr>
              <a:t>去掉异常</a:t>
            </a:r>
            <a:r>
              <a:rPr lang="zh-CN" altLang="en-US" sz="3200" b="1" dirty="0" smtClean="0">
                <a:latin typeface="宋体" pitchFamily="2" charset="-122"/>
                <a:ea typeface="楷体_GB2312" pitchFamily="49" charset="-122"/>
              </a:rPr>
              <a:t>数据</a:t>
            </a:r>
            <a:endParaRPr lang="zh-CN" altLang="en-US" sz="3200" b="1" dirty="0">
              <a:ea typeface="楷体_GB2312" pitchFamily="49" charset="-122"/>
            </a:endParaRPr>
          </a:p>
        </p:txBody>
      </p:sp>
      <p:grpSp>
        <p:nvGrpSpPr>
          <p:cNvPr id="28" name="Group 79"/>
          <p:cNvGrpSpPr>
            <a:grpSpLocks/>
          </p:cNvGrpSpPr>
          <p:nvPr/>
        </p:nvGrpSpPr>
        <p:grpSpPr bwMode="auto">
          <a:xfrm>
            <a:off x="5867400" y="914400"/>
            <a:ext cx="3124200" cy="1814513"/>
            <a:chOff x="3696" y="672"/>
            <a:chExt cx="1968" cy="1143"/>
          </a:xfrm>
        </p:grpSpPr>
        <p:pic>
          <p:nvPicPr>
            <p:cNvPr id="55307" name="Picture 8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96" y="672"/>
              <a:ext cx="1968" cy="1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308" name="Text Box 81"/>
            <p:cNvSpPr txBox="1">
              <a:spLocks noChangeArrowheads="1"/>
            </p:cNvSpPr>
            <p:nvPr/>
          </p:nvSpPr>
          <p:spPr bwMode="auto">
            <a:xfrm>
              <a:off x="5136" y="672"/>
              <a:ext cx="528" cy="250"/>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 x</a:t>
              </a:r>
              <a:r>
                <a:rPr lang="en-US" altLang="zh-CN" sz="2000" b="1" baseline="-30000"/>
                <a:t>1</a:t>
              </a:r>
              <a:r>
                <a:rPr lang="en-US" altLang="zh-CN" sz="2000" b="1"/>
                <a:t> </a:t>
              </a:r>
            </a:p>
          </p:txBody>
        </p:sp>
      </p:grpSp>
      <p:grpSp>
        <p:nvGrpSpPr>
          <p:cNvPr id="29" name="Group 82"/>
          <p:cNvGrpSpPr>
            <a:grpSpLocks/>
          </p:cNvGrpSpPr>
          <p:nvPr/>
        </p:nvGrpSpPr>
        <p:grpSpPr bwMode="auto">
          <a:xfrm>
            <a:off x="5867400" y="2805113"/>
            <a:ext cx="3124200" cy="1843087"/>
            <a:chOff x="3696" y="1863"/>
            <a:chExt cx="1968" cy="1161"/>
          </a:xfrm>
        </p:grpSpPr>
        <p:pic>
          <p:nvPicPr>
            <p:cNvPr id="55305" name="Picture 8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96" y="1863"/>
              <a:ext cx="1968" cy="1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306" name="Text Box 84"/>
            <p:cNvSpPr txBox="1">
              <a:spLocks noChangeArrowheads="1"/>
            </p:cNvSpPr>
            <p:nvPr/>
          </p:nvSpPr>
          <p:spPr bwMode="auto">
            <a:xfrm>
              <a:off x="4992" y="1872"/>
              <a:ext cx="672" cy="250"/>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a:t>
              </a:r>
              <a:r>
                <a:rPr lang="zh-CN" altLang="en-US" sz="2000" b="1">
                  <a:latin typeface="宋体" pitchFamily="2" charset="-122"/>
                </a:rPr>
                <a:t>组合</a:t>
              </a:r>
            </a:p>
          </p:txBody>
        </p:sp>
      </p:grpSp>
      <p:sp>
        <p:nvSpPr>
          <p:cNvPr id="20565" name="Text Box 85"/>
          <p:cNvSpPr txBox="1">
            <a:spLocks noChangeArrowheads="1"/>
          </p:cNvSpPr>
          <p:nvPr/>
        </p:nvSpPr>
        <p:spPr bwMode="auto">
          <a:xfrm>
            <a:off x="631304" y="4652963"/>
            <a:ext cx="4876800" cy="1880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
              </a:spcBef>
            </a:pPr>
            <a:r>
              <a:rPr lang="en-US" altLang="zh-CN" sz="2800" b="1" i="1" dirty="0"/>
              <a:t>R</a:t>
            </a:r>
            <a:r>
              <a:rPr lang="en-US" altLang="zh-CN" sz="2800" b="1" baseline="30000" dirty="0"/>
              <a:t>2</a:t>
            </a:r>
            <a:r>
              <a:rPr lang="en-US" altLang="zh-CN" sz="2800" b="1" dirty="0"/>
              <a:t>: 0.9567 </a:t>
            </a:r>
            <a:r>
              <a:rPr lang="en-US" altLang="zh-CN" sz="2800" b="1" dirty="0">
                <a:sym typeface="Symbol" pitchFamily="18" charset="2"/>
              </a:rPr>
              <a:t></a:t>
            </a:r>
            <a:r>
              <a:rPr lang="en-US" altLang="zh-CN" sz="2800" b="1" dirty="0"/>
              <a:t>0.9988</a:t>
            </a:r>
            <a:r>
              <a:rPr lang="en-US" altLang="zh-CN" sz="2800" b="1" dirty="0">
                <a:sym typeface="Symbol" pitchFamily="18" charset="2"/>
              </a:rPr>
              <a:t></a:t>
            </a:r>
            <a:r>
              <a:rPr lang="en-US" altLang="zh-CN" sz="2800" b="1" dirty="0"/>
              <a:t>0.9998</a:t>
            </a:r>
          </a:p>
          <a:p>
            <a:pPr eaLnBrk="1" hangingPunct="1">
              <a:spcBef>
                <a:spcPct val="5000"/>
              </a:spcBef>
            </a:pPr>
            <a:r>
              <a:rPr lang="en-US" altLang="zh-CN" sz="2800" b="1" i="1" dirty="0"/>
              <a:t>F</a:t>
            </a:r>
            <a:r>
              <a:rPr lang="zh-CN" altLang="en-US" sz="2800" b="1" dirty="0"/>
              <a:t>：</a:t>
            </a:r>
            <a:r>
              <a:rPr lang="en-US" altLang="zh-CN" sz="2800" b="1" dirty="0"/>
              <a:t>226 </a:t>
            </a:r>
            <a:r>
              <a:rPr lang="en-US" altLang="zh-CN" sz="2800" b="1" dirty="0">
                <a:sym typeface="Symbol" pitchFamily="18" charset="2"/>
              </a:rPr>
              <a:t></a:t>
            </a:r>
            <a:r>
              <a:rPr lang="en-US" altLang="zh-CN" sz="2800" b="1" i="1" dirty="0"/>
              <a:t> </a:t>
            </a:r>
            <a:r>
              <a:rPr lang="en-US" altLang="zh-CN" sz="2800" b="1" dirty="0" smtClean="0"/>
              <a:t>5545 </a:t>
            </a:r>
            <a:r>
              <a:rPr lang="en-US" altLang="zh-CN" sz="2800" b="1" dirty="0">
                <a:sym typeface="Symbol" pitchFamily="18" charset="2"/>
              </a:rPr>
              <a:t></a:t>
            </a:r>
            <a:r>
              <a:rPr lang="en-US" altLang="zh-CN" sz="2800" b="1" dirty="0"/>
              <a:t> 36701 </a:t>
            </a:r>
          </a:p>
          <a:p>
            <a:pPr eaLnBrk="1" hangingPunct="1">
              <a:spcBef>
                <a:spcPct val="5000"/>
              </a:spcBef>
            </a:pPr>
            <a:r>
              <a:rPr lang="en-US" altLang="zh-CN" sz="2800" b="1" i="1" dirty="0"/>
              <a:t>s</a:t>
            </a:r>
            <a:r>
              <a:rPr lang="en-US" altLang="zh-CN" sz="2800" b="1" baseline="30000" dirty="0"/>
              <a:t>2</a:t>
            </a:r>
            <a:r>
              <a:rPr lang="en-US" altLang="zh-CN" sz="2800" b="1" dirty="0"/>
              <a:t>: </a:t>
            </a:r>
            <a:r>
              <a:rPr lang="en-US" altLang="zh-CN" sz="2800" b="1" dirty="0">
                <a:sym typeface="Symbol" pitchFamily="18" charset="2"/>
              </a:rPr>
              <a:t>  10</a:t>
            </a:r>
            <a:r>
              <a:rPr lang="en-US" altLang="zh-CN" sz="2800" b="1" baseline="30000" dirty="0">
                <a:sym typeface="Symbol" pitchFamily="18" charset="2"/>
              </a:rPr>
              <a:t>4</a:t>
            </a:r>
            <a:r>
              <a:rPr lang="en-US" altLang="zh-CN" sz="2800" b="1" dirty="0"/>
              <a:t> </a:t>
            </a:r>
            <a:r>
              <a:rPr lang="en-US" altLang="zh-CN" sz="2800" b="1" dirty="0">
                <a:sym typeface="Symbol" pitchFamily="18" charset="2"/>
              </a:rPr>
              <a:t></a:t>
            </a:r>
            <a:r>
              <a:rPr lang="en-US" altLang="zh-CN" sz="2800" dirty="0"/>
              <a:t> </a:t>
            </a:r>
            <a:r>
              <a:rPr lang="en-US" altLang="zh-CN" sz="2800" b="1" dirty="0"/>
              <a:t>3</a:t>
            </a:r>
            <a:r>
              <a:rPr lang="en-US" altLang="zh-CN" sz="2800" b="1" dirty="0">
                <a:sym typeface="Symbol" pitchFamily="18" charset="2"/>
              </a:rPr>
              <a:t>10</a:t>
            </a:r>
            <a:r>
              <a:rPr lang="en-US" altLang="zh-CN" sz="2800" b="1" baseline="30000" dirty="0">
                <a:sym typeface="Symbol" pitchFamily="18" charset="2"/>
              </a:rPr>
              <a:t>4 </a:t>
            </a:r>
            <a:r>
              <a:rPr lang="en-US" altLang="zh-CN" sz="2800" b="1" dirty="0">
                <a:sym typeface="Symbol" pitchFamily="18" charset="2"/>
              </a:rPr>
              <a:t></a:t>
            </a:r>
            <a:r>
              <a:rPr lang="en-US" altLang="zh-CN" sz="2800" b="1" dirty="0"/>
              <a:t> 4</a:t>
            </a:r>
            <a:r>
              <a:rPr lang="en-US" altLang="zh-CN" sz="2800" b="1" dirty="0">
                <a:sym typeface="Symbol" pitchFamily="18" charset="2"/>
              </a:rPr>
              <a:t>10</a:t>
            </a:r>
            <a:r>
              <a:rPr lang="en-US" altLang="zh-CN" sz="2800" b="1" baseline="30000" dirty="0">
                <a:sym typeface="Symbol" pitchFamily="18" charset="2"/>
              </a:rPr>
              <a:t>3</a:t>
            </a:r>
            <a:endParaRPr lang="en-US" altLang="zh-CN" sz="2800" b="1" dirty="0"/>
          </a:p>
          <a:p>
            <a:pPr eaLnBrk="1" hangingPunct="1">
              <a:spcBef>
                <a:spcPct val="5000"/>
              </a:spcBef>
            </a:pPr>
            <a:r>
              <a:rPr lang="zh-CN" altLang="en-US" sz="2800" b="1" dirty="0" smtClean="0">
                <a:solidFill>
                  <a:srgbClr val="FF3300"/>
                </a:solidFill>
              </a:rPr>
              <a:t>         置信区间</a:t>
            </a:r>
            <a:r>
              <a:rPr lang="zh-CN" altLang="en-US" sz="2800" b="1" dirty="0">
                <a:solidFill>
                  <a:srgbClr val="FF3300"/>
                </a:solidFill>
              </a:rPr>
              <a:t>长度更短</a:t>
            </a:r>
          </a:p>
        </p:txBody>
      </p:sp>
      <p:sp>
        <p:nvSpPr>
          <p:cNvPr id="20566" name="Text Box 86"/>
          <p:cNvSpPr txBox="1">
            <a:spLocks noChangeArrowheads="1"/>
          </p:cNvSpPr>
          <p:nvPr/>
        </p:nvSpPr>
        <p:spPr bwMode="auto">
          <a:xfrm>
            <a:off x="6019800" y="4876800"/>
            <a:ext cx="2743200"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残差</a:t>
            </a:r>
            <a:r>
              <a:rPr lang="zh-CN" altLang="en-US" sz="2800" b="1"/>
              <a:t>图十分正常</a:t>
            </a:r>
          </a:p>
        </p:txBody>
      </p:sp>
      <p:sp>
        <p:nvSpPr>
          <p:cNvPr id="20567" name="Text Box 87"/>
          <p:cNvSpPr txBox="1">
            <a:spLocks noChangeArrowheads="1"/>
          </p:cNvSpPr>
          <p:nvPr/>
        </p:nvSpPr>
        <p:spPr bwMode="auto">
          <a:xfrm>
            <a:off x="5652120" y="5562600"/>
            <a:ext cx="3339480"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最终</a:t>
            </a:r>
            <a:r>
              <a:rPr lang="zh-CN" altLang="en-US" sz="2800" b="1" dirty="0" smtClean="0"/>
              <a:t>模型完全可用！</a:t>
            </a:r>
            <a:endParaRPr lang="zh-CN" altLang="en-US" sz="2800" b="1" dirty="0"/>
          </a:p>
        </p:txBody>
      </p:sp>
      <p:graphicFrame>
        <p:nvGraphicFramePr>
          <p:cNvPr id="88" name="表格 87"/>
          <p:cNvGraphicFramePr>
            <a:graphicFrameLocks noGrp="1"/>
          </p:cNvGraphicFramePr>
          <p:nvPr>
            <p:extLst>
              <p:ext uri="{D42A27DB-BD31-4B8C-83A1-F6EECF244321}">
                <p14:modId xmlns:p14="http://schemas.microsoft.com/office/powerpoint/2010/main" xmlns="" val="3597433496"/>
              </p:ext>
            </p:extLst>
          </p:nvPr>
        </p:nvGraphicFramePr>
        <p:xfrm>
          <a:off x="479354" y="1217280"/>
          <a:ext cx="5316782" cy="3291840"/>
        </p:xfrm>
        <a:graphic>
          <a:graphicData uri="http://schemas.openxmlformats.org/drawingml/2006/table">
            <a:tbl>
              <a:tblPr>
                <a:tableStyleId>{5C22544A-7EE6-4342-B048-85BDC9FD1C3A}</a:tableStyleId>
              </a:tblPr>
              <a:tblGrid>
                <a:gridCol w="763879"/>
                <a:gridCol w="1736089"/>
                <a:gridCol w="2816814"/>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11200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[11139  11261]</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1</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498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[494  503]</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7041</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[6962  7120]</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-1737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[-1818  -1656]</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-356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[-431  –281]</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5</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-3056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[-3171 –2942]</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1997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[1894  2100]</a:t>
                      </a:r>
                      <a:endParaRPr lang="zh-CN" sz="2400" b="1" kern="100" dirty="0">
                        <a:effectLst/>
                        <a:latin typeface="Times New Roman"/>
                        <a:ea typeface="宋体"/>
                      </a:endParaRPr>
                    </a:p>
                  </a:txBody>
                  <a:tcPr marL="68580" marR="68580" marT="0" marB="0">
                    <a:solidFill>
                      <a:srgbClr val="FFFF00"/>
                    </a:solidFill>
                  </a:tcPr>
                </a:tc>
              </a:tr>
              <a:tr h="220731">
                <a:tc gridSpan="3">
                  <a:txBody>
                    <a:bodyPr/>
                    <a:lstStyle/>
                    <a:p>
                      <a:pPr algn="l">
                        <a:spcAft>
                          <a:spcPts val="0"/>
                        </a:spcAft>
                      </a:pPr>
                      <a:r>
                        <a:rPr lang="en-US" sz="2400" b="1" i="1" kern="100" dirty="0">
                          <a:effectLst/>
                          <a:latin typeface="Times New Roman"/>
                          <a:ea typeface="宋体"/>
                        </a:rPr>
                        <a:t>R</a:t>
                      </a:r>
                      <a:r>
                        <a:rPr lang="en-US" sz="2400" b="1" kern="100" baseline="30000" dirty="0">
                          <a:effectLst/>
                          <a:latin typeface="Times New Roman"/>
                          <a:ea typeface="宋体"/>
                        </a:rPr>
                        <a:t>2</a:t>
                      </a:r>
                      <a:r>
                        <a:rPr lang="en-US" sz="2400" b="1" kern="100" dirty="0">
                          <a:effectLst/>
                          <a:latin typeface="Times New Roman"/>
                          <a:ea typeface="宋体"/>
                        </a:rPr>
                        <a:t>=0.9998  </a:t>
                      </a:r>
                      <a:r>
                        <a:rPr lang="en-US" altLang="zh-CN" sz="2400" b="1" i="1" dirty="0" smtClean="0"/>
                        <a:t>F</a:t>
                      </a:r>
                      <a:r>
                        <a:rPr lang="en-US" altLang="zh-CN" sz="2400" b="1" dirty="0" smtClean="0"/>
                        <a:t>=36701 </a:t>
                      </a:r>
                      <a:r>
                        <a:rPr lang="en-US" altLang="zh-CN" sz="2400" b="1" i="1" dirty="0" smtClean="0"/>
                        <a:t>p</a:t>
                      </a:r>
                      <a:r>
                        <a:rPr lang="en-US" altLang="zh-CN" sz="2400" b="1" dirty="0" smtClean="0"/>
                        <a:t>&lt;0.0001 </a:t>
                      </a:r>
                      <a:r>
                        <a:rPr lang="en-US" altLang="zh-CN" sz="2400" b="1" i="1" dirty="0" smtClean="0"/>
                        <a:t>s</a:t>
                      </a:r>
                      <a:r>
                        <a:rPr lang="en-US" altLang="zh-CN" sz="2400" b="1" baseline="30000" dirty="0" smtClean="0"/>
                        <a:t>2</a:t>
                      </a:r>
                      <a:r>
                        <a:rPr lang="en-US" altLang="zh-CN" sz="2400" b="1" dirty="0" smtClean="0"/>
                        <a:t>=4</a:t>
                      </a:r>
                      <a:r>
                        <a:rPr lang="en-US" altLang="zh-CN" sz="2400" b="1" dirty="0" smtClean="0">
                          <a:sym typeface="Symbol" pitchFamily="18" charset="2"/>
                        </a:rPr>
                        <a:t>10</a:t>
                      </a:r>
                      <a:r>
                        <a:rPr lang="en-US" altLang="zh-CN" sz="2400" b="1" baseline="30000" dirty="0" smtClean="0">
                          <a:sym typeface="Symbol" pitchFamily="18" charset="2"/>
                        </a:rPr>
                        <a:t>3</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92" name="组合 91"/>
          <p:cNvGrpSpPr/>
          <p:nvPr/>
        </p:nvGrpSpPr>
        <p:grpSpPr>
          <a:xfrm>
            <a:off x="3269356" y="614524"/>
            <a:ext cx="2094732" cy="400110"/>
            <a:chOff x="700360" y="3852670"/>
            <a:chExt cx="2094732" cy="400110"/>
          </a:xfrm>
        </p:grpSpPr>
        <p:sp>
          <p:nvSpPr>
            <p:cNvPr id="93" name="矩形 92"/>
            <p:cNvSpPr/>
            <p:nvPr/>
          </p:nvSpPr>
          <p:spPr>
            <a:xfrm>
              <a:off x="1251080" y="3852670"/>
              <a:ext cx="1544012" cy="400110"/>
            </a:xfrm>
            <a:prstGeom prst="rect">
              <a:avLst/>
            </a:prstGeom>
          </p:spPr>
          <p:txBody>
            <a:bodyPr wrap="none">
              <a:spAutoFit/>
            </a:bodyPr>
            <a:lstStyle/>
            <a:p>
              <a:r>
                <a:rPr lang="en-US" altLang="zh-CN" sz="2000" dirty="0" smtClean="0"/>
                <a:t>prog0902c.m</a:t>
              </a:r>
              <a:endParaRPr lang="zh-CN" altLang="en-US" sz="2000" dirty="0"/>
            </a:p>
          </p:txBody>
        </p:sp>
        <p:pic>
          <p:nvPicPr>
            <p:cNvPr id="94" name="Picture 2" descr="https://ss0.bdstatic.com/70cFvHSh_Q1YnxGkpoWK1HF6hhy/it/u=533717250,2312893710&amp;fm=27&amp;gp=0.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1000" fill="hold"/>
                                        <p:tgtEl>
                                          <p:spTgt spid="92"/>
                                        </p:tgtEl>
                                        <p:attrNameLst>
                                          <p:attrName>ppt_w</p:attrName>
                                        </p:attrNameLst>
                                      </p:cBhvr>
                                      <p:tavLst>
                                        <p:tav tm="0">
                                          <p:val>
                                            <p:fltVal val="0"/>
                                          </p:val>
                                        </p:tav>
                                        <p:tav tm="100000">
                                          <p:val>
                                            <p:strVal val="#ppt_w"/>
                                          </p:val>
                                        </p:tav>
                                      </p:tavLst>
                                    </p:anim>
                                    <p:anim calcmode="lin" valueType="num">
                                      <p:cBhvr>
                                        <p:cTn id="8" dur="1000" fill="hold"/>
                                        <p:tgtEl>
                                          <p:spTgt spid="92"/>
                                        </p:tgtEl>
                                        <p:attrNameLst>
                                          <p:attrName>ppt_h</p:attrName>
                                        </p:attrNameLst>
                                      </p:cBhvr>
                                      <p:tavLst>
                                        <p:tav tm="0">
                                          <p:val>
                                            <p:fltVal val="0"/>
                                          </p:val>
                                        </p:tav>
                                        <p:tav tm="100000">
                                          <p:val>
                                            <p:strVal val="#ppt_h"/>
                                          </p:val>
                                        </p:tav>
                                      </p:tavLst>
                                    </p:anim>
                                    <p:anim calcmode="lin" valueType="num">
                                      <p:cBhvr>
                                        <p:cTn id="9" dur="1000" fill="hold"/>
                                        <p:tgtEl>
                                          <p:spTgt spid="92"/>
                                        </p:tgtEl>
                                        <p:attrNameLst>
                                          <p:attrName>style.rotation</p:attrName>
                                        </p:attrNameLst>
                                      </p:cBhvr>
                                      <p:tavLst>
                                        <p:tav tm="0">
                                          <p:val>
                                            <p:fltVal val="90"/>
                                          </p:val>
                                        </p:tav>
                                        <p:tav tm="100000">
                                          <p:val>
                                            <p:fltVal val="0"/>
                                          </p:val>
                                        </p:tav>
                                      </p:tavLst>
                                    </p:anim>
                                    <p:animEffect transition="in" filter="fade">
                                      <p:cBhvr>
                                        <p:cTn id="10" dur="10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circle(in)">
                                      <p:cBhvr>
                                        <p:cTn id="15" dur="1000"/>
                                        <p:tgtEl>
                                          <p:spTgt spid="8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0565">
                                            <p:txEl>
                                              <p:pRg st="0" end="0"/>
                                            </p:txEl>
                                          </p:spTgt>
                                        </p:tgtEl>
                                        <p:attrNameLst>
                                          <p:attrName>style.visibility</p:attrName>
                                        </p:attrNameLst>
                                      </p:cBhvr>
                                      <p:to>
                                        <p:strVal val="visible"/>
                                      </p:to>
                                    </p:set>
                                    <p:animEffect transition="in" filter="checkerboard(across)">
                                      <p:cBhvr>
                                        <p:cTn id="20" dur="1000"/>
                                        <p:tgtEl>
                                          <p:spTgt spid="2056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0565">
                                            <p:txEl>
                                              <p:pRg st="1" end="1"/>
                                            </p:txEl>
                                          </p:spTgt>
                                        </p:tgtEl>
                                        <p:attrNameLst>
                                          <p:attrName>style.visibility</p:attrName>
                                        </p:attrNameLst>
                                      </p:cBhvr>
                                      <p:to>
                                        <p:strVal val="visible"/>
                                      </p:to>
                                    </p:set>
                                    <p:animEffect transition="in" filter="checkerboard(across)">
                                      <p:cBhvr>
                                        <p:cTn id="25" dur="1000"/>
                                        <p:tgtEl>
                                          <p:spTgt spid="2056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0565">
                                            <p:txEl>
                                              <p:pRg st="2" end="2"/>
                                            </p:txEl>
                                          </p:spTgt>
                                        </p:tgtEl>
                                        <p:attrNameLst>
                                          <p:attrName>style.visibility</p:attrName>
                                        </p:attrNameLst>
                                      </p:cBhvr>
                                      <p:to>
                                        <p:strVal val="visible"/>
                                      </p:to>
                                    </p:set>
                                    <p:animEffect transition="in" filter="checkerboard(across)">
                                      <p:cBhvr>
                                        <p:cTn id="30" dur="1000"/>
                                        <p:tgtEl>
                                          <p:spTgt spid="2056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0565">
                                            <p:txEl>
                                              <p:pRg st="3" end="3"/>
                                            </p:txEl>
                                          </p:spTgt>
                                        </p:tgtEl>
                                        <p:attrNameLst>
                                          <p:attrName>style.visibility</p:attrName>
                                        </p:attrNameLst>
                                      </p:cBhvr>
                                      <p:to>
                                        <p:strVal val="visible"/>
                                      </p:to>
                                    </p:set>
                                    <p:animEffect transition="in" filter="checkerboard(across)">
                                      <p:cBhvr>
                                        <p:cTn id="35" dur="1000"/>
                                        <p:tgtEl>
                                          <p:spTgt spid="2056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ox(in)">
                                      <p:cBhvr>
                                        <p:cTn id="40" dur="10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ox(in)">
                                      <p:cBhvr>
                                        <p:cTn id="45" dur="10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0566"/>
                                        </p:tgtEl>
                                        <p:attrNameLst>
                                          <p:attrName>style.visibility</p:attrName>
                                        </p:attrNameLst>
                                      </p:cBhvr>
                                      <p:to>
                                        <p:strVal val="visible"/>
                                      </p:to>
                                    </p:set>
                                    <p:anim calcmode="lin" valueType="num">
                                      <p:cBhvr additive="base">
                                        <p:cTn id="50" dur="1000" fill="hold"/>
                                        <p:tgtEl>
                                          <p:spTgt spid="20566"/>
                                        </p:tgtEl>
                                        <p:attrNameLst>
                                          <p:attrName>ppt_x</p:attrName>
                                        </p:attrNameLst>
                                      </p:cBhvr>
                                      <p:tavLst>
                                        <p:tav tm="0">
                                          <p:val>
                                            <p:strVal val="1+#ppt_w/2"/>
                                          </p:val>
                                        </p:tav>
                                        <p:tav tm="100000">
                                          <p:val>
                                            <p:strVal val="#ppt_x"/>
                                          </p:val>
                                        </p:tav>
                                      </p:tavLst>
                                    </p:anim>
                                    <p:anim calcmode="lin" valueType="num">
                                      <p:cBhvr additive="base">
                                        <p:cTn id="51" dur="1000" fill="hold"/>
                                        <p:tgtEl>
                                          <p:spTgt spid="2056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0567"/>
                                        </p:tgtEl>
                                        <p:attrNameLst>
                                          <p:attrName>style.visibility</p:attrName>
                                        </p:attrNameLst>
                                      </p:cBhvr>
                                      <p:to>
                                        <p:strVal val="visible"/>
                                      </p:to>
                                    </p:set>
                                    <p:animEffect transition="in" filter="wipe(up)">
                                      <p:cBhvr>
                                        <p:cTn id="56" dur="1000"/>
                                        <p:tgtEl>
                                          <p:spTgt spid="20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5" grpId="0" build="p" autoUpdateAnimBg="0"/>
      <p:bldP spid="20566" grpId="0" animBg="1" autoUpdateAnimBg="0"/>
      <p:bldP spid="2056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533400" y="381000"/>
            <a:ext cx="2093913" cy="57943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3200" b="1">
                <a:latin typeface="楷体_GB2312" pitchFamily="49" charset="-122"/>
                <a:ea typeface="楷体_GB2312" pitchFamily="49" charset="-122"/>
              </a:rPr>
              <a:t>模型应用</a:t>
            </a:r>
            <a:r>
              <a:rPr lang="zh-CN" altLang="en-US" sz="3200">
                <a:latin typeface="楷体_GB2312" pitchFamily="49" charset="-122"/>
                <a:ea typeface="楷体_GB2312" pitchFamily="49" charset="-122"/>
              </a:rPr>
              <a:t> </a:t>
            </a:r>
          </a:p>
        </p:txBody>
      </p:sp>
      <p:sp>
        <p:nvSpPr>
          <p:cNvPr id="21507" name="Rectangle 3"/>
          <p:cNvSpPr>
            <a:spLocks noChangeArrowheads="1"/>
          </p:cNvSpPr>
          <p:nvPr/>
        </p:nvSpPr>
        <p:spPr bwMode="auto">
          <a:xfrm>
            <a:off x="152400" y="1081088"/>
            <a:ext cx="8740775" cy="519112"/>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b="1">
                <a:latin typeface="宋体" pitchFamily="2" charset="-122"/>
              </a:rPr>
              <a:t>制订</a:t>
            </a:r>
            <a:r>
              <a:rPr lang="en-US" altLang="zh-CN" sz="2800" b="1"/>
              <a:t>6</a:t>
            </a:r>
            <a:r>
              <a:rPr lang="zh-CN" altLang="en-US" sz="2800" b="1">
                <a:latin typeface="宋体" pitchFamily="2" charset="-122"/>
              </a:rPr>
              <a:t>种管理</a:t>
            </a:r>
            <a:r>
              <a:rPr lang="en-US" altLang="zh-CN" sz="2800" b="1"/>
              <a:t>—</a:t>
            </a:r>
            <a:r>
              <a:rPr lang="zh-CN" altLang="en-US" sz="2800" b="1">
                <a:latin typeface="宋体" pitchFamily="2" charset="-122"/>
              </a:rPr>
              <a:t>教育组合人员的</a:t>
            </a:r>
            <a:r>
              <a:rPr lang="zh-CN" altLang="en-US" sz="2800" b="1"/>
              <a:t>“</a:t>
            </a:r>
            <a:r>
              <a:rPr lang="zh-CN" altLang="en-US" sz="2800" b="1">
                <a:latin typeface="宋体" pitchFamily="2" charset="-122"/>
              </a:rPr>
              <a:t>基础</a:t>
            </a:r>
            <a:r>
              <a:rPr lang="zh-CN" altLang="en-US" sz="2800" b="1"/>
              <a:t>”</a:t>
            </a:r>
            <a:r>
              <a:rPr lang="zh-CN" altLang="en-US" sz="2800" b="1">
                <a:latin typeface="宋体" pitchFamily="2" charset="-122"/>
              </a:rPr>
              <a:t>薪金</a:t>
            </a:r>
            <a:r>
              <a:rPr lang="en-US" altLang="zh-CN" sz="2800" b="1">
                <a:latin typeface="宋体" pitchFamily="2" charset="-122"/>
              </a:rPr>
              <a:t>(</a:t>
            </a:r>
            <a:r>
              <a:rPr lang="zh-CN" altLang="en-US" sz="2800" b="1">
                <a:latin typeface="宋体" pitchFamily="2" charset="-122"/>
              </a:rPr>
              <a:t>资历为</a:t>
            </a:r>
            <a:r>
              <a:rPr lang="en-US" altLang="zh-CN" sz="2800" b="1"/>
              <a:t>0</a:t>
            </a:r>
            <a:r>
              <a:rPr lang="zh-CN" altLang="en-US" sz="2800" b="1">
                <a:latin typeface="宋体" pitchFamily="2" charset="-122"/>
              </a:rPr>
              <a:t>）</a:t>
            </a:r>
            <a:endParaRPr lang="zh-CN" altLang="en-US" sz="2800" b="1"/>
          </a:p>
        </p:txBody>
      </p:sp>
      <p:grpSp>
        <p:nvGrpSpPr>
          <p:cNvPr id="2" name="Group 4"/>
          <p:cNvGrpSpPr>
            <a:grpSpLocks/>
          </p:cNvGrpSpPr>
          <p:nvPr/>
        </p:nvGrpSpPr>
        <p:grpSpPr bwMode="auto">
          <a:xfrm>
            <a:off x="533400" y="2663825"/>
            <a:ext cx="7924800" cy="2819400"/>
            <a:chOff x="0" y="0"/>
            <a:chExt cx="2784" cy="2688"/>
          </a:xfrm>
        </p:grpSpPr>
        <p:grpSp>
          <p:nvGrpSpPr>
            <p:cNvPr id="15370" name="Group 5"/>
            <p:cNvGrpSpPr>
              <a:grpSpLocks/>
            </p:cNvGrpSpPr>
            <p:nvPr/>
          </p:nvGrpSpPr>
          <p:grpSpPr bwMode="auto">
            <a:xfrm>
              <a:off x="0" y="0"/>
              <a:ext cx="446" cy="384"/>
              <a:chOff x="0" y="0"/>
              <a:chExt cx="446" cy="384"/>
            </a:xfrm>
          </p:grpSpPr>
          <p:sp>
            <p:nvSpPr>
              <p:cNvPr id="15473" name="Rectangle 6"/>
              <p:cNvSpPr>
                <a:spLocks noChangeArrowheads="1"/>
              </p:cNvSpPr>
              <p:nvPr/>
            </p:nvSpPr>
            <p:spPr bwMode="auto">
              <a:xfrm>
                <a:off x="43" y="0"/>
                <a:ext cx="3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zh-CN" altLang="en-US" b="1" dirty="0">
                    <a:solidFill>
                      <a:srgbClr val="FF0000"/>
                    </a:solidFill>
                    <a:latin typeface="Courier New" pitchFamily="49" charset="0"/>
                  </a:rPr>
                  <a:t>组合</a:t>
                </a:r>
                <a:endParaRPr lang="zh-CN" altLang="en-US" b="1" dirty="0">
                  <a:solidFill>
                    <a:srgbClr val="FF0000"/>
                  </a:solidFill>
                </a:endParaRPr>
              </a:p>
              <a:p>
                <a:pPr algn="ctr" eaLnBrk="0" hangingPunct="0"/>
                <a:endParaRPr lang="en-US" altLang="zh-CN" b="1" dirty="0">
                  <a:solidFill>
                    <a:srgbClr val="FF0000"/>
                  </a:solidFill>
                </a:endParaRPr>
              </a:p>
            </p:txBody>
          </p:sp>
          <p:sp>
            <p:nvSpPr>
              <p:cNvPr id="15474" name="Rectangle 7"/>
              <p:cNvSpPr>
                <a:spLocks noChangeArrowheads="1"/>
              </p:cNvSpPr>
              <p:nvPr/>
            </p:nvSpPr>
            <p:spPr bwMode="auto">
              <a:xfrm>
                <a:off x="0" y="0"/>
                <a:ext cx="446"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solidFill>
                    <a:srgbClr val="FF0000"/>
                  </a:solidFill>
                </a:endParaRPr>
              </a:p>
            </p:txBody>
          </p:sp>
        </p:grpSp>
        <p:grpSp>
          <p:nvGrpSpPr>
            <p:cNvPr id="15371" name="Group 8"/>
            <p:cNvGrpSpPr>
              <a:grpSpLocks/>
            </p:cNvGrpSpPr>
            <p:nvPr/>
          </p:nvGrpSpPr>
          <p:grpSpPr bwMode="auto">
            <a:xfrm>
              <a:off x="446" y="0"/>
              <a:ext cx="374" cy="384"/>
              <a:chOff x="446" y="0"/>
              <a:chExt cx="374" cy="384"/>
            </a:xfrm>
          </p:grpSpPr>
          <p:sp>
            <p:nvSpPr>
              <p:cNvPr id="15471" name="Rectangle 9"/>
              <p:cNvSpPr>
                <a:spLocks noChangeArrowheads="1"/>
              </p:cNvSpPr>
              <p:nvPr/>
            </p:nvSpPr>
            <p:spPr bwMode="auto">
              <a:xfrm>
                <a:off x="489" y="0"/>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zh-CN" altLang="en-US" b="1" dirty="0">
                    <a:solidFill>
                      <a:srgbClr val="FF0000"/>
                    </a:solidFill>
                    <a:latin typeface="Courier New" pitchFamily="49" charset="0"/>
                  </a:rPr>
                  <a:t>管理</a:t>
                </a:r>
                <a:endParaRPr lang="zh-CN" altLang="en-US" b="1" dirty="0">
                  <a:solidFill>
                    <a:srgbClr val="FF0000"/>
                  </a:solidFill>
                </a:endParaRPr>
              </a:p>
              <a:p>
                <a:pPr algn="ctr" eaLnBrk="0" hangingPunct="0"/>
                <a:endParaRPr lang="en-US" altLang="zh-CN" b="1" dirty="0">
                  <a:solidFill>
                    <a:srgbClr val="FF0000"/>
                  </a:solidFill>
                </a:endParaRPr>
              </a:p>
            </p:txBody>
          </p:sp>
          <p:sp>
            <p:nvSpPr>
              <p:cNvPr id="15472" name="Rectangle 10"/>
              <p:cNvSpPr>
                <a:spLocks noChangeArrowheads="1"/>
              </p:cNvSpPr>
              <p:nvPr/>
            </p:nvSpPr>
            <p:spPr bwMode="auto">
              <a:xfrm>
                <a:off x="446" y="0"/>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2" name="Group 11"/>
            <p:cNvGrpSpPr>
              <a:grpSpLocks/>
            </p:cNvGrpSpPr>
            <p:nvPr/>
          </p:nvGrpSpPr>
          <p:grpSpPr bwMode="auto">
            <a:xfrm>
              <a:off x="820" y="0"/>
              <a:ext cx="374" cy="384"/>
              <a:chOff x="820" y="0"/>
              <a:chExt cx="374" cy="384"/>
            </a:xfrm>
          </p:grpSpPr>
          <p:sp>
            <p:nvSpPr>
              <p:cNvPr id="15469" name="Rectangle 12"/>
              <p:cNvSpPr>
                <a:spLocks noChangeArrowheads="1"/>
              </p:cNvSpPr>
              <p:nvPr/>
            </p:nvSpPr>
            <p:spPr bwMode="auto">
              <a:xfrm>
                <a:off x="863" y="0"/>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zh-CN" altLang="en-US" b="1">
                    <a:solidFill>
                      <a:srgbClr val="FF0000"/>
                    </a:solidFill>
                    <a:latin typeface="Courier New" pitchFamily="49" charset="0"/>
                  </a:rPr>
                  <a:t>教育</a:t>
                </a:r>
                <a:endParaRPr lang="zh-CN" altLang="en-US" b="1">
                  <a:solidFill>
                    <a:srgbClr val="FF0000"/>
                  </a:solidFill>
                </a:endParaRPr>
              </a:p>
              <a:p>
                <a:pPr algn="ctr" eaLnBrk="0" hangingPunct="0"/>
                <a:endParaRPr lang="en-US" altLang="zh-CN" b="1">
                  <a:solidFill>
                    <a:srgbClr val="FF0000"/>
                  </a:solidFill>
                </a:endParaRPr>
              </a:p>
            </p:txBody>
          </p:sp>
          <p:sp>
            <p:nvSpPr>
              <p:cNvPr id="15470" name="Rectangle 13"/>
              <p:cNvSpPr>
                <a:spLocks noChangeArrowheads="1"/>
              </p:cNvSpPr>
              <p:nvPr/>
            </p:nvSpPr>
            <p:spPr bwMode="auto">
              <a:xfrm>
                <a:off x="820" y="0"/>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3" name="Group 14"/>
            <p:cNvGrpSpPr>
              <a:grpSpLocks/>
            </p:cNvGrpSpPr>
            <p:nvPr/>
          </p:nvGrpSpPr>
          <p:grpSpPr bwMode="auto">
            <a:xfrm>
              <a:off x="1194" y="0"/>
              <a:ext cx="729" cy="384"/>
              <a:chOff x="1194" y="0"/>
              <a:chExt cx="729" cy="384"/>
            </a:xfrm>
          </p:grpSpPr>
          <p:sp>
            <p:nvSpPr>
              <p:cNvPr id="15467" name="Rectangle 15"/>
              <p:cNvSpPr>
                <a:spLocks noChangeArrowheads="1"/>
              </p:cNvSpPr>
              <p:nvPr/>
            </p:nvSpPr>
            <p:spPr bwMode="auto">
              <a:xfrm>
                <a:off x="1237" y="0"/>
                <a:ext cx="64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zh-CN" altLang="en-US" b="1">
                    <a:solidFill>
                      <a:srgbClr val="FF0000"/>
                    </a:solidFill>
                  </a:rPr>
                  <a:t>系数</a:t>
                </a:r>
              </a:p>
              <a:p>
                <a:pPr algn="ctr" eaLnBrk="0" hangingPunct="0"/>
                <a:endParaRPr lang="en-US" altLang="zh-CN" b="1">
                  <a:solidFill>
                    <a:srgbClr val="FF0000"/>
                  </a:solidFill>
                </a:endParaRPr>
              </a:p>
            </p:txBody>
          </p:sp>
          <p:sp>
            <p:nvSpPr>
              <p:cNvPr id="15468" name="Rectangle 16"/>
              <p:cNvSpPr>
                <a:spLocks noChangeArrowheads="1"/>
              </p:cNvSpPr>
              <p:nvPr/>
            </p:nvSpPr>
            <p:spPr bwMode="auto">
              <a:xfrm>
                <a:off x="1194" y="0"/>
                <a:ext cx="729"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4" name="Group 17"/>
            <p:cNvGrpSpPr>
              <a:grpSpLocks/>
            </p:cNvGrpSpPr>
            <p:nvPr/>
          </p:nvGrpSpPr>
          <p:grpSpPr bwMode="auto">
            <a:xfrm>
              <a:off x="1923" y="0"/>
              <a:ext cx="861" cy="384"/>
              <a:chOff x="1923" y="0"/>
              <a:chExt cx="861" cy="384"/>
            </a:xfrm>
          </p:grpSpPr>
          <p:sp>
            <p:nvSpPr>
              <p:cNvPr id="15465" name="Rectangle 18"/>
              <p:cNvSpPr>
                <a:spLocks noChangeArrowheads="1"/>
              </p:cNvSpPr>
              <p:nvPr/>
            </p:nvSpPr>
            <p:spPr bwMode="auto">
              <a:xfrm>
                <a:off x="1966" y="0"/>
                <a:ext cx="775"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solidFill>
                      <a:srgbClr val="FF0000"/>
                    </a:solidFill>
                  </a:rPr>
                  <a:t>“</a:t>
                </a:r>
                <a:r>
                  <a:rPr lang="zh-CN" altLang="en-US" b="1">
                    <a:solidFill>
                      <a:srgbClr val="FF0000"/>
                    </a:solidFill>
                  </a:rPr>
                  <a:t>基础”薪金</a:t>
                </a:r>
              </a:p>
              <a:p>
                <a:pPr algn="ctr" eaLnBrk="0" hangingPunct="0"/>
                <a:endParaRPr lang="en-US" altLang="zh-CN" b="1">
                  <a:solidFill>
                    <a:srgbClr val="FF0000"/>
                  </a:solidFill>
                </a:endParaRPr>
              </a:p>
            </p:txBody>
          </p:sp>
          <p:sp>
            <p:nvSpPr>
              <p:cNvPr id="15466" name="Rectangle 19"/>
              <p:cNvSpPr>
                <a:spLocks noChangeArrowheads="1"/>
              </p:cNvSpPr>
              <p:nvPr/>
            </p:nvSpPr>
            <p:spPr bwMode="auto">
              <a:xfrm>
                <a:off x="1923" y="0"/>
                <a:ext cx="861"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5" name="Group 20"/>
            <p:cNvGrpSpPr>
              <a:grpSpLocks/>
            </p:cNvGrpSpPr>
            <p:nvPr/>
          </p:nvGrpSpPr>
          <p:grpSpPr bwMode="auto">
            <a:xfrm>
              <a:off x="0" y="384"/>
              <a:ext cx="446" cy="384"/>
              <a:chOff x="0" y="384"/>
              <a:chExt cx="446" cy="384"/>
            </a:xfrm>
          </p:grpSpPr>
          <p:sp>
            <p:nvSpPr>
              <p:cNvPr id="15463" name="Rectangle 21"/>
              <p:cNvSpPr>
                <a:spLocks noChangeArrowheads="1"/>
              </p:cNvSpPr>
              <p:nvPr/>
            </p:nvSpPr>
            <p:spPr bwMode="auto">
              <a:xfrm>
                <a:off x="43" y="384"/>
                <a:ext cx="3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64" name="Rectangle 22"/>
              <p:cNvSpPr>
                <a:spLocks noChangeArrowheads="1"/>
              </p:cNvSpPr>
              <p:nvPr/>
            </p:nvSpPr>
            <p:spPr bwMode="auto">
              <a:xfrm>
                <a:off x="0" y="384"/>
                <a:ext cx="446"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6" name="Group 23"/>
            <p:cNvGrpSpPr>
              <a:grpSpLocks/>
            </p:cNvGrpSpPr>
            <p:nvPr/>
          </p:nvGrpSpPr>
          <p:grpSpPr bwMode="auto">
            <a:xfrm>
              <a:off x="446" y="384"/>
              <a:ext cx="374" cy="384"/>
              <a:chOff x="446" y="384"/>
              <a:chExt cx="374" cy="384"/>
            </a:xfrm>
          </p:grpSpPr>
          <p:sp>
            <p:nvSpPr>
              <p:cNvPr id="15461" name="Rectangle 24"/>
              <p:cNvSpPr>
                <a:spLocks noChangeArrowheads="1"/>
              </p:cNvSpPr>
              <p:nvPr/>
            </p:nvSpPr>
            <p:spPr bwMode="auto">
              <a:xfrm>
                <a:off x="489" y="384"/>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0</a:t>
                </a:r>
              </a:p>
              <a:p>
                <a:pPr algn="ctr" eaLnBrk="0" hangingPunct="0"/>
                <a:endParaRPr lang="en-US" altLang="zh-CN" b="1"/>
              </a:p>
            </p:txBody>
          </p:sp>
          <p:sp>
            <p:nvSpPr>
              <p:cNvPr id="15462" name="Rectangle 25"/>
              <p:cNvSpPr>
                <a:spLocks noChangeArrowheads="1"/>
              </p:cNvSpPr>
              <p:nvPr/>
            </p:nvSpPr>
            <p:spPr bwMode="auto">
              <a:xfrm>
                <a:off x="446" y="384"/>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7" name="Group 26"/>
            <p:cNvGrpSpPr>
              <a:grpSpLocks/>
            </p:cNvGrpSpPr>
            <p:nvPr/>
          </p:nvGrpSpPr>
          <p:grpSpPr bwMode="auto">
            <a:xfrm>
              <a:off x="820" y="384"/>
              <a:ext cx="374" cy="384"/>
              <a:chOff x="820" y="384"/>
              <a:chExt cx="374" cy="384"/>
            </a:xfrm>
          </p:grpSpPr>
          <p:sp>
            <p:nvSpPr>
              <p:cNvPr id="15459" name="Rectangle 27"/>
              <p:cNvSpPr>
                <a:spLocks noChangeArrowheads="1"/>
              </p:cNvSpPr>
              <p:nvPr/>
            </p:nvSpPr>
            <p:spPr bwMode="auto">
              <a:xfrm>
                <a:off x="863" y="384"/>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60" name="Rectangle 28"/>
              <p:cNvSpPr>
                <a:spLocks noChangeArrowheads="1"/>
              </p:cNvSpPr>
              <p:nvPr/>
            </p:nvSpPr>
            <p:spPr bwMode="auto">
              <a:xfrm>
                <a:off x="820" y="384"/>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8" name="Group 29"/>
            <p:cNvGrpSpPr>
              <a:grpSpLocks/>
            </p:cNvGrpSpPr>
            <p:nvPr/>
          </p:nvGrpSpPr>
          <p:grpSpPr bwMode="auto">
            <a:xfrm>
              <a:off x="1194" y="384"/>
              <a:ext cx="729" cy="384"/>
              <a:chOff x="1194" y="384"/>
              <a:chExt cx="729" cy="384"/>
            </a:xfrm>
          </p:grpSpPr>
          <p:sp>
            <p:nvSpPr>
              <p:cNvPr id="15457" name="Rectangle 30"/>
              <p:cNvSpPr>
                <a:spLocks noChangeArrowheads="1"/>
              </p:cNvSpPr>
              <p:nvPr/>
            </p:nvSpPr>
            <p:spPr bwMode="auto">
              <a:xfrm>
                <a:off x="1237" y="384"/>
                <a:ext cx="64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3</a:t>
                </a:r>
                <a:endParaRPr lang="en-US" altLang="zh-CN" b="1"/>
              </a:p>
              <a:p>
                <a:pPr algn="ctr" eaLnBrk="0" hangingPunct="0"/>
                <a:endParaRPr lang="en-US" altLang="zh-CN" b="1"/>
              </a:p>
            </p:txBody>
          </p:sp>
          <p:sp>
            <p:nvSpPr>
              <p:cNvPr id="15458" name="Rectangle 31"/>
              <p:cNvSpPr>
                <a:spLocks noChangeArrowheads="1"/>
              </p:cNvSpPr>
              <p:nvPr/>
            </p:nvSpPr>
            <p:spPr bwMode="auto">
              <a:xfrm>
                <a:off x="1194" y="384"/>
                <a:ext cx="729"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79" name="Group 32"/>
            <p:cNvGrpSpPr>
              <a:grpSpLocks/>
            </p:cNvGrpSpPr>
            <p:nvPr/>
          </p:nvGrpSpPr>
          <p:grpSpPr bwMode="auto">
            <a:xfrm>
              <a:off x="1923" y="384"/>
              <a:ext cx="861" cy="384"/>
              <a:chOff x="1923" y="384"/>
              <a:chExt cx="861" cy="384"/>
            </a:xfrm>
          </p:grpSpPr>
          <p:sp>
            <p:nvSpPr>
              <p:cNvPr id="15455" name="Rectangle 33"/>
              <p:cNvSpPr>
                <a:spLocks noChangeArrowheads="1"/>
              </p:cNvSpPr>
              <p:nvPr/>
            </p:nvSpPr>
            <p:spPr bwMode="auto">
              <a:xfrm>
                <a:off x="1966" y="384"/>
                <a:ext cx="775"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9463</a:t>
                </a:r>
              </a:p>
              <a:p>
                <a:pPr algn="ctr" eaLnBrk="0" hangingPunct="0"/>
                <a:endParaRPr lang="en-US" altLang="zh-CN" b="1"/>
              </a:p>
            </p:txBody>
          </p:sp>
          <p:sp>
            <p:nvSpPr>
              <p:cNvPr id="15456" name="Rectangle 34"/>
              <p:cNvSpPr>
                <a:spLocks noChangeArrowheads="1"/>
              </p:cNvSpPr>
              <p:nvPr/>
            </p:nvSpPr>
            <p:spPr bwMode="auto">
              <a:xfrm>
                <a:off x="1923" y="384"/>
                <a:ext cx="861"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0" name="Group 35"/>
            <p:cNvGrpSpPr>
              <a:grpSpLocks/>
            </p:cNvGrpSpPr>
            <p:nvPr/>
          </p:nvGrpSpPr>
          <p:grpSpPr bwMode="auto">
            <a:xfrm>
              <a:off x="0" y="768"/>
              <a:ext cx="446" cy="384"/>
              <a:chOff x="0" y="768"/>
              <a:chExt cx="446" cy="384"/>
            </a:xfrm>
          </p:grpSpPr>
          <p:sp>
            <p:nvSpPr>
              <p:cNvPr id="15453" name="Rectangle 36"/>
              <p:cNvSpPr>
                <a:spLocks noChangeArrowheads="1"/>
              </p:cNvSpPr>
              <p:nvPr/>
            </p:nvSpPr>
            <p:spPr bwMode="auto">
              <a:xfrm>
                <a:off x="43" y="768"/>
                <a:ext cx="3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2</a:t>
                </a:r>
              </a:p>
              <a:p>
                <a:pPr algn="ctr" eaLnBrk="0" hangingPunct="0"/>
                <a:endParaRPr lang="en-US" altLang="zh-CN" b="1"/>
              </a:p>
            </p:txBody>
          </p:sp>
          <p:sp>
            <p:nvSpPr>
              <p:cNvPr id="15454" name="Rectangle 37"/>
              <p:cNvSpPr>
                <a:spLocks noChangeArrowheads="1"/>
              </p:cNvSpPr>
              <p:nvPr/>
            </p:nvSpPr>
            <p:spPr bwMode="auto">
              <a:xfrm>
                <a:off x="0" y="768"/>
                <a:ext cx="446"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1" name="Group 38"/>
            <p:cNvGrpSpPr>
              <a:grpSpLocks/>
            </p:cNvGrpSpPr>
            <p:nvPr/>
          </p:nvGrpSpPr>
          <p:grpSpPr bwMode="auto">
            <a:xfrm>
              <a:off x="446" y="768"/>
              <a:ext cx="374" cy="384"/>
              <a:chOff x="446" y="768"/>
              <a:chExt cx="374" cy="384"/>
            </a:xfrm>
          </p:grpSpPr>
          <p:sp>
            <p:nvSpPr>
              <p:cNvPr id="15451" name="Rectangle 39"/>
              <p:cNvSpPr>
                <a:spLocks noChangeArrowheads="1"/>
              </p:cNvSpPr>
              <p:nvPr/>
            </p:nvSpPr>
            <p:spPr bwMode="auto">
              <a:xfrm>
                <a:off x="489" y="768"/>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52" name="Rectangle 40"/>
              <p:cNvSpPr>
                <a:spLocks noChangeArrowheads="1"/>
              </p:cNvSpPr>
              <p:nvPr/>
            </p:nvSpPr>
            <p:spPr bwMode="auto">
              <a:xfrm>
                <a:off x="446" y="768"/>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2" name="Group 41"/>
            <p:cNvGrpSpPr>
              <a:grpSpLocks/>
            </p:cNvGrpSpPr>
            <p:nvPr/>
          </p:nvGrpSpPr>
          <p:grpSpPr bwMode="auto">
            <a:xfrm>
              <a:off x="820" y="768"/>
              <a:ext cx="374" cy="384"/>
              <a:chOff x="820" y="768"/>
              <a:chExt cx="374" cy="384"/>
            </a:xfrm>
          </p:grpSpPr>
          <p:sp>
            <p:nvSpPr>
              <p:cNvPr id="15449" name="Rectangle 42"/>
              <p:cNvSpPr>
                <a:spLocks noChangeArrowheads="1"/>
              </p:cNvSpPr>
              <p:nvPr/>
            </p:nvSpPr>
            <p:spPr bwMode="auto">
              <a:xfrm>
                <a:off x="863" y="768"/>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50" name="Rectangle 43"/>
              <p:cNvSpPr>
                <a:spLocks noChangeArrowheads="1"/>
              </p:cNvSpPr>
              <p:nvPr/>
            </p:nvSpPr>
            <p:spPr bwMode="auto">
              <a:xfrm>
                <a:off x="820" y="768"/>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3" name="Group 44"/>
            <p:cNvGrpSpPr>
              <a:grpSpLocks/>
            </p:cNvGrpSpPr>
            <p:nvPr/>
          </p:nvGrpSpPr>
          <p:grpSpPr bwMode="auto">
            <a:xfrm>
              <a:off x="1194" y="768"/>
              <a:ext cx="729" cy="384"/>
              <a:chOff x="1194" y="768"/>
              <a:chExt cx="729" cy="384"/>
            </a:xfrm>
          </p:grpSpPr>
          <p:sp>
            <p:nvSpPr>
              <p:cNvPr id="15447" name="Rectangle 45"/>
              <p:cNvSpPr>
                <a:spLocks noChangeArrowheads="1"/>
              </p:cNvSpPr>
              <p:nvPr/>
            </p:nvSpPr>
            <p:spPr bwMode="auto">
              <a:xfrm>
                <a:off x="1237" y="768"/>
                <a:ext cx="64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r>
                  <a:rPr lang="en-US" altLang="zh-CN" b="1"/>
                  <a:t>+</a:t>
                </a:r>
                <a:r>
                  <a:rPr lang="en-US" altLang="zh-CN" b="1" i="1"/>
                  <a:t>a</a:t>
                </a:r>
                <a:r>
                  <a:rPr lang="en-US" altLang="zh-CN" b="1" baseline="-30000"/>
                  <a:t>3</a:t>
                </a:r>
                <a:r>
                  <a:rPr lang="en-US" altLang="zh-CN" b="1"/>
                  <a:t>+</a:t>
                </a:r>
                <a:r>
                  <a:rPr lang="en-US" altLang="zh-CN" b="1" i="1"/>
                  <a:t>a</a:t>
                </a:r>
                <a:r>
                  <a:rPr lang="en-US" altLang="zh-CN" b="1" baseline="-30000"/>
                  <a:t>5</a:t>
                </a:r>
                <a:endParaRPr lang="en-US" altLang="zh-CN" b="1"/>
              </a:p>
              <a:p>
                <a:pPr algn="ctr" eaLnBrk="0" hangingPunct="0"/>
                <a:endParaRPr lang="en-US" altLang="zh-CN" b="1"/>
              </a:p>
            </p:txBody>
          </p:sp>
          <p:sp>
            <p:nvSpPr>
              <p:cNvPr id="15448" name="Rectangle 46"/>
              <p:cNvSpPr>
                <a:spLocks noChangeArrowheads="1"/>
              </p:cNvSpPr>
              <p:nvPr/>
            </p:nvSpPr>
            <p:spPr bwMode="auto">
              <a:xfrm>
                <a:off x="1194" y="768"/>
                <a:ext cx="729"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4" name="Group 47"/>
            <p:cNvGrpSpPr>
              <a:grpSpLocks/>
            </p:cNvGrpSpPr>
            <p:nvPr/>
          </p:nvGrpSpPr>
          <p:grpSpPr bwMode="auto">
            <a:xfrm>
              <a:off x="1923" y="768"/>
              <a:ext cx="861" cy="384"/>
              <a:chOff x="1923" y="768"/>
              <a:chExt cx="861" cy="384"/>
            </a:xfrm>
          </p:grpSpPr>
          <p:sp>
            <p:nvSpPr>
              <p:cNvPr id="15445" name="Rectangle 48"/>
              <p:cNvSpPr>
                <a:spLocks noChangeArrowheads="1"/>
              </p:cNvSpPr>
              <p:nvPr/>
            </p:nvSpPr>
            <p:spPr bwMode="auto">
              <a:xfrm>
                <a:off x="1966" y="768"/>
                <a:ext cx="775"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13448</a:t>
                </a:r>
              </a:p>
              <a:p>
                <a:pPr algn="ctr" eaLnBrk="0" hangingPunct="0"/>
                <a:endParaRPr lang="en-US" altLang="zh-CN" b="1"/>
              </a:p>
            </p:txBody>
          </p:sp>
          <p:sp>
            <p:nvSpPr>
              <p:cNvPr id="15446" name="Rectangle 49"/>
              <p:cNvSpPr>
                <a:spLocks noChangeArrowheads="1"/>
              </p:cNvSpPr>
              <p:nvPr/>
            </p:nvSpPr>
            <p:spPr bwMode="auto">
              <a:xfrm>
                <a:off x="1923" y="768"/>
                <a:ext cx="861"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5" name="Group 50"/>
            <p:cNvGrpSpPr>
              <a:grpSpLocks/>
            </p:cNvGrpSpPr>
            <p:nvPr/>
          </p:nvGrpSpPr>
          <p:grpSpPr bwMode="auto">
            <a:xfrm>
              <a:off x="0" y="1152"/>
              <a:ext cx="446" cy="384"/>
              <a:chOff x="0" y="1152"/>
              <a:chExt cx="446" cy="384"/>
            </a:xfrm>
          </p:grpSpPr>
          <p:sp>
            <p:nvSpPr>
              <p:cNvPr id="15443" name="Rectangle 51"/>
              <p:cNvSpPr>
                <a:spLocks noChangeArrowheads="1"/>
              </p:cNvSpPr>
              <p:nvPr/>
            </p:nvSpPr>
            <p:spPr bwMode="auto">
              <a:xfrm>
                <a:off x="43" y="1152"/>
                <a:ext cx="3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3</a:t>
                </a:r>
              </a:p>
              <a:p>
                <a:pPr algn="ctr" eaLnBrk="0" hangingPunct="0"/>
                <a:endParaRPr lang="en-US" altLang="zh-CN" b="1"/>
              </a:p>
            </p:txBody>
          </p:sp>
          <p:sp>
            <p:nvSpPr>
              <p:cNvPr id="15444" name="Rectangle 52"/>
              <p:cNvSpPr>
                <a:spLocks noChangeArrowheads="1"/>
              </p:cNvSpPr>
              <p:nvPr/>
            </p:nvSpPr>
            <p:spPr bwMode="auto">
              <a:xfrm>
                <a:off x="0" y="1152"/>
                <a:ext cx="446"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6" name="Group 53"/>
            <p:cNvGrpSpPr>
              <a:grpSpLocks/>
            </p:cNvGrpSpPr>
            <p:nvPr/>
          </p:nvGrpSpPr>
          <p:grpSpPr bwMode="auto">
            <a:xfrm>
              <a:off x="446" y="1152"/>
              <a:ext cx="374" cy="384"/>
              <a:chOff x="446" y="1152"/>
              <a:chExt cx="374" cy="384"/>
            </a:xfrm>
          </p:grpSpPr>
          <p:sp>
            <p:nvSpPr>
              <p:cNvPr id="15441" name="Rectangle 54"/>
              <p:cNvSpPr>
                <a:spLocks noChangeArrowheads="1"/>
              </p:cNvSpPr>
              <p:nvPr/>
            </p:nvSpPr>
            <p:spPr bwMode="auto">
              <a:xfrm>
                <a:off x="489" y="1152"/>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0</a:t>
                </a:r>
              </a:p>
              <a:p>
                <a:pPr algn="ctr" eaLnBrk="0" hangingPunct="0"/>
                <a:endParaRPr lang="en-US" altLang="zh-CN" b="1"/>
              </a:p>
            </p:txBody>
          </p:sp>
          <p:sp>
            <p:nvSpPr>
              <p:cNvPr id="15442" name="Rectangle 55"/>
              <p:cNvSpPr>
                <a:spLocks noChangeArrowheads="1"/>
              </p:cNvSpPr>
              <p:nvPr/>
            </p:nvSpPr>
            <p:spPr bwMode="auto">
              <a:xfrm>
                <a:off x="446" y="1152"/>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7" name="Group 56"/>
            <p:cNvGrpSpPr>
              <a:grpSpLocks/>
            </p:cNvGrpSpPr>
            <p:nvPr/>
          </p:nvGrpSpPr>
          <p:grpSpPr bwMode="auto">
            <a:xfrm>
              <a:off x="820" y="1152"/>
              <a:ext cx="374" cy="384"/>
              <a:chOff x="820" y="1152"/>
              <a:chExt cx="374" cy="384"/>
            </a:xfrm>
          </p:grpSpPr>
          <p:sp>
            <p:nvSpPr>
              <p:cNvPr id="15439" name="Rectangle 57"/>
              <p:cNvSpPr>
                <a:spLocks noChangeArrowheads="1"/>
              </p:cNvSpPr>
              <p:nvPr/>
            </p:nvSpPr>
            <p:spPr bwMode="auto">
              <a:xfrm>
                <a:off x="863" y="1152"/>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2</a:t>
                </a:r>
              </a:p>
              <a:p>
                <a:pPr algn="ctr" eaLnBrk="0" hangingPunct="0"/>
                <a:endParaRPr lang="en-US" altLang="zh-CN" b="1"/>
              </a:p>
            </p:txBody>
          </p:sp>
          <p:sp>
            <p:nvSpPr>
              <p:cNvPr id="15440" name="Rectangle 58"/>
              <p:cNvSpPr>
                <a:spLocks noChangeArrowheads="1"/>
              </p:cNvSpPr>
              <p:nvPr/>
            </p:nvSpPr>
            <p:spPr bwMode="auto">
              <a:xfrm>
                <a:off x="820" y="1152"/>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8" name="Group 59"/>
            <p:cNvGrpSpPr>
              <a:grpSpLocks/>
            </p:cNvGrpSpPr>
            <p:nvPr/>
          </p:nvGrpSpPr>
          <p:grpSpPr bwMode="auto">
            <a:xfrm>
              <a:off x="1194" y="1152"/>
              <a:ext cx="729" cy="384"/>
              <a:chOff x="1194" y="1152"/>
              <a:chExt cx="729" cy="384"/>
            </a:xfrm>
          </p:grpSpPr>
          <p:sp>
            <p:nvSpPr>
              <p:cNvPr id="15437" name="Rectangle 60"/>
              <p:cNvSpPr>
                <a:spLocks noChangeArrowheads="1"/>
              </p:cNvSpPr>
              <p:nvPr/>
            </p:nvSpPr>
            <p:spPr bwMode="auto">
              <a:xfrm>
                <a:off x="1237" y="1152"/>
                <a:ext cx="64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4</a:t>
                </a:r>
                <a:endParaRPr lang="en-US" altLang="zh-CN" b="1"/>
              </a:p>
              <a:p>
                <a:pPr algn="ctr" eaLnBrk="0" hangingPunct="0"/>
                <a:endParaRPr lang="en-US" altLang="zh-CN" b="1"/>
              </a:p>
            </p:txBody>
          </p:sp>
          <p:sp>
            <p:nvSpPr>
              <p:cNvPr id="15438" name="Rectangle 61"/>
              <p:cNvSpPr>
                <a:spLocks noChangeArrowheads="1"/>
              </p:cNvSpPr>
              <p:nvPr/>
            </p:nvSpPr>
            <p:spPr bwMode="auto">
              <a:xfrm>
                <a:off x="1194" y="1152"/>
                <a:ext cx="729"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89" name="Group 62"/>
            <p:cNvGrpSpPr>
              <a:grpSpLocks/>
            </p:cNvGrpSpPr>
            <p:nvPr/>
          </p:nvGrpSpPr>
          <p:grpSpPr bwMode="auto">
            <a:xfrm>
              <a:off x="1923" y="1152"/>
              <a:ext cx="861" cy="384"/>
              <a:chOff x="1923" y="1152"/>
              <a:chExt cx="861" cy="384"/>
            </a:xfrm>
          </p:grpSpPr>
          <p:sp>
            <p:nvSpPr>
              <p:cNvPr id="15435" name="Rectangle 63"/>
              <p:cNvSpPr>
                <a:spLocks noChangeArrowheads="1"/>
              </p:cNvSpPr>
              <p:nvPr/>
            </p:nvSpPr>
            <p:spPr bwMode="auto">
              <a:xfrm>
                <a:off x="1966" y="1152"/>
                <a:ext cx="775"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solidFill>
                      <a:schemeClr val="accent2"/>
                    </a:solidFill>
                  </a:rPr>
                  <a:t>10844</a:t>
                </a:r>
              </a:p>
              <a:p>
                <a:pPr algn="ctr" eaLnBrk="0" hangingPunct="0"/>
                <a:endParaRPr lang="en-US" altLang="zh-CN" b="1">
                  <a:solidFill>
                    <a:srgbClr val="FF9900"/>
                  </a:solidFill>
                </a:endParaRPr>
              </a:p>
            </p:txBody>
          </p:sp>
          <p:sp>
            <p:nvSpPr>
              <p:cNvPr id="15436" name="Rectangle 64"/>
              <p:cNvSpPr>
                <a:spLocks noChangeArrowheads="1"/>
              </p:cNvSpPr>
              <p:nvPr/>
            </p:nvSpPr>
            <p:spPr bwMode="auto">
              <a:xfrm>
                <a:off x="1923" y="1152"/>
                <a:ext cx="861"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0" name="Group 65"/>
            <p:cNvGrpSpPr>
              <a:grpSpLocks/>
            </p:cNvGrpSpPr>
            <p:nvPr/>
          </p:nvGrpSpPr>
          <p:grpSpPr bwMode="auto">
            <a:xfrm>
              <a:off x="0" y="1536"/>
              <a:ext cx="446" cy="384"/>
              <a:chOff x="0" y="1536"/>
              <a:chExt cx="446" cy="384"/>
            </a:xfrm>
          </p:grpSpPr>
          <p:sp>
            <p:nvSpPr>
              <p:cNvPr id="15433" name="Rectangle 66"/>
              <p:cNvSpPr>
                <a:spLocks noChangeArrowheads="1"/>
              </p:cNvSpPr>
              <p:nvPr/>
            </p:nvSpPr>
            <p:spPr bwMode="auto">
              <a:xfrm>
                <a:off x="43" y="1536"/>
                <a:ext cx="3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4</a:t>
                </a:r>
              </a:p>
              <a:p>
                <a:pPr algn="ctr" eaLnBrk="0" hangingPunct="0"/>
                <a:endParaRPr lang="en-US" altLang="zh-CN" b="1"/>
              </a:p>
            </p:txBody>
          </p:sp>
          <p:sp>
            <p:nvSpPr>
              <p:cNvPr id="15434" name="Rectangle 67"/>
              <p:cNvSpPr>
                <a:spLocks noChangeArrowheads="1"/>
              </p:cNvSpPr>
              <p:nvPr/>
            </p:nvSpPr>
            <p:spPr bwMode="auto">
              <a:xfrm>
                <a:off x="0" y="1536"/>
                <a:ext cx="446"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1" name="Group 68"/>
            <p:cNvGrpSpPr>
              <a:grpSpLocks/>
            </p:cNvGrpSpPr>
            <p:nvPr/>
          </p:nvGrpSpPr>
          <p:grpSpPr bwMode="auto">
            <a:xfrm>
              <a:off x="446" y="1536"/>
              <a:ext cx="374" cy="384"/>
              <a:chOff x="446" y="1536"/>
              <a:chExt cx="374" cy="384"/>
            </a:xfrm>
          </p:grpSpPr>
          <p:sp>
            <p:nvSpPr>
              <p:cNvPr id="15431" name="Rectangle 69"/>
              <p:cNvSpPr>
                <a:spLocks noChangeArrowheads="1"/>
              </p:cNvSpPr>
              <p:nvPr/>
            </p:nvSpPr>
            <p:spPr bwMode="auto">
              <a:xfrm>
                <a:off x="489" y="1536"/>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32" name="Rectangle 70"/>
              <p:cNvSpPr>
                <a:spLocks noChangeArrowheads="1"/>
              </p:cNvSpPr>
              <p:nvPr/>
            </p:nvSpPr>
            <p:spPr bwMode="auto">
              <a:xfrm>
                <a:off x="446" y="1536"/>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2" name="Group 71"/>
            <p:cNvGrpSpPr>
              <a:grpSpLocks/>
            </p:cNvGrpSpPr>
            <p:nvPr/>
          </p:nvGrpSpPr>
          <p:grpSpPr bwMode="auto">
            <a:xfrm>
              <a:off x="820" y="1536"/>
              <a:ext cx="374" cy="384"/>
              <a:chOff x="820" y="1536"/>
              <a:chExt cx="374" cy="384"/>
            </a:xfrm>
          </p:grpSpPr>
          <p:sp>
            <p:nvSpPr>
              <p:cNvPr id="15429" name="Rectangle 72"/>
              <p:cNvSpPr>
                <a:spLocks noChangeArrowheads="1"/>
              </p:cNvSpPr>
              <p:nvPr/>
            </p:nvSpPr>
            <p:spPr bwMode="auto">
              <a:xfrm>
                <a:off x="863" y="1536"/>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2</a:t>
                </a:r>
              </a:p>
              <a:p>
                <a:pPr algn="ctr" eaLnBrk="0" hangingPunct="0"/>
                <a:endParaRPr lang="en-US" altLang="zh-CN" b="1"/>
              </a:p>
            </p:txBody>
          </p:sp>
          <p:sp>
            <p:nvSpPr>
              <p:cNvPr id="15430" name="Rectangle 73"/>
              <p:cNvSpPr>
                <a:spLocks noChangeArrowheads="1"/>
              </p:cNvSpPr>
              <p:nvPr/>
            </p:nvSpPr>
            <p:spPr bwMode="auto">
              <a:xfrm>
                <a:off x="820" y="1536"/>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3" name="Group 74"/>
            <p:cNvGrpSpPr>
              <a:grpSpLocks/>
            </p:cNvGrpSpPr>
            <p:nvPr/>
          </p:nvGrpSpPr>
          <p:grpSpPr bwMode="auto">
            <a:xfrm>
              <a:off x="1194" y="1536"/>
              <a:ext cx="729" cy="384"/>
              <a:chOff x="1194" y="1536"/>
              <a:chExt cx="729" cy="384"/>
            </a:xfrm>
          </p:grpSpPr>
          <p:sp>
            <p:nvSpPr>
              <p:cNvPr id="15427" name="Rectangle 75"/>
              <p:cNvSpPr>
                <a:spLocks noChangeArrowheads="1"/>
              </p:cNvSpPr>
              <p:nvPr/>
            </p:nvSpPr>
            <p:spPr bwMode="auto">
              <a:xfrm>
                <a:off x="1237" y="1536"/>
                <a:ext cx="64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r>
                  <a:rPr lang="en-US" altLang="zh-CN" b="1"/>
                  <a:t>+</a:t>
                </a:r>
                <a:r>
                  <a:rPr lang="en-US" altLang="zh-CN" b="1" i="1"/>
                  <a:t>a</a:t>
                </a:r>
                <a:r>
                  <a:rPr lang="en-US" altLang="zh-CN" b="1" baseline="-30000"/>
                  <a:t>4</a:t>
                </a:r>
                <a:r>
                  <a:rPr lang="en-US" altLang="zh-CN" b="1"/>
                  <a:t>+</a:t>
                </a:r>
                <a:r>
                  <a:rPr lang="en-US" altLang="zh-CN" b="1" i="1"/>
                  <a:t>a</a:t>
                </a:r>
                <a:r>
                  <a:rPr lang="en-US" altLang="zh-CN" b="1" baseline="-30000"/>
                  <a:t>6</a:t>
                </a:r>
                <a:endParaRPr lang="en-US" altLang="zh-CN" b="1"/>
              </a:p>
              <a:p>
                <a:pPr algn="ctr" eaLnBrk="0" hangingPunct="0"/>
                <a:endParaRPr lang="en-US" altLang="zh-CN" b="1"/>
              </a:p>
            </p:txBody>
          </p:sp>
          <p:sp>
            <p:nvSpPr>
              <p:cNvPr id="15428" name="Rectangle 76"/>
              <p:cNvSpPr>
                <a:spLocks noChangeArrowheads="1"/>
              </p:cNvSpPr>
              <p:nvPr/>
            </p:nvSpPr>
            <p:spPr bwMode="auto">
              <a:xfrm>
                <a:off x="1194" y="1536"/>
                <a:ext cx="729"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4" name="Group 77"/>
            <p:cNvGrpSpPr>
              <a:grpSpLocks/>
            </p:cNvGrpSpPr>
            <p:nvPr/>
          </p:nvGrpSpPr>
          <p:grpSpPr bwMode="auto">
            <a:xfrm>
              <a:off x="1923" y="1536"/>
              <a:ext cx="861" cy="384"/>
              <a:chOff x="1923" y="1536"/>
              <a:chExt cx="861" cy="384"/>
            </a:xfrm>
          </p:grpSpPr>
          <p:sp>
            <p:nvSpPr>
              <p:cNvPr id="15425" name="Rectangle 78"/>
              <p:cNvSpPr>
                <a:spLocks noChangeArrowheads="1"/>
              </p:cNvSpPr>
              <p:nvPr/>
            </p:nvSpPr>
            <p:spPr bwMode="auto">
              <a:xfrm>
                <a:off x="1966" y="1536"/>
                <a:ext cx="775"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solidFill>
                      <a:srgbClr val="FF0000"/>
                    </a:solidFill>
                  </a:rPr>
                  <a:t>19882</a:t>
                </a:r>
              </a:p>
              <a:p>
                <a:pPr algn="ctr" eaLnBrk="0" hangingPunct="0"/>
                <a:endParaRPr lang="en-US" altLang="zh-CN" b="1"/>
              </a:p>
            </p:txBody>
          </p:sp>
          <p:sp>
            <p:nvSpPr>
              <p:cNvPr id="15426" name="Rectangle 79"/>
              <p:cNvSpPr>
                <a:spLocks noChangeArrowheads="1"/>
              </p:cNvSpPr>
              <p:nvPr/>
            </p:nvSpPr>
            <p:spPr bwMode="auto">
              <a:xfrm>
                <a:off x="1923" y="1536"/>
                <a:ext cx="861"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5" name="Group 80"/>
            <p:cNvGrpSpPr>
              <a:grpSpLocks/>
            </p:cNvGrpSpPr>
            <p:nvPr/>
          </p:nvGrpSpPr>
          <p:grpSpPr bwMode="auto">
            <a:xfrm>
              <a:off x="0" y="1920"/>
              <a:ext cx="446" cy="384"/>
              <a:chOff x="0" y="1920"/>
              <a:chExt cx="446" cy="384"/>
            </a:xfrm>
          </p:grpSpPr>
          <p:sp>
            <p:nvSpPr>
              <p:cNvPr id="15423" name="Rectangle 81"/>
              <p:cNvSpPr>
                <a:spLocks noChangeArrowheads="1"/>
              </p:cNvSpPr>
              <p:nvPr/>
            </p:nvSpPr>
            <p:spPr bwMode="auto">
              <a:xfrm>
                <a:off x="43" y="1920"/>
                <a:ext cx="3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5</a:t>
                </a:r>
              </a:p>
              <a:p>
                <a:pPr algn="ctr" eaLnBrk="0" hangingPunct="0"/>
                <a:endParaRPr lang="en-US" altLang="zh-CN" b="1"/>
              </a:p>
            </p:txBody>
          </p:sp>
          <p:sp>
            <p:nvSpPr>
              <p:cNvPr id="15424" name="Rectangle 82"/>
              <p:cNvSpPr>
                <a:spLocks noChangeArrowheads="1"/>
              </p:cNvSpPr>
              <p:nvPr/>
            </p:nvSpPr>
            <p:spPr bwMode="auto">
              <a:xfrm>
                <a:off x="0" y="1920"/>
                <a:ext cx="446"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6" name="Group 83"/>
            <p:cNvGrpSpPr>
              <a:grpSpLocks/>
            </p:cNvGrpSpPr>
            <p:nvPr/>
          </p:nvGrpSpPr>
          <p:grpSpPr bwMode="auto">
            <a:xfrm>
              <a:off x="446" y="1920"/>
              <a:ext cx="374" cy="384"/>
              <a:chOff x="446" y="1920"/>
              <a:chExt cx="374" cy="384"/>
            </a:xfrm>
          </p:grpSpPr>
          <p:sp>
            <p:nvSpPr>
              <p:cNvPr id="15421" name="Rectangle 84"/>
              <p:cNvSpPr>
                <a:spLocks noChangeArrowheads="1"/>
              </p:cNvSpPr>
              <p:nvPr/>
            </p:nvSpPr>
            <p:spPr bwMode="auto">
              <a:xfrm>
                <a:off x="489" y="1920"/>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0</a:t>
                </a:r>
              </a:p>
              <a:p>
                <a:pPr algn="ctr" eaLnBrk="0" hangingPunct="0"/>
                <a:endParaRPr lang="en-US" altLang="zh-CN" b="1"/>
              </a:p>
            </p:txBody>
          </p:sp>
          <p:sp>
            <p:nvSpPr>
              <p:cNvPr id="15422" name="Rectangle 85"/>
              <p:cNvSpPr>
                <a:spLocks noChangeArrowheads="1"/>
              </p:cNvSpPr>
              <p:nvPr/>
            </p:nvSpPr>
            <p:spPr bwMode="auto">
              <a:xfrm>
                <a:off x="446" y="1920"/>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7" name="Group 86"/>
            <p:cNvGrpSpPr>
              <a:grpSpLocks/>
            </p:cNvGrpSpPr>
            <p:nvPr/>
          </p:nvGrpSpPr>
          <p:grpSpPr bwMode="auto">
            <a:xfrm>
              <a:off x="820" y="1920"/>
              <a:ext cx="374" cy="384"/>
              <a:chOff x="820" y="1920"/>
              <a:chExt cx="374" cy="384"/>
            </a:xfrm>
          </p:grpSpPr>
          <p:sp>
            <p:nvSpPr>
              <p:cNvPr id="15419" name="Rectangle 87"/>
              <p:cNvSpPr>
                <a:spLocks noChangeArrowheads="1"/>
              </p:cNvSpPr>
              <p:nvPr/>
            </p:nvSpPr>
            <p:spPr bwMode="auto">
              <a:xfrm>
                <a:off x="863" y="1920"/>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3</a:t>
                </a:r>
              </a:p>
              <a:p>
                <a:pPr algn="ctr" eaLnBrk="0" hangingPunct="0"/>
                <a:endParaRPr lang="en-US" altLang="zh-CN" b="1"/>
              </a:p>
            </p:txBody>
          </p:sp>
          <p:sp>
            <p:nvSpPr>
              <p:cNvPr id="15420" name="Rectangle 88"/>
              <p:cNvSpPr>
                <a:spLocks noChangeArrowheads="1"/>
              </p:cNvSpPr>
              <p:nvPr/>
            </p:nvSpPr>
            <p:spPr bwMode="auto">
              <a:xfrm>
                <a:off x="820" y="1920"/>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8" name="Group 89"/>
            <p:cNvGrpSpPr>
              <a:grpSpLocks/>
            </p:cNvGrpSpPr>
            <p:nvPr/>
          </p:nvGrpSpPr>
          <p:grpSpPr bwMode="auto">
            <a:xfrm>
              <a:off x="1194" y="1920"/>
              <a:ext cx="729" cy="384"/>
              <a:chOff x="1194" y="1920"/>
              <a:chExt cx="729" cy="384"/>
            </a:xfrm>
          </p:grpSpPr>
          <p:sp>
            <p:nvSpPr>
              <p:cNvPr id="15417" name="Rectangle 90"/>
              <p:cNvSpPr>
                <a:spLocks noChangeArrowheads="1"/>
              </p:cNvSpPr>
              <p:nvPr/>
            </p:nvSpPr>
            <p:spPr bwMode="auto">
              <a:xfrm>
                <a:off x="1237" y="1920"/>
                <a:ext cx="64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15418" name="Rectangle 91"/>
              <p:cNvSpPr>
                <a:spLocks noChangeArrowheads="1"/>
              </p:cNvSpPr>
              <p:nvPr/>
            </p:nvSpPr>
            <p:spPr bwMode="auto">
              <a:xfrm>
                <a:off x="1194" y="1920"/>
                <a:ext cx="729"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399" name="Group 92"/>
            <p:cNvGrpSpPr>
              <a:grpSpLocks/>
            </p:cNvGrpSpPr>
            <p:nvPr/>
          </p:nvGrpSpPr>
          <p:grpSpPr bwMode="auto">
            <a:xfrm>
              <a:off x="1923" y="1920"/>
              <a:ext cx="861" cy="384"/>
              <a:chOff x="1923" y="1920"/>
              <a:chExt cx="861" cy="384"/>
            </a:xfrm>
          </p:grpSpPr>
          <p:sp>
            <p:nvSpPr>
              <p:cNvPr id="15415" name="Rectangle 93"/>
              <p:cNvSpPr>
                <a:spLocks noChangeArrowheads="1"/>
              </p:cNvSpPr>
              <p:nvPr/>
            </p:nvSpPr>
            <p:spPr bwMode="auto">
              <a:xfrm>
                <a:off x="1966" y="1920"/>
                <a:ext cx="775"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solidFill>
                      <a:schemeClr val="accent2"/>
                    </a:solidFill>
                  </a:rPr>
                  <a:t>11200</a:t>
                </a:r>
              </a:p>
              <a:p>
                <a:pPr algn="ctr" eaLnBrk="0" hangingPunct="0"/>
                <a:endParaRPr lang="en-US" altLang="zh-CN" b="1">
                  <a:solidFill>
                    <a:schemeClr val="accent2"/>
                  </a:solidFill>
                </a:endParaRPr>
              </a:p>
            </p:txBody>
          </p:sp>
          <p:sp>
            <p:nvSpPr>
              <p:cNvPr id="15416" name="Rectangle 94"/>
              <p:cNvSpPr>
                <a:spLocks noChangeArrowheads="1"/>
              </p:cNvSpPr>
              <p:nvPr/>
            </p:nvSpPr>
            <p:spPr bwMode="auto">
              <a:xfrm>
                <a:off x="1923" y="1920"/>
                <a:ext cx="861"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400" name="Group 95"/>
            <p:cNvGrpSpPr>
              <a:grpSpLocks/>
            </p:cNvGrpSpPr>
            <p:nvPr/>
          </p:nvGrpSpPr>
          <p:grpSpPr bwMode="auto">
            <a:xfrm>
              <a:off x="0" y="2304"/>
              <a:ext cx="446" cy="384"/>
              <a:chOff x="0" y="2304"/>
              <a:chExt cx="446" cy="384"/>
            </a:xfrm>
          </p:grpSpPr>
          <p:sp>
            <p:nvSpPr>
              <p:cNvPr id="15413" name="Rectangle 96"/>
              <p:cNvSpPr>
                <a:spLocks noChangeArrowheads="1"/>
              </p:cNvSpPr>
              <p:nvPr/>
            </p:nvSpPr>
            <p:spPr bwMode="auto">
              <a:xfrm>
                <a:off x="43" y="2304"/>
                <a:ext cx="360"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6</a:t>
                </a:r>
              </a:p>
              <a:p>
                <a:pPr algn="ctr" eaLnBrk="0" hangingPunct="0"/>
                <a:endParaRPr lang="en-US" altLang="zh-CN" b="1"/>
              </a:p>
            </p:txBody>
          </p:sp>
          <p:sp>
            <p:nvSpPr>
              <p:cNvPr id="15414" name="Rectangle 97"/>
              <p:cNvSpPr>
                <a:spLocks noChangeArrowheads="1"/>
              </p:cNvSpPr>
              <p:nvPr/>
            </p:nvSpPr>
            <p:spPr bwMode="auto">
              <a:xfrm>
                <a:off x="0" y="2304"/>
                <a:ext cx="446"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401" name="Group 98"/>
            <p:cNvGrpSpPr>
              <a:grpSpLocks/>
            </p:cNvGrpSpPr>
            <p:nvPr/>
          </p:nvGrpSpPr>
          <p:grpSpPr bwMode="auto">
            <a:xfrm>
              <a:off x="446" y="2304"/>
              <a:ext cx="374" cy="384"/>
              <a:chOff x="446" y="2304"/>
              <a:chExt cx="374" cy="384"/>
            </a:xfrm>
          </p:grpSpPr>
          <p:sp>
            <p:nvSpPr>
              <p:cNvPr id="15411" name="Rectangle 99"/>
              <p:cNvSpPr>
                <a:spLocks noChangeArrowheads="1"/>
              </p:cNvSpPr>
              <p:nvPr/>
            </p:nvSpPr>
            <p:spPr bwMode="auto">
              <a:xfrm>
                <a:off x="489" y="2304"/>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12" name="Rectangle 100"/>
              <p:cNvSpPr>
                <a:spLocks noChangeArrowheads="1"/>
              </p:cNvSpPr>
              <p:nvPr/>
            </p:nvSpPr>
            <p:spPr bwMode="auto">
              <a:xfrm>
                <a:off x="446" y="2304"/>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402" name="Group 101"/>
            <p:cNvGrpSpPr>
              <a:grpSpLocks/>
            </p:cNvGrpSpPr>
            <p:nvPr/>
          </p:nvGrpSpPr>
          <p:grpSpPr bwMode="auto">
            <a:xfrm>
              <a:off x="820" y="2304"/>
              <a:ext cx="374" cy="384"/>
              <a:chOff x="820" y="2304"/>
              <a:chExt cx="374" cy="384"/>
            </a:xfrm>
          </p:grpSpPr>
          <p:sp>
            <p:nvSpPr>
              <p:cNvPr id="15409" name="Rectangle 102"/>
              <p:cNvSpPr>
                <a:spLocks noChangeArrowheads="1"/>
              </p:cNvSpPr>
              <p:nvPr/>
            </p:nvSpPr>
            <p:spPr bwMode="auto">
              <a:xfrm>
                <a:off x="863" y="2304"/>
                <a:ext cx="28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t>3</a:t>
                </a:r>
              </a:p>
              <a:p>
                <a:pPr algn="ctr" eaLnBrk="0" hangingPunct="0"/>
                <a:endParaRPr lang="en-US" altLang="zh-CN" b="1"/>
              </a:p>
            </p:txBody>
          </p:sp>
          <p:sp>
            <p:nvSpPr>
              <p:cNvPr id="15410" name="Rectangle 103"/>
              <p:cNvSpPr>
                <a:spLocks noChangeArrowheads="1"/>
              </p:cNvSpPr>
              <p:nvPr/>
            </p:nvSpPr>
            <p:spPr bwMode="auto">
              <a:xfrm>
                <a:off x="820" y="2304"/>
                <a:ext cx="374"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403" name="Group 104"/>
            <p:cNvGrpSpPr>
              <a:grpSpLocks/>
            </p:cNvGrpSpPr>
            <p:nvPr/>
          </p:nvGrpSpPr>
          <p:grpSpPr bwMode="auto">
            <a:xfrm>
              <a:off x="1194" y="2304"/>
              <a:ext cx="729" cy="384"/>
              <a:chOff x="1194" y="2304"/>
              <a:chExt cx="729" cy="384"/>
            </a:xfrm>
          </p:grpSpPr>
          <p:sp>
            <p:nvSpPr>
              <p:cNvPr id="15407" name="Rectangle 105"/>
              <p:cNvSpPr>
                <a:spLocks noChangeArrowheads="1"/>
              </p:cNvSpPr>
              <p:nvPr/>
            </p:nvSpPr>
            <p:spPr bwMode="auto">
              <a:xfrm>
                <a:off x="1237" y="2304"/>
                <a:ext cx="64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endParaRPr lang="en-US" altLang="zh-CN" b="1"/>
              </a:p>
              <a:p>
                <a:pPr algn="ctr" eaLnBrk="0" hangingPunct="0"/>
                <a:endParaRPr lang="en-US" altLang="zh-CN" b="1"/>
              </a:p>
            </p:txBody>
          </p:sp>
          <p:sp>
            <p:nvSpPr>
              <p:cNvPr id="15408" name="Rectangle 106"/>
              <p:cNvSpPr>
                <a:spLocks noChangeArrowheads="1"/>
              </p:cNvSpPr>
              <p:nvPr/>
            </p:nvSpPr>
            <p:spPr bwMode="auto">
              <a:xfrm>
                <a:off x="1194" y="2304"/>
                <a:ext cx="729"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404" name="Group 107"/>
            <p:cNvGrpSpPr>
              <a:grpSpLocks/>
            </p:cNvGrpSpPr>
            <p:nvPr/>
          </p:nvGrpSpPr>
          <p:grpSpPr bwMode="auto">
            <a:xfrm>
              <a:off x="1923" y="2304"/>
              <a:ext cx="861" cy="384"/>
              <a:chOff x="1923" y="2304"/>
              <a:chExt cx="861" cy="384"/>
            </a:xfrm>
          </p:grpSpPr>
          <p:sp>
            <p:nvSpPr>
              <p:cNvPr id="15405" name="Rectangle 108"/>
              <p:cNvSpPr>
                <a:spLocks noChangeArrowheads="1"/>
              </p:cNvSpPr>
              <p:nvPr/>
            </p:nvSpPr>
            <p:spPr bwMode="auto">
              <a:xfrm>
                <a:off x="1966" y="2304"/>
                <a:ext cx="775"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zh-CN" b="1">
                    <a:solidFill>
                      <a:srgbClr val="FF0000"/>
                    </a:solidFill>
                  </a:rPr>
                  <a:t>18241</a:t>
                </a:r>
              </a:p>
              <a:p>
                <a:pPr algn="ctr" eaLnBrk="0" hangingPunct="0"/>
                <a:endParaRPr lang="en-US" altLang="zh-CN" b="1"/>
              </a:p>
            </p:txBody>
          </p:sp>
          <p:sp>
            <p:nvSpPr>
              <p:cNvPr id="15406" name="Rectangle 109"/>
              <p:cNvSpPr>
                <a:spLocks noChangeArrowheads="1"/>
              </p:cNvSpPr>
              <p:nvPr/>
            </p:nvSpPr>
            <p:spPr bwMode="auto">
              <a:xfrm>
                <a:off x="1923" y="2304"/>
                <a:ext cx="861" cy="384"/>
              </a:xfrm>
              <a:prstGeom prst="rect">
                <a:avLst/>
              </a:prstGeom>
              <a:noFill/>
              <a:ln w="7">
                <a:solidFill>
                  <a:srgbClr val="A0A0A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graphicFrame>
        <p:nvGraphicFramePr>
          <p:cNvPr id="21614" name="Object 110"/>
          <p:cNvGraphicFramePr>
            <a:graphicFrameLocks noChangeAspect="1"/>
          </p:cNvGraphicFramePr>
          <p:nvPr/>
        </p:nvGraphicFramePr>
        <p:xfrm>
          <a:off x="2819400" y="457200"/>
          <a:ext cx="6096000" cy="490538"/>
        </p:xfrm>
        <a:graphic>
          <a:graphicData uri="http://schemas.openxmlformats.org/presentationml/2006/ole">
            <p:oleObj spid="_x0000_s15685" name="Equation" r:id="rId3" imgW="3035300" imgH="228600" progId="">
              <p:embed/>
            </p:oleObj>
          </a:graphicData>
        </a:graphic>
      </p:graphicFrame>
      <p:sp>
        <p:nvSpPr>
          <p:cNvPr id="21615" name="Text Box 111"/>
          <p:cNvSpPr txBox="1">
            <a:spLocks noChangeArrowheads="1"/>
          </p:cNvSpPr>
          <p:nvPr/>
        </p:nvSpPr>
        <p:spPr bwMode="auto">
          <a:xfrm>
            <a:off x="457200" y="2057400"/>
            <a:ext cx="8077200"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latin typeface="宋体" pitchFamily="2" charset="-122"/>
              </a:rPr>
              <a:t>中学：</a:t>
            </a:r>
            <a:r>
              <a:rPr lang="en-US" altLang="zh-CN" b="1" i="1"/>
              <a:t>x</a:t>
            </a:r>
            <a:r>
              <a:rPr lang="en-US" altLang="zh-CN" b="1" baseline="-30000"/>
              <a:t>3</a:t>
            </a:r>
            <a:r>
              <a:rPr lang="en-US" altLang="zh-CN" b="1"/>
              <a:t>=1, </a:t>
            </a:r>
            <a:r>
              <a:rPr lang="en-US" altLang="zh-CN" b="1" i="1"/>
              <a:t>x</a:t>
            </a:r>
            <a:r>
              <a:rPr lang="en-US" altLang="zh-CN" b="1" baseline="-30000"/>
              <a:t>4</a:t>
            </a:r>
            <a:r>
              <a:rPr lang="en-US" altLang="zh-CN" b="1"/>
              <a:t>=0 </a:t>
            </a:r>
            <a:r>
              <a:rPr lang="zh-CN" altLang="en-US" b="1">
                <a:latin typeface="宋体" pitchFamily="2" charset="-122"/>
              </a:rPr>
              <a:t>；大学：</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=1</a:t>
            </a:r>
            <a:r>
              <a:rPr lang="zh-CN" altLang="en-US" b="1"/>
              <a:t>； </a:t>
            </a:r>
            <a:r>
              <a:rPr lang="zh-CN" altLang="en-US" b="1">
                <a:latin typeface="宋体" pitchFamily="2" charset="-122"/>
              </a:rPr>
              <a:t>更高：</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=0 </a:t>
            </a:r>
          </a:p>
        </p:txBody>
      </p:sp>
      <p:sp>
        <p:nvSpPr>
          <p:cNvPr id="21616" name="Text Box 112"/>
          <p:cNvSpPr txBox="1">
            <a:spLocks noChangeArrowheads="1"/>
          </p:cNvSpPr>
          <p:nvPr/>
        </p:nvSpPr>
        <p:spPr bwMode="auto">
          <a:xfrm>
            <a:off x="457200" y="1603375"/>
            <a:ext cx="533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x</a:t>
            </a:r>
            <a:r>
              <a:rPr lang="en-US" altLang="zh-CN" b="1" baseline="-30000"/>
              <a:t>1</a:t>
            </a:r>
            <a:r>
              <a:rPr lang="en-US" altLang="zh-CN" b="1">
                <a:latin typeface="宋体" pitchFamily="2" charset="-122"/>
              </a:rPr>
              <a:t>=</a:t>
            </a:r>
            <a:r>
              <a:rPr lang="en-US" altLang="zh-CN" b="1" baseline="-30000"/>
              <a:t> </a:t>
            </a:r>
            <a:r>
              <a:rPr lang="en-US" altLang="zh-CN" b="1">
                <a:cs typeface="Courier New" pitchFamily="49" charset="0"/>
              </a:rPr>
              <a:t>0</a:t>
            </a:r>
            <a:r>
              <a:rPr lang="zh-CN" altLang="en-US" b="1"/>
              <a:t>；</a:t>
            </a:r>
            <a:r>
              <a:rPr lang="zh-CN" altLang="en-US" b="1" i="1"/>
              <a:t> </a:t>
            </a: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1</a:t>
            </a:r>
            <a:r>
              <a:rPr lang="en-US" altLang="zh-CN" b="1" i="1"/>
              <a:t>~ </a:t>
            </a:r>
            <a:r>
              <a:rPr lang="zh-CN" altLang="en-US" b="1">
                <a:latin typeface="宋体" pitchFamily="2" charset="-122"/>
              </a:rPr>
              <a:t>管理，</a:t>
            </a: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0</a:t>
            </a:r>
            <a:r>
              <a:rPr lang="en-US" altLang="zh-CN" b="1" i="1"/>
              <a:t>~ </a:t>
            </a:r>
            <a:r>
              <a:rPr lang="zh-CN" altLang="en-US" b="1">
                <a:latin typeface="宋体" pitchFamily="2" charset="-122"/>
              </a:rPr>
              <a:t>非管理</a:t>
            </a:r>
          </a:p>
        </p:txBody>
      </p:sp>
      <p:sp>
        <p:nvSpPr>
          <p:cNvPr id="21617" name="Text Box 113"/>
          <p:cNvSpPr txBox="1">
            <a:spLocks noChangeArrowheads="1"/>
          </p:cNvSpPr>
          <p:nvPr/>
        </p:nvSpPr>
        <p:spPr bwMode="auto">
          <a:xfrm>
            <a:off x="533400" y="5497513"/>
            <a:ext cx="8001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0000"/>
                </a:solidFill>
                <a:latin typeface="宋体" pitchFamily="2" charset="-122"/>
              </a:rPr>
              <a:t>大学程度管理人员比更高程度管理人员的薪金高</a:t>
            </a:r>
            <a:r>
              <a:rPr lang="en-US" altLang="zh-CN" sz="2800" b="1">
                <a:solidFill>
                  <a:srgbClr val="FF0000"/>
                </a:solidFill>
                <a:latin typeface="宋体" pitchFamily="2" charset="-122"/>
              </a:rPr>
              <a:t>.</a:t>
            </a:r>
            <a:r>
              <a:rPr lang="en-US" altLang="zh-CN" sz="2800" b="1">
                <a:solidFill>
                  <a:srgbClr val="FF0000"/>
                </a:solidFill>
              </a:rPr>
              <a:t> </a:t>
            </a:r>
          </a:p>
        </p:txBody>
      </p:sp>
      <p:sp>
        <p:nvSpPr>
          <p:cNvPr id="21618" name="Text Box 114"/>
          <p:cNvSpPr txBox="1">
            <a:spLocks noChangeArrowheads="1"/>
          </p:cNvSpPr>
          <p:nvPr/>
        </p:nvSpPr>
        <p:spPr bwMode="auto">
          <a:xfrm>
            <a:off x="152400" y="6016625"/>
            <a:ext cx="88122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chemeClr val="accent2"/>
                </a:solidFill>
                <a:latin typeface="宋体" pitchFamily="2" charset="-122"/>
              </a:rPr>
              <a:t>大学程度非管理人员比更高程度非管理人员的薪金略低</a:t>
            </a:r>
            <a:r>
              <a:rPr lang="en-US" altLang="zh-CN" sz="2800" b="1">
                <a:solidFill>
                  <a:schemeClr val="accent2"/>
                </a:solidFill>
                <a:latin typeface="宋体" pitchFamily="2" charset="-122"/>
              </a:rPr>
              <a:t>.</a:t>
            </a:r>
            <a:r>
              <a:rPr lang="en-US" altLang="zh-CN" sz="2800" b="1">
                <a:solidFill>
                  <a:schemeClr val="accent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1614"/>
                                        </p:tgtEl>
                                        <p:attrNameLst>
                                          <p:attrName>style.visibility</p:attrName>
                                        </p:attrNameLst>
                                      </p:cBhvr>
                                      <p:to>
                                        <p:strVal val="visible"/>
                                      </p:to>
                                    </p:set>
                                    <p:animEffect transition="in" filter="slide(fromTop)">
                                      <p:cBhvr>
                                        <p:cTn id="7" dur="1000"/>
                                        <p:tgtEl>
                                          <p:spTgt spid="21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ox(in)">
                                      <p:cBhvr>
                                        <p:cTn id="12" dur="1000"/>
                                        <p:tgtEl>
                                          <p:spTgt spid="21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1616"/>
                                        </p:tgtEl>
                                        <p:attrNameLst>
                                          <p:attrName>style.visibility</p:attrName>
                                        </p:attrNameLst>
                                      </p:cBhvr>
                                      <p:to>
                                        <p:strVal val="visible"/>
                                      </p:to>
                                    </p:set>
                                    <p:animEffect transition="in" filter="blinds(vertical)">
                                      <p:cBhvr>
                                        <p:cTn id="17" dur="1000"/>
                                        <p:tgtEl>
                                          <p:spTgt spid="21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615"/>
                                        </p:tgtEl>
                                        <p:attrNameLst>
                                          <p:attrName>style.visibility</p:attrName>
                                        </p:attrNameLst>
                                      </p:cBhvr>
                                      <p:to>
                                        <p:strVal val="visible"/>
                                      </p:to>
                                    </p:set>
                                    <p:animEffect transition="in" filter="checkerboard(across)">
                                      <p:cBhvr>
                                        <p:cTn id="22" dur="1000"/>
                                        <p:tgtEl>
                                          <p:spTgt spid="21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21617"/>
                                        </p:tgtEl>
                                        <p:attrNameLst>
                                          <p:attrName>style.visibility</p:attrName>
                                        </p:attrNameLst>
                                      </p:cBhvr>
                                      <p:to>
                                        <p:strVal val="visible"/>
                                      </p:to>
                                    </p:set>
                                    <p:animEffect transition="in" filter="strips(downRight)">
                                      <p:cBhvr>
                                        <p:cTn id="33" dur="1000"/>
                                        <p:tgtEl>
                                          <p:spTgt spid="216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21618"/>
                                        </p:tgtEl>
                                        <p:attrNameLst>
                                          <p:attrName>style.visibility</p:attrName>
                                        </p:attrNameLst>
                                      </p:cBhvr>
                                      <p:to>
                                        <p:strVal val="visible"/>
                                      </p:to>
                                    </p:set>
                                    <p:animEffect transition="in" filter="strips(downRight)">
                                      <p:cBhvr>
                                        <p:cTn id="38" dur="1000"/>
                                        <p:tgtEl>
                                          <p:spTgt spid="2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autoUpdateAnimBg="0"/>
      <p:bldP spid="21615" grpId="0" animBg="1" autoUpdateAnimBg="0"/>
      <p:bldP spid="21616" grpId="0" animBg="1" autoUpdateAnimBg="0"/>
      <p:bldP spid="21617" grpId="0" animBg="1" autoUpdateAnimBg="0"/>
      <p:bldP spid="2161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39750" y="1557338"/>
            <a:ext cx="8294688"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0000"/>
              </a:lnSpc>
            </a:pPr>
            <a:r>
              <a:rPr lang="zh-CN" altLang="en-US" sz="2800" b="1">
                <a:latin typeface="宋体" pitchFamily="2" charset="-122"/>
              </a:rPr>
              <a:t>对定性因素</a:t>
            </a:r>
            <a:r>
              <a:rPr lang="en-US" altLang="zh-CN" sz="2800" b="1">
                <a:latin typeface="宋体" pitchFamily="2" charset="-122"/>
              </a:rPr>
              <a:t>(</a:t>
            </a:r>
            <a:r>
              <a:rPr lang="zh-CN" altLang="en-US" sz="2800" b="1">
                <a:latin typeface="宋体" pitchFamily="2" charset="-122"/>
              </a:rPr>
              <a:t>如管理、教育</a:t>
            </a:r>
            <a:r>
              <a:rPr lang="en-US" altLang="zh-CN" sz="2800" b="1">
                <a:latin typeface="宋体" pitchFamily="2" charset="-122"/>
              </a:rPr>
              <a:t>)</a:t>
            </a:r>
            <a:r>
              <a:rPr lang="zh-CN" altLang="en-US" sz="2800" b="1">
                <a:latin typeface="宋体" pitchFamily="2" charset="-122"/>
              </a:rPr>
              <a:t>可以</a:t>
            </a:r>
            <a:r>
              <a:rPr lang="zh-CN" altLang="en-US" sz="2800" b="1">
                <a:solidFill>
                  <a:srgbClr val="FF3300"/>
                </a:solidFill>
                <a:latin typeface="宋体" pitchFamily="2" charset="-122"/>
              </a:rPr>
              <a:t>引入</a:t>
            </a:r>
            <a:r>
              <a:rPr lang="en-US" altLang="zh-CN" sz="2800" b="1">
                <a:solidFill>
                  <a:srgbClr val="FF3300"/>
                </a:solidFill>
              </a:rPr>
              <a:t>0</a:t>
            </a:r>
            <a:r>
              <a:rPr lang="en-US" altLang="zh-CN" sz="2800" b="1">
                <a:solidFill>
                  <a:srgbClr val="FF3300"/>
                </a:solidFill>
                <a:latin typeface="宋体" pitchFamily="2" charset="-122"/>
              </a:rPr>
              <a:t>-</a:t>
            </a:r>
            <a:r>
              <a:rPr lang="en-US" altLang="zh-CN" sz="2800" b="1">
                <a:solidFill>
                  <a:srgbClr val="FF3300"/>
                </a:solidFill>
              </a:rPr>
              <a:t>1</a:t>
            </a:r>
            <a:r>
              <a:rPr lang="zh-CN" altLang="en-US" sz="2800" b="1">
                <a:solidFill>
                  <a:srgbClr val="FF3300"/>
                </a:solidFill>
                <a:latin typeface="宋体" pitchFamily="2" charset="-122"/>
              </a:rPr>
              <a:t>变量</a:t>
            </a:r>
            <a:r>
              <a:rPr lang="zh-CN" altLang="en-US" sz="2800" b="1">
                <a:latin typeface="宋体" pitchFamily="2" charset="-122"/>
              </a:rPr>
              <a:t>处理，</a:t>
            </a:r>
            <a:r>
              <a:rPr lang="en-US" altLang="zh-CN" sz="2800" b="1"/>
              <a:t>0</a:t>
            </a:r>
            <a:r>
              <a:rPr lang="en-US" altLang="zh-CN" sz="2800" b="1">
                <a:latin typeface="宋体" pitchFamily="2" charset="-122"/>
              </a:rPr>
              <a:t>-</a:t>
            </a:r>
            <a:r>
              <a:rPr lang="en-US" altLang="zh-CN" sz="2800" b="1"/>
              <a:t>1</a:t>
            </a:r>
            <a:r>
              <a:rPr lang="zh-CN" altLang="en-US" sz="2800" b="1">
                <a:latin typeface="宋体" pitchFamily="2" charset="-122"/>
              </a:rPr>
              <a:t>变量的个数可比定性因素的水平少</a:t>
            </a:r>
            <a:r>
              <a:rPr lang="en-US" altLang="zh-CN" sz="2800" b="1"/>
              <a:t>1. </a:t>
            </a:r>
          </a:p>
        </p:txBody>
      </p:sp>
      <p:sp>
        <p:nvSpPr>
          <p:cNvPr id="16388" name="Text Box 3"/>
          <p:cNvSpPr txBox="1">
            <a:spLocks noChangeArrowheads="1"/>
          </p:cNvSpPr>
          <p:nvPr/>
        </p:nvSpPr>
        <p:spPr bwMode="auto">
          <a:xfrm>
            <a:off x="2124075" y="623888"/>
            <a:ext cx="4608513" cy="57943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软件开发人员的薪金</a:t>
            </a:r>
            <a:endParaRPr lang="zh-CN" altLang="en-US" sz="3200">
              <a:ea typeface="楷体_GB2312" pitchFamily="49" charset="-122"/>
            </a:endParaRPr>
          </a:p>
        </p:txBody>
      </p:sp>
      <p:sp>
        <p:nvSpPr>
          <p:cNvPr id="22532" name="Text Box 4"/>
          <p:cNvSpPr txBox="1">
            <a:spLocks noChangeArrowheads="1"/>
          </p:cNvSpPr>
          <p:nvPr/>
        </p:nvSpPr>
        <p:spPr bwMode="auto">
          <a:xfrm>
            <a:off x="395288" y="2852738"/>
            <a:ext cx="84582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olidFill>
                  <a:srgbClr val="FF3300"/>
                </a:solidFill>
                <a:latin typeface="宋体" pitchFamily="2" charset="-122"/>
              </a:rPr>
              <a:t>残差分析方法</a:t>
            </a:r>
            <a:r>
              <a:rPr lang="zh-CN" altLang="en-US" sz="2800" b="1">
                <a:latin typeface="宋体" pitchFamily="2" charset="-122"/>
              </a:rPr>
              <a:t>可以发现模型的缺陷，</a:t>
            </a:r>
            <a:r>
              <a:rPr lang="zh-CN" altLang="en-US" sz="2800" b="1">
                <a:solidFill>
                  <a:srgbClr val="FF3300"/>
                </a:solidFill>
                <a:latin typeface="宋体" pitchFamily="2" charset="-122"/>
              </a:rPr>
              <a:t>引入交互作用项</a:t>
            </a:r>
            <a:r>
              <a:rPr lang="zh-CN" altLang="en-US" sz="2800" b="1">
                <a:latin typeface="宋体" pitchFamily="2" charset="-122"/>
              </a:rPr>
              <a:t>常常能够改善模型</a:t>
            </a:r>
            <a:r>
              <a:rPr lang="en-US" altLang="zh-CN" sz="2800" b="1">
                <a:latin typeface="宋体" pitchFamily="2" charset="-122"/>
              </a:rPr>
              <a:t>.</a:t>
            </a:r>
            <a:r>
              <a:rPr lang="en-US" altLang="zh-CN" sz="2800" b="1"/>
              <a:t> </a:t>
            </a:r>
          </a:p>
        </p:txBody>
      </p:sp>
      <p:sp>
        <p:nvSpPr>
          <p:cNvPr id="22533" name="Text Box 5"/>
          <p:cNvSpPr txBox="1">
            <a:spLocks noChangeArrowheads="1"/>
          </p:cNvSpPr>
          <p:nvPr/>
        </p:nvSpPr>
        <p:spPr bwMode="auto">
          <a:xfrm>
            <a:off x="381000" y="4114800"/>
            <a:ext cx="8458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宋体" pitchFamily="2" charset="-122"/>
              </a:rPr>
              <a:t>剔除异常数据</a:t>
            </a:r>
            <a:r>
              <a:rPr lang="zh-CN" altLang="en-US" sz="2800" b="1">
                <a:latin typeface="宋体" pitchFamily="2" charset="-122"/>
              </a:rPr>
              <a:t>，有助于得到更好的结果</a:t>
            </a:r>
            <a:r>
              <a:rPr lang="en-US" altLang="zh-CN" sz="2800" b="1">
                <a:latin typeface="宋体" pitchFamily="2" charset="-122"/>
              </a:rPr>
              <a:t>.</a:t>
            </a:r>
            <a:endParaRPr lang="en-US" altLang="zh-CN" sz="2800" b="1"/>
          </a:p>
        </p:txBody>
      </p:sp>
      <p:sp>
        <p:nvSpPr>
          <p:cNvPr id="22534" name="Text Box 6"/>
          <p:cNvSpPr txBox="1">
            <a:spLocks noChangeArrowheads="1"/>
          </p:cNvSpPr>
          <p:nvPr/>
        </p:nvSpPr>
        <p:spPr bwMode="auto">
          <a:xfrm>
            <a:off x="381000" y="4891088"/>
            <a:ext cx="8458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注：可以直接对</a:t>
            </a:r>
            <a:r>
              <a:rPr lang="en-US" altLang="zh-CN" sz="2800" b="1"/>
              <a:t>6</a:t>
            </a:r>
            <a:r>
              <a:rPr lang="zh-CN" altLang="en-US" sz="2800" b="1">
                <a:latin typeface="宋体" pitchFamily="2" charset="-122"/>
              </a:rPr>
              <a:t>种管理</a:t>
            </a:r>
            <a:r>
              <a:rPr lang="en-US" altLang="zh-CN" sz="2800" b="1"/>
              <a:t>—</a:t>
            </a:r>
            <a:r>
              <a:rPr lang="zh-CN" altLang="en-US" sz="2800" b="1">
                <a:latin typeface="宋体" pitchFamily="2" charset="-122"/>
              </a:rPr>
              <a:t>教育组合引入</a:t>
            </a:r>
            <a:r>
              <a:rPr lang="en-US" altLang="zh-CN" sz="2800" b="1"/>
              <a:t>5</a:t>
            </a:r>
            <a:r>
              <a:rPr lang="zh-CN" altLang="en-US" sz="2800" b="1">
                <a:latin typeface="宋体" pitchFamily="2" charset="-122"/>
              </a:rPr>
              <a:t>个</a:t>
            </a:r>
            <a:r>
              <a:rPr lang="en-US" altLang="zh-CN" sz="2800" b="1"/>
              <a:t>0</a:t>
            </a:r>
            <a:r>
              <a:rPr lang="en-US" altLang="zh-CN" sz="2800" b="1">
                <a:latin typeface="宋体" pitchFamily="2" charset="-122"/>
              </a:rPr>
              <a:t>-</a:t>
            </a:r>
            <a:r>
              <a:rPr lang="en-US" altLang="zh-CN" sz="2800" b="1"/>
              <a:t>1</a:t>
            </a:r>
            <a:r>
              <a:rPr lang="zh-CN" altLang="en-US" sz="2800" b="1">
                <a:latin typeface="宋体" pitchFamily="2" charset="-122"/>
              </a:rPr>
              <a:t>变量</a:t>
            </a:r>
            <a:r>
              <a:rPr lang="en-US" altLang="zh-CN" sz="2800" b="1">
                <a:latin typeface="宋体" pitchFamily="2" charset="-122"/>
              </a:rPr>
              <a:t>.</a:t>
            </a:r>
            <a:r>
              <a:rPr lang="en-US" altLang="zh-CN" sz="2800" b="1"/>
              <a:t> </a:t>
            </a:r>
          </a:p>
        </p:txBody>
      </p:sp>
      <p:graphicFrame>
        <p:nvGraphicFramePr>
          <p:cNvPr id="16386" name="Object 8"/>
          <p:cNvGraphicFramePr>
            <a:graphicFrameLocks noChangeAspect="1"/>
          </p:cNvGraphicFramePr>
          <p:nvPr/>
        </p:nvGraphicFramePr>
        <p:xfrm>
          <a:off x="8196263" y="549275"/>
          <a:ext cx="669925" cy="792163"/>
        </p:xfrm>
        <a:graphic>
          <a:graphicData uri="http://schemas.openxmlformats.org/presentationml/2006/ole">
            <p:oleObj spid="_x0000_s16601" name="Clip" r:id="rId3" imgW="777307" imgH="777307"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1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out)">
                                      <p:cBhvr>
                                        <p:cTn id="12" dur="1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transition="in" filter="blinds(vertical)">
                                      <p:cBhvr>
                                        <p:cTn id="17" dur="1000"/>
                                        <p:tgtEl>
                                          <p:spTgt spid="2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1000" fill="hold"/>
                                        <p:tgtEl>
                                          <p:spTgt spid="22534"/>
                                        </p:tgtEl>
                                        <p:attrNameLst>
                                          <p:attrName>ppt_w</p:attrName>
                                        </p:attrNameLst>
                                      </p:cBhvr>
                                      <p:tavLst>
                                        <p:tav tm="0">
                                          <p:val>
                                            <p:fltVal val="0"/>
                                          </p:val>
                                        </p:tav>
                                        <p:tav tm="100000">
                                          <p:val>
                                            <p:strVal val="#ppt_w"/>
                                          </p:val>
                                        </p:tav>
                                      </p:tavLst>
                                    </p:anim>
                                    <p:anim calcmode="lin" valueType="num">
                                      <p:cBhvr>
                                        <p:cTn id="23" dur="1000" fill="hold"/>
                                        <p:tgtEl>
                                          <p:spTgt spid="22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2" grpId="0" animBg="1" autoUpdateAnimBg="0"/>
      <p:bldP spid="22533" grpId="0" animBg="1" autoUpdateAnimBg="0"/>
      <p:bldP spid="2253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304800" y="1667469"/>
            <a:ext cx="609600" cy="10668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36868" name="Text Box 4"/>
          <p:cNvSpPr txBox="1">
            <a:spLocks noChangeArrowheads="1"/>
          </p:cNvSpPr>
          <p:nvPr/>
        </p:nvSpPr>
        <p:spPr bwMode="auto">
          <a:xfrm>
            <a:off x="1116013" y="1205507"/>
            <a:ext cx="74168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研究酶促反应（</a:t>
            </a:r>
            <a:r>
              <a:rPr lang="zh-CN" altLang="en-US" sz="2800" b="1">
                <a:latin typeface="宋体" pitchFamily="2" charset="-122"/>
              </a:rPr>
              <a:t>酶催化反应）</a:t>
            </a:r>
            <a:r>
              <a:rPr lang="zh-CN" altLang="en-US" sz="2800" b="1">
                <a:latin typeface="Arial" charset="0"/>
              </a:rPr>
              <a:t>中嘌呤霉素对反应速度与底物</a:t>
            </a:r>
            <a:r>
              <a:rPr lang="zh-CN" altLang="en-US" sz="2800" b="1">
                <a:latin typeface="宋体" pitchFamily="2" charset="-122"/>
              </a:rPr>
              <a:t>（反应物）</a:t>
            </a:r>
            <a:r>
              <a:rPr lang="zh-CN" altLang="en-US" sz="2800" b="1">
                <a:latin typeface="Arial" charset="0"/>
              </a:rPr>
              <a:t>浓度之间关系的影响</a:t>
            </a:r>
            <a:r>
              <a:rPr lang="en-US" altLang="zh-CN" sz="2800" b="1">
                <a:latin typeface="Arial" charset="0"/>
              </a:rPr>
              <a:t>.</a:t>
            </a:r>
            <a:r>
              <a:rPr lang="en-US" altLang="zh-CN" sz="2800">
                <a:latin typeface="Arial" charset="0"/>
              </a:rPr>
              <a:t> </a:t>
            </a:r>
          </a:p>
        </p:txBody>
      </p:sp>
      <p:sp>
        <p:nvSpPr>
          <p:cNvPr id="36869" name="Text Box 5"/>
          <p:cNvSpPr txBox="1">
            <a:spLocks noChangeArrowheads="1"/>
          </p:cNvSpPr>
          <p:nvPr/>
        </p:nvSpPr>
        <p:spPr bwMode="auto">
          <a:xfrm>
            <a:off x="1116013" y="2356444"/>
            <a:ext cx="7272337" cy="111760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dirty="0">
                <a:latin typeface="Arial" charset="0"/>
              </a:rPr>
              <a:t>建立数学模型，反映该酶促反应的速度与底物浓度以及经嘌呤霉素处理与否之间的关系</a:t>
            </a:r>
            <a:r>
              <a:rPr lang="en-US" altLang="zh-CN" sz="2800" b="1" dirty="0">
                <a:latin typeface="Arial" charset="0"/>
              </a:rPr>
              <a:t>.</a:t>
            </a:r>
            <a:r>
              <a:rPr lang="en-US" altLang="zh-CN" sz="2800" dirty="0">
                <a:latin typeface="Arial" charset="0"/>
              </a:rPr>
              <a:t> </a:t>
            </a:r>
          </a:p>
        </p:txBody>
      </p:sp>
      <p:sp>
        <p:nvSpPr>
          <p:cNvPr id="36870" name="Text Box 6"/>
          <p:cNvSpPr txBox="1">
            <a:spLocks noChangeArrowheads="1"/>
          </p:cNvSpPr>
          <p:nvPr/>
        </p:nvSpPr>
        <p:spPr bwMode="auto">
          <a:xfrm>
            <a:off x="1042988" y="3537544"/>
            <a:ext cx="67691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sz="2800" b="1">
                <a:latin typeface="Arial" charset="0"/>
              </a:rPr>
              <a:t>设计了两个实验 ：酶经过嘌呤霉素处理；酶未经嘌呤霉素处理</a:t>
            </a:r>
            <a:r>
              <a:rPr lang="en-US" altLang="zh-CN" sz="2800" b="1">
                <a:latin typeface="Arial" charset="0"/>
              </a:rPr>
              <a:t>.  </a:t>
            </a:r>
            <a:r>
              <a:rPr lang="zh-CN" altLang="en-US" sz="2800" b="1">
                <a:latin typeface="Arial" charset="0"/>
              </a:rPr>
              <a:t>实验数据见下表</a:t>
            </a:r>
            <a:r>
              <a:rPr lang="en-US" altLang="zh-CN" sz="2800" b="1">
                <a:latin typeface="Arial" charset="0"/>
              </a:rPr>
              <a:t>.</a:t>
            </a:r>
            <a:r>
              <a:rPr lang="en-US" altLang="zh-CN" sz="2800">
                <a:latin typeface="Arial" charset="0"/>
              </a:rPr>
              <a:t> </a:t>
            </a:r>
          </a:p>
        </p:txBody>
      </p:sp>
      <p:sp>
        <p:nvSpPr>
          <p:cNvPr id="36871" name="Text Box 7"/>
          <p:cNvSpPr txBox="1">
            <a:spLocks noChangeArrowheads="1"/>
          </p:cNvSpPr>
          <p:nvPr/>
        </p:nvSpPr>
        <p:spPr bwMode="auto">
          <a:xfrm>
            <a:off x="304800" y="3420069"/>
            <a:ext cx="609600" cy="10668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方案</a:t>
            </a:r>
          </a:p>
        </p:txBody>
      </p:sp>
      <p:graphicFrame>
        <p:nvGraphicFramePr>
          <p:cNvPr id="36930" name="Group 66"/>
          <p:cNvGraphicFramePr>
            <a:graphicFrameLocks noGrp="1"/>
          </p:cNvGraphicFramePr>
          <p:nvPr>
            <p:extLst>
              <p:ext uri="{D42A27DB-BD31-4B8C-83A1-F6EECF244321}">
                <p14:modId xmlns:p14="http://schemas.microsoft.com/office/powerpoint/2010/main" xmlns="" val="1117727135"/>
              </p:ext>
            </p:extLst>
          </p:nvPr>
        </p:nvGraphicFramePr>
        <p:xfrm>
          <a:off x="98425" y="4728169"/>
          <a:ext cx="8893175" cy="1581151"/>
        </p:xfrm>
        <a:graphic>
          <a:graphicData uri="http://schemas.openxmlformats.org/drawingml/2006/table">
            <a:tbl>
              <a:tblPr/>
              <a:tblGrid>
                <a:gridCol w="800100"/>
                <a:gridCol w="1157288"/>
                <a:gridCol w="577850"/>
                <a:gridCol w="577850"/>
                <a:gridCol w="549275"/>
                <a:gridCol w="606425"/>
                <a:gridCol w="577850"/>
                <a:gridCol w="585787"/>
                <a:gridCol w="568325"/>
                <a:gridCol w="579438"/>
                <a:gridCol w="577850"/>
                <a:gridCol w="577850"/>
                <a:gridCol w="579437"/>
                <a:gridCol w="577850"/>
              </a:tblGrid>
              <a:tr h="59848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底物浓度</a:t>
                      </a: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(ppm)</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0.02</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0.06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0.11</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0.22</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0.56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1.10</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889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反应速度</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处理</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123</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139</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159</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152</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37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未处理</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115</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6382" name="Picture 62" descr="j030525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47088" y="549275"/>
            <a:ext cx="5238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2"/>
          <p:cNvSpPr txBox="1">
            <a:spLocks noChangeArrowheads="1"/>
          </p:cNvSpPr>
          <p:nvPr/>
        </p:nvSpPr>
        <p:spPr bwMode="auto">
          <a:xfrm>
            <a:off x="2699792" y="549057"/>
            <a:ext cx="3859569"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9.3  </a:t>
            </a:r>
            <a:r>
              <a:rPr lang="zh-CN" altLang="en-US" sz="3600" b="1" dirty="0">
                <a:latin typeface="+mj-lt"/>
                <a:ea typeface="隶书" panose="02010509060101010101" pitchFamily="49" charset="-122"/>
              </a:rPr>
              <a:t>酶促反应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6868"/>
                                        </p:tgtEl>
                                        <p:attrNameLst>
                                          <p:attrName>style.visibility</p:attrName>
                                        </p:attrNameLst>
                                      </p:cBhvr>
                                      <p:to>
                                        <p:strVal val="visible"/>
                                      </p:to>
                                    </p:set>
                                    <p:animEffect transition="in" filter="blinds(horizontal)">
                                      <p:cBhvr>
                                        <p:cTn id="11" dur="1000"/>
                                        <p:tgtEl>
                                          <p:spTgt spid="368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6869"/>
                                        </p:tgtEl>
                                        <p:attrNameLst>
                                          <p:attrName>style.visibility</p:attrName>
                                        </p:attrNameLst>
                                      </p:cBhvr>
                                      <p:to>
                                        <p:strVal val="visible"/>
                                      </p:to>
                                    </p:set>
                                    <p:animEffect transition="in" filter="blinds(horizontal)">
                                      <p:cBhvr>
                                        <p:cTn id="16" dur="1000"/>
                                        <p:tgtEl>
                                          <p:spTgt spid="368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999"/>
                                          </p:stCondLst>
                                        </p:cTn>
                                        <p:tgtEl>
                                          <p:spTgt spid="3687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6870"/>
                                        </p:tgtEl>
                                        <p:attrNameLst>
                                          <p:attrName>style.visibility</p:attrName>
                                        </p:attrNameLst>
                                      </p:cBhvr>
                                      <p:to>
                                        <p:strVal val="visible"/>
                                      </p:to>
                                    </p:set>
                                    <p:animEffect transition="in" filter="box(in)">
                                      <p:cBhvr>
                                        <p:cTn id="25" dur="1000"/>
                                        <p:tgtEl>
                                          <p:spTgt spid="368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6930"/>
                                        </p:tgtEl>
                                        <p:attrNameLst>
                                          <p:attrName>style.visibility</p:attrName>
                                        </p:attrNameLst>
                                      </p:cBhvr>
                                      <p:to>
                                        <p:strVal val="visible"/>
                                      </p:to>
                                    </p:set>
                                    <p:animEffect transition="in" filter="box(in)">
                                      <p:cBhvr>
                                        <p:cTn id="30" dur="1000"/>
                                        <p:tgtEl>
                                          <p:spTgt spid="36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autoUpdateAnimBg="0"/>
      <p:bldP spid="36868" grpId="0" animBg="1" autoUpdateAnimBg="0"/>
      <p:bldP spid="36869" grpId="0" animBg="1"/>
      <p:bldP spid="36870" grpId="0" animBg="1" autoUpdateAnimBg="0"/>
      <p:bldP spid="3687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33400" y="2011363"/>
            <a:ext cx="1981200"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基本模型</a:t>
            </a:r>
            <a:r>
              <a:rPr lang="zh-CN" altLang="en-US" sz="3200">
                <a:latin typeface="楷体_GB2312" pitchFamily="49" charset="-122"/>
                <a:ea typeface="楷体_GB2312" pitchFamily="49" charset="-122"/>
              </a:rPr>
              <a:t> </a:t>
            </a:r>
          </a:p>
        </p:txBody>
      </p:sp>
      <p:sp>
        <p:nvSpPr>
          <p:cNvPr id="37891" name="Text Box 3"/>
          <p:cNvSpPr txBox="1">
            <a:spLocks noChangeArrowheads="1"/>
          </p:cNvSpPr>
          <p:nvPr/>
        </p:nvSpPr>
        <p:spPr bwMode="auto">
          <a:xfrm>
            <a:off x="2819400" y="2133600"/>
            <a:ext cx="40322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Arial" charset="0"/>
              </a:rPr>
              <a:t>Michaelis-Menten</a:t>
            </a:r>
            <a:r>
              <a:rPr lang="zh-CN" altLang="en-US" b="1">
                <a:latin typeface="Arial" charset="0"/>
              </a:rPr>
              <a:t>模型</a:t>
            </a:r>
          </a:p>
        </p:txBody>
      </p:sp>
      <p:sp>
        <p:nvSpPr>
          <p:cNvPr id="37892" name="Text Box 4"/>
          <p:cNvSpPr txBox="1">
            <a:spLocks noChangeArrowheads="1"/>
          </p:cNvSpPr>
          <p:nvPr/>
        </p:nvSpPr>
        <p:spPr bwMode="auto">
          <a:xfrm>
            <a:off x="533400" y="2636838"/>
            <a:ext cx="5486400" cy="60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t>y</a:t>
            </a:r>
            <a:r>
              <a:rPr lang="en-US" altLang="zh-CN" sz="2800" b="1" i="1">
                <a:latin typeface="Arial" charset="0"/>
              </a:rPr>
              <a:t> ~</a:t>
            </a:r>
            <a:r>
              <a:rPr lang="en-US" altLang="zh-CN" sz="2800" b="1">
                <a:latin typeface="Arial" charset="0"/>
              </a:rPr>
              <a:t> </a:t>
            </a:r>
            <a:r>
              <a:rPr lang="zh-CN" altLang="en-US" sz="2800" b="1">
                <a:latin typeface="Arial" charset="0"/>
              </a:rPr>
              <a:t>酶促反应的速度</a:t>
            </a:r>
            <a:r>
              <a:rPr lang="en-US" altLang="zh-CN" sz="2800" b="1">
                <a:latin typeface="Arial" charset="0"/>
              </a:rPr>
              <a:t>,  </a:t>
            </a:r>
            <a:r>
              <a:rPr lang="en-US" altLang="zh-CN" sz="2800" b="1" i="1"/>
              <a:t>x </a:t>
            </a:r>
            <a:r>
              <a:rPr lang="en-US" altLang="zh-CN" sz="2800" b="1">
                <a:latin typeface="Arial" charset="0"/>
              </a:rPr>
              <a:t>~</a:t>
            </a:r>
            <a:r>
              <a:rPr lang="zh-CN" altLang="en-US" sz="2800" b="1">
                <a:latin typeface="Arial" charset="0"/>
              </a:rPr>
              <a:t>底物浓度 </a:t>
            </a:r>
          </a:p>
        </p:txBody>
      </p:sp>
      <p:graphicFrame>
        <p:nvGraphicFramePr>
          <p:cNvPr id="37893" name="Object 5"/>
          <p:cNvGraphicFramePr>
            <a:graphicFrameLocks noChangeAspect="1"/>
          </p:cNvGraphicFramePr>
          <p:nvPr/>
        </p:nvGraphicFramePr>
        <p:xfrm>
          <a:off x="533400" y="3338513"/>
          <a:ext cx="3581400" cy="1004887"/>
        </p:xfrm>
        <a:graphic>
          <a:graphicData uri="http://schemas.openxmlformats.org/presentationml/2006/ole">
            <p:oleObj spid="_x0000_s17648" name="Equation" r:id="rId3" imgW="1333500" imgH="444500" progId="">
              <p:embed/>
            </p:oleObj>
          </a:graphicData>
        </a:graphic>
      </p:graphicFrame>
      <p:sp>
        <p:nvSpPr>
          <p:cNvPr id="37894" name="Text Box 6"/>
          <p:cNvSpPr txBox="1">
            <a:spLocks noChangeArrowheads="1"/>
          </p:cNvSpPr>
          <p:nvPr/>
        </p:nvSpPr>
        <p:spPr bwMode="auto">
          <a:xfrm>
            <a:off x="4343400" y="3213100"/>
            <a:ext cx="1676400" cy="120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en-US" altLang="zh-CN" sz="2800" b="1" i="1" dirty="0">
                <a:sym typeface="Symbol" pitchFamily="18" charset="2"/>
              </a:rPr>
              <a:t></a:t>
            </a:r>
            <a:r>
              <a:rPr lang="en-US" altLang="zh-CN" sz="2800" b="1" baseline="-25000" dirty="0">
                <a:sym typeface="Symbol" pitchFamily="18" charset="2"/>
              </a:rPr>
              <a:t>1</a:t>
            </a:r>
            <a:r>
              <a:rPr lang="en-US" altLang="zh-CN" sz="2800" b="1" dirty="0">
                <a:sym typeface="Symbol" pitchFamily="18" charset="2"/>
              </a:rPr>
              <a:t> </a:t>
            </a:r>
            <a:r>
              <a:rPr lang="en-US" altLang="zh-CN" sz="2800" b="1" i="1" dirty="0">
                <a:sym typeface="Symbol" pitchFamily="18" charset="2"/>
              </a:rPr>
              <a:t>, </a:t>
            </a:r>
            <a:r>
              <a:rPr lang="en-US" altLang="zh-CN" sz="2800" b="1" baseline="-25000" dirty="0">
                <a:sym typeface="Symbol" pitchFamily="18" charset="2"/>
              </a:rPr>
              <a:t>2</a:t>
            </a:r>
            <a:r>
              <a:rPr lang="en-US" altLang="zh-CN" sz="2800" b="1" i="1" dirty="0">
                <a:sym typeface="Symbol" pitchFamily="18" charset="2"/>
              </a:rPr>
              <a:t>  ~ </a:t>
            </a:r>
          </a:p>
          <a:p>
            <a:pPr eaLnBrk="1" hangingPunct="1">
              <a:lnSpc>
                <a:spcPct val="120000"/>
              </a:lnSpc>
              <a:spcBef>
                <a:spcPct val="20000"/>
              </a:spcBef>
            </a:pPr>
            <a:r>
              <a:rPr lang="zh-CN" altLang="en-US" sz="2800" b="1" dirty="0">
                <a:sym typeface="Symbol" pitchFamily="18" charset="2"/>
              </a:rPr>
              <a:t>待定</a:t>
            </a:r>
            <a:r>
              <a:rPr lang="zh-CN" altLang="en-US" sz="2800" b="1" dirty="0"/>
              <a:t>系数 </a:t>
            </a:r>
          </a:p>
        </p:txBody>
      </p:sp>
      <p:sp>
        <p:nvSpPr>
          <p:cNvPr id="37895" name="Text Box 7"/>
          <p:cNvSpPr txBox="1">
            <a:spLocks noChangeArrowheads="1"/>
          </p:cNvSpPr>
          <p:nvPr/>
        </p:nvSpPr>
        <p:spPr bwMode="auto">
          <a:xfrm>
            <a:off x="468313" y="908050"/>
            <a:ext cx="8496300"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sz="2800" b="1">
                <a:latin typeface="Arial" charset="0"/>
              </a:rPr>
              <a:t>底物浓度较小时，反应速度大致与浓度成正比；</a:t>
            </a:r>
          </a:p>
          <a:p>
            <a:pPr eaLnBrk="1" hangingPunct="1">
              <a:spcBef>
                <a:spcPct val="20000"/>
              </a:spcBef>
            </a:pPr>
            <a:r>
              <a:rPr lang="zh-CN" altLang="en-US" sz="2800" b="1">
                <a:latin typeface="Arial" charset="0"/>
              </a:rPr>
              <a:t>底物浓度很大、渐进饱和时，反应速度趋于固定值</a:t>
            </a:r>
            <a:r>
              <a:rPr lang="en-US" altLang="zh-CN" sz="2800" b="1">
                <a:latin typeface="Arial" charset="0"/>
              </a:rPr>
              <a:t>.</a:t>
            </a:r>
            <a:endParaRPr lang="en-US" altLang="zh-CN" sz="2800">
              <a:latin typeface="Arial" charset="0"/>
            </a:endParaRPr>
          </a:p>
        </p:txBody>
      </p:sp>
      <p:sp>
        <p:nvSpPr>
          <p:cNvPr id="17416" name="Text Box 8"/>
          <p:cNvSpPr txBox="1">
            <a:spLocks noChangeArrowheads="1"/>
          </p:cNvSpPr>
          <p:nvPr/>
        </p:nvSpPr>
        <p:spPr bwMode="auto">
          <a:xfrm>
            <a:off x="2438400" y="400050"/>
            <a:ext cx="3962400" cy="427038"/>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楷体_GB2312" pitchFamily="49" charset="-122"/>
                <a:ea typeface="楷体_GB2312" pitchFamily="49" charset="-122"/>
              </a:rPr>
              <a:t>酶促反应的基本性质 </a:t>
            </a:r>
          </a:p>
        </p:txBody>
      </p:sp>
      <p:grpSp>
        <p:nvGrpSpPr>
          <p:cNvPr id="2" name="Group 9"/>
          <p:cNvGrpSpPr>
            <a:grpSpLocks/>
          </p:cNvGrpSpPr>
          <p:nvPr/>
        </p:nvGrpSpPr>
        <p:grpSpPr bwMode="auto">
          <a:xfrm>
            <a:off x="6172200" y="2362200"/>
            <a:ext cx="2667000" cy="2057400"/>
            <a:chOff x="3888" y="1632"/>
            <a:chExt cx="1680" cy="1296"/>
          </a:xfrm>
        </p:grpSpPr>
        <p:sp>
          <p:nvSpPr>
            <p:cNvPr id="17430" name="Line 10"/>
            <p:cNvSpPr>
              <a:spLocks noChangeShapeType="1"/>
            </p:cNvSpPr>
            <p:nvPr/>
          </p:nvSpPr>
          <p:spPr bwMode="auto">
            <a:xfrm flipV="1">
              <a:off x="4128" y="2736"/>
              <a:ext cx="1296" cy="0"/>
            </a:xfrm>
            <a:prstGeom prst="line">
              <a:avLst/>
            </a:prstGeom>
            <a:noFill/>
            <a:ln w="9525">
              <a:solidFill>
                <a:schemeClr val="tx1"/>
              </a:solidFill>
              <a:round/>
              <a:headEnd/>
              <a:tailEnd type="stealth" w="sm" len="lg"/>
            </a:ln>
            <a:extLst>
              <a:ext uri="{909E8E84-426E-40DD-AFC4-6F175D3DCCD1}">
                <a14:hiddenFill xmlns:a14="http://schemas.microsoft.com/office/drawing/2010/main" xmlns="">
                  <a:noFill/>
                </a14:hiddenFill>
              </a:ext>
            </a:extLst>
          </p:spPr>
          <p:txBody>
            <a:bodyPr tIns="0" bIns="0" anchor="ctr" anchorCtr="1"/>
            <a:lstStyle/>
            <a:p>
              <a:endParaRPr lang="zh-CN" altLang="en-US"/>
            </a:p>
          </p:txBody>
        </p:sp>
        <p:sp>
          <p:nvSpPr>
            <p:cNvPr id="17431" name="Line 11"/>
            <p:cNvSpPr>
              <a:spLocks noChangeShapeType="1"/>
            </p:cNvSpPr>
            <p:nvPr/>
          </p:nvSpPr>
          <p:spPr bwMode="auto">
            <a:xfrm flipV="1">
              <a:off x="4128" y="1776"/>
              <a:ext cx="0" cy="960"/>
            </a:xfrm>
            <a:prstGeom prst="line">
              <a:avLst/>
            </a:prstGeom>
            <a:noFill/>
            <a:ln w="9525">
              <a:solidFill>
                <a:schemeClr val="tx1"/>
              </a:solidFill>
              <a:round/>
              <a:headEnd/>
              <a:tailEnd type="stealth" w="sm" len="lg"/>
            </a:ln>
            <a:extLst>
              <a:ext uri="{909E8E84-426E-40DD-AFC4-6F175D3DCCD1}">
                <a14:hiddenFill xmlns:a14="http://schemas.microsoft.com/office/drawing/2010/main" xmlns="">
                  <a:noFill/>
                </a14:hiddenFill>
              </a:ext>
            </a:extLst>
          </p:spPr>
          <p:txBody>
            <a:bodyPr tIns="0" bIns="0" anchor="ctr" anchorCtr="1"/>
            <a:lstStyle/>
            <a:p>
              <a:endParaRPr lang="zh-CN" altLang="en-US"/>
            </a:p>
          </p:txBody>
        </p:sp>
        <p:sp>
          <p:nvSpPr>
            <p:cNvPr id="17432" name="Freeform 12"/>
            <p:cNvSpPr>
              <a:spLocks/>
            </p:cNvSpPr>
            <p:nvPr/>
          </p:nvSpPr>
          <p:spPr bwMode="auto">
            <a:xfrm>
              <a:off x="4128" y="2064"/>
              <a:ext cx="912" cy="672"/>
            </a:xfrm>
            <a:custGeom>
              <a:avLst/>
              <a:gdLst>
                <a:gd name="T0" fmla="*/ 0 w 912"/>
                <a:gd name="T1" fmla="*/ 672 h 672"/>
                <a:gd name="T2" fmla="*/ 105 w 912"/>
                <a:gd name="T3" fmla="*/ 393 h 672"/>
                <a:gd name="T4" fmla="*/ 297 w 912"/>
                <a:gd name="T5" fmla="*/ 165 h 672"/>
                <a:gd name="T6" fmla="*/ 581 w 912"/>
                <a:gd name="T7" fmla="*/ 37 h 672"/>
                <a:gd name="T8" fmla="*/ 912 w 912"/>
                <a:gd name="T9" fmla="*/ 0 h 672"/>
                <a:gd name="T10" fmla="*/ 0 60000 65536"/>
                <a:gd name="T11" fmla="*/ 0 60000 65536"/>
                <a:gd name="T12" fmla="*/ 0 60000 65536"/>
                <a:gd name="T13" fmla="*/ 0 60000 65536"/>
                <a:gd name="T14" fmla="*/ 0 60000 65536"/>
                <a:gd name="T15" fmla="*/ 0 w 912"/>
                <a:gd name="T16" fmla="*/ 0 h 672"/>
                <a:gd name="T17" fmla="*/ 912 w 912"/>
                <a:gd name="T18" fmla="*/ 672 h 672"/>
              </a:gdLst>
              <a:ahLst/>
              <a:cxnLst>
                <a:cxn ang="T10">
                  <a:pos x="T0" y="T1"/>
                </a:cxn>
                <a:cxn ang="T11">
                  <a:pos x="T2" y="T3"/>
                </a:cxn>
                <a:cxn ang="T12">
                  <a:pos x="T4" y="T5"/>
                </a:cxn>
                <a:cxn ang="T13">
                  <a:pos x="T6" y="T7"/>
                </a:cxn>
                <a:cxn ang="T14">
                  <a:pos x="T8" y="T9"/>
                </a:cxn>
              </a:cxnLst>
              <a:rect l="T15" t="T16" r="T17" b="T18"/>
              <a:pathLst>
                <a:path w="912" h="672">
                  <a:moveTo>
                    <a:pt x="0" y="672"/>
                  </a:moveTo>
                  <a:cubicBezTo>
                    <a:pt x="17" y="626"/>
                    <a:pt x="56" y="477"/>
                    <a:pt x="105" y="393"/>
                  </a:cubicBezTo>
                  <a:cubicBezTo>
                    <a:pt x="154" y="309"/>
                    <a:pt x="218" y="224"/>
                    <a:pt x="297" y="165"/>
                  </a:cubicBezTo>
                  <a:cubicBezTo>
                    <a:pt x="376" y="106"/>
                    <a:pt x="479" y="64"/>
                    <a:pt x="581" y="37"/>
                  </a:cubicBezTo>
                  <a:cubicBezTo>
                    <a:pt x="683" y="10"/>
                    <a:pt x="843" y="8"/>
                    <a:pt x="912" y="0"/>
                  </a:cubicBez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tIns="0" bIns="0" anchor="ctr" anchorCtr="1"/>
            <a:lstStyle/>
            <a:p>
              <a:endParaRPr lang="zh-CN" altLang="en-US"/>
            </a:p>
          </p:txBody>
        </p:sp>
        <p:sp>
          <p:nvSpPr>
            <p:cNvPr id="17433" name="Text Box 13"/>
            <p:cNvSpPr txBox="1">
              <a:spLocks noChangeArrowheads="1"/>
            </p:cNvSpPr>
            <p:nvPr/>
          </p:nvSpPr>
          <p:spPr bwMode="auto">
            <a:xfrm>
              <a:off x="5280" y="2736"/>
              <a:ext cx="28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x</a:t>
              </a:r>
            </a:p>
          </p:txBody>
        </p:sp>
        <p:sp>
          <p:nvSpPr>
            <p:cNvPr id="17434" name="Text Box 14"/>
            <p:cNvSpPr txBox="1">
              <a:spLocks noChangeArrowheads="1"/>
            </p:cNvSpPr>
            <p:nvPr/>
          </p:nvSpPr>
          <p:spPr bwMode="auto">
            <a:xfrm>
              <a:off x="4128" y="1632"/>
              <a:ext cx="28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y</a:t>
              </a:r>
            </a:p>
          </p:txBody>
        </p:sp>
        <p:sp>
          <p:nvSpPr>
            <p:cNvPr id="17435" name="Text Box 15"/>
            <p:cNvSpPr txBox="1">
              <a:spLocks noChangeArrowheads="1"/>
            </p:cNvSpPr>
            <p:nvPr/>
          </p:nvSpPr>
          <p:spPr bwMode="auto">
            <a:xfrm>
              <a:off x="3936" y="2736"/>
              <a:ext cx="28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O</a:t>
              </a:r>
            </a:p>
          </p:txBody>
        </p:sp>
        <p:sp>
          <p:nvSpPr>
            <p:cNvPr id="17436" name="Line 16"/>
            <p:cNvSpPr>
              <a:spLocks noChangeShapeType="1"/>
            </p:cNvSpPr>
            <p:nvPr/>
          </p:nvSpPr>
          <p:spPr bwMode="auto">
            <a:xfrm>
              <a:off x="4128" y="2016"/>
              <a:ext cx="1056"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tIns="0" bIns="0" anchor="ctr" anchorCtr="1"/>
            <a:lstStyle/>
            <a:p>
              <a:endParaRPr lang="zh-CN" altLang="en-US"/>
            </a:p>
          </p:txBody>
        </p:sp>
        <p:sp>
          <p:nvSpPr>
            <p:cNvPr id="17437" name="Text Box 17"/>
            <p:cNvSpPr txBox="1">
              <a:spLocks noChangeArrowheads="1"/>
            </p:cNvSpPr>
            <p:nvPr/>
          </p:nvSpPr>
          <p:spPr bwMode="auto">
            <a:xfrm>
              <a:off x="3888" y="1920"/>
              <a:ext cx="28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sym typeface="Symbol" pitchFamily="18" charset="2"/>
                </a:rPr>
                <a:t></a:t>
              </a:r>
              <a:r>
                <a:rPr lang="en-US" altLang="zh-CN" sz="2000" b="1" baseline="-25000">
                  <a:sym typeface="Symbol" pitchFamily="18" charset="2"/>
                </a:rPr>
                <a:t>1</a:t>
              </a:r>
              <a:endParaRPr lang="en-US" altLang="zh-CN" sz="2000" b="1"/>
            </a:p>
          </p:txBody>
        </p:sp>
      </p:grpSp>
      <p:sp>
        <p:nvSpPr>
          <p:cNvPr id="37906" name="Text Box 18"/>
          <p:cNvSpPr txBox="1">
            <a:spLocks noChangeArrowheads="1"/>
          </p:cNvSpPr>
          <p:nvPr/>
        </p:nvSpPr>
        <p:spPr bwMode="auto">
          <a:xfrm>
            <a:off x="381000" y="4495800"/>
            <a:ext cx="914400" cy="10255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zh-CN" altLang="en-US" sz="2800" b="1">
                <a:latin typeface="Arial" charset="0"/>
              </a:rPr>
              <a:t>实验数据</a:t>
            </a:r>
          </a:p>
        </p:txBody>
      </p:sp>
      <p:grpSp>
        <p:nvGrpSpPr>
          <p:cNvPr id="3" name="Group 30"/>
          <p:cNvGrpSpPr>
            <a:grpSpLocks/>
          </p:cNvGrpSpPr>
          <p:nvPr/>
        </p:nvGrpSpPr>
        <p:grpSpPr bwMode="auto">
          <a:xfrm>
            <a:off x="1403350" y="4337050"/>
            <a:ext cx="3770313" cy="2187575"/>
            <a:chOff x="884" y="2732"/>
            <a:chExt cx="2375" cy="1378"/>
          </a:xfrm>
        </p:grpSpPr>
        <p:pic>
          <p:nvPicPr>
            <p:cNvPr id="17426" name="Picture 29"/>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84" y="2795"/>
              <a:ext cx="2282" cy="1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27" name="Text Box 23"/>
            <p:cNvSpPr txBox="1">
              <a:spLocks noChangeArrowheads="1"/>
            </p:cNvSpPr>
            <p:nvPr/>
          </p:nvSpPr>
          <p:spPr bwMode="auto">
            <a:xfrm>
              <a:off x="1746" y="3385"/>
              <a:ext cx="76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charset="0"/>
                </a:rPr>
                <a:t>经嘌呤霉素处理</a:t>
              </a:r>
            </a:p>
          </p:txBody>
        </p:sp>
        <p:sp>
          <p:nvSpPr>
            <p:cNvPr id="17428" name="Text Box 21"/>
            <p:cNvSpPr txBox="1">
              <a:spLocks noChangeArrowheads="1"/>
            </p:cNvSpPr>
            <p:nvPr/>
          </p:nvSpPr>
          <p:spPr bwMode="auto">
            <a:xfrm>
              <a:off x="2971" y="3866"/>
              <a:ext cx="288"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x</a:t>
              </a:r>
            </a:p>
          </p:txBody>
        </p:sp>
        <p:sp>
          <p:nvSpPr>
            <p:cNvPr id="17429" name="Text Box 22"/>
            <p:cNvSpPr txBox="1">
              <a:spLocks noChangeArrowheads="1"/>
            </p:cNvSpPr>
            <p:nvPr/>
          </p:nvSpPr>
          <p:spPr bwMode="auto">
            <a:xfrm>
              <a:off x="1111" y="2732"/>
              <a:ext cx="288"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y</a:t>
              </a:r>
            </a:p>
          </p:txBody>
        </p:sp>
      </p:grpSp>
      <p:grpSp>
        <p:nvGrpSpPr>
          <p:cNvPr id="4" name="Group 32"/>
          <p:cNvGrpSpPr>
            <a:grpSpLocks/>
          </p:cNvGrpSpPr>
          <p:nvPr/>
        </p:nvGrpSpPr>
        <p:grpSpPr bwMode="auto">
          <a:xfrm>
            <a:off x="5435600" y="4292600"/>
            <a:ext cx="3514725" cy="2249488"/>
            <a:chOff x="3424" y="2704"/>
            <a:chExt cx="2214" cy="1417"/>
          </a:xfrm>
        </p:grpSpPr>
        <p:pic>
          <p:nvPicPr>
            <p:cNvPr id="17422" name="Picture 3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424" y="2795"/>
              <a:ext cx="2132" cy="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23" name="Text Box 28"/>
            <p:cNvSpPr txBox="1">
              <a:spLocks noChangeArrowheads="1"/>
            </p:cNvSpPr>
            <p:nvPr/>
          </p:nvSpPr>
          <p:spPr bwMode="auto">
            <a:xfrm>
              <a:off x="4286" y="3475"/>
              <a:ext cx="822"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charset="0"/>
                </a:rPr>
                <a:t>未经嘌呤霉素处理</a:t>
              </a:r>
            </a:p>
          </p:txBody>
        </p:sp>
        <p:sp>
          <p:nvSpPr>
            <p:cNvPr id="17424" name="Text Box 26"/>
            <p:cNvSpPr txBox="1">
              <a:spLocks noChangeArrowheads="1"/>
            </p:cNvSpPr>
            <p:nvPr/>
          </p:nvSpPr>
          <p:spPr bwMode="auto">
            <a:xfrm>
              <a:off x="5329" y="3884"/>
              <a:ext cx="309"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x</a:t>
              </a:r>
            </a:p>
          </p:txBody>
        </p:sp>
        <p:sp>
          <p:nvSpPr>
            <p:cNvPr id="17425" name="Text Box 27"/>
            <p:cNvSpPr txBox="1">
              <a:spLocks noChangeArrowheads="1"/>
            </p:cNvSpPr>
            <p:nvPr/>
          </p:nvSpPr>
          <p:spPr bwMode="auto">
            <a:xfrm>
              <a:off x="3560" y="2704"/>
              <a:ext cx="309"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y</a:t>
              </a:r>
            </a:p>
          </p:txBody>
        </p:sp>
      </p:grpSp>
      <p:pic>
        <p:nvPicPr>
          <p:cNvPr id="17421" name="Picture 33" descr="j030525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316913" y="620713"/>
            <a:ext cx="582612"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heckerboard(down)">
                                      <p:cBhvr>
                                        <p:cTn id="7" dur="1000"/>
                                        <p:tgtEl>
                                          <p:spTgt spid="3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890"/>
                                        </p:tgtEl>
                                        <p:attrNameLst>
                                          <p:attrName>style.visibility</p:attrName>
                                        </p:attrNameLst>
                                      </p:cBhvr>
                                      <p:to>
                                        <p:strVal val="visible"/>
                                      </p:to>
                                    </p:set>
                                    <p:anim calcmode="lin" valueType="num">
                                      <p:cBhvr additive="base">
                                        <p:cTn id="12" dur="1000" fill="hold"/>
                                        <p:tgtEl>
                                          <p:spTgt spid="37890"/>
                                        </p:tgtEl>
                                        <p:attrNameLst>
                                          <p:attrName>ppt_x</p:attrName>
                                        </p:attrNameLst>
                                      </p:cBhvr>
                                      <p:tavLst>
                                        <p:tav tm="0">
                                          <p:val>
                                            <p:strVal val="0-#ppt_w/2"/>
                                          </p:val>
                                        </p:tav>
                                        <p:tav tm="100000">
                                          <p:val>
                                            <p:strVal val="#ppt_x"/>
                                          </p:val>
                                        </p:tav>
                                      </p:tavLst>
                                    </p:anim>
                                    <p:anim calcmode="lin" valueType="num">
                                      <p:cBhvr additive="base">
                                        <p:cTn id="13" dur="1000" fill="hold"/>
                                        <p:tgtEl>
                                          <p:spTgt spid="3789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blinds(vertical)">
                                      <p:cBhvr>
                                        <p:cTn id="18" dur="1000"/>
                                        <p:tgtEl>
                                          <p:spTgt spid="378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7892"/>
                                        </p:tgtEl>
                                        <p:attrNameLst>
                                          <p:attrName>style.visibility</p:attrName>
                                        </p:attrNameLst>
                                      </p:cBhvr>
                                      <p:to>
                                        <p:strVal val="visible"/>
                                      </p:to>
                                    </p:set>
                                    <p:animEffect transition="in" filter="box(in)">
                                      <p:cBhvr>
                                        <p:cTn id="23" dur="1000"/>
                                        <p:tgtEl>
                                          <p:spTgt spid="378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7893"/>
                                        </p:tgtEl>
                                        <p:attrNameLst>
                                          <p:attrName>style.visibility</p:attrName>
                                        </p:attrNameLst>
                                      </p:cBhvr>
                                      <p:to>
                                        <p:strVal val="visible"/>
                                      </p:to>
                                    </p:set>
                                    <p:animEffect transition="in" filter="box(out)">
                                      <p:cBhvr>
                                        <p:cTn id="28" dur="1000"/>
                                        <p:tgtEl>
                                          <p:spTgt spid="378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37894"/>
                                        </p:tgtEl>
                                        <p:attrNameLst>
                                          <p:attrName>style.visibility</p:attrName>
                                        </p:attrNameLst>
                                      </p:cBhvr>
                                      <p:to>
                                        <p:strVal val="visible"/>
                                      </p:to>
                                    </p:set>
                                    <p:animEffect transition="in" filter="checkerboard(down)">
                                      <p:cBhvr>
                                        <p:cTn id="33" dur="1000"/>
                                        <p:tgtEl>
                                          <p:spTgt spid="378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10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906"/>
                                        </p:tgtEl>
                                        <p:attrNameLst>
                                          <p:attrName>style.visibility</p:attrName>
                                        </p:attrNameLst>
                                      </p:cBhvr>
                                      <p:to>
                                        <p:strVal val="visible"/>
                                      </p:to>
                                    </p:set>
                                    <p:anim calcmode="lin" valueType="num">
                                      <p:cBhvr additive="base">
                                        <p:cTn id="43" dur="1000" fill="hold"/>
                                        <p:tgtEl>
                                          <p:spTgt spid="37906"/>
                                        </p:tgtEl>
                                        <p:attrNameLst>
                                          <p:attrName>ppt_x</p:attrName>
                                        </p:attrNameLst>
                                      </p:cBhvr>
                                      <p:tavLst>
                                        <p:tav tm="0">
                                          <p:val>
                                            <p:strVal val="0-#ppt_w/2"/>
                                          </p:val>
                                        </p:tav>
                                        <p:tav tm="100000">
                                          <p:val>
                                            <p:strVal val="#ppt_x"/>
                                          </p:val>
                                        </p:tav>
                                      </p:tavLst>
                                    </p:anim>
                                    <p:anim calcmode="lin" valueType="num">
                                      <p:cBhvr additive="base">
                                        <p:cTn id="44" dur="1000" fill="hold"/>
                                        <p:tgtEl>
                                          <p:spTgt spid="3790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ox(in)">
                                      <p:cBhvr>
                                        <p:cTn id="49" dur="10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ox(out)">
                                      <p:cBhvr>
                                        <p:cTn id="5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autoUpdateAnimBg="0"/>
      <p:bldP spid="37891" grpId="0" animBg="1" autoUpdateAnimBg="0"/>
      <p:bldP spid="37892" grpId="0" animBg="1" autoUpdateAnimBg="0"/>
      <p:bldP spid="37894" grpId="0" animBg="1" autoUpdateAnimBg="0"/>
      <p:bldP spid="37895" grpId="0" animBg="1" autoUpdateAnimBg="0"/>
      <p:bldP spid="3790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Text Box 2"/>
          <p:cNvSpPr txBox="1">
            <a:spLocks noChangeArrowheads="1"/>
          </p:cNvSpPr>
          <p:nvPr/>
        </p:nvSpPr>
        <p:spPr bwMode="auto">
          <a:xfrm>
            <a:off x="746125" y="420688"/>
            <a:ext cx="2530475"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线性化模型</a:t>
            </a:r>
            <a:r>
              <a:rPr lang="zh-CN" altLang="en-US" sz="3200">
                <a:latin typeface="楷体_GB2312" pitchFamily="49" charset="-122"/>
                <a:ea typeface="楷体_GB2312" pitchFamily="49" charset="-122"/>
              </a:rPr>
              <a:t> </a:t>
            </a:r>
          </a:p>
        </p:txBody>
      </p:sp>
      <p:sp>
        <p:nvSpPr>
          <p:cNvPr id="38915" name="Text Box 3"/>
          <p:cNvSpPr txBox="1">
            <a:spLocks noChangeArrowheads="1"/>
          </p:cNvSpPr>
          <p:nvPr/>
        </p:nvSpPr>
        <p:spPr bwMode="auto">
          <a:xfrm>
            <a:off x="899592" y="2894643"/>
            <a:ext cx="5904656"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latin typeface="Arial" charset="0"/>
              </a:rPr>
              <a:t>嘌呤霉素</a:t>
            </a:r>
            <a:r>
              <a:rPr lang="zh-CN" altLang="en-US" sz="2800" b="1" u="sng" dirty="0">
                <a:latin typeface="Arial" charset="0"/>
              </a:rPr>
              <a:t>处理后实验数据</a:t>
            </a:r>
            <a:r>
              <a:rPr lang="zh-CN" altLang="en-US" sz="2800" b="1" dirty="0">
                <a:latin typeface="Arial" charset="0"/>
              </a:rPr>
              <a:t>的估计结果</a:t>
            </a:r>
            <a:r>
              <a:rPr lang="zh-CN" altLang="en-US" sz="1800" dirty="0">
                <a:latin typeface="Arial" charset="0"/>
              </a:rPr>
              <a:t> </a:t>
            </a:r>
          </a:p>
        </p:txBody>
      </p:sp>
      <p:graphicFrame>
        <p:nvGraphicFramePr>
          <p:cNvPr id="38936" name="Object 24"/>
          <p:cNvGraphicFramePr>
            <a:graphicFrameLocks noChangeAspect="1"/>
          </p:cNvGraphicFramePr>
          <p:nvPr/>
        </p:nvGraphicFramePr>
        <p:xfrm>
          <a:off x="776288" y="5619750"/>
          <a:ext cx="3290887" cy="569913"/>
        </p:xfrm>
        <a:graphic>
          <a:graphicData uri="http://schemas.openxmlformats.org/presentationml/2006/ole">
            <p:oleObj spid="_x0000_s96329" name="公式" r:id="rId3" imgW="1320227" imgH="241195" progId="">
              <p:embed/>
            </p:oleObj>
          </a:graphicData>
        </a:graphic>
      </p:graphicFrame>
      <p:graphicFrame>
        <p:nvGraphicFramePr>
          <p:cNvPr id="38937" name="Object 25"/>
          <p:cNvGraphicFramePr>
            <a:graphicFrameLocks noChangeAspect="1"/>
          </p:cNvGraphicFramePr>
          <p:nvPr/>
        </p:nvGraphicFramePr>
        <p:xfrm>
          <a:off x="4643438" y="5589588"/>
          <a:ext cx="3168650" cy="569912"/>
        </p:xfrm>
        <a:graphic>
          <a:graphicData uri="http://schemas.openxmlformats.org/presentationml/2006/ole">
            <p:oleObj spid="_x0000_s96330" name="公式" r:id="rId4" imgW="1333500" imgH="241300" progId="">
              <p:embed/>
            </p:oleObj>
          </a:graphicData>
        </a:graphic>
      </p:graphicFrame>
      <p:graphicFrame>
        <p:nvGraphicFramePr>
          <p:cNvPr id="38938" name="Object 26"/>
          <p:cNvGraphicFramePr>
            <a:graphicFrameLocks noChangeAspect="1"/>
          </p:cNvGraphicFramePr>
          <p:nvPr/>
        </p:nvGraphicFramePr>
        <p:xfrm>
          <a:off x="762000" y="1106488"/>
          <a:ext cx="1841500" cy="976312"/>
        </p:xfrm>
        <a:graphic>
          <a:graphicData uri="http://schemas.openxmlformats.org/presentationml/2006/ole">
            <p:oleObj spid="_x0000_s96331" name="Equation" r:id="rId5" imgW="685800" imgH="431800" progId="">
              <p:embed/>
            </p:oleObj>
          </a:graphicData>
        </a:graphic>
      </p:graphicFrame>
      <p:grpSp>
        <p:nvGrpSpPr>
          <p:cNvPr id="2" name="Group 36"/>
          <p:cNvGrpSpPr>
            <a:grpSpLocks/>
          </p:cNvGrpSpPr>
          <p:nvPr/>
        </p:nvGrpSpPr>
        <p:grpSpPr bwMode="auto">
          <a:xfrm>
            <a:off x="3259138" y="1182688"/>
            <a:ext cx="3522662" cy="958850"/>
            <a:chOff x="2053" y="745"/>
            <a:chExt cx="2219" cy="604"/>
          </a:xfrm>
        </p:grpSpPr>
        <p:graphicFrame>
          <p:nvGraphicFramePr>
            <p:cNvPr id="18438" name="Object 28"/>
            <p:cNvGraphicFramePr>
              <a:graphicFrameLocks noChangeAspect="1"/>
            </p:cNvGraphicFramePr>
            <p:nvPr/>
          </p:nvGraphicFramePr>
          <p:xfrm>
            <a:off x="2517" y="745"/>
            <a:ext cx="1755" cy="604"/>
          </p:xfrm>
          <a:graphic>
            <a:graphicData uri="http://schemas.openxmlformats.org/presentationml/2006/ole">
              <p:oleObj spid="_x0000_s96332" name="公式" r:id="rId6" imgW="939392" imgH="431613" progId="">
                <p:embed/>
              </p:oleObj>
            </a:graphicData>
          </a:graphic>
        </p:graphicFrame>
        <p:sp>
          <p:nvSpPr>
            <p:cNvPr id="18466" name="AutoShape 29"/>
            <p:cNvSpPr>
              <a:spLocks noChangeArrowheads="1"/>
            </p:cNvSpPr>
            <p:nvPr/>
          </p:nvSpPr>
          <p:spPr bwMode="auto">
            <a:xfrm>
              <a:off x="2053" y="889"/>
              <a:ext cx="192"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tIns="0" bIns="0" anchor="ctr"/>
            <a:lstStyle/>
            <a:p>
              <a:endParaRPr lang="zh-CN" altLang="en-US"/>
            </a:p>
          </p:txBody>
        </p:sp>
      </p:grpSp>
      <p:sp>
        <p:nvSpPr>
          <p:cNvPr id="38942" name="Text Box 30"/>
          <p:cNvSpPr txBox="1">
            <a:spLocks noChangeArrowheads="1"/>
          </p:cNvSpPr>
          <p:nvPr/>
        </p:nvSpPr>
        <p:spPr bwMode="auto">
          <a:xfrm>
            <a:off x="685800" y="2173288"/>
            <a:ext cx="2514600" cy="60483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ym typeface="Symbol" pitchFamily="18" charset="2"/>
              </a:rPr>
              <a:t>对</a:t>
            </a:r>
            <a:r>
              <a:rPr lang="zh-CN" altLang="en-US" sz="2800" b="1" i="1">
                <a:sym typeface="Symbol" pitchFamily="18" charset="2"/>
              </a:rPr>
              <a:t></a:t>
            </a:r>
            <a:r>
              <a:rPr lang="en-US" altLang="zh-CN" sz="2800" b="1" baseline="-25000">
                <a:sym typeface="Symbol" pitchFamily="18" charset="2"/>
              </a:rPr>
              <a:t>1</a:t>
            </a:r>
            <a:r>
              <a:rPr lang="en-US" altLang="zh-CN" sz="2800" b="1">
                <a:sym typeface="Symbol" pitchFamily="18" charset="2"/>
              </a:rPr>
              <a:t> </a:t>
            </a:r>
            <a:r>
              <a:rPr lang="en-US" altLang="zh-CN" sz="2800" b="1" i="1">
                <a:sym typeface="Symbol" pitchFamily="18" charset="2"/>
              </a:rPr>
              <a:t>, </a:t>
            </a:r>
            <a:r>
              <a:rPr lang="en-US" altLang="zh-CN" sz="2800" b="1" baseline="-25000">
                <a:sym typeface="Symbol" pitchFamily="18" charset="2"/>
              </a:rPr>
              <a:t>2</a:t>
            </a:r>
            <a:r>
              <a:rPr lang="zh-CN" altLang="en-US" sz="2800" b="1">
                <a:sym typeface="Symbol" pitchFamily="18" charset="2"/>
              </a:rPr>
              <a:t>非线性</a:t>
            </a:r>
            <a:r>
              <a:rPr lang="zh-CN" altLang="en-US" sz="2800" b="1" i="1">
                <a:sym typeface="Symbol" pitchFamily="18" charset="2"/>
              </a:rPr>
              <a:t> </a:t>
            </a:r>
            <a:endParaRPr lang="zh-CN" altLang="en-US" sz="2800" b="1"/>
          </a:p>
        </p:txBody>
      </p:sp>
      <p:grpSp>
        <p:nvGrpSpPr>
          <p:cNvPr id="3" name="Group 37"/>
          <p:cNvGrpSpPr>
            <a:grpSpLocks/>
          </p:cNvGrpSpPr>
          <p:nvPr/>
        </p:nvGrpSpPr>
        <p:grpSpPr bwMode="auto">
          <a:xfrm>
            <a:off x="3851275" y="2173288"/>
            <a:ext cx="2854325" cy="604837"/>
            <a:chOff x="2426" y="1369"/>
            <a:chExt cx="1798" cy="381"/>
          </a:xfrm>
        </p:grpSpPr>
        <p:sp>
          <p:nvSpPr>
            <p:cNvPr id="18464" name="Text Box 31"/>
            <p:cNvSpPr txBox="1">
              <a:spLocks noChangeArrowheads="1"/>
            </p:cNvSpPr>
            <p:nvPr/>
          </p:nvSpPr>
          <p:spPr bwMode="auto">
            <a:xfrm>
              <a:off x="2880" y="1369"/>
              <a:ext cx="1344" cy="381"/>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ym typeface="Symbol" pitchFamily="18" charset="2"/>
                </a:rPr>
                <a:t>对</a:t>
              </a:r>
              <a:r>
                <a:rPr kumimoji="0" lang="zh-CN" altLang="en-US" sz="2800" b="1" i="1">
                  <a:cs typeface="Times New Roman" pitchFamily="18" charset="0"/>
                  <a:sym typeface="Symbol" pitchFamily="18" charset="2"/>
                </a:rPr>
                <a:t></a:t>
              </a:r>
              <a:r>
                <a:rPr kumimoji="0" lang="en-US" altLang="zh-CN" sz="2800" b="1" baseline="-30000">
                  <a:cs typeface="Times New Roman" pitchFamily="18" charset="0"/>
                </a:rPr>
                <a:t>1</a:t>
              </a:r>
              <a:r>
                <a:rPr lang="en-US" altLang="zh-CN" sz="2800" b="1" i="1">
                  <a:sym typeface="Symbol" pitchFamily="18" charset="2"/>
                </a:rPr>
                <a:t>, </a:t>
              </a:r>
              <a:r>
                <a:rPr kumimoji="0" lang="en-US" altLang="zh-CN" sz="2800" b="1" i="1">
                  <a:cs typeface="Times New Roman" pitchFamily="18" charset="0"/>
                  <a:sym typeface="Symbol" pitchFamily="18" charset="2"/>
                </a:rPr>
                <a:t></a:t>
              </a:r>
              <a:r>
                <a:rPr kumimoji="0" lang="en-US" altLang="zh-CN" sz="2800" b="1" baseline="-30000">
                  <a:cs typeface="Times New Roman" pitchFamily="18" charset="0"/>
                </a:rPr>
                <a:t>2</a:t>
              </a:r>
              <a:r>
                <a:rPr lang="zh-CN" altLang="en-US" sz="2800" b="1">
                  <a:sym typeface="Symbol" pitchFamily="18" charset="2"/>
                </a:rPr>
                <a:t>线性</a:t>
              </a:r>
              <a:r>
                <a:rPr lang="zh-CN" altLang="en-US" sz="2800" b="1" i="1">
                  <a:sym typeface="Symbol" pitchFamily="18" charset="2"/>
                </a:rPr>
                <a:t> </a:t>
              </a:r>
            </a:p>
          </p:txBody>
        </p:sp>
        <p:sp>
          <p:nvSpPr>
            <p:cNvPr id="18465" name="AutoShape 34"/>
            <p:cNvSpPr>
              <a:spLocks noChangeArrowheads="1"/>
            </p:cNvSpPr>
            <p:nvPr/>
          </p:nvSpPr>
          <p:spPr bwMode="auto">
            <a:xfrm>
              <a:off x="2426" y="1434"/>
              <a:ext cx="136"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graphicFrame>
        <p:nvGraphicFramePr>
          <p:cNvPr id="38947" name="Object 35"/>
          <p:cNvGraphicFramePr>
            <a:graphicFrameLocks noChangeAspect="1"/>
          </p:cNvGraphicFramePr>
          <p:nvPr/>
        </p:nvGraphicFramePr>
        <p:xfrm>
          <a:off x="6659563" y="1196975"/>
          <a:ext cx="2033587" cy="874713"/>
        </p:xfrm>
        <a:graphic>
          <a:graphicData uri="http://schemas.openxmlformats.org/presentationml/2006/ole">
            <p:oleObj spid="_x0000_s96333" name="公式" r:id="rId7" imgW="685800" imgH="393700" progId="">
              <p:embed/>
            </p:oleObj>
          </a:graphicData>
        </a:graphic>
      </p:graphicFrame>
      <p:graphicFrame>
        <p:nvGraphicFramePr>
          <p:cNvPr id="17" name="表格 16"/>
          <p:cNvGraphicFramePr>
            <a:graphicFrameLocks noGrp="1"/>
          </p:cNvGraphicFramePr>
          <p:nvPr>
            <p:extLst>
              <p:ext uri="{D42A27DB-BD31-4B8C-83A1-F6EECF244321}">
                <p14:modId xmlns:p14="http://schemas.microsoft.com/office/powerpoint/2010/main" xmlns="" val="177633557"/>
              </p:ext>
            </p:extLst>
          </p:nvPr>
        </p:nvGraphicFramePr>
        <p:xfrm>
          <a:off x="791704" y="3480784"/>
          <a:ext cx="7128792" cy="196444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5.1072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[3.5386  6.6758]</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0.2472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[0.1757  0.3188]</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=0.8557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=59.2975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&lt;0.0001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rPr>
                        <a:t>s</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=3.5806 </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8" name="组合 17"/>
          <p:cNvGrpSpPr/>
          <p:nvPr/>
        </p:nvGrpSpPr>
        <p:grpSpPr>
          <a:xfrm>
            <a:off x="6876256" y="2954144"/>
            <a:ext cx="2094732" cy="400110"/>
            <a:chOff x="700360" y="3852670"/>
            <a:chExt cx="2094732" cy="400110"/>
          </a:xfrm>
        </p:grpSpPr>
        <p:sp>
          <p:nvSpPr>
            <p:cNvPr id="19" name="矩形 18"/>
            <p:cNvSpPr/>
            <p:nvPr/>
          </p:nvSpPr>
          <p:spPr>
            <a:xfrm>
              <a:off x="1251080" y="3852670"/>
              <a:ext cx="1544012" cy="400110"/>
            </a:xfrm>
            <a:prstGeom prst="rect">
              <a:avLst/>
            </a:prstGeom>
          </p:spPr>
          <p:txBody>
            <a:bodyPr wrap="none">
              <a:spAutoFit/>
            </a:bodyPr>
            <a:lstStyle/>
            <a:p>
              <a:r>
                <a:rPr lang="en-US" altLang="zh-CN" sz="2000" dirty="0" smtClean="0"/>
                <a:t>prog0903a.m</a:t>
              </a:r>
              <a:endParaRPr lang="zh-CN" altLang="en-US" sz="2000" dirty="0"/>
            </a:p>
          </p:txBody>
        </p:sp>
        <p:pic>
          <p:nvPicPr>
            <p:cNvPr id="20" name="Picture 2" descr="https://ss0.bdstatic.com/70cFvHSh_Q1YnxGkpoWK1HF6hhy/it/u=533717250,2312893710&amp;fm=27&amp;gp=0.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8938"/>
                                        </p:tgtEl>
                                        <p:attrNameLst>
                                          <p:attrName>style.visibility</p:attrName>
                                        </p:attrNameLst>
                                      </p:cBhvr>
                                      <p:to>
                                        <p:strVal val="visible"/>
                                      </p:to>
                                    </p:set>
                                    <p:animEffect transition="in" filter="box(out)">
                                      <p:cBhvr>
                                        <p:cTn id="7" dur="1000"/>
                                        <p:tgtEl>
                                          <p:spTgt spid="38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8942"/>
                                        </p:tgtEl>
                                        <p:attrNameLst>
                                          <p:attrName>style.visibility</p:attrName>
                                        </p:attrNameLst>
                                      </p:cBhvr>
                                      <p:to>
                                        <p:strVal val="visible"/>
                                      </p:to>
                                    </p:set>
                                    <p:animEffect transition="in" filter="checkerboard(down)">
                                      <p:cBhvr>
                                        <p:cTn id="12" dur="1000"/>
                                        <p:tgtEl>
                                          <p:spTgt spid="38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8947"/>
                                        </p:tgtEl>
                                        <p:attrNameLst>
                                          <p:attrName>style.visibility</p:attrName>
                                        </p:attrNameLst>
                                      </p:cBhvr>
                                      <p:to>
                                        <p:strVal val="visible"/>
                                      </p:to>
                                    </p:set>
                                    <p:animEffect transition="in" filter="box(in)">
                                      <p:cBhvr>
                                        <p:cTn id="23" dur="1000"/>
                                        <p:tgtEl>
                                          <p:spTgt spid="3894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out)">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38915"/>
                                        </p:tgtEl>
                                        <p:attrNameLst>
                                          <p:attrName>style.visibility</p:attrName>
                                        </p:attrNameLst>
                                      </p:cBhvr>
                                      <p:to>
                                        <p:strVal val="visible"/>
                                      </p:to>
                                    </p:set>
                                    <p:animEffect transition="in" filter="checkerboard(down)">
                                      <p:cBhvr>
                                        <p:cTn id="33" dur="1000"/>
                                        <p:tgtEl>
                                          <p:spTgt spid="3891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fltVal val="0"/>
                                          </p:val>
                                        </p:tav>
                                        <p:tav tm="100000">
                                          <p:val>
                                            <p:strVal val="#ppt_w"/>
                                          </p:val>
                                        </p:tav>
                                      </p:tavLst>
                                    </p:anim>
                                    <p:anim calcmode="lin" valueType="num">
                                      <p:cBhvr>
                                        <p:cTn id="39" dur="1000" fill="hold"/>
                                        <p:tgtEl>
                                          <p:spTgt spid="18"/>
                                        </p:tgtEl>
                                        <p:attrNameLst>
                                          <p:attrName>ppt_h</p:attrName>
                                        </p:attrNameLst>
                                      </p:cBhvr>
                                      <p:tavLst>
                                        <p:tav tm="0">
                                          <p:val>
                                            <p:fltVal val="0"/>
                                          </p:val>
                                        </p:tav>
                                        <p:tav tm="100000">
                                          <p:val>
                                            <p:strVal val="#ppt_h"/>
                                          </p:val>
                                        </p:tav>
                                      </p:tavLst>
                                    </p:anim>
                                    <p:anim calcmode="lin" valueType="num">
                                      <p:cBhvr>
                                        <p:cTn id="40" dur="1000" fill="hold"/>
                                        <p:tgtEl>
                                          <p:spTgt spid="18"/>
                                        </p:tgtEl>
                                        <p:attrNameLst>
                                          <p:attrName>style.rotation</p:attrName>
                                        </p:attrNameLst>
                                      </p:cBhvr>
                                      <p:tavLst>
                                        <p:tav tm="0">
                                          <p:val>
                                            <p:fltVal val="90"/>
                                          </p:val>
                                        </p:tav>
                                        <p:tav tm="100000">
                                          <p:val>
                                            <p:fltVal val="0"/>
                                          </p:val>
                                        </p:tav>
                                      </p:tavLst>
                                    </p:anim>
                                    <p:animEffect transition="in" filter="fade">
                                      <p:cBhvr>
                                        <p:cTn id="41" dur="10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1000" fill="hold"/>
                                        <p:tgtEl>
                                          <p:spTgt spid="17"/>
                                        </p:tgtEl>
                                        <p:attrNameLst>
                                          <p:attrName>ppt_w</p:attrName>
                                        </p:attrNameLst>
                                      </p:cBhvr>
                                      <p:tavLst>
                                        <p:tav tm="0">
                                          <p:val>
                                            <p:fltVal val="0"/>
                                          </p:val>
                                        </p:tav>
                                        <p:tav tm="100000">
                                          <p:val>
                                            <p:strVal val="#ppt_w"/>
                                          </p:val>
                                        </p:tav>
                                      </p:tavLst>
                                    </p:anim>
                                    <p:anim calcmode="lin" valueType="num">
                                      <p:cBhvr>
                                        <p:cTn id="47" dur="1000" fill="hold"/>
                                        <p:tgtEl>
                                          <p:spTgt spid="17"/>
                                        </p:tgtEl>
                                        <p:attrNameLst>
                                          <p:attrName>ppt_h</p:attrName>
                                        </p:attrNameLst>
                                      </p:cBhvr>
                                      <p:tavLst>
                                        <p:tav tm="0">
                                          <p:val>
                                            <p:fltVal val="0"/>
                                          </p:val>
                                        </p:tav>
                                        <p:tav tm="100000">
                                          <p:val>
                                            <p:strVal val="#ppt_h"/>
                                          </p:val>
                                        </p:tav>
                                      </p:tavLst>
                                    </p:anim>
                                    <p:animEffect transition="in" filter="fade">
                                      <p:cBhvr>
                                        <p:cTn id="48" dur="10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38936"/>
                                        </p:tgtEl>
                                        <p:attrNameLst>
                                          <p:attrName>style.visibility</p:attrName>
                                        </p:attrNameLst>
                                      </p:cBhvr>
                                      <p:to>
                                        <p:strVal val="visible"/>
                                      </p:to>
                                    </p:set>
                                    <p:anim calcmode="lin" valueType="num">
                                      <p:cBhvr>
                                        <p:cTn id="53" dur="1000" fill="hold"/>
                                        <p:tgtEl>
                                          <p:spTgt spid="38936"/>
                                        </p:tgtEl>
                                        <p:attrNameLst>
                                          <p:attrName>ppt_w</p:attrName>
                                        </p:attrNameLst>
                                      </p:cBhvr>
                                      <p:tavLst>
                                        <p:tav tm="0">
                                          <p:val>
                                            <p:fltVal val="0"/>
                                          </p:val>
                                        </p:tav>
                                        <p:tav tm="100000">
                                          <p:val>
                                            <p:strVal val="#ppt_w"/>
                                          </p:val>
                                        </p:tav>
                                      </p:tavLst>
                                    </p:anim>
                                    <p:anim calcmode="lin" valueType="num">
                                      <p:cBhvr>
                                        <p:cTn id="54" dur="1000" fill="hold"/>
                                        <p:tgtEl>
                                          <p:spTgt spid="3893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38937"/>
                                        </p:tgtEl>
                                        <p:attrNameLst>
                                          <p:attrName>style.visibility</p:attrName>
                                        </p:attrNameLst>
                                      </p:cBhvr>
                                      <p:to>
                                        <p:strVal val="visible"/>
                                      </p:to>
                                    </p:set>
                                    <p:anim calcmode="lin" valueType="num">
                                      <p:cBhvr>
                                        <p:cTn id="59" dur="1000" fill="hold"/>
                                        <p:tgtEl>
                                          <p:spTgt spid="38937"/>
                                        </p:tgtEl>
                                        <p:attrNameLst>
                                          <p:attrName>ppt_w</p:attrName>
                                        </p:attrNameLst>
                                      </p:cBhvr>
                                      <p:tavLst>
                                        <p:tav tm="0">
                                          <p:val>
                                            <p:fltVal val="0"/>
                                          </p:val>
                                        </p:tav>
                                        <p:tav tm="100000">
                                          <p:val>
                                            <p:strVal val="#ppt_w"/>
                                          </p:val>
                                        </p:tav>
                                      </p:tavLst>
                                    </p:anim>
                                    <p:anim calcmode="lin" valueType="num">
                                      <p:cBhvr>
                                        <p:cTn id="60" dur="1000" fill="hold"/>
                                        <p:tgtEl>
                                          <p:spTgt spid="389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4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898525" y="471488"/>
            <a:ext cx="4105275"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线性化模型结果分析</a:t>
            </a:r>
            <a:r>
              <a:rPr lang="zh-CN" altLang="en-US" sz="3200" dirty="0">
                <a:latin typeface="楷体_GB2312" pitchFamily="49" charset="-122"/>
                <a:ea typeface="楷体_GB2312" pitchFamily="49" charset="-122"/>
              </a:rPr>
              <a:t> </a:t>
            </a:r>
          </a:p>
        </p:txBody>
      </p:sp>
      <p:sp>
        <p:nvSpPr>
          <p:cNvPr id="39939" name="Text Box 3"/>
          <p:cNvSpPr txBox="1">
            <a:spLocks noChangeArrowheads="1"/>
          </p:cNvSpPr>
          <p:nvPr/>
        </p:nvSpPr>
        <p:spPr bwMode="auto">
          <a:xfrm>
            <a:off x="5029200" y="4024313"/>
            <a:ext cx="3810000" cy="519112"/>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x</a:t>
            </a:r>
            <a:r>
              <a:rPr lang="zh-CN" altLang="en-US" sz="2800" b="1"/>
              <a:t>较大时，</a:t>
            </a:r>
            <a:r>
              <a:rPr lang="en-US" altLang="zh-CN" sz="2800" b="1" i="1"/>
              <a:t>y</a:t>
            </a:r>
            <a:r>
              <a:rPr lang="zh-CN" altLang="en-US" sz="2800" b="1"/>
              <a:t>有较大偏差  </a:t>
            </a:r>
          </a:p>
        </p:txBody>
      </p:sp>
      <p:sp>
        <p:nvSpPr>
          <p:cNvPr id="39945" name="Text Box 9"/>
          <p:cNvSpPr txBox="1">
            <a:spLocks noChangeArrowheads="1"/>
          </p:cNvSpPr>
          <p:nvPr/>
        </p:nvSpPr>
        <p:spPr bwMode="auto">
          <a:xfrm>
            <a:off x="381000" y="4024313"/>
            <a:ext cx="3429000" cy="153828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a:cs typeface="Times New Roman" pitchFamily="18" charset="0"/>
              </a:rPr>
              <a:t>1/</a:t>
            </a:r>
            <a:r>
              <a:rPr lang="en-US" altLang="zh-CN" sz="2800" b="1" i="1">
                <a:cs typeface="Times New Roman" pitchFamily="18" charset="0"/>
              </a:rPr>
              <a:t>x</a:t>
            </a:r>
            <a:r>
              <a:rPr lang="zh-CN" altLang="en-US" sz="2800" b="1">
                <a:latin typeface="宋体" pitchFamily="2" charset="-122"/>
              </a:rPr>
              <a:t>较小时有很好的线性趋势，</a:t>
            </a:r>
            <a:r>
              <a:rPr lang="en-US" altLang="zh-CN" sz="2800" b="1">
                <a:cs typeface="Times New Roman" pitchFamily="18" charset="0"/>
              </a:rPr>
              <a:t>1/</a:t>
            </a:r>
            <a:r>
              <a:rPr lang="en-US" altLang="zh-CN" sz="2800" b="1" i="1">
                <a:cs typeface="Times New Roman" pitchFamily="18" charset="0"/>
              </a:rPr>
              <a:t>x</a:t>
            </a:r>
            <a:r>
              <a:rPr lang="zh-CN" altLang="en-US" sz="2800" b="1">
                <a:latin typeface="宋体" pitchFamily="2" charset="-122"/>
              </a:rPr>
              <a:t>较大时出现很大的起落</a:t>
            </a:r>
            <a:r>
              <a:rPr lang="en-US" altLang="zh-CN" sz="2800" b="1">
                <a:latin typeface="宋体" pitchFamily="2" charset="-122"/>
              </a:rPr>
              <a:t>.</a:t>
            </a:r>
            <a:r>
              <a:rPr lang="en-US" altLang="zh-CN" sz="2800" b="1">
                <a:latin typeface="Arial" charset="0"/>
              </a:rPr>
              <a:t> </a:t>
            </a:r>
          </a:p>
        </p:txBody>
      </p:sp>
      <p:sp>
        <p:nvSpPr>
          <p:cNvPr id="39952" name="Text Box 16"/>
          <p:cNvSpPr txBox="1">
            <a:spLocks noChangeArrowheads="1"/>
          </p:cNvSpPr>
          <p:nvPr/>
        </p:nvSpPr>
        <p:spPr bwMode="auto">
          <a:xfrm>
            <a:off x="4953000" y="4786313"/>
            <a:ext cx="4011613" cy="1538287"/>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buFontTx/>
              <a:buChar char="•"/>
            </a:pPr>
            <a:r>
              <a:rPr lang="en-US" altLang="zh-CN" sz="2800" b="1">
                <a:latin typeface="宋体" pitchFamily="2" charset="-122"/>
              </a:rPr>
              <a:t> </a:t>
            </a:r>
            <a:r>
              <a:rPr lang="zh-CN" altLang="en-US" sz="2800" b="1">
                <a:latin typeface="宋体" pitchFamily="2" charset="-122"/>
              </a:rPr>
              <a:t>参数估计时，</a:t>
            </a:r>
            <a:r>
              <a:rPr lang="en-US" altLang="zh-CN" sz="2800" b="1" i="1">
                <a:cs typeface="Times New Roman" pitchFamily="18" charset="0"/>
              </a:rPr>
              <a:t>x</a:t>
            </a:r>
            <a:r>
              <a:rPr lang="zh-CN" altLang="en-US" sz="2800" b="1">
                <a:latin typeface="宋体" pitchFamily="2" charset="-122"/>
              </a:rPr>
              <a:t>较小</a:t>
            </a:r>
            <a:r>
              <a:rPr lang="en-US" altLang="zh-CN" sz="2800" b="1">
                <a:latin typeface="宋体" pitchFamily="2" charset="-122"/>
              </a:rPr>
              <a:t>(</a:t>
            </a:r>
            <a:r>
              <a:rPr lang="en-US" altLang="zh-CN" sz="2800" b="1">
                <a:cs typeface="Times New Roman" pitchFamily="18" charset="0"/>
              </a:rPr>
              <a:t>1/</a:t>
            </a:r>
            <a:r>
              <a:rPr lang="en-US" altLang="zh-CN" sz="2800" b="1" i="1">
                <a:cs typeface="Times New Roman" pitchFamily="18" charset="0"/>
              </a:rPr>
              <a:t>x</a:t>
            </a:r>
            <a:r>
              <a:rPr lang="zh-CN" altLang="en-US" sz="2800" b="1">
                <a:latin typeface="宋体" pitchFamily="2" charset="-122"/>
              </a:rPr>
              <a:t>很大</a:t>
            </a:r>
            <a:r>
              <a:rPr lang="en-US" altLang="zh-CN" sz="2800" b="1">
                <a:latin typeface="宋体" pitchFamily="2" charset="-122"/>
              </a:rPr>
              <a:t>)</a:t>
            </a:r>
            <a:r>
              <a:rPr lang="zh-CN" altLang="en-US" sz="2800" b="1">
                <a:latin typeface="宋体" pitchFamily="2" charset="-122"/>
              </a:rPr>
              <a:t>的数据控       制了回归参数的确定</a:t>
            </a:r>
            <a:r>
              <a:rPr lang="en-US" altLang="zh-CN" sz="2800" b="1">
                <a:latin typeface="宋体" pitchFamily="2" charset="-122"/>
              </a:rPr>
              <a:t>.</a:t>
            </a:r>
            <a:r>
              <a:rPr lang="en-US" altLang="zh-CN" sz="2800" b="1">
                <a:latin typeface="Arial" charset="0"/>
              </a:rPr>
              <a:t> </a:t>
            </a:r>
          </a:p>
        </p:txBody>
      </p:sp>
      <p:grpSp>
        <p:nvGrpSpPr>
          <p:cNvPr id="2" name="Group 19"/>
          <p:cNvGrpSpPr>
            <a:grpSpLocks/>
          </p:cNvGrpSpPr>
          <p:nvPr/>
        </p:nvGrpSpPr>
        <p:grpSpPr bwMode="auto">
          <a:xfrm>
            <a:off x="322263" y="1125538"/>
            <a:ext cx="4062412" cy="2735262"/>
            <a:chOff x="203" y="709"/>
            <a:chExt cx="2559" cy="1723"/>
          </a:xfrm>
        </p:grpSpPr>
        <p:pic>
          <p:nvPicPr>
            <p:cNvPr id="19470" name="Picture 1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3" y="835"/>
              <a:ext cx="2450" cy="1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71" name="Text Box 7"/>
            <p:cNvSpPr txBox="1">
              <a:spLocks noChangeArrowheads="1"/>
            </p:cNvSpPr>
            <p:nvPr/>
          </p:nvSpPr>
          <p:spPr bwMode="auto">
            <a:xfrm>
              <a:off x="340" y="709"/>
              <a:ext cx="33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a:t>1/</a:t>
              </a:r>
              <a:r>
                <a:rPr lang="en-US" altLang="zh-CN" sz="1600" i="1"/>
                <a:t>y</a:t>
              </a:r>
            </a:p>
          </p:txBody>
        </p:sp>
        <p:sp>
          <p:nvSpPr>
            <p:cNvPr id="19472" name="Text Box 6"/>
            <p:cNvSpPr txBox="1">
              <a:spLocks noChangeArrowheads="1"/>
            </p:cNvSpPr>
            <p:nvPr/>
          </p:nvSpPr>
          <p:spPr bwMode="auto">
            <a:xfrm>
              <a:off x="2426" y="2187"/>
              <a:ext cx="33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a:t>1/</a:t>
              </a:r>
              <a:r>
                <a:rPr lang="en-US" altLang="zh-CN" sz="1600" i="1"/>
                <a:t>x</a:t>
              </a:r>
            </a:p>
          </p:txBody>
        </p:sp>
        <p:graphicFrame>
          <p:nvGraphicFramePr>
            <p:cNvPr id="19459" name="Object 8"/>
            <p:cNvGraphicFramePr>
              <a:graphicFrameLocks noChangeAspect="1"/>
            </p:cNvGraphicFramePr>
            <p:nvPr/>
          </p:nvGraphicFramePr>
          <p:xfrm>
            <a:off x="748" y="1071"/>
            <a:ext cx="1111" cy="422"/>
          </p:xfrm>
          <a:graphic>
            <a:graphicData uri="http://schemas.openxmlformats.org/presentationml/2006/ole">
              <p:oleObj spid="_x0000_s19892" name="Equation" r:id="rId4" imgW="825500" imgH="419100" progId="">
                <p:embed/>
              </p:oleObj>
            </a:graphicData>
          </a:graphic>
        </p:graphicFrame>
      </p:grpSp>
      <p:grpSp>
        <p:nvGrpSpPr>
          <p:cNvPr id="3" name="Group 21"/>
          <p:cNvGrpSpPr>
            <a:grpSpLocks/>
          </p:cNvGrpSpPr>
          <p:nvPr/>
        </p:nvGrpSpPr>
        <p:grpSpPr bwMode="auto">
          <a:xfrm>
            <a:off x="4343400" y="1125538"/>
            <a:ext cx="4578350" cy="2735262"/>
            <a:chOff x="2736" y="709"/>
            <a:chExt cx="2884" cy="1723"/>
          </a:xfrm>
        </p:grpSpPr>
        <p:sp>
          <p:nvSpPr>
            <p:cNvPr id="19466" name="AutoShape 15"/>
            <p:cNvSpPr>
              <a:spLocks noChangeArrowheads="1"/>
            </p:cNvSpPr>
            <p:nvPr/>
          </p:nvSpPr>
          <p:spPr bwMode="auto">
            <a:xfrm>
              <a:off x="2736" y="1431"/>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tIns="0" bIns="0" anchor="ctr"/>
            <a:lstStyle/>
            <a:p>
              <a:endParaRPr lang="zh-CN" altLang="en-US"/>
            </a:p>
          </p:txBody>
        </p:sp>
        <p:pic>
          <p:nvPicPr>
            <p:cNvPr id="19467" name="Picture 20"/>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016" y="845"/>
              <a:ext cx="2495" cy="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9458" name="Object 12"/>
            <p:cNvGraphicFramePr>
              <a:graphicFrameLocks noChangeAspect="1"/>
            </p:cNvGraphicFramePr>
            <p:nvPr/>
          </p:nvGraphicFramePr>
          <p:xfrm>
            <a:off x="4150" y="1525"/>
            <a:ext cx="920" cy="488"/>
          </p:xfrm>
          <a:graphic>
            <a:graphicData uri="http://schemas.openxmlformats.org/presentationml/2006/ole">
              <p:oleObj spid="_x0000_s19893" name="Equation" r:id="rId6" imgW="685800" imgH="431800" progId="">
                <p:embed/>
              </p:oleObj>
            </a:graphicData>
          </a:graphic>
        </p:graphicFrame>
        <p:sp>
          <p:nvSpPr>
            <p:cNvPr id="19468" name="Text Box 13"/>
            <p:cNvSpPr txBox="1">
              <a:spLocks noChangeArrowheads="1"/>
            </p:cNvSpPr>
            <p:nvPr/>
          </p:nvSpPr>
          <p:spPr bwMode="auto">
            <a:xfrm>
              <a:off x="5284" y="2160"/>
              <a:ext cx="33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i="1"/>
                <a:t>x</a:t>
              </a:r>
            </a:p>
          </p:txBody>
        </p:sp>
        <p:sp>
          <p:nvSpPr>
            <p:cNvPr id="19469" name="Text Box 14"/>
            <p:cNvSpPr txBox="1">
              <a:spLocks noChangeArrowheads="1"/>
            </p:cNvSpPr>
            <p:nvPr/>
          </p:nvSpPr>
          <p:spPr bwMode="auto">
            <a:xfrm>
              <a:off x="3152" y="709"/>
              <a:ext cx="33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i="1"/>
                <a:t>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45"/>
                                        </p:tgtEl>
                                        <p:attrNameLst>
                                          <p:attrName>style.visibility</p:attrName>
                                        </p:attrNameLst>
                                      </p:cBhvr>
                                      <p:to>
                                        <p:strVal val="visible"/>
                                      </p:to>
                                    </p:set>
                                    <p:animEffect transition="in" filter="blinds(horizontal)">
                                      <p:cBhvr>
                                        <p:cTn id="17" dur="1000"/>
                                        <p:tgtEl>
                                          <p:spTgt spid="39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9939"/>
                                        </p:tgtEl>
                                        <p:attrNameLst>
                                          <p:attrName>style.visibility</p:attrName>
                                        </p:attrNameLst>
                                      </p:cBhvr>
                                      <p:to>
                                        <p:strVal val="visible"/>
                                      </p:to>
                                    </p:set>
                                    <p:animEffect transition="in" filter="checkerboard(down)">
                                      <p:cBhvr>
                                        <p:cTn id="22" dur="1000"/>
                                        <p:tgtEl>
                                          <p:spTgt spid="39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39952"/>
                                        </p:tgtEl>
                                        <p:attrNameLst>
                                          <p:attrName>style.visibility</p:attrName>
                                        </p:attrNameLst>
                                      </p:cBhvr>
                                      <p:to>
                                        <p:strVal val="visible"/>
                                      </p:to>
                                    </p:set>
                                    <p:anim calcmode="lin" valueType="num">
                                      <p:cBhvr>
                                        <p:cTn id="27" dur="1000" fill="hold"/>
                                        <p:tgtEl>
                                          <p:spTgt spid="39952"/>
                                        </p:tgtEl>
                                        <p:attrNameLst>
                                          <p:attrName>ppt_x</p:attrName>
                                        </p:attrNameLst>
                                      </p:cBhvr>
                                      <p:tavLst>
                                        <p:tav tm="0">
                                          <p:val>
                                            <p:strVal val="#ppt_x-#ppt_w/2"/>
                                          </p:val>
                                        </p:tav>
                                        <p:tav tm="100000">
                                          <p:val>
                                            <p:strVal val="#ppt_x"/>
                                          </p:val>
                                        </p:tav>
                                      </p:tavLst>
                                    </p:anim>
                                    <p:anim calcmode="lin" valueType="num">
                                      <p:cBhvr>
                                        <p:cTn id="28" dur="1000" fill="hold"/>
                                        <p:tgtEl>
                                          <p:spTgt spid="39952"/>
                                        </p:tgtEl>
                                        <p:attrNameLst>
                                          <p:attrName>ppt_y</p:attrName>
                                        </p:attrNameLst>
                                      </p:cBhvr>
                                      <p:tavLst>
                                        <p:tav tm="0">
                                          <p:val>
                                            <p:strVal val="#ppt_y"/>
                                          </p:val>
                                        </p:tav>
                                        <p:tav tm="100000">
                                          <p:val>
                                            <p:strVal val="#ppt_y"/>
                                          </p:val>
                                        </p:tav>
                                      </p:tavLst>
                                    </p:anim>
                                    <p:anim calcmode="lin" valueType="num">
                                      <p:cBhvr>
                                        <p:cTn id="29" dur="1000" fill="hold"/>
                                        <p:tgtEl>
                                          <p:spTgt spid="39952"/>
                                        </p:tgtEl>
                                        <p:attrNameLst>
                                          <p:attrName>ppt_w</p:attrName>
                                        </p:attrNameLst>
                                      </p:cBhvr>
                                      <p:tavLst>
                                        <p:tav tm="0">
                                          <p:val>
                                            <p:fltVal val="0"/>
                                          </p:val>
                                        </p:tav>
                                        <p:tav tm="100000">
                                          <p:val>
                                            <p:strVal val="#ppt_w"/>
                                          </p:val>
                                        </p:tav>
                                      </p:tavLst>
                                    </p:anim>
                                    <p:anim calcmode="lin" valueType="num">
                                      <p:cBhvr>
                                        <p:cTn id="30" dur="1000" fill="hold"/>
                                        <p:tgtEl>
                                          <p:spTgt spid="399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autoUpdateAnimBg="0"/>
      <p:bldP spid="39945" grpId="0" animBg="1" autoUpdateAnimBg="0"/>
      <p:bldP spid="3995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12068" y="1593069"/>
            <a:ext cx="867226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smtClean="0">
                <a:solidFill>
                  <a:srgbClr val="FF0000"/>
                </a:solidFill>
              </a:rPr>
              <a:t>MATLAB</a:t>
            </a:r>
            <a:r>
              <a:rPr lang="zh-CN" altLang="en-US" sz="2800" b="1" dirty="0" smtClean="0">
                <a:solidFill>
                  <a:srgbClr val="FF0000"/>
                </a:solidFill>
              </a:rPr>
              <a:t>命令</a:t>
            </a:r>
            <a:r>
              <a:rPr lang="en-US" altLang="zh-CN" sz="2800" b="1" dirty="0" smtClean="0">
                <a:solidFill>
                  <a:srgbClr val="FF0000"/>
                </a:solidFill>
              </a:rPr>
              <a:t> </a:t>
            </a:r>
            <a:r>
              <a:rPr lang="en-US" altLang="zh-CN" sz="2800" b="1" dirty="0" smtClean="0">
                <a:latin typeface="Arial" charset="0"/>
              </a:rPr>
              <a:t>[</a:t>
            </a:r>
            <a:r>
              <a:rPr lang="en-US" altLang="zh-CN" sz="2800" b="1" dirty="0" err="1" smtClean="0">
                <a:latin typeface="Arial" charset="0"/>
              </a:rPr>
              <a:t>beta,R,J</a:t>
            </a:r>
            <a:r>
              <a:rPr lang="en-US" altLang="zh-CN" sz="2800" b="1" dirty="0">
                <a:latin typeface="Arial" charset="0"/>
              </a:rPr>
              <a:t>] = </a:t>
            </a:r>
            <a:r>
              <a:rPr lang="en-US" altLang="zh-CN" sz="2800" b="1" dirty="0" err="1">
                <a:latin typeface="Arial" charset="0"/>
              </a:rPr>
              <a:t>nlinfit</a:t>
            </a:r>
            <a:r>
              <a:rPr lang="en-US" altLang="zh-CN" sz="2800" b="1" dirty="0">
                <a:latin typeface="Arial" charset="0"/>
              </a:rPr>
              <a:t> (x,y,’model’,beta0) </a:t>
            </a:r>
          </a:p>
        </p:txBody>
      </p:sp>
      <p:sp>
        <p:nvSpPr>
          <p:cNvPr id="40970" name="Text Box 10"/>
          <p:cNvSpPr txBox="1">
            <a:spLocks noChangeArrowheads="1"/>
          </p:cNvSpPr>
          <p:nvPr/>
        </p:nvSpPr>
        <p:spPr bwMode="auto">
          <a:xfrm>
            <a:off x="885085" y="3247821"/>
            <a:ext cx="6768752" cy="519112"/>
          </a:xfrm>
          <a:prstGeom prst="rect">
            <a:avLst/>
          </a:prstGeom>
          <a:no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solidFill>
                  <a:srgbClr val="FF0000"/>
                </a:solidFill>
              </a:rPr>
              <a:t>MATLAB</a:t>
            </a:r>
            <a:r>
              <a:rPr lang="zh-CN" altLang="en-US" sz="2800" b="1" dirty="0">
                <a:solidFill>
                  <a:srgbClr val="FF0000"/>
                </a:solidFill>
              </a:rPr>
              <a:t>命令</a:t>
            </a:r>
            <a:r>
              <a:rPr lang="en-US" altLang="zh-CN" sz="2800" b="1" dirty="0">
                <a:solidFill>
                  <a:srgbClr val="FF0000"/>
                </a:solidFill>
              </a:rPr>
              <a:t> </a:t>
            </a:r>
            <a:r>
              <a:rPr lang="en-US" altLang="zh-CN" sz="2800" b="1" dirty="0" err="1" smtClean="0">
                <a:latin typeface="Arial" charset="0"/>
              </a:rPr>
              <a:t>betaci</a:t>
            </a:r>
            <a:r>
              <a:rPr lang="en-US" altLang="zh-CN" sz="2800" b="1" dirty="0" smtClean="0">
                <a:latin typeface="Arial" charset="0"/>
              </a:rPr>
              <a:t> </a:t>
            </a:r>
            <a:r>
              <a:rPr lang="en-US" altLang="zh-CN" sz="2800" b="1" dirty="0">
                <a:latin typeface="Arial" charset="0"/>
              </a:rPr>
              <a:t>=</a:t>
            </a:r>
            <a:r>
              <a:rPr lang="en-US" altLang="zh-CN" sz="2800" b="1" dirty="0" err="1">
                <a:latin typeface="Arial" charset="0"/>
              </a:rPr>
              <a:t>nlparci</a:t>
            </a:r>
            <a:r>
              <a:rPr lang="en-US" altLang="zh-CN" sz="2800" b="1" dirty="0">
                <a:latin typeface="Arial" charset="0"/>
              </a:rPr>
              <a:t>(</a:t>
            </a:r>
            <a:r>
              <a:rPr lang="en-US" altLang="zh-CN" sz="2800" b="1" dirty="0" err="1">
                <a:latin typeface="Arial" charset="0"/>
              </a:rPr>
              <a:t>beta,R,J</a:t>
            </a:r>
            <a:r>
              <a:rPr lang="en-US" altLang="zh-CN" sz="2800" b="1" dirty="0">
                <a:latin typeface="Arial" charset="0"/>
              </a:rPr>
              <a:t>) </a:t>
            </a:r>
          </a:p>
        </p:txBody>
      </p:sp>
      <p:sp>
        <p:nvSpPr>
          <p:cNvPr id="20492" name="Text Box 11"/>
          <p:cNvSpPr txBox="1">
            <a:spLocks noChangeArrowheads="1"/>
          </p:cNvSpPr>
          <p:nvPr/>
        </p:nvSpPr>
        <p:spPr bwMode="auto">
          <a:xfrm>
            <a:off x="685800" y="692696"/>
            <a:ext cx="3962400"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非线性模型参数估计</a:t>
            </a:r>
            <a:endParaRPr lang="zh-CN" altLang="en-US" sz="3200" dirty="0">
              <a:latin typeface="楷体_GB2312" pitchFamily="49" charset="-122"/>
              <a:ea typeface="楷体_GB2312" pitchFamily="49" charset="-122"/>
            </a:endParaRPr>
          </a:p>
        </p:txBody>
      </p:sp>
      <p:graphicFrame>
        <p:nvGraphicFramePr>
          <p:cNvPr id="40973" name="Object 13"/>
          <p:cNvGraphicFramePr>
            <a:graphicFrameLocks noChangeAspect="1"/>
          </p:cNvGraphicFramePr>
          <p:nvPr>
            <p:extLst>
              <p:ext uri="{D42A27DB-BD31-4B8C-83A1-F6EECF244321}">
                <p14:modId xmlns:p14="http://schemas.microsoft.com/office/powerpoint/2010/main" xmlns="" val="896402578"/>
              </p:ext>
            </p:extLst>
          </p:nvPr>
        </p:nvGraphicFramePr>
        <p:xfrm>
          <a:off x="5580112" y="548680"/>
          <a:ext cx="1752600" cy="914400"/>
        </p:xfrm>
        <a:graphic>
          <a:graphicData uri="http://schemas.openxmlformats.org/presentationml/2006/ole">
            <p:oleObj spid="_x0000_s20714" name="Equation" r:id="rId3" imgW="685800" imgH="431800" progId="">
              <p:embed/>
            </p:oleObj>
          </a:graphicData>
        </a:graphic>
      </p:graphicFrame>
      <p:graphicFrame>
        <p:nvGraphicFramePr>
          <p:cNvPr id="22" name="表格 21"/>
          <p:cNvGraphicFramePr>
            <a:graphicFrameLocks noGrp="1"/>
          </p:cNvGraphicFramePr>
          <p:nvPr>
            <p:extLst>
              <p:ext uri="{D42A27DB-BD31-4B8C-83A1-F6EECF244321}">
                <p14:modId xmlns:p14="http://schemas.microsoft.com/office/powerpoint/2010/main" xmlns="" val="3973805143"/>
              </p:ext>
            </p:extLst>
          </p:nvPr>
        </p:nvGraphicFramePr>
        <p:xfrm>
          <a:off x="802917" y="4581128"/>
          <a:ext cx="7128792" cy="147333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212.68</a:t>
                      </a:r>
                      <a:r>
                        <a:rPr kumimoji="1" lang="en-US" altLang="zh-CN" sz="24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[197.2045  228.1629]</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r>
              <a:tr h="49111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0.0641</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[0.0457    0.0826 ]</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r>
            </a:tbl>
          </a:graphicData>
        </a:graphic>
      </p:graphicFrame>
      <p:grpSp>
        <p:nvGrpSpPr>
          <p:cNvPr id="14" name="组合 13"/>
          <p:cNvGrpSpPr/>
          <p:nvPr/>
        </p:nvGrpSpPr>
        <p:grpSpPr>
          <a:xfrm>
            <a:off x="2386408" y="2011223"/>
            <a:ext cx="1199728" cy="1068529"/>
            <a:chOff x="2339752" y="2011223"/>
            <a:chExt cx="1199728" cy="1068529"/>
          </a:xfrm>
        </p:grpSpPr>
        <p:sp>
          <p:nvSpPr>
            <p:cNvPr id="4" name="矩形 3"/>
            <p:cNvSpPr/>
            <p:nvPr/>
          </p:nvSpPr>
          <p:spPr>
            <a:xfrm>
              <a:off x="2339752" y="2248755"/>
              <a:ext cx="1199728" cy="830997"/>
            </a:xfrm>
            <a:prstGeom prst="rect">
              <a:avLst/>
            </a:prstGeom>
            <a:ln>
              <a:solidFill>
                <a:schemeClr val="tx1"/>
              </a:solidFill>
            </a:ln>
          </p:spPr>
          <p:txBody>
            <a:bodyPr wrap="square">
              <a:spAutoFit/>
            </a:bodyPr>
            <a:lstStyle/>
            <a:p>
              <a:r>
                <a:rPr lang="en-US" altLang="zh-CN" b="1" i="1" dirty="0">
                  <a:sym typeface="Symbol" pitchFamily="18" charset="2"/>
                </a:rPr>
                <a:t></a:t>
              </a:r>
              <a:r>
                <a:rPr lang="en-US" altLang="zh-CN" b="1" baseline="-25000" dirty="0">
                  <a:sym typeface="Symbol" pitchFamily="18" charset="2"/>
                </a:rPr>
                <a:t>1</a:t>
              </a:r>
              <a:r>
                <a:rPr lang="en-US" altLang="zh-CN" b="1" dirty="0">
                  <a:sym typeface="Symbol" pitchFamily="18" charset="2"/>
                </a:rPr>
                <a:t> </a:t>
              </a:r>
              <a:r>
                <a:rPr lang="en-US" altLang="zh-CN" b="1" i="1" dirty="0">
                  <a:sym typeface="Symbol" pitchFamily="18" charset="2"/>
                </a:rPr>
                <a:t>, </a:t>
              </a:r>
              <a:r>
                <a:rPr lang="en-US" altLang="zh-CN" b="1" baseline="-25000" dirty="0" smtClean="0">
                  <a:sym typeface="Symbol" pitchFamily="18" charset="2"/>
                </a:rPr>
                <a:t>2</a:t>
              </a:r>
              <a:r>
                <a:rPr lang="zh-CN" altLang="en-US" b="1" dirty="0" smtClean="0">
                  <a:latin typeface="Arial" charset="0"/>
                </a:rPr>
                <a:t>估计值</a:t>
              </a:r>
              <a:endParaRPr lang="zh-CN" altLang="en-US" dirty="0"/>
            </a:p>
          </p:txBody>
        </p:sp>
        <p:cxnSp>
          <p:nvCxnSpPr>
            <p:cNvPr id="7" name="直接箭头连接符 6"/>
            <p:cNvCxnSpPr/>
            <p:nvPr/>
          </p:nvCxnSpPr>
          <p:spPr bwMode="auto">
            <a:xfrm>
              <a:off x="3131840" y="2011223"/>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1" name="组合 10"/>
          <p:cNvGrpSpPr/>
          <p:nvPr/>
        </p:nvGrpSpPr>
        <p:grpSpPr>
          <a:xfrm>
            <a:off x="6538210" y="2021939"/>
            <a:ext cx="1174812" cy="1047021"/>
            <a:chOff x="6491554" y="1988840"/>
            <a:chExt cx="1174812" cy="1047021"/>
          </a:xfrm>
        </p:grpSpPr>
        <p:sp>
          <p:nvSpPr>
            <p:cNvPr id="40975" name="Text Box 15"/>
            <p:cNvSpPr txBox="1">
              <a:spLocks noChangeArrowheads="1"/>
            </p:cNvSpPr>
            <p:nvPr/>
          </p:nvSpPr>
          <p:spPr bwMode="auto">
            <a:xfrm>
              <a:off x="6491554" y="2204864"/>
              <a:ext cx="1174812" cy="830997"/>
            </a:xfrm>
            <a:prstGeom prst="rect">
              <a:avLst/>
            </a:prstGeom>
            <a:noFill/>
            <a:ln w="9525">
              <a:solidFill>
                <a:srgbClr val="000000"/>
              </a:solidFill>
              <a:miter lim="800000"/>
              <a:headEnd/>
              <a:tailEnd/>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dirty="0" smtClean="0">
                  <a:latin typeface="Arial" charset="0"/>
                </a:rPr>
                <a:t>函数</a:t>
              </a:r>
              <a:r>
                <a:rPr lang="en-US" altLang="zh-CN" b="1" dirty="0" smtClean="0">
                  <a:latin typeface="Arial" charset="0"/>
                </a:rPr>
                <a:t>M</a:t>
              </a:r>
              <a:r>
                <a:rPr lang="zh-CN" altLang="en-US" b="1" dirty="0" smtClean="0">
                  <a:latin typeface="Arial" charset="0"/>
                </a:rPr>
                <a:t>文件</a:t>
              </a:r>
              <a:endParaRPr lang="zh-CN" altLang="en-US" b="1" dirty="0">
                <a:latin typeface="Arial" charset="0"/>
              </a:endParaRPr>
            </a:p>
          </p:txBody>
        </p:sp>
        <p:cxnSp>
          <p:nvCxnSpPr>
            <p:cNvPr id="27" name="直接箭头连接符 26"/>
            <p:cNvCxnSpPr/>
            <p:nvPr/>
          </p:nvCxnSpPr>
          <p:spPr bwMode="auto">
            <a:xfrm>
              <a:off x="7020272"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0" name="组合 9"/>
          <p:cNvGrpSpPr/>
          <p:nvPr/>
        </p:nvGrpSpPr>
        <p:grpSpPr>
          <a:xfrm>
            <a:off x="5594263" y="2058316"/>
            <a:ext cx="864096" cy="794620"/>
            <a:chOff x="5547607" y="1988840"/>
            <a:chExt cx="864096" cy="794620"/>
          </a:xfrm>
        </p:grpSpPr>
        <p:sp>
          <p:nvSpPr>
            <p:cNvPr id="40968" name="Text Box 8"/>
            <p:cNvSpPr txBox="1">
              <a:spLocks noChangeArrowheads="1"/>
            </p:cNvSpPr>
            <p:nvPr/>
          </p:nvSpPr>
          <p:spPr bwMode="auto">
            <a:xfrm>
              <a:off x="5547607" y="2247929"/>
              <a:ext cx="864096" cy="535531"/>
            </a:xfrm>
            <a:prstGeom prst="rect">
              <a:avLst/>
            </a:prstGeom>
            <a:noFill/>
            <a:ln>
              <a:solidFill>
                <a:schemeClr val="tx1"/>
              </a:solid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zh-CN" altLang="en-US" b="1" dirty="0" smtClean="0">
                  <a:latin typeface="Arial" charset="0"/>
                </a:rPr>
                <a:t>数据</a:t>
              </a:r>
              <a:endParaRPr lang="zh-CN" altLang="en-US" dirty="0">
                <a:latin typeface="Arial" charset="0"/>
              </a:endParaRPr>
            </a:p>
          </p:txBody>
        </p:sp>
        <p:cxnSp>
          <p:nvCxnSpPr>
            <p:cNvPr id="28" name="直接箭头连接符 27"/>
            <p:cNvCxnSpPr/>
            <p:nvPr/>
          </p:nvCxnSpPr>
          <p:spPr bwMode="auto">
            <a:xfrm>
              <a:off x="6012160"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9" name="直接箭头连接符 28"/>
            <p:cNvCxnSpPr/>
            <p:nvPr/>
          </p:nvCxnSpPr>
          <p:spPr bwMode="auto">
            <a:xfrm>
              <a:off x="6300192" y="201701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3" name="组合 12"/>
          <p:cNvGrpSpPr/>
          <p:nvPr/>
        </p:nvGrpSpPr>
        <p:grpSpPr>
          <a:xfrm>
            <a:off x="3738648" y="2017011"/>
            <a:ext cx="803425" cy="715738"/>
            <a:chOff x="3691992" y="2017011"/>
            <a:chExt cx="803425" cy="715738"/>
          </a:xfrm>
        </p:grpSpPr>
        <p:sp>
          <p:nvSpPr>
            <p:cNvPr id="5" name="矩形 4"/>
            <p:cNvSpPr/>
            <p:nvPr/>
          </p:nvSpPr>
          <p:spPr>
            <a:xfrm>
              <a:off x="3691992" y="2271084"/>
              <a:ext cx="803425" cy="461665"/>
            </a:xfrm>
            <a:prstGeom prst="rect">
              <a:avLst/>
            </a:prstGeom>
            <a:ln>
              <a:solidFill>
                <a:schemeClr val="tx1"/>
              </a:solidFill>
            </a:ln>
          </p:spPr>
          <p:txBody>
            <a:bodyPr wrap="none">
              <a:spAutoFit/>
            </a:bodyPr>
            <a:lstStyle/>
            <a:p>
              <a:r>
                <a:rPr lang="zh-CN" altLang="en-US" b="1" dirty="0">
                  <a:latin typeface="Arial" charset="0"/>
                </a:rPr>
                <a:t>残差</a:t>
              </a:r>
              <a:endParaRPr lang="zh-CN" altLang="en-US" dirty="0"/>
            </a:p>
          </p:txBody>
        </p:sp>
        <p:cxnSp>
          <p:nvCxnSpPr>
            <p:cNvPr id="30" name="直接箭头连接符 29"/>
            <p:cNvCxnSpPr/>
            <p:nvPr/>
          </p:nvCxnSpPr>
          <p:spPr bwMode="auto">
            <a:xfrm>
              <a:off x="3851920" y="201701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2" name="组合 11"/>
          <p:cNvGrpSpPr/>
          <p:nvPr/>
        </p:nvGrpSpPr>
        <p:grpSpPr>
          <a:xfrm>
            <a:off x="7746979" y="2066279"/>
            <a:ext cx="1237353" cy="1813352"/>
            <a:chOff x="7746979" y="1988840"/>
            <a:chExt cx="1237353" cy="1813352"/>
          </a:xfrm>
        </p:grpSpPr>
        <p:sp>
          <p:nvSpPr>
            <p:cNvPr id="3" name="矩形 2"/>
            <p:cNvSpPr/>
            <p:nvPr/>
          </p:nvSpPr>
          <p:spPr>
            <a:xfrm>
              <a:off x="7746979" y="2232532"/>
              <a:ext cx="1237353" cy="1569660"/>
            </a:xfrm>
            <a:prstGeom prst="rect">
              <a:avLst/>
            </a:prstGeom>
            <a:ln>
              <a:solidFill>
                <a:schemeClr val="tx1"/>
              </a:solidFill>
            </a:ln>
          </p:spPr>
          <p:txBody>
            <a:bodyPr wrap="square">
              <a:spAutoFit/>
            </a:bodyPr>
            <a:lstStyle/>
            <a:p>
              <a:r>
                <a:rPr lang="en-US" altLang="zh-CN" b="1" i="1" dirty="0">
                  <a:sym typeface="Symbol" pitchFamily="18" charset="2"/>
                </a:rPr>
                <a:t></a:t>
              </a:r>
              <a:r>
                <a:rPr lang="en-US" altLang="zh-CN" b="1" baseline="-25000" dirty="0">
                  <a:sym typeface="Symbol" pitchFamily="18" charset="2"/>
                </a:rPr>
                <a:t>1</a:t>
              </a:r>
              <a:r>
                <a:rPr lang="en-US" altLang="zh-CN" b="1" dirty="0">
                  <a:sym typeface="Symbol" pitchFamily="18" charset="2"/>
                </a:rPr>
                <a:t> </a:t>
              </a:r>
              <a:r>
                <a:rPr lang="en-US" altLang="zh-CN" b="1" i="1" dirty="0">
                  <a:sym typeface="Symbol" pitchFamily="18" charset="2"/>
                </a:rPr>
                <a:t>, </a:t>
              </a:r>
              <a:r>
                <a:rPr lang="en-US" altLang="zh-CN" b="1" baseline="-25000" dirty="0" smtClean="0">
                  <a:sym typeface="Symbol" pitchFamily="18" charset="2"/>
                </a:rPr>
                <a:t>2</a:t>
              </a:r>
              <a:r>
                <a:rPr lang="zh-CN" altLang="en-US" b="1" dirty="0" smtClean="0">
                  <a:sym typeface="Symbol" pitchFamily="18" charset="2"/>
                </a:rPr>
                <a:t>初值</a:t>
              </a:r>
              <a:r>
                <a:rPr lang="en-US" altLang="zh-CN" b="1" dirty="0" smtClean="0">
                  <a:sym typeface="Symbol" pitchFamily="18" charset="2"/>
                </a:rPr>
                <a:t>(</a:t>
              </a:r>
              <a:r>
                <a:rPr lang="zh-CN" altLang="en-US" b="1" dirty="0" smtClean="0">
                  <a:sym typeface="Symbol" pitchFamily="18" charset="2"/>
                </a:rPr>
                <a:t>取</a:t>
              </a:r>
              <a:r>
                <a:rPr lang="zh-CN" altLang="en-US" b="1" dirty="0" smtClean="0">
                  <a:ea typeface="楷体_GB2312" pitchFamily="49" charset="-122"/>
                </a:rPr>
                <a:t>线性化结果</a:t>
              </a:r>
              <a:r>
                <a:rPr lang="en-US" altLang="zh-CN" b="1" dirty="0" smtClean="0">
                  <a:ea typeface="楷体_GB2312" pitchFamily="49" charset="-122"/>
                </a:rPr>
                <a:t>)</a:t>
              </a:r>
              <a:endParaRPr lang="zh-CN" altLang="en-US" dirty="0"/>
            </a:p>
          </p:txBody>
        </p:sp>
        <p:cxnSp>
          <p:nvCxnSpPr>
            <p:cNvPr id="31" name="直接箭头连接符 30"/>
            <p:cNvCxnSpPr/>
            <p:nvPr/>
          </p:nvCxnSpPr>
          <p:spPr bwMode="auto">
            <a:xfrm>
              <a:off x="8316416"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5" name="组合 14"/>
          <p:cNvGrpSpPr/>
          <p:nvPr/>
        </p:nvGrpSpPr>
        <p:grpSpPr>
          <a:xfrm>
            <a:off x="2483768" y="3673195"/>
            <a:ext cx="2416450" cy="691909"/>
            <a:chOff x="2483768" y="3673195"/>
            <a:chExt cx="2416450" cy="691909"/>
          </a:xfrm>
        </p:grpSpPr>
        <p:sp>
          <p:nvSpPr>
            <p:cNvPr id="40963" name="Text Box 3"/>
            <p:cNvSpPr txBox="1">
              <a:spLocks noChangeArrowheads="1"/>
            </p:cNvSpPr>
            <p:nvPr/>
          </p:nvSpPr>
          <p:spPr bwMode="auto">
            <a:xfrm>
              <a:off x="2483768" y="3903439"/>
              <a:ext cx="2416450" cy="461665"/>
            </a:xfrm>
            <a:prstGeom prst="rect">
              <a:avLst/>
            </a:prstGeom>
            <a:noFill/>
            <a:ln>
              <a:solidFill>
                <a:schemeClr val="tx1"/>
              </a:solid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dirty="0">
                  <a:sym typeface="Symbol" pitchFamily="18" charset="2"/>
                </a:rPr>
                <a:t></a:t>
              </a:r>
              <a:r>
                <a:rPr lang="en-US" altLang="zh-CN" b="1" baseline="-25000" dirty="0">
                  <a:sym typeface="Symbol" pitchFamily="18" charset="2"/>
                </a:rPr>
                <a:t>1</a:t>
              </a:r>
              <a:r>
                <a:rPr lang="en-US" altLang="zh-CN" b="1" dirty="0">
                  <a:sym typeface="Symbol" pitchFamily="18" charset="2"/>
                </a:rPr>
                <a:t> </a:t>
              </a:r>
              <a:r>
                <a:rPr lang="en-US" altLang="zh-CN" b="1" i="1" dirty="0">
                  <a:sym typeface="Symbol" pitchFamily="18" charset="2"/>
                </a:rPr>
                <a:t>, </a:t>
              </a:r>
              <a:r>
                <a:rPr lang="en-US" altLang="zh-CN" b="1" baseline="-25000" dirty="0">
                  <a:sym typeface="Symbol" pitchFamily="18" charset="2"/>
                </a:rPr>
                <a:t>2</a:t>
              </a:r>
              <a:r>
                <a:rPr lang="zh-CN" altLang="en-US" b="1" dirty="0" smtClean="0">
                  <a:latin typeface="Arial" charset="0"/>
                </a:rPr>
                <a:t>置信区间</a:t>
              </a:r>
              <a:endParaRPr lang="zh-CN" altLang="en-US" b="1" dirty="0">
                <a:latin typeface="Arial" charset="0"/>
              </a:endParaRPr>
            </a:p>
          </p:txBody>
        </p:sp>
        <p:cxnSp>
          <p:nvCxnSpPr>
            <p:cNvPr id="37" name="直接箭头连接符 36"/>
            <p:cNvCxnSpPr/>
            <p:nvPr/>
          </p:nvCxnSpPr>
          <p:spPr bwMode="auto">
            <a:xfrm>
              <a:off x="3779912" y="3673195"/>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7" name="组合 16"/>
          <p:cNvGrpSpPr/>
          <p:nvPr/>
        </p:nvGrpSpPr>
        <p:grpSpPr>
          <a:xfrm>
            <a:off x="5148064" y="3933056"/>
            <a:ext cx="3672408" cy="408032"/>
            <a:chOff x="5148064" y="3933056"/>
            <a:chExt cx="3672408" cy="408032"/>
          </a:xfrm>
        </p:grpSpPr>
        <p:grpSp>
          <p:nvGrpSpPr>
            <p:cNvPr id="40" name="组合 39"/>
            <p:cNvGrpSpPr/>
            <p:nvPr/>
          </p:nvGrpSpPr>
          <p:grpSpPr>
            <a:xfrm>
              <a:off x="5148064" y="3940978"/>
              <a:ext cx="2094732" cy="400110"/>
              <a:chOff x="700360" y="3852670"/>
              <a:chExt cx="2094732" cy="400110"/>
            </a:xfrm>
          </p:grpSpPr>
          <p:sp>
            <p:nvSpPr>
              <p:cNvPr id="41" name="矩形 40"/>
              <p:cNvSpPr/>
              <p:nvPr/>
            </p:nvSpPr>
            <p:spPr>
              <a:xfrm>
                <a:off x="1251080" y="3852670"/>
                <a:ext cx="1544012" cy="400110"/>
              </a:xfrm>
              <a:prstGeom prst="rect">
                <a:avLst/>
              </a:prstGeom>
            </p:spPr>
            <p:txBody>
              <a:bodyPr wrap="none">
                <a:spAutoFit/>
              </a:bodyPr>
              <a:lstStyle/>
              <a:p>
                <a:r>
                  <a:rPr lang="en-US" altLang="zh-CN" sz="2000" dirty="0" smtClean="0"/>
                  <a:t>prog0903a.m</a:t>
                </a:r>
                <a:endParaRPr lang="zh-CN" altLang="en-US" sz="2000" dirty="0"/>
              </a:p>
            </p:txBody>
          </p:sp>
          <p:pic>
            <p:nvPicPr>
              <p:cNvPr id="42" name="Picture 2" descr="https://ss0.bdstatic.com/70cFvHSh_Q1YnxGkpoWK1HF6hhy/it/u=533717250,2312893710&amp;fm=27&amp;gp=0.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4" name="矩形 43"/>
            <p:cNvSpPr/>
            <p:nvPr/>
          </p:nvSpPr>
          <p:spPr>
            <a:xfrm>
              <a:off x="7148219" y="3933056"/>
              <a:ext cx="1672253" cy="400110"/>
            </a:xfrm>
            <a:prstGeom prst="rect">
              <a:avLst/>
            </a:prstGeom>
          </p:spPr>
          <p:txBody>
            <a:bodyPr wrap="none">
              <a:spAutoFit/>
            </a:bodyPr>
            <a:lstStyle/>
            <a:p>
              <a:r>
                <a:rPr lang="en-US" altLang="zh-CN" sz="2000" dirty="0" smtClean="0"/>
                <a:t>prog0903a1.m</a:t>
              </a:r>
              <a:endParaRPr lang="zh-CN" altLang="en-US" sz="2000"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0973"/>
                                        </p:tgtEl>
                                        <p:attrNameLst>
                                          <p:attrName>style.visibility</p:attrName>
                                        </p:attrNameLst>
                                      </p:cBhvr>
                                      <p:to>
                                        <p:strVal val="visible"/>
                                      </p:to>
                                    </p:set>
                                    <p:animEffect transition="in" filter="box(out)">
                                      <p:cBhvr>
                                        <p:cTn id="7" dur="1000"/>
                                        <p:tgtEl>
                                          <p:spTgt spid="4097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checkerboard(down)">
                                      <p:cBhvr>
                                        <p:cTn id="12" dur="1000"/>
                                        <p:tgtEl>
                                          <p:spTgt spid="4096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5" fill="hold" grpId="0" nodeType="clickEffect">
                                  <p:stCondLst>
                                    <p:cond delay="0"/>
                                  </p:stCondLst>
                                  <p:childTnLst>
                                    <p:set>
                                      <p:cBhvr>
                                        <p:cTn id="43" dur="1" fill="hold">
                                          <p:stCondLst>
                                            <p:cond delay="0"/>
                                          </p:stCondLst>
                                        </p:cTn>
                                        <p:tgtEl>
                                          <p:spTgt spid="40970"/>
                                        </p:tgtEl>
                                        <p:attrNameLst>
                                          <p:attrName>style.visibility</p:attrName>
                                        </p:attrNameLst>
                                      </p:cBhvr>
                                      <p:to>
                                        <p:strVal val="visible"/>
                                      </p:to>
                                    </p:set>
                                    <p:animEffect transition="in" filter="checkerboard(down)">
                                      <p:cBhvr>
                                        <p:cTn id="44" dur="1000"/>
                                        <p:tgtEl>
                                          <p:spTgt spid="40970"/>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ircle(in)">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ChangeArrowheads="1"/>
          </p:cNvSpPr>
          <p:nvPr/>
        </p:nvSpPr>
        <p:spPr bwMode="auto">
          <a:xfrm>
            <a:off x="593794" y="657592"/>
            <a:ext cx="4016375"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3200" b="1" dirty="0">
                <a:latin typeface="Arial" charset="0"/>
                <a:ea typeface="楷体_GB2312" pitchFamily="49" charset="-122"/>
              </a:rPr>
              <a:t>非线性模型结果分析</a:t>
            </a:r>
          </a:p>
        </p:txBody>
      </p:sp>
      <p:sp>
        <p:nvSpPr>
          <p:cNvPr id="42006" name="Rectangle 22"/>
          <p:cNvSpPr>
            <a:spLocks noChangeArrowheads="1"/>
          </p:cNvSpPr>
          <p:nvPr/>
        </p:nvSpPr>
        <p:spPr bwMode="auto">
          <a:xfrm>
            <a:off x="5562600" y="5029200"/>
            <a:ext cx="32766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b="1" dirty="0">
                <a:latin typeface="Arial" charset="0"/>
              </a:rPr>
              <a:t>画面左下方的</a:t>
            </a:r>
            <a:r>
              <a:rPr lang="en-US" altLang="zh-CN" b="1" dirty="0">
                <a:latin typeface="Arial" charset="0"/>
              </a:rPr>
              <a:t>Export </a:t>
            </a:r>
            <a:r>
              <a:rPr lang="zh-CN" altLang="en-US" b="1" dirty="0">
                <a:latin typeface="Arial" charset="0"/>
              </a:rPr>
              <a:t>输出其他统计结果</a:t>
            </a:r>
            <a:r>
              <a:rPr lang="en-US" altLang="zh-CN" b="1" dirty="0">
                <a:latin typeface="Arial" charset="0"/>
              </a:rPr>
              <a:t>.</a:t>
            </a:r>
          </a:p>
        </p:txBody>
      </p:sp>
      <p:sp>
        <p:nvSpPr>
          <p:cNvPr id="42007" name="Rectangle 23"/>
          <p:cNvSpPr>
            <a:spLocks noChangeArrowheads="1"/>
          </p:cNvSpPr>
          <p:nvPr/>
        </p:nvSpPr>
        <p:spPr bwMode="auto">
          <a:xfrm>
            <a:off x="5565775" y="4146550"/>
            <a:ext cx="32734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r>
              <a:rPr lang="zh-CN" altLang="en-US" b="1">
                <a:latin typeface="Arial" charset="0"/>
              </a:rPr>
              <a:t>拖动画面的十字线，得</a:t>
            </a:r>
          </a:p>
          <a:p>
            <a:r>
              <a:rPr lang="en-US" altLang="zh-CN" b="1" i="1"/>
              <a:t>y</a:t>
            </a:r>
            <a:r>
              <a:rPr lang="zh-CN" altLang="en-US" b="1">
                <a:latin typeface="Arial" charset="0"/>
              </a:rPr>
              <a:t>的预测值和预测区间</a:t>
            </a:r>
          </a:p>
        </p:txBody>
      </p:sp>
      <p:sp>
        <p:nvSpPr>
          <p:cNvPr id="42008" name="Rectangle 24"/>
          <p:cNvSpPr>
            <a:spLocks noChangeArrowheads="1"/>
          </p:cNvSpPr>
          <p:nvPr/>
        </p:nvSpPr>
        <p:spPr bwMode="auto">
          <a:xfrm>
            <a:off x="5562600" y="5943600"/>
            <a:ext cx="3276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r>
              <a:rPr lang="zh-CN" altLang="en-US" b="1">
                <a:latin typeface="Arial" charset="0"/>
              </a:rPr>
              <a:t>剩余标准差</a:t>
            </a:r>
            <a:r>
              <a:rPr lang="en-US" altLang="zh-CN" b="1" i="1">
                <a:latin typeface="Arial" charset="0"/>
              </a:rPr>
              <a:t>s</a:t>
            </a:r>
            <a:r>
              <a:rPr lang="en-US" altLang="zh-CN" b="1">
                <a:latin typeface="Arial" charset="0"/>
              </a:rPr>
              <a:t>= 10.9337</a:t>
            </a:r>
          </a:p>
        </p:txBody>
      </p:sp>
      <p:graphicFrame>
        <p:nvGraphicFramePr>
          <p:cNvPr id="42012" name="Object 28"/>
          <p:cNvGraphicFramePr>
            <a:graphicFrameLocks noChangeAspect="1"/>
          </p:cNvGraphicFramePr>
          <p:nvPr>
            <p:extLst>
              <p:ext uri="{D42A27DB-BD31-4B8C-83A1-F6EECF244321}">
                <p14:modId xmlns:p14="http://schemas.microsoft.com/office/powerpoint/2010/main" xmlns="" val="1963189965"/>
              </p:ext>
            </p:extLst>
          </p:nvPr>
        </p:nvGraphicFramePr>
        <p:xfrm>
          <a:off x="4788023" y="463549"/>
          <a:ext cx="1752600" cy="914400"/>
        </p:xfrm>
        <a:graphic>
          <a:graphicData uri="http://schemas.openxmlformats.org/presentationml/2006/ole">
            <p:oleObj spid="_x0000_s22172" name="Equation" r:id="rId3" imgW="685800" imgH="431800" progId="">
              <p:embed/>
            </p:oleObj>
          </a:graphicData>
        </a:graphic>
      </p:graphicFrame>
      <p:grpSp>
        <p:nvGrpSpPr>
          <p:cNvPr id="2" name="Group 42"/>
          <p:cNvGrpSpPr>
            <a:grpSpLocks/>
          </p:cNvGrpSpPr>
          <p:nvPr/>
        </p:nvGrpSpPr>
        <p:grpSpPr bwMode="auto">
          <a:xfrm>
            <a:off x="395535" y="1340768"/>
            <a:ext cx="4608513" cy="619125"/>
            <a:chOff x="158" y="1370"/>
            <a:chExt cx="2903" cy="390"/>
          </a:xfrm>
        </p:grpSpPr>
        <p:sp>
          <p:nvSpPr>
            <p:cNvPr id="21540" name="Rectangle 30"/>
            <p:cNvSpPr>
              <a:spLocks noChangeArrowheads="1"/>
            </p:cNvSpPr>
            <p:nvPr/>
          </p:nvSpPr>
          <p:spPr bwMode="auto">
            <a:xfrm>
              <a:off x="158" y="1370"/>
              <a:ext cx="2903" cy="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0000"/>
                </a:lnSpc>
              </a:pPr>
              <a:r>
                <a:rPr lang="zh-CN" altLang="en-US" sz="2800" b="1" dirty="0">
                  <a:latin typeface="Arial" charset="0"/>
                </a:rPr>
                <a:t>最终反应速度为</a:t>
              </a:r>
            </a:p>
          </p:txBody>
        </p:sp>
        <p:graphicFrame>
          <p:nvGraphicFramePr>
            <p:cNvPr id="21508" name="Object 31"/>
            <p:cNvGraphicFramePr>
              <a:graphicFrameLocks noChangeAspect="1"/>
            </p:cNvGraphicFramePr>
            <p:nvPr/>
          </p:nvGraphicFramePr>
          <p:xfrm>
            <a:off x="1791" y="1434"/>
            <a:ext cx="1179" cy="326"/>
          </p:xfrm>
          <a:graphic>
            <a:graphicData uri="http://schemas.openxmlformats.org/presentationml/2006/ole">
              <p:oleObj spid="_x0000_s22173" name="Equation" r:id="rId4" imgW="901309" imgH="241195" progId="">
                <p:embed/>
              </p:oleObj>
            </a:graphicData>
          </a:graphic>
        </p:graphicFrame>
      </p:grpSp>
      <p:sp>
        <p:nvSpPr>
          <p:cNvPr id="42018" name="Rectangle 34"/>
          <p:cNvSpPr>
            <a:spLocks noChangeArrowheads="1"/>
          </p:cNvSpPr>
          <p:nvPr/>
        </p:nvSpPr>
        <p:spPr bwMode="auto">
          <a:xfrm>
            <a:off x="611558" y="3267076"/>
            <a:ext cx="4176465" cy="83099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b="1" dirty="0">
                <a:solidFill>
                  <a:srgbClr val="FF0000"/>
                </a:solidFill>
              </a:rPr>
              <a:t>MATLAB</a:t>
            </a:r>
            <a:r>
              <a:rPr lang="zh-CN" altLang="en-US" b="1" dirty="0" smtClean="0">
                <a:latin typeface="Arial" charset="0"/>
              </a:rPr>
              <a:t>命令 </a:t>
            </a:r>
            <a:r>
              <a:rPr lang="en-US" altLang="zh-CN" b="1" dirty="0" err="1" smtClean="0">
                <a:latin typeface="Arial" charset="0"/>
              </a:rPr>
              <a:t>nlintool</a:t>
            </a:r>
            <a:r>
              <a:rPr lang="en-US" altLang="zh-CN" b="1" dirty="0" smtClean="0">
                <a:latin typeface="Arial" charset="0"/>
              </a:rPr>
              <a:t> </a:t>
            </a:r>
            <a:r>
              <a:rPr lang="zh-CN" altLang="en-US" b="1" dirty="0">
                <a:latin typeface="Arial" charset="0"/>
              </a:rPr>
              <a:t>给出交互画面</a:t>
            </a:r>
          </a:p>
        </p:txBody>
      </p:sp>
      <p:grpSp>
        <p:nvGrpSpPr>
          <p:cNvPr id="3" name="Group 38"/>
          <p:cNvGrpSpPr>
            <a:grpSpLocks/>
          </p:cNvGrpSpPr>
          <p:nvPr/>
        </p:nvGrpSpPr>
        <p:grpSpPr bwMode="auto">
          <a:xfrm>
            <a:off x="5220072" y="1556792"/>
            <a:ext cx="3748087" cy="2376487"/>
            <a:chOff x="3399" y="799"/>
            <a:chExt cx="2361" cy="1497"/>
          </a:xfrm>
        </p:grpSpPr>
        <p:pic>
          <p:nvPicPr>
            <p:cNvPr id="21538" name="Picture 37"/>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399" y="799"/>
              <a:ext cx="2361" cy="1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39" name="Rectangle 27"/>
            <p:cNvSpPr>
              <a:spLocks noChangeArrowheads="1"/>
            </p:cNvSpPr>
            <p:nvPr/>
          </p:nvSpPr>
          <p:spPr bwMode="auto">
            <a:xfrm>
              <a:off x="4241" y="1525"/>
              <a:ext cx="1090"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sz="2000" b="1">
                  <a:latin typeface="Arial" charset="0"/>
                </a:rPr>
                <a:t>o ~</a:t>
              </a:r>
              <a:r>
                <a:rPr lang="zh-CN" altLang="en-US" sz="2000" b="1">
                  <a:latin typeface="Arial" charset="0"/>
                </a:rPr>
                <a:t>原始数据</a:t>
              </a:r>
            </a:p>
            <a:p>
              <a:r>
                <a:rPr lang="en-US" altLang="zh-CN" sz="2000" b="1">
                  <a:latin typeface="Arial" charset="0"/>
                </a:rPr>
                <a:t>+ ~ </a:t>
              </a:r>
              <a:r>
                <a:rPr lang="zh-CN" altLang="en-US" sz="2000" b="1">
                  <a:latin typeface="Arial" charset="0"/>
                </a:rPr>
                <a:t>拟合结果</a:t>
              </a:r>
              <a:r>
                <a:rPr lang="zh-CN" altLang="en-US" sz="1800" b="1">
                  <a:latin typeface="Arial" charset="0"/>
                </a:rPr>
                <a:t> </a:t>
              </a:r>
            </a:p>
          </p:txBody>
        </p:sp>
      </p:grpSp>
      <p:pic>
        <p:nvPicPr>
          <p:cNvPr id="42023" name="Picture 39"/>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4149080"/>
            <a:ext cx="5508625"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43"/>
          <p:cNvGrpSpPr>
            <a:grpSpLocks/>
          </p:cNvGrpSpPr>
          <p:nvPr/>
        </p:nvGrpSpPr>
        <p:grpSpPr bwMode="auto">
          <a:xfrm>
            <a:off x="441325" y="1989142"/>
            <a:ext cx="4275138" cy="1117602"/>
            <a:chOff x="278" y="1253"/>
            <a:chExt cx="2693" cy="704"/>
          </a:xfrm>
        </p:grpSpPr>
        <p:graphicFrame>
          <p:nvGraphicFramePr>
            <p:cNvPr id="21507" name="Object 32"/>
            <p:cNvGraphicFramePr>
              <a:graphicFrameLocks noChangeAspect="1"/>
            </p:cNvGraphicFramePr>
            <p:nvPr>
              <p:extLst>
                <p:ext uri="{D42A27DB-BD31-4B8C-83A1-F6EECF244321}">
                  <p14:modId xmlns:p14="http://schemas.microsoft.com/office/powerpoint/2010/main" xmlns="" val="3319602677"/>
                </p:ext>
              </p:extLst>
            </p:nvPr>
          </p:nvGraphicFramePr>
          <p:xfrm>
            <a:off x="1973" y="1605"/>
            <a:ext cx="998" cy="335"/>
          </p:xfrm>
          <a:graphic>
            <a:graphicData uri="http://schemas.openxmlformats.org/presentationml/2006/ole">
              <p:oleObj spid="_x0000_s22174" name="Equation" r:id="rId7" imgW="761669" imgH="241195" progId="">
                <p:embed/>
              </p:oleObj>
            </a:graphicData>
          </a:graphic>
        </p:graphicFrame>
        <p:sp>
          <p:nvSpPr>
            <p:cNvPr id="21537" name="Rectangle 41"/>
            <p:cNvSpPr>
              <a:spLocks noChangeArrowheads="1"/>
            </p:cNvSpPr>
            <p:nvPr/>
          </p:nvSpPr>
          <p:spPr bwMode="auto">
            <a:xfrm>
              <a:off x="278" y="1253"/>
              <a:ext cx="2511" cy="7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0000"/>
                </a:lnSpc>
              </a:pPr>
              <a:r>
                <a:rPr lang="zh-CN" altLang="en-US" sz="2800" b="1" dirty="0">
                  <a:latin typeface="Arial" charset="0"/>
                </a:rPr>
                <a:t>半速度点</a:t>
              </a:r>
              <a:r>
                <a:rPr lang="en-US" altLang="zh-CN" sz="2800" b="1" dirty="0">
                  <a:latin typeface="Arial" charset="0"/>
                </a:rPr>
                <a:t>(</a:t>
              </a:r>
              <a:r>
                <a:rPr lang="zh-CN" altLang="en-US" sz="2800" b="1" dirty="0">
                  <a:latin typeface="宋体" pitchFamily="2" charset="-122"/>
                </a:rPr>
                <a:t>达到最终速度一半时的</a:t>
              </a:r>
              <a:r>
                <a:rPr lang="en-US" altLang="zh-CN" sz="2800" b="1" i="1" dirty="0">
                  <a:cs typeface="Times New Roman" pitchFamily="18" charset="0"/>
                </a:rPr>
                <a:t>x</a:t>
              </a:r>
              <a:r>
                <a:rPr lang="zh-CN" altLang="en-US" sz="2800" b="1" dirty="0">
                  <a:latin typeface="宋体" pitchFamily="2" charset="-122"/>
                </a:rPr>
                <a:t>值</a:t>
              </a:r>
              <a:r>
                <a:rPr lang="zh-CN" altLang="en-US" sz="2800" b="1" dirty="0">
                  <a:latin typeface="Arial" charset="0"/>
                </a:rPr>
                <a:t> </a:t>
              </a:r>
              <a:r>
                <a:rPr lang="en-US" altLang="zh-CN" sz="2800" b="1" dirty="0">
                  <a:latin typeface="Arial" charset="0"/>
                </a:rPr>
                <a:t>)</a:t>
              </a:r>
              <a:r>
                <a:rPr lang="zh-CN" altLang="en-US" sz="2800" b="1" dirty="0">
                  <a:latin typeface="Arial" charset="0"/>
                </a:rPr>
                <a:t>为</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2018"/>
                                        </p:tgtEl>
                                        <p:attrNameLst>
                                          <p:attrName>style.visibility</p:attrName>
                                        </p:attrNameLst>
                                      </p:cBhvr>
                                      <p:to>
                                        <p:strVal val="visible"/>
                                      </p:to>
                                    </p:set>
                                    <p:animEffect transition="in" filter="checkerboard(across)">
                                      <p:cBhvr>
                                        <p:cTn id="22" dur="1000"/>
                                        <p:tgtEl>
                                          <p:spTgt spid="420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2023"/>
                                        </p:tgtEl>
                                        <p:attrNameLst>
                                          <p:attrName>style.visibility</p:attrName>
                                        </p:attrNameLst>
                                      </p:cBhvr>
                                      <p:to>
                                        <p:strVal val="visible"/>
                                      </p:to>
                                    </p:set>
                                    <p:animEffect transition="in" filter="box(out)">
                                      <p:cBhvr>
                                        <p:cTn id="27" dur="1000"/>
                                        <p:tgtEl>
                                          <p:spTgt spid="420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42007"/>
                                        </p:tgtEl>
                                        <p:attrNameLst>
                                          <p:attrName>style.visibility</p:attrName>
                                        </p:attrNameLst>
                                      </p:cBhvr>
                                      <p:to>
                                        <p:strVal val="visible"/>
                                      </p:to>
                                    </p:set>
                                    <p:anim calcmode="lin" valueType="num">
                                      <p:cBhvr>
                                        <p:cTn id="32" dur="1000" fill="hold"/>
                                        <p:tgtEl>
                                          <p:spTgt spid="42007"/>
                                        </p:tgtEl>
                                        <p:attrNameLst>
                                          <p:attrName>ppt_x</p:attrName>
                                        </p:attrNameLst>
                                      </p:cBhvr>
                                      <p:tavLst>
                                        <p:tav tm="0">
                                          <p:val>
                                            <p:strVal val="#ppt_x-#ppt_w/2"/>
                                          </p:val>
                                        </p:tav>
                                        <p:tav tm="100000">
                                          <p:val>
                                            <p:strVal val="#ppt_x"/>
                                          </p:val>
                                        </p:tav>
                                      </p:tavLst>
                                    </p:anim>
                                    <p:anim calcmode="lin" valueType="num">
                                      <p:cBhvr>
                                        <p:cTn id="33" dur="1000" fill="hold"/>
                                        <p:tgtEl>
                                          <p:spTgt spid="42007"/>
                                        </p:tgtEl>
                                        <p:attrNameLst>
                                          <p:attrName>ppt_y</p:attrName>
                                        </p:attrNameLst>
                                      </p:cBhvr>
                                      <p:tavLst>
                                        <p:tav tm="0">
                                          <p:val>
                                            <p:strVal val="#ppt_y"/>
                                          </p:val>
                                        </p:tav>
                                        <p:tav tm="100000">
                                          <p:val>
                                            <p:strVal val="#ppt_y"/>
                                          </p:val>
                                        </p:tav>
                                      </p:tavLst>
                                    </p:anim>
                                    <p:anim calcmode="lin" valueType="num">
                                      <p:cBhvr>
                                        <p:cTn id="34" dur="1000" fill="hold"/>
                                        <p:tgtEl>
                                          <p:spTgt spid="42007"/>
                                        </p:tgtEl>
                                        <p:attrNameLst>
                                          <p:attrName>ppt_w</p:attrName>
                                        </p:attrNameLst>
                                      </p:cBhvr>
                                      <p:tavLst>
                                        <p:tav tm="0">
                                          <p:val>
                                            <p:fltVal val="0"/>
                                          </p:val>
                                        </p:tav>
                                        <p:tav tm="100000">
                                          <p:val>
                                            <p:strVal val="#ppt_w"/>
                                          </p:val>
                                        </p:tav>
                                      </p:tavLst>
                                    </p:anim>
                                    <p:anim calcmode="lin" valueType="num">
                                      <p:cBhvr>
                                        <p:cTn id="35" dur="1000" fill="hold"/>
                                        <p:tgtEl>
                                          <p:spTgt spid="42007"/>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42006"/>
                                        </p:tgtEl>
                                        <p:attrNameLst>
                                          <p:attrName>style.visibility</p:attrName>
                                        </p:attrNameLst>
                                      </p:cBhvr>
                                      <p:to>
                                        <p:strVal val="visible"/>
                                      </p:to>
                                    </p:set>
                                    <p:anim calcmode="lin" valueType="num">
                                      <p:cBhvr>
                                        <p:cTn id="40" dur="1000" fill="hold"/>
                                        <p:tgtEl>
                                          <p:spTgt spid="42006"/>
                                        </p:tgtEl>
                                        <p:attrNameLst>
                                          <p:attrName>ppt_x</p:attrName>
                                        </p:attrNameLst>
                                      </p:cBhvr>
                                      <p:tavLst>
                                        <p:tav tm="0">
                                          <p:val>
                                            <p:strVal val="#ppt_x-#ppt_w/2"/>
                                          </p:val>
                                        </p:tav>
                                        <p:tav tm="100000">
                                          <p:val>
                                            <p:strVal val="#ppt_x"/>
                                          </p:val>
                                        </p:tav>
                                      </p:tavLst>
                                    </p:anim>
                                    <p:anim calcmode="lin" valueType="num">
                                      <p:cBhvr>
                                        <p:cTn id="41" dur="1000" fill="hold"/>
                                        <p:tgtEl>
                                          <p:spTgt spid="42006"/>
                                        </p:tgtEl>
                                        <p:attrNameLst>
                                          <p:attrName>ppt_y</p:attrName>
                                        </p:attrNameLst>
                                      </p:cBhvr>
                                      <p:tavLst>
                                        <p:tav tm="0">
                                          <p:val>
                                            <p:strVal val="#ppt_y"/>
                                          </p:val>
                                        </p:tav>
                                        <p:tav tm="100000">
                                          <p:val>
                                            <p:strVal val="#ppt_y"/>
                                          </p:val>
                                        </p:tav>
                                      </p:tavLst>
                                    </p:anim>
                                    <p:anim calcmode="lin" valueType="num">
                                      <p:cBhvr>
                                        <p:cTn id="42" dur="1000" fill="hold"/>
                                        <p:tgtEl>
                                          <p:spTgt spid="42006"/>
                                        </p:tgtEl>
                                        <p:attrNameLst>
                                          <p:attrName>ppt_w</p:attrName>
                                        </p:attrNameLst>
                                      </p:cBhvr>
                                      <p:tavLst>
                                        <p:tav tm="0">
                                          <p:val>
                                            <p:fltVal val="0"/>
                                          </p:val>
                                        </p:tav>
                                        <p:tav tm="100000">
                                          <p:val>
                                            <p:strVal val="#ppt_w"/>
                                          </p:val>
                                        </p:tav>
                                      </p:tavLst>
                                    </p:anim>
                                    <p:anim calcmode="lin" valueType="num">
                                      <p:cBhvr>
                                        <p:cTn id="43" dur="1000" fill="hold"/>
                                        <p:tgtEl>
                                          <p:spTgt spid="42006"/>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42008"/>
                                        </p:tgtEl>
                                        <p:attrNameLst>
                                          <p:attrName>style.visibility</p:attrName>
                                        </p:attrNameLst>
                                      </p:cBhvr>
                                      <p:to>
                                        <p:strVal val="visible"/>
                                      </p:to>
                                    </p:set>
                                    <p:anim calcmode="lin" valueType="num">
                                      <p:cBhvr>
                                        <p:cTn id="48" dur="1000" fill="hold"/>
                                        <p:tgtEl>
                                          <p:spTgt spid="42008"/>
                                        </p:tgtEl>
                                        <p:attrNameLst>
                                          <p:attrName>ppt_x</p:attrName>
                                        </p:attrNameLst>
                                      </p:cBhvr>
                                      <p:tavLst>
                                        <p:tav tm="0">
                                          <p:val>
                                            <p:strVal val="#ppt_x-#ppt_w/2"/>
                                          </p:val>
                                        </p:tav>
                                        <p:tav tm="100000">
                                          <p:val>
                                            <p:strVal val="#ppt_x"/>
                                          </p:val>
                                        </p:tav>
                                      </p:tavLst>
                                    </p:anim>
                                    <p:anim calcmode="lin" valueType="num">
                                      <p:cBhvr>
                                        <p:cTn id="49" dur="1000" fill="hold"/>
                                        <p:tgtEl>
                                          <p:spTgt spid="42008"/>
                                        </p:tgtEl>
                                        <p:attrNameLst>
                                          <p:attrName>ppt_y</p:attrName>
                                        </p:attrNameLst>
                                      </p:cBhvr>
                                      <p:tavLst>
                                        <p:tav tm="0">
                                          <p:val>
                                            <p:strVal val="#ppt_y"/>
                                          </p:val>
                                        </p:tav>
                                        <p:tav tm="100000">
                                          <p:val>
                                            <p:strVal val="#ppt_y"/>
                                          </p:val>
                                        </p:tav>
                                      </p:tavLst>
                                    </p:anim>
                                    <p:anim calcmode="lin" valueType="num">
                                      <p:cBhvr>
                                        <p:cTn id="50" dur="1000" fill="hold"/>
                                        <p:tgtEl>
                                          <p:spTgt spid="42008"/>
                                        </p:tgtEl>
                                        <p:attrNameLst>
                                          <p:attrName>ppt_w</p:attrName>
                                        </p:attrNameLst>
                                      </p:cBhvr>
                                      <p:tavLst>
                                        <p:tav tm="0">
                                          <p:val>
                                            <p:fltVal val="0"/>
                                          </p:val>
                                        </p:tav>
                                        <p:tav tm="100000">
                                          <p:val>
                                            <p:strVal val="#ppt_w"/>
                                          </p:val>
                                        </p:tav>
                                      </p:tavLst>
                                    </p:anim>
                                    <p:anim calcmode="lin" valueType="num">
                                      <p:cBhvr>
                                        <p:cTn id="51" dur="1000" fill="hold"/>
                                        <p:tgtEl>
                                          <p:spTgt spid="420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animBg="1" autoUpdateAnimBg="0"/>
      <p:bldP spid="42007" grpId="0" animBg="1" autoUpdateAnimBg="0"/>
      <p:bldP spid="42008" grpId="0" animBg="1" autoUpdateAnimBg="0"/>
      <p:bldP spid="420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2"/>
          <p:cNvSpPr txBox="1">
            <a:spLocks noChangeArrowheads="1"/>
          </p:cNvSpPr>
          <p:nvPr/>
        </p:nvSpPr>
        <p:spPr bwMode="auto">
          <a:xfrm>
            <a:off x="413084" y="474662"/>
            <a:ext cx="2735263" cy="579438"/>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latin typeface="楷体_GB2312" pitchFamily="49" charset="-122"/>
                <a:ea typeface="楷体_GB2312" pitchFamily="49" charset="-122"/>
              </a:rPr>
              <a:t>混合反应模型</a:t>
            </a:r>
            <a:r>
              <a:rPr lang="zh-CN" altLang="en-US" sz="3200" dirty="0">
                <a:latin typeface="楷体_GB2312" pitchFamily="49" charset="-122"/>
                <a:ea typeface="楷体_GB2312" pitchFamily="49" charset="-122"/>
              </a:rPr>
              <a:t> </a:t>
            </a:r>
          </a:p>
        </p:txBody>
      </p:sp>
      <p:sp>
        <p:nvSpPr>
          <p:cNvPr id="43011" name="Text Box 3"/>
          <p:cNvSpPr txBox="1">
            <a:spLocks noChangeArrowheads="1"/>
          </p:cNvSpPr>
          <p:nvPr/>
        </p:nvSpPr>
        <p:spPr bwMode="auto">
          <a:xfrm>
            <a:off x="1295400" y="2803525"/>
            <a:ext cx="68580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en-US" altLang="zh-CN" sz="2800" b="1" i="1" dirty="0"/>
              <a:t>     x</a:t>
            </a:r>
            <a:r>
              <a:rPr lang="en-US" altLang="zh-CN" sz="2800" b="1" baseline="-25000" dirty="0"/>
              <a:t>1</a:t>
            </a:r>
            <a:r>
              <a:rPr lang="zh-CN" altLang="en-US" sz="2800" b="1" dirty="0"/>
              <a:t>为底物浓度， </a:t>
            </a:r>
            <a:r>
              <a:rPr lang="en-US" altLang="zh-CN" sz="2800" b="1" i="1" dirty="0"/>
              <a:t>x</a:t>
            </a:r>
            <a:r>
              <a:rPr lang="en-US" altLang="zh-CN" sz="2800" b="1" baseline="-25000" dirty="0"/>
              <a:t>2</a:t>
            </a:r>
            <a:r>
              <a:rPr lang="zh-CN" altLang="en-US" sz="2800" b="1" dirty="0"/>
              <a:t>为一示性变量</a:t>
            </a:r>
          </a:p>
          <a:p>
            <a:pPr eaLnBrk="1" hangingPunct="1">
              <a:lnSpc>
                <a:spcPct val="120000"/>
              </a:lnSpc>
              <a:spcBef>
                <a:spcPct val="20000"/>
              </a:spcBef>
            </a:pPr>
            <a:r>
              <a:rPr lang="zh-CN" altLang="en-US" sz="2800" b="1" dirty="0"/>
              <a:t>     </a:t>
            </a:r>
            <a:r>
              <a:rPr lang="en-US" altLang="zh-CN" sz="2800" b="1" i="1" dirty="0"/>
              <a:t>x</a:t>
            </a:r>
            <a:r>
              <a:rPr lang="en-US" altLang="zh-CN" sz="2800" b="1" baseline="-25000" dirty="0"/>
              <a:t>2</a:t>
            </a:r>
            <a:r>
              <a:rPr lang="en-US" altLang="zh-CN" sz="2800" b="1" dirty="0"/>
              <a:t>=1</a:t>
            </a:r>
            <a:r>
              <a:rPr lang="zh-CN" altLang="en-US" sz="2800" b="1" dirty="0"/>
              <a:t>表示经过处理，</a:t>
            </a:r>
            <a:r>
              <a:rPr lang="en-US" altLang="zh-CN" sz="2800" b="1" i="1" dirty="0"/>
              <a:t>x</a:t>
            </a:r>
            <a:r>
              <a:rPr lang="en-US" altLang="zh-CN" sz="2800" b="1" baseline="-25000" dirty="0"/>
              <a:t>2</a:t>
            </a:r>
            <a:r>
              <a:rPr lang="en-US" altLang="zh-CN" sz="2800" b="1" dirty="0"/>
              <a:t>=0</a:t>
            </a:r>
            <a:r>
              <a:rPr lang="zh-CN" altLang="en-US" sz="2800" b="1" dirty="0"/>
              <a:t>表示未经处理</a:t>
            </a:r>
          </a:p>
          <a:p>
            <a:pPr eaLnBrk="1" hangingPunct="1">
              <a:lnSpc>
                <a:spcPct val="120000"/>
              </a:lnSpc>
              <a:spcBef>
                <a:spcPct val="20000"/>
              </a:spcBef>
            </a:pPr>
            <a:r>
              <a:rPr lang="zh-CN" altLang="en-US" sz="2800" b="1" dirty="0"/>
              <a:t>     </a:t>
            </a:r>
            <a:r>
              <a:rPr lang="el-GR" altLang="zh-CN" sz="2800" b="1" i="1" dirty="0"/>
              <a:t>β</a:t>
            </a:r>
            <a:r>
              <a:rPr lang="en-US" altLang="zh-CN" sz="2800" b="1" baseline="-25000" dirty="0">
                <a:cs typeface="Times New Roman" pitchFamily="18" charset="0"/>
              </a:rPr>
              <a:t>1</a:t>
            </a:r>
            <a:r>
              <a:rPr lang="zh-CN" altLang="en-US" sz="2800" b="1" dirty="0">
                <a:latin typeface="Arial" charset="0"/>
              </a:rPr>
              <a:t>是未经处理的最终反应速度</a:t>
            </a:r>
          </a:p>
          <a:p>
            <a:pPr eaLnBrk="1" hangingPunct="1">
              <a:lnSpc>
                <a:spcPct val="120000"/>
              </a:lnSpc>
              <a:spcBef>
                <a:spcPct val="20000"/>
              </a:spcBef>
            </a:pPr>
            <a:r>
              <a:rPr lang="zh-CN" altLang="en-US" sz="2800" b="1" i="1" dirty="0"/>
              <a:t>     </a:t>
            </a:r>
            <a:r>
              <a:rPr lang="el-GR" altLang="zh-CN" sz="2800" b="1" i="1" dirty="0"/>
              <a:t>γ</a:t>
            </a:r>
            <a:r>
              <a:rPr lang="en-US" altLang="zh-CN" sz="2800" b="1" baseline="-25000" dirty="0"/>
              <a:t>1</a:t>
            </a:r>
            <a:r>
              <a:rPr lang="zh-CN" altLang="en-US" sz="2800" b="1" dirty="0">
                <a:latin typeface="Arial" charset="0"/>
              </a:rPr>
              <a:t>是经处理后最终反应速度的增长值</a:t>
            </a:r>
          </a:p>
          <a:p>
            <a:pPr eaLnBrk="1" hangingPunct="1">
              <a:lnSpc>
                <a:spcPct val="120000"/>
              </a:lnSpc>
              <a:spcBef>
                <a:spcPct val="20000"/>
              </a:spcBef>
            </a:pPr>
            <a:r>
              <a:rPr lang="zh-CN" altLang="en-US" sz="2800" b="1" i="1" dirty="0">
                <a:latin typeface="Arial" charset="0"/>
              </a:rPr>
              <a:t>     </a:t>
            </a:r>
            <a:r>
              <a:rPr lang="el-GR" altLang="zh-CN" sz="2800" b="1" i="1" dirty="0"/>
              <a:t>β</a:t>
            </a:r>
            <a:r>
              <a:rPr lang="en-US" altLang="zh-CN" sz="2800" b="1" baseline="-25000" dirty="0"/>
              <a:t>2</a:t>
            </a:r>
            <a:r>
              <a:rPr lang="zh-CN" altLang="en-US" sz="2800" b="1" dirty="0">
                <a:latin typeface="Arial" charset="0"/>
              </a:rPr>
              <a:t>是未经处理的反应的半速度点</a:t>
            </a:r>
          </a:p>
          <a:p>
            <a:pPr eaLnBrk="1" hangingPunct="1">
              <a:lnSpc>
                <a:spcPct val="120000"/>
              </a:lnSpc>
              <a:spcBef>
                <a:spcPct val="20000"/>
              </a:spcBef>
            </a:pPr>
            <a:r>
              <a:rPr lang="zh-CN" altLang="en-US" sz="2800" b="1" dirty="0"/>
              <a:t>     </a:t>
            </a:r>
            <a:r>
              <a:rPr lang="el-GR" altLang="zh-CN" sz="2800" b="1" i="1" dirty="0"/>
              <a:t>γ</a:t>
            </a:r>
            <a:r>
              <a:rPr lang="en-US" altLang="zh-CN" sz="2800" b="1" baseline="-25000" dirty="0"/>
              <a:t>2</a:t>
            </a:r>
            <a:r>
              <a:rPr lang="zh-CN" altLang="en-US" sz="2800" b="1" dirty="0">
                <a:latin typeface="Arial" charset="0"/>
              </a:rPr>
              <a:t>是经处理后反应的半速度点的增长值 </a:t>
            </a:r>
          </a:p>
        </p:txBody>
      </p:sp>
      <p:sp>
        <p:nvSpPr>
          <p:cNvPr id="43012" name="Text Box 4"/>
          <p:cNvSpPr txBox="1">
            <a:spLocks noChangeArrowheads="1"/>
          </p:cNvSpPr>
          <p:nvPr/>
        </p:nvSpPr>
        <p:spPr bwMode="auto">
          <a:xfrm rot="10800000" flipV="1">
            <a:off x="1524000" y="1127125"/>
            <a:ext cx="6408738" cy="503238"/>
          </a:xfrm>
          <a:prstGeom prst="rect">
            <a:avLst/>
          </a:prstGeom>
          <a:solidFill>
            <a:srgbClr val="99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spcBef>
                <a:spcPct val="50000"/>
              </a:spcBef>
            </a:pPr>
            <a:r>
              <a:rPr lang="zh-CN" altLang="en-US" sz="2800" b="1"/>
              <a:t>在同一模型中考虑嘌呤霉素处理的影响</a:t>
            </a:r>
          </a:p>
        </p:txBody>
      </p:sp>
      <p:graphicFrame>
        <p:nvGraphicFramePr>
          <p:cNvPr id="43013" name="Object 5"/>
          <p:cNvGraphicFramePr>
            <a:graphicFrameLocks noChangeAspect="1"/>
          </p:cNvGraphicFramePr>
          <p:nvPr/>
        </p:nvGraphicFramePr>
        <p:xfrm>
          <a:off x="1600200" y="1736725"/>
          <a:ext cx="1752600" cy="914400"/>
        </p:xfrm>
        <a:graphic>
          <a:graphicData uri="http://schemas.openxmlformats.org/presentationml/2006/ole">
            <p:oleObj spid="_x0000_s22957" name="Equation" r:id="rId3" imgW="685800" imgH="431800" progId="">
              <p:embed/>
            </p:oleObj>
          </a:graphicData>
        </a:graphic>
      </p:graphicFrame>
      <p:grpSp>
        <p:nvGrpSpPr>
          <p:cNvPr id="2" name="Group 6"/>
          <p:cNvGrpSpPr>
            <a:grpSpLocks/>
          </p:cNvGrpSpPr>
          <p:nvPr/>
        </p:nvGrpSpPr>
        <p:grpSpPr bwMode="auto">
          <a:xfrm>
            <a:off x="3962400" y="1736725"/>
            <a:ext cx="3200400" cy="950913"/>
            <a:chOff x="2496" y="1064"/>
            <a:chExt cx="2016" cy="599"/>
          </a:xfrm>
        </p:grpSpPr>
        <p:graphicFrame>
          <p:nvGraphicFramePr>
            <p:cNvPr id="22531" name="Object 7"/>
            <p:cNvGraphicFramePr>
              <a:graphicFrameLocks noChangeAspect="1"/>
            </p:cNvGraphicFramePr>
            <p:nvPr/>
          </p:nvGraphicFramePr>
          <p:xfrm>
            <a:off x="2811" y="1064"/>
            <a:ext cx="1701" cy="599"/>
          </p:xfrm>
          <a:graphic>
            <a:graphicData uri="http://schemas.openxmlformats.org/presentationml/2006/ole">
              <p:oleObj spid="_x0000_s22958" name="Equation" r:id="rId4" imgW="1231366" imgH="431613" progId="">
                <p:embed/>
              </p:oleObj>
            </a:graphicData>
          </a:graphic>
        </p:graphicFrame>
        <p:sp>
          <p:nvSpPr>
            <p:cNvPr id="22537" name="AutoShape 8"/>
            <p:cNvSpPr>
              <a:spLocks noChangeArrowheads="1"/>
            </p:cNvSpPr>
            <p:nvPr/>
          </p:nvSpPr>
          <p:spPr bwMode="auto">
            <a:xfrm>
              <a:off x="2496" y="1200"/>
              <a:ext cx="144" cy="306"/>
            </a:xfrm>
            <a:prstGeom prst="rightArrow">
              <a:avLst>
                <a:gd name="adj1" fmla="val 50000"/>
                <a:gd name="adj2" fmla="val 25000"/>
              </a:avLst>
            </a:prstGeom>
            <a:solidFill>
              <a:srgbClr val="FFCCFF"/>
            </a:solidFill>
            <a:ln w="9525">
              <a:solidFill>
                <a:schemeClr val="tx1"/>
              </a:solidFill>
              <a:miter lim="800000"/>
              <a:headEnd/>
              <a:tailEnd/>
            </a:ln>
          </p:spPr>
          <p:txBody>
            <a:bodyPr wrap="none" tIns="0" bIns="0" anchor="ctr"/>
            <a:lstStyle/>
            <a:p>
              <a:pPr algn="ctr"/>
              <a:endParaRPr lang="zh-CN" altLang="zh-CN" sz="1600" b="1">
                <a:latin typeface="Arial" charset="0"/>
              </a:endParaRPr>
            </a:p>
          </p:txBody>
        </p:sp>
      </p:grpSp>
      <p:pic>
        <p:nvPicPr>
          <p:cNvPr id="22536" name="Picture 10" descr="j030525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388350" y="404813"/>
            <a:ext cx="582613"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in)">
                                      <p:cBhvr>
                                        <p:cTn id="7" dur="10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box(in)">
                                      <p:cBhvr>
                                        <p:cTn id="12" dur="10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7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2/3*#ppt_w"/>
                                          </p:val>
                                        </p:tav>
                                        <p:tav tm="100000">
                                          <p:val>
                                            <p:strVal val="#ppt_w"/>
                                          </p:val>
                                        </p:tav>
                                      </p:tavLst>
                                    </p:anim>
                                    <p:anim calcmode="lin" valueType="num">
                                      <p:cBhvr>
                                        <p:cTn id="18" dur="10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011">
                                            <p:txEl>
                                              <p:pRg st="0" end="0"/>
                                            </p:txEl>
                                          </p:spTgt>
                                        </p:tgtEl>
                                        <p:attrNameLst>
                                          <p:attrName>style.visibility</p:attrName>
                                        </p:attrNameLst>
                                      </p:cBhvr>
                                      <p:to>
                                        <p:strVal val="visible"/>
                                      </p:to>
                                    </p:set>
                                    <p:animEffect transition="in" filter="wipe(left)">
                                      <p:cBhvr>
                                        <p:cTn id="23" dur="1000"/>
                                        <p:tgtEl>
                                          <p:spTgt spid="43011">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011">
                                            <p:txEl>
                                              <p:pRg st="1" end="1"/>
                                            </p:txEl>
                                          </p:spTgt>
                                        </p:tgtEl>
                                        <p:attrNameLst>
                                          <p:attrName>style.visibility</p:attrName>
                                        </p:attrNameLst>
                                      </p:cBhvr>
                                      <p:to>
                                        <p:strVal val="visible"/>
                                      </p:to>
                                    </p:set>
                                    <p:animEffect transition="in" filter="wipe(left)">
                                      <p:cBhvr>
                                        <p:cTn id="28" dur="1000"/>
                                        <p:tgtEl>
                                          <p:spTgt spid="43011">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011">
                                            <p:txEl>
                                              <p:pRg st="2" end="2"/>
                                            </p:txEl>
                                          </p:spTgt>
                                        </p:tgtEl>
                                        <p:attrNameLst>
                                          <p:attrName>style.visibility</p:attrName>
                                        </p:attrNameLst>
                                      </p:cBhvr>
                                      <p:to>
                                        <p:strVal val="visible"/>
                                      </p:to>
                                    </p:set>
                                    <p:animEffect transition="in" filter="wipe(left)">
                                      <p:cBhvr>
                                        <p:cTn id="33" dur="1000"/>
                                        <p:tgtEl>
                                          <p:spTgt spid="43011">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011">
                                            <p:txEl>
                                              <p:pRg st="3" end="3"/>
                                            </p:txEl>
                                          </p:spTgt>
                                        </p:tgtEl>
                                        <p:attrNameLst>
                                          <p:attrName>style.visibility</p:attrName>
                                        </p:attrNameLst>
                                      </p:cBhvr>
                                      <p:to>
                                        <p:strVal val="visible"/>
                                      </p:to>
                                    </p:set>
                                    <p:animEffect transition="in" filter="wipe(left)">
                                      <p:cBhvr>
                                        <p:cTn id="38" dur="1000"/>
                                        <p:tgtEl>
                                          <p:spTgt spid="4301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3011">
                                            <p:txEl>
                                              <p:pRg st="4" end="4"/>
                                            </p:txEl>
                                          </p:spTgt>
                                        </p:tgtEl>
                                        <p:attrNameLst>
                                          <p:attrName>style.visibility</p:attrName>
                                        </p:attrNameLst>
                                      </p:cBhvr>
                                      <p:to>
                                        <p:strVal val="visible"/>
                                      </p:to>
                                    </p:set>
                                    <p:animEffect transition="in" filter="wipe(left)">
                                      <p:cBhvr>
                                        <p:cTn id="43" dur="1000"/>
                                        <p:tgtEl>
                                          <p:spTgt spid="43011">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3011">
                                            <p:txEl>
                                              <p:pRg st="5" end="5"/>
                                            </p:txEl>
                                          </p:spTgt>
                                        </p:tgtEl>
                                        <p:attrNameLst>
                                          <p:attrName>style.visibility</p:attrName>
                                        </p:attrNameLst>
                                      </p:cBhvr>
                                      <p:to>
                                        <p:strVal val="visible"/>
                                      </p:to>
                                    </p:set>
                                    <p:animEffect transition="in" filter="wipe(left)">
                                      <p:cBhvr>
                                        <p:cTn id="48" dur="10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1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42844" y="428604"/>
            <a:ext cx="719609" cy="5201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sz="4000" dirty="0">
                <a:solidFill>
                  <a:srgbClr val="3333FF"/>
                </a:solidFill>
                <a:latin typeface="隶书" pitchFamily="49" charset="-122"/>
                <a:ea typeface="隶书" pitchFamily="49" charset="-122"/>
              </a:rPr>
              <a:t>  </a:t>
            </a:r>
            <a:r>
              <a:rPr lang="zh-CN" altLang="en-US" sz="4000" dirty="0" smtClean="0">
                <a:solidFill>
                  <a:srgbClr val="3333FF"/>
                </a:solidFill>
                <a:latin typeface="隶书" pitchFamily="49" charset="-122"/>
                <a:ea typeface="隶书" pitchFamily="49" charset="-122"/>
              </a:rPr>
              <a:t>第九章  </a:t>
            </a:r>
            <a:endParaRPr lang="en-US" altLang="zh-CN" sz="4000" dirty="0" smtClean="0">
              <a:solidFill>
                <a:srgbClr val="3333FF"/>
              </a:solidFill>
              <a:latin typeface="隶书" pitchFamily="49" charset="-122"/>
              <a:ea typeface="隶书" pitchFamily="49" charset="-122"/>
            </a:endParaRPr>
          </a:p>
          <a:p>
            <a:pPr eaLnBrk="1" hangingPunct="1">
              <a:spcBef>
                <a:spcPct val="30000"/>
              </a:spcBef>
            </a:pPr>
            <a:r>
              <a:rPr lang="zh-CN" altLang="en-US" sz="4000" dirty="0" smtClean="0">
                <a:solidFill>
                  <a:srgbClr val="3333FF"/>
                </a:solidFill>
                <a:latin typeface="隶书" pitchFamily="49" charset="-122"/>
                <a:ea typeface="隶书" pitchFamily="49" charset="-122"/>
              </a:rPr>
              <a:t>统计模型</a:t>
            </a:r>
            <a:endParaRPr lang="zh-CN" altLang="en-US" sz="4000" dirty="0">
              <a:solidFill>
                <a:srgbClr val="3333FF"/>
              </a:solidFill>
              <a:latin typeface="隶书" pitchFamily="49" charset="-122"/>
              <a:ea typeface="隶书" pitchFamily="49" charset="-122"/>
            </a:endParaRPr>
          </a:p>
        </p:txBody>
      </p:sp>
      <p:sp>
        <p:nvSpPr>
          <p:cNvPr id="26640" name="Text Box 16"/>
          <p:cNvSpPr txBox="1">
            <a:spLocks noChangeArrowheads="1"/>
          </p:cNvSpPr>
          <p:nvPr/>
        </p:nvSpPr>
        <p:spPr bwMode="auto">
          <a:xfrm>
            <a:off x="928662" y="428604"/>
            <a:ext cx="8215338" cy="6414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ts val="0"/>
              </a:spcBef>
            </a:pPr>
            <a:r>
              <a:rPr lang="en-US" altLang="zh-CN" sz="2800" b="1" dirty="0" smtClean="0">
                <a:ea typeface="楷体_GB2312" pitchFamily="49" charset="-122"/>
                <a:hlinkClick r:id="" action="ppaction://noaction"/>
              </a:rPr>
              <a:t>9.1   </a:t>
            </a:r>
            <a:r>
              <a:rPr lang="zh-CN" altLang="en-US" sz="2800" b="1" dirty="0" smtClean="0">
                <a:ea typeface="楷体_GB2312" pitchFamily="49" charset="-122"/>
                <a:hlinkClick r:id="" action="ppaction://noaction"/>
              </a:rPr>
              <a:t>牙膏的销售量</a:t>
            </a:r>
            <a:r>
              <a:rPr lang="en-US" altLang="zh-CN" sz="2800" b="1" dirty="0" smtClean="0">
                <a:ea typeface="楷体_GB2312" pitchFamily="49" charset="-122"/>
                <a:hlinkClick r:id="" action="ppaction://noaction"/>
              </a:rPr>
              <a:t>(</a:t>
            </a:r>
            <a:r>
              <a:rPr lang="zh-CN" altLang="en-US" sz="2800" b="1" dirty="0" smtClean="0">
                <a:ea typeface="楷体_GB2312" pitchFamily="49" charset="-122"/>
                <a:hlinkClick r:id="" action="ppaction://noaction"/>
              </a:rPr>
              <a:t>普通线性回归建模</a:t>
            </a:r>
            <a:r>
              <a:rPr lang="en-US" altLang="zh-CN" sz="2800" b="1" dirty="0" smtClean="0">
                <a:ea typeface="楷体_GB2312" pitchFamily="49" charset="-122"/>
                <a:hlinkClick r:id="" action="ppaction://noaction"/>
              </a:rPr>
              <a:t>)</a:t>
            </a:r>
          </a:p>
          <a:p>
            <a:pPr eaLnBrk="1" hangingPunct="1">
              <a:lnSpc>
                <a:spcPct val="130000"/>
              </a:lnSpc>
              <a:spcBef>
                <a:spcPts val="0"/>
              </a:spcBef>
            </a:pPr>
            <a:r>
              <a:rPr lang="en-US" altLang="zh-CN" sz="2800" b="1" dirty="0" smtClean="0">
                <a:ea typeface="楷体_GB2312" pitchFamily="49" charset="-122"/>
                <a:hlinkClick r:id="" action="ppaction://noaction"/>
              </a:rPr>
              <a:t>9.2   </a:t>
            </a:r>
            <a:r>
              <a:rPr lang="zh-CN" altLang="en-US" sz="2800" b="1" dirty="0" smtClean="0">
                <a:ea typeface="楷体_GB2312" pitchFamily="49" charset="-122"/>
                <a:hlinkClick r:id="" action="ppaction://noaction"/>
              </a:rPr>
              <a:t>软件开发人员的薪金（分类变量，残差分析）</a:t>
            </a:r>
          </a:p>
          <a:p>
            <a:pPr eaLnBrk="1" hangingPunct="1">
              <a:lnSpc>
                <a:spcPct val="130000"/>
              </a:lnSpc>
              <a:spcBef>
                <a:spcPts val="0"/>
              </a:spcBef>
            </a:pPr>
            <a:r>
              <a:rPr lang="en-US" altLang="zh-CN" sz="2800" b="1" dirty="0" smtClean="0">
                <a:ea typeface="楷体_GB2312" pitchFamily="49" charset="-122"/>
                <a:hlinkClick r:id="" action="ppaction://noaction"/>
              </a:rPr>
              <a:t>9.3   </a:t>
            </a:r>
            <a:r>
              <a:rPr lang="zh-CN" altLang="en-US" sz="2800" b="1" dirty="0" smtClean="0">
                <a:ea typeface="楷体_GB2312" pitchFamily="49" charset="-122"/>
                <a:hlinkClick r:id="" action="ppaction://noaction"/>
              </a:rPr>
              <a:t>酶促反应（非线性回归）</a:t>
            </a:r>
            <a:endParaRPr lang="zh-CN" altLang="en-US" sz="2800" b="1" dirty="0">
              <a:ea typeface="楷体_GB2312" pitchFamily="49" charset="-122"/>
              <a:hlinkClick r:id="" action="ppaction://noaction"/>
            </a:endParaRPr>
          </a:p>
          <a:p>
            <a:pPr eaLnBrk="1" hangingPunct="1">
              <a:lnSpc>
                <a:spcPct val="130000"/>
              </a:lnSpc>
              <a:spcBef>
                <a:spcPts val="0"/>
              </a:spcBef>
            </a:pPr>
            <a:r>
              <a:rPr lang="en-US" altLang="zh-CN" sz="2800" b="1" dirty="0" smtClean="0">
                <a:ea typeface="楷体_GB2312" pitchFamily="49" charset="-122"/>
                <a:hlinkClick r:id="" action="ppaction://noaction"/>
              </a:rPr>
              <a:t>9.4   </a:t>
            </a:r>
            <a:r>
              <a:rPr lang="zh-CN" altLang="en-US" sz="2800" b="1" dirty="0" smtClean="0">
                <a:ea typeface="楷体_GB2312" pitchFamily="49" charset="-122"/>
                <a:hlinkClick r:id="" action="ppaction://noaction"/>
              </a:rPr>
              <a:t>投资额</a:t>
            </a:r>
            <a:r>
              <a:rPr lang="zh-CN" altLang="en-US" sz="2800" b="1" dirty="0">
                <a:ea typeface="楷体_GB2312" pitchFamily="49" charset="-122"/>
                <a:hlinkClick r:id="" action="ppaction://noaction"/>
              </a:rPr>
              <a:t>与生产总值和</a:t>
            </a:r>
            <a:r>
              <a:rPr lang="zh-CN" altLang="en-US" sz="2800" b="1" dirty="0" smtClean="0">
                <a:ea typeface="楷体_GB2312" pitchFamily="49" charset="-122"/>
                <a:hlinkClick r:id="" action="ppaction://noaction"/>
              </a:rPr>
              <a:t>物价指数（计量经济模型）</a:t>
            </a:r>
            <a:endParaRPr lang="en-US" altLang="zh-CN" sz="2800" b="1" dirty="0" smtClean="0">
              <a:ea typeface="楷体_GB2312" pitchFamily="49" charset="-122"/>
              <a:hlinkClick r:id="" action="ppaction://noaction"/>
            </a:endParaRPr>
          </a:p>
          <a:p>
            <a:pPr eaLnBrk="1" hangingPunct="1">
              <a:lnSpc>
                <a:spcPct val="130000"/>
              </a:lnSpc>
              <a:spcBef>
                <a:spcPts val="0"/>
              </a:spcBef>
            </a:pPr>
            <a:r>
              <a:rPr lang="en-US" altLang="zh-CN" sz="2800" b="1" dirty="0" smtClean="0">
                <a:ea typeface="楷体_GB2312" pitchFamily="49" charset="-122"/>
                <a:hlinkClick r:id="" action="ppaction://noaction"/>
              </a:rPr>
              <a:t>9.5   </a:t>
            </a:r>
            <a:r>
              <a:rPr lang="zh-CN" altLang="en-US" sz="2800" b="1" dirty="0" smtClean="0">
                <a:ea typeface="楷体_GB2312" pitchFamily="49" charset="-122"/>
                <a:hlinkClick r:id="" action="ppaction://noaction"/>
              </a:rPr>
              <a:t>孕妇吸烟与胎儿健康（变量选择，逐步回归）</a:t>
            </a:r>
            <a:endParaRPr lang="en-US" altLang="zh-CN" sz="2800" b="1" dirty="0" smtClean="0">
              <a:ea typeface="楷体_GB2312" pitchFamily="49" charset="-122"/>
              <a:hlinkClick r:id="" action="ppaction://noaction"/>
            </a:endParaRPr>
          </a:p>
          <a:p>
            <a:pPr eaLnBrk="1" hangingPunct="1">
              <a:lnSpc>
                <a:spcPct val="130000"/>
              </a:lnSpc>
              <a:spcBef>
                <a:spcPts val="0"/>
              </a:spcBef>
            </a:pPr>
            <a:r>
              <a:rPr lang="en-US" altLang="zh-CN" sz="2800" b="1" dirty="0" smtClean="0">
                <a:ea typeface="楷体_GB2312" pitchFamily="49" charset="-122"/>
                <a:hlinkClick r:id="" action="ppaction://noaction"/>
              </a:rPr>
              <a:t>9.6   </a:t>
            </a:r>
            <a:r>
              <a:rPr lang="zh-CN" altLang="en-US" sz="2800" b="1" dirty="0" smtClean="0">
                <a:ea typeface="楷体_GB2312" pitchFamily="49" charset="-122"/>
                <a:hlinkClick r:id="" action="ppaction://noaction"/>
              </a:rPr>
              <a:t>冠心病</a:t>
            </a:r>
            <a:r>
              <a:rPr lang="zh-CN" altLang="en-US" sz="2800" b="1" dirty="0">
                <a:ea typeface="楷体_GB2312" pitchFamily="49" charset="-122"/>
                <a:hlinkClick r:id="" action="ppaction://noaction"/>
              </a:rPr>
              <a:t>与</a:t>
            </a:r>
            <a:r>
              <a:rPr lang="zh-CN" altLang="en-US" sz="2800" b="1" dirty="0" smtClean="0">
                <a:ea typeface="楷体_GB2312" pitchFamily="49" charset="-122"/>
                <a:hlinkClick r:id="" action="ppaction://noaction"/>
              </a:rPr>
              <a:t>年龄（逻辑斯蒂回归）</a:t>
            </a:r>
            <a:endParaRPr lang="zh-CN" altLang="en-US" sz="2800" b="1" dirty="0">
              <a:ea typeface="楷体_GB2312" pitchFamily="49" charset="-122"/>
              <a:hlinkClick r:id="" action="ppaction://noaction"/>
            </a:endParaRPr>
          </a:p>
          <a:p>
            <a:pPr eaLnBrk="1" hangingPunct="1">
              <a:lnSpc>
                <a:spcPct val="130000"/>
              </a:lnSpc>
              <a:spcBef>
                <a:spcPts val="0"/>
              </a:spcBef>
            </a:pPr>
            <a:r>
              <a:rPr lang="en-US" altLang="zh-CN" sz="2800" b="1" dirty="0" smtClean="0">
                <a:ea typeface="楷体_GB2312" pitchFamily="49" charset="-122"/>
                <a:hlinkClick r:id="" action="ppaction://noaction"/>
              </a:rPr>
              <a:t>9.7   </a:t>
            </a:r>
            <a:r>
              <a:rPr lang="zh-CN" altLang="en-US" sz="2800" b="1" dirty="0" smtClean="0">
                <a:ea typeface="楷体_GB2312" pitchFamily="49" charset="-122"/>
                <a:hlinkClick r:id="" action="ppaction://noaction"/>
              </a:rPr>
              <a:t>蠓虫</a:t>
            </a:r>
            <a:r>
              <a:rPr lang="zh-CN" altLang="en-US" sz="2800" b="1" dirty="0">
                <a:ea typeface="楷体_GB2312" pitchFamily="49" charset="-122"/>
                <a:hlinkClick r:id="" action="ppaction://noaction"/>
              </a:rPr>
              <a:t>分类</a:t>
            </a:r>
            <a:r>
              <a:rPr lang="zh-CN" altLang="en-US" sz="2800" b="1" dirty="0" smtClean="0">
                <a:ea typeface="楷体_GB2312" pitchFamily="49" charset="-122"/>
                <a:hlinkClick r:id="" action="ppaction://noaction"/>
              </a:rPr>
              <a:t>判别（判别分析）</a:t>
            </a:r>
            <a:endParaRPr lang="en-US" altLang="zh-CN" sz="2800" b="1" dirty="0" smtClean="0">
              <a:ea typeface="楷体_GB2312" pitchFamily="49" charset="-122"/>
              <a:hlinkClick r:id="" action="ppaction://noaction"/>
            </a:endParaRPr>
          </a:p>
          <a:p>
            <a:pPr eaLnBrk="1" hangingPunct="1">
              <a:lnSpc>
                <a:spcPct val="130000"/>
              </a:lnSpc>
              <a:spcBef>
                <a:spcPts val="0"/>
              </a:spcBef>
            </a:pPr>
            <a:r>
              <a:rPr lang="en-US" altLang="zh-CN" sz="2800" b="1" dirty="0" smtClean="0">
                <a:ea typeface="楷体_GB2312" pitchFamily="49" charset="-122"/>
                <a:hlinkClick r:id="" action="ppaction://noaction"/>
              </a:rPr>
              <a:t>9.8  </a:t>
            </a:r>
            <a:r>
              <a:rPr lang="zh-CN" altLang="en-US" sz="2800" b="1" dirty="0" smtClean="0">
                <a:ea typeface="楷体_GB2312" pitchFamily="49" charset="-122"/>
                <a:hlinkClick r:id="" action="ppaction://noaction"/>
              </a:rPr>
              <a:t>学生</a:t>
            </a:r>
            <a:r>
              <a:rPr lang="zh-CN" altLang="en-US" sz="2800" b="1" dirty="0">
                <a:ea typeface="楷体_GB2312" pitchFamily="49" charset="-122"/>
                <a:hlinkClick r:id="" action="ppaction://noaction"/>
              </a:rPr>
              <a:t>考试成绩综合</a:t>
            </a:r>
            <a:r>
              <a:rPr lang="zh-CN" altLang="en-US" sz="2800" b="1" dirty="0" smtClean="0">
                <a:ea typeface="楷体_GB2312" pitchFamily="49" charset="-122"/>
                <a:hlinkClick r:id="" action="ppaction://noaction"/>
              </a:rPr>
              <a:t>评价（主成分分析和因子分析）</a:t>
            </a:r>
            <a:endParaRPr lang="en-US" altLang="zh-CN" sz="2800" b="1" dirty="0" smtClean="0">
              <a:ea typeface="楷体_GB2312" pitchFamily="49" charset="-122"/>
              <a:hlinkClick r:id="" action="ppaction://noaction"/>
            </a:endParaRPr>
          </a:p>
          <a:p>
            <a:pPr eaLnBrk="1" hangingPunct="1">
              <a:lnSpc>
                <a:spcPct val="130000"/>
              </a:lnSpc>
              <a:spcBef>
                <a:spcPts val="0"/>
              </a:spcBef>
            </a:pPr>
            <a:r>
              <a:rPr lang="en-US" altLang="zh-CN" sz="2800" b="1" dirty="0" smtClean="0">
                <a:ea typeface="楷体_GB2312" pitchFamily="49" charset="-122"/>
                <a:hlinkClick r:id="" action="ppaction://noaction"/>
              </a:rPr>
              <a:t>9.9  </a:t>
            </a:r>
            <a:r>
              <a:rPr lang="zh-CN" altLang="en-US" sz="2800" b="1" dirty="0" smtClean="0">
                <a:ea typeface="楷体_GB2312" pitchFamily="49" charset="-122"/>
                <a:hlinkClick r:id="" action="ppaction://noaction"/>
              </a:rPr>
              <a:t>艾滋病</a:t>
            </a:r>
            <a:r>
              <a:rPr lang="zh-CN" altLang="en-US" sz="2800" b="1" dirty="0">
                <a:ea typeface="楷体_GB2312" pitchFamily="49" charset="-122"/>
                <a:hlinkClick r:id="" action="ppaction://noaction"/>
              </a:rPr>
              <a:t>疗法的评价和疗效的</a:t>
            </a:r>
            <a:r>
              <a:rPr lang="zh-CN" altLang="en-US" sz="2800" b="1" dirty="0" smtClean="0">
                <a:ea typeface="楷体_GB2312" pitchFamily="49" charset="-122"/>
                <a:hlinkClick r:id="" action="ppaction://noaction"/>
              </a:rPr>
              <a:t>预测（纵向数据建模）</a:t>
            </a:r>
            <a:endParaRPr lang="en-US" altLang="zh-CN" sz="2800" b="1" dirty="0" smtClean="0">
              <a:ea typeface="楷体_GB2312" pitchFamily="49" charset="-122"/>
              <a:hlinkClick r:id="" action="ppaction://noaction"/>
            </a:endParaRPr>
          </a:p>
        </p:txBody>
      </p:sp>
      <p:pic>
        <p:nvPicPr>
          <p:cNvPr id="45060" name="Picture 4" descr="D:\work\101210数学模型（第四版）电子教案\logo.jpg"/>
          <p:cNvPicPr>
            <a:picLocks noChangeAspect="1" noChangeArrowheads="1"/>
          </p:cNvPicPr>
          <p:nvPr/>
        </p:nvPicPr>
        <p:blipFill>
          <a:blip r:embed="rId3">
            <a:extLst>
              <a:ext uri="{28A0092B-C50C-407E-A947-70E740481C1C}">
                <a14:useLocalDpi xmlns="" xmlns:a14="http://schemas.microsoft.com/office/drawing/2010/main" val="0"/>
              </a:ext>
            </a:extLst>
          </a:blip>
          <a:srcRect t="7460"/>
          <a:stretch>
            <a:fillRect/>
          </a:stretch>
        </p:blipFill>
        <p:spPr bwMode="auto">
          <a:xfrm>
            <a:off x="17463" y="20638"/>
            <a:ext cx="3335337"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3578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26640"/>
                                        </p:tgtEl>
                                        <p:attrNameLst>
                                          <p:attrName>style.visibility</p:attrName>
                                        </p:attrNameLst>
                                      </p:cBhvr>
                                      <p:to>
                                        <p:strVal val="visible"/>
                                      </p:to>
                                    </p:set>
                                    <p:animEffect transition="in" filter="wipe(left)">
                                      <p:cBhvr>
                                        <p:cTn id="7" dur="10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Text Box 5"/>
          <p:cNvSpPr txBox="1">
            <a:spLocks noChangeArrowheads="1"/>
          </p:cNvSpPr>
          <p:nvPr/>
        </p:nvSpPr>
        <p:spPr bwMode="auto">
          <a:xfrm>
            <a:off x="467544" y="592485"/>
            <a:ext cx="2652713" cy="6762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zh-CN" altLang="en-US" sz="3200" b="1" dirty="0">
                <a:latin typeface="Arial" charset="0"/>
                <a:ea typeface="楷体_GB2312" pitchFamily="49" charset="-122"/>
              </a:rPr>
              <a:t>混合模型求解</a:t>
            </a:r>
          </a:p>
        </p:txBody>
      </p:sp>
      <p:sp>
        <p:nvSpPr>
          <p:cNvPr id="44072" name="Text Box 40"/>
          <p:cNvSpPr txBox="1">
            <a:spLocks noChangeArrowheads="1"/>
          </p:cNvSpPr>
          <p:nvPr/>
        </p:nvSpPr>
        <p:spPr bwMode="auto">
          <a:xfrm>
            <a:off x="251520" y="4849996"/>
            <a:ext cx="866162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i="1" dirty="0">
                <a:solidFill>
                  <a:srgbClr val="FF0000"/>
                </a:solidFill>
                <a:sym typeface="Symbol" pitchFamily="18" charset="2"/>
              </a:rPr>
              <a:t></a:t>
            </a:r>
            <a:r>
              <a:rPr lang="en-US" altLang="zh-CN" sz="2800" b="1" baseline="-25000" dirty="0">
                <a:solidFill>
                  <a:srgbClr val="FF0000"/>
                </a:solidFill>
              </a:rPr>
              <a:t>2</a:t>
            </a:r>
            <a:r>
              <a:rPr lang="zh-CN" altLang="en-US" sz="2800" b="1" dirty="0">
                <a:solidFill>
                  <a:srgbClr val="FF0000"/>
                </a:solidFill>
                <a:latin typeface="Arial" charset="0"/>
              </a:rPr>
              <a:t>置信区间包含零点，</a:t>
            </a:r>
            <a:r>
              <a:rPr lang="zh-CN" altLang="en-US" sz="2800" b="1" dirty="0">
                <a:latin typeface="Arial" charset="0"/>
              </a:rPr>
              <a:t>表明</a:t>
            </a:r>
            <a:r>
              <a:rPr lang="zh-CN" altLang="en-US" sz="2800" b="1" i="1" dirty="0">
                <a:sym typeface="Symbol" pitchFamily="18" charset="2"/>
              </a:rPr>
              <a:t></a:t>
            </a:r>
            <a:r>
              <a:rPr lang="en-US" altLang="zh-CN" sz="2800" b="1" baseline="-25000" dirty="0"/>
              <a:t>2</a:t>
            </a:r>
            <a:r>
              <a:rPr lang="zh-CN" altLang="en-US" sz="2800" b="1" dirty="0">
                <a:latin typeface="Arial" charset="0"/>
              </a:rPr>
              <a:t>对因变量</a:t>
            </a:r>
            <a:r>
              <a:rPr lang="en-US" altLang="zh-CN" sz="2800" b="1" i="1" dirty="0"/>
              <a:t>y</a:t>
            </a:r>
            <a:r>
              <a:rPr lang="zh-CN" altLang="en-US" sz="2800" b="1" dirty="0">
                <a:latin typeface="Arial" charset="0"/>
              </a:rPr>
              <a:t>的影响不</a:t>
            </a:r>
            <a:r>
              <a:rPr lang="zh-CN" altLang="en-US" sz="2800" b="1" dirty="0" smtClean="0">
                <a:latin typeface="Arial" charset="0"/>
              </a:rPr>
              <a:t>显著</a:t>
            </a:r>
            <a:r>
              <a:rPr lang="en-US" altLang="zh-CN" sz="2800" b="1" dirty="0" smtClean="0">
                <a:latin typeface="Arial" charset="0"/>
              </a:rPr>
              <a:t>.</a:t>
            </a:r>
            <a:endParaRPr lang="zh-CN" altLang="en-US" sz="2800" b="1" dirty="0">
              <a:latin typeface="Arial" charset="0"/>
            </a:endParaRPr>
          </a:p>
        </p:txBody>
      </p:sp>
      <p:graphicFrame>
        <p:nvGraphicFramePr>
          <p:cNvPr id="44073" name="Object 41"/>
          <p:cNvGraphicFramePr>
            <a:graphicFrameLocks noChangeAspect="1"/>
          </p:cNvGraphicFramePr>
          <p:nvPr>
            <p:extLst>
              <p:ext uri="{D42A27DB-BD31-4B8C-83A1-F6EECF244321}">
                <p14:modId xmlns:p14="http://schemas.microsoft.com/office/powerpoint/2010/main" xmlns="" val="33379155"/>
              </p:ext>
            </p:extLst>
          </p:nvPr>
        </p:nvGraphicFramePr>
        <p:xfrm>
          <a:off x="3568824" y="504825"/>
          <a:ext cx="2438400" cy="858838"/>
        </p:xfrm>
        <a:graphic>
          <a:graphicData uri="http://schemas.openxmlformats.org/presentationml/2006/ole">
            <p:oleObj spid="_x0000_s93280" name="Equation" r:id="rId4" imgW="1231366" imgH="431613" progId="">
              <p:embed/>
            </p:oleObj>
          </a:graphicData>
        </a:graphic>
      </p:graphicFrame>
      <p:grpSp>
        <p:nvGrpSpPr>
          <p:cNvPr id="7" name="组合 6"/>
          <p:cNvGrpSpPr/>
          <p:nvPr/>
        </p:nvGrpSpPr>
        <p:grpSpPr>
          <a:xfrm>
            <a:off x="5236776" y="2060848"/>
            <a:ext cx="3871788" cy="2461066"/>
            <a:chOff x="5149850" y="2000254"/>
            <a:chExt cx="4087812" cy="2581275"/>
          </a:xfrm>
        </p:grpSpPr>
        <p:grpSp>
          <p:nvGrpSpPr>
            <p:cNvPr id="2" name="Group 2"/>
            <p:cNvGrpSpPr>
              <a:grpSpLocks/>
            </p:cNvGrpSpPr>
            <p:nvPr/>
          </p:nvGrpSpPr>
          <p:grpSpPr bwMode="auto">
            <a:xfrm>
              <a:off x="5149850" y="2000254"/>
              <a:ext cx="4087812" cy="2581275"/>
              <a:chOff x="3148" y="1391"/>
              <a:chExt cx="2575" cy="1626"/>
            </a:xfrm>
          </p:grpSpPr>
          <p:pic>
            <p:nvPicPr>
              <p:cNvPr id="2359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148" y="1391"/>
                <a:ext cx="2575" cy="1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600" name="Text Box 4"/>
              <p:cNvSpPr txBox="1">
                <a:spLocks noChangeArrowheads="1"/>
              </p:cNvSpPr>
              <p:nvPr/>
            </p:nvSpPr>
            <p:spPr bwMode="auto">
              <a:xfrm>
                <a:off x="4224" y="2314"/>
                <a:ext cx="1104"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tIns="0" bIns="0"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pPr>
                <a:r>
                  <a:rPr lang="en-US" altLang="zh-CN" sz="2000" b="1" dirty="0">
                    <a:latin typeface="Arial" charset="0"/>
                  </a:rPr>
                  <a:t>o ~</a:t>
                </a:r>
                <a:r>
                  <a:rPr lang="zh-CN" altLang="en-US" sz="2000" b="1" dirty="0">
                    <a:latin typeface="Arial" charset="0"/>
                  </a:rPr>
                  <a:t>原始数据</a:t>
                </a:r>
              </a:p>
              <a:p>
                <a:pPr algn="ctr" eaLnBrk="1" hangingPunct="1">
                  <a:lnSpc>
                    <a:spcPct val="120000"/>
                  </a:lnSpc>
                </a:pPr>
                <a:r>
                  <a:rPr lang="en-US" altLang="zh-CN" sz="2000" b="1" dirty="0">
                    <a:latin typeface="Arial" charset="0"/>
                  </a:rPr>
                  <a:t>+ ~</a:t>
                </a:r>
                <a:r>
                  <a:rPr lang="zh-CN" altLang="en-US" sz="2000" b="1" dirty="0">
                    <a:latin typeface="Arial" charset="0"/>
                  </a:rPr>
                  <a:t>拟合结果 </a:t>
                </a:r>
              </a:p>
            </p:txBody>
          </p:sp>
        </p:grpSp>
        <p:grpSp>
          <p:nvGrpSpPr>
            <p:cNvPr id="5" name="Group 48"/>
            <p:cNvGrpSpPr>
              <a:grpSpLocks/>
            </p:cNvGrpSpPr>
            <p:nvPr/>
          </p:nvGrpSpPr>
          <p:grpSpPr bwMode="auto">
            <a:xfrm>
              <a:off x="8115304" y="2287588"/>
              <a:ext cx="1046163" cy="976312"/>
              <a:chOff x="5112" y="1267"/>
              <a:chExt cx="659" cy="615"/>
            </a:xfrm>
          </p:grpSpPr>
          <p:sp>
            <p:nvSpPr>
              <p:cNvPr id="23595" name="Text Box 49"/>
              <p:cNvSpPr txBox="1">
                <a:spLocks noChangeArrowheads="1"/>
              </p:cNvSpPr>
              <p:nvPr/>
            </p:nvSpPr>
            <p:spPr bwMode="auto">
              <a:xfrm>
                <a:off x="5195" y="1536"/>
                <a:ext cx="43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未经处理</a:t>
                </a:r>
              </a:p>
            </p:txBody>
          </p:sp>
          <p:sp>
            <p:nvSpPr>
              <p:cNvPr id="23596" name="Text Box 50"/>
              <p:cNvSpPr txBox="1">
                <a:spLocks noChangeArrowheads="1"/>
              </p:cNvSpPr>
              <p:nvPr/>
            </p:nvSpPr>
            <p:spPr bwMode="auto">
              <a:xfrm>
                <a:off x="5112" y="1267"/>
                <a:ext cx="659"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经处理</a:t>
                </a:r>
              </a:p>
            </p:txBody>
          </p:sp>
        </p:grpSp>
      </p:grpSp>
      <p:graphicFrame>
        <p:nvGraphicFramePr>
          <p:cNvPr id="24" name="表格 23"/>
          <p:cNvGraphicFramePr>
            <a:graphicFrameLocks noGrp="1"/>
          </p:cNvGraphicFramePr>
          <p:nvPr>
            <p:extLst>
              <p:ext uri="{D42A27DB-BD31-4B8C-83A1-F6EECF244321}">
                <p14:modId xmlns:p14="http://schemas.microsoft.com/office/powerpoint/2010/main" xmlns="" val="893821637"/>
              </p:ext>
            </p:extLst>
          </p:nvPr>
        </p:nvGraphicFramePr>
        <p:xfrm>
          <a:off x="179512" y="2060848"/>
          <a:ext cx="5290963" cy="2194560"/>
        </p:xfrm>
        <a:graphic>
          <a:graphicData uri="http://schemas.openxmlformats.org/drawingml/2006/table">
            <a:tbl>
              <a:tblPr>
                <a:tableStyleId>{5C22544A-7EE6-4342-B048-85BDC9FD1C3A}</a:tableStyleId>
              </a:tblPr>
              <a:tblGrid>
                <a:gridCol w="763879"/>
                <a:gridCol w="1736089"/>
                <a:gridCol w="2790995"/>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160.2802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[145.8466  174.7137]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0.0477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[0.0304    0.0650 ]</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52.4035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[32.4130   72.3941 ]</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0.0164</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[-0.0075    0.0403]</a:t>
                      </a:r>
                      <a:endParaRPr kumimoji="1" lang="en-US" altLang="zh-CN" sz="2400" b="1" i="0" u="none" strike="noStrike" cap="none" normalizeH="0" baseline="0" dirty="0" smtClean="0">
                        <a:ln>
                          <a:noFill/>
                        </a:ln>
                        <a:solidFill>
                          <a:srgbClr val="FF0000"/>
                        </a:solidFill>
                        <a:effectLst/>
                        <a:latin typeface="Times New Roman" pitchFamily="18" charset="0"/>
                        <a:ea typeface="宋体" pitchFamily="2" charset="-122"/>
                      </a:endParaRPr>
                    </a:p>
                  </a:txBody>
                  <a:tcPr horzOverflow="overflow">
                    <a:solidFill>
                      <a:srgbClr val="FFFF00"/>
                    </a:solidFill>
                  </a:tcPr>
                </a:tc>
              </a:tr>
            </a:tbl>
          </a:graphicData>
        </a:graphic>
      </p:graphicFrame>
      <p:grpSp>
        <p:nvGrpSpPr>
          <p:cNvPr id="10" name="组合 9"/>
          <p:cNvGrpSpPr/>
          <p:nvPr/>
        </p:nvGrpSpPr>
        <p:grpSpPr>
          <a:xfrm>
            <a:off x="323529" y="1484784"/>
            <a:ext cx="5421671" cy="440562"/>
            <a:chOff x="323529" y="1484784"/>
            <a:chExt cx="5421671" cy="440562"/>
          </a:xfrm>
        </p:grpSpPr>
        <p:grpSp>
          <p:nvGrpSpPr>
            <p:cNvPr id="3" name="Group 7"/>
            <p:cNvGrpSpPr>
              <a:grpSpLocks/>
            </p:cNvGrpSpPr>
            <p:nvPr/>
          </p:nvGrpSpPr>
          <p:grpSpPr bwMode="auto">
            <a:xfrm>
              <a:off x="1259632" y="1484784"/>
              <a:ext cx="4485568" cy="440562"/>
              <a:chOff x="3338" y="768"/>
              <a:chExt cx="2326" cy="213"/>
            </a:xfrm>
          </p:grpSpPr>
          <p:graphicFrame>
            <p:nvGraphicFramePr>
              <p:cNvPr id="23555" name="Object 8"/>
              <p:cNvGraphicFramePr>
                <a:graphicFrameLocks noChangeAspect="1"/>
              </p:cNvGraphicFramePr>
              <p:nvPr>
                <p:extLst>
                  <p:ext uri="{D42A27DB-BD31-4B8C-83A1-F6EECF244321}">
                    <p14:modId xmlns:p14="http://schemas.microsoft.com/office/powerpoint/2010/main" xmlns="" val="3779953128"/>
                  </p:ext>
                </p:extLst>
              </p:nvPr>
            </p:nvGraphicFramePr>
            <p:xfrm>
              <a:off x="3338" y="768"/>
              <a:ext cx="618" cy="209"/>
            </p:xfrm>
            <a:graphic>
              <a:graphicData uri="http://schemas.openxmlformats.org/presentationml/2006/ole">
                <p:oleObj spid="_x0000_s93281" name="Equation" r:id="rId6" imgW="622030" imgH="228501" progId="">
                  <p:embed/>
                </p:oleObj>
              </a:graphicData>
            </a:graphic>
          </p:graphicFrame>
          <p:graphicFrame>
            <p:nvGraphicFramePr>
              <p:cNvPr id="23556" name="Object 9"/>
              <p:cNvGraphicFramePr>
                <a:graphicFrameLocks noChangeAspect="1"/>
              </p:cNvGraphicFramePr>
              <p:nvPr>
                <p:extLst>
                  <p:ext uri="{D42A27DB-BD31-4B8C-83A1-F6EECF244321}">
                    <p14:modId xmlns:p14="http://schemas.microsoft.com/office/powerpoint/2010/main" xmlns="" val="2602769677"/>
                  </p:ext>
                </p:extLst>
              </p:nvPr>
            </p:nvGraphicFramePr>
            <p:xfrm>
              <a:off x="3933" y="774"/>
              <a:ext cx="580" cy="203"/>
            </p:xfrm>
            <a:graphic>
              <a:graphicData uri="http://schemas.openxmlformats.org/presentationml/2006/ole">
                <p:oleObj spid="_x0000_s93282" name="Equation" r:id="rId7" imgW="533169" imgH="228501" progId="">
                  <p:embed/>
                </p:oleObj>
              </a:graphicData>
            </a:graphic>
          </p:graphicFrame>
          <p:graphicFrame>
            <p:nvGraphicFramePr>
              <p:cNvPr id="23557" name="Object 10"/>
              <p:cNvGraphicFramePr>
                <a:graphicFrameLocks noChangeAspect="1"/>
              </p:cNvGraphicFramePr>
              <p:nvPr>
                <p:extLst>
                  <p:ext uri="{D42A27DB-BD31-4B8C-83A1-F6EECF244321}">
                    <p14:modId xmlns:p14="http://schemas.microsoft.com/office/powerpoint/2010/main" xmlns="" val="1153181643"/>
                  </p:ext>
                </p:extLst>
              </p:nvPr>
            </p:nvGraphicFramePr>
            <p:xfrm>
              <a:off x="4472" y="768"/>
              <a:ext cx="639" cy="213"/>
            </p:xfrm>
            <a:graphic>
              <a:graphicData uri="http://schemas.openxmlformats.org/presentationml/2006/ole">
                <p:oleObj spid="_x0000_s93283" name="Equation" r:id="rId8" imgW="672808" imgH="228501" progId="">
                  <p:embed/>
                </p:oleObj>
              </a:graphicData>
            </a:graphic>
          </p:graphicFrame>
          <p:graphicFrame>
            <p:nvGraphicFramePr>
              <p:cNvPr id="23558" name="Object 11"/>
              <p:cNvGraphicFramePr>
                <a:graphicFrameLocks noChangeAspect="1"/>
              </p:cNvGraphicFramePr>
              <p:nvPr>
                <p:extLst>
                  <p:ext uri="{D42A27DB-BD31-4B8C-83A1-F6EECF244321}">
                    <p14:modId xmlns:p14="http://schemas.microsoft.com/office/powerpoint/2010/main" xmlns="" val="2190469154"/>
                  </p:ext>
                </p:extLst>
              </p:nvPr>
            </p:nvGraphicFramePr>
            <p:xfrm>
              <a:off x="5119" y="768"/>
              <a:ext cx="545" cy="209"/>
            </p:xfrm>
            <a:graphic>
              <a:graphicData uri="http://schemas.openxmlformats.org/presentationml/2006/ole">
                <p:oleObj spid="_x0000_s93284" name="公式" r:id="rId9" imgW="596900" imgH="228600" progId="">
                  <p:embed/>
                </p:oleObj>
              </a:graphicData>
            </a:graphic>
          </p:graphicFrame>
        </p:grpSp>
        <p:sp>
          <p:nvSpPr>
            <p:cNvPr id="44076" name="Text Box 44"/>
            <p:cNvSpPr txBox="1">
              <a:spLocks noChangeArrowheads="1"/>
            </p:cNvSpPr>
            <p:nvPr/>
          </p:nvSpPr>
          <p:spPr bwMode="auto">
            <a:xfrm>
              <a:off x="323529" y="1510100"/>
              <a:ext cx="10081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dirty="0" smtClean="0">
                  <a:latin typeface="Arial" charset="0"/>
                </a:rPr>
                <a:t>初值</a:t>
              </a:r>
              <a:endParaRPr lang="en-US" altLang="zh-CN" b="1" dirty="0">
                <a:latin typeface="Arial" charset="0"/>
              </a:endParaRPr>
            </a:p>
          </p:txBody>
        </p:sp>
      </p:grpSp>
      <p:grpSp>
        <p:nvGrpSpPr>
          <p:cNvPr id="15" name="组合 14"/>
          <p:cNvGrpSpPr/>
          <p:nvPr/>
        </p:nvGrpSpPr>
        <p:grpSpPr>
          <a:xfrm>
            <a:off x="858406" y="5416668"/>
            <a:ext cx="7636691" cy="532612"/>
            <a:chOff x="858406" y="5344660"/>
            <a:chExt cx="7636691" cy="532612"/>
          </a:xfrm>
        </p:grpSpPr>
        <p:sp>
          <p:nvSpPr>
            <p:cNvPr id="8" name="矩形 7"/>
            <p:cNvSpPr/>
            <p:nvPr/>
          </p:nvSpPr>
          <p:spPr>
            <a:xfrm>
              <a:off x="1236134" y="5354052"/>
              <a:ext cx="7258963" cy="523220"/>
            </a:xfrm>
            <a:prstGeom prst="rect">
              <a:avLst/>
            </a:prstGeom>
          </p:spPr>
          <p:txBody>
            <a:bodyPr wrap="square">
              <a:spAutoFit/>
            </a:bodyPr>
            <a:lstStyle/>
            <a:p>
              <a:r>
                <a:rPr lang="zh-CN" altLang="en-US" sz="2800" b="1" dirty="0">
                  <a:latin typeface="Arial" charset="0"/>
                </a:rPr>
                <a:t>经嘌呤霉素处理的作用不影响半速度点</a:t>
              </a:r>
              <a:r>
                <a:rPr lang="zh-CN" altLang="en-US" sz="2800" b="1" dirty="0" smtClean="0">
                  <a:latin typeface="Arial" charset="0"/>
                </a:rPr>
                <a:t>参数</a:t>
              </a:r>
              <a:r>
                <a:rPr lang="en-US" altLang="zh-CN" sz="2800" b="1" dirty="0" smtClean="0">
                  <a:latin typeface="Arial" charset="0"/>
                </a:rPr>
                <a:t>.</a:t>
              </a:r>
              <a:endParaRPr lang="zh-CN" altLang="en-US" sz="2800" dirty="0"/>
            </a:p>
          </p:txBody>
        </p:sp>
        <p:sp>
          <p:nvSpPr>
            <p:cNvPr id="11" name="右箭头 10"/>
            <p:cNvSpPr/>
            <p:nvPr/>
          </p:nvSpPr>
          <p:spPr bwMode="auto">
            <a:xfrm>
              <a:off x="858406" y="5344660"/>
              <a:ext cx="185202"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4" name="矩形 13"/>
          <p:cNvSpPr/>
          <p:nvPr/>
        </p:nvSpPr>
        <p:spPr>
          <a:xfrm>
            <a:off x="2123728" y="6002124"/>
            <a:ext cx="4290268" cy="523220"/>
          </a:xfrm>
          <a:prstGeom prst="rect">
            <a:avLst/>
          </a:prstGeom>
          <a:solidFill>
            <a:srgbClr val="FFFF00"/>
          </a:solidFill>
        </p:spPr>
        <p:txBody>
          <a:bodyPr wrap="square">
            <a:spAutoFit/>
          </a:bodyPr>
          <a:lstStyle/>
          <a:p>
            <a:pPr algn="ctr"/>
            <a:r>
              <a:rPr lang="zh-CN" altLang="en-US" sz="2800" b="1" dirty="0" smtClean="0">
                <a:sym typeface="Symbol" pitchFamily="18" charset="2"/>
              </a:rPr>
              <a:t>可忽略</a:t>
            </a:r>
            <a:r>
              <a:rPr lang="en-US" altLang="zh-CN" sz="2800" b="1" i="1" dirty="0" smtClean="0">
                <a:sym typeface="Symbol" pitchFamily="18" charset="2"/>
              </a:rPr>
              <a:t></a:t>
            </a:r>
            <a:r>
              <a:rPr lang="en-US" altLang="zh-CN" sz="2800" b="1" baseline="-25000" dirty="0" smtClean="0"/>
              <a:t>2</a:t>
            </a:r>
            <a:r>
              <a:rPr lang="zh-CN" altLang="en-US" sz="2800" b="1" dirty="0" smtClean="0"/>
              <a:t>，将模型简化</a:t>
            </a:r>
            <a:r>
              <a:rPr lang="en-US" altLang="zh-CN" sz="2800" b="1" dirty="0" smtClean="0"/>
              <a:t>.</a:t>
            </a:r>
            <a:endParaRPr lang="zh-CN" altLang="en-US" sz="2800" dirty="0"/>
          </a:p>
        </p:txBody>
      </p:sp>
      <p:sp>
        <p:nvSpPr>
          <p:cNvPr id="16" name="矩形 15"/>
          <p:cNvSpPr/>
          <p:nvPr/>
        </p:nvSpPr>
        <p:spPr>
          <a:xfrm>
            <a:off x="1043608" y="4335487"/>
            <a:ext cx="3094117" cy="461665"/>
          </a:xfrm>
          <a:prstGeom prst="rect">
            <a:avLst/>
          </a:prstGeom>
        </p:spPr>
        <p:txBody>
          <a:bodyPr wrap="none">
            <a:spAutoFit/>
          </a:bodyPr>
          <a:lstStyle/>
          <a:p>
            <a:r>
              <a:rPr lang="zh-CN" altLang="zh-CN" b="1" dirty="0"/>
              <a:t>剩余标准差</a:t>
            </a:r>
            <a:r>
              <a:rPr lang="en-US" altLang="zh-CN" b="1" i="1" dirty="0"/>
              <a:t>s</a:t>
            </a:r>
            <a:r>
              <a:rPr lang="en-US" altLang="zh-CN" b="1" dirty="0"/>
              <a:t>= 10.4000</a:t>
            </a:r>
            <a:endParaRPr lang="zh-CN" altLang="en-US" b="1" dirty="0"/>
          </a:p>
        </p:txBody>
      </p:sp>
      <p:grpSp>
        <p:nvGrpSpPr>
          <p:cNvPr id="36" name="组合 35"/>
          <p:cNvGrpSpPr/>
          <p:nvPr/>
        </p:nvGrpSpPr>
        <p:grpSpPr>
          <a:xfrm>
            <a:off x="6272123" y="1030924"/>
            <a:ext cx="2237401" cy="800220"/>
            <a:chOff x="5148064" y="3940978"/>
            <a:chExt cx="2237401" cy="800220"/>
          </a:xfrm>
        </p:grpSpPr>
        <p:grpSp>
          <p:nvGrpSpPr>
            <p:cNvPr id="37" name="组合 36"/>
            <p:cNvGrpSpPr/>
            <p:nvPr/>
          </p:nvGrpSpPr>
          <p:grpSpPr>
            <a:xfrm>
              <a:off x="5148064" y="3940978"/>
              <a:ext cx="2109160" cy="400110"/>
              <a:chOff x="700360" y="3852670"/>
              <a:chExt cx="2109160" cy="400110"/>
            </a:xfrm>
          </p:grpSpPr>
          <p:sp>
            <p:nvSpPr>
              <p:cNvPr id="39" name="矩形 38"/>
              <p:cNvSpPr/>
              <p:nvPr/>
            </p:nvSpPr>
            <p:spPr>
              <a:xfrm>
                <a:off x="1251080" y="3852670"/>
                <a:ext cx="1558440" cy="400110"/>
              </a:xfrm>
              <a:prstGeom prst="rect">
                <a:avLst/>
              </a:prstGeom>
            </p:spPr>
            <p:txBody>
              <a:bodyPr wrap="none">
                <a:spAutoFit/>
              </a:bodyPr>
              <a:lstStyle/>
              <a:p>
                <a:r>
                  <a:rPr lang="en-US" altLang="zh-CN" sz="2000" dirty="0" smtClean="0"/>
                  <a:t>prog0903b.m</a:t>
                </a:r>
                <a:endParaRPr lang="zh-CN" altLang="en-US" sz="2000" dirty="0"/>
              </a:p>
            </p:txBody>
          </p:sp>
          <p:pic>
            <p:nvPicPr>
              <p:cNvPr id="40" name="Picture 2" descr="https://ss0.bdstatic.com/70cFvHSh_Q1YnxGkpoWK1HF6hhy/it/u=533717250,2312893710&amp;fm=27&amp;gp=0.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8" name="矩形 37"/>
            <p:cNvSpPr/>
            <p:nvPr/>
          </p:nvSpPr>
          <p:spPr>
            <a:xfrm>
              <a:off x="5698785" y="4341088"/>
              <a:ext cx="1686680" cy="400110"/>
            </a:xfrm>
            <a:prstGeom prst="rect">
              <a:avLst/>
            </a:prstGeom>
          </p:spPr>
          <p:txBody>
            <a:bodyPr wrap="none">
              <a:spAutoFit/>
            </a:bodyPr>
            <a:lstStyle/>
            <a:p>
              <a:r>
                <a:rPr lang="en-US" altLang="zh-CN" sz="2000" dirty="0" smtClean="0"/>
                <a:t>prog0903b1.m</a:t>
              </a:r>
              <a:endParaRPr lang="zh-CN" altLang="en-US" sz="2000" dirty="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1000" fill="hold"/>
                                        <p:tgtEl>
                                          <p:spTgt spid="36"/>
                                        </p:tgtEl>
                                        <p:attrNameLst>
                                          <p:attrName>ppt_w</p:attrName>
                                        </p:attrNameLst>
                                      </p:cBhvr>
                                      <p:tavLst>
                                        <p:tav tm="0">
                                          <p:val>
                                            <p:fltVal val="0"/>
                                          </p:val>
                                        </p:tav>
                                        <p:tav tm="100000">
                                          <p:val>
                                            <p:strVal val="#ppt_w"/>
                                          </p:val>
                                        </p:tav>
                                      </p:tavLst>
                                    </p:anim>
                                    <p:anim calcmode="lin" valueType="num">
                                      <p:cBhvr>
                                        <p:cTn id="15" dur="1000" fill="hold"/>
                                        <p:tgtEl>
                                          <p:spTgt spid="36"/>
                                        </p:tgtEl>
                                        <p:attrNameLst>
                                          <p:attrName>ppt_h</p:attrName>
                                        </p:attrNameLst>
                                      </p:cBhvr>
                                      <p:tavLst>
                                        <p:tav tm="0">
                                          <p:val>
                                            <p:fltVal val="0"/>
                                          </p:val>
                                        </p:tav>
                                        <p:tav tm="100000">
                                          <p:val>
                                            <p:strVal val="#ppt_h"/>
                                          </p:val>
                                        </p:tav>
                                      </p:tavLst>
                                    </p:anim>
                                    <p:anim calcmode="lin" valueType="num">
                                      <p:cBhvr>
                                        <p:cTn id="16" dur="1000" fill="hold"/>
                                        <p:tgtEl>
                                          <p:spTgt spid="36"/>
                                        </p:tgtEl>
                                        <p:attrNameLst>
                                          <p:attrName>style.rotation</p:attrName>
                                        </p:attrNameLst>
                                      </p:cBhvr>
                                      <p:tavLst>
                                        <p:tav tm="0">
                                          <p:val>
                                            <p:fltVal val="90"/>
                                          </p:val>
                                        </p:tav>
                                        <p:tav tm="100000">
                                          <p:val>
                                            <p:fltVal val="0"/>
                                          </p:val>
                                        </p:tav>
                                      </p:tavLst>
                                    </p:anim>
                                    <p:animEffect transition="in" filter="fade">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animEffect transition="in" filter="fade">
                                      <p:cBhvr>
                                        <p:cTn id="36" dur="1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4072"/>
                                        </p:tgtEl>
                                        <p:attrNameLst>
                                          <p:attrName>style.visibility</p:attrName>
                                        </p:attrNameLst>
                                      </p:cBhvr>
                                      <p:to>
                                        <p:strVal val="visible"/>
                                      </p:to>
                                    </p:set>
                                    <p:animEffect transition="in" filter="checkerboard(across)">
                                      <p:cBhvr>
                                        <p:cTn id="41" dur="1000"/>
                                        <p:tgtEl>
                                          <p:spTgt spid="44072"/>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ircle(in)">
                                      <p:cBhvr>
                                        <p:cTn id="46" dur="1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arn(inVertical)">
                                      <p:cBhvr>
                                        <p:cTn id="5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2" grpId="0" animBg="1" autoUpdateAnimBg="0"/>
      <p:bldP spid="14"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83938" y="2408485"/>
            <a:ext cx="3974728" cy="2676699"/>
            <a:chOff x="3120" y="1152"/>
            <a:chExt cx="2640" cy="1776"/>
          </a:xfrm>
        </p:grpSpPr>
        <p:pic>
          <p:nvPicPr>
            <p:cNvPr id="2460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20" y="1152"/>
              <a:ext cx="2592" cy="1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610" name="Line 4"/>
            <p:cNvSpPr>
              <a:spLocks noChangeShapeType="1"/>
            </p:cNvSpPr>
            <p:nvPr/>
          </p:nvSpPr>
          <p:spPr bwMode="auto">
            <a:xfrm>
              <a:off x="5760" y="1392"/>
              <a:ext cx="0" cy="1536"/>
            </a:xfrm>
            <a:prstGeom prst="line">
              <a:avLst/>
            </a:prstGeom>
            <a:noFill/>
            <a:ln w="12700" cap="rnd">
              <a:solidFill>
                <a:srgbClr val="000000"/>
              </a:solidFill>
              <a:round/>
              <a:headEnd/>
              <a:tailEnd/>
            </a:ln>
            <a:extLst>
              <a:ext uri="{909E8E84-426E-40DD-AFC4-6F175D3DCCD1}">
                <a14:hiddenFill xmlns:a14="http://schemas.microsoft.com/office/drawing/2010/main" xmlns="">
                  <a:noFill/>
                </a14:hiddenFill>
              </a:ext>
            </a:extLst>
          </p:spPr>
          <p:txBody>
            <a:bodyPr wrap="none">
              <a:spAutoFit/>
            </a:bodyPr>
            <a:lstStyle/>
            <a:p>
              <a:endParaRPr lang="zh-CN" altLang="en-US"/>
            </a:p>
          </p:txBody>
        </p:sp>
        <p:sp>
          <p:nvSpPr>
            <p:cNvPr id="24611" name="Text Box 5"/>
            <p:cNvSpPr txBox="1">
              <a:spLocks noChangeArrowheads="1"/>
            </p:cNvSpPr>
            <p:nvPr/>
          </p:nvSpPr>
          <p:spPr bwMode="auto">
            <a:xfrm>
              <a:off x="4220" y="2144"/>
              <a:ext cx="1108"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tIns="0" bIns="0"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pPr>
              <a:r>
                <a:rPr lang="en-US" altLang="zh-CN" sz="2000" b="1" dirty="0">
                  <a:latin typeface="Arial" charset="0"/>
                </a:rPr>
                <a:t>o ~</a:t>
              </a:r>
              <a:r>
                <a:rPr lang="zh-CN" altLang="en-US" sz="2000" b="1" dirty="0">
                  <a:latin typeface="Arial" charset="0"/>
                </a:rPr>
                <a:t>原始数据</a:t>
              </a:r>
            </a:p>
            <a:p>
              <a:pPr algn="ctr" eaLnBrk="1" hangingPunct="1">
                <a:lnSpc>
                  <a:spcPct val="120000"/>
                </a:lnSpc>
              </a:pPr>
              <a:r>
                <a:rPr lang="en-US" altLang="zh-CN" sz="2000" b="1" dirty="0">
                  <a:latin typeface="Arial" charset="0"/>
                </a:rPr>
                <a:t>+ ~</a:t>
              </a:r>
              <a:r>
                <a:rPr lang="zh-CN" altLang="en-US" sz="2000" b="1" dirty="0">
                  <a:latin typeface="Arial" charset="0"/>
                </a:rPr>
                <a:t>拟合结果 </a:t>
              </a:r>
            </a:p>
          </p:txBody>
        </p:sp>
        <p:grpSp>
          <p:nvGrpSpPr>
            <p:cNvPr id="24612" name="Group 6"/>
            <p:cNvGrpSpPr>
              <a:grpSpLocks/>
            </p:cNvGrpSpPr>
            <p:nvPr/>
          </p:nvGrpSpPr>
          <p:grpSpPr bwMode="auto">
            <a:xfrm>
              <a:off x="5081" y="1350"/>
              <a:ext cx="631" cy="570"/>
              <a:chOff x="5081" y="1312"/>
              <a:chExt cx="631" cy="570"/>
            </a:xfrm>
          </p:grpSpPr>
          <p:sp>
            <p:nvSpPr>
              <p:cNvPr id="24613" name="Text Box 7"/>
              <p:cNvSpPr txBox="1">
                <a:spLocks noChangeArrowheads="1"/>
              </p:cNvSpPr>
              <p:nvPr/>
            </p:nvSpPr>
            <p:spPr bwMode="auto">
              <a:xfrm>
                <a:off x="5136" y="1536"/>
                <a:ext cx="43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未经处理</a:t>
                </a:r>
              </a:p>
            </p:txBody>
          </p:sp>
          <p:sp>
            <p:nvSpPr>
              <p:cNvPr id="24614" name="Text Box 8"/>
              <p:cNvSpPr txBox="1">
                <a:spLocks noChangeArrowheads="1"/>
              </p:cNvSpPr>
              <p:nvPr/>
            </p:nvSpPr>
            <p:spPr bwMode="auto">
              <a:xfrm>
                <a:off x="5081" y="1312"/>
                <a:ext cx="631"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经处理</a:t>
                </a:r>
              </a:p>
            </p:txBody>
          </p:sp>
        </p:grpSp>
      </p:grpSp>
      <p:sp>
        <p:nvSpPr>
          <p:cNvPr id="24581" name="Text Box 9"/>
          <p:cNvSpPr txBox="1">
            <a:spLocks noChangeArrowheads="1"/>
          </p:cNvSpPr>
          <p:nvPr/>
        </p:nvSpPr>
        <p:spPr bwMode="auto">
          <a:xfrm>
            <a:off x="551553" y="551431"/>
            <a:ext cx="3455988" cy="579438"/>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简化的混合模型</a:t>
            </a:r>
            <a:r>
              <a:rPr lang="zh-CN" altLang="en-US" sz="3200">
                <a:latin typeface="楷体_GB2312" pitchFamily="49" charset="-122"/>
                <a:ea typeface="楷体_GB2312" pitchFamily="49" charset="-122"/>
              </a:rPr>
              <a:t> </a:t>
            </a:r>
          </a:p>
        </p:txBody>
      </p:sp>
      <p:sp>
        <p:nvSpPr>
          <p:cNvPr id="45066" name="Text Box 10"/>
          <p:cNvSpPr txBox="1">
            <a:spLocks noChangeArrowheads="1"/>
          </p:cNvSpPr>
          <p:nvPr/>
        </p:nvSpPr>
        <p:spPr bwMode="auto">
          <a:xfrm>
            <a:off x="534188" y="5445224"/>
            <a:ext cx="8077200" cy="559897"/>
          </a:xfrm>
          <a:prstGeom prst="rect">
            <a:avLst/>
          </a:prstGeom>
          <a:no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olidFill>
                  <a:srgbClr val="FF0000"/>
                </a:solidFill>
              </a:rPr>
              <a:t>简化的混合模型</a:t>
            </a:r>
            <a:r>
              <a:rPr lang="zh-CN" altLang="en-US" sz="2800" b="1">
                <a:solidFill>
                  <a:srgbClr val="FF0000"/>
                </a:solidFill>
                <a:latin typeface="宋体" pitchFamily="2" charset="-122"/>
              </a:rPr>
              <a:t>形式简单，</a:t>
            </a:r>
            <a:r>
              <a:rPr kumimoji="0" lang="zh-CN" altLang="en-US" sz="2800" b="1">
                <a:solidFill>
                  <a:srgbClr val="FF0000"/>
                </a:solidFill>
                <a:cs typeface="Times New Roman" pitchFamily="18" charset="0"/>
              </a:rPr>
              <a:t>参数置信区间</a:t>
            </a:r>
            <a:r>
              <a:rPr kumimoji="0" lang="zh-CN" altLang="en-US" sz="2800" b="1">
                <a:solidFill>
                  <a:srgbClr val="FF0000"/>
                </a:solidFill>
              </a:rPr>
              <a:t>不含零点</a:t>
            </a:r>
            <a:r>
              <a:rPr kumimoji="0" lang="en-US" altLang="zh-CN" sz="2800" b="1">
                <a:solidFill>
                  <a:srgbClr val="FF0000"/>
                </a:solidFill>
              </a:rPr>
              <a:t>.</a:t>
            </a:r>
          </a:p>
        </p:txBody>
      </p:sp>
      <p:graphicFrame>
        <p:nvGraphicFramePr>
          <p:cNvPr id="45068" name="Object 12"/>
          <p:cNvGraphicFramePr>
            <a:graphicFrameLocks noChangeAspect="1"/>
          </p:cNvGraphicFramePr>
          <p:nvPr>
            <p:extLst>
              <p:ext uri="{D42A27DB-BD31-4B8C-83A1-F6EECF244321}">
                <p14:modId xmlns:p14="http://schemas.microsoft.com/office/powerpoint/2010/main" xmlns="" val="3217300159"/>
              </p:ext>
            </p:extLst>
          </p:nvPr>
        </p:nvGraphicFramePr>
        <p:xfrm>
          <a:off x="539552" y="1392635"/>
          <a:ext cx="2438400" cy="858837"/>
        </p:xfrm>
        <a:graphic>
          <a:graphicData uri="http://schemas.openxmlformats.org/presentationml/2006/ole">
            <p:oleObj spid="_x0000_s25039" name="Equation" r:id="rId4" imgW="1231366" imgH="431613" progId="">
              <p:embed/>
            </p:oleObj>
          </a:graphicData>
        </a:graphic>
      </p:graphicFrame>
      <p:grpSp>
        <p:nvGrpSpPr>
          <p:cNvPr id="4" name="Group 13"/>
          <p:cNvGrpSpPr>
            <a:grpSpLocks/>
          </p:cNvGrpSpPr>
          <p:nvPr/>
        </p:nvGrpSpPr>
        <p:grpSpPr bwMode="auto">
          <a:xfrm>
            <a:off x="3054152" y="1392635"/>
            <a:ext cx="2743200" cy="884237"/>
            <a:chOff x="3984" y="144"/>
            <a:chExt cx="1728" cy="557"/>
          </a:xfrm>
        </p:grpSpPr>
        <p:graphicFrame>
          <p:nvGraphicFramePr>
            <p:cNvPr id="24579" name="Object 14"/>
            <p:cNvGraphicFramePr>
              <a:graphicFrameLocks noChangeAspect="1"/>
            </p:cNvGraphicFramePr>
            <p:nvPr/>
          </p:nvGraphicFramePr>
          <p:xfrm>
            <a:off x="4128" y="144"/>
            <a:ext cx="1584" cy="557"/>
          </p:xfrm>
          <a:graphic>
            <a:graphicData uri="http://schemas.openxmlformats.org/presentationml/2006/ole">
              <p:oleObj spid="_x0000_s25040" name="Equation" r:id="rId5" imgW="1143000" imgH="431800" progId="">
                <p:embed/>
              </p:oleObj>
            </a:graphicData>
          </a:graphic>
        </p:graphicFrame>
        <p:sp>
          <p:nvSpPr>
            <p:cNvPr id="24608" name="AutoShape 15"/>
            <p:cNvSpPr>
              <a:spLocks noChangeArrowheads="1"/>
            </p:cNvSpPr>
            <p:nvPr/>
          </p:nvSpPr>
          <p:spPr bwMode="auto">
            <a:xfrm>
              <a:off x="3984" y="288"/>
              <a:ext cx="96" cy="306"/>
            </a:xfrm>
            <a:prstGeom prst="rightArrow">
              <a:avLst>
                <a:gd name="adj1" fmla="val 50000"/>
                <a:gd name="adj2" fmla="val 25000"/>
              </a:avLst>
            </a:prstGeom>
            <a:solidFill>
              <a:srgbClr val="FFCCFF"/>
            </a:solidFill>
            <a:ln w="9525">
              <a:solidFill>
                <a:schemeClr val="tx1"/>
              </a:solidFill>
              <a:miter lim="800000"/>
              <a:headEnd/>
              <a:tailEnd/>
            </a:ln>
          </p:spPr>
          <p:txBody>
            <a:bodyPr wrap="none" tIns="0" bIns="0" anchor="ctr"/>
            <a:lstStyle/>
            <a:p>
              <a:endParaRPr lang="zh-CN" altLang="en-US"/>
            </a:p>
          </p:txBody>
        </p:sp>
      </p:grpSp>
      <p:graphicFrame>
        <p:nvGraphicFramePr>
          <p:cNvPr id="19" name="表格 18"/>
          <p:cNvGraphicFramePr>
            <a:graphicFrameLocks noGrp="1"/>
          </p:cNvGraphicFramePr>
          <p:nvPr>
            <p:extLst>
              <p:ext uri="{D42A27DB-BD31-4B8C-83A1-F6EECF244321}">
                <p14:modId xmlns:p14="http://schemas.microsoft.com/office/powerpoint/2010/main" xmlns="" val="3270694646"/>
              </p:ext>
            </p:extLst>
          </p:nvPr>
        </p:nvGraphicFramePr>
        <p:xfrm>
          <a:off x="195180" y="2566579"/>
          <a:ext cx="5290963" cy="1737360"/>
        </p:xfrm>
        <a:graphic>
          <a:graphicData uri="http://schemas.openxmlformats.org/drawingml/2006/table">
            <a:tbl>
              <a:tblPr>
                <a:tableStyleId>{5C22544A-7EE6-4342-B048-85BDC9FD1C3A}</a:tableStyleId>
              </a:tblPr>
              <a:tblGrid>
                <a:gridCol w="763879"/>
                <a:gridCol w="1736089"/>
                <a:gridCol w="2790995"/>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166.6025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[154.4886 178.7164]</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0.0580</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[0.0456    0.0703 ]</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42.0252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[28.9419   55.1085]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r>
            </a:tbl>
          </a:graphicData>
        </a:graphic>
      </p:graphicFrame>
      <p:sp>
        <p:nvSpPr>
          <p:cNvPr id="20" name="矩形 19"/>
          <p:cNvSpPr/>
          <p:nvPr/>
        </p:nvSpPr>
        <p:spPr>
          <a:xfrm>
            <a:off x="827584" y="4437111"/>
            <a:ext cx="4118992" cy="830997"/>
          </a:xfrm>
          <a:prstGeom prst="rect">
            <a:avLst/>
          </a:prstGeom>
        </p:spPr>
        <p:txBody>
          <a:bodyPr wrap="square">
            <a:spAutoFit/>
          </a:bodyPr>
          <a:lstStyle/>
          <a:p>
            <a:r>
              <a:rPr lang="zh-CN" altLang="zh-CN" b="1" dirty="0"/>
              <a:t>剩余标准差</a:t>
            </a:r>
            <a:r>
              <a:rPr lang="en-US" altLang="zh-CN" b="1" i="1" dirty="0"/>
              <a:t>s</a:t>
            </a:r>
            <a:r>
              <a:rPr lang="en-US" altLang="zh-CN" b="1" dirty="0"/>
              <a:t>= </a:t>
            </a:r>
            <a:r>
              <a:rPr lang="en-US" altLang="zh-CN" b="1" dirty="0" smtClean="0"/>
              <a:t>10.5851(</a:t>
            </a:r>
            <a:r>
              <a:rPr lang="zh-CN" altLang="en-US" b="1" dirty="0" smtClean="0">
                <a:latin typeface="Arial" charset="0"/>
              </a:rPr>
              <a:t>比</a:t>
            </a:r>
            <a:r>
              <a:rPr lang="zh-CN" altLang="en-US" b="1" dirty="0">
                <a:latin typeface="Arial" charset="0"/>
              </a:rPr>
              <a:t>一般混合模型略</a:t>
            </a:r>
            <a:r>
              <a:rPr lang="zh-CN" altLang="en-US" b="1" dirty="0" smtClean="0">
                <a:latin typeface="Arial" charset="0"/>
              </a:rPr>
              <a:t>大</a:t>
            </a:r>
            <a:r>
              <a:rPr lang="en-US" altLang="zh-CN" b="1" dirty="0" smtClean="0">
                <a:latin typeface="Arial" charset="0"/>
              </a:rPr>
              <a:t>). </a:t>
            </a:r>
            <a:endParaRPr lang="zh-CN" altLang="en-US" b="1" dirty="0"/>
          </a:p>
        </p:txBody>
      </p:sp>
      <p:grpSp>
        <p:nvGrpSpPr>
          <p:cNvPr id="21" name="组合 20"/>
          <p:cNvGrpSpPr/>
          <p:nvPr/>
        </p:nvGrpSpPr>
        <p:grpSpPr>
          <a:xfrm>
            <a:off x="6265411" y="1306790"/>
            <a:ext cx="2237401" cy="800220"/>
            <a:chOff x="5148064" y="3940978"/>
            <a:chExt cx="2237401" cy="800220"/>
          </a:xfrm>
        </p:grpSpPr>
        <p:grpSp>
          <p:nvGrpSpPr>
            <p:cNvPr id="22" name="组合 21"/>
            <p:cNvGrpSpPr/>
            <p:nvPr/>
          </p:nvGrpSpPr>
          <p:grpSpPr>
            <a:xfrm>
              <a:off x="5148064" y="3940978"/>
              <a:ext cx="2109160" cy="400110"/>
              <a:chOff x="700360" y="3852670"/>
              <a:chExt cx="2109160" cy="400110"/>
            </a:xfrm>
          </p:grpSpPr>
          <p:sp>
            <p:nvSpPr>
              <p:cNvPr id="24" name="矩形 23"/>
              <p:cNvSpPr/>
              <p:nvPr/>
            </p:nvSpPr>
            <p:spPr>
              <a:xfrm>
                <a:off x="1251080" y="3852670"/>
                <a:ext cx="1558440" cy="400110"/>
              </a:xfrm>
              <a:prstGeom prst="rect">
                <a:avLst/>
              </a:prstGeom>
            </p:spPr>
            <p:txBody>
              <a:bodyPr wrap="none">
                <a:spAutoFit/>
              </a:bodyPr>
              <a:lstStyle/>
              <a:p>
                <a:r>
                  <a:rPr lang="en-US" altLang="zh-CN" sz="2000" dirty="0" smtClean="0"/>
                  <a:t>prog0903b.m</a:t>
                </a:r>
                <a:endParaRPr lang="zh-CN" altLang="en-US" sz="2000" dirty="0"/>
              </a:p>
            </p:txBody>
          </p:sp>
          <p:pic>
            <p:nvPicPr>
              <p:cNvPr id="25" name="Picture 2" descr="https://ss0.bdstatic.com/70cFvHSh_Q1YnxGkpoWK1HF6hhy/it/u=533717250,2312893710&amp;fm=27&amp;gp=0.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3" name="矩形 22"/>
            <p:cNvSpPr/>
            <p:nvPr/>
          </p:nvSpPr>
          <p:spPr>
            <a:xfrm>
              <a:off x="5698785" y="4341088"/>
              <a:ext cx="1686680" cy="400110"/>
            </a:xfrm>
            <a:prstGeom prst="rect">
              <a:avLst/>
            </a:prstGeom>
          </p:spPr>
          <p:txBody>
            <a:bodyPr wrap="none">
              <a:spAutoFit/>
            </a:bodyPr>
            <a:lstStyle/>
            <a:p>
              <a:r>
                <a:rPr lang="en-US" altLang="zh-CN" sz="2000" dirty="0" smtClean="0"/>
                <a:t>prog0903b2.m</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999"/>
                                          </p:stCondLst>
                                        </p:cTn>
                                        <p:tgtEl>
                                          <p:spTgt spid="450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27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2/3*#ppt_w"/>
                                          </p:val>
                                        </p:tav>
                                        <p:tav tm="100000">
                                          <p:val>
                                            <p:strVal val="#ppt_w"/>
                                          </p:val>
                                        </p:tav>
                                      </p:tavLst>
                                    </p:anim>
                                    <p:anim calcmode="lin" valueType="num">
                                      <p:cBhvr>
                                        <p:cTn id="12"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fltVal val="0"/>
                                          </p:val>
                                        </p:tav>
                                        <p:tav tm="100000">
                                          <p:val>
                                            <p:strVal val="#ppt_w"/>
                                          </p:val>
                                        </p:tav>
                                      </p:tavLst>
                                    </p:anim>
                                    <p:anim calcmode="lin" valueType="num">
                                      <p:cBhvr>
                                        <p:cTn id="18" dur="1000" fill="hold"/>
                                        <p:tgtEl>
                                          <p:spTgt spid="21"/>
                                        </p:tgtEl>
                                        <p:attrNameLst>
                                          <p:attrName>ppt_h</p:attrName>
                                        </p:attrNameLst>
                                      </p:cBhvr>
                                      <p:tavLst>
                                        <p:tav tm="0">
                                          <p:val>
                                            <p:fltVal val="0"/>
                                          </p:val>
                                        </p:tav>
                                        <p:tav tm="100000">
                                          <p:val>
                                            <p:strVal val="#ppt_h"/>
                                          </p:val>
                                        </p:tav>
                                      </p:tavLst>
                                    </p:anim>
                                    <p:anim calcmode="lin" valueType="num">
                                      <p:cBhvr>
                                        <p:cTn id="19" dur="1000" fill="hold"/>
                                        <p:tgtEl>
                                          <p:spTgt spid="21"/>
                                        </p:tgtEl>
                                        <p:attrNameLst>
                                          <p:attrName>style.rotation</p:attrName>
                                        </p:attrNameLst>
                                      </p:cBhvr>
                                      <p:tavLst>
                                        <p:tav tm="0">
                                          <p:val>
                                            <p:fltVal val="90"/>
                                          </p:val>
                                        </p:tav>
                                        <p:tav tm="100000">
                                          <p:val>
                                            <p:fltVal val="0"/>
                                          </p:val>
                                        </p:tav>
                                      </p:tavLst>
                                    </p:anim>
                                    <p:animEffect transition="in" filter="fade">
                                      <p:cBhvr>
                                        <p:cTn id="20" dur="10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ircle(in)">
                                      <p:cBhvr>
                                        <p:cTn id="25" dur="10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5066"/>
                                        </p:tgtEl>
                                        <p:attrNameLst>
                                          <p:attrName>style.visibility</p:attrName>
                                        </p:attrNameLst>
                                      </p:cBhvr>
                                      <p:to>
                                        <p:strVal val="visible"/>
                                      </p:to>
                                    </p:set>
                                    <p:animEffect transition="in" filter="box(in)">
                                      <p:cBhvr>
                                        <p:cTn id="42" dur="10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2"/>
          <p:cNvSpPr txBox="1">
            <a:spLocks noChangeArrowheads="1"/>
          </p:cNvSpPr>
          <p:nvPr/>
        </p:nvSpPr>
        <p:spPr bwMode="auto">
          <a:xfrm>
            <a:off x="467544" y="591656"/>
            <a:ext cx="7772400" cy="579438"/>
          </a:xfrm>
          <a:prstGeom prst="rect">
            <a:avLst/>
          </a:prstGeom>
          <a:solidFill>
            <a:srgbClr val="FFCCFF"/>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一般混合模型与简化混合模型预测比较</a:t>
            </a:r>
          </a:p>
        </p:txBody>
      </p:sp>
      <p:graphicFrame>
        <p:nvGraphicFramePr>
          <p:cNvPr id="46156" name="Group 76"/>
          <p:cNvGraphicFramePr>
            <a:graphicFrameLocks noGrp="1"/>
          </p:cNvGraphicFramePr>
          <p:nvPr>
            <p:extLst>
              <p:ext uri="{D42A27DB-BD31-4B8C-83A1-F6EECF244321}">
                <p14:modId xmlns:p14="http://schemas.microsoft.com/office/powerpoint/2010/main" xmlns="" val="687065558"/>
              </p:ext>
            </p:extLst>
          </p:nvPr>
        </p:nvGraphicFramePr>
        <p:xfrm>
          <a:off x="179388" y="2508471"/>
          <a:ext cx="8785225" cy="3152777"/>
        </p:xfrm>
        <a:graphic>
          <a:graphicData uri="http://schemas.openxmlformats.org/drawingml/2006/table">
            <a:tbl>
              <a:tblPr/>
              <a:tblGrid>
                <a:gridCol w="958850"/>
                <a:gridCol w="2012950"/>
                <a:gridCol w="1876425"/>
                <a:gridCol w="2016125"/>
                <a:gridCol w="1920875"/>
              </a:tblGrid>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实际值</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一般模型预测值</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l-GR" altLang="zh-CN"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Δ</a:t>
                      </a:r>
                      <a:r>
                        <a:rPr kumimoji="1" lang="en-US" altLang="zh-CN"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一般</a:t>
                      </a: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模型</a:t>
                      </a: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Courier New" pitchFamily="49" charset="0"/>
                          <a:ea typeface="宋体" pitchFamily="2" charset="-122"/>
                          <a:cs typeface="Times New Roman" pitchFamily="18" charset="0"/>
                        </a:rPr>
                        <a:t>简化模型预测值</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l-GR" altLang="zh-CN"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Δ</a:t>
                      </a:r>
                      <a:r>
                        <a:rPr kumimoji="1" lang="en-US" altLang="zh-CN"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a:t>
                      </a:r>
                      <a:r>
                        <a:rPr kumimoji="1" lang="zh-CN" altLang="en-US"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简化</a:t>
                      </a:r>
                      <a:r>
                        <a:rPr kumimoji="1" lang="zh-CN" altLang="en-US" sz="2000" b="1" i="0" u="none" strike="noStrike" cap="none" normalizeH="0" baseline="0" smtClean="0">
                          <a:ln>
                            <a:noFill/>
                          </a:ln>
                          <a:solidFill>
                            <a:srgbClr val="FF0000"/>
                          </a:solidFill>
                          <a:effectLst/>
                          <a:latin typeface="Courier New" pitchFamily="49" charset="0"/>
                          <a:ea typeface="宋体" pitchFamily="2" charset="-122"/>
                          <a:cs typeface="Times New Roman" pitchFamily="18" charset="0"/>
                        </a:rPr>
                        <a:t>模型</a:t>
                      </a:r>
                      <a:r>
                        <a:rPr kumimoji="1" lang="zh-CN" altLang="en-US"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a:t>
                      </a:r>
                      <a:endParaRPr kumimoji="1" lang="zh-CN" altLang="en-US"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47.3443</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9.2078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42.7358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5.4446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47.3443</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9.2078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42.7358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5.4446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89.2856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9.5710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84.7356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7.0478</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207</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200.9688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11.0447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198.1837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10.1812</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200.9688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11.0447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198.1837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10.1812</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45" name="Text Box 65"/>
          <p:cNvSpPr txBox="1">
            <a:spLocks noChangeArrowheads="1"/>
          </p:cNvSpPr>
          <p:nvPr/>
        </p:nvSpPr>
        <p:spPr bwMode="auto">
          <a:xfrm>
            <a:off x="661044" y="5877272"/>
            <a:ext cx="7799388"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Arial" charset="0"/>
              </a:rPr>
              <a:t>简化混合模型的预测区间较短，更为实用、有效</a:t>
            </a:r>
            <a:r>
              <a:rPr lang="en-US" altLang="zh-CN" sz="2800" b="1" dirty="0">
                <a:latin typeface="Arial" charset="0"/>
              </a:rPr>
              <a:t>.</a:t>
            </a:r>
            <a:endParaRPr lang="el-GR" altLang="zh-CN" sz="2800" b="1" dirty="0">
              <a:latin typeface="Arial" charset="0"/>
            </a:endParaRPr>
          </a:p>
        </p:txBody>
      </p:sp>
      <p:grpSp>
        <p:nvGrpSpPr>
          <p:cNvPr id="2" name="Group 66"/>
          <p:cNvGrpSpPr>
            <a:grpSpLocks/>
          </p:cNvGrpSpPr>
          <p:nvPr/>
        </p:nvGrpSpPr>
        <p:grpSpPr bwMode="auto">
          <a:xfrm>
            <a:off x="827088" y="1341264"/>
            <a:ext cx="5040312" cy="863600"/>
            <a:chOff x="672" y="520"/>
            <a:chExt cx="2928" cy="440"/>
          </a:xfrm>
          <a:solidFill>
            <a:srgbClr val="FFFF00"/>
          </a:solidFill>
        </p:grpSpPr>
        <p:graphicFrame>
          <p:nvGraphicFramePr>
            <p:cNvPr id="25602" name="Object 67"/>
            <p:cNvGraphicFramePr>
              <a:graphicFrameLocks noChangeAspect="1"/>
            </p:cNvGraphicFramePr>
            <p:nvPr>
              <p:extLst>
                <p:ext uri="{D42A27DB-BD31-4B8C-83A1-F6EECF244321}">
                  <p14:modId xmlns:p14="http://schemas.microsoft.com/office/powerpoint/2010/main" xmlns="" val="3659414281"/>
                </p:ext>
              </p:extLst>
            </p:nvPr>
          </p:nvGraphicFramePr>
          <p:xfrm>
            <a:off x="672" y="520"/>
            <a:ext cx="1248" cy="440"/>
          </p:xfrm>
          <a:graphic>
            <a:graphicData uri="http://schemas.openxmlformats.org/presentationml/2006/ole">
              <p:oleObj spid="_x0000_s26091" name="Equation" r:id="rId3" imgW="1231366" imgH="431613" progId="">
                <p:embed/>
              </p:oleObj>
            </a:graphicData>
          </a:graphic>
        </p:graphicFrame>
        <p:graphicFrame>
          <p:nvGraphicFramePr>
            <p:cNvPr id="25603" name="Object 68"/>
            <p:cNvGraphicFramePr>
              <a:graphicFrameLocks noChangeAspect="1"/>
            </p:cNvGraphicFramePr>
            <p:nvPr>
              <p:extLst>
                <p:ext uri="{D42A27DB-BD31-4B8C-83A1-F6EECF244321}">
                  <p14:modId xmlns:p14="http://schemas.microsoft.com/office/powerpoint/2010/main" xmlns="" val="1361069901"/>
                </p:ext>
              </p:extLst>
            </p:nvPr>
          </p:nvGraphicFramePr>
          <p:xfrm>
            <a:off x="2400" y="528"/>
            <a:ext cx="1200" cy="422"/>
          </p:xfrm>
          <a:graphic>
            <a:graphicData uri="http://schemas.openxmlformats.org/presentationml/2006/ole">
              <p:oleObj spid="_x0000_s26092" name="Equation" r:id="rId4" imgW="1143000" imgH="431800" progId="">
                <p:embed/>
              </p:oleObj>
            </a:graphicData>
          </a:graphic>
        </p:graphicFrame>
      </p:grpSp>
      <p:sp>
        <p:nvSpPr>
          <p:cNvPr id="46149" name="Text Box 69"/>
          <p:cNvSpPr txBox="1">
            <a:spLocks noChangeArrowheads="1"/>
          </p:cNvSpPr>
          <p:nvPr/>
        </p:nvSpPr>
        <p:spPr bwMode="auto">
          <a:xfrm>
            <a:off x="6248400" y="1323355"/>
            <a:ext cx="2139950" cy="1025525"/>
          </a:xfrm>
          <a:prstGeom prst="rect">
            <a:avLst/>
          </a:prstGeom>
          <a:solidFill>
            <a:srgbClr val="99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zh-CN" altLang="en-US" sz="2800" b="1" dirty="0">
                <a:latin typeface="Arial" charset="0"/>
                <a:ea typeface="楷体_GB2312" pitchFamily="49" charset="-122"/>
              </a:rPr>
              <a:t>预测区间为预测值 </a:t>
            </a:r>
            <a:r>
              <a:rPr lang="zh-CN" altLang="en-US" sz="2800" b="1" dirty="0">
                <a:latin typeface="Arial" charset="0"/>
                <a:sym typeface="Symbol" pitchFamily="18" charset="2"/>
              </a:rPr>
              <a:t> </a:t>
            </a:r>
            <a:r>
              <a:rPr lang="el-GR" altLang="zh-CN" sz="2800" b="1" dirty="0">
                <a:latin typeface="Arial" charset="0"/>
                <a:cs typeface="Arial" charset="0"/>
              </a:rPr>
              <a:t>Δ</a:t>
            </a:r>
            <a:endParaRPr lang="en-US" altLang="zh-CN" sz="2800" b="1"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156"/>
                                        </p:tgtEl>
                                        <p:attrNameLst>
                                          <p:attrName>style.visibility</p:attrName>
                                        </p:attrNameLst>
                                      </p:cBhvr>
                                      <p:to>
                                        <p:strVal val="visible"/>
                                      </p:to>
                                    </p:set>
                                    <p:animEffect transition="in" filter="dissolve">
                                      <p:cBhvr>
                                        <p:cTn id="12" dur="1000"/>
                                        <p:tgtEl>
                                          <p:spTgt spid="46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149"/>
                                        </p:tgtEl>
                                        <p:attrNameLst>
                                          <p:attrName>style.visibility</p:attrName>
                                        </p:attrNameLst>
                                      </p:cBhvr>
                                      <p:to>
                                        <p:strVal val="visible"/>
                                      </p:to>
                                    </p:set>
                                    <p:animEffect transition="in" filter="checkerboard(across)">
                                      <p:cBhvr>
                                        <p:cTn id="17" dur="1000"/>
                                        <p:tgtEl>
                                          <p:spTgt spid="4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6145"/>
                                        </p:tgtEl>
                                        <p:attrNameLst>
                                          <p:attrName>style.visibility</p:attrName>
                                        </p:attrNameLst>
                                      </p:cBhvr>
                                      <p:to>
                                        <p:strVal val="visible"/>
                                      </p:to>
                                    </p:set>
                                    <p:animEffect transition="in" filter="slide(fromBottom)">
                                      <p:cBhvr>
                                        <p:cTn id="22" dur="1000"/>
                                        <p:tgtEl>
                                          <p:spTgt spid="4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5" grpId="0" animBg="1"/>
      <p:bldP spid="4614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62000" y="5373688"/>
            <a:ext cx="7467600" cy="1117600"/>
          </a:xfrm>
          <a:prstGeom prst="rect">
            <a:avLst/>
          </a:prstGeom>
          <a:solidFill>
            <a:srgbClr val="CC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注：非线性模型拟合程度的评价无法直接利用线性模型的方法，但</a:t>
            </a:r>
            <a:r>
              <a:rPr lang="en-US" altLang="zh-CN" sz="2800" b="1" i="1"/>
              <a:t>R</a:t>
            </a:r>
            <a:r>
              <a:rPr lang="en-US" altLang="zh-CN" sz="2800" b="1" baseline="30000">
                <a:latin typeface="Arial" charset="0"/>
              </a:rPr>
              <a:t>2</a:t>
            </a:r>
            <a:r>
              <a:rPr lang="en-US" altLang="zh-CN" sz="2800" b="1">
                <a:latin typeface="Arial" charset="0"/>
              </a:rPr>
              <a:t> </a:t>
            </a:r>
            <a:r>
              <a:rPr lang="zh-CN" altLang="en-US" sz="2800" b="1">
                <a:latin typeface="Arial" charset="0"/>
              </a:rPr>
              <a:t>与</a:t>
            </a:r>
            <a:r>
              <a:rPr lang="en-US" altLang="zh-CN" sz="2800" b="1" i="1"/>
              <a:t>s</a:t>
            </a:r>
            <a:r>
              <a:rPr lang="zh-CN" altLang="en-US" sz="2800" b="1">
                <a:latin typeface="Arial" charset="0"/>
              </a:rPr>
              <a:t>仍然有效</a:t>
            </a:r>
            <a:r>
              <a:rPr lang="en-US" altLang="zh-CN" sz="2800" b="1">
                <a:latin typeface="Arial" charset="0"/>
              </a:rPr>
              <a:t>.</a:t>
            </a:r>
            <a:endParaRPr lang="el-GR" altLang="zh-CN" sz="2800" b="1">
              <a:latin typeface="Arial" charset="0"/>
            </a:endParaRPr>
          </a:p>
        </p:txBody>
      </p:sp>
      <p:sp>
        <p:nvSpPr>
          <p:cNvPr id="57347" name="Text Box 3"/>
          <p:cNvSpPr txBox="1">
            <a:spLocks noChangeArrowheads="1"/>
          </p:cNvSpPr>
          <p:nvPr/>
        </p:nvSpPr>
        <p:spPr bwMode="auto">
          <a:xfrm>
            <a:off x="838841" y="475456"/>
            <a:ext cx="1905000"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酶促反应</a:t>
            </a:r>
            <a:r>
              <a:rPr lang="zh-CN" altLang="en-US" sz="3200">
                <a:latin typeface="楷体_GB2312" pitchFamily="49" charset="-122"/>
                <a:ea typeface="楷体_GB2312" pitchFamily="49" charset="-122"/>
              </a:rPr>
              <a:t> </a:t>
            </a:r>
          </a:p>
        </p:txBody>
      </p:sp>
      <p:sp>
        <p:nvSpPr>
          <p:cNvPr id="47108" name="Text Box 4"/>
          <p:cNvSpPr txBox="1">
            <a:spLocks noChangeArrowheads="1"/>
          </p:cNvSpPr>
          <p:nvPr/>
        </p:nvSpPr>
        <p:spPr bwMode="auto">
          <a:xfrm>
            <a:off x="533400" y="1206500"/>
            <a:ext cx="4572000" cy="427038"/>
          </a:xfrm>
          <a:prstGeom prst="rect">
            <a:avLst/>
          </a:prstGeom>
          <a:solidFill>
            <a:srgbClr val="99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反应速度与底物浓度的关系</a:t>
            </a:r>
          </a:p>
        </p:txBody>
      </p:sp>
      <p:sp>
        <p:nvSpPr>
          <p:cNvPr id="47109" name="Text Box 5"/>
          <p:cNvSpPr txBox="1">
            <a:spLocks noChangeArrowheads="1"/>
          </p:cNvSpPr>
          <p:nvPr/>
        </p:nvSpPr>
        <p:spPr bwMode="auto">
          <a:xfrm>
            <a:off x="6172200" y="1204913"/>
            <a:ext cx="2133600" cy="42703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宋体" pitchFamily="2" charset="-122"/>
              </a:rPr>
              <a:t>非线性</a:t>
            </a:r>
            <a:r>
              <a:rPr lang="zh-CN" altLang="en-US" sz="2800" b="1">
                <a:latin typeface="Arial" charset="0"/>
              </a:rPr>
              <a:t>关系</a:t>
            </a:r>
          </a:p>
        </p:txBody>
      </p:sp>
      <p:sp>
        <p:nvSpPr>
          <p:cNvPr id="47110" name="Text Box 6"/>
          <p:cNvSpPr txBox="1">
            <a:spLocks noChangeArrowheads="1"/>
          </p:cNvSpPr>
          <p:nvPr/>
        </p:nvSpPr>
        <p:spPr bwMode="auto">
          <a:xfrm>
            <a:off x="533400" y="1892300"/>
            <a:ext cx="243840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ea typeface="楷体_GB2312" pitchFamily="49" charset="-122"/>
              </a:rPr>
              <a:t>求解</a:t>
            </a:r>
            <a:r>
              <a:rPr lang="zh-CN" altLang="en-US" sz="2800" b="1">
                <a:ea typeface="楷体_GB2312" pitchFamily="49" charset="-122"/>
              </a:rPr>
              <a:t>线性模型</a:t>
            </a:r>
            <a:r>
              <a:rPr lang="zh-CN" altLang="en-US" sz="2800">
                <a:latin typeface="楷体_GB2312" pitchFamily="49" charset="-122"/>
                <a:ea typeface="楷体_GB2312" pitchFamily="49" charset="-122"/>
              </a:rPr>
              <a:t> </a:t>
            </a:r>
          </a:p>
        </p:txBody>
      </p:sp>
      <p:sp>
        <p:nvSpPr>
          <p:cNvPr id="47111" name="Rectangle 7"/>
          <p:cNvSpPr>
            <a:spLocks noChangeArrowheads="1"/>
          </p:cNvSpPr>
          <p:nvPr/>
        </p:nvSpPr>
        <p:spPr bwMode="auto">
          <a:xfrm>
            <a:off x="5562600" y="1892300"/>
            <a:ext cx="2819400"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b="1">
                <a:latin typeface="Arial" charset="0"/>
                <a:ea typeface="楷体_GB2312" pitchFamily="49" charset="-122"/>
              </a:rPr>
              <a:t>求解非线性模型</a:t>
            </a:r>
          </a:p>
        </p:txBody>
      </p:sp>
      <p:grpSp>
        <p:nvGrpSpPr>
          <p:cNvPr id="2" name="Group 8"/>
          <p:cNvGrpSpPr>
            <a:grpSpLocks/>
          </p:cNvGrpSpPr>
          <p:nvPr/>
        </p:nvGrpSpPr>
        <p:grpSpPr bwMode="auto">
          <a:xfrm>
            <a:off x="4876800" y="765175"/>
            <a:ext cx="1782763" cy="866775"/>
            <a:chOff x="3264" y="480"/>
            <a:chExt cx="960" cy="546"/>
          </a:xfrm>
        </p:grpSpPr>
        <p:sp>
          <p:nvSpPr>
            <p:cNvPr id="57365" name="Text Box 9"/>
            <p:cNvSpPr txBox="1">
              <a:spLocks noChangeArrowheads="1"/>
            </p:cNvSpPr>
            <p:nvPr/>
          </p:nvSpPr>
          <p:spPr bwMode="auto">
            <a:xfrm>
              <a:off x="3264" y="480"/>
              <a:ext cx="960"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latin typeface="Arial" charset="0"/>
                </a:rPr>
                <a:t>机理分析</a:t>
              </a:r>
            </a:p>
          </p:txBody>
        </p:sp>
        <p:sp>
          <p:nvSpPr>
            <p:cNvPr id="57366" name="AutoShape 10"/>
            <p:cNvSpPr>
              <a:spLocks noChangeArrowheads="1"/>
            </p:cNvSpPr>
            <p:nvPr/>
          </p:nvSpPr>
          <p:spPr bwMode="auto">
            <a:xfrm>
              <a:off x="3648" y="720"/>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tIns="0" bIns="0" anchor="ctr"/>
            <a:lstStyle/>
            <a:p>
              <a:endParaRPr lang="zh-CN" altLang="en-US"/>
            </a:p>
          </p:txBody>
        </p:sp>
      </p:grpSp>
      <p:sp>
        <p:nvSpPr>
          <p:cNvPr id="47115" name="Text Box 11"/>
          <p:cNvSpPr txBox="1">
            <a:spLocks noChangeArrowheads="1"/>
          </p:cNvSpPr>
          <p:nvPr/>
        </p:nvSpPr>
        <p:spPr bwMode="auto">
          <a:xfrm>
            <a:off x="609600" y="3340100"/>
            <a:ext cx="7696200" cy="427038"/>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嘌呤霉素处理对反应速度与底物浓度关系的影响</a:t>
            </a:r>
          </a:p>
        </p:txBody>
      </p:sp>
      <p:sp>
        <p:nvSpPr>
          <p:cNvPr id="47116" name="Text Box 12"/>
          <p:cNvSpPr txBox="1">
            <a:spLocks noChangeArrowheads="1"/>
          </p:cNvSpPr>
          <p:nvPr/>
        </p:nvSpPr>
        <p:spPr bwMode="auto">
          <a:xfrm>
            <a:off x="2827338" y="4025900"/>
            <a:ext cx="1897062"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楷体_GB2312" pitchFamily="49" charset="-122"/>
                <a:ea typeface="楷体_GB2312" pitchFamily="49" charset="-122"/>
              </a:rPr>
              <a:t>混合模型</a:t>
            </a:r>
            <a:r>
              <a:rPr lang="zh-CN" altLang="en-US" sz="2800">
                <a:latin typeface="楷体_GB2312" pitchFamily="49" charset="-122"/>
                <a:ea typeface="楷体_GB2312" pitchFamily="49" charset="-122"/>
              </a:rPr>
              <a:t> </a:t>
            </a:r>
          </a:p>
        </p:txBody>
      </p:sp>
      <p:grpSp>
        <p:nvGrpSpPr>
          <p:cNvPr id="3" name="Group 13"/>
          <p:cNvGrpSpPr>
            <a:grpSpLocks/>
          </p:cNvGrpSpPr>
          <p:nvPr/>
        </p:nvGrpSpPr>
        <p:grpSpPr bwMode="auto">
          <a:xfrm>
            <a:off x="3276600" y="1892300"/>
            <a:ext cx="2228850" cy="1282700"/>
            <a:chOff x="2112" y="1248"/>
            <a:chExt cx="1200" cy="808"/>
          </a:xfrm>
        </p:grpSpPr>
        <p:sp>
          <p:nvSpPr>
            <p:cNvPr id="57363" name="Text Box 14"/>
            <p:cNvSpPr txBox="1">
              <a:spLocks noChangeArrowheads="1"/>
            </p:cNvSpPr>
            <p:nvPr/>
          </p:nvSpPr>
          <p:spPr bwMode="auto">
            <a:xfrm>
              <a:off x="2112" y="1584"/>
              <a:ext cx="1200" cy="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
                </a:spcBef>
              </a:pPr>
              <a:r>
                <a:rPr lang="zh-CN" altLang="en-US" b="1">
                  <a:latin typeface="Arial" charset="0"/>
                </a:rPr>
                <a:t>发现问题，</a:t>
              </a:r>
            </a:p>
            <a:p>
              <a:pPr algn="ctr" eaLnBrk="1" hangingPunct="1">
                <a:spcBef>
                  <a:spcPct val="5000"/>
                </a:spcBef>
              </a:pPr>
              <a:r>
                <a:rPr lang="zh-CN" altLang="en-US" b="1">
                  <a:latin typeface="Arial" charset="0"/>
                </a:rPr>
                <a:t>得参数初值</a:t>
              </a:r>
            </a:p>
          </p:txBody>
        </p:sp>
        <p:sp>
          <p:nvSpPr>
            <p:cNvPr id="57364" name="AutoShape 15"/>
            <p:cNvSpPr>
              <a:spLocks noChangeArrowheads="1"/>
            </p:cNvSpPr>
            <p:nvPr/>
          </p:nvSpPr>
          <p:spPr bwMode="auto">
            <a:xfrm>
              <a:off x="2592" y="1248"/>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tIns="0" bIns="0" anchor="ctr"/>
            <a:lstStyle/>
            <a:p>
              <a:endParaRPr lang="zh-CN" altLang="en-US"/>
            </a:p>
          </p:txBody>
        </p:sp>
      </p:grpSp>
      <p:grpSp>
        <p:nvGrpSpPr>
          <p:cNvPr id="4" name="Group 16"/>
          <p:cNvGrpSpPr>
            <a:grpSpLocks/>
          </p:cNvGrpSpPr>
          <p:nvPr/>
        </p:nvGrpSpPr>
        <p:grpSpPr bwMode="auto">
          <a:xfrm>
            <a:off x="755650" y="3956050"/>
            <a:ext cx="2341563" cy="974725"/>
            <a:chOff x="480" y="2640"/>
            <a:chExt cx="1248" cy="614"/>
          </a:xfrm>
        </p:grpSpPr>
        <p:sp>
          <p:nvSpPr>
            <p:cNvPr id="57361" name="Text Box 17"/>
            <p:cNvSpPr txBox="1">
              <a:spLocks noChangeArrowheads="1"/>
            </p:cNvSpPr>
            <p:nvPr/>
          </p:nvSpPr>
          <p:spPr bwMode="auto">
            <a:xfrm>
              <a:off x="480" y="3024"/>
              <a:ext cx="1248"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latin typeface="宋体" pitchFamily="2" charset="-122"/>
                </a:rPr>
                <a:t>引入</a:t>
              </a:r>
              <a:r>
                <a:rPr lang="en-US" altLang="zh-CN" b="1"/>
                <a:t>0-1</a:t>
              </a:r>
              <a:r>
                <a:rPr lang="zh-CN" altLang="en-US" b="1">
                  <a:latin typeface="宋体" pitchFamily="2" charset="-122"/>
                </a:rPr>
                <a:t>变量</a:t>
              </a:r>
              <a:endParaRPr lang="zh-CN" altLang="en-US" b="1">
                <a:latin typeface="Arial" charset="0"/>
              </a:endParaRPr>
            </a:p>
          </p:txBody>
        </p:sp>
        <p:sp>
          <p:nvSpPr>
            <p:cNvPr id="57362" name="AutoShape 18"/>
            <p:cNvSpPr>
              <a:spLocks noChangeArrowheads="1"/>
            </p:cNvSpPr>
            <p:nvPr/>
          </p:nvSpPr>
          <p:spPr bwMode="auto">
            <a:xfrm>
              <a:off x="960" y="2640"/>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tIns="0" bIns="0" anchor="ctr"/>
            <a:lstStyle/>
            <a:p>
              <a:endParaRPr lang="zh-CN" altLang="en-US"/>
            </a:p>
          </p:txBody>
        </p:sp>
      </p:grpSp>
      <p:sp>
        <p:nvSpPr>
          <p:cNvPr id="47123" name="Text Box 19"/>
          <p:cNvSpPr txBox="1">
            <a:spLocks noChangeArrowheads="1"/>
          </p:cNvSpPr>
          <p:nvPr/>
        </p:nvSpPr>
        <p:spPr bwMode="auto">
          <a:xfrm>
            <a:off x="6477000" y="4025900"/>
            <a:ext cx="1752600"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楷体_GB2312" pitchFamily="49" charset="-122"/>
                <a:ea typeface="楷体_GB2312" pitchFamily="49" charset="-122"/>
              </a:rPr>
              <a:t>简化模型</a:t>
            </a:r>
            <a:r>
              <a:rPr lang="zh-CN" altLang="en-US" sz="2800">
                <a:latin typeface="楷体_GB2312" pitchFamily="49" charset="-122"/>
                <a:ea typeface="楷体_GB2312" pitchFamily="49" charset="-122"/>
              </a:rPr>
              <a:t> </a:t>
            </a:r>
          </a:p>
        </p:txBody>
      </p:sp>
      <p:grpSp>
        <p:nvGrpSpPr>
          <p:cNvPr id="5" name="Group 20"/>
          <p:cNvGrpSpPr>
            <a:grpSpLocks/>
          </p:cNvGrpSpPr>
          <p:nvPr/>
        </p:nvGrpSpPr>
        <p:grpSpPr bwMode="auto">
          <a:xfrm>
            <a:off x="4419600" y="4025900"/>
            <a:ext cx="2744788" cy="1263650"/>
            <a:chOff x="2880" y="2736"/>
            <a:chExt cx="1536" cy="796"/>
          </a:xfrm>
        </p:grpSpPr>
        <p:sp>
          <p:nvSpPr>
            <p:cNvPr id="57359" name="Text Box 21"/>
            <p:cNvSpPr txBox="1">
              <a:spLocks noChangeArrowheads="1"/>
            </p:cNvSpPr>
            <p:nvPr/>
          </p:nvSpPr>
          <p:spPr bwMode="auto">
            <a:xfrm>
              <a:off x="2880" y="3072"/>
              <a:ext cx="1536" cy="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kumimoji="0" lang="zh-CN" altLang="en-US" b="1"/>
                <a:t>检查</a:t>
              </a:r>
              <a:r>
                <a:rPr kumimoji="0" lang="zh-CN" altLang="en-US" b="1">
                  <a:cs typeface="Times New Roman" pitchFamily="18" charset="0"/>
                </a:rPr>
                <a:t>参数置信区间</a:t>
              </a:r>
              <a:r>
                <a:rPr kumimoji="0" lang="zh-CN" altLang="en-US" b="1"/>
                <a:t>是否包含零点</a:t>
              </a:r>
            </a:p>
          </p:txBody>
        </p:sp>
        <p:sp>
          <p:nvSpPr>
            <p:cNvPr id="57360" name="AutoShape 22"/>
            <p:cNvSpPr>
              <a:spLocks noChangeArrowheads="1"/>
            </p:cNvSpPr>
            <p:nvPr/>
          </p:nvSpPr>
          <p:spPr bwMode="auto">
            <a:xfrm>
              <a:off x="3504" y="2736"/>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tIns="0" bIns="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ox(in)">
                                      <p:cBhvr>
                                        <p:cTn id="7" dur="10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slide(fromRight)">
                                      <p:cBhvr>
                                        <p:cTn id="17" dur="1000"/>
                                        <p:tgtEl>
                                          <p:spTgt spid="47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110"/>
                                        </p:tgtEl>
                                        <p:attrNameLst>
                                          <p:attrName>style.visibility</p:attrName>
                                        </p:attrNameLst>
                                      </p:cBhvr>
                                      <p:to>
                                        <p:strVal val="visible"/>
                                      </p:to>
                                    </p:set>
                                    <p:animEffect transition="in" filter="dissolve">
                                      <p:cBhvr>
                                        <p:cTn id="22" dur="1000"/>
                                        <p:tgtEl>
                                          <p:spTgt spid="47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7111"/>
                                        </p:tgtEl>
                                        <p:attrNameLst>
                                          <p:attrName>style.visibility</p:attrName>
                                        </p:attrNameLst>
                                      </p:cBhvr>
                                      <p:to>
                                        <p:strVal val="visible"/>
                                      </p:to>
                                    </p:set>
                                    <p:anim calcmode="lin" valueType="num">
                                      <p:cBhvr additive="base">
                                        <p:cTn id="33" dur="1000" fill="hold"/>
                                        <p:tgtEl>
                                          <p:spTgt spid="47111"/>
                                        </p:tgtEl>
                                        <p:attrNameLst>
                                          <p:attrName>ppt_x</p:attrName>
                                        </p:attrNameLst>
                                      </p:cBhvr>
                                      <p:tavLst>
                                        <p:tav tm="0">
                                          <p:val>
                                            <p:strVal val="1+#ppt_w/2"/>
                                          </p:val>
                                        </p:tav>
                                        <p:tav tm="100000">
                                          <p:val>
                                            <p:strVal val="#ppt_x"/>
                                          </p:val>
                                        </p:tav>
                                      </p:tavLst>
                                    </p:anim>
                                    <p:anim calcmode="lin" valueType="num">
                                      <p:cBhvr additive="base">
                                        <p:cTn id="34" dur="10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47115"/>
                                        </p:tgtEl>
                                        <p:attrNameLst>
                                          <p:attrName>style.visibility</p:attrName>
                                        </p:attrNameLst>
                                      </p:cBhvr>
                                      <p:to>
                                        <p:strVal val="visible"/>
                                      </p:to>
                                    </p:set>
                                    <p:animEffect transition="in" filter="box(in)">
                                      <p:cBhvr>
                                        <p:cTn id="39" dur="1000"/>
                                        <p:tgtEl>
                                          <p:spTgt spid="471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checkerboard(across)">
                                      <p:cBhvr>
                                        <p:cTn id="44" dur="10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47116"/>
                                        </p:tgtEl>
                                        <p:attrNameLst>
                                          <p:attrName>style.visibility</p:attrName>
                                        </p:attrNameLst>
                                      </p:cBhvr>
                                      <p:to>
                                        <p:strVal val="visible"/>
                                      </p:to>
                                    </p:set>
                                    <p:anim calcmode="lin" valueType="num">
                                      <p:cBhvr>
                                        <p:cTn id="49" dur="1000" fill="hold"/>
                                        <p:tgtEl>
                                          <p:spTgt spid="47116"/>
                                        </p:tgtEl>
                                        <p:attrNameLst>
                                          <p:attrName>ppt_w</p:attrName>
                                        </p:attrNameLst>
                                      </p:cBhvr>
                                      <p:tavLst>
                                        <p:tav tm="0">
                                          <p:val>
                                            <p:fltVal val="0"/>
                                          </p:val>
                                        </p:tav>
                                        <p:tav tm="100000">
                                          <p:val>
                                            <p:strVal val="#ppt_w"/>
                                          </p:val>
                                        </p:tav>
                                      </p:tavLst>
                                    </p:anim>
                                    <p:anim calcmode="lin" valueType="num">
                                      <p:cBhvr>
                                        <p:cTn id="50" dur="1000" fill="hold"/>
                                        <p:tgtEl>
                                          <p:spTgt spid="47116"/>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7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strVal val="2/3*#ppt_w"/>
                                          </p:val>
                                        </p:tav>
                                        <p:tav tm="100000">
                                          <p:val>
                                            <p:strVal val="#ppt_w"/>
                                          </p:val>
                                        </p:tav>
                                      </p:tavLst>
                                    </p:anim>
                                    <p:anim calcmode="lin" valueType="num">
                                      <p:cBhvr>
                                        <p:cTn id="56" dur="10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7123"/>
                                        </p:tgtEl>
                                        <p:attrNameLst>
                                          <p:attrName>style.visibility</p:attrName>
                                        </p:attrNameLst>
                                      </p:cBhvr>
                                      <p:to>
                                        <p:strVal val="visible"/>
                                      </p:to>
                                    </p:set>
                                    <p:anim calcmode="lin" valueType="num">
                                      <p:cBhvr additive="base">
                                        <p:cTn id="61" dur="1000" fill="hold"/>
                                        <p:tgtEl>
                                          <p:spTgt spid="47123"/>
                                        </p:tgtEl>
                                        <p:attrNameLst>
                                          <p:attrName>ppt_x</p:attrName>
                                        </p:attrNameLst>
                                      </p:cBhvr>
                                      <p:tavLst>
                                        <p:tav tm="0">
                                          <p:val>
                                            <p:strVal val="1+#ppt_w/2"/>
                                          </p:val>
                                        </p:tav>
                                        <p:tav tm="100000">
                                          <p:val>
                                            <p:strVal val="#ppt_x"/>
                                          </p:val>
                                        </p:tav>
                                      </p:tavLst>
                                    </p:anim>
                                    <p:anim calcmode="lin" valueType="num">
                                      <p:cBhvr additive="base">
                                        <p:cTn id="62" dur="1000" fill="hold"/>
                                        <p:tgtEl>
                                          <p:spTgt spid="4712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7106"/>
                                        </p:tgtEl>
                                        <p:attrNameLst>
                                          <p:attrName>style.visibility</p:attrName>
                                        </p:attrNameLst>
                                      </p:cBhvr>
                                      <p:to>
                                        <p:strVal val="visible"/>
                                      </p:to>
                                    </p:set>
                                    <p:animEffect transition="in" filter="blinds(horizontal)">
                                      <p:cBhvr>
                                        <p:cTn id="67" dur="1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8" grpId="0" animBg="1" autoUpdateAnimBg="0"/>
      <p:bldP spid="47109" grpId="0" animBg="1" autoUpdateAnimBg="0"/>
      <p:bldP spid="47110" grpId="0" animBg="1" autoUpdateAnimBg="0"/>
      <p:bldP spid="47111" grpId="0" animBg="1" autoUpdateAnimBg="0"/>
      <p:bldP spid="47115" grpId="0" animBg="1" autoUpdateAnimBg="0"/>
      <p:bldP spid="47116" grpId="0" animBg="1"/>
      <p:bldP spid="471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04800" y="1632992"/>
            <a:ext cx="609600" cy="1066800"/>
          </a:xfrm>
          <a:prstGeom prst="rect">
            <a:avLst/>
          </a:prstGeom>
          <a:solidFill>
            <a:srgbClr val="FFCC99"/>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23556" name="Text Box 4"/>
          <p:cNvSpPr txBox="1">
            <a:spLocks noChangeArrowheads="1"/>
          </p:cNvSpPr>
          <p:nvPr/>
        </p:nvSpPr>
        <p:spPr bwMode="auto">
          <a:xfrm>
            <a:off x="1042988" y="1556792"/>
            <a:ext cx="7418387"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zh-CN" altLang="en-US" sz="2800" b="1" dirty="0">
                <a:latin typeface="Arial" charset="0"/>
              </a:rPr>
              <a:t>建立投资额模型，研究</a:t>
            </a:r>
            <a:r>
              <a:rPr lang="zh-CN" altLang="en-US" sz="2800" b="1" dirty="0">
                <a:latin typeface="宋体" pitchFamily="2" charset="-122"/>
              </a:rPr>
              <a:t>某地区</a:t>
            </a:r>
            <a:r>
              <a:rPr lang="zh-CN" altLang="en-US" sz="2800" b="1" dirty="0">
                <a:latin typeface="Arial" charset="0"/>
              </a:rPr>
              <a:t>实际投资额与国民生产总值 </a:t>
            </a:r>
            <a:r>
              <a:rPr lang="en-US" altLang="zh-CN" sz="2800" b="1" dirty="0"/>
              <a:t>( GNP ) </a:t>
            </a:r>
            <a:r>
              <a:rPr lang="zh-CN" altLang="en-US" sz="2800" b="1" dirty="0">
                <a:latin typeface="Arial" charset="0"/>
              </a:rPr>
              <a:t>及物价指数 </a:t>
            </a:r>
            <a:r>
              <a:rPr lang="en-US" altLang="zh-CN" sz="2800" b="1" dirty="0"/>
              <a:t>(</a:t>
            </a:r>
            <a:r>
              <a:rPr lang="en-US" altLang="zh-CN" sz="2800" b="1" dirty="0">
                <a:latin typeface="Arial" charset="0"/>
              </a:rPr>
              <a:t> </a:t>
            </a:r>
            <a:r>
              <a:rPr lang="en-US" altLang="zh-CN" sz="2800" b="1" dirty="0"/>
              <a:t>PI</a:t>
            </a:r>
            <a:r>
              <a:rPr lang="en-US" altLang="zh-CN" sz="2800" b="1" dirty="0">
                <a:latin typeface="Arial" charset="0"/>
              </a:rPr>
              <a:t> </a:t>
            </a:r>
            <a:r>
              <a:rPr lang="en-US" altLang="zh-CN" sz="2800" b="1" dirty="0"/>
              <a:t>) </a:t>
            </a:r>
            <a:r>
              <a:rPr lang="zh-CN" altLang="en-US" sz="2800" b="1" dirty="0">
                <a:latin typeface="Arial" charset="0"/>
              </a:rPr>
              <a:t>的关系</a:t>
            </a:r>
            <a:r>
              <a:rPr lang="en-US" altLang="zh-CN" sz="2800" b="1" dirty="0">
                <a:latin typeface="Arial" charset="0"/>
              </a:rPr>
              <a:t>.</a:t>
            </a:r>
          </a:p>
        </p:txBody>
      </p:sp>
      <p:sp>
        <p:nvSpPr>
          <p:cNvPr id="23670" name="Text Box 118"/>
          <p:cNvSpPr txBox="1">
            <a:spLocks noChangeArrowheads="1"/>
          </p:cNvSpPr>
          <p:nvPr/>
        </p:nvSpPr>
        <p:spPr bwMode="auto">
          <a:xfrm>
            <a:off x="942463" y="2699792"/>
            <a:ext cx="7632700" cy="519113"/>
          </a:xfrm>
          <a:prstGeom prst="rect">
            <a:avLst/>
          </a:prstGeom>
          <a:solidFill>
            <a:srgbClr val="FFFF00"/>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a:latin typeface="宋体" pitchFamily="2" charset="-122"/>
              </a:rPr>
              <a:t>根据对未来</a:t>
            </a:r>
            <a:r>
              <a:rPr lang="en-US" altLang="zh-CN" sz="2800" b="1" dirty="0"/>
              <a:t>GNP</a:t>
            </a:r>
            <a:r>
              <a:rPr lang="zh-CN" altLang="en-US" sz="2800" b="1" dirty="0">
                <a:latin typeface="宋体" pitchFamily="2" charset="-122"/>
              </a:rPr>
              <a:t>及</a:t>
            </a:r>
            <a:r>
              <a:rPr lang="en-US" altLang="zh-CN" sz="2800" b="1" dirty="0"/>
              <a:t>PI</a:t>
            </a:r>
            <a:r>
              <a:rPr lang="zh-CN" altLang="en-US" sz="2800" b="1" dirty="0">
                <a:latin typeface="宋体" pitchFamily="2" charset="-122"/>
              </a:rPr>
              <a:t>的估计，预测未来投资额</a:t>
            </a:r>
            <a:r>
              <a:rPr lang="en-US" altLang="zh-CN" sz="2800" b="1" dirty="0">
                <a:latin typeface="宋体" pitchFamily="2" charset="-122"/>
              </a:rPr>
              <a:t>.</a:t>
            </a:r>
            <a:r>
              <a:rPr lang="en-US" altLang="zh-CN" sz="2800" b="1" dirty="0">
                <a:latin typeface="Arial" charset="0"/>
              </a:rPr>
              <a:t> </a:t>
            </a:r>
          </a:p>
        </p:txBody>
      </p:sp>
      <p:sp>
        <p:nvSpPr>
          <p:cNvPr id="23671" name="Text Box 119"/>
          <p:cNvSpPr txBox="1">
            <a:spLocks noChangeArrowheads="1"/>
          </p:cNvSpPr>
          <p:nvPr/>
        </p:nvSpPr>
        <p:spPr bwMode="auto">
          <a:xfrm>
            <a:off x="2555776" y="3356992"/>
            <a:ext cx="3943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latin typeface="宋体" pitchFamily="2" charset="-122"/>
              </a:rPr>
              <a:t>该地区</a:t>
            </a:r>
            <a:r>
              <a:rPr lang="zh-CN" altLang="en-US" b="1" dirty="0">
                <a:solidFill>
                  <a:srgbClr val="FF0000"/>
                </a:solidFill>
                <a:latin typeface="宋体" pitchFamily="2" charset="-122"/>
              </a:rPr>
              <a:t>连续</a:t>
            </a:r>
            <a:r>
              <a:rPr lang="en-US" altLang="zh-CN" b="1" dirty="0">
                <a:solidFill>
                  <a:srgbClr val="FF0000"/>
                </a:solidFill>
                <a:cs typeface="Times New Roman" pitchFamily="18" charset="0"/>
              </a:rPr>
              <a:t>20</a:t>
            </a:r>
            <a:r>
              <a:rPr lang="zh-CN" altLang="en-US" b="1" dirty="0">
                <a:solidFill>
                  <a:srgbClr val="FF0000"/>
                </a:solidFill>
                <a:latin typeface="宋体" pitchFamily="2" charset="-122"/>
              </a:rPr>
              <a:t>年</a:t>
            </a:r>
            <a:r>
              <a:rPr lang="zh-CN" altLang="en-US" b="1" dirty="0">
                <a:latin typeface="宋体" pitchFamily="2" charset="-122"/>
              </a:rPr>
              <a:t>的统计数据</a:t>
            </a:r>
            <a:r>
              <a:rPr lang="zh-CN" altLang="en-US" b="1" dirty="0">
                <a:latin typeface="Arial" charset="0"/>
              </a:rPr>
              <a:t> </a:t>
            </a:r>
          </a:p>
        </p:txBody>
      </p:sp>
      <p:pic>
        <p:nvPicPr>
          <p:cNvPr id="58376" name="Picture 121" descr="j022201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16913" y="476250"/>
            <a:ext cx="6445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xmlns="" val="2914813053"/>
              </p:ext>
            </p:extLst>
          </p:nvPr>
        </p:nvGraphicFramePr>
        <p:xfrm>
          <a:off x="644796" y="3933056"/>
          <a:ext cx="7705798" cy="2133600"/>
        </p:xfrm>
        <a:graphic>
          <a:graphicData uri="http://schemas.openxmlformats.org/drawingml/2006/table">
            <a:tbl>
              <a:tblPr firstRow="1" firstCol="1" lastRow="1" lastCol="1" bandRow="1" bandCol="1">
                <a:tableStyleId>{5C22544A-7EE6-4342-B048-85BDC9FD1C3A}</a:tableStyleId>
              </a:tblPr>
              <a:tblGrid>
                <a:gridCol w="679560"/>
                <a:gridCol w="1095533"/>
                <a:gridCol w="1112007"/>
                <a:gridCol w="926673"/>
                <a:gridCol w="741338"/>
                <a:gridCol w="1112007"/>
                <a:gridCol w="1112007"/>
                <a:gridCol w="926673"/>
              </a:tblGrid>
              <a:tr h="576064">
                <a:tc>
                  <a:txBody>
                    <a:bodyPr/>
                    <a:lstStyle/>
                    <a:p>
                      <a:pPr algn="ctr">
                        <a:spcAft>
                          <a:spcPts val="0"/>
                        </a:spcAft>
                      </a:pPr>
                      <a:r>
                        <a:rPr lang="zh-CN" sz="2000" b="1" kern="100" dirty="0">
                          <a:solidFill>
                            <a:schemeClr val="tx1"/>
                          </a:solidFill>
                          <a:effectLst/>
                        </a:rPr>
                        <a:t>年份序号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a:solidFill>
                            <a:schemeClr val="tx1"/>
                          </a:solidFill>
                          <a:effectLst/>
                        </a:rPr>
                        <a:t>年份</a:t>
                      </a:r>
                    </a:p>
                    <a:p>
                      <a:pPr algn="ctr">
                        <a:spcAft>
                          <a:spcPts val="0"/>
                        </a:spcAft>
                      </a:pPr>
                      <a:r>
                        <a:rPr lang="zh-CN" sz="2000" b="1" kern="100">
                          <a:solidFill>
                            <a:schemeClr val="tx1"/>
                          </a:solidFill>
                          <a:effectLst/>
                        </a:rPr>
                        <a:t>序号</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r>
              <a:tr h="295856">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90.9</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596.7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0.7167</a:t>
                      </a:r>
                      <a:endParaRPr lang="zh-CN" sz="2000" b="1" kern="100">
                        <a:solidFill>
                          <a:schemeClr val="tx1"/>
                        </a:solidFill>
                        <a:effectLst/>
                        <a:latin typeface="Times New Roman"/>
                        <a:ea typeface="宋体"/>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00" dirty="0" smtClean="0">
                          <a:solidFill>
                            <a:schemeClr val="tx1"/>
                          </a:solidFill>
                          <a:effectLst/>
                        </a:rPr>
                        <a:t>11</a:t>
                      </a:r>
                      <a:endParaRPr lang="zh-CN" altLang="zh-CN" sz="1800" b="1" kern="100" dirty="0" smtClean="0">
                        <a:solidFill>
                          <a:schemeClr val="tx1"/>
                        </a:solidFill>
                        <a:effectLst/>
                        <a:latin typeface="+mn-lt"/>
                        <a:ea typeface="+mn-ea"/>
                      </a:endParaRPr>
                    </a:p>
                  </a:txBody>
                  <a:tcPr marL="68580" marR="68580" marT="0" marB="0">
                    <a:solidFill>
                      <a:schemeClr val="accent1"/>
                    </a:solidFill>
                  </a:tcPr>
                </a:tc>
                <a:tc>
                  <a:txBody>
                    <a:bodyPr/>
                    <a:lstStyle/>
                    <a:p>
                      <a:pPr indent="133350" algn="just">
                        <a:spcAft>
                          <a:spcPts val="0"/>
                        </a:spcAft>
                      </a:pPr>
                      <a:r>
                        <a:rPr lang="en-US" sz="2000" b="1" kern="100" dirty="0" smtClean="0">
                          <a:solidFill>
                            <a:schemeClr val="tx1"/>
                          </a:solidFill>
                          <a:effectLst/>
                        </a:rPr>
                        <a:t> 229.8</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1326.4</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1.0575</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97.4</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637.7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0.7277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smtClean="0">
                          <a:solidFill>
                            <a:schemeClr val="tx1"/>
                          </a:solidFill>
                          <a:effectLst/>
                        </a:rPr>
                        <a:t>12</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rPr>
                        <a:t>228.7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1434.2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1.1508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113.5</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691.1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0.7436</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13</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rPr>
                        <a:t>206.1</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1549.2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1.2579</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a:solidFill>
                            <a:schemeClr val="tx1"/>
                          </a:solidFill>
                          <a:effectLst/>
                          <a:latin typeface="Times New Roman"/>
                          <a:ea typeface="宋体"/>
                        </a:rPr>
                        <a:t>10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195.0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1185.9</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1.0000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20</a:t>
                      </a:r>
                      <a:endParaRPr lang="zh-CN" sz="2000" b="1" kern="10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latin typeface="Times New Roman"/>
                          <a:ea typeface="宋体"/>
                        </a:rPr>
                        <a:t>424.5</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3073.0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tx1"/>
                          </a:solidFill>
                          <a:effectLst/>
                          <a:latin typeface="Times New Roman"/>
                          <a:ea typeface="宋体"/>
                        </a:rPr>
                        <a:t>2.0688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bl>
          </a:graphicData>
        </a:graphic>
      </p:graphicFrame>
      <p:sp>
        <p:nvSpPr>
          <p:cNvPr id="122" name="Text Box 2"/>
          <p:cNvSpPr txBox="1">
            <a:spLocks noChangeArrowheads="1"/>
          </p:cNvSpPr>
          <p:nvPr/>
        </p:nvSpPr>
        <p:spPr bwMode="auto">
          <a:xfrm>
            <a:off x="1025102" y="620688"/>
            <a:ext cx="7200800"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9.4   </a:t>
            </a:r>
            <a:r>
              <a:rPr lang="zh-CN" altLang="en-US" sz="3600" b="1" dirty="0">
                <a:latin typeface="+mj-lt"/>
                <a:ea typeface="隶书" panose="02010509060101010101" pitchFamily="49" charset="-122"/>
              </a:rPr>
              <a:t>投资额与生产总值和物价指数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slide(fromLeft)">
                                      <p:cBhvr>
                                        <p:cTn id="7" dur="10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ox(in)">
                                      <p:cBhvr>
                                        <p:cTn id="12" dur="10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670"/>
                                        </p:tgtEl>
                                        <p:attrNameLst>
                                          <p:attrName>style.visibility</p:attrName>
                                        </p:attrNameLst>
                                      </p:cBhvr>
                                      <p:to>
                                        <p:strVal val="visible"/>
                                      </p:to>
                                    </p:set>
                                    <p:animEffect transition="in" filter="box(out)">
                                      <p:cBhvr>
                                        <p:cTn id="17" dur="1000"/>
                                        <p:tgtEl>
                                          <p:spTgt spid="236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3671"/>
                                        </p:tgtEl>
                                        <p:attrNameLst>
                                          <p:attrName>style.visibility</p:attrName>
                                        </p:attrNameLst>
                                      </p:cBhvr>
                                      <p:to>
                                        <p:strVal val="visible"/>
                                      </p:to>
                                    </p:set>
                                    <p:animEffect transition="in" filter="blinds(vertical)">
                                      <p:cBhvr>
                                        <p:cTn id="22" dur="1000"/>
                                        <p:tgtEl>
                                          <p:spTgt spid="2367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Effect transition="in" filter="fad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autoUpdateAnimBg="0"/>
      <p:bldP spid="23556" grpId="0" animBg="1" autoUpdateAnimBg="0"/>
      <p:bldP spid="23670" grpId="0" animBg="1"/>
      <p:bldP spid="236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85800" y="4616146"/>
            <a:ext cx="8169275" cy="558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ct val="50000"/>
              </a:spcBef>
              <a:buFont typeface="Arial" panose="020B0604020202020204" pitchFamily="34" charset="0"/>
              <a:buChar char="•"/>
            </a:pPr>
            <a:r>
              <a:rPr lang="zh-CN" altLang="en-US" sz="2800" b="1" dirty="0">
                <a:latin typeface="Arial" charset="0"/>
              </a:rPr>
              <a:t>时间序列</a:t>
            </a:r>
            <a:r>
              <a:rPr lang="zh-CN" altLang="en-US" sz="2800" b="1" dirty="0" smtClean="0">
                <a:latin typeface="Arial" charset="0"/>
              </a:rPr>
              <a:t>中变量</a:t>
            </a:r>
            <a:r>
              <a:rPr lang="zh-CN" altLang="en-US" sz="2800" b="1" dirty="0">
                <a:latin typeface="Arial" charset="0"/>
              </a:rPr>
              <a:t>的顺序观测值之间存在</a:t>
            </a:r>
            <a:r>
              <a:rPr lang="zh-CN" altLang="en-US" sz="2800" b="1" dirty="0">
                <a:solidFill>
                  <a:srgbClr val="FF3300"/>
                </a:solidFill>
                <a:latin typeface="Arial" charset="0"/>
              </a:rPr>
              <a:t>自相关</a:t>
            </a:r>
            <a:r>
              <a:rPr lang="en-US" altLang="zh-CN" sz="2800" b="1" dirty="0">
                <a:solidFill>
                  <a:srgbClr val="FF3300"/>
                </a:solidFill>
                <a:latin typeface="Arial" charset="0"/>
              </a:rPr>
              <a:t>.</a:t>
            </a:r>
          </a:p>
        </p:txBody>
      </p:sp>
      <p:sp>
        <p:nvSpPr>
          <p:cNvPr id="24579" name="Text Box 3"/>
          <p:cNvSpPr txBox="1">
            <a:spLocks noChangeArrowheads="1"/>
          </p:cNvSpPr>
          <p:nvPr/>
        </p:nvSpPr>
        <p:spPr bwMode="auto">
          <a:xfrm>
            <a:off x="1445708" y="1738313"/>
            <a:ext cx="70147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以时间为序的</a:t>
            </a:r>
            <a:r>
              <a:rPr lang="zh-CN" altLang="en-US" sz="2800" b="1" dirty="0" smtClean="0">
                <a:latin typeface="宋体" pitchFamily="2" charset="-122"/>
              </a:rPr>
              <a:t>数据</a:t>
            </a:r>
            <a:r>
              <a:rPr lang="en-US" altLang="zh-CN" sz="2800" b="1" dirty="0" smtClean="0">
                <a:latin typeface="宋体" pitchFamily="2" charset="-122"/>
              </a:rPr>
              <a:t>(</a:t>
            </a:r>
            <a:r>
              <a:rPr lang="zh-CN" altLang="en-US" sz="2800" b="1" dirty="0" smtClean="0">
                <a:latin typeface="宋体" pitchFamily="2" charset="-122"/>
              </a:rPr>
              <a:t>如</a:t>
            </a:r>
            <a:r>
              <a:rPr lang="zh-CN" altLang="zh-CN" sz="2800" b="1" kern="100" dirty="0" smtClean="0"/>
              <a:t>投资额</a:t>
            </a:r>
            <a:r>
              <a:rPr lang="en-US" altLang="zh-CN" sz="2800" b="1" dirty="0" smtClean="0">
                <a:latin typeface="宋体" pitchFamily="2" charset="-122"/>
              </a:rPr>
              <a:t>)</a:t>
            </a:r>
            <a:r>
              <a:rPr lang="zh-CN" altLang="en-US" sz="2800" b="1" dirty="0" smtClean="0">
                <a:latin typeface="宋体" pitchFamily="2" charset="-122"/>
              </a:rPr>
              <a:t>称为</a:t>
            </a:r>
            <a:r>
              <a:rPr lang="zh-CN" altLang="en-US" sz="2800" b="1" dirty="0">
                <a:solidFill>
                  <a:srgbClr val="FF0000"/>
                </a:solidFill>
                <a:latin typeface="宋体" pitchFamily="2" charset="-122"/>
              </a:rPr>
              <a:t>时间序列</a:t>
            </a:r>
            <a:r>
              <a:rPr lang="en-US" altLang="zh-CN" sz="2800" b="1" dirty="0">
                <a:solidFill>
                  <a:srgbClr val="FF0000"/>
                </a:solidFill>
                <a:latin typeface="宋体" pitchFamily="2" charset="-122"/>
              </a:rPr>
              <a:t>.</a:t>
            </a:r>
            <a:endParaRPr lang="en-US" altLang="zh-CN" sz="2800" b="1" dirty="0">
              <a:latin typeface="Arial" charset="0"/>
            </a:endParaRPr>
          </a:p>
        </p:txBody>
      </p:sp>
      <p:sp>
        <p:nvSpPr>
          <p:cNvPr id="24580" name="Text Box 4"/>
          <p:cNvSpPr txBox="1">
            <a:spLocks noChangeArrowheads="1"/>
          </p:cNvSpPr>
          <p:nvPr/>
        </p:nvSpPr>
        <p:spPr bwMode="auto">
          <a:xfrm>
            <a:off x="685800" y="1143000"/>
            <a:ext cx="609600" cy="10668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分析</a:t>
            </a:r>
          </a:p>
        </p:txBody>
      </p:sp>
      <p:sp>
        <p:nvSpPr>
          <p:cNvPr id="24656" name="Text Box 80"/>
          <p:cNvSpPr txBox="1">
            <a:spLocks noChangeArrowheads="1"/>
          </p:cNvSpPr>
          <p:nvPr/>
        </p:nvSpPr>
        <p:spPr bwMode="auto">
          <a:xfrm>
            <a:off x="1447800" y="1219200"/>
            <a:ext cx="6400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宋体" pitchFamily="2" charset="-122"/>
              </a:rPr>
              <a:t>许多经济数据在时间上有一定的</a:t>
            </a:r>
            <a:r>
              <a:rPr lang="zh-CN" altLang="en-US" sz="2800" b="1">
                <a:solidFill>
                  <a:srgbClr val="FF3300"/>
                </a:solidFill>
                <a:latin typeface="宋体" pitchFamily="2" charset="-122"/>
              </a:rPr>
              <a:t>滞后</a:t>
            </a:r>
            <a:r>
              <a:rPr lang="zh-CN" altLang="en-US" sz="2800" b="1">
                <a:latin typeface="宋体" pitchFamily="2" charset="-122"/>
              </a:rPr>
              <a:t>性</a:t>
            </a:r>
            <a:r>
              <a:rPr lang="en-US" altLang="zh-CN" sz="2800" b="1">
                <a:latin typeface="宋体" pitchFamily="2" charset="-122"/>
              </a:rPr>
              <a:t>.</a:t>
            </a:r>
            <a:r>
              <a:rPr lang="en-US" altLang="zh-CN" sz="2800" b="1">
                <a:latin typeface="Arial" charset="0"/>
              </a:rPr>
              <a:t> </a:t>
            </a:r>
          </a:p>
        </p:txBody>
      </p:sp>
      <p:sp>
        <p:nvSpPr>
          <p:cNvPr id="24657" name="Text Box 81"/>
          <p:cNvSpPr txBox="1">
            <a:spLocks noChangeArrowheads="1"/>
          </p:cNvSpPr>
          <p:nvPr/>
        </p:nvSpPr>
        <p:spPr bwMode="auto">
          <a:xfrm>
            <a:off x="685800" y="5790207"/>
            <a:ext cx="8153400"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spcBef>
                <a:spcPct val="50000"/>
              </a:spcBef>
              <a:buFont typeface="Arial" panose="020B0604020202020204" pitchFamily="34" charset="0"/>
              <a:buChar char="•"/>
            </a:pPr>
            <a:r>
              <a:rPr lang="zh-CN" altLang="en-US" sz="2800" b="1" dirty="0" smtClean="0">
                <a:latin typeface="Arial" charset="0"/>
              </a:rPr>
              <a:t>需要诊断</a:t>
            </a:r>
            <a:r>
              <a:rPr lang="zh-CN" altLang="en-US" sz="2800" b="1" dirty="0">
                <a:latin typeface="Arial" charset="0"/>
              </a:rPr>
              <a:t>并</a:t>
            </a:r>
            <a:r>
              <a:rPr lang="zh-CN" altLang="en-US" sz="2800" b="1" dirty="0" smtClean="0">
                <a:latin typeface="Arial" charset="0"/>
              </a:rPr>
              <a:t>消除自</a:t>
            </a:r>
            <a:r>
              <a:rPr lang="zh-CN" altLang="en-US" sz="2800" b="1" dirty="0">
                <a:latin typeface="Arial" charset="0"/>
              </a:rPr>
              <a:t>相关性，建立新的模型</a:t>
            </a:r>
            <a:r>
              <a:rPr lang="en-US" altLang="zh-CN" sz="2800" b="1" dirty="0">
                <a:latin typeface="Arial" charset="0"/>
              </a:rPr>
              <a:t>.</a:t>
            </a:r>
          </a:p>
        </p:txBody>
      </p:sp>
      <p:sp>
        <p:nvSpPr>
          <p:cNvPr id="24658" name="Text Box 82"/>
          <p:cNvSpPr txBox="1">
            <a:spLocks noChangeArrowheads="1"/>
          </p:cNvSpPr>
          <p:nvPr/>
        </p:nvSpPr>
        <p:spPr bwMode="auto">
          <a:xfrm>
            <a:off x="611560" y="5223470"/>
            <a:ext cx="8153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ctr" eaLnBrk="1" hangingPunct="1">
              <a:spcBef>
                <a:spcPct val="50000"/>
              </a:spcBef>
              <a:buFont typeface="Arial" panose="020B0604020202020204" pitchFamily="34" charset="0"/>
              <a:buChar char="•"/>
            </a:pPr>
            <a:r>
              <a:rPr lang="zh-CN" altLang="en-US" sz="2800" b="1" dirty="0" smtClean="0">
                <a:latin typeface="宋体" pitchFamily="2" charset="-122"/>
              </a:rPr>
              <a:t>采用</a:t>
            </a:r>
            <a:r>
              <a:rPr lang="zh-CN" altLang="en-US" sz="2800" b="1" dirty="0">
                <a:latin typeface="宋体" pitchFamily="2" charset="-122"/>
              </a:rPr>
              <a:t>普通回归模型直接处理</a:t>
            </a:r>
            <a:r>
              <a:rPr lang="zh-CN" altLang="en-US" sz="2800" b="1" dirty="0" smtClean="0">
                <a:latin typeface="宋体" pitchFamily="2" charset="-122"/>
              </a:rPr>
              <a:t>，会</a:t>
            </a:r>
            <a:r>
              <a:rPr lang="zh-CN" altLang="en-US" sz="2800" b="1" dirty="0">
                <a:latin typeface="宋体" pitchFamily="2" charset="-122"/>
              </a:rPr>
              <a:t>出现不良后果</a:t>
            </a:r>
            <a:r>
              <a:rPr lang="en-US" altLang="zh-CN" sz="2800" b="1" dirty="0">
                <a:latin typeface="宋体" pitchFamily="2" charset="-122"/>
              </a:rPr>
              <a:t>.</a:t>
            </a:r>
            <a:r>
              <a:rPr lang="en-US" altLang="zh-CN" sz="2800" b="1" dirty="0">
                <a:latin typeface="Arial" charset="0"/>
              </a:rPr>
              <a:t> </a:t>
            </a:r>
          </a:p>
        </p:txBody>
      </p:sp>
      <p:sp>
        <p:nvSpPr>
          <p:cNvPr id="59400" name="Text Box 83"/>
          <p:cNvSpPr txBox="1">
            <a:spLocks noChangeArrowheads="1"/>
          </p:cNvSpPr>
          <p:nvPr/>
        </p:nvSpPr>
        <p:spPr bwMode="auto">
          <a:xfrm>
            <a:off x="533400" y="487363"/>
            <a:ext cx="6477000"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投资额与国民生产总值和物价指数</a:t>
            </a:r>
            <a:r>
              <a:rPr lang="zh-CN" altLang="en-US" sz="3200">
                <a:ea typeface="楷体_GB2312" pitchFamily="49" charset="-122"/>
              </a:rPr>
              <a:t> </a:t>
            </a:r>
          </a:p>
        </p:txBody>
      </p:sp>
      <p:pic>
        <p:nvPicPr>
          <p:cNvPr id="59402" name="Picture 152" descr="j022201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43888" y="476250"/>
            <a:ext cx="6445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5" name="表格 74"/>
          <p:cNvGraphicFramePr>
            <a:graphicFrameLocks noGrp="1"/>
          </p:cNvGraphicFramePr>
          <p:nvPr>
            <p:extLst>
              <p:ext uri="{D42A27DB-BD31-4B8C-83A1-F6EECF244321}">
                <p14:modId xmlns:p14="http://schemas.microsoft.com/office/powerpoint/2010/main" xmlns="" val="2098078701"/>
              </p:ext>
            </p:extLst>
          </p:nvPr>
        </p:nvGraphicFramePr>
        <p:xfrm>
          <a:off x="685800" y="2348880"/>
          <a:ext cx="7705798" cy="2133600"/>
        </p:xfrm>
        <a:graphic>
          <a:graphicData uri="http://schemas.openxmlformats.org/drawingml/2006/table">
            <a:tbl>
              <a:tblPr firstRow="1" firstCol="1" lastRow="1" lastCol="1" bandRow="1" bandCol="1">
                <a:tableStyleId>{5C22544A-7EE6-4342-B048-85BDC9FD1C3A}</a:tableStyleId>
              </a:tblPr>
              <a:tblGrid>
                <a:gridCol w="679560"/>
                <a:gridCol w="1095533"/>
                <a:gridCol w="1112007"/>
                <a:gridCol w="926673"/>
                <a:gridCol w="741338"/>
                <a:gridCol w="1112007"/>
                <a:gridCol w="1112007"/>
                <a:gridCol w="926673"/>
              </a:tblGrid>
              <a:tr h="576064">
                <a:tc>
                  <a:txBody>
                    <a:bodyPr/>
                    <a:lstStyle/>
                    <a:p>
                      <a:pPr algn="ctr">
                        <a:spcAft>
                          <a:spcPts val="0"/>
                        </a:spcAft>
                      </a:pPr>
                      <a:r>
                        <a:rPr lang="zh-CN" sz="2000" b="1" kern="100" dirty="0">
                          <a:solidFill>
                            <a:schemeClr val="tx1"/>
                          </a:solidFill>
                          <a:effectLst/>
                        </a:rPr>
                        <a:t>年份序号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a:solidFill>
                            <a:schemeClr val="tx1"/>
                          </a:solidFill>
                          <a:effectLst/>
                        </a:rPr>
                        <a:t>年份</a:t>
                      </a:r>
                    </a:p>
                    <a:p>
                      <a:pPr algn="ctr">
                        <a:spcAft>
                          <a:spcPts val="0"/>
                        </a:spcAft>
                      </a:pPr>
                      <a:r>
                        <a:rPr lang="zh-CN" sz="2000" b="1" kern="100">
                          <a:solidFill>
                            <a:schemeClr val="tx1"/>
                          </a:solidFill>
                          <a:effectLst/>
                        </a:rPr>
                        <a:t>序号</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r>
              <a:tr h="295856">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rgbClr val="FF0000"/>
                          </a:solidFill>
                          <a:effectLst/>
                        </a:rPr>
                        <a:t>  90.9</a:t>
                      </a:r>
                      <a:endParaRPr lang="zh-CN" sz="2000" b="1" kern="100" dirty="0">
                        <a:solidFill>
                          <a:srgbClr val="FF0000"/>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596.7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0.7167</a:t>
                      </a:r>
                      <a:endParaRPr lang="zh-CN" sz="2000" b="1" kern="100">
                        <a:solidFill>
                          <a:schemeClr val="tx1"/>
                        </a:solidFill>
                        <a:effectLst/>
                        <a:latin typeface="Times New Roman"/>
                        <a:ea typeface="宋体"/>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00" dirty="0" smtClean="0">
                          <a:solidFill>
                            <a:schemeClr val="tx1"/>
                          </a:solidFill>
                          <a:effectLst/>
                        </a:rPr>
                        <a:t>11</a:t>
                      </a:r>
                      <a:endParaRPr lang="zh-CN" altLang="zh-CN" sz="1800" b="1" kern="100" dirty="0" smtClean="0">
                        <a:solidFill>
                          <a:schemeClr val="tx1"/>
                        </a:solidFill>
                        <a:effectLst/>
                        <a:latin typeface="+mn-lt"/>
                        <a:ea typeface="+mn-ea"/>
                      </a:endParaRPr>
                    </a:p>
                  </a:txBody>
                  <a:tcPr marL="68580" marR="68580" marT="0" marB="0">
                    <a:solidFill>
                      <a:schemeClr val="accent1"/>
                    </a:solidFill>
                  </a:tcPr>
                </a:tc>
                <a:tc>
                  <a:txBody>
                    <a:bodyPr/>
                    <a:lstStyle/>
                    <a:p>
                      <a:pPr indent="133350" algn="just">
                        <a:spcAft>
                          <a:spcPts val="0"/>
                        </a:spcAft>
                      </a:pPr>
                      <a:r>
                        <a:rPr lang="en-US" sz="2000" b="1" kern="100" dirty="0" smtClean="0">
                          <a:solidFill>
                            <a:srgbClr val="FF0000"/>
                          </a:solidFill>
                          <a:effectLst/>
                        </a:rPr>
                        <a:t> 229.8</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1326.4</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1.0575</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97.4</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637.7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0.7277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smtClean="0">
                          <a:solidFill>
                            <a:schemeClr val="tx1"/>
                          </a:solidFill>
                          <a:effectLst/>
                        </a:rPr>
                        <a:t>12</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rgbClr val="FF0000"/>
                          </a:solidFill>
                          <a:effectLst/>
                        </a:rPr>
                        <a:t>228.7</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1434.2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1.1508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113.5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691.1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0.7436</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13</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rgbClr val="FF0000"/>
                          </a:solidFill>
                          <a:effectLst/>
                        </a:rPr>
                        <a:t>206.1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1549.2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1.2579</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latin typeface="Times New Roman"/>
                          <a:ea typeface="宋体"/>
                        </a:rPr>
                        <a:t>10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latin typeface="Times New Roman"/>
                          <a:ea typeface="宋体"/>
                        </a:rPr>
                        <a:t>195.0</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1185.9</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1.0000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20</a:t>
                      </a:r>
                      <a:endParaRPr lang="zh-CN" sz="2000" b="1" kern="10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rgbClr val="FF0000"/>
                          </a:solidFill>
                          <a:effectLst/>
                          <a:latin typeface="Times New Roman"/>
                          <a:ea typeface="宋体"/>
                        </a:rPr>
                        <a:t>424.5</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3073.0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tx1"/>
                          </a:solidFill>
                          <a:effectLst/>
                          <a:latin typeface="Times New Roman"/>
                          <a:ea typeface="宋体"/>
                        </a:rPr>
                        <a:t>2.0688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slide(fromLeft)">
                                      <p:cBhvr>
                                        <p:cTn id="7" dur="10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656"/>
                                        </p:tgtEl>
                                        <p:attrNameLst>
                                          <p:attrName>style.visibility</p:attrName>
                                        </p:attrNameLst>
                                      </p:cBhvr>
                                      <p:to>
                                        <p:strVal val="visible"/>
                                      </p:to>
                                    </p:set>
                                    <p:animEffect transition="in" filter="checkerboard(across)">
                                      <p:cBhvr>
                                        <p:cTn id="12" dur="1000"/>
                                        <p:tgtEl>
                                          <p:spTgt spid="246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blinds(vertical)">
                                      <p:cBhvr>
                                        <p:cTn id="17" dur="1000"/>
                                        <p:tgtEl>
                                          <p:spTgt spid="245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16"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p:cTn id="22" dur="1000" fill="hold"/>
                                        <p:tgtEl>
                                          <p:spTgt spid="75"/>
                                        </p:tgtEl>
                                        <p:attrNameLst>
                                          <p:attrName>ppt_w</p:attrName>
                                        </p:attrNameLst>
                                      </p:cBhvr>
                                      <p:tavLst>
                                        <p:tav tm="0">
                                          <p:val>
                                            <p:fltVal val="0"/>
                                          </p:val>
                                        </p:tav>
                                        <p:tav tm="100000">
                                          <p:val>
                                            <p:strVal val="#ppt_w"/>
                                          </p:val>
                                        </p:tav>
                                      </p:tavLst>
                                    </p:anim>
                                    <p:anim calcmode="lin" valueType="num">
                                      <p:cBhvr>
                                        <p:cTn id="23" dur="1000" fill="hold"/>
                                        <p:tgtEl>
                                          <p:spTgt spid="75"/>
                                        </p:tgtEl>
                                        <p:attrNameLst>
                                          <p:attrName>ppt_h</p:attrName>
                                        </p:attrNameLst>
                                      </p:cBhvr>
                                      <p:tavLst>
                                        <p:tav tm="0">
                                          <p:val>
                                            <p:fltVal val="0"/>
                                          </p:val>
                                        </p:tav>
                                        <p:tav tm="100000">
                                          <p:val>
                                            <p:strVal val="#ppt_h"/>
                                          </p:val>
                                        </p:tav>
                                      </p:tavLst>
                                    </p:anim>
                                    <p:animEffect transition="in" filter="fade">
                                      <p:cBhvr>
                                        <p:cTn id="24" dur="10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4578"/>
                                        </p:tgtEl>
                                        <p:attrNameLst>
                                          <p:attrName>style.visibility</p:attrName>
                                        </p:attrNameLst>
                                      </p:cBhvr>
                                      <p:to>
                                        <p:strVal val="visible"/>
                                      </p:to>
                                    </p:set>
                                    <p:animEffect transition="in" filter="box(out)">
                                      <p:cBhvr>
                                        <p:cTn id="29" dur="1000"/>
                                        <p:tgtEl>
                                          <p:spTgt spid="24578"/>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4658"/>
                                        </p:tgtEl>
                                        <p:attrNameLst>
                                          <p:attrName>style.visibility</p:attrName>
                                        </p:attrNameLst>
                                      </p:cBhvr>
                                      <p:to>
                                        <p:strVal val="visible"/>
                                      </p:to>
                                    </p:set>
                                    <p:animEffect transition="in" filter="checkerboard(across)">
                                      <p:cBhvr>
                                        <p:cTn id="34" dur="1000"/>
                                        <p:tgtEl>
                                          <p:spTgt spid="2465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657"/>
                                        </p:tgtEl>
                                        <p:attrNameLst>
                                          <p:attrName>style.visibility</p:attrName>
                                        </p:attrNameLst>
                                      </p:cBhvr>
                                      <p:to>
                                        <p:strVal val="visible"/>
                                      </p:to>
                                    </p:set>
                                    <p:animEffect transition="in" filter="dissolve">
                                      <p:cBhvr>
                                        <p:cTn id="39" dur="1000"/>
                                        <p:tgtEl>
                                          <p:spTgt spid="24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autoUpdateAnimBg="0"/>
      <p:bldP spid="24579" grpId="0" animBg="1" autoUpdateAnimBg="0"/>
      <p:bldP spid="24580" grpId="0" animBg="1" autoUpdateAnimBg="0"/>
      <p:bldP spid="24656" grpId="0" animBg="1" autoUpdateAnimBg="0"/>
      <p:bldP spid="24657" grpId="0" animBg="1"/>
      <p:bldP spid="2465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899592" y="527050"/>
            <a:ext cx="5184576"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smtClean="0">
                <a:latin typeface="Arial" charset="0"/>
                <a:ea typeface="楷体_GB2312" pitchFamily="49" charset="-122"/>
              </a:rPr>
              <a:t>基本（普通的）回归</a:t>
            </a:r>
            <a:r>
              <a:rPr lang="zh-CN" altLang="en-US" sz="3200" b="1" dirty="0">
                <a:latin typeface="Arial" charset="0"/>
                <a:ea typeface="楷体_GB2312" pitchFamily="49" charset="-122"/>
              </a:rPr>
              <a:t>模型</a:t>
            </a:r>
          </a:p>
        </p:txBody>
      </p:sp>
      <p:sp>
        <p:nvSpPr>
          <p:cNvPr id="25603" name="Text Box 3"/>
          <p:cNvSpPr txBox="1">
            <a:spLocks noChangeArrowheads="1"/>
          </p:cNvSpPr>
          <p:nvPr/>
        </p:nvSpPr>
        <p:spPr bwMode="auto">
          <a:xfrm>
            <a:off x="1066800" y="4383088"/>
            <a:ext cx="7543800" cy="519112"/>
          </a:xfrm>
          <a:prstGeom prst="rect">
            <a:avLst/>
          </a:prstGeom>
          <a:solidFill>
            <a:srgbClr val="FFFF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Arial" charset="0"/>
              </a:rPr>
              <a:t>投资额与 </a:t>
            </a:r>
            <a:r>
              <a:rPr lang="en-US" altLang="zh-CN" sz="2800" b="1" dirty="0" smtClean="0"/>
              <a:t>GNP</a:t>
            </a:r>
            <a:r>
              <a:rPr lang="zh-CN" altLang="en-US" sz="2800" b="1" dirty="0">
                <a:latin typeface="Arial" charset="0"/>
              </a:rPr>
              <a:t>，</a:t>
            </a:r>
            <a:r>
              <a:rPr lang="en-US" altLang="zh-CN" sz="2800" b="1" dirty="0" smtClean="0"/>
              <a:t>PI</a:t>
            </a:r>
            <a:r>
              <a:rPr lang="zh-CN" altLang="en-US" sz="2800" b="1" dirty="0" smtClean="0"/>
              <a:t>之间</a:t>
            </a:r>
            <a:r>
              <a:rPr lang="zh-CN" altLang="en-US" sz="2800" b="1" dirty="0" smtClean="0">
                <a:latin typeface="Arial" charset="0"/>
              </a:rPr>
              <a:t>均</a:t>
            </a:r>
            <a:r>
              <a:rPr lang="zh-CN" altLang="en-US" sz="2800" b="1" dirty="0">
                <a:latin typeface="Arial" charset="0"/>
              </a:rPr>
              <a:t>有很强的</a:t>
            </a:r>
            <a:r>
              <a:rPr lang="zh-CN" altLang="en-US" sz="2800" b="1" dirty="0" smtClean="0">
                <a:latin typeface="Arial" charset="0"/>
              </a:rPr>
              <a:t>线性关系</a:t>
            </a:r>
            <a:r>
              <a:rPr lang="en-US" altLang="zh-CN" sz="2800" b="1" dirty="0" smtClean="0">
                <a:latin typeface="Arial" charset="0"/>
              </a:rPr>
              <a:t>.</a:t>
            </a:r>
            <a:endParaRPr lang="zh-CN" altLang="en-US" sz="2800" b="1" dirty="0">
              <a:latin typeface="Arial" charset="0"/>
            </a:endParaRPr>
          </a:p>
        </p:txBody>
      </p:sp>
      <p:graphicFrame>
        <p:nvGraphicFramePr>
          <p:cNvPr id="25604" name="Object 4"/>
          <p:cNvGraphicFramePr>
            <a:graphicFrameLocks noChangeAspect="1"/>
          </p:cNvGraphicFramePr>
          <p:nvPr/>
        </p:nvGraphicFramePr>
        <p:xfrm>
          <a:off x="533400" y="4992688"/>
          <a:ext cx="4724400" cy="652462"/>
        </p:xfrm>
        <a:graphic>
          <a:graphicData uri="http://schemas.openxmlformats.org/presentationml/2006/ole">
            <p:oleObj spid="_x0000_s26853" name="公式" r:id="rId3" imgW="1714500" imgH="228600" progId="">
              <p:embed/>
            </p:oleObj>
          </a:graphicData>
        </a:graphic>
      </p:graphicFrame>
      <p:sp>
        <p:nvSpPr>
          <p:cNvPr id="25605" name="Text Box 5"/>
          <p:cNvSpPr txBox="1">
            <a:spLocks noChangeArrowheads="1"/>
          </p:cNvSpPr>
          <p:nvPr/>
        </p:nvSpPr>
        <p:spPr bwMode="auto">
          <a:xfrm>
            <a:off x="609600" y="1106488"/>
            <a:ext cx="781526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dirty="0"/>
              <a:t>t ~</a:t>
            </a:r>
            <a:r>
              <a:rPr lang="zh-CN" altLang="en-US" sz="2800" b="1" dirty="0"/>
              <a:t>年份， </a:t>
            </a:r>
            <a:r>
              <a:rPr lang="en-US" altLang="zh-CN" sz="2800" b="1" i="1" dirty="0" err="1"/>
              <a:t>y</a:t>
            </a:r>
            <a:r>
              <a:rPr lang="en-US" altLang="zh-CN" sz="2800" b="1" i="1" baseline="-25000" dirty="0" err="1"/>
              <a:t>t</a:t>
            </a:r>
            <a:r>
              <a:rPr lang="en-US" altLang="zh-CN" sz="2800" b="1" i="1" baseline="-25000" dirty="0"/>
              <a:t> </a:t>
            </a:r>
            <a:r>
              <a:rPr lang="en-US" altLang="zh-CN" sz="2800" b="1" i="1" dirty="0"/>
              <a:t>~ </a:t>
            </a:r>
            <a:r>
              <a:rPr lang="zh-CN" altLang="en-US" sz="2800" b="1" dirty="0"/>
              <a:t>投资额，</a:t>
            </a:r>
            <a:r>
              <a:rPr lang="en-US" altLang="zh-CN" sz="2800" b="1" i="1" dirty="0"/>
              <a:t>x</a:t>
            </a:r>
            <a:r>
              <a:rPr lang="en-US" altLang="zh-CN" sz="2800" b="1" baseline="-25000" dirty="0"/>
              <a:t>1</a:t>
            </a:r>
            <a:r>
              <a:rPr lang="en-US" altLang="zh-CN" sz="2800" b="1" i="1" baseline="-25000" dirty="0"/>
              <a:t>t</a:t>
            </a:r>
            <a:r>
              <a:rPr lang="en-US" altLang="zh-CN" sz="2800" b="1" i="1" dirty="0"/>
              <a:t>~ </a:t>
            </a:r>
            <a:r>
              <a:rPr lang="en-US" altLang="zh-CN" sz="2800" b="1" dirty="0"/>
              <a:t>GNP,  </a:t>
            </a:r>
            <a:r>
              <a:rPr lang="en-US" altLang="zh-CN" sz="2800" b="1" i="1" dirty="0"/>
              <a:t>x</a:t>
            </a:r>
            <a:r>
              <a:rPr lang="en-US" altLang="zh-CN" sz="2800" b="1" baseline="-25000" dirty="0"/>
              <a:t>2</a:t>
            </a:r>
            <a:r>
              <a:rPr lang="en-US" altLang="zh-CN" sz="2800" b="1" i="1" baseline="-25000" dirty="0"/>
              <a:t>t </a:t>
            </a:r>
            <a:r>
              <a:rPr lang="en-US" altLang="zh-CN" sz="2800" b="1" i="1" dirty="0"/>
              <a:t>~ </a:t>
            </a:r>
            <a:r>
              <a:rPr lang="en-US" altLang="zh-CN" sz="2800" b="1" dirty="0"/>
              <a:t>PI</a:t>
            </a:r>
            <a:r>
              <a:rPr lang="en-US" altLang="zh-CN" sz="2800" b="1" dirty="0">
                <a:latin typeface="Arial" charset="0"/>
              </a:rPr>
              <a:t> </a:t>
            </a:r>
            <a:endParaRPr lang="el-GR" altLang="zh-CN" sz="2800" b="1" dirty="0"/>
          </a:p>
        </p:txBody>
      </p:sp>
      <p:sp>
        <p:nvSpPr>
          <p:cNvPr id="25606" name="Text Box 6"/>
          <p:cNvSpPr txBox="1">
            <a:spLocks noChangeArrowheads="1"/>
          </p:cNvSpPr>
          <p:nvPr/>
        </p:nvSpPr>
        <p:spPr bwMode="auto">
          <a:xfrm>
            <a:off x="5410200" y="5068888"/>
            <a:ext cx="3429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ym typeface="Symbol" pitchFamily="18" charset="2"/>
              </a:rPr>
              <a:t></a:t>
            </a:r>
            <a:r>
              <a:rPr lang="en-US" altLang="zh-CN" sz="2800" b="1" baseline="-25000">
                <a:sym typeface="Symbol" pitchFamily="18" charset="2"/>
              </a:rPr>
              <a:t>0</a:t>
            </a:r>
            <a:r>
              <a:rPr lang="en-US" altLang="zh-CN" sz="2800" b="1" i="1">
                <a:sym typeface="Symbol" pitchFamily="18" charset="2"/>
              </a:rPr>
              <a:t>, </a:t>
            </a:r>
            <a:r>
              <a:rPr lang="en-US" altLang="zh-CN" sz="2800" b="1" baseline="-25000">
                <a:sym typeface="Symbol" pitchFamily="18" charset="2"/>
              </a:rPr>
              <a:t>1</a:t>
            </a:r>
            <a:r>
              <a:rPr lang="en-US" altLang="zh-CN" sz="2800" b="1" i="1">
                <a:sym typeface="Symbol" pitchFamily="18" charset="2"/>
              </a:rPr>
              <a:t>, </a:t>
            </a:r>
            <a:r>
              <a:rPr lang="en-US" altLang="zh-CN" sz="2800" b="1" baseline="-25000">
                <a:sym typeface="Symbol" pitchFamily="18" charset="2"/>
              </a:rPr>
              <a:t>2</a:t>
            </a:r>
            <a:r>
              <a:rPr lang="en-US" altLang="zh-CN" sz="2800" b="1" i="1">
                <a:sym typeface="Symbol" pitchFamily="18" charset="2"/>
              </a:rPr>
              <a:t> ~</a:t>
            </a:r>
            <a:r>
              <a:rPr lang="zh-CN" altLang="en-US" sz="2800" b="1"/>
              <a:t>回归系数 </a:t>
            </a:r>
          </a:p>
        </p:txBody>
      </p:sp>
      <p:grpSp>
        <p:nvGrpSpPr>
          <p:cNvPr id="2" name="Group 7"/>
          <p:cNvGrpSpPr>
            <a:grpSpLocks/>
          </p:cNvGrpSpPr>
          <p:nvPr/>
        </p:nvGrpSpPr>
        <p:grpSpPr bwMode="auto">
          <a:xfrm>
            <a:off x="228600" y="1716088"/>
            <a:ext cx="4495800" cy="2590800"/>
            <a:chOff x="144" y="960"/>
            <a:chExt cx="2832" cy="1632"/>
          </a:xfrm>
        </p:grpSpPr>
        <p:pic>
          <p:nvPicPr>
            <p:cNvPr id="26638" name="Picture 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4" y="960"/>
              <a:ext cx="2688" cy="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9" name="Text Box 9"/>
            <p:cNvSpPr txBox="1">
              <a:spLocks noChangeArrowheads="1"/>
            </p:cNvSpPr>
            <p:nvPr/>
          </p:nvSpPr>
          <p:spPr bwMode="auto">
            <a:xfrm>
              <a:off x="2592" y="2304"/>
              <a:ext cx="38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x</a:t>
              </a:r>
              <a:r>
                <a:rPr lang="en-US" altLang="zh-CN" sz="2000" baseline="-25000">
                  <a:latin typeface="Arial" charset="0"/>
                </a:rPr>
                <a:t>1</a:t>
              </a:r>
              <a:r>
                <a:rPr lang="en-US" altLang="zh-CN" sz="2000" i="1" baseline="-25000">
                  <a:latin typeface="Arial" charset="0"/>
                </a:rPr>
                <a:t>t</a:t>
              </a:r>
            </a:p>
          </p:txBody>
        </p:sp>
        <p:sp>
          <p:nvSpPr>
            <p:cNvPr id="26640" name="Text Box 10"/>
            <p:cNvSpPr txBox="1">
              <a:spLocks noChangeArrowheads="1"/>
            </p:cNvSpPr>
            <p:nvPr/>
          </p:nvSpPr>
          <p:spPr bwMode="auto">
            <a:xfrm>
              <a:off x="144" y="960"/>
              <a:ext cx="34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y</a:t>
              </a:r>
              <a:r>
                <a:rPr lang="en-US" altLang="zh-CN" sz="2000" i="1" baseline="-25000">
                  <a:latin typeface="Arial" charset="0"/>
                </a:rPr>
                <a:t>t</a:t>
              </a:r>
              <a:endParaRPr lang="en-US" altLang="zh-CN" sz="2000" b="1">
                <a:latin typeface="Arial" charset="0"/>
              </a:endParaRPr>
            </a:p>
          </p:txBody>
        </p:sp>
      </p:grpSp>
      <p:grpSp>
        <p:nvGrpSpPr>
          <p:cNvPr id="3" name="Group 11"/>
          <p:cNvGrpSpPr>
            <a:grpSpLocks/>
          </p:cNvGrpSpPr>
          <p:nvPr/>
        </p:nvGrpSpPr>
        <p:grpSpPr bwMode="auto">
          <a:xfrm>
            <a:off x="4495800" y="1700213"/>
            <a:ext cx="4572000" cy="2606675"/>
            <a:chOff x="2832" y="950"/>
            <a:chExt cx="2880" cy="1642"/>
          </a:xfrm>
        </p:grpSpPr>
        <p:pic>
          <p:nvPicPr>
            <p:cNvPr id="26635" name="Picture 1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880" y="960"/>
              <a:ext cx="2736" cy="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6" name="Text Box 13"/>
            <p:cNvSpPr txBox="1">
              <a:spLocks noChangeArrowheads="1"/>
            </p:cNvSpPr>
            <p:nvPr/>
          </p:nvSpPr>
          <p:spPr bwMode="auto">
            <a:xfrm>
              <a:off x="5328" y="2304"/>
              <a:ext cx="38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x</a:t>
              </a:r>
              <a:r>
                <a:rPr lang="en-US" altLang="zh-CN" sz="2000" baseline="-25000">
                  <a:latin typeface="Arial" charset="0"/>
                </a:rPr>
                <a:t>2</a:t>
              </a:r>
              <a:r>
                <a:rPr lang="en-US" altLang="zh-CN" sz="2000" i="1" baseline="-25000">
                  <a:latin typeface="Arial" charset="0"/>
                </a:rPr>
                <a:t>t</a:t>
              </a:r>
            </a:p>
          </p:txBody>
        </p:sp>
        <p:sp>
          <p:nvSpPr>
            <p:cNvPr id="26637" name="Text Box 14"/>
            <p:cNvSpPr txBox="1">
              <a:spLocks noChangeArrowheads="1"/>
            </p:cNvSpPr>
            <p:nvPr/>
          </p:nvSpPr>
          <p:spPr bwMode="auto">
            <a:xfrm>
              <a:off x="2832" y="950"/>
              <a:ext cx="34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y</a:t>
              </a:r>
              <a:r>
                <a:rPr lang="en-US" altLang="zh-CN" sz="2000" i="1" baseline="-25000">
                  <a:latin typeface="Arial" charset="0"/>
                </a:rPr>
                <a:t>t</a:t>
              </a:r>
              <a:endParaRPr lang="en-US" altLang="zh-CN" sz="2000" b="1">
                <a:latin typeface="Arial" charset="0"/>
              </a:endParaRPr>
            </a:p>
          </p:txBody>
        </p:sp>
      </p:grpSp>
      <p:sp>
        <p:nvSpPr>
          <p:cNvPr id="25615" name="Text Box 15"/>
          <p:cNvSpPr txBox="1">
            <a:spLocks noChangeArrowheads="1"/>
          </p:cNvSpPr>
          <p:nvPr/>
        </p:nvSpPr>
        <p:spPr bwMode="auto">
          <a:xfrm>
            <a:off x="1066800" y="5830888"/>
            <a:ext cx="6553200" cy="519112"/>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dirty="0">
                <a:sym typeface="Symbol" pitchFamily="18" charset="2"/>
              </a:rPr>
              <a:t></a:t>
            </a:r>
            <a:r>
              <a:rPr lang="en-US" altLang="zh-CN" sz="2800" b="1" i="1" baseline="-25000" dirty="0">
                <a:sym typeface="Symbol" pitchFamily="18" charset="2"/>
              </a:rPr>
              <a:t>t </a:t>
            </a:r>
            <a:r>
              <a:rPr lang="en-US" altLang="zh-CN" sz="2800" b="1" dirty="0">
                <a:latin typeface="Courier New" pitchFamily="49" charset="0"/>
                <a:sym typeface="Symbol" pitchFamily="18" charset="2"/>
              </a:rPr>
              <a:t>~</a:t>
            </a:r>
            <a:r>
              <a:rPr lang="zh-CN" altLang="en-US" sz="2800" b="1" dirty="0">
                <a:solidFill>
                  <a:srgbClr val="FF0000"/>
                </a:solidFill>
                <a:latin typeface="Courier New" pitchFamily="49" charset="0"/>
                <a:sym typeface="Symbol" pitchFamily="18" charset="2"/>
              </a:rPr>
              <a:t>对</a:t>
            </a:r>
            <a:r>
              <a:rPr lang="en-US" altLang="zh-CN" sz="2800" b="1" i="1" dirty="0">
                <a:solidFill>
                  <a:srgbClr val="FF0000"/>
                </a:solidFill>
              </a:rPr>
              <a:t>t</a:t>
            </a:r>
            <a:r>
              <a:rPr lang="zh-CN" altLang="en-US" sz="2800" b="1" dirty="0">
                <a:solidFill>
                  <a:srgbClr val="FF0000"/>
                </a:solidFill>
                <a:latin typeface="Courier New" pitchFamily="49" charset="0"/>
                <a:sym typeface="Symbol" pitchFamily="18" charset="2"/>
              </a:rPr>
              <a:t>相互</a:t>
            </a:r>
            <a:r>
              <a:rPr lang="zh-CN" altLang="en-US" sz="2800" b="1" dirty="0">
                <a:solidFill>
                  <a:srgbClr val="FF0000"/>
                </a:solidFill>
                <a:latin typeface="Courier New" pitchFamily="49" charset="0"/>
              </a:rPr>
              <a:t>独立的</a:t>
            </a:r>
            <a:r>
              <a:rPr lang="zh-CN" altLang="en-US" sz="2800" b="1" dirty="0">
                <a:latin typeface="Courier New" pitchFamily="49" charset="0"/>
              </a:rPr>
              <a:t>零均值正态随机变量</a:t>
            </a:r>
          </a:p>
        </p:txBody>
      </p:sp>
      <p:pic>
        <p:nvPicPr>
          <p:cNvPr id="26634" name="Picture 16" descr="j022201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243888" y="476250"/>
            <a:ext cx="6445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checkerboard(across)">
                                      <p:cBhvr>
                                        <p:cTn id="7" dur="10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25603"/>
                                        </p:tgtEl>
                                        <p:attrNameLst>
                                          <p:attrName>style.visibility</p:attrName>
                                        </p:attrNameLst>
                                      </p:cBhvr>
                                      <p:to>
                                        <p:strVal val="visible"/>
                                      </p:to>
                                    </p:set>
                                    <p:animEffect transition="in" filter="blinds(vertical)">
                                      <p:cBhvr>
                                        <p:cTn id="24" dur="1000"/>
                                        <p:tgtEl>
                                          <p:spTgt spid="2560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nodeType="clickEffect">
                                  <p:stCondLst>
                                    <p:cond delay="0"/>
                                  </p:stCondLst>
                                  <p:childTnLst>
                                    <p:set>
                                      <p:cBhvr>
                                        <p:cTn id="28" dur="1" fill="hold">
                                          <p:stCondLst>
                                            <p:cond delay="0"/>
                                          </p:stCondLst>
                                        </p:cTn>
                                        <p:tgtEl>
                                          <p:spTgt spid="25604"/>
                                        </p:tgtEl>
                                        <p:attrNameLst>
                                          <p:attrName>style.visibility</p:attrName>
                                        </p:attrNameLst>
                                      </p:cBhvr>
                                      <p:to>
                                        <p:strVal val="visible"/>
                                      </p:to>
                                    </p:set>
                                    <p:animEffect transition="in" filter="barn(outHorizontal)">
                                      <p:cBhvr>
                                        <p:cTn id="29" dur="1000"/>
                                        <p:tgtEl>
                                          <p:spTgt spid="2560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5" fill="hold" grpId="0" nodeType="clickEffect">
                                  <p:stCondLst>
                                    <p:cond delay="0"/>
                                  </p:stCondLst>
                                  <p:childTnLst>
                                    <p:set>
                                      <p:cBhvr>
                                        <p:cTn id="33" dur="1" fill="hold">
                                          <p:stCondLst>
                                            <p:cond delay="0"/>
                                          </p:stCondLst>
                                        </p:cTn>
                                        <p:tgtEl>
                                          <p:spTgt spid="25606"/>
                                        </p:tgtEl>
                                        <p:attrNameLst>
                                          <p:attrName>style.visibility</p:attrName>
                                        </p:attrNameLst>
                                      </p:cBhvr>
                                      <p:to>
                                        <p:strVal val="visible"/>
                                      </p:to>
                                    </p:set>
                                    <p:animEffect transition="in" filter="checkerboard(down)">
                                      <p:cBhvr>
                                        <p:cTn id="34" dur="1000"/>
                                        <p:tgtEl>
                                          <p:spTgt spid="2560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615"/>
                                        </p:tgtEl>
                                        <p:attrNameLst>
                                          <p:attrName>style.visibility</p:attrName>
                                        </p:attrNameLst>
                                      </p:cBhvr>
                                      <p:to>
                                        <p:strVal val="visible"/>
                                      </p:to>
                                    </p:set>
                                    <p:anim calcmode="lin" valueType="num">
                                      <p:cBhvr additive="base">
                                        <p:cTn id="39" dur="1000" fill="hold"/>
                                        <p:tgtEl>
                                          <p:spTgt spid="25615"/>
                                        </p:tgtEl>
                                        <p:attrNameLst>
                                          <p:attrName>ppt_x</p:attrName>
                                        </p:attrNameLst>
                                      </p:cBhvr>
                                      <p:tavLst>
                                        <p:tav tm="0">
                                          <p:val>
                                            <p:strVal val="#ppt_x"/>
                                          </p:val>
                                        </p:tav>
                                        <p:tav tm="100000">
                                          <p:val>
                                            <p:strVal val="#ppt_x"/>
                                          </p:val>
                                        </p:tav>
                                      </p:tavLst>
                                    </p:anim>
                                    <p:anim calcmode="lin" valueType="num">
                                      <p:cBhvr additive="base">
                                        <p:cTn id="40" dur="1000" fill="hold"/>
                                        <p:tgtEl>
                                          <p:spTgt spid="256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autoUpdateAnimBg="0"/>
      <p:bldP spid="25605" grpId="0" animBg="1" autoUpdateAnimBg="0"/>
      <p:bldP spid="25606" grpId="0" animBg="1" autoUpdateAnimBg="0"/>
      <p:bldP spid="2561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395536" y="657255"/>
            <a:ext cx="5130800" cy="579438"/>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基本回归模型的结果与分析</a:t>
            </a:r>
            <a:r>
              <a:rPr lang="zh-CN" altLang="en-US" sz="3200">
                <a:latin typeface="楷体_GB2312" pitchFamily="49" charset="-122"/>
                <a:ea typeface="楷体_GB2312" pitchFamily="49" charset="-122"/>
              </a:rPr>
              <a:t> </a:t>
            </a:r>
          </a:p>
        </p:txBody>
      </p:sp>
      <p:sp>
        <p:nvSpPr>
          <p:cNvPr id="26658" name="Text Box 34"/>
          <p:cNvSpPr txBox="1">
            <a:spLocks noChangeArrowheads="1"/>
          </p:cNvSpPr>
          <p:nvPr/>
        </p:nvSpPr>
        <p:spPr bwMode="auto">
          <a:xfrm>
            <a:off x="1079612" y="5733256"/>
            <a:ext cx="6984776" cy="559897"/>
          </a:xfrm>
          <a:prstGeom prst="rect">
            <a:avLst/>
          </a:prstGeom>
          <a:solidFill>
            <a:srgbClr val="FFFF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en-US" altLang="zh-CN" sz="2800" b="1" i="1" dirty="0" smtClean="0">
                <a:sym typeface="Symbol" pitchFamily="18" charset="2"/>
              </a:rPr>
              <a:t></a:t>
            </a:r>
            <a:r>
              <a:rPr lang="en-US" altLang="zh-CN" sz="2800" b="1" i="1" baseline="-25000" dirty="0">
                <a:sym typeface="Symbol" pitchFamily="18" charset="2"/>
              </a:rPr>
              <a:t>t</a:t>
            </a:r>
            <a:r>
              <a:rPr lang="zh-CN" altLang="en-US" sz="2800" b="1" dirty="0" smtClean="0">
                <a:latin typeface="Arial" charset="0"/>
              </a:rPr>
              <a:t>存在</a:t>
            </a:r>
            <a:r>
              <a:rPr lang="zh-CN" altLang="en-US" sz="2800" b="1" dirty="0">
                <a:solidFill>
                  <a:srgbClr val="FF3300"/>
                </a:solidFill>
                <a:latin typeface="Arial" charset="0"/>
              </a:rPr>
              <a:t>自</a:t>
            </a:r>
            <a:r>
              <a:rPr lang="zh-CN" altLang="en-US" sz="2800" b="1" dirty="0" smtClean="0">
                <a:solidFill>
                  <a:srgbClr val="FF3300"/>
                </a:solidFill>
                <a:latin typeface="Arial" charset="0"/>
              </a:rPr>
              <a:t>相关</a:t>
            </a:r>
            <a:r>
              <a:rPr lang="zh-CN" altLang="en-US" sz="2800" b="1" dirty="0" smtClean="0">
                <a:latin typeface="Arial" charset="0"/>
              </a:rPr>
              <a:t>，违背</a:t>
            </a:r>
            <a:r>
              <a:rPr lang="en-US" altLang="zh-CN" sz="2800" b="1" i="1" dirty="0">
                <a:sym typeface="Symbol" pitchFamily="18" charset="2"/>
              </a:rPr>
              <a:t></a:t>
            </a:r>
            <a:r>
              <a:rPr lang="en-US" altLang="zh-CN" sz="2800" b="1" i="1" baseline="-25000" dirty="0">
                <a:sym typeface="Symbol" pitchFamily="18" charset="2"/>
              </a:rPr>
              <a:t>t</a:t>
            </a:r>
            <a:r>
              <a:rPr lang="zh-CN" altLang="en-US" sz="2800" b="1" dirty="0" smtClean="0">
                <a:solidFill>
                  <a:srgbClr val="FF0000"/>
                </a:solidFill>
                <a:latin typeface="Courier New" pitchFamily="49" charset="0"/>
                <a:sym typeface="Symbol" pitchFamily="18" charset="2"/>
              </a:rPr>
              <a:t>对</a:t>
            </a:r>
            <a:r>
              <a:rPr lang="en-US" altLang="zh-CN" sz="2800" b="1" i="1" dirty="0">
                <a:solidFill>
                  <a:srgbClr val="FF0000"/>
                </a:solidFill>
              </a:rPr>
              <a:t>t</a:t>
            </a:r>
            <a:r>
              <a:rPr lang="zh-CN" altLang="en-US" sz="2800" b="1" dirty="0">
                <a:solidFill>
                  <a:srgbClr val="FF0000"/>
                </a:solidFill>
                <a:latin typeface="Courier New" pitchFamily="49" charset="0"/>
                <a:sym typeface="Symbol" pitchFamily="18" charset="2"/>
              </a:rPr>
              <a:t>相互</a:t>
            </a:r>
            <a:r>
              <a:rPr lang="zh-CN" altLang="en-US" sz="2800" b="1" dirty="0" smtClean="0">
                <a:solidFill>
                  <a:srgbClr val="FF0000"/>
                </a:solidFill>
                <a:latin typeface="Courier New" pitchFamily="49" charset="0"/>
              </a:rPr>
              <a:t>独立</a:t>
            </a:r>
            <a:r>
              <a:rPr lang="zh-CN" altLang="en-US" sz="2800" b="1" dirty="0" smtClean="0">
                <a:latin typeface="Courier New" pitchFamily="49" charset="0"/>
              </a:rPr>
              <a:t>的要求</a:t>
            </a:r>
            <a:r>
              <a:rPr lang="en-US" altLang="zh-CN" sz="2800" b="1" dirty="0" smtClean="0">
                <a:latin typeface="Arial" charset="0"/>
              </a:rPr>
              <a:t>.</a:t>
            </a:r>
            <a:endParaRPr lang="en-US" altLang="zh-CN" sz="2800" b="1" dirty="0">
              <a:latin typeface="Arial" charset="0"/>
            </a:endParaRPr>
          </a:p>
        </p:txBody>
      </p:sp>
      <p:graphicFrame>
        <p:nvGraphicFramePr>
          <p:cNvPr id="12" name="表格 11"/>
          <p:cNvGraphicFramePr>
            <a:graphicFrameLocks noGrp="1"/>
          </p:cNvGraphicFramePr>
          <p:nvPr>
            <p:extLst>
              <p:ext uri="{D42A27DB-BD31-4B8C-83A1-F6EECF244321}">
                <p14:modId xmlns:p14="http://schemas.microsoft.com/office/powerpoint/2010/main" xmlns="" val="598849180"/>
              </p:ext>
            </p:extLst>
          </p:nvPr>
        </p:nvGraphicFramePr>
        <p:xfrm>
          <a:off x="619460" y="1340768"/>
          <a:ext cx="7128792" cy="245555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322.7250</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[224.3386  421.1114]</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0.6185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[0.4773    0.7596]</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-859.4790</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[-1121.4757  -597.4823 ]</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R</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0.9908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919.8529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&lt;0.0001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rPr>
                        <a:t>s</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=161.7</a:t>
                      </a:r>
                    </a:p>
                  </a:txBody>
                  <a:tcPr horzOverflow="overflow">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3" name="组合 12"/>
          <p:cNvGrpSpPr/>
          <p:nvPr/>
        </p:nvGrpSpPr>
        <p:grpSpPr>
          <a:xfrm>
            <a:off x="5828890" y="746919"/>
            <a:ext cx="1980920" cy="400110"/>
            <a:chOff x="700360" y="3852670"/>
            <a:chExt cx="1980920" cy="400110"/>
          </a:xfrm>
        </p:grpSpPr>
        <p:sp>
          <p:nvSpPr>
            <p:cNvPr id="14" name="矩形 13"/>
            <p:cNvSpPr/>
            <p:nvPr/>
          </p:nvSpPr>
          <p:spPr>
            <a:xfrm>
              <a:off x="1251080" y="3852670"/>
              <a:ext cx="1430200" cy="400110"/>
            </a:xfrm>
            <a:prstGeom prst="rect">
              <a:avLst/>
            </a:prstGeom>
          </p:spPr>
          <p:txBody>
            <a:bodyPr wrap="none">
              <a:spAutoFit/>
            </a:bodyPr>
            <a:lstStyle/>
            <a:p>
              <a:r>
                <a:rPr lang="en-US" altLang="zh-CN" sz="2000" dirty="0" smtClean="0"/>
                <a:t>prog0904.m</a:t>
              </a:r>
              <a:endParaRPr lang="zh-CN" altLang="en-US" sz="2000" dirty="0"/>
            </a:p>
          </p:txBody>
        </p:sp>
        <p:pic>
          <p:nvPicPr>
            <p:cNvPr id="15"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Rectangle 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567889" y="4032343"/>
            <a:ext cx="7964551" cy="1643527"/>
            <a:chOff x="567889" y="4032343"/>
            <a:chExt cx="7964551" cy="1643527"/>
          </a:xfrm>
        </p:grpSpPr>
        <p:sp>
          <p:nvSpPr>
            <p:cNvPr id="26655" name="Text Box 31"/>
            <p:cNvSpPr txBox="1">
              <a:spLocks noChangeArrowheads="1"/>
            </p:cNvSpPr>
            <p:nvPr/>
          </p:nvSpPr>
          <p:spPr bwMode="auto">
            <a:xfrm>
              <a:off x="567889" y="4032343"/>
              <a:ext cx="7964551" cy="1643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t>模型                                                         虽然</a:t>
              </a:r>
              <a:r>
                <a:rPr lang="zh-CN" altLang="en-US" sz="2800" b="1" dirty="0" smtClean="0">
                  <a:latin typeface="Arial" charset="0"/>
                </a:rPr>
                <a:t>拟合很好</a:t>
              </a:r>
              <a:r>
                <a:rPr lang="en-US" altLang="zh-CN" sz="2800" b="1" dirty="0" smtClean="0">
                  <a:latin typeface="Arial" charset="0"/>
                </a:rPr>
                <a:t>(</a:t>
              </a:r>
              <a:r>
                <a:rPr lang="en-US" altLang="zh-CN" sz="2800" b="1" i="1" dirty="0" smtClean="0"/>
                <a:t>R</a:t>
              </a:r>
              <a:r>
                <a:rPr lang="en-US" altLang="zh-CN" sz="2800" b="1" baseline="30000" dirty="0" smtClean="0"/>
                <a:t>2</a:t>
              </a:r>
              <a:r>
                <a:rPr lang="zh-CN" altLang="en-US" sz="2800" b="1" dirty="0" smtClean="0"/>
                <a:t>很大</a:t>
              </a:r>
              <a:r>
                <a:rPr lang="en-US" altLang="zh-CN" sz="2800" b="1" dirty="0" smtClean="0"/>
                <a:t>)</a:t>
              </a:r>
              <a:r>
                <a:rPr lang="zh-CN" altLang="en-US" sz="2800" b="1" dirty="0" smtClean="0"/>
                <a:t>，但未</a:t>
              </a:r>
              <a:r>
                <a:rPr lang="zh-CN" altLang="en-US" sz="2800" b="1" dirty="0" smtClean="0">
                  <a:latin typeface="Arial" charset="0"/>
                </a:rPr>
                <a:t>考虑时间序列的</a:t>
              </a:r>
              <a:r>
                <a:rPr lang="zh-CN" altLang="en-US" sz="2800" b="1" dirty="0">
                  <a:solidFill>
                    <a:srgbClr val="FF0000"/>
                  </a:solidFill>
                  <a:latin typeface="Arial" charset="0"/>
                </a:rPr>
                <a:t>自</a:t>
              </a:r>
              <a:r>
                <a:rPr lang="zh-CN" altLang="en-US" sz="2800" b="1" dirty="0" smtClean="0">
                  <a:solidFill>
                    <a:srgbClr val="FF0000"/>
                  </a:solidFill>
                  <a:latin typeface="Arial" charset="0"/>
                </a:rPr>
                <a:t>相关性</a:t>
              </a:r>
              <a:r>
                <a:rPr lang="zh-CN" altLang="en-US" sz="2800" b="1" dirty="0" smtClean="0">
                  <a:latin typeface="Arial" charset="0"/>
                </a:rPr>
                <a:t>（</a:t>
              </a:r>
              <a:r>
                <a:rPr lang="zh-CN" altLang="en-US" sz="2800" b="1" dirty="0">
                  <a:latin typeface="Arial" charset="0"/>
                </a:rPr>
                <a:t>将数据的序号打乱，模型不变</a:t>
              </a:r>
              <a:r>
                <a:rPr lang="zh-CN" altLang="en-US" sz="2800" b="1" dirty="0" smtClean="0">
                  <a:latin typeface="Arial" charset="0"/>
                </a:rPr>
                <a:t>）</a:t>
              </a:r>
              <a:r>
                <a:rPr lang="en-US" altLang="zh-CN" sz="2800" b="1" dirty="0" smtClean="0">
                  <a:latin typeface="Arial" charset="0"/>
                </a:rPr>
                <a:t>.</a:t>
              </a:r>
              <a:endParaRPr lang="zh-CN" altLang="en-US" sz="2800" b="1" dirty="0">
                <a:latin typeface="Arial"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4162131307"/>
                </p:ext>
              </p:extLst>
            </p:nvPr>
          </p:nvGraphicFramePr>
          <p:xfrm>
            <a:off x="1907704" y="4104075"/>
            <a:ext cx="4929551" cy="477053"/>
          </p:xfrm>
          <a:graphic>
            <a:graphicData uri="http://schemas.openxmlformats.org/presentationml/2006/ole">
              <p:oleObj spid="_x0000_s27898" name="公式" r:id="rId4" imgW="2362200" imgH="22860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6658"/>
                                        </p:tgtEl>
                                        <p:attrNameLst>
                                          <p:attrName>style.visibility</p:attrName>
                                        </p:attrNameLst>
                                      </p:cBhvr>
                                      <p:to>
                                        <p:strVal val="visible"/>
                                      </p:to>
                                    </p:set>
                                    <p:animEffect transition="in" filter="dissolve">
                                      <p:cBhvr>
                                        <p:cTn id="29" dur="1000"/>
                                        <p:tgtEl>
                                          <p:spTgt spid="26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533400" y="334963"/>
            <a:ext cx="4103688"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自相关性的定性诊断</a:t>
            </a:r>
            <a:r>
              <a:rPr lang="zh-CN" altLang="en-US" sz="3200">
                <a:latin typeface="楷体_GB2312" pitchFamily="49" charset="-122"/>
                <a:ea typeface="楷体_GB2312" pitchFamily="49" charset="-122"/>
              </a:rPr>
              <a:t> </a:t>
            </a:r>
          </a:p>
        </p:txBody>
      </p:sp>
      <p:sp>
        <p:nvSpPr>
          <p:cNvPr id="27651" name="Text Box 3"/>
          <p:cNvSpPr txBox="1">
            <a:spLocks noChangeArrowheads="1"/>
          </p:cNvSpPr>
          <p:nvPr/>
        </p:nvSpPr>
        <p:spPr bwMode="auto">
          <a:xfrm>
            <a:off x="4724400" y="381000"/>
            <a:ext cx="2286000"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残差诊断法</a:t>
            </a:r>
          </a:p>
        </p:txBody>
      </p:sp>
      <p:grpSp>
        <p:nvGrpSpPr>
          <p:cNvPr id="2" name="Group 4"/>
          <p:cNvGrpSpPr>
            <a:grpSpLocks/>
          </p:cNvGrpSpPr>
          <p:nvPr/>
        </p:nvGrpSpPr>
        <p:grpSpPr bwMode="auto">
          <a:xfrm>
            <a:off x="533400" y="1004888"/>
            <a:ext cx="3962400" cy="519112"/>
            <a:chOff x="528" y="624"/>
            <a:chExt cx="2496" cy="327"/>
          </a:xfrm>
        </p:grpSpPr>
        <p:graphicFrame>
          <p:nvGraphicFramePr>
            <p:cNvPr id="28674" name="Object 5"/>
            <p:cNvGraphicFramePr>
              <a:graphicFrameLocks noChangeAspect="1"/>
            </p:cNvGraphicFramePr>
            <p:nvPr/>
          </p:nvGraphicFramePr>
          <p:xfrm>
            <a:off x="1680" y="624"/>
            <a:ext cx="1344" cy="326"/>
          </p:xfrm>
          <a:graphic>
            <a:graphicData uri="http://schemas.openxmlformats.org/presentationml/2006/ole">
              <p:oleObj spid="_x0000_s28907" name="公式" r:id="rId3" imgW="685800" imgH="228600" progId="">
                <p:embed/>
              </p:oleObj>
            </a:graphicData>
          </a:graphic>
        </p:graphicFrame>
        <p:sp>
          <p:nvSpPr>
            <p:cNvPr id="28697" name="Text Box 6"/>
            <p:cNvSpPr txBox="1">
              <a:spLocks noChangeArrowheads="1"/>
            </p:cNvSpPr>
            <p:nvPr/>
          </p:nvSpPr>
          <p:spPr bwMode="auto">
            <a:xfrm>
              <a:off x="528" y="624"/>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模型残差</a:t>
              </a:r>
            </a:p>
          </p:txBody>
        </p:sp>
      </p:grpSp>
      <p:sp>
        <p:nvSpPr>
          <p:cNvPr id="27655" name="Text Box 7"/>
          <p:cNvSpPr txBox="1">
            <a:spLocks noChangeArrowheads="1"/>
          </p:cNvSpPr>
          <p:nvPr/>
        </p:nvSpPr>
        <p:spPr bwMode="auto">
          <a:xfrm>
            <a:off x="533400" y="3062288"/>
            <a:ext cx="3886200" cy="519112"/>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作残差 </a:t>
            </a:r>
            <a:r>
              <a:rPr lang="en-US" altLang="zh-CN" sz="2800" b="1" i="1"/>
              <a:t>e</a:t>
            </a:r>
            <a:r>
              <a:rPr lang="en-US" altLang="zh-CN" sz="2800" b="1" i="1" baseline="-25000"/>
              <a:t>t</a:t>
            </a:r>
            <a:r>
              <a:rPr lang="en-US" altLang="zh-CN" sz="2800" b="1"/>
              <a:t>~</a:t>
            </a:r>
            <a:r>
              <a:rPr lang="en-US" altLang="zh-CN" sz="2800" b="1" i="1"/>
              <a:t>e</a:t>
            </a:r>
            <a:r>
              <a:rPr lang="en-US" altLang="zh-CN" sz="2800" b="1" i="1" baseline="-25000"/>
              <a:t>t</a:t>
            </a:r>
            <a:r>
              <a:rPr lang="en-US" altLang="zh-CN" sz="2800" b="1" baseline="-25000"/>
              <a:t>-1 </a:t>
            </a:r>
            <a:r>
              <a:rPr lang="zh-CN" altLang="en-US" sz="2800" b="1">
                <a:latin typeface="Arial" charset="0"/>
              </a:rPr>
              <a:t>散点图</a:t>
            </a:r>
          </a:p>
        </p:txBody>
      </p:sp>
      <p:sp>
        <p:nvSpPr>
          <p:cNvPr id="27656" name="Text Box 8"/>
          <p:cNvSpPr txBox="1">
            <a:spLocks noChangeArrowheads="1"/>
          </p:cNvSpPr>
          <p:nvPr/>
        </p:nvSpPr>
        <p:spPr bwMode="auto">
          <a:xfrm>
            <a:off x="690563" y="3886200"/>
            <a:ext cx="4110037" cy="604838"/>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大部分点落在第</a:t>
            </a:r>
            <a:r>
              <a:rPr lang="en-US" altLang="zh-CN" sz="2800" b="1"/>
              <a:t>1, 3</a:t>
            </a:r>
            <a:r>
              <a:rPr lang="zh-CN" altLang="en-US" sz="2800" b="1">
                <a:latin typeface="Arial" charset="0"/>
              </a:rPr>
              <a:t>象限 </a:t>
            </a:r>
          </a:p>
        </p:txBody>
      </p:sp>
      <p:grpSp>
        <p:nvGrpSpPr>
          <p:cNvPr id="3" name="Group 9"/>
          <p:cNvGrpSpPr>
            <a:grpSpLocks/>
          </p:cNvGrpSpPr>
          <p:nvPr/>
        </p:nvGrpSpPr>
        <p:grpSpPr bwMode="auto">
          <a:xfrm>
            <a:off x="5029200" y="3890963"/>
            <a:ext cx="3581400" cy="604837"/>
            <a:chOff x="3168" y="2403"/>
            <a:chExt cx="2256" cy="381"/>
          </a:xfrm>
        </p:grpSpPr>
        <p:sp>
          <p:nvSpPr>
            <p:cNvPr id="28695" name="AutoShape 10"/>
            <p:cNvSpPr>
              <a:spLocks noChangeArrowheads="1"/>
            </p:cNvSpPr>
            <p:nvPr/>
          </p:nvSpPr>
          <p:spPr bwMode="auto">
            <a:xfrm>
              <a:off x="3168" y="2448"/>
              <a:ext cx="144" cy="306"/>
            </a:xfrm>
            <a:prstGeom prst="rightArrow">
              <a:avLst>
                <a:gd name="adj1" fmla="val 50000"/>
                <a:gd name="adj2" fmla="val 25000"/>
              </a:avLst>
            </a:prstGeom>
            <a:solidFill>
              <a:srgbClr val="FFCCFF"/>
            </a:solidFill>
            <a:ln w="9525" algn="ctr">
              <a:solidFill>
                <a:schemeClr val="tx1"/>
              </a:solidFill>
              <a:miter lim="800000"/>
              <a:headEnd/>
              <a:tailEnd/>
            </a:ln>
          </p:spPr>
          <p:txBody>
            <a:bodyPr anchor="ctr">
              <a:spAutoFit/>
            </a:bodyPr>
            <a:lstStyle/>
            <a:p>
              <a:endParaRPr lang="zh-CN" altLang="en-US"/>
            </a:p>
          </p:txBody>
        </p:sp>
        <p:sp>
          <p:nvSpPr>
            <p:cNvPr id="28696" name="Text Box 11"/>
            <p:cNvSpPr txBox="1">
              <a:spLocks noChangeArrowheads="1"/>
            </p:cNvSpPr>
            <p:nvPr/>
          </p:nvSpPr>
          <p:spPr bwMode="auto">
            <a:xfrm>
              <a:off x="3456" y="2403"/>
              <a:ext cx="1968" cy="38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sym typeface="Symbol" pitchFamily="18" charset="2"/>
                </a:rPr>
                <a:t></a:t>
              </a:r>
              <a:r>
                <a:rPr lang="en-US" altLang="zh-CN" sz="2800" b="1" i="1" baseline="-25000"/>
                <a:t>t</a:t>
              </a:r>
              <a:r>
                <a:rPr lang="en-US" altLang="zh-CN" sz="2800" b="1" i="1" baseline="-25000">
                  <a:latin typeface="Arial" charset="0"/>
                </a:rPr>
                <a:t> </a:t>
              </a:r>
              <a:r>
                <a:rPr lang="zh-CN" altLang="en-US" sz="2800" b="1">
                  <a:latin typeface="Arial" charset="0"/>
                </a:rPr>
                <a:t>存在正的自相关 </a:t>
              </a:r>
            </a:p>
          </p:txBody>
        </p:sp>
      </p:grpSp>
      <p:sp>
        <p:nvSpPr>
          <p:cNvPr id="27660" name="Text Box 12"/>
          <p:cNvSpPr txBox="1">
            <a:spLocks noChangeArrowheads="1"/>
          </p:cNvSpPr>
          <p:nvPr/>
        </p:nvSpPr>
        <p:spPr bwMode="auto">
          <a:xfrm>
            <a:off x="685800" y="4648200"/>
            <a:ext cx="4038600" cy="604838"/>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大部分点落在第</a:t>
            </a:r>
            <a:r>
              <a:rPr lang="en-US" altLang="zh-CN" sz="2800" b="1"/>
              <a:t>2, 4</a:t>
            </a:r>
            <a:r>
              <a:rPr lang="zh-CN" altLang="en-US" sz="2800" b="1">
                <a:latin typeface="Arial" charset="0"/>
              </a:rPr>
              <a:t>象限 </a:t>
            </a:r>
          </a:p>
        </p:txBody>
      </p:sp>
      <p:sp>
        <p:nvSpPr>
          <p:cNvPr id="27661" name="Text Box 13"/>
          <p:cNvSpPr txBox="1">
            <a:spLocks noChangeArrowheads="1"/>
          </p:cNvSpPr>
          <p:nvPr/>
        </p:nvSpPr>
        <p:spPr bwMode="auto">
          <a:xfrm>
            <a:off x="685800" y="5638800"/>
            <a:ext cx="3135313" cy="519113"/>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自相关性直观判断</a:t>
            </a:r>
          </a:p>
        </p:txBody>
      </p:sp>
      <p:sp>
        <p:nvSpPr>
          <p:cNvPr id="27662" name="Text Box 14"/>
          <p:cNvSpPr txBox="1">
            <a:spLocks noChangeArrowheads="1"/>
          </p:cNvSpPr>
          <p:nvPr/>
        </p:nvSpPr>
        <p:spPr bwMode="auto">
          <a:xfrm>
            <a:off x="152400" y="2376488"/>
            <a:ext cx="435768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在</a:t>
            </a:r>
            <a:r>
              <a:rPr lang="en-US" altLang="zh-CN" sz="2800" b="1"/>
              <a:t>MATLAB</a:t>
            </a:r>
            <a:r>
              <a:rPr lang="zh-CN" altLang="en-US" sz="2800" b="1">
                <a:latin typeface="Arial" charset="0"/>
              </a:rPr>
              <a:t>工作区中输出</a:t>
            </a:r>
          </a:p>
        </p:txBody>
      </p:sp>
      <p:sp>
        <p:nvSpPr>
          <p:cNvPr id="27663" name="Text Box 15"/>
          <p:cNvSpPr txBox="1">
            <a:spLocks noChangeArrowheads="1"/>
          </p:cNvSpPr>
          <p:nvPr/>
        </p:nvSpPr>
        <p:spPr bwMode="auto">
          <a:xfrm>
            <a:off x="533400" y="1614488"/>
            <a:ext cx="3962400" cy="604837"/>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sym typeface="Symbol" pitchFamily="18" charset="2"/>
              </a:rPr>
              <a:t>e</a:t>
            </a:r>
            <a:r>
              <a:rPr lang="en-US" altLang="zh-CN" sz="2800" b="1" i="1" baseline="-25000">
                <a:sym typeface="Symbol" pitchFamily="18" charset="2"/>
              </a:rPr>
              <a:t>t</a:t>
            </a:r>
            <a:r>
              <a:rPr lang="zh-CN" altLang="en-US" sz="2800" b="1">
                <a:sym typeface="Symbol" pitchFamily="18" charset="2"/>
              </a:rPr>
              <a:t>为随机误差</a:t>
            </a:r>
            <a:r>
              <a:rPr lang="zh-CN" altLang="en-US" sz="2800" b="1" i="1">
                <a:sym typeface="Symbol" pitchFamily="18" charset="2"/>
              </a:rPr>
              <a:t></a:t>
            </a:r>
            <a:r>
              <a:rPr lang="en-US" altLang="zh-CN" sz="2800" b="1" i="1" baseline="-25000"/>
              <a:t>t </a:t>
            </a:r>
            <a:r>
              <a:rPr lang="zh-CN" altLang="en-US" sz="2800" b="1">
                <a:latin typeface="Arial" charset="0"/>
              </a:rPr>
              <a:t>的估计值 </a:t>
            </a:r>
          </a:p>
        </p:txBody>
      </p:sp>
      <p:grpSp>
        <p:nvGrpSpPr>
          <p:cNvPr id="4" name="Group 16"/>
          <p:cNvGrpSpPr>
            <a:grpSpLocks/>
          </p:cNvGrpSpPr>
          <p:nvPr/>
        </p:nvGrpSpPr>
        <p:grpSpPr bwMode="auto">
          <a:xfrm>
            <a:off x="4648200" y="762000"/>
            <a:ext cx="4572000" cy="2963863"/>
            <a:chOff x="2976" y="480"/>
            <a:chExt cx="2880" cy="1867"/>
          </a:xfrm>
        </p:grpSpPr>
        <p:pic>
          <p:nvPicPr>
            <p:cNvPr id="28692" name="Picture 1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976" y="576"/>
              <a:ext cx="2784" cy="1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93" name="Text Box 18"/>
            <p:cNvSpPr txBox="1">
              <a:spLocks noChangeArrowheads="1"/>
            </p:cNvSpPr>
            <p:nvPr/>
          </p:nvSpPr>
          <p:spPr bwMode="auto">
            <a:xfrm>
              <a:off x="5424" y="1968"/>
              <a:ext cx="4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e</a:t>
              </a:r>
              <a:r>
                <a:rPr lang="en-US" altLang="zh-CN" sz="2000" b="1" i="1" baseline="-25000"/>
                <a:t>t</a:t>
              </a:r>
              <a:r>
                <a:rPr lang="en-US" altLang="zh-CN" sz="2000" b="1" baseline="-25000"/>
                <a:t>-1</a:t>
              </a:r>
            </a:p>
          </p:txBody>
        </p:sp>
        <p:sp>
          <p:nvSpPr>
            <p:cNvPr id="28694" name="Text Box 19"/>
            <p:cNvSpPr txBox="1">
              <a:spLocks noChangeArrowheads="1"/>
            </p:cNvSpPr>
            <p:nvPr/>
          </p:nvSpPr>
          <p:spPr bwMode="auto">
            <a:xfrm>
              <a:off x="2976" y="480"/>
              <a:ext cx="33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e</a:t>
              </a:r>
              <a:r>
                <a:rPr lang="en-US" altLang="zh-CN" sz="2000" b="1" i="1" baseline="-25000"/>
                <a:t>t</a:t>
              </a:r>
              <a:endParaRPr lang="en-US" altLang="zh-CN" sz="2000" b="1" baseline="-25000"/>
            </a:p>
          </p:txBody>
        </p:sp>
      </p:grpSp>
      <p:grpSp>
        <p:nvGrpSpPr>
          <p:cNvPr id="5" name="Group 20"/>
          <p:cNvGrpSpPr>
            <a:grpSpLocks/>
          </p:cNvGrpSpPr>
          <p:nvPr/>
        </p:nvGrpSpPr>
        <p:grpSpPr bwMode="auto">
          <a:xfrm>
            <a:off x="5029200" y="4619625"/>
            <a:ext cx="3581400" cy="604838"/>
            <a:chOff x="3168" y="2910"/>
            <a:chExt cx="2256" cy="381"/>
          </a:xfrm>
        </p:grpSpPr>
        <p:sp>
          <p:nvSpPr>
            <p:cNvPr id="28690" name="Text Box 21"/>
            <p:cNvSpPr txBox="1">
              <a:spLocks noChangeArrowheads="1"/>
            </p:cNvSpPr>
            <p:nvPr/>
          </p:nvSpPr>
          <p:spPr bwMode="auto">
            <a:xfrm>
              <a:off x="3456" y="2910"/>
              <a:ext cx="1968" cy="381"/>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sym typeface="Symbol" pitchFamily="18" charset="2"/>
                </a:rPr>
                <a:t></a:t>
              </a:r>
              <a:r>
                <a:rPr lang="en-US" altLang="zh-CN" sz="2800" b="1" i="1" baseline="-25000"/>
                <a:t>t</a:t>
              </a:r>
              <a:r>
                <a:rPr lang="en-US" altLang="zh-CN" sz="2800" b="1" i="1" baseline="-25000">
                  <a:latin typeface="Arial" charset="0"/>
                </a:rPr>
                <a:t> </a:t>
              </a:r>
              <a:r>
                <a:rPr lang="zh-CN" altLang="en-US" sz="2800" b="1">
                  <a:latin typeface="Arial" charset="0"/>
                </a:rPr>
                <a:t>存在负的自相关 </a:t>
              </a:r>
            </a:p>
          </p:txBody>
        </p:sp>
        <p:sp>
          <p:nvSpPr>
            <p:cNvPr id="28691" name="AutoShape 22"/>
            <p:cNvSpPr>
              <a:spLocks noChangeArrowheads="1"/>
            </p:cNvSpPr>
            <p:nvPr/>
          </p:nvSpPr>
          <p:spPr bwMode="auto">
            <a:xfrm>
              <a:off x="3168" y="2958"/>
              <a:ext cx="144" cy="306"/>
            </a:xfrm>
            <a:prstGeom prst="rightArrow">
              <a:avLst>
                <a:gd name="adj1" fmla="val 50000"/>
                <a:gd name="adj2" fmla="val 25000"/>
              </a:avLst>
            </a:prstGeom>
            <a:solidFill>
              <a:srgbClr val="FFCC99"/>
            </a:solidFill>
            <a:ln w="9525" algn="ctr">
              <a:solidFill>
                <a:schemeClr val="tx1"/>
              </a:solidFill>
              <a:miter lim="800000"/>
              <a:headEnd/>
              <a:tailEnd/>
            </a:ln>
          </p:spPr>
          <p:txBody>
            <a:bodyPr anchor="ctr">
              <a:spAutoFit/>
            </a:bodyPr>
            <a:lstStyle/>
            <a:p>
              <a:endParaRPr lang="zh-CN" altLang="en-US"/>
            </a:p>
          </p:txBody>
        </p:sp>
      </p:grpSp>
      <p:grpSp>
        <p:nvGrpSpPr>
          <p:cNvPr id="6" name="Group 23"/>
          <p:cNvGrpSpPr>
            <a:grpSpLocks/>
          </p:cNvGrpSpPr>
          <p:nvPr/>
        </p:nvGrpSpPr>
        <p:grpSpPr bwMode="auto">
          <a:xfrm>
            <a:off x="4038600" y="5334000"/>
            <a:ext cx="4267200" cy="1117600"/>
            <a:chOff x="2736" y="3408"/>
            <a:chExt cx="2688" cy="704"/>
          </a:xfrm>
        </p:grpSpPr>
        <p:sp>
          <p:nvSpPr>
            <p:cNvPr id="28688" name="Text Box 24"/>
            <p:cNvSpPr txBox="1">
              <a:spLocks noChangeArrowheads="1"/>
            </p:cNvSpPr>
            <p:nvPr/>
          </p:nvSpPr>
          <p:spPr bwMode="auto">
            <a:xfrm>
              <a:off x="2976" y="3408"/>
              <a:ext cx="2448" cy="704"/>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宋体" pitchFamily="2" charset="-122"/>
                </a:rPr>
                <a:t>基本回归</a:t>
              </a:r>
              <a:r>
                <a:rPr lang="zh-CN" altLang="en-US" sz="2800" b="1">
                  <a:latin typeface="宋体" pitchFamily="2" charset="-122"/>
                  <a:sym typeface="Symbol" pitchFamily="18" charset="2"/>
                </a:rPr>
                <a:t>模型的随机误差项</a:t>
              </a:r>
              <a:r>
                <a:rPr lang="zh-CN" altLang="en-US" sz="2800" b="1" i="1">
                  <a:sym typeface="Symbol" pitchFamily="18" charset="2"/>
                </a:rPr>
                <a:t></a:t>
              </a:r>
              <a:r>
                <a:rPr lang="en-US" altLang="zh-CN" sz="2800" b="1" i="1" baseline="-25000"/>
                <a:t>t</a:t>
              </a:r>
              <a:r>
                <a:rPr lang="en-US" altLang="zh-CN" sz="2800" b="1" i="1" baseline="-25000">
                  <a:latin typeface="宋体" pitchFamily="2" charset="-122"/>
                </a:rPr>
                <a:t> </a:t>
              </a:r>
              <a:r>
                <a:rPr lang="zh-CN" altLang="en-US" sz="2800" b="1">
                  <a:latin typeface="宋体" pitchFamily="2" charset="-122"/>
                </a:rPr>
                <a:t>存在正的自相关 </a:t>
              </a:r>
            </a:p>
          </p:txBody>
        </p:sp>
        <p:sp>
          <p:nvSpPr>
            <p:cNvPr id="28689" name="AutoShape 25"/>
            <p:cNvSpPr>
              <a:spLocks noChangeArrowheads="1"/>
            </p:cNvSpPr>
            <p:nvPr/>
          </p:nvSpPr>
          <p:spPr bwMode="auto">
            <a:xfrm>
              <a:off x="2736" y="3600"/>
              <a:ext cx="144" cy="306"/>
            </a:xfrm>
            <a:prstGeom prst="rightArrow">
              <a:avLst>
                <a:gd name="adj1" fmla="val 50000"/>
                <a:gd name="adj2" fmla="val 25000"/>
              </a:avLst>
            </a:prstGeom>
            <a:solidFill>
              <a:srgbClr val="99FFCC"/>
            </a:solidFill>
            <a:ln w="9525" algn="ctr">
              <a:solidFill>
                <a:schemeClr val="tx1"/>
              </a:solidFill>
              <a:miter lim="800000"/>
              <a:headEnd/>
              <a:tailEnd/>
            </a:ln>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1000" fill="hold"/>
                                        <p:tgtEl>
                                          <p:spTgt spid="27651"/>
                                        </p:tgtEl>
                                        <p:attrNameLst>
                                          <p:attrName>ppt_x</p:attrName>
                                        </p:attrNameLst>
                                      </p:cBhvr>
                                      <p:tavLst>
                                        <p:tav tm="0">
                                          <p:val>
                                            <p:strVal val="#ppt_x"/>
                                          </p:val>
                                        </p:tav>
                                        <p:tav tm="100000">
                                          <p:val>
                                            <p:strVal val="#ppt_x"/>
                                          </p:val>
                                        </p:tav>
                                      </p:tavLst>
                                    </p:anim>
                                    <p:anim calcmode="lin" valueType="num">
                                      <p:cBhvr additive="base">
                                        <p:cTn id="8" dur="1000" fill="hold"/>
                                        <p:tgtEl>
                                          <p:spTgt spid="2765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1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7663"/>
                                        </p:tgtEl>
                                        <p:attrNameLst>
                                          <p:attrName>style.visibility</p:attrName>
                                        </p:attrNameLst>
                                      </p:cBhvr>
                                      <p:to>
                                        <p:strVal val="visible"/>
                                      </p:to>
                                    </p:set>
                                    <p:animEffect transition="in" filter="checkerboard(across)">
                                      <p:cBhvr>
                                        <p:cTn id="18" dur="1000"/>
                                        <p:tgtEl>
                                          <p:spTgt spid="276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7662"/>
                                        </p:tgtEl>
                                        <p:attrNameLst>
                                          <p:attrName>style.visibility</p:attrName>
                                        </p:attrNameLst>
                                      </p:cBhvr>
                                      <p:to>
                                        <p:strVal val="visible"/>
                                      </p:to>
                                    </p:set>
                                    <p:animEffect transition="in" filter="checkerboard(across)">
                                      <p:cBhvr>
                                        <p:cTn id="23" dur="1000"/>
                                        <p:tgtEl>
                                          <p:spTgt spid="276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7655"/>
                                        </p:tgtEl>
                                        <p:attrNameLst>
                                          <p:attrName>style.visibility</p:attrName>
                                        </p:attrNameLst>
                                      </p:cBhvr>
                                      <p:to>
                                        <p:strVal val="visible"/>
                                      </p:to>
                                    </p:set>
                                    <p:animEffect transition="in" filter="checkerboard(across)">
                                      <p:cBhvr>
                                        <p:cTn id="28" dur="1000"/>
                                        <p:tgtEl>
                                          <p:spTgt spid="276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7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ppt_w</p:attrName>
                                        </p:attrNameLst>
                                      </p:cBhvr>
                                      <p:tavLst>
                                        <p:tav tm="0">
                                          <p:val>
                                            <p:strVal val="2/3*#ppt_w"/>
                                          </p:val>
                                        </p:tav>
                                        <p:tav tm="100000">
                                          <p:val>
                                            <p:strVal val="#ppt_w"/>
                                          </p:val>
                                        </p:tav>
                                      </p:tavLst>
                                    </p:anim>
                                    <p:anim calcmode="lin" valueType="num">
                                      <p:cBhvr>
                                        <p:cTn id="34"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7656"/>
                                        </p:tgtEl>
                                        <p:attrNameLst>
                                          <p:attrName>style.visibility</p:attrName>
                                        </p:attrNameLst>
                                      </p:cBhvr>
                                      <p:to>
                                        <p:strVal val="visible"/>
                                      </p:to>
                                    </p:set>
                                    <p:animEffect transition="in" filter="checkerboard(across)">
                                      <p:cBhvr>
                                        <p:cTn id="39" dur="1000"/>
                                        <p:tgtEl>
                                          <p:spTgt spid="276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1000" fill="hold"/>
                                        <p:tgtEl>
                                          <p:spTgt spid="3"/>
                                        </p:tgtEl>
                                        <p:attrNameLst>
                                          <p:attrName>ppt_w</p:attrName>
                                        </p:attrNameLst>
                                      </p:cBhvr>
                                      <p:tavLst>
                                        <p:tav tm="0">
                                          <p:val>
                                            <p:fltVal val="0"/>
                                          </p:val>
                                        </p:tav>
                                        <p:tav tm="100000">
                                          <p:val>
                                            <p:strVal val="#ppt_w"/>
                                          </p:val>
                                        </p:tav>
                                      </p:tavLst>
                                    </p:anim>
                                    <p:anim calcmode="lin" valueType="num">
                                      <p:cBhvr>
                                        <p:cTn id="45"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7660"/>
                                        </p:tgtEl>
                                        <p:attrNameLst>
                                          <p:attrName>style.visibility</p:attrName>
                                        </p:attrNameLst>
                                      </p:cBhvr>
                                      <p:to>
                                        <p:strVal val="visible"/>
                                      </p:to>
                                    </p:set>
                                    <p:animEffect transition="in" filter="checkerboard(across)">
                                      <p:cBhvr>
                                        <p:cTn id="50" dur="1000"/>
                                        <p:tgtEl>
                                          <p:spTgt spid="276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7661"/>
                                        </p:tgtEl>
                                        <p:attrNameLst>
                                          <p:attrName>style.visibility</p:attrName>
                                        </p:attrNameLst>
                                      </p:cBhvr>
                                      <p:to>
                                        <p:strVal val="visible"/>
                                      </p:to>
                                    </p:set>
                                    <p:animEffect transition="in" filter="dissolve">
                                      <p:cBhvr>
                                        <p:cTn id="61" dur="1000"/>
                                        <p:tgtEl>
                                          <p:spTgt spid="276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ox(out)">
                                      <p:cBhvr>
                                        <p:cTn id="6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5" grpId="0" animBg="1" autoUpdateAnimBg="0"/>
      <p:bldP spid="27656" grpId="0" animBg="1" autoUpdateAnimBg="0"/>
      <p:bldP spid="27660" grpId="0" animBg="1" autoUpdateAnimBg="0"/>
      <p:bldP spid="27661" grpId="0" animBg="1" autoUpdateAnimBg="0"/>
      <p:bldP spid="27662" grpId="0"/>
      <p:bldP spid="2766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2"/>
          <p:cNvSpPr txBox="1">
            <a:spLocks noChangeArrowheads="1"/>
          </p:cNvSpPr>
          <p:nvPr/>
        </p:nvSpPr>
        <p:spPr bwMode="auto">
          <a:xfrm>
            <a:off x="468313" y="471488"/>
            <a:ext cx="4248150"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自回归</a:t>
            </a:r>
            <a:r>
              <a:rPr lang="zh-CN" altLang="en-US" sz="3200" b="1">
                <a:latin typeface="楷体_GB2312" pitchFamily="49" charset="-122"/>
                <a:ea typeface="楷体_GB2312" pitchFamily="49" charset="-122"/>
              </a:rPr>
              <a:t>性</a:t>
            </a:r>
            <a:r>
              <a:rPr lang="zh-CN" altLang="en-US" sz="3200" b="1">
                <a:ea typeface="楷体_GB2312" pitchFamily="49" charset="-122"/>
              </a:rPr>
              <a:t>的</a:t>
            </a:r>
            <a:r>
              <a:rPr lang="zh-CN" altLang="en-US" sz="3200" b="1">
                <a:latin typeface="楷体_GB2312" pitchFamily="49" charset="-122"/>
                <a:ea typeface="楷体_GB2312" pitchFamily="49" charset="-122"/>
              </a:rPr>
              <a:t>定量诊断</a:t>
            </a:r>
            <a:endParaRPr lang="zh-CN" altLang="en-US" sz="3200">
              <a:ea typeface="楷体_GB2312" pitchFamily="49" charset="-122"/>
            </a:endParaRPr>
          </a:p>
        </p:txBody>
      </p:sp>
      <p:grpSp>
        <p:nvGrpSpPr>
          <p:cNvPr id="2" name="Group 3"/>
          <p:cNvGrpSpPr>
            <a:grpSpLocks/>
          </p:cNvGrpSpPr>
          <p:nvPr/>
        </p:nvGrpSpPr>
        <p:grpSpPr bwMode="auto">
          <a:xfrm>
            <a:off x="466725" y="1223963"/>
            <a:ext cx="7839075" cy="531812"/>
            <a:chOff x="294" y="618"/>
            <a:chExt cx="4938" cy="335"/>
          </a:xfrm>
        </p:grpSpPr>
        <p:sp>
          <p:nvSpPr>
            <p:cNvPr id="29727" name="Text Box 4"/>
            <p:cNvSpPr txBox="1">
              <a:spLocks noChangeArrowheads="1"/>
            </p:cNvSpPr>
            <p:nvPr/>
          </p:nvSpPr>
          <p:spPr bwMode="auto">
            <a:xfrm>
              <a:off x="294" y="618"/>
              <a:ext cx="124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自回归模型</a:t>
              </a:r>
            </a:p>
          </p:txBody>
        </p:sp>
        <p:graphicFrame>
          <p:nvGraphicFramePr>
            <p:cNvPr id="29699" name="Object 5"/>
            <p:cNvGraphicFramePr>
              <a:graphicFrameLocks noChangeAspect="1"/>
            </p:cNvGraphicFramePr>
            <p:nvPr/>
          </p:nvGraphicFramePr>
          <p:xfrm>
            <a:off x="1544" y="618"/>
            <a:ext cx="3688" cy="335"/>
          </p:xfrm>
          <a:graphic>
            <a:graphicData uri="http://schemas.openxmlformats.org/presentationml/2006/ole">
              <p:oleObj spid="_x0000_s30147" name="公式" r:id="rId3" imgW="2667000" imgH="228600" progId="">
                <p:embed/>
              </p:oleObj>
            </a:graphicData>
          </a:graphic>
        </p:graphicFrame>
      </p:grpSp>
      <p:sp>
        <p:nvSpPr>
          <p:cNvPr id="28678" name="Text Box 6"/>
          <p:cNvSpPr txBox="1">
            <a:spLocks noChangeArrowheads="1"/>
          </p:cNvSpPr>
          <p:nvPr/>
        </p:nvSpPr>
        <p:spPr bwMode="auto">
          <a:xfrm>
            <a:off x="4097338" y="1843088"/>
            <a:ext cx="2913062" cy="519112"/>
          </a:xfrm>
          <a:prstGeom prst="rect">
            <a:avLst/>
          </a:prstGeom>
          <a:solidFill>
            <a:srgbClr val="CC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a:t>
            </a:r>
            <a:r>
              <a:rPr lang="zh-CN" altLang="en-US" sz="2800" b="1">
                <a:latin typeface="Arial" charset="0"/>
              </a:rPr>
              <a:t>自相关系数 </a:t>
            </a:r>
          </a:p>
        </p:txBody>
      </p:sp>
      <p:graphicFrame>
        <p:nvGraphicFramePr>
          <p:cNvPr id="28679" name="Object 7"/>
          <p:cNvGraphicFramePr>
            <a:graphicFrameLocks noChangeAspect="1"/>
          </p:cNvGraphicFramePr>
          <p:nvPr/>
        </p:nvGraphicFramePr>
        <p:xfrm>
          <a:off x="7221538" y="1906588"/>
          <a:ext cx="1008062" cy="469900"/>
        </p:xfrm>
        <a:graphic>
          <a:graphicData uri="http://schemas.openxmlformats.org/presentationml/2006/ole">
            <p:oleObj spid="_x0000_s30148" name="公式" r:id="rId4" imgW="431613" imgH="203112" progId="">
              <p:embed/>
            </p:oleObj>
          </a:graphicData>
        </a:graphic>
      </p:graphicFrame>
      <p:sp>
        <p:nvSpPr>
          <p:cNvPr id="28680" name="Text Box 8"/>
          <p:cNvSpPr txBox="1">
            <a:spLocks noChangeArrowheads="1"/>
          </p:cNvSpPr>
          <p:nvPr/>
        </p:nvSpPr>
        <p:spPr bwMode="auto">
          <a:xfrm>
            <a:off x="468313" y="1871663"/>
            <a:ext cx="34178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ym typeface="Symbol" pitchFamily="18" charset="2"/>
              </a:rPr>
              <a:t></a:t>
            </a:r>
            <a:r>
              <a:rPr lang="en-US" altLang="zh-CN" sz="2800" b="1" baseline="-25000">
                <a:sym typeface="Symbol" pitchFamily="18" charset="2"/>
              </a:rPr>
              <a:t>0</a:t>
            </a:r>
            <a:r>
              <a:rPr lang="en-US" altLang="zh-CN" sz="2800" b="1" i="1">
                <a:sym typeface="Symbol" pitchFamily="18" charset="2"/>
              </a:rPr>
              <a:t>, </a:t>
            </a:r>
            <a:r>
              <a:rPr lang="en-US" altLang="zh-CN" sz="2800" b="1" baseline="-25000">
                <a:sym typeface="Symbol" pitchFamily="18" charset="2"/>
              </a:rPr>
              <a:t>1</a:t>
            </a:r>
            <a:r>
              <a:rPr lang="en-US" altLang="zh-CN" sz="2800" b="1" i="1">
                <a:sym typeface="Symbol" pitchFamily="18" charset="2"/>
              </a:rPr>
              <a:t>, </a:t>
            </a:r>
            <a:r>
              <a:rPr lang="en-US" altLang="zh-CN" sz="2800" b="1" baseline="-25000">
                <a:sym typeface="Symbol" pitchFamily="18" charset="2"/>
              </a:rPr>
              <a:t>2</a:t>
            </a:r>
            <a:r>
              <a:rPr lang="en-US" altLang="zh-CN" sz="2800" b="1" i="1">
                <a:sym typeface="Symbol" pitchFamily="18" charset="2"/>
              </a:rPr>
              <a:t> ~</a:t>
            </a:r>
            <a:r>
              <a:rPr lang="zh-CN" altLang="en-US" sz="2800" b="1"/>
              <a:t>回归系数 </a:t>
            </a:r>
          </a:p>
        </p:txBody>
      </p:sp>
      <p:sp>
        <p:nvSpPr>
          <p:cNvPr id="28681" name="Text Box 9"/>
          <p:cNvSpPr txBox="1">
            <a:spLocks noChangeArrowheads="1"/>
          </p:cNvSpPr>
          <p:nvPr/>
        </p:nvSpPr>
        <p:spPr bwMode="auto">
          <a:xfrm>
            <a:off x="2209800" y="3095625"/>
            <a:ext cx="1212850" cy="519113"/>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a:t>
            </a:r>
            <a:r>
              <a:rPr lang="en-US" altLang="zh-CN" sz="2800" b="1">
                <a:latin typeface="Arial" charset="0"/>
              </a:rPr>
              <a:t> </a:t>
            </a:r>
            <a:r>
              <a:rPr lang="en-US" altLang="zh-CN" sz="2800" b="1"/>
              <a:t>0</a:t>
            </a:r>
          </a:p>
        </p:txBody>
      </p:sp>
      <p:grpSp>
        <p:nvGrpSpPr>
          <p:cNvPr id="3" name="Group 10"/>
          <p:cNvGrpSpPr>
            <a:grpSpLocks/>
          </p:cNvGrpSpPr>
          <p:nvPr/>
        </p:nvGrpSpPr>
        <p:grpSpPr bwMode="auto">
          <a:xfrm>
            <a:off x="3657600" y="3081338"/>
            <a:ext cx="3352800" cy="542925"/>
            <a:chOff x="2304" y="1788"/>
            <a:chExt cx="2112" cy="342"/>
          </a:xfrm>
        </p:grpSpPr>
        <p:sp>
          <p:nvSpPr>
            <p:cNvPr id="29725" name="AutoShape 11"/>
            <p:cNvSpPr>
              <a:spLocks noChangeArrowheads="1"/>
            </p:cNvSpPr>
            <p:nvPr/>
          </p:nvSpPr>
          <p:spPr bwMode="auto">
            <a:xfrm>
              <a:off x="2304" y="1824"/>
              <a:ext cx="111" cy="306"/>
            </a:xfrm>
            <a:prstGeom prst="rightArrow">
              <a:avLst>
                <a:gd name="adj1" fmla="val 50000"/>
                <a:gd name="adj2" fmla="val 25000"/>
              </a:avLst>
            </a:prstGeom>
            <a:solidFill>
              <a:srgbClr val="00FF99"/>
            </a:solidFill>
            <a:ln w="9525" algn="ctr">
              <a:solidFill>
                <a:schemeClr val="tx1"/>
              </a:solidFill>
              <a:miter lim="800000"/>
              <a:headEnd/>
              <a:tailEnd/>
            </a:ln>
          </p:spPr>
          <p:txBody>
            <a:bodyPr anchor="ctr">
              <a:spAutoFit/>
            </a:bodyPr>
            <a:lstStyle/>
            <a:p>
              <a:endParaRPr lang="zh-CN" altLang="en-US"/>
            </a:p>
          </p:txBody>
        </p:sp>
        <p:sp>
          <p:nvSpPr>
            <p:cNvPr id="29726" name="Text Box 12"/>
            <p:cNvSpPr txBox="1">
              <a:spLocks noChangeArrowheads="1"/>
            </p:cNvSpPr>
            <p:nvPr/>
          </p:nvSpPr>
          <p:spPr bwMode="auto">
            <a:xfrm>
              <a:off x="2544" y="1788"/>
              <a:ext cx="1872" cy="327"/>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无</a:t>
              </a:r>
              <a:r>
                <a:rPr lang="zh-CN" altLang="en-US" sz="2800" b="1">
                  <a:latin typeface="Arial" charset="0"/>
                </a:rPr>
                <a:t>自相关性</a:t>
              </a:r>
            </a:p>
          </p:txBody>
        </p:sp>
      </p:grpSp>
      <p:sp>
        <p:nvSpPr>
          <p:cNvPr id="28685" name="Text Box 13"/>
          <p:cNvSpPr txBox="1">
            <a:spLocks noChangeArrowheads="1"/>
          </p:cNvSpPr>
          <p:nvPr/>
        </p:nvSpPr>
        <p:spPr bwMode="auto">
          <a:xfrm>
            <a:off x="2209800" y="3743325"/>
            <a:ext cx="1212850" cy="519113"/>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&gt;</a:t>
            </a:r>
            <a:r>
              <a:rPr lang="en-US" altLang="zh-CN" sz="2800" b="1">
                <a:latin typeface="Arial" charset="0"/>
              </a:rPr>
              <a:t> </a:t>
            </a:r>
            <a:r>
              <a:rPr lang="en-US" altLang="zh-CN" sz="2800" b="1"/>
              <a:t>0</a:t>
            </a:r>
          </a:p>
        </p:txBody>
      </p:sp>
      <p:sp>
        <p:nvSpPr>
          <p:cNvPr id="28686" name="Text Box 14"/>
          <p:cNvSpPr txBox="1">
            <a:spLocks noChangeArrowheads="1"/>
          </p:cNvSpPr>
          <p:nvPr/>
        </p:nvSpPr>
        <p:spPr bwMode="auto">
          <a:xfrm>
            <a:off x="2209800" y="4464050"/>
            <a:ext cx="1212850" cy="519113"/>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&lt;</a:t>
            </a:r>
            <a:r>
              <a:rPr lang="en-US" altLang="zh-CN" sz="2800" b="1">
                <a:latin typeface="Arial" charset="0"/>
              </a:rPr>
              <a:t> </a:t>
            </a:r>
            <a:r>
              <a:rPr lang="en-US" altLang="zh-CN" sz="2800" b="1"/>
              <a:t>0</a:t>
            </a:r>
          </a:p>
        </p:txBody>
      </p:sp>
      <p:sp>
        <p:nvSpPr>
          <p:cNvPr id="28687" name="Text Box 15"/>
          <p:cNvSpPr txBox="1">
            <a:spLocks noChangeArrowheads="1"/>
          </p:cNvSpPr>
          <p:nvPr/>
        </p:nvSpPr>
        <p:spPr bwMode="auto">
          <a:xfrm>
            <a:off x="609600" y="5195888"/>
            <a:ext cx="3289300" cy="51911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如何估计</a:t>
            </a:r>
            <a:r>
              <a:rPr lang="el-GR" altLang="zh-CN" sz="2800" b="1" i="1"/>
              <a:t>ρ</a:t>
            </a:r>
            <a:r>
              <a:rPr lang="en-US" altLang="zh-CN" sz="2800" b="1">
                <a:latin typeface="Arial" charset="0"/>
              </a:rPr>
              <a:t> </a:t>
            </a:r>
          </a:p>
        </p:txBody>
      </p:sp>
      <p:sp>
        <p:nvSpPr>
          <p:cNvPr id="28688" name="Text Box 16"/>
          <p:cNvSpPr txBox="1">
            <a:spLocks noChangeArrowheads="1"/>
          </p:cNvSpPr>
          <p:nvPr/>
        </p:nvSpPr>
        <p:spPr bwMode="auto">
          <a:xfrm>
            <a:off x="609600" y="5881688"/>
            <a:ext cx="3289300" cy="519112"/>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如何消除自相关</a:t>
            </a:r>
            <a:r>
              <a:rPr lang="zh-CN" altLang="en-US" sz="2800" b="1">
                <a:latin typeface="Arial" charset="0"/>
              </a:rPr>
              <a:t>性</a:t>
            </a:r>
          </a:p>
        </p:txBody>
      </p:sp>
      <p:grpSp>
        <p:nvGrpSpPr>
          <p:cNvPr id="4" name="Group 17"/>
          <p:cNvGrpSpPr>
            <a:grpSpLocks/>
          </p:cNvGrpSpPr>
          <p:nvPr/>
        </p:nvGrpSpPr>
        <p:grpSpPr bwMode="auto">
          <a:xfrm>
            <a:off x="4114800" y="5195888"/>
            <a:ext cx="2895600" cy="519112"/>
            <a:chOff x="2592" y="3120"/>
            <a:chExt cx="1824" cy="327"/>
          </a:xfrm>
        </p:grpSpPr>
        <p:sp>
          <p:nvSpPr>
            <p:cNvPr id="29723" name="AutoShape 18"/>
            <p:cNvSpPr>
              <a:spLocks noChangeArrowheads="1"/>
            </p:cNvSpPr>
            <p:nvPr/>
          </p:nvSpPr>
          <p:spPr bwMode="auto">
            <a:xfrm>
              <a:off x="2592" y="3120"/>
              <a:ext cx="144" cy="306"/>
            </a:xfrm>
            <a:prstGeom prst="leftRightArrow">
              <a:avLst>
                <a:gd name="adj1" fmla="val 50000"/>
                <a:gd name="adj2" fmla="val 20000"/>
              </a:avLst>
            </a:prstGeom>
            <a:solidFill>
              <a:srgbClr val="FFFF00"/>
            </a:solidFill>
            <a:ln w="9525" algn="ctr">
              <a:solidFill>
                <a:schemeClr val="tx1"/>
              </a:solidFill>
              <a:miter lim="800000"/>
              <a:headEnd/>
              <a:tailEnd/>
            </a:ln>
          </p:spPr>
          <p:txBody>
            <a:bodyPr anchor="ctr">
              <a:spAutoFit/>
            </a:bodyPr>
            <a:lstStyle/>
            <a:p>
              <a:endParaRPr lang="zh-CN" altLang="en-US"/>
            </a:p>
          </p:txBody>
        </p:sp>
        <p:sp>
          <p:nvSpPr>
            <p:cNvPr id="29724" name="Text Box 19"/>
            <p:cNvSpPr txBox="1">
              <a:spLocks noChangeArrowheads="1"/>
            </p:cNvSpPr>
            <p:nvPr/>
          </p:nvSpPr>
          <p:spPr bwMode="auto">
            <a:xfrm>
              <a:off x="2876" y="3120"/>
              <a:ext cx="1540" cy="32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D-W</a:t>
              </a:r>
              <a:r>
                <a:rPr lang="zh-CN" altLang="en-US" sz="2800" b="1">
                  <a:latin typeface="Arial" charset="0"/>
                </a:rPr>
                <a:t>统计量</a:t>
              </a:r>
            </a:p>
          </p:txBody>
        </p:sp>
      </p:grpSp>
      <p:sp>
        <p:nvSpPr>
          <p:cNvPr id="28692" name="Text Box 20"/>
          <p:cNvSpPr txBox="1">
            <a:spLocks noChangeArrowheads="1"/>
          </p:cNvSpPr>
          <p:nvPr/>
        </p:nvSpPr>
        <p:spPr bwMode="auto">
          <a:xfrm>
            <a:off x="5181600" y="547688"/>
            <a:ext cx="2209800" cy="51911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ea typeface="楷体_GB2312" pitchFamily="49" charset="-122"/>
              </a:rPr>
              <a:t>D-W</a:t>
            </a:r>
            <a:r>
              <a:rPr lang="zh-CN" altLang="en-US" sz="2800" b="1">
                <a:ea typeface="楷体_GB2312" pitchFamily="49" charset="-122"/>
              </a:rPr>
              <a:t>检验</a:t>
            </a:r>
            <a:r>
              <a:rPr lang="zh-CN" altLang="en-US" sz="2800">
                <a:ea typeface="楷体_GB2312" pitchFamily="49" charset="-122"/>
              </a:rPr>
              <a:t> </a:t>
            </a:r>
            <a:endParaRPr lang="zh-CN" altLang="en-US" sz="2800">
              <a:latin typeface="Arial" charset="0"/>
            </a:endParaRPr>
          </a:p>
        </p:txBody>
      </p:sp>
      <p:sp>
        <p:nvSpPr>
          <p:cNvPr id="28693" name="Text Box 21"/>
          <p:cNvSpPr txBox="1">
            <a:spLocks noChangeArrowheads="1"/>
          </p:cNvSpPr>
          <p:nvPr/>
        </p:nvSpPr>
        <p:spPr bwMode="auto">
          <a:xfrm>
            <a:off x="457200" y="2452688"/>
            <a:ext cx="6553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ym typeface="Symbol" pitchFamily="18" charset="2"/>
              </a:rPr>
              <a:t>u</a:t>
            </a:r>
            <a:r>
              <a:rPr lang="en-US" altLang="zh-CN" sz="2800" b="1" i="1" baseline="-25000">
                <a:sym typeface="Symbol" pitchFamily="18" charset="2"/>
              </a:rPr>
              <a:t>t </a:t>
            </a:r>
            <a:r>
              <a:rPr lang="en-US" altLang="zh-CN" sz="2800" b="1">
                <a:latin typeface="Courier New" pitchFamily="49" charset="0"/>
                <a:sym typeface="Symbol" pitchFamily="18" charset="2"/>
              </a:rPr>
              <a:t>~</a:t>
            </a:r>
            <a:r>
              <a:rPr lang="zh-CN" altLang="en-US" sz="2800" b="1">
                <a:latin typeface="Courier New" pitchFamily="49" charset="0"/>
                <a:sym typeface="Symbol" pitchFamily="18" charset="2"/>
              </a:rPr>
              <a:t>对</a:t>
            </a:r>
            <a:r>
              <a:rPr lang="en-US" altLang="zh-CN" sz="2800" b="1" i="1"/>
              <a:t>t</a:t>
            </a:r>
            <a:r>
              <a:rPr lang="zh-CN" altLang="en-US" sz="2800" b="1">
                <a:latin typeface="Courier New" pitchFamily="49" charset="0"/>
                <a:sym typeface="Symbol" pitchFamily="18" charset="2"/>
              </a:rPr>
              <a:t>相互</a:t>
            </a:r>
            <a:r>
              <a:rPr lang="zh-CN" altLang="en-US" sz="2800" b="1">
                <a:latin typeface="Courier New" pitchFamily="49" charset="0"/>
              </a:rPr>
              <a:t>独立的零均值正态随机变量</a:t>
            </a:r>
          </a:p>
        </p:txBody>
      </p:sp>
      <p:grpSp>
        <p:nvGrpSpPr>
          <p:cNvPr id="5" name="Group 22"/>
          <p:cNvGrpSpPr>
            <a:grpSpLocks/>
          </p:cNvGrpSpPr>
          <p:nvPr/>
        </p:nvGrpSpPr>
        <p:grpSpPr bwMode="auto">
          <a:xfrm>
            <a:off x="3633788" y="4392613"/>
            <a:ext cx="3376612" cy="527050"/>
            <a:chOff x="2289" y="2614"/>
            <a:chExt cx="2127" cy="332"/>
          </a:xfrm>
        </p:grpSpPr>
        <p:sp>
          <p:nvSpPr>
            <p:cNvPr id="29721" name="Text Box 23"/>
            <p:cNvSpPr txBox="1">
              <a:spLocks noChangeArrowheads="1"/>
            </p:cNvSpPr>
            <p:nvPr/>
          </p:nvSpPr>
          <p:spPr bwMode="auto">
            <a:xfrm>
              <a:off x="2517" y="2614"/>
              <a:ext cx="1899" cy="327"/>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存在负</a:t>
              </a:r>
              <a:r>
                <a:rPr lang="zh-CN" altLang="en-US" sz="2800" b="1">
                  <a:latin typeface="Arial" charset="0"/>
                </a:rPr>
                <a:t>自相关性</a:t>
              </a:r>
            </a:p>
          </p:txBody>
        </p:sp>
        <p:sp>
          <p:nvSpPr>
            <p:cNvPr id="29722" name="AutoShape 24"/>
            <p:cNvSpPr>
              <a:spLocks noChangeArrowheads="1"/>
            </p:cNvSpPr>
            <p:nvPr/>
          </p:nvSpPr>
          <p:spPr bwMode="auto">
            <a:xfrm>
              <a:off x="2289" y="2640"/>
              <a:ext cx="111" cy="306"/>
            </a:xfrm>
            <a:prstGeom prst="rightArrow">
              <a:avLst>
                <a:gd name="adj1" fmla="val 50000"/>
                <a:gd name="adj2" fmla="val 25000"/>
              </a:avLst>
            </a:prstGeom>
            <a:solidFill>
              <a:srgbClr val="99CCFF"/>
            </a:solidFill>
            <a:ln w="9525" algn="ctr">
              <a:solidFill>
                <a:schemeClr val="tx1"/>
              </a:solidFill>
              <a:miter lim="800000"/>
              <a:headEnd/>
              <a:tailEnd/>
            </a:ln>
          </p:spPr>
          <p:txBody>
            <a:bodyPr anchor="ctr">
              <a:spAutoFit/>
            </a:bodyPr>
            <a:lstStyle/>
            <a:p>
              <a:endParaRPr lang="zh-CN" altLang="en-US"/>
            </a:p>
          </p:txBody>
        </p:sp>
      </p:grpSp>
      <p:grpSp>
        <p:nvGrpSpPr>
          <p:cNvPr id="6" name="Group 25"/>
          <p:cNvGrpSpPr>
            <a:grpSpLocks/>
          </p:cNvGrpSpPr>
          <p:nvPr/>
        </p:nvGrpSpPr>
        <p:grpSpPr bwMode="auto">
          <a:xfrm>
            <a:off x="3633788" y="3743325"/>
            <a:ext cx="3376612" cy="519113"/>
            <a:chOff x="2289" y="2205"/>
            <a:chExt cx="2127" cy="327"/>
          </a:xfrm>
        </p:grpSpPr>
        <p:sp>
          <p:nvSpPr>
            <p:cNvPr id="29719" name="Text Box 26"/>
            <p:cNvSpPr txBox="1">
              <a:spLocks noChangeArrowheads="1"/>
            </p:cNvSpPr>
            <p:nvPr/>
          </p:nvSpPr>
          <p:spPr bwMode="auto">
            <a:xfrm>
              <a:off x="2517" y="2205"/>
              <a:ext cx="1899" cy="327"/>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存在正</a:t>
              </a:r>
              <a:r>
                <a:rPr lang="zh-CN" altLang="en-US" sz="2800" b="1">
                  <a:latin typeface="Arial" charset="0"/>
                </a:rPr>
                <a:t>自相关性</a:t>
              </a:r>
            </a:p>
          </p:txBody>
        </p:sp>
        <p:sp>
          <p:nvSpPr>
            <p:cNvPr id="29720" name="AutoShape 27"/>
            <p:cNvSpPr>
              <a:spLocks noChangeArrowheads="1"/>
            </p:cNvSpPr>
            <p:nvPr/>
          </p:nvSpPr>
          <p:spPr bwMode="auto">
            <a:xfrm>
              <a:off x="2289" y="2208"/>
              <a:ext cx="111" cy="306"/>
            </a:xfrm>
            <a:prstGeom prst="rightArrow">
              <a:avLst>
                <a:gd name="adj1" fmla="val 50000"/>
                <a:gd name="adj2" fmla="val 25000"/>
              </a:avLst>
            </a:prstGeom>
            <a:solidFill>
              <a:srgbClr val="66FFFF"/>
            </a:solidFill>
            <a:ln w="9525" algn="ctr">
              <a:solidFill>
                <a:schemeClr val="tx1"/>
              </a:solidFill>
              <a:miter lim="800000"/>
              <a:headEnd/>
              <a:tailEnd/>
            </a:ln>
          </p:spPr>
          <p:txBody>
            <a:bodyPr anchor="ctr">
              <a:spAutoFit/>
            </a:bodyPr>
            <a:lstStyle/>
            <a:p>
              <a:endParaRPr lang="zh-CN" altLang="en-US"/>
            </a:p>
          </p:txBody>
        </p:sp>
      </p:grpSp>
      <p:grpSp>
        <p:nvGrpSpPr>
          <p:cNvPr id="7" name="Group 28"/>
          <p:cNvGrpSpPr>
            <a:grpSpLocks/>
          </p:cNvGrpSpPr>
          <p:nvPr/>
        </p:nvGrpSpPr>
        <p:grpSpPr bwMode="auto">
          <a:xfrm>
            <a:off x="4114800" y="5853113"/>
            <a:ext cx="2895600" cy="547687"/>
            <a:chOff x="2592" y="3534"/>
            <a:chExt cx="1824" cy="345"/>
          </a:xfrm>
        </p:grpSpPr>
        <p:sp>
          <p:nvSpPr>
            <p:cNvPr id="29717" name="Text Box 29"/>
            <p:cNvSpPr txBox="1">
              <a:spLocks noChangeArrowheads="1"/>
            </p:cNvSpPr>
            <p:nvPr/>
          </p:nvSpPr>
          <p:spPr bwMode="auto">
            <a:xfrm>
              <a:off x="2876" y="3552"/>
              <a:ext cx="1540" cy="32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广义差分法</a:t>
              </a:r>
              <a:r>
                <a:rPr lang="zh-CN" altLang="en-US" sz="2800" b="1">
                  <a:latin typeface="Arial" charset="0"/>
                </a:rPr>
                <a:t> </a:t>
              </a:r>
            </a:p>
          </p:txBody>
        </p:sp>
        <p:sp>
          <p:nvSpPr>
            <p:cNvPr id="29718" name="AutoShape 30"/>
            <p:cNvSpPr>
              <a:spLocks noChangeArrowheads="1"/>
            </p:cNvSpPr>
            <p:nvPr/>
          </p:nvSpPr>
          <p:spPr bwMode="auto">
            <a:xfrm>
              <a:off x="2592" y="3534"/>
              <a:ext cx="144" cy="306"/>
            </a:xfrm>
            <a:prstGeom prst="leftRightArrow">
              <a:avLst>
                <a:gd name="adj1" fmla="val 50000"/>
                <a:gd name="adj2" fmla="val 20000"/>
              </a:avLst>
            </a:prstGeom>
            <a:solidFill>
              <a:srgbClr val="FFCCFF"/>
            </a:solidFill>
            <a:ln w="9525" algn="ctr">
              <a:solidFill>
                <a:schemeClr val="tx1"/>
              </a:solidFill>
              <a:miter lim="800000"/>
              <a:headEnd/>
              <a:tailEnd/>
            </a:ln>
          </p:spPr>
          <p:txBody>
            <a:bodyPr anchor="ctr">
              <a:spAutoFit/>
            </a:bodyPr>
            <a:lstStyle/>
            <a:p>
              <a:endParaRPr lang="zh-CN" altLang="en-US"/>
            </a:p>
          </p:txBody>
        </p:sp>
      </p:grpSp>
      <p:pic>
        <p:nvPicPr>
          <p:cNvPr id="29716" name="Picture 32" descr="j022201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43888" y="549275"/>
            <a:ext cx="6445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 calcmode="lin" valueType="num">
                                      <p:cBhvr additive="base">
                                        <p:cTn id="7" dur="1000" fill="hold"/>
                                        <p:tgtEl>
                                          <p:spTgt spid="28692"/>
                                        </p:tgtEl>
                                        <p:attrNameLst>
                                          <p:attrName>ppt_x</p:attrName>
                                        </p:attrNameLst>
                                      </p:cBhvr>
                                      <p:tavLst>
                                        <p:tav tm="0">
                                          <p:val>
                                            <p:strVal val="#ppt_x"/>
                                          </p:val>
                                        </p:tav>
                                        <p:tav tm="100000">
                                          <p:val>
                                            <p:strVal val="#ppt_x"/>
                                          </p:val>
                                        </p:tav>
                                      </p:tavLst>
                                    </p:anim>
                                    <p:anim calcmode="lin" valueType="num">
                                      <p:cBhvr additive="base">
                                        <p:cTn id="8" dur="1000" fill="hold"/>
                                        <p:tgtEl>
                                          <p:spTgt spid="2869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1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28680"/>
                                        </p:tgtEl>
                                        <p:attrNameLst>
                                          <p:attrName>style.visibility</p:attrName>
                                        </p:attrNameLst>
                                      </p:cBhvr>
                                      <p:to>
                                        <p:strVal val="visible"/>
                                      </p:to>
                                    </p:set>
                                    <p:animEffect transition="in" filter="checkerboard(down)">
                                      <p:cBhvr>
                                        <p:cTn id="18" dur="1000"/>
                                        <p:tgtEl>
                                          <p:spTgt spid="286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28678"/>
                                        </p:tgtEl>
                                        <p:attrNameLst>
                                          <p:attrName>style.visibility</p:attrName>
                                        </p:attrNameLst>
                                      </p:cBhvr>
                                      <p:to>
                                        <p:strVal val="visible"/>
                                      </p:to>
                                    </p:set>
                                    <p:animEffect transition="in" filter="blinds(vertical)">
                                      <p:cBhvr>
                                        <p:cTn id="23" dur="1000"/>
                                        <p:tgtEl>
                                          <p:spTgt spid="286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nodeType="clickEffect">
                                  <p:stCondLst>
                                    <p:cond delay="0"/>
                                  </p:stCondLst>
                                  <p:childTnLst>
                                    <p:set>
                                      <p:cBhvr>
                                        <p:cTn id="27" dur="1" fill="hold">
                                          <p:stCondLst>
                                            <p:cond delay="0"/>
                                          </p:stCondLst>
                                        </p:cTn>
                                        <p:tgtEl>
                                          <p:spTgt spid="28679"/>
                                        </p:tgtEl>
                                        <p:attrNameLst>
                                          <p:attrName>style.visibility</p:attrName>
                                        </p:attrNameLst>
                                      </p:cBhvr>
                                      <p:to>
                                        <p:strVal val="visible"/>
                                      </p:to>
                                    </p:set>
                                    <p:animEffect transition="in" filter="slide(fromRight)">
                                      <p:cBhvr>
                                        <p:cTn id="28" dur="1000"/>
                                        <p:tgtEl>
                                          <p:spTgt spid="286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8693"/>
                                        </p:tgtEl>
                                        <p:attrNameLst>
                                          <p:attrName>style.visibility</p:attrName>
                                        </p:attrNameLst>
                                      </p:cBhvr>
                                      <p:to>
                                        <p:strVal val="visible"/>
                                      </p:to>
                                    </p:set>
                                    <p:animEffect transition="in" filter="dissolve">
                                      <p:cBhvr>
                                        <p:cTn id="33" dur="1000"/>
                                        <p:tgtEl>
                                          <p:spTgt spid="286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999"/>
                                          </p:stCondLst>
                                        </p:cTn>
                                        <p:tgtEl>
                                          <p:spTgt spid="2868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10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99"/>
                                          </p:stCondLst>
                                        </p:cTn>
                                        <p:tgtEl>
                                          <p:spTgt spid="286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checkerboard(across)">
                                      <p:cBhvr>
                                        <p:cTn id="51" dur="1000"/>
                                        <p:tgtEl>
                                          <p:spTgt spid="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999"/>
                                          </p:stCondLst>
                                        </p:cTn>
                                        <p:tgtEl>
                                          <p:spTgt spid="2868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checkerboard(across)">
                                      <p:cBhvr>
                                        <p:cTn id="60" dur="10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8687"/>
                                        </p:tgtEl>
                                        <p:attrNameLst>
                                          <p:attrName>style.visibility</p:attrName>
                                        </p:attrNameLst>
                                      </p:cBhvr>
                                      <p:to>
                                        <p:strVal val="visible"/>
                                      </p:to>
                                    </p:set>
                                    <p:animEffect transition="in" filter="checkerboard(across)">
                                      <p:cBhvr>
                                        <p:cTn id="65" dur="1000"/>
                                        <p:tgtEl>
                                          <p:spTgt spid="2868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ox(out)">
                                      <p:cBhvr>
                                        <p:cTn id="70" dur="1000"/>
                                        <p:tgtEl>
                                          <p:spTgt spid="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p:cTn id="75" dur="1000" fill="hold"/>
                                        <p:tgtEl>
                                          <p:spTgt spid="28688"/>
                                        </p:tgtEl>
                                        <p:attrNameLst>
                                          <p:attrName>ppt_w</p:attrName>
                                        </p:attrNameLst>
                                      </p:cBhvr>
                                      <p:tavLst>
                                        <p:tav tm="0">
                                          <p:val>
                                            <p:fltVal val="0"/>
                                          </p:val>
                                        </p:tav>
                                        <p:tav tm="100000">
                                          <p:val>
                                            <p:strVal val="#ppt_w"/>
                                          </p:val>
                                        </p:tav>
                                      </p:tavLst>
                                    </p:anim>
                                    <p:anim calcmode="lin" valueType="num">
                                      <p:cBhvr>
                                        <p:cTn id="76" dur="1000" fill="hold"/>
                                        <p:tgtEl>
                                          <p:spTgt spid="28688"/>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4"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slide(fromBottom)">
                                      <p:cBhvr>
                                        <p:cTn id="8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autoUpdateAnimBg="0"/>
      <p:bldP spid="28680" grpId="0"/>
      <p:bldP spid="28681" grpId="0" animBg="1" autoUpdateAnimBg="0"/>
      <p:bldP spid="28685" grpId="0" animBg="1" autoUpdateAnimBg="0"/>
      <p:bldP spid="28686" grpId="0" animBg="1" autoUpdateAnimBg="0"/>
      <p:bldP spid="28687" grpId="0" animBg="1" autoUpdateAnimBg="0"/>
      <p:bldP spid="28688" grpId="0" animBg="1" autoUpdateAnimBg="0"/>
      <p:bldP spid="28692" grpId="0" animBg="1"/>
      <p:bldP spid="286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42844" y="428604"/>
            <a:ext cx="719609" cy="5201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sz="4000" dirty="0">
                <a:solidFill>
                  <a:srgbClr val="3333FF"/>
                </a:solidFill>
                <a:latin typeface="隶书" pitchFamily="49" charset="-122"/>
                <a:ea typeface="隶书" pitchFamily="49" charset="-122"/>
              </a:rPr>
              <a:t>  </a:t>
            </a:r>
            <a:r>
              <a:rPr lang="zh-CN" altLang="en-US" sz="4000" dirty="0" smtClean="0">
                <a:solidFill>
                  <a:srgbClr val="3333FF"/>
                </a:solidFill>
                <a:latin typeface="隶书" pitchFamily="49" charset="-122"/>
                <a:ea typeface="隶书" pitchFamily="49" charset="-122"/>
              </a:rPr>
              <a:t>第九章  </a:t>
            </a:r>
            <a:endParaRPr lang="en-US" altLang="zh-CN" sz="4000" dirty="0" smtClean="0">
              <a:solidFill>
                <a:srgbClr val="3333FF"/>
              </a:solidFill>
              <a:latin typeface="隶书" pitchFamily="49" charset="-122"/>
              <a:ea typeface="隶书" pitchFamily="49" charset="-122"/>
            </a:endParaRPr>
          </a:p>
          <a:p>
            <a:pPr eaLnBrk="1" hangingPunct="1">
              <a:spcBef>
                <a:spcPct val="30000"/>
              </a:spcBef>
            </a:pPr>
            <a:r>
              <a:rPr lang="zh-CN" altLang="en-US" sz="4000" dirty="0" smtClean="0">
                <a:solidFill>
                  <a:srgbClr val="3333FF"/>
                </a:solidFill>
                <a:latin typeface="隶书" pitchFamily="49" charset="-122"/>
                <a:ea typeface="隶书" pitchFamily="49" charset="-122"/>
              </a:rPr>
              <a:t>统计模型</a:t>
            </a:r>
            <a:endParaRPr lang="zh-CN" altLang="en-US" sz="4000" dirty="0">
              <a:solidFill>
                <a:srgbClr val="3333FF"/>
              </a:solidFill>
              <a:latin typeface="隶书" pitchFamily="49" charset="-122"/>
              <a:ea typeface="隶书" pitchFamily="49" charset="-122"/>
            </a:endParaRPr>
          </a:p>
        </p:txBody>
      </p:sp>
      <p:sp>
        <p:nvSpPr>
          <p:cNvPr id="26640" name="Text Box 16"/>
          <p:cNvSpPr txBox="1">
            <a:spLocks noChangeArrowheads="1"/>
          </p:cNvSpPr>
          <p:nvPr/>
        </p:nvSpPr>
        <p:spPr bwMode="auto">
          <a:xfrm>
            <a:off x="928662" y="428604"/>
            <a:ext cx="8215338" cy="6414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ts val="0"/>
              </a:spcBef>
            </a:pPr>
            <a:r>
              <a:rPr lang="en-US" altLang="zh-CN" sz="2800" b="1" dirty="0" smtClean="0">
                <a:ea typeface="楷体_GB2312" pitchFamily="49" charset="-122"/>
                <a:hlinkClick r:id="rId3" action="ppaction://hlinksldjump"/>
              </a:rPr>
              <a:t>9.1   </a:t>
            </a:r>
            <a:r>
              <a:rPr lang="zh-CN" altLang="en-US" sz="2800" b="1" dirty="0" smtClean="0">
                <a:ea typeface="楷体_GB2312" pitchFamily="49" charset="-122"/>
                <a:hlinkClick r:id="rId3" action="ppaction://hlinksldjump"/>
              </a:rPr>
              <a:t>牙膏的销售量</a:t>
            </a:r>
            <a:r>
              <a:rPr lang="en-US" altLang="zh-CN" sz="2800" b="1" dirty="0" smtClean="0">
                <a:ea typeface="楷体_GB2312" pitchFamily="49" charset="-122"/>
                <a:hlinkClick r:id="rId3" action="ppaction://hlinksldjump"/>
              </a:rPr>
              <a:t>(</a:t>
            </a:r>
            <a:r>
              <a:rPr lang="zh-CN" altLang="en-US" sz="2800" b="1" dirty="0" smtClean="0">
                <a:ea typeface="楷体_GB2312" pitchFamily="49" charset="-122"/>
                <a:hlinkClick r:id="rId3" action="ppaction://hlinksldjump"/>
              </a:rPr>
              <a:t>普通线性回归建模</a:t>
            </a:r>
            <a:r>
              <a:rPr lang="en-US" altLang="zh-CN" sz="2800" b="1" dirty="0" smtClean="0">
                <a:ea typeface="楷体_GB2312" pitchFamily="49" charset="-122"/>
                <a:hlinkClick r:id="rId3" action="ppaction://hlinksldjump"/>
              </a:rPr>
              <a:t>)</a:t>
            </a:r>
          </a:p>
          <a:p>
            <a:pPr eaLnBrk="1" hangingPunct="1">
              <a:lnSpc>
                <a:spcPct val="130000"/>
              </a:lnSpc>
              <a:spcBef>
                <a:spcPts val="0"/>
              </a:spcBef>
            </a:pPr>
            <a:r>
              <a:rPr lang="en-US" altLang="zh-CN" sz="2800" b="1" dirty="0" smtClean="0">
                <a:ea typeface="楷体_GB2312" pitchFamily="49" charset="-122"/>
                <a:hlinkClick r:id="rId4" action="ppaction://hlinksldjump"/>
              </a:rPr>
              <a:t>9.2   </a:t>
            </a:r>
            <a:r>
              <a:rPr lang="zh-CN" altLang="en-US" sz="2800" b="1" dirty="0" smtClean="0">
                <a:ea typeface="楷体_GB2312" pitchFamily="49" charset="-122"/>
                <a:hlinkClick r:id="rId4" action="ppaction://hlinksldjump"/>
              </a:rPr>
              <a:t>软件开发人员的薪金</a:t>
            </a:r>
            <a:r>
              <a:rPr lang="zh-CN" altLang="en-US" sz="2800" b="1" dirty="0" smtClean="0">
                <a:ea typeface="楷体_GB2312" pitchFamily="49" charset="-122"/>
                <a:hlinkClick r:id="rId3" action="ppaction://hlinksldjump"/>
              </a:rPr>
              <a:t>（分类变量，残差分析）</a:t>
            </a:r>
          </a:p>
          <a:p>
            <a:pPr eaLnBrk="1" hangingPunct="1">
              <a:lnSpc>
                <a:spcPct val="130000"/>
              </a:lnSpc>
              <a:spcBef>
                <a:spcPts val="0"/>
              </a:spcBef>
            </a:pPr>
            <a:r>
              <a:rPr lang="en-US" altLang="zh-CN" sz="2800" b="1" dirty="0" smtClean="0">
                <a:ea typeface="楷体_GB2312" pitchFamily="49" charset="-122"/>
                <a:hlinkClick r:id="rId5" action="ppaction://hlinksldjump"/>
              </a:rPr>
              <a:t>9.3   </a:t>
            </a:r>
            <a:r>
              <a:rPr lang="zh-CN" altLang="en-US" sz="2800" b="1" dirty="0" smtClean="0">
                <a:ea typeface="楷体_GB2312" pitchFamily="49" charset="-122"/>
                <a:hlinkClick r:id="rId5" action="ppaction://hlinksldjump"/>
              </a:rPr>
              <a:t>酶促反应</a:t>
            </a:r>
            <a:r>
              <a:rPr lang="zh-CN" altLang="en-US" sz="2800" b="1" dirty="0" smtClean="0">
                <a:ea typeface="楷体_GB2312" pitchFamily="49" charset="-122"/>
                <a:hlinkClick r:id="rId3" action="ppaction://hlinksldjump"/>
              </a:rPr>
              <a:t>（非线性回归）</a:t>
            </a:r>
            <a:endParaRPr lang="zh-CN" altLang="en-US" sz="2800" b="1" dirty="0">
              <a:ea typeface="楷体_GB2312" pitchFamily="49" charset="-122"/>
              <a:hlinkClick r:id="rId3" action="ppaction://hlinksldjump"/>
            </a:endParaRPr>
          </a:p>
          <a:p>
            <a:pPr eaLnBrk="1" hangingPunct="1">
              <a:lnSpc>
                <a:spcPct val="130000"/>
              </a:lnSpc>
              <a:spcBef>
                <a:spcPts val="0"/>
              </a:spcBef>
            </a:pPr>
            <a:r>
              <a:rPr lang="en-US" altLang="zh-CN" sz="2800" b="1" dirty="0" smtClean="0">
                <a:ea typeface="楷体_GB2312" pitchFamily="49" charset="-122"/>
                <a:hlinkClick r:id="rId6" action="ppaction://hlinksldjump"/>
              </a:rPr>
              <a:t>9.4   </a:t>
            </a:r>
            <a:r>
              <a:rPr lang="zh-CN" altLang="en-US" sz="2800" b="1" dirty="0" smtClean="0">
                <a:ea typeface="楷体_GB2312" pitchFamily="49" charset="-122"/>
                <a:hlinkClick r:id="rId6" action="ppaction://hlinksldjump"/>
              </a:rPr>
              <a:t>投资额</a:t>
            </a:r>
            <a:r>
              <a:rPr lang="zh-CN" altLang="en-US" sz="2800" b="1" dirty="0">
                <a:ea typeface="楷体_GB2312" pitchFamily="49" charset="-122"/>
                <a:hlinkClick r:id="rId6" action="ppaction://hlinksldjump"/>
              </a:rPr>
              <a:t>与生产总值和</a:t>
            </a:r>
            <a:r>
              <a:rPr lang="zh-CN" altLang="en-US" sz="2800" b="1" dirty="0" smtClean="0">
                <a:ea typeface="楷体_GB2312" pitchFamily="49" charset="-122"/>
                <a:hlinkClick r:id="rId6" action="ppaction://hlinksldjump"/>
              </a:rPr>
              <a:t>物价指数</a:t>
            </a:r>
            <a:r>
              <a:rPr lang="zh-CN" altLang="en-US" sz="2800" b="1" dirty="0" smtClean="0">
                <a:ea typeface="楷体_GB2312" pitchFamily="49" charset="-122"/>
                <a:hlinkClick r:id="rId3" action="ppaction://hlinksldjump"/>
              </a:rPr>
              <a:t>（计量经济模型）</a:t>
            </a:r>
            <a:endParaRPr lang="en-US" altLang="zh-CN" sz="2800" b="1" dirty="0" smtClean="0">
              <a:ea typeface="楷体_GB2312" pitchFamily="49" charset="-122"/>
              <a:hlinkClick r:id="rId3" action="ppaction://hlinksldjump"/>
            </a:endParaRPr>
          </a:p>
          <a:p>
            <a:pPr eaLnBrk="1" hangingPunct="1">
              <a:lnSpc>
                <a:spcPct val="130000"/>
              </a:lnSpc>
              <a:spcBef>
                <a:spcPts val="0"/>
              </a:spcBef>
            </a:pPr>
            <a:r>
              <a:rPr lang="en-US" altLang="zh-CN" sz="2800" b="1" dirty="0" smtClean="0">
                <a:ea typeface="楷体_GB2312" pitchFamily="49" charset="-122"/>
                <a:hlinkClick r:id="rId3" action="ppaction://hlinksldjump"/>
              </a:rPr>
              <a:t>9.5   </a:t>
            </a:r>
            <a:r>
              <a:rPr lang="zh-CN" altLang="en-US" sz="2800" b="1" dirty="0" smtClean="0">
                <a:ea typeface="楷体_GB2312" pitchFamily="49" charset="-122"/>
                <a:hlinkClick r:id="rId3" action="ppaction://hlinksldjump"/>
              </a:rPr>
              <a:t>孕妇吸烟与胎儿健康（变量选择，逐步回归）</a:t>
            </a:r>
            <a:endParaRPr lang="en-US" altLang="zh-CN" sz="2800" b="1" dirty="0" smtClean="0">
              <a:ea typeface="楷体_GB2312" pitchFamily="49" charset="-122"/>
              <a:hlinkClick r:id="rId3" action="ppaction://hlinksldjump"/>
            </a:endParaRPr>
          </a:p>
          <a:p>
            <a:pPr eaLnBrk="1" hangingPunct="1">
              <a:lnSpc>
                <a:spcPct val="130000"/>
              </a:lnSpc>
              <a:spcBef>
                <a:spcPts val="0"/>
              </a:spcBef>
            </a:pPr>
            <a:r>
              <a:rPr lang="en-US" altLang="zh-CN" sz="2800" b="1" dirty="0" smtClean="0">
                <a:ea typeface="楷体_GB2312" pitchFamily="49" charset="-122"/>
                <a:hlinkClick r:id="rId3" action="ppaction://hlinksldjump"/>
              </a:rPr>
              <a:t>9.6   </a:t>
            </a:r>
            <a:r>
              <a:rPr lang="zh-CN" altLang="en-US" sz="2800" b="1" dirty="0" smtClean="0">
                <a:ea typeface="楷体_GB2312" pitchFamily="49" charset="-122"/>
                <a:hlinkClick r:id="rId7" action="ppaction://hlinksldjump"/>
              </a:rPr>
              <a:t>冠心病</a:t>
            </a:r>
            <a:r>
              <a:rPr lang="zh-CN" altLang="en-US" sz="2800" b="1" dirty="0">
                <a:ea typeface="楷体_GB2312" pitchFamily="49" charset="-122"/>
                <a:hlinkClick r:id="rId7" action="ppaction://hlinksldjump"/>
              </a:rPr>
              <a:t>与</a:t>
            </a:r>
            <a:r>
              <a:rPr lang="zh-CN" altLang="en-US" sz="2800" b="1" dirty="0" smtClean="0">
                <a:ea typeface="楷体_GB2312" pitchFamily="49" charset="-122"/>
                <a:hlinkClick r:id="rId7" action="ppaction://hlinksldjump"/>
              </a:rPr>
              <a:t>年龄</a:t>
            </a:r>
            <a:r>
              <a:rPr lang="zh-CN" altLang="en-US" sz="2800" b="1" dirty="0" smtClean="0">
                <a:ea typeface="楷体_GB2312" pitchFamily="49" charset="-122"/>
                <a:hlinkClick r:id="rId3" action="ppaction://hlinksldjump"/>
              </a:rPr>
              <a:t>（逻辑斯蒂回归）</a:t>
            </a:r>
            <a:endParaRPr lang="zh-CN" altLang="en-US" sz="2800" b="1" dirty="0">
              <a:ea typeface="楷体_GB2312" pitchFamily="49" charset="-122"/>
              <a:hlinkClick r:id="rId3" action="ppaction://hlinksldjump"/>
            </a:endParaRPr>
          </a:p>
          <a:p>
            <a:pPr eaLnBrk="1" hangingPunct="1">
              <a:lnSpc>
                <a:spcPct val="130000"/>
              </a:lnSpc>
              <a:spcBef>
                <a:spcPts val="0"/>
              </a:spcBef>
            </a:pPr>
            <a:r>
              <a:rPr lang="en-US" altLang="zh-CN" sz="2800" b="1" dirty="0" smtClean="0">
                <a:ea typeface="楷体_GB2312" pitchFamily="49" charset="-122"/>
                <a:hlinkClick r:id="rId3" action="ppaction://hlinksldjump"/>
              </a:rPr>
              <a:t>9.7   </a:t>
            </a:r>
            <a:r>
              <a:rPr lang="zh-CN" altLang="en-US" sz="2800" b="1" dirty="0" smtClean="0">
                <a:ea typeface="楷体_GB2312" pitchFamily="49" charset="-122"/>
                <a:hlinkClick r:id="rId3" action="ppaction://hlinksldjump"/>
              </a:rPr>
              <a:t>蠓虫</a:t>
            </a:r>
            <a:r>
              <a:rPr lang="zh-CN" altLang="en-US" sz="2800" b="1" dirty="0">
                <a:ea typeface="楷体_GB2312" pitchFamily="49" charset="-122"/>
                <a:hlinkClick r:id="rId3" action="ppaction://hlinksldjump"/>
              </a:rPr>
              <a:t>分类</a:t>
            </a:r>
            <a:r>
              <a:rPr lang="zh-CN" altLang="en-US" sz="2800" b="1" dirty="0" smtClean="0">
                <a:ea typeface="楷体_GB2312" pitchFamily="49" charset="-122"/>
                <a:hlinkClick r:id="rId3" action="ppaction://hlinksldjump"/>
              </a:rPr>
              <a:t>判别（判别分析）</a:t>
            </a:r>
            <a:endParaRPr lang="en-US" altLang="zh-CN" sz="2800" b="1" dirty="0" smtClean="0">
              <a:ea typeface="楷体_GB2312" pitchFamily="49" charset="-122"/>
              <a:hlinkClick r:id="rId3" action="ppaction://hlinksldjump"/>
            </a:endParaRPr>
          </a:p>
          <a:p>
            <a:pPr eaLnBrk="1" hangingPunct="1">
              <a:lnSpc>
                <a:spcPct val="130000"/>
              </a:lnSpc>
              <a:spcBef>
                <a:spcPts val="0"/>
              </a:spcBef>
            </a:pPr>
            <a:r>
              <a:rPr lang="en-US" altLang="zh-CN" sz="2800" b="1" dirty="0" smtClean="0">
                <a:ea typeface="楷体_GB2312" pitchFamily="49" charset="-122"/>
                <a:hlinkClick r:id="" action="ppaction://noaction"/>
              </a:rPr>
              <a:t>9.8  </a:t>
            </a:r>
            <a:r>
              <a:rPr lang="zh-CN" altLang="en-US" sz="2800" b="1" dirty="0" smtClean="0">
                <a:ea typeface="楷体_GB2312" pitchFamily="49" charset="-122"/>
                <a:hlinkClick r:id="" action="ppaction://noaction"/>
              </a:rPr>
              <a:t>学生</a:t>
            </a:r>
            <a:r>
              <a:rPr lang="zh-CN" altLang="en-US" sz="2800" b="1" dirty="0">
                <a:ea typeface="楷体_GB2312" pitchFamily="49" charset="-122"/>
                <a:hlinkClick r:id="" action="ppaction://noaction"/>
              </a:rPr>
              <a:t>考试成绩综合</a:t>
            </a:r>
            <a:r>
              <a:rPr lang="zh-CN" altLang="en-US" sz="2800" b="1" dirty="0" smtClean="0">
                <a:ea typeface="楷体_GB2312" pitchFamily="49" charset="-122"/>
                <a:hlinkClick r:id="" action="ppaction://noaction"/>
              </a:rPr>
              <a:t>评价（主成分分析和因子分析）</a:t>
            </a:r>
            <a:endParaRPr lang="en-US" altLang="zh-CN" sz="2800" b="1" dirty="0" smtClean="0">
              <a:ea typeface="楷体_GB2312" pitchFamily="49" charset="-122"/>
              <a:hlinkClick r:id="" action="ppaction://noaction"/>
            </a:endParaRPr>
          </a:p>
          <a:p>
            <a:pPr eaLnBrk="1" hangingPunct="1">
              <a:lnSpc>
                <a:spcPct val="130000"/>
              </a:lnSpc>
              <a:spcBef>
                <a:spcPts val="0"/>
              </a:spcBef>
            </a:pPr>
            <a:r>
              <a:rPr lang="en-US" altLang="zh-CN" sz="2800" b="1" dirty="0" smtClean="0">
                <a:ea typeface="楷体_GB2312" pitchFamily="49" charset="-122"/>
                <a:hlinkClick r:id="rId3" action="ppaction://hlinksldjump"/>
              </a:rPr>
              <a:t>9.9  </a:t>
            </a:r>
            <a:r>
              <a:rPr lang="zh-CN" altLang="en-US" sz="2800" b="1" dirty="0" smtClean="0">
                <a:ea typeface="楷体_GB2312" pitchFamily="49" charset="-122"/>
                <a:hlinkClick r:id="rId3" action="ppaction://hlinksldjump"/>
              </a:rPr>
              <a:t>艾滋病</a:t>
            </a:r>
            <a:r>
              <a:rPr lang="zh-CN" altLang="en-US" sz="2800" b="1" dirty="0">
                <a:ea typeface="楷体_GB2312" pitchFamily="49" charset="-122"/>
                <a:hlinkClick r:id="rId3" action="ppaction://hlinksldjump"/>
              </a:rPr>
              <a:t>疗法的评价和疗效的</a:t>
            </a:r>
            <a:r>
              <a:rPr lang="zh-CN" altLang="en-US" sz="2800" b="1" dirty="0" smtClean="0">
                <a:ea typeface="楷体_GB2312" pitchFamily="49" charset="-122"/>
                <a:hlinkClick r:id="rId3" action="ppaction://hlinksldjump"/>
              </a:rPr>
              <a:t>预测（纵向数据建模）</a:t>
            </a:r>
            <a:endParaRPr lang="en-US" altLang="zh-CN" sz="2800" b="1" dirty="0" smtClean="0">
              <a:ea typeface="楷体_GB2312" pitchFamily="49" charset="-122"/>
              <a:hlinkClick r:id="rId3" action="ppaction://hlinksldjump"/>
            </a:endParaRPr>
          </a:p>
        </p:txBody>
      </p:sp>
      <p:pic>
        <p:nvPicPr>
          <p:cNvPr id="45060" name="Picture 4" descr="D:\work\101210数学模型（第四版）电子教案\logo.jpg"/>
          <p:cNvPicPr>
            <a:picLocks noChangeAspect="1" noChangeArrowheads="1"/>
          </p:cNvPicPr>
          <p:nvPr/>
        </p:nvPicPr>
        <p:blipFill>
          <a:blip r:embed="rId8">
            <a:extLst>
              <a:ext uri="{28A0092B-C50C-407E-A947-70E740481C1C}">
                <a14:useLocalDpi xmlns:a14="http://schemas.microsoft.com/office/drawing/2010/main" xmlns="" val="0"/>
              </a:ext>
            </a:extLst>
          </a:blip>
          <a:srcRect t="7460"/>
          <a:stretch>
            <a:fillRect/>
          </a:stretch>
        </p:blipFill>
        <p:spPr bwMode="auto">
          <a:xfrm>
            <a:off x="17463" y="20638"/>
            <a:ext cx="3335337"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3578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26640"/>
                                        </p:tgtEl>
                                        <p:attrNameLst>
                                          <p:attrName>style.visibility</p:attrName>
                                        </p:attrNameLst>
                                      </p:cBhvr>
                                      <p:to>
                                        <p:strVal val="visible"/>
                                      </p:to>
                                    </p:set>
                                    <p:animEffect transition="in" filter="wipe(left)">
                                      <p:cBhvr>
                                        <p:cTn id="7" dur="10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0" name="Text Box 2"/>
          <p:cNvSpPr txBox="1">
            <a:spLocks noChangeArrowheads="1"/>
          </p:cNvSpPr>
          <p:nvPr/>
        </p:nvSpPr>
        <p:spPr bwMode="auto">
          <a:xfrm>
            <a:off x="468313" y="395288"/>
            <a:ext cx="4248150" cy="519112"/>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D-W</a:t>
            </a:r>
            <a:r>
              <a:rPr lang="zh-CN" altLang="en-US" sz="2800" b="1"/>
              <a:t>统计量与</a:t>
            </a:r>
            <a:r>
              <a:rPr lang="en-US" altLang="zh-CN" sz="2800" b="1"/>
              <a:t>D-W</a:t>
            </a:r>
            <a:r>
              <a:rPr lang="zh-CN" altLang="en-US" sz="2800" b="1">
                <a:latin typeface="Arial" charset="0"/>
              </a:rPr>
              <a:t>检验</a:t>
            </a:r>
            <a:r>
              <a:rPr lang="zh-CN" altLang="en-US" sz="2800">
                <a:latin typeface="Arial" charset="0"/>
              </a:rPr>
              <a:t> </a:t>
            </a:r>
          </a:p>
        </p:txBody>
      </p:sp>
      <p:graphicFrame>
        <p:nvGraphicFramePr>
          <p:cNvPr id="29699" name="Object 3"/>
          <p:cNvGraphicFramePr>
            <a:graphicFrameLocks noChangeAspect="1"/>
          </p:cNvGraphicFramePr>
          <p:nvPr/>
        </p:nvGraphicFramePr>
        <p:xfrm>
          <a:off x="457200" y="1157288"/>
          <a:ext cx="2819400" cy="1665287"/>
        </p:xfrm>
        <a:graphic>
          <a:graphicData uri="http://schemas.openxmlformats.org/presentationml/2006/ole">
            <p:oleObj spid="_x0000_s71348" name="Equation" r:id="rId3" imgW="1282700" imgH="838200" progId="">
              <p:embed/>
            </p:oleObj>
          </a:graphicData>
        </a:graphic>
      </p:graphicFrame>
      <p:sp>
        <p:nvSpPr>
          <p:cNvPr id="29700" name="Text Box 4"/>
          <p:cNvSpPr txBox="1">
            <a:spLocks noChangeArrowheads="1"/>
          </p:cNvSpPr>
          <p:nvPr/>
        </p:nvSpPr>
        <p:spPr bwMode="auto">
          <a:xfrm>
            <a:off x="381000" y="4205288"/>
            <a:ext cx="35052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检验水平</a:t>
            </a:r>
            <a:r>
              <a:rPr lang="en-US" altLang="zh-CN" sz="2800" b="1">
                <a:latin typeface="宋体" pitchFamily="2" charset="-122"/>
              </a:rPr>
              <a:t>,</a:t>
            </a:r>
            <a:r>
              <a:rPr lang="zh-CN" altLang="en-US" sz="2800" b="1">
                <a:latin typeface="Arial" charset="0"/>
              </a:rPr>
              <a:t>样本容量，回归变量数目</a:t>
            </a:r>
          </a:p>
        </p:txBody>
      </p:sp>
      <p:grpSp>
        <p:nvGrpSpPr>
          <p:cNvPr id="2" name="Group 5"/>
          <p:cNvGrpSpPr>
            <a:grpSpLocks/>
          </p:cNvGrpSpPr>
          <p:nvPr/>
        </p:nvGrpSpPr>
        <p:grpSpPr bwMode="auto">
          <a:xfrm>
            <a:off x="457200" y="5203825"/>
            <a:ext cx="2674938" cy="457200"/>
            <a:chOff x="240" y="3264"/>
            <a:chExt cx="1440" cy="288"/>
          </a:xfrm>
        </p:grpSpPr>
        <p:sp>
          <p:nvSpPr>
            <p:cNvPr id="30761" name="AutoShape 6"/>
            <p:cNvSpPr>
              <a:spLocks noChangeArrowheads="1"/>
            </p:cNvSpPr>
            <p:nvPr/>
          </p:nvSpPr>
          <p:spPr bwMode="auto">
            <a:xfrm>
              <a:off x="1440" y="3360"/>
              <a:ext cx="240" cy="154"/>
            </a:xfrm>
            <a:prstGeom prst="downArrow">
              <a:avLst>
                <a:gd name="adj1" fmla="val 50000"/>
                <a:gd name="adj2" fmla="val 25000"/>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zh-CN" altLang="en-US"/>
            </a:p>
          </p:txBody>
        </p:sp>
        <p:sp>
          <p:nvSpPr>
            <p:cNvPr id="30762" name="Text Box 7"/>
            <p:cNvSpPr txBox="1">
              <a:spLocks noChangeArrowheads="1"/>
            </p:cNvSpPr>
            <p:nvPr/>
          </p:nvSpPr>
          <p:spPr bwMode="auto">
            <a:xfrm>
              <a:off x="240" y="3264"/>
              <a:ext cx="11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D-W</a:t>
              </a:r>
              <a:r>
                <a:rPr lang="zh-CN" altLang="en-US" b="1">
                  <a:latin typeface="宋体" pitchFamily="2" charset="-122"/>
                </a:rPr>
                <a:t>分布</a:t>
              </a:r>
              <a:r>
                <a:rPr lang="zh-CN" altLang="en-US" b="1"/>
                <a:t>表</a:t>
              </a:r>
            </a:p>
          </p:txBody>
        </p:sp>
      </p:grpSp>
      <p:graphicFrame>
        <p:nvGraphicFramePr>
          <p:cNvPr id="29704" name="Object 8"/>
          <p:cNvGraphicFramePr>
            <a:graphicFrameLocks noChangeAspect="1"/>
          </p:cNvGraphicFramePr>
          <p:nvPr/>
        </p:nvGraphicFramePr>
        <p:xfrm>
          <a:off x="4171950" y="1157288"/>
          <a:ext cx="2305050" cy="1714500"/>
        </p:xfrm>
        <a:graphic>
          <a:graphicData uri="http://schemas.openxmlformats.org/presentationml/2006/ole">
            <p:oleObj spid="_x0000_s71349" name="Equation" r:id="rId4" imgW="939392" imgH="863225" progId="">
              <p:embed/>
            </p:oleObj>
          </a:graphicData>
        </a:graphic>
      </p:graphicFrame>
      <p:graphicFrame>
        <p:nvGraphicFramePr>
          <p:cNvPr id="29705" name="Object 9"/>
          <p:cNvGraphicFramePr>
            <a:graphicFrameLocks noChangeAspect="1"/>
          </p:cNvGraphicFramePr>
          <p:nvPr/>
        </p:nvGraphicFramePr>
        <p:xfrm>
          <a:off x="6477000" y="1766888"/>
          <a:ext cx="1905000" cy="533400"/>
        </p:xfrm>
        <a:graphic>
          <a:graphicData uri="http://schemas.openxmlformats.org/presentationml/2006/ole">
            <p:oleObj spid="_x0000_s71350" name="Equation" r:id="rId5" imgW="634449" imgH="215713" progId="">
              <p:embed/>
            </p:oleObj>
          </a:graphicData>
        </a:graphic>
      </p:graphicFrame>
      <p:grpSp>
        <p:nvGrpSpPr>
          <p:cNvPr id="3" name="Group 10"/>
          <p:cNvGrpSpPr>
            <a:grpSpLocks/>
          </p:cNvGrpSpPr>
          <p:nvPr/>
        </p:nvGrpSpPr>
        <p:grpSpPr bwMode="auto">
          <a:xfrm>
            <a:off x="3200400" y="1614488"/>
            <a:ext cx="1066800" cy="990600"/>
            <a:chOff x="2016" y="816"/>
            <a:chExt cx="672" cy="624"/>
          </a:xfrm>
        </p:grpSpPr>
        <p:sp>
          <p:nvSpPr>
            <p:cNvPr id="30759" name="Text Box 11"/>
            <p:cNvSpPr txBox="1">
              <a:spLocks noChangeArrowheads="1"/>
            </p:cNvSpPr>
            <p:nvPr/>
          </p:nvSpPr>
          <p:spPr bwMode="auto">
            <a:xfrm>
              <a:off x="2016" y="1152"/>
              <a:ext cx="6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t>n</a:t>
              </a:r>
              <a:r>
                <a:rPr lang="zh-CN" altLang="en-US" b="1">
                  <a:latin typeface="Arial" charset="0"/>
                </a:rPr>
                <a:t>较大</a:t>
              </a:r>
            </a:p>
          </p:txBody>
        </p:sp>
        <p:sp>
          <p:nvSpPr>
            <p:cNvPr id="30760" name="Text Box 12"/>
            <p:cNvSpPr txBox="1">
              <a:spLocks noChangeArrowheads="1"/>
            </p:cNvSpPr>
            <p:nvPr/>
          </p:nvSpPr>
          <p:spPr bwMode="auto">
            <a:xfrm>
              <a:off x="2112" y="816"/>
              <a:ext cx="38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a:latin typeface="Arial" charset="0"/>
                  <a:sym typeface="Symbol" pitchFamily="18" charset="2"/>
                </a:rPr>
                <a:t></a:t>
              </a:r>
              <a:endParaRPr lang="en-US" altLang="zh-CN" sz="3200">
                <a:latin typeface="Arial" charset="0"/>
              </a:endParaRPr>
            </a:p>
          </p:txBody>
        </p:sp>
      </p:grpSp>
      <p:grpSp>
        <p:nvGrpSpPr>
          <p:cNvPr id="4" name="Group 13"/>
          <p:cNvGrpSpPr>
            <a:grpSpLocks/>
          </p:cNvGrpSpPr>
          <p:nvPr/>
        </p:nvGrpSpPr>
        <p:grpSpPr bwMode="auto">
          <a:xfrm>
            <a:off x="6477000" y="471488"/>
            <a:ext cx="2438400" cy="1143000"/>
            <a:chOff x="4080" y="192"/>
            <a:chExt cx="1536" cy="720"/>
          </a:xfrm>
        </p:grpSpPr>
        <p:graphicFrame>
          <p:nvGraphicFramePr>
            <p:cNvPr id="30729" name="Object 14"/>
            <p:cNvGraphicFramePr>
              <a:graphicFrameLocks noChangeAspect="1"/>
            </p:cNvGraphicFramePr>
            <p:nvPr/>
          </p:nvGraphicFramePr>
          <p:xfrm>
            <a:off x="4080" y="192"/>
            <a:ext cx="1536" cy="625"/>
          </p:xfrm>
          <a:graphic>
            <a:graphicData uri="http://schemas.openxmlformats.org/presentationml/2006/ole">
              <p:oleObj spid="_x0000_s71351" name="公式" r:id="rId6" imgW="1257300" imgH="431800" progId="">
                <p:embed/>
              </p:oleObj>
            </a:graphicData>
          </a:graphic>
        </p:graphicFrame>
        <p:sp>
          <p:nvSpPr>
            <p:cNvPr id="30758" name="AutoShape 15"/>
            <p:cNvSpPr>
              <a:spLocks noChangeArrowheads="1"/>
            </p:cNvSpPr>
            <p:nvPr/>
          </p:nvSpPr>
          <p:spPr bwMode="auto">
            <a:xfrm>
              <a:off x="4560" y="816"/>
              <a:ext cx="306" cy="96"/>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zh-CN" altLang="en-US"/>
            </a:p>
          </p:txBody>
        </p:sp>
      </p:grpSp>
      <p:graphicFrame>
        <p:nvGraphicFramePr>
          <p:cNvPr id="29712" name="Object 16"/>
          <p:cNvGraphicFramePr>
            <a:graphicFrameLocks noChangeAspect="1"/>
          </p:cNvGraphicFramePr>
          <p:nvPr/>
        </p:nvGraphicFramePr>
        <p:xfrm>
          <a:off x="457200" y="2986088"/>
          <a:ext cx="3394075" cy="469900"/>
        </p:xfrm>
        <a:graphic>
          <a:graphicData uri="http://schemas.openxmlformats.org/presentationml/2006/ole">
            <p:oleObj spid="_x0000_s71352" name="Equation" r:id="rId7" imgW="1586811" imgH="215806" progId="">
              <p:embed/>
            </p:oleObj>
          </a:graphicData>
        </a:graphic>
      </p:graphicFrame>
      <p:grpSp>
        <p:nvGrpSpPr>
          <p:cNvPr id="5" name="Group 17"/>
          <p:cNvGrpSpPr>
            <a:grpSpLocks/>
          </p:cNvGrpSpPr>
          <p:nvPr/>
        </p:nvGrpSpPr>
        <p:grpSpPr bwMode="auto">
          <a:xfrm>
            <a:off x="4200525" y="3595688"/>
            <a:ext cx="4943475" cy="2133600"/>
            <a:chOff x="2400" y="2208"/>
            <a:chExt cx="3114" cy="1344"/>
          </a:xfrm>
        </p:grpSpPr>
        <p:sp>
          <p:nvSpPr>
            <p:cNvPr id="30738" name="Text Box 18"/>
            <p:cNvSpPr txBox="1">
              <a:spLocks noChangeArrowheads="1"/>
            </p:cNvSpPr>
            <p:nvPr/>
          </p:nvSpPr>
          <p:spPr bwMode="auto">
            <a:xfrm>
              <a:off x="5088" y="2352"/>
              <a:ext cx="426"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i="1"/>
                <a:t>DW</a:t>
              </a:r>
              <a:endParaRPr kumimoji="0" lang="en-US" altLang="zh-CN" b="1"/>
            </a:p>
          </p:txBody>
        </p:sp>
        <p:sp>
          <p:nvSpPr>
            <p:cNvPr id="30739" name="Text Box 19"/>
            <p:cNvSpPr txBox="1">
              <a:spLocks noChangeArrowheads="1"/>
            </p:cNvSpPr>
            <p:nvPr/>
          </p:nvSpPr>
          <p:spPr bwMode="auto">
            <a:xfrm>
              <a:off x="3744" y="2208"/>
              <a:ext cx="511"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solidFill>
                    <a:srgbClr val="FF0000"/>
                  </a:solidFill>
                </a:rPr>
                <a:t>4-</a:t>
              </a:r>
              <a:r>
                <a:rPr kumimoji="0" lang="en-US" altLang="zh-CN" b="1" i="1">
                  <a:solidFill>
                    <a:srgbClr val="FF0000"/>
                  </a:solidFill>
                </a:rPr>
                <a:t>d</a:t>
              </a:r>
              <a:r>
                <a:rPr kumimoji="0" lang="en-US" altLang="zh-CN" b="1" i="1" baseline="-25000">
                  <a:solidFill>
                    <a:srgbClr val="FF0000"/>
                  </a:solidFill>
                </a:rPr>
                <a:t>U</a:t>
              </a:r>
              <a:endParaRPr kumimoji="0" lang="en-US" altLang="zh-CN" b="1">
                <a:solidFill>
                  <a:srgbClr val="FF0000"/>
                </a:solidFill>
              </a:endParaRPr>
            </a:p>
          </p:txBody>
        </p:sp>
        <p:sp>
          <p:nvSpPr>
            <p:cNvPr id="30740" name="Text Box 20"/>
            <p:cNvSpPr txBox="1">
              <a:spLocks noChangeArrowheads="1"/>
            </p:cNvSpPr>
            <p:nvPr/>
          </p:nvSpPr>
          <p:spPr bwMode="auto">
            <a:xfrm>
              <a:off x="4775" y="2224"/>
              <a:ext cx="255"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t>4</a:t>
              </a:r>
            </a:p>
          </p:txBody>
        </p:sp>
        <p:sp>
          <p:nvSpPr>
            <p:cNvPr id="30741" name="Text Box 21"/>
            <p:cNvSpPr txBox="1">
              <a:spLocks noChangeArrowheads="1"/>
            </p:cNvSpPr>
            <p:nvPr/>
          </p:nvSpPr>
          <p:spPr bwMode="auto">
            <a:xfrm>
              <a:off x="4163" y="2219"/>
              <a:ext cx="493"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t>4-</a:t>
              </a:r>
              <a:r>
                <a:rPr kumimoji="0" lang="en-US" altLang="zh-CN" b="1" i="1"/>
                <a:t>d</a:t>
              </a:r>
              <a:r>
                <a:rPr kumimoji="0" lang="en-US" altLang="zh-CN" b="1" i="1" baseline="-25000"/>
                <a:t>L</a:t>
              </a:r>
              <a:endParaRPr kumimoji="0" lang="en-US" altLang="zh-CN" b="1"/>
            </a:p>
          </p:txBody>
        </p:sp>
        <p:sp>
          <p:nvSpPr>
            <p:cNvPr id="30742" name="Text Box 22"/>
            <p:cNvSpPr txBox="1">
              <a:spLocks noChangeArrowheads="1"/>
            </p:cNvSpPr>
            <p:nvPr/>
          </p:nvSpPr>
          <p:spPr bwMode="auto">
            <a:xfrm>
              <a:off x="3168" y="2208"/>
              <a:ext cx="336" cy="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i="1">
                  <a:solidFill>
                    <a:srgbClr val="FF0000"/>
                  </a:solidFill>
                </a:rPr>
                <a:t>d</a:t>
              </a:r>
              <a:r>
                <a:rPr kumimoji="0" lang="en-US" altLang="zh-CN" b="1" i="1" baseline="-25000">
                  <a:solidFill>
                    <a:srgbClr val="FF0000"/>
                  </a:solidFill>
                </a:rPr>
                <a:t>U</a:t>
              </a:r>
              <a:endParaRPr kumimoji="0" lang="en-US" altLang="zh-CN" b="1">
                <a:solidFill>
                  <a:srgbClr val="FF0000"/>
                </a:solidFill>
              </a:endParaRPr>
            </a:p>
          </p:txBody>
        </p:sp>
        <p:sp>
          <p:nvSpPr>
            <p:cNvPr id="30743" name="Text Box 23"/>
            <p:cNvSpPr txBox="1">
              <a:spLocks noChangeArrowheads="1"/>
            </p:cNvSpPr>
            <p:nvPr/>
          </p:nvSpPr>
          <p:spPr bwMode="auto">
            <a:xfrm>
              <a:off x="2832" y="2208"/>
              <a:ext cx="334"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i="1"/>
                <a:t>d</a:t>
              </a:r>
              <a:r>
                <a:rPr kumimoji="0" lang="en-US" altLang="zh-CN" b="1" i="1" baseline="-25000"/>
                <a:t>L</a:t>
              </a:r>
              <a:endParaRPr kumimoji="0" lang="en-US" altLang="zh-CN" b="1"/>
            </a:p>
          </p:txBody>
        </p:sp>
        <p:sp>
          <p:nvSpPr>
            <p:cNvPr id="30744" name="Text Box 24"/>
            <p:cNvSpPr txBox="1">
              <a:spLocks noChangeArrowheads="1"/>
            </p:cNvSpPr>
            <p:nvPr/>
          </p:nvSpPr>
          <p:spPr bwMode="auto">
            <a:xfrm>
              <a:off x="3570" y="2224"/>
              <a:ext cx="255"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solidFill>
                    <a:srgbClr val="0066FF"/>
                  </a:solidFill>
                </a:rPr>
                <a:t>2</a:t>
              </a:r>
            </a:p>
          </p:txBody>
        </p:sp>
        <p:sp>
          <p:nvSpPr>
            <p:cNvPr id="30745" name="Text Box 25"/>
            <p:cNvSpPr txBox="1">
              <a:spLocks noChangeArrowheads="1"/>
            </p:cNvSpPr>
            <p:nvPr/>
          </p:nvSpPr>
          <p:spPr bwMode="auto">
            <a:xfrm>
              <a:off x="2400" y="2224"/>
              <a:ext cx="255"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t>0</a:t>
              </a:r>
            </a:p>
          </p:txBody>
        </p:sp>
        <p:sp>
          <p:nvSpPr>
            <p:cNvPr id="30746" name="Line 26"/>
            <p:cNvSpPr>
              <a:spLocks noChangeShapeType="1"/>
            </p:cNvSpPr>
            <p:nvPr/>
          </p:nvSpPr>
          <p:spPr bwMode="auto">
            <a:xfrm>
              <a:off x="2494" y="2486"/>
              <a:ext cx="2643" cy="0"/>
            </a:xfrm>
            <a:prstGeom prst="line">
              <a:avLst/>
            </a:prstGeom>
            <a:noFill/>
            <a:ln w="9525">
              <a:solidFill>
                <a:srgbClr val="000000"/>
              </a:solidFill>
              <a:round/>
              <a:headEnd/>
              <a:tailEnd type="stealth" w="sm" len="lg"/>
            </a:ln>
            <a:extLst>
              <a:ext uri="{909E8E84-426E-40DD-AFC4-6F175D3DCCD1}">
                <a14:hiddenFill xmlns:a14="http://schemas.microsoft.com/office/drawing/2010/main" xmlns="">
                  <a:noFill/>
                </a14:hiddenFill>
              </a:ext>
            </a:extLst>
          </p:spPr>
          <p:txBody>
            <a:bodyPr/>
            <a:lstStyle/>
            <a:p>
              <a:endParaRPr lang="zh-CN" altLang="en-US"/>
            </a:p>
          </p:txBody>
        </p:sp>
        <p:sp>
          <p:nvSpPr>
            <p:cNvPr id="30747" name="Line 27"/>
            <p:cNvSpPr>
              <a:spLocks noChangeShapeType="1"/>
            </p:cNvSpPr>
            <p:nvPr/>
          </p:nvSpPr>
          <p:spPr bwMode="auto">
            <a:xfrm>
              <a:off x="2485" y="2486"/>
              <a:ext cx="0" cy="466"/>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48" name="Line 28"/>
            <p:cNvSpPr>
              <a:spLocks noChangeShapeType="1"/>
            </p:cNvSpPr>
            <p:nvPr/>
          </p:nvSpPr>
          <p:spPr bwMode="auto">
            <a:xfrm>
              <a:off x="3059" y="2524"/>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49" name="Line 29"/>
            <p:cNvSpPr>
              <a:spLocks noChangeShapeType="1"/>
            </p:cNvSpPr>
            <p:nvPr/>
          </p:nvSpPr>
          <p:spPr bwMode="auto">
            <a:xfrm>
              <a:off x="3363" y="2518"/>
              <a:ext cx="0" cy="466"/>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50" name="Line 30"/>
            <p:cNvSpPr>
              <a:spLocks noChangeShapeType="1"/>
            </p:cNvSpPr>
            <p:nvPr/>
          </p:nvSpPr>
          <p:spPr bwMode="auto">
            <a:xfrm>
              <a:off x="3959" y="2522"/>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51" name="Line 31"/>
            <p:cNvSpPr>
              <a:spLocks noChangeShapeType="1"/>
            </p:cNvSpPr>
            <p:nvPr/>
          </p:nvSpPr>
          <p:spPr bwMode="auto">
            <a:xfrm>
              <a:off x="4284" y="2520"/>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52" name="Line 32"/>
            <p:cNvSpPr>
              <a:spLocks noChangeShapeType="1"/>
            </p:cNvSpPr>
            <p:nvPr/>
          </p:nvSpPr>
          <p:spPr bwMode="auto">
            <a:xfrm>
              <a:off x="4880" y="2513"/>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753" name="Text Box 33"/>
            <p:cNvSpPr txBox="1">
              <a:spLocks noChangeArrowheads="1"/>
            </p:cNvSpPr>
            <p:nvPr/>
          </p:nvSpPr>
          <p:spPr bwMode="auto">
            <a:xfrm>
              <a:off x="2592" y="2577"/>
              <a:ext cx="288" cy="9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正自</a:t>
              </a:r>
            </a:p>
            <a:p>
              <a:pPr algn="just">
                <a:lnSpc>
                  <a:spcPct val="96000"/>
                </a:lnSpc>
              </a:pPr>
              <a:r>
                <a:rPr kumimoji="0" lang="zh-CN" altLang="en-US" b="1"/>
                <a:t>相关</a:t>
              </a:r>
            </a:p>
          </p:txBody>
        </p:sp>
        <p:sp>
          <p:nvSpPr>
            <p:cNvPr id="30754" name="Text Box 34"/>
            <p:cNvSpPr txBox="1">
              <a:spLocks noChangeArrowheads="1"/>
            </p:cNvSpPr>
            <p:nvPr/>
          </p:nvSpPr>
          <p:spPr bwMode="auto">
            <a:xfrm>
              <a:off x="4416" y="2577"/>
              <a:ext cx="288" cy="9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负自</a:t>
              </a:r>
            </a:p>
            <a:p>
              <a:pPr algn="just">
                <a:lnSpc>
                  <a:spcPct val="96000"/>
                </a:lnSpc>
              </a:pPr>
              <a:r>
                <a:rPr kumimoji="0" lang="zh-CN" altLang="en-US" b="1"/>
                <a:t>相关</a:t>
              </a:r>
            </a:p>
          </p:txBody>
        </p:sp>
        <p:sp>
          <p:nvSpPr>
            <p:cNvPr id="30755" name="Text Box 35"/>
            <p:cNvSpPr txBox="1">
              <a:spLocks noChangeArrowheads="1"/>
            </p:cNvSpPr>
            <p:nvPr/>
          </p:nvSpPr>
          <p:spPr bwMode="auto">
            <a:xfrm>
              <a:off x="3072" y="2577"/>
              <a:ext cx="240" cy="9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不能确定</a:t>
              </a:r>
            </a:p>
          </p:txBody>
        </p:sp>
        <p:sp>
          <p:nvSpPr>
            <p:cNvPr id="30756" name="Text Box 36"/>
            <p:cNvSpPr txBox="1">
              <a:spLocks noChangeArrowheads="1"/>
            </p:cNvSpPr>
            <p:nvPr/>
          </p:nvSpPr>
          <p:spPr bwMode="auto">
            <a:xfrm>
              <a:off x="3984" y="2565"/>
              <a:ext cx="240" cy="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不能确定</a:t>
              </a:r>
            </a:p>
          </p:txBody>
        </p:sp>
        <p:sp>
          <p:nvSpPr>
            <p:cNvPr id="30757" name="Text Box 37"/>
            <p:cNvSpPr txBox="1">
              <a:spLocks noChangeArrowheads="1"/>
            </p:cNvSpPr>
            <p:nvPr/>
          </p:nvSpPr>
          <p:spPr bwMode="auto">
            <a:xfrm>
              <a:off x="3504" y="2588"/>
              <a:ext cx="288" cy="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solidFill>
                    <a:srgbClr val="0066FF"/>
                  </a:solidFill>
                </a:rPr>
                <a:t>无自相关</a:t>
              </a:r>
            </a:p>
          </p:txBody>
        </p:sp>
      </p:grpSp>
      <p:graphicFrame>
        <p:nvGraphicFramePr>
          <p:cNvPr id="29734" name="Object 38"/>
          <p:cNvGraphicFramePr>
            <a:graphicFrameLocks noChangeAspect="1"/>
          </p:cNvGraphicFramePr>
          <p:nvPr/>
        </p:nvGraphicFramePr>
        <p:xfrm>
          <a:off x="457200" y="3595688"/>
          <a:ext cx="2386013" cy="477837"/>
        </p:xfrm>
        <a:graphic>
          <a:graphicData uri="http://schemas.openxmlformats.org/presentationml/2006/ole">
            <p:oleObj spid="_x0000_s71353" name="Equation" r:id="rId8" imgW="1079032" imgH="215806" progId="">
              <p:embed/>
            </p:oleObj>
          </a:graphicData>
        </a:graphic>
      </p:graphicFrame>
      <p:graphicFrame>
        <p:nvGraphicFramePr>
          <p:cNvPr id="29735" name="Object 39"/>
          <p:cNvGraphicFramePr>
            <a:graphicFrameLocks noChangeAspect="1"/>
          </p:cNvGraphicFramePr>
          <p:nvPr/>
        </p:nvGraphicFramePr>
        <p:xfrm>
          <a:off x="4191000" y="2986088"/>
          <a:ext cx="2252663" cy="461962"/>
        </p:xfrm>
        <a:graphic>
          <a:graphicData uri="http://schemas.openxmlformats.org/presentationml/2006/ole">
            <p:oleObj spid="_x0000_s71354" name="Equation" r:id="rId9" imgW="1053643" imgH="215806" progId="">
              <p:embed/>
            </p:oleObj>
          </a:graphicData>
        </a:graphic>
      </p:graphicFrame>
      <p:graphicFrame>
        <p:nvGraphicFramePr>
          <p:cNvPr id="29736" name="Object 40"/>
          <p:cNvGraphicFramePr>
            <a:graphicFrameLocks noChangeAspect="1"/>
          </p:cNvGraphicFramePr>
          <p:nvPr/>
        </p:nvGraphicFramePr>
        <p:xfrm>
          <a:off x="6705600" y="2986088"/>
          <a:ext cx="2114550" cy="461962"/>
        </p:xfrm>
        <a:graphic>
          <a:graphicData uri="http://schemas.openxmlformats.org/presentationml/2006/ole">
            <p:oleObj spid="_x0000_s71355" name="Equation" r:id="rId10" imgW="1155199" imgH="215806" progId="">
              <p:embed/>
            </p:oleObj>
          </a:graphicData>
        </a:graphic>
      </p:graphicFrame>
      <p:sp>
        <p:nvSpPr>
          <p:cNvPr id="29737" name="Text Box 41"/>
          <p:cNvSpPr txBox="1">
            <a:spLocks noChangeArrowheads="1"/>
          </p:cNvSpPr>
          <p:nvPr/>
        </p:nvSpPr>
        <p:spPr bwMode="auto">
          <a:xfrm>
            <a:off x="179388" y="5734050"/>
            <a:ext cx="3352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宋体" pitchFamily="2" charset="-122"/>
              </a:rPr>
              <a:t>检验</a:t>
            </a:r>
            <a:r>
              <a:rPr lang="zh-CN" altLang="en-US" sz="2800" b="1">
                <a:latin typeface="Arial" charset="0"/>
              </a:rPr>
              <a:t>临界值</a:t>
            </a:r>
            <a:r>
              <a:rPr lang="en-US" altLang="zh-CN" sz="2800" b="1" i="1"/>
              <a:t>d</a:t>
            </a:r>
            <a:r>
              <a:rPr lang="en-US" altLang="zh-CN" sz="2800" b="1" i="1" baseline="-25000"/>
              <a:t>L</a:t>
            </a:r>
            <a:r>
              <a:rPr lang="zh-CN" altLang="en-US" sz="2800" b="1">
                <a:latin typeface="Arial" charset="0"/>
              </a:rPr>
              <a:t>和</a:t>
            </a:r>
            <a:r>
              <a:rPr lang="en-US" altLang="zh-CN" sz="2800" b="1" i="1"/>
              <a:t>d</a:t>
            </a:r>
            <a:r>
              <a:rPr lang="en-US" altLang="zh-CN" sz="2800" b="1" i="1" baseline="-25000"/>
              <a:t>U</a:t>
            </a:r>
          </a:p>
        </p:txBody>
      </p:sp>
      <p:sp>
        <p:nvSpPr>
          <p:cNvPr id="29738" name="Text Box 42"/>
          <p:cNvSpPr txBox="1">
            <a:spLocks noChangeArrowheads="1"/>
          </p:cNvSpPr>
          <p:nvPr/>
        </p:nvSpPr>
        <p:spPr bwMode="auto">
          <a:xfrm>
            <a:off x="4114800" y="5791200"/>
            <a:ext cx="4800600" cy="5191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由</a:t>
            </a:r>
            <a:r>
              <a:rPr lang="en-US" altLang="zh-CN" sz="2800" b="1" i="1"/>
              <a:t>DW</a:t>
            </a:r>
            <a:r>
              <a:rPr lang="zh-CN" altLang="en-US" sz="2800" b="1"/>
              <a:t>值的大小确定</a:t>
            </a:r>
            <a:r>
              <a:rPr lang="zh-CN" altLang="en-US" sz="2800" b="1">
                <a:latin typeface="Arial" charset="0"/>
              </a:rPr>
              <a:t>自相关性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1000" fill="hold"/>
                                        <p:tgtEl>
                                          <p:spTgt spid="29699"/>
                                        </p:tgtEl>
                                        <p:attrNameLst>
                                          <p:attrName>ppt_w</p:attrName>
                                        </p:attrNameLst>
                                      </p:cBhvr>
                                      <p:tavLst>
                                        <p:tav tm="0">
                                          <p:val>
                                            <p:fltVal val="0"/>
                                          </p:val>
                                        </p:tav>
                                        <p:tav tm="100000">
                                          <p:val>
                                            <p:strVal val="#ppt_w"/>
                                          </p:val>
                                        </p:tav>
                                      </p:tavLst>
                                    </p:anim>
                                    <p:anim calcmode="lin" valueType="num">
                                      <p:cBhvr>
                                        <p:cTn id="8" dur="1000" fill="hold"/>
                                        <p:tgtEl>
                                          <p:spTgt spid="2969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10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29704"/>
                                        </p:tgtEl>
                                        <p:attrNameLst>
                                          <p:attrName>style.visibility</p:attrName>
                                        </p:attrNameLst>
                                      </p:cBhvr>
                                      <p:to>
                                        <p:strVal val="visible"/>
                                      </p:to>
                                    </p:set>
                                    <p:anim calcmode="lin" valueType="num">
                                      <p:cBhvr>
                                        <p:cTn id="18" dur="1000" fill="hold"/>
                                        <p:tgtEl>
                                          <p:spTgt spid="29704"/>
                                        </p:tgtEl>
                                        <p:attrNameLst>
                                          <p:attrName>ppt_w</p:attrName>
                                        </p:attrNameLst>
                                      </p:cBhvr>
                                      <p:tavLst>
                                        <p:tav tm="0">
                                          <p:val>
                                            <p:fltVal val="0"/>
                                          </p:val>
                                        </p:tav>
                                        <p:tav tm="100000">
                                          <p:val>
                                            <p:strVal val="#ppt_w"/>
                                          </p:val>
                                        </p:tav>
                                      </p:tavLst>
                                    </p:anim>
                                    <p:anim calcmode="lin" valueType="num">
                                      <p:cBhvr>
                                        <p:cTn id="19" dur="1000" fill="hold"/>
                                        <p:tgtEl>
                                          <p:spTgt spid="2970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lide(fromTop)">
                                      <p:cBhvr>
                                        <p:cTn id="24" dur="10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9705"/>
                                        </p:tgtEl>
                                        <p:attrNameLst>
                                          <p:attrName>style.visibility</p:attrName>
                                        </p:attrNameLst>
                                      </p:cBhvr>
                                      <p:to>
                                        <p:strVal val="visible"/>
                                      </p:to>
                                    </p:set>
                                    <p:anim calcmode="lin" valueType="num">
                                      <p:cBhvr>
                                        <p:cTn id="29" dur="1000" fill="hold"/>
                                        <p:tgtEl>
                                          <p:spTgt spid="29705"/>
                                        </p:tgtEl>
                                        <p:attrNameLst>
                                          <p:attrName>ppt_w</p:attrName>
                                        </p:attrNameLst>
                                      </p:cBhvr>
                                      <p:tavLst>
                                        <p:tav tm="0">
                                          <p:val>
                                            <p:fltVal val="0"/>
                                          </p:val>
                                        </p:tav>
                                        <p:tav tm="100000">
                                          <p:val>
                                            <p:strVal val="#ppt_w"/>
                                          </p:val>
                                        </p:tav>
                                      </p:tavLst>
                                    </p:anim>
                                    <p:anim calcmode="lin" valueType="num">
                                      <p:cBhvr>
                                        <p:cTn id="30" dur="1000" fill="hold"/>
                                        <p:tgtEl>
                                          <p:spTgt spid="29705"/>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9712"/>
                                        </p:tgtEl>
                                        <p:attrNameLst>
                                          <p:attrName>style.visibility</p:attrName>
                                        </p:attrNameLst>
                                      </p:cBhvr>
                                      <p:to>
                                        <p:strVal val="visible"/>
                                      </p:to>
                                    </p:set>
                                    <p:animEffect transition="in" filter="box(in)">
                                      <p:cBhvr>
                                        <p:cTn id="35" dur="1000"/>
                                        <p:tgtEl>
                                          <p:spTgt spid="297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9735"/>
                                        </p:tgtEl>
                                        <p:attrNameLst>
                                          <p:attrName>style.visibility</p:attrName>
                                        </p:attrNameLst>
                                      </p:cBhvr>
                                      <p:to>
                                        <p:strVal val="visible"/>
                                      </p:to>
                                    </p:set>
                                    <p:animEffect transition="in" filter="box(in)">
                                      <p:cBhvr>
                                        <p:cTn id="40" dur="1000"/>
                                        <p:tgtEl>
                                          <p:spTgt spid="297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29736"/>
                                        </p:tgtEl>
                                        <p:attrNameLst>
                                          <p:attrName>style.visibility</p:attrName>
                                        </p:attrNameLst>
                                      </p:cBhvr>
                                      <p:to>
                                        <p:strVal val="visible"/>
                                      </p:to>
                                    </p:set>
                                    <p:animEffect transition="in" filter="box(out)">
                                      <p:cBhvr>
                                        <p:cTn id="45" dur="1000"/>
                                        <p:tgtEl>
                                          <p:spTgt spid="297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29734"/>
                                        </p:tgtEl>
                                        <p:attrNameLst>
                                          <p:attrName>style.visibility</p:attrName>
                                        </p:attrNameLst>
                                      </p:cBhvr>
                                      <p:to>
                                        <p:strVal val="visible"/>
                                      </p:to>
                                    </p:set>
                                    <p:animEffect transition="in" filter="box(out)">
                                      <p:cBhvr>
                                        <p:cTn id="50" dur="1000"/>
                                        <p:tgtEl>
                                          <p:spTgt spid="2973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9700"/>
                                        </p:tgtEl>
                                        <p:attrNameLst>
                                          <p:attrName>style.visibility</p:attrName>
                                        </p:attrNameLst>
                                      </p:cBhvr>
                                      <p:to>
                                        <p:strVal val="visible"/>
                                      </p:to>
                                    </p:set>
                                    <p:animEffect transition="in" filter="checkerboard(across)">
                                      <p:cBhvr>
                                        <p:cTn id="55" dur="1000"/>
                                        <p:tgtEl>
                                          <p:spTgt spid="297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999"/>
                                          </p:stCondLst>
                                        </p:cTn>
                                        <p:tgtEl>
                                          <p:spTgt spid="2"/>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29737"/>
                                        </p:tgtEl>
                                        <p:attrNameLst>
                                          <p:attrName>style.visibility</p:attrName>
                                        </p:attrNameLst>
                                      </p:cBhvr>
                                      <p:to>
                                        <p:strVal val="visible"/>
                                      </p:to>
                                    </p:set>
                                    <p:animEffect transition="in" filter="slide(fromBottom)">
                                      <p:cBhvr>
                                        <p:cTn id="64" dur="1000"/>
                                        <p:tgtEl>
                                          <p:spTgt spid="2973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0" fill="hold"/>
                                        <p:tgtEl>
                                          <p:spTgt spid="5"/>
                                        </p:tgtEl>
                                        <p:attrNameLst>
                                          <p:attrName>ppt_w</p:attrName>
                                        </p:attrNameLst>
                                      </p:cBhvr>
                                      <p:tavLst>
                                        <p:tav tm="0">
                                          <p:val>
                                            <p:strVal val="2/3*#ppt_w"/>
                                          </p:val>
                                        </p:tav>
                                        <p:tav tm="100000">
                                          <p:val>
                                            <p:strVal val="#ppt_w"/>
                                          </p:val>
                                        </p:tav>
                                      </p:tavLst>
                                    </p:anim>
                                    <p:anim calcmode="lin" valueType="num">
                                      <p:cBhvr>
                                        <p:cTn id="70" dur="10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9738"/>
                                        </p:tgtEl>
                                        <p:attrNameLst>
                                          <p:attrName>style.visibility</p:attrName>
                                        </p:attrNameLst>
                                      </p:cBhvr>
                                      <p:to>
                                        <p:strVal val="visible"/>
                                      </p:to>
                                    </p:set>
                                    <p:animEffect transition="in" filter="wipe(up)">
                                      <p:cBhvr>
                                        <p:cTn id="75" dur="1000"/>
                                        <p:tgtEl>
                                          <p:spTgt spid="29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autoUpdateAnimBg="0"/>
      <p:bldP spid="29737" grpId="0" animBg="1" autoUpdateAnimBg="0"/>
      <p:bldP spid="2973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Text Box 2"/>
          <p:cNvSpPr txBox="1">
            <a:spLocks noChangeArrowheads="1"/>
          </p:cNvSpPr>
          <p:nvPr/>
        </p:nvSpPr>
        <p:spPr bwMode="auto">
          <a:xfrm>
            <a:off x="228600" y="438150"/>
            <a:ext cx="243840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广义差分变换</a:t>
            </a:r>
            <a:r>
              <a:rPr lang="zh-CN" altLang="en-US" sz="2800">
                <a:latin typeface="Arial" charset="0"/>
              </a:rPr>
              <a:t> </a:t>
            </a:r>
          </a:p>
        </p:txBody>
      </p:sp>
      <p:graphicFrame>
        <p:nvGraphicFramePr>
          <p:cNvPr id="30723" name="Object 3"/>
          <p:cNvGraphicFramePr>
            <a:graphicFrameLocks noChangeAspect="1"/>
          </p:cNvGraphicFramePr>
          <p:nvPr/>
        </p:nvGraphicFramePr>
        <p:xfrm>
          <a:off x="6096000" y="2311400"/>
          <a:ext cx="1984375" cy="508000"/>
        </p:xfrm>
        <a:graphic>
          <a:graphicData uri="http://schemas.openxmlformats.org/presentationml/2006/ole">
            <p:oleObj spid="_x0000_s77299" name="公式" r:id="rId3" imgW="927100" imgH="241300" progId="">
              <p:embed/>
            </p:oleObj>
          </a:graphicData>
        </a:graphic>
      </p:graphicFrame>
      <p:sp>
        <p:nvSpPr>
          <p:cNvPr id="30724" name="Text Box 4"/>
          <p:cNvSpPr txBox="1">
            <a:spLocks noChangeArrowheads="1"/>
          </p:cNvSpPr>
          <p:nvPr/>
        </p:nvSpPr>
        <p:spPr bwMode="auto">
          <a:xfrm>
            <a:off x="457200" y="2833688"/>
            <a:ext cx="6530975" cy="51911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ym typeface="Symbol" pitchFamily="18" charset="2"/>
              </a:rPr>
              <a:t>以</a:t>
            </a:r>
            <a:r>
              <a:rPr lang="zh-CN" altLang="en-US" sz="2800" b="1" i="1">
                <a:sym typeface="Symbol" pitchFamily="18" charset="2"/>
              </a:rPr>
              <a:t></a:t>
            </a:r>
            <a:r>
              <a:rPr lang="en-US" altLang="zh-CN" sz="2800" b="1" baseline="-25000">
                <a:sym typeface="Symbol" pitchFamily="18" charset="2"/>
              </a:rPr>
              <a:t>0 </a:t>
            </a:r>
            <a:r>
              <a:rPr lang="zh-CN" altLang="en-US" sz="2800" b="1" i="1" baseline="30000">
                <a:sym typeface="Symbol" pitchFamily="18" charset="2"/>
              </a:rPr>
              <a:t>*</a:t>
            </a:r>
            <a:r>
              <a:rPr lang="en-US" altLang="zh-CN" sz="2800" b="1" i="1">
                <a:sym typeface="Symbol" pitchFamily="18" charset="2"/>
              </a:rPr>
              <a:t>, </a:t>
            </a:r>
            <a:r>
              <a:rPr lang="en-US" altLang="zh-CN" sz="2800" b="1" baseline="-25000">
                <a:sym typeface="Symbol" pitchFamily="18" charset="2"/>
              </a:rPr>
              <a:t>1</a:t>
            </a:r>
            <a:r>
              <a:rPr lang="en-US" altLang="zh-CN" sz="2800" b="1">
                <a:sym typeface="Symbol" pitchFamily="18" charset="2"/>
              </a:rPr>
              <a:t> </a:t>
            </a:r>
            <a:r>
              <a:rPr lang="en-US" altLang="zh-CN" sz="2800" b="1" i="1">
                <a:sym typeface="Symbol" pitchFamily="18" charset="2"/>
              </a:rPr>
              <a:t>, </a:t>
            </a:r>
            <a:r>
              <a:rPr lang="en-US" altLang="zh-CN" sz="2800" b="1" baseline="-25000">
                <a:sym typeface="Symbol" pitchFamily="18" charset="2"/>
              </a:rPr>
              <a:t>2</a:t>
            </a:r>
            <a:r>
              <a:rPr lang="en-US" altLang="zh-CN" sz="2800" b="1" i="1">
                <a:sym typeface="Symbol" pitchFamily="18" charset="2"/>
              </a:rPr>
              <a:t> </a:t>
            </a:r>
            <a:r>
              <a:rPr lang="zh-CN" altLang="en-US" sz="2800" b="1">
                <a:sym typeface="Symbol" pitchFamily="18" charset="2"/>
              </a:rPr>
              <a:t>为</a:t>
            </a:r>
            <a:r>
              <a:rPr lang="zh-CN" altLang="en-US" sz="2800" b="1"/>
              <a:t>回归系数的普通回归模型</a:t>
            </a:r>
          </a:p>
        </p:txBody>
      </p:sp>
      <p:sp>
        <p:nvSpPr>
          <p:cNvPr id="30725" name="Text Box 5"/>
          <p:cNvSpPr txBox="1">
            <a:spLocks noChangeArrowheads="1"/>
          </p:cNvSpPr>
          <p:nvPr/>
        </p:nvSpPr>
        <p:spPr bwMode="auto">
          <a:xfrm>
            <a:off x="457200" y="4662488"/>
            <a:ext cx="1295400" cy="94615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 </a:t>
            </a:r>
            <a:r>
              <a:rPr lang="en-US" altLang="zh-CN" sz="2800" b="1"/>
              <a:t>DW</a:t>
            </a:r>
            <a:r>
              <a:rPr lang="zh-CN" altLang="en-US" sz="2800" b="1">
                <a:latin typeface="Arial" charset="0"/>
              </a:rPr>
              <a:t>值 </a:t>
            </a:r>
          </a:p>
        </p:txBody>
      </p:sp>
      <p:grpSp>
        <p:nvGrpSpPr>
          <p:cNvPr id="2" name="Group 6"/>
          <p:cNvGrpSpPr>
            <a:grpSpLocks/>
          </p:cNvGrpSpPr>
          <p:nvPr/>
        </p:nvGrpSpPr>
        <p:grpSpPr bwMode="auto">
          <a:xfrm>
            <a:off x="1847850" y="4648200"/>
            <a:ext cx="1143000" cy="946150"/>
            <a:chOff x="1164" y="2928"/>
            <a:chExt cx="720" cy="596"/>
          </a:xfrm>
        </p:grpSpPr>
        <p:sp>
          <p:nvSpPr>
            <p:cNvPr id="31787" name="AutoShape 7"/>
            <p:cNvSpPr>
              <a:spLocks noChangeArrowheads="1"/>
            </p:cNvSpPr>
            <p:nvPr/>
          </p:nvSpPr>
          <p:spPr bwMode="auto">
            <a:xfrm>
              <a:off x="1164" y="3168"/>
              <a:ext cx="132" cy="192"/>
            </a:xfrm>
            <a:prstGeom prst="rightArrow">
              <a:avLst>
                <a:gd name="adj1" fmla="val 50000"/>
                <a:gd name="adj2" fmla="val 25000"/>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1788" name="Text Box 8"/>
            <p:cNvSpPr txBox="1">
              <a:spLocks noChangeArrowheads="1"/>
            </p:cNvSpPr>
            <p:nvPr/>
          </p:nvSpPr>
          <p:spPr bwMode="auto">
            <a:xfrm>
              <a:off x="1296" y="2928"/>
              <a:ext cx="588" cy="596"/>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D-W</a:t>
              </a:r>
              <a:r>
                <a:rPr lang="zh-CN" altLang="en-US" sz="2800" b="1">
                  <a:latin typeface="Arial" charset="0"/>
                </a:rPr>
                <a:t>检验</a:t>
              </a:r>
            </a:p>
          </p:txBody>
        </p:sp>
      </p:grpSp>
      <p:sp>
        <p:nvSpPr>
          <p:cNvPr id="30729" name="Text Box 9"/>
          <p:cNvSpPr txBox="1">
            <a:spLocks noChangeArrowheads="1"/>
          </p:cNvSpPr>
          <p:nvPr/>
        </p:nvSpPr>
        <p:spPr bwMode="auto">
          <a:xfrm>
            <a:off x="3505200" y="3505200"/>
            <a:ext cx="1676400" cy="519113"/>
          </a:xfrm>
          <a:prstGeom prst="rect">
            <a:avLst/>
          </a:prstGeom>
          <a:solidFill>
            <a:srgbClr val="00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无自相关 </a:t>
            </a:r>
          </a:p>
        </p:txBody>
      </p:sp>
      <p:sp>
        <p:nvSpPr>
          <p:cNvPr id="30730" name="Text Box 10"/>
          <p:cNvSpPr txBox="1">
            <a:spLocks noChangeArrowheads="1"/>
          </p:cNvSpPr>
          <p:nvPr/>
        </p:nvSpPr>
        <p:spPr bwMode="auto">
          <a:xfrm>
            <a:off x="3505200" y="4800600"/>
            <a:ext cx="1627188" cy="519113"/>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有自相关 </a:t>
            </a:r>
          </a:p>
        </p:txBody>
      </p:sp>
      <p:grpSp>
        <p:nvGrpSpPr>
          <p:cNvPr id="3" name="Group 11"/>
          <p:cNvGrpSpPr>
            <a:grpSpLocks/>
          </p:cNvGrpSpPr>
          <p:nvPr/>
        </p:nvGrpSpPr>
        <p:grpSpPr bwMode="auto">
          <a:xfrm>
            <a:off x="5130800" y="4005263"/>
            <a:ext cx="881063" cy="1143000"/>
            <a:chOff x="3216" y="2544"/>
            <a:chExt cx="510" cy="720"/>
          </a:xfrm>
        </p:grpSpPr>
        <p:sp>
          <p:nvSpPr>
            <p:cNvPr id="31785" name="Text Box 12"/>
            <p:cNvSpPr txBox="1">
              <a:spLocks noChangeArrowheads="1"/>
            </p:cNvSpPr>
            <p:nvPr/>
          </p:nvSpPr>
          <p:spPr bwMode="auto">
            <a:xfrm>
              <a:off x="3216" y="2544"/>
              <a:ext cx="510" cy="518"/>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Arial" charset="0"/>
                </a:rPr>
                <a:t>广义差分</a:t>
              </a:r>
            </a:p>
          </p:txBody>
        </p:sp>
        <p:sp>
          <p:nvSpPr>
            <p:cNvPr id="31786" name="AutoShape 13"/>
            <p:cNvSpPr>
              <a:spLocks noChangeArrowheads="1"/>
            </p:cNvSpPr>
            <p:nvPr/>
          </p:nvSpPr>
          <p:spPr bwMode="auto">
            <a:xfrm>
              <a:off x="3264" y="3120"/>
              <a:ext cx="384" cy="144"/>
            </a:xfrm>
            <a:prstGeom prst="rightArrow">
              <a:avLst>
                <a:gd name="adj1" fmla="val 50000"/>
                <a:gd name="adj2" fmla="val 66667"/>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grpSp>
      <p:grpSp>
        <p:nvGrpSpPr>
          <p:cNvPr id="4" name="Group 14"/>
          <p:cNvGrpSpPr>
            <a:grpSpLocks/>
          </p:cNvGrpSpPr>
          <p:nvPr/>
        </p:nvGrpSpPr>
        <p:grpSpPr bwMode="auto">
          <a:xfrm>
            <a:off x="7315200" y="4570413"/>
            <a:ext cx="1600200" cy="946150"/>
            <a:chOff x="4608" y="2928"/>
            <a:chExt cx="1008" cy="596"/>
          </a:xfrm>
        </p:grpSpPr>
        <p:sp>
          <p:nvSpPr>
            <p:cNvPr id="31783" name="AutoShape 15"/>
            <p:cNvSpPr>
              <a:spLocks noChangeArrowheads="1"/>
            </p:cNvSpPr>
            <p:nvPr/>
          </p:nvSpPr>
          <p:spPr bwMode="auto">
            <a:xfrm>
              <a:off x="4608" y="3120"/>
              <a:ext cx="144" cy="192"/>
            </a:xfrm>
            <a:prstGeom prst="rightArrow">
              <a:avLst>
                <a:gd name="adj1" fmla="val 50000"/>
                <a:gd name="adj2" fmla="val 25000"/>
              </a:avLst>
            </a:prstGeom>
            <a:solidFill>
              <a:srgbClr val="3366FF">
                <a:alpha val="70979"/>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1784" name="Text Box 16"/>
            <p:cNvSpPr txBox="1">
              <a:spLocks noChangeArrowheads="1"/>
            </p:cNvSpPr>
            <p:nvPr/>
          </p:nvSpPr>
          <p:spPr bwMode="auto">
            <a:xfrm>
              <a:off x="4800" y="2928"/>
              <a:ext cx="816" cy="596"/>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继续此过程</a:t>
              </a:r>
            </a:p>
          </p:txBody>
        </p:sp>
      </p:grpSp>
      <p:grpSp>
        <p:nvGrpSpPr>
          <p:cNvPr id="5" name="Group 17"/>
          <p:cNvGrpSpPr>
            <a:grpSpLocks/>
          </p:cNvGrpSpPr>
          <p:nvPr/>
        </p:nvGrpSpPr>
        <p:grpSpPr bwMode="auto">
          <a:xfrm>
            <a:off x="5486400" y="3505200"/>
            <a:ext cx="1808163" cy="519113"/>
            <a:chOff x="3456" y="2208"/>
            <a:chExt cx="1139" cy="327"/>
          </a:xfrm>
        </p:grpSpPr>
        <p:sp>
          <p:nvSpPr>
            <p:cNvPr id="31781" name="AutoShape 18"/>
            <p:cNvSpPr>
              <a:spLocks noChangeArrowheads="1"/>
            </p:cNvSpPr>
            <p:nvPr/>
          </p:nvSpPr>
          <p:spPr bwMode="auto">
            <a:xfrm>
              <a:off x="3456" y="2256"/>
              <a:ext cx="144" cy="192"/>
            </a:xfrm>
            <a:prstGeom prst="rightArrow">
              <a:avLst>
                <a:gd name="adj1" fmla="val 50000"/>
                <a:gd name="adj2" fmla="val 25000"/>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1782" name="Text Box 19"/>
            <p:cNvSpPr txBox="1">
              <a:spLocks noChangeArrowheads="1"/>
            </p:cNvSpPr>
            <p:nvPr/>
          </p:nvSpPr>
          <p:spPr bwMode="auto">
            <a:xfrm>
              <a:off x="3696" y="2208"/>
              <a:ext cx="899" cy="327"/>
            </a:xfrm>
            <a:prstGeom prst="rect">
              <a:avLst/>
            </a:prstGeom>
            <a:solidFill>
              <a:srgbClr val="00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 </a:t>
              </a:r>
            </a:p>
          </p:txBody>
        </p:sp>
      </p:grpSp>
      <p:sp>
        <p:nvSpPr>
          <p:cNvPr id="30740" name="Text Box 20"/>
          <p:cNvSpPr txBox="1">
            <a:spLocks noChangeArrowheads="1"/>
          </p:cNvSpPr>
          <p:nvPr/>
        </p:nvSpPr>
        <p:spPr bwMode="auto">
          <a:xfrm>
            <a:off x="5943600" y="4800600"/>
            <a:ext cx="1295400" cy="519113"/>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 </a:t>
            </a:r>
          </a:p>
        </p:txBody>
      </p:sp>
      <p:grpSp>
        <p:nvGrpSpPr>
          <p:cNvPr id="6" name="Group 21"/>
          <p:cNvGrpSpPr>
            <a:grpSpLocks/>
          </p:cNvGrpSpPr>
          <p:nvPr/>
        </p:nvGrpSpPr>
        <p:grpSpPr bwMode="auto">
          <a:xfrm>
            <a:off x="479425" y="2287588"/>
            <a:ext cx="5318125" cy="531812"/>
            <a:chOff x="302" y="1344"/>
            <a:chExt cx="3350" cy="335"/>
          </a:xfrm>
        </p:grpSpPr>
        <p:sp>
          <p:nvSpPr>
            <p:cNvPr id="31780" name="Text Box 22"/>
            <p:cNvSpPr txBox="1">
              <a:spLocks noChangeArrowheads="1"/>
            </p:cNvSpPr>
            <p:nvPr/>
          </p:nvSpPr>
          <p:spPr bwMode="auto">
            <a:xfrm>
              <a:off x="302" y="1345"/>
              <a:ext cx="850" cy="32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a:t>
              </a:r>
              <a:r>
                <a:rPr lang="zh-CN" altLang="en-US" sz="2800">
                  <a:latin typeface="Arial" charset="0"/>
                </a:rPr>
                <a:t> </a:t>
              </a:r>
            </a:p>
          </p:txBody>
        </p:sp>
        <p:graphicFrame>
          <p:nvGraphicFramePr>
            <p:cNvPr id="31752" name="Object 23"/>
            <p:cNvGraphicFramePr>
              <a:graphicFrameLocks noChangeAspect="1"/>
            </p:cNvGraphicFramePr>
            <p:nvPr/>
          </p:nvGraphicFramePr>
          <p:xfrm>
            <a:off x="1152" y="1344"/>
            <a:ext cx="2500" cy="335"/>
          </p:xfrm>
          <a:graphic>
            <a:graphicData uri="http://schemas.openxmlformats.org/presentationml/2006/ole">
              <p:oleObj spid="_x0000_s77300" name="公式" r:id="rId4" imgW="1638300" imgH="241300" progId="">
                <p:embed/>
              </p:oleObj>
            </a:graphicData>
          </a:graphic>
        </p:graphicFrame>
      </p:grpSp>
      <p:sp>
        <p:nvSpPr>
          <p:cNvPr id="30744" name="Text Box 24"/>
          <p:cNvSpPr txBox="1">
            <a:spLocks noChangeArrowheads="1"/>
          </p:cNvSpPr>
          <p:nvPr/>
        </p:nvSpPr>
        <p:spPr bwMode="auto">
          <a:xfrm>
            <a:off x="457200" y="3505200"/>
            <a:ext cx="936625"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步骤</a:t>
            </a:r>
            <a:r>
              <a:rPr lang="zh-CN" altLang="en-US" sz="2800">
                <a:latin typeface="Arial" charset="0"/>
              </a:rPr>
              <a:t> </a:t>
            </a:r>
          </a:p>
        </p:txBody>
      </p:sp>
      <p:grpSp>
        <p:nvGrpSpPr>
          <p:cNvPr id="7" name="Group 25"/>
          <p:cNvGrpSpPr>
            <a:grpSpLocks/>
          </p:cNvGrpSpPr>
          <p:nvPr/>
        </p:nvGrpSpPr>
        <p:grpSpPr bwMode="auto">
          <a:xfrm>
            <a:off x="542925" y="1068388"/>
            <a:ext cx="7153275" cy="531812"/>
            <a:chOff x="342" y="576"/>
            <a:chExt cx="4506" cy="335"/>
          </a:xfrm>
        </p:grpSpPr>
        <p:sp>
          <p:nvSpPr>
            <p:cNvPr id="31779" name="Text Box 26"/>
            <p:cNvSpPr txBox="1">
              <a:spLocks noChangeArrowheads="1"/>
            </p:cNvSpPr>
            <p:nvPr/>
          </p:nvSpPr>
          <p:spPr bwMode="auto">
            <a:xfrm>
              <a:off x="342" y="576"/>
              <a:ext cx="858" cy="32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原模型</a:t>
              </a:r>
            </a:p>
          </p:txBody>
        </p:sp>
        <p:graphicFrame>
          <p:nvGraphicFramePr>
            <p:cNvPr id="31751" name="Object 27"/>
            <p:cNvGraphicFramePr>
              <a:graphicFrameLocks noChangeAspect="1"/>
            </p:cNvGraphicFramePr>
            <p:nvPr/>
          </p:nvGraphicFramePr>
          <p:xfrm>
            <a:off x="1160" y="576"/>
            <a:ext cx="3688" cy="335"/>
          </p:xfrm>
          <a:graphic>
            <a:graphicData uri="http://schemas.openxmlformats.org/presentationml/2006/ole">
              <p:oleObj spid="_x0000_s77301" name="公式" r:id="rId5" imgW="2667000" imgH="228600" progId="">
                <p:embed/>
              </p:oleObj>
            </a:graphicData>
          </a:graphic>
        </p:graphicFrame>
      </p:grpSp>
      <p:grpSp>
        <p:nvGrpSpPr>
          <p:cNvPr id="8" name="Group 28"/>
          <p:cNvGrpSpPr>
            <a:grpSpLocks/>
          </p:cNvGrpSpPr>
          <p:nvPr/>
        </p:nvGrpSpPr>
        <p:grpSpPr bwMode="auto">
          <a:xfrm>
            <a:off x="533400" y="1676400"/>
            <a:ext cx="7162800" cy="534988"/>
            <a:chOff x="336" y="959"/>
            <a:chExt cx="4512" cy="337"/>
          </a:xfrm>
        </p:grpSpPr>
        <p:graphicFrame>
          <p:nvGraphicFramePr>
            <p:cNvPr id="31749" name="Object 29"/>
            <p:cNvGraphicFramePr>
              <a:graphicFrameLocks noChangeAspect="1"/>
            </p:cNvGraphicFramePr>
            <p:nvPr/>
          </p:nvGraphicFramePr>
          <p:xfrm>
            <a:off x="1056" y="966"/>
            <a:ext cx="1536" cy="330"/>
          </p:xfrm>
          <a:graphic>
            <a:graphicData uri="http://schemas.openxmlformats.org/presentationml/2006/ole">
              <p:oleObj spid="_x0000_s77302" name="Equation" r:id="rId6" imgW="939392" imgH="241195" progId="">
                <p:embed/>
              </p:oleObj>
            </a:graphicData>
          </a:graphic>
        </p:graphicFrame>
        <p:graphicFrame>
          <p:nvGraphicFramePr>
            <p:cNvPr id="31750" name="Object 30"/>
            <p:cNvGraphicFramePr>
              <a:graphicFrameLocks noChangeAspect="1"/>
            </p:cNvGraphicFramePr>
            <p:nvPr/>
          </p:nvGraphicFramePr>
          <p:xfrm>
            <a:off x="2592" y="980"/>
            <a:ext cx="2256" cy="316"/>
          </p:xfrm>
          <a:graphic>
            <a:graphicData uri="http://schemas.openxmlformats.org/presentationml/2006/ole">
              <p:oleObj spid="_x0000_s77303" name="公式" r:id="rId7" imgW="1562100" imgH="254000" progId="">
                <p:embed/>
              </p:oleObj>
            </a:graphicData>
          </a:graphic>
        </p:graphicFrame>
        <p:sp>
          <p:nvSpPr>
            <p:cNvPr id="31778" name="Text Box 31"/>
            <p:cNvSpPr txBox="1">
              <a:spLocks noChangeArrowheads="1"/>
            </p:cNvSpPr>
            <p:nvPr/>
          </p:nvSpPr>
          <p:spPr bwMode="auto">
            <a:xfrm>
              <a:off x="336" y="959"/>
              <a:ext cx="720" cy="32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变换</a:t>
              </a:r>
            </a:p>
          </p:txBody>
        </p:sp>
      </p:grpSp>
      <p:graphicFrame>
        <p:nvGraphicFramePr>
          <p:cNvPr id="30752" name="Object 32"/>
          <p:cNvGraphicFramePr>
            <a:graphicFrameLocks noChangeAspect="1"/>
          </p:cNvGraphicFramePr>
          <p:nvPr/>
        </p:nvGraphicFramePr>
        <p:xfrm>
          <a:off x="2819400" y="585788"/>
          <a:ext cx="2057400" cy="447675"/>
        </p:xfrm>
        <a:graphic>
          <a:graphicData uri="http://schemas.openxmlformats.org/presentationml/2006/ole">
            <p:oleObj spid="_x0000_s77304" name="Equation" r:id="rId8" imgW="939392" imgH="215806" progId="">
              <p:embed/>
            </p:oleObj>
          </a:graphicData>
        </a:graphic>
      </p:graphicFrame>
      <p:grpSp>
        <p:nvGrpSpPr>
          <p:cNvPr id="9" name="Group 33"/>
          <p:cNvGrpSpPr>
            <a:grpSpLocks/>
          </p:cNvGrpSpPr>
          <p:nvPr/>
        </p:nvGrpSpPr>
        <p:grpSpPr bwMode="auto">
          <a:xfrm>
            <a:off x="5029200" y="423863"/>
            <a:ext cx="2320925" cy="719137"/>
            <a:chOff x="3552" y="96"/>
            <a:chExt cx="1462" cy="453"/>
          </a:xfrm>
        </p:grpSpPr>
        <p:graphicFrame>
          <p:nvGraphicFramePr>
            <p:cNvPr id="31748" name="Object 34"/>
            <p:cNvGraphicFramePr>
              <a:graphicFrameLocks noChangeAspect="1"/>
            </p:cNvGraphicFramePr>
            <p:nvPr/>
          </p:nvGraphicFramePr>
          <p:xfrm>
            <a:off x="3744" y="96"/>
            <a:ext cx="1270" cy="453"/>
          </p:xfrm>
          <a:graphic>
            <a:graphicData uri="http://schemas.openxmlformats.org/presentationml/2006/ole">
              <p:oleObj spid="_x0000_s77305" name="公式" r:id="rId9" imgW="799753" imgH="393529" progId="">
                <p:embed/>
              </p:oleObj>
            </a:graphicData>
          </a:graphic>
        </p:graphicFrame>
        <p:sp>
          <p:nvSpPr>
            <p:cNvPr id="31777" name="AutoShape 35"/>
            <p:cNvSpPr>
              <a:spLocks noChangeArrowheads="1"/>
            </p:cNvSpPr>
            <p:nvPr/>
          </p:nvSpPr>
          <p:spPr bwMode="auto">
            <a:xfrm>
              <a:off x="3552" y="192"/>
              <a:ext cx="96"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zh-CN" altLang="en-US"/>
            </a:p>
          </p:txBody>
        </p:sp>
      </p:grpSp>
      <p:grpSp>
        <p:nvGrpSpPr>
          <p:cNvPr id="10" name="Group 36"/>
          <p:cNvGrpSpPr>
            <a:grpSpLocks/>
          </p:cNvGrpSpPr>
          <p:nvPr/>
        </p:nvGrpSpPr>
        <p:grpSpPr bwMode="auto">
          <a:xfrm>
            <a:off x="3048000" y="4008438"/>
            <a:ext cx="381000" cy="2125662"/>
            <a:chOff x="1920" y="2525"/>
            <a:chExt cx="240" cy="1339"/>
          </a:xfrm>
        </p:grpSpPr>
        <p:sp>
          <p:nvSpPr>
            <p:cNvPr id="31774" name="AutoShape 37"/>
            <p:cNvSpPr>
              <a:spLocks noChangeArrowheads="1"/>
            </p:cNvSpPr>
            <p:nvPr/>
          </p:nvSpPr>
          <p:spPr bwMode="auto">
            <a:xfrm rot="-2725054">
              <a:off x="1803" y="2658"/>
              <a:ext cx="410" cy="144"/>
            </a:xfrm>
            <a:prstGeom prst="rightArrow">
              <a:avLst>
                <a:gd name="adj1" fmla="val 50000"/>
                <a:gd name="adj2" fmla="val 71181"/>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1775" name="AutoShape 38"/>
            <p:cNvSpPr>
              <a:spLocks noChangeArrowheads="1"/>
            </p:cNvSpPr>
            <p:nvPr/>
          </p:nvSpPr>
          <p:spPr bwMode="auto">
            <a:xfrm rot="2700000">
              <a:off x="1819" y="3605"/>
              <a:ext cx="360" cy="157"/>
            </a:xfrm>
            <a:prstGeom prst="rightArrow">
              <a:avLst>
                <a:gd name="adj1" fmla="val 50000"/>
                <a:gd name="adj2" fmla="val 57325"/>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1776" name="AutoShape 39"/>
            <p:cNvSpPr>
              <a:spLocks noChangeArrowheads="1"/>
            </p:cNvSpPr>
            <p:nvPr/>
          </p:nvSpPr>
          <p:spPr bwMode="auto">
            <a:xfrm>
              <a:off x="1920" y="3120"/>
              <a:ext cx="240" cy="144"/>
            </a:xfrm>
            <a:prstGeom prst="rightArrow">
              <a:avLst>
                <a:gd name="adj1" fmla="val 50000"/>
                <a:gd name="adj2" fmla="val 41667"/>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grpSp>
      <p:sp>
        <p:nvSpPr>
          <p:cNvPr id="30760" name="Text Box 40"/>
          <p:cNvSpPr txBox="1">
            <a:spLocks noChangeArrowheads="1"/>
          </p:cNvSpPr>
          <p:nvPr/>
        </p:nvSpPr>
        <p:spPr bwMode="auto">
          <a:xfrm>
            <a:off x="3429000" y="5805488"/>
            <a:ext cx="1676400" cy="51911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不能确定</a:t>
            </a:r>
          </a:p>
        </p:txBody>
      </p:sp>
      <p:grpSp>
        <p:nvGrpSpPr>
          <p:cNvPr id="11" name="Group 41"/>
          <p:cNvGrpSpPr>
            <a:grpSpLocks/>
          </p:cNvGrpSpPr>
          <p:nvPr/>
        </p:nvGrpSpPr>
        <p:grpSpPr bwMode="auto">
          <a:xfrm>
            <a:off x="5219700" y="5445125"/>
            <a:ext cx="2952750" cy="1181100"/>
            <a:chOff x="3264" y="3504"/>
            <a:chExt cx="1680" cy="744"/>
          </a:xfrm>
        </p:grpSpPr>
        <p:sp>
          <p:nvSpPr>
            <p:cNvPr id="31772" name="Text Box 42"/>
            <p:cNvSpPr txBox="1">
              <a:spLocks noChangeArrowheads="1"/>
            </p:cNvSpPr>
            <p:nvPr/>
          </p:nvSpPr>
          <p:spPr bwMode="auto">
            <a:xfrm>
              <a:off x="3408" y="3504"/>
              <a:ext cx="1536" cy="744"/>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15000"/>
                </a:spcBef>
              </a:pPr>
              <a:r>
                <a:rPr lang="zh-CN" altLang="en-US" sz="2800" b="1">
                  <a:latin typeface="宋体" pitchFamily="2" charset="-122"/>
                </a:rPr>
                <a:t>增加数据量；</a:t>
              </a:r>
            </a:p>
            <a:p>
              <a:pPr algn="ctr" eaLnBrk="1" hangingPunct="1">
                <a:lnSpc>
                  <a:spcPct val="120000"/>
                </a:lnSpc>
                <a:spcBef>
                  <a:spcPct val="15000"/>
                </a:spcBef>
              </a:pPr>
              <a:r>
                <a:rPr lang="zh-CN" altLang="en-US" sz="2800" b="1">
                  <a:latin typeface="宋体" pitchFamily="2" charset="-122"/>
                </a:rPr>
                <a:t>选用其他方法</a:t>
              </a:r>
              <a:r>
                <a:rPr lang="en-US" altLang="zh-CN" sz="2800" b="1">
                  <a:latin typeface="Arial" charset="0"/>
                </a:rPr>
                <a:t>.</a:t>
              </a:r>
            </a:p>
          </p:txBody>
        </p:sp>
        <p:sp>
          <p:nvSpPr>
            <p:cNvPr id="31773" name="AutoShape 43"/>
            <p:cNvSpPr>
              <a:spLocks noChangeArrowheads="1"/>
            </p:cNvSpPr>
            <p:nvPr/>
          </p:nvSpPr>
          <p:spPr bwMode="auto">
            <a:xfrm>
              <a:off x="3264" y="3792"/>
              <a:ext cx="144" cy="192"/>
            </a:xfrm>
            <a:prstGeom prst="rightArrow">
              <a:avLst>
                <a:gd name="adj1" fmla="val 50000"/>
                <a:gd name="adj2" fmla="val 25000"/>
              </a:avLst>
            </a:prstGeom>
            <a:solidFill>
              <a:srgbClr val="FFFF00">
                <a:alpha val="70979"/>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grpSp>
      <p:pic>
        <p:nvPicPr>
          <p:cNvPr id="31771" name="Picture 44" descr="j0222019"/>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243888" y="381000"/>
            <a:ext cx="6445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30752"/>
                                        </p:tgtEl>
                                        <p:attrNameLst>
                                          <p:attrName>style.visibility</p:attrName>
                                        </p:attrNameLst>
                                      </p:cBhvr>
                                      <p:to>
                                        <p:strVal val="visible"/>
                                      </p:to>
                                    </p:set>
                                    <p:animEffect transition="in" filter="slide(fromTop)">
                                      <p:cBhvr>
                                        <p:cTn id="7" dur="1000"/>
                                        <p:tgtEl>
                                          <p:spTgt spid="30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vertical)">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vertical)">
                                      <p:cBhvr>
                                        <p:cTn id="27" dur="10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nodeType="clickEffect">
                                  <p:stCondLst>
                                    <p:cond delay="0"/>
                                  </p:stCondLst>
                                  <p:childTnLst>
                                    <p:set>
                                      <p:cBhvr>
                                        <p:cTn id="31" dur="1" fill="hold">
                                          <p:stCondLst>
                                            <p:cond delay="0"/>
                                          </p:stCondLst>
                                        </p:cTn>
                                        <p:tgtEl>
                                          <p:spTgt spid="30723"/>
                                        </p:tgtEl>
                                        <p:attrNameLst>
                                          <p:attrName>style.visibility</p:attrName>
                                        </p:attrNameLst>
                                      </p:cBhvr>
                                      <p:to>
                                        <p:strVal val="visible"/>
                                      </p:to>
                                    </p:set>
                                    <p:animEffect transition="in" filter="checkerboard(down)">
                                      <p:cBhvr>
                                        <p:cTn id="32" dur="1000"/>
                                        <p:tgtEl>
                                          <p:spTgt spid="307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0724"/>
                                        </p:tgtEl>
                                        <p:attrNameLst>
                                          <p:attrName>style.visibility</p:attrName>
                                        </p:attrNameLst>
                                      </p:cBhvr>
                                      <p:to>
                                        <p:strVal val="visible"/>
                                      </p:to>
                                    </p:set>
                                    <p:animEffect transition="in" filter="checkerboard(down)">
                                      <p:cBhvr>
                                        <p:cTn id="37" dur="1000"/>
                                        <p:tgtEl>
                                          <p:spTgt spid="307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999"/>
                                          </p:stCondLst>
                                        </p:cTn>
                                        <p:tgtEl>
                                          <p:spTgt spid="3074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30725"/>
                                        </p:tgtEl>
                                        <p:attrNameLst>
                                          <p:attrName>style.visibility</p:attrName>
                                        </p:attrNameLst>
                                      </p:cBhvr>
                                      <p:to>
                                        <p:strVal val="visible"/>
                                      </p:to>
                                    </p:set>
                                    <p:animEffect transition="in" filter="slide(fromLeft)">
                                      <p:cBhvr>
                                        <p:cTn id="46" dur="1000"/>
                                        <p:tgtEl>
                                          <p:spTgt spid="307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1000" fill="hold"/>
                                        <p:tgtEl>
                                          <p:spTgt spid="2"/>
                                        </p:tgtEl>
                                        <p:attrNameLst>
                                          <p:attrName>ppt_w</p:attrName>
                                        </p:attrNameLst>
                                      </p:cBhvr>
                                      <p:tavLst>
                                        <p:tav tm="0">
                                          <p:val>
                                            <p:fltVal val="0"/>
                                          </p:val>
                                        </p:tav>
                                        <p:tav tm="100000">
                                          <p:val>
                                            <p:strVal val="#ppt_w"/>
                                          </p:val>
                                        </p:tav>
                                      </p:tavLst>
                                    </p:anim>
                                    <p:anim calcmode="lin" valueType="num">
                                      <p:cBhvr>
                                        <p:cTn id="52"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72"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1000" fill="hold"/>
                                        <p:tgtEl>
                                          <p:spTgt spid="10"/>
                                        </p:tgtEl>
                                        <p:attrNameLst>
                                          <p:attrName>ppt_w</p:attrName>
                                        </p:attrNameLst>
                                      </p:cBhvr>
                                      <p:tavLst>
                                        <p:tav tm="0">
                                          <p:val>
                                            <p:strVal val="2/3*#ppt_w"/>
                                          </p:val>
                                        </p:tav>
                                        <p:tav tm="100000">
                                          <p:val>
                                            <p:strVal val="#ppt_w"/>
                                          </p:val>
                                        </p:tav>
                                      </p:tavLst>
                                    </p:anim>
                                    <p:anim calcmode="lin" valueType="num">
                                      <p:cBhvr>
                                        <p:cTn id="58" dur="1000" fill="hold"/>
                                        <p:tgtEl>
                                          <p:spTgt spid="10"/>
                                        </p:tgtEl>
                                        <p:attrNameLst>
                                          <p:attrName>ppt_h</p:attrName>
                                        </p:attrNameLst>
                                      </p:cBhvr>
                                      <p:tavLst>
                                        <p:tav tm="0">
                                          <p:val>
                                            <p:strVal val="2/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0729"/>
                                        </p:tgtEl>
                                        <p:attrNameLst>
                                          <p:attrName>style.visibility</p:attrName>
                                        </p:attrNameLst>
                                      </p:cBhvr>
                                      <p:to>
                                        <p:strVal val="visible"/>
                                      </p:to>
                                    </p:set>
                                    <p:animEffect transition="in" filter="box(out)">
                                      <p:cBhvr>
                                        <p:cTn id="63" dur="1000"/>
                                        <p:tgtEl>
                                          <p:spTgt spid="307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checkerboard(across)">
                                      <p:cBhvr>
                                        <p:cTn id="68" dur="1000"/>
                                        <p:tgtEl>
                                          <p:spTgt spid="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30730"/>
                                        </p:tgtEl>
                                        <p:attrNameLst>
                                          <p:attrName>style.visibility</p:attrName>
                                        </p:attrNameLst>
                                      </p:cBhvr>
                                      <p:to>
                                        <p:strVal val="visible"/>
                                      </p:to>
                                    </p:set>
                                    <p:animEffect transition="in" filter="box(out)">
                                      <p:cBhvr>
                                        <p:cTn id="73" dur="1000"/>
                                        <p:tgtEl>
                                          <p:spTgt spid="3073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3" presetClass="entr" presetSubtype="272"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1000" fill="hold"/>
                                        <p:tgtEl>
                                          <p:spTgt spid="3"/>
                                        </p:tgtEl>
                                        <p:attrNameLst>
                                          <p:attrName>ppt_w</p:attrName>
                                        </p:attrNameLst>
                                      </p:cBhvr>
                                      <p:tavLst>
                                        <p:tav tm="0">
                                          <p:val>
                                            <p:strVal val="2/3*#ppt_w"/>
                                          </p:val>
                                        </p:tav>
                                        <p:tav tm="100000">
                                          <p:val>
                                            <p:strVal val="#ppt_w"/>
                                          </p:val>
                                        </p:tav>
                                      </p:tavLst>
                                    </p:anim>
                                    <p:anim calcmode="lin" valueType="num">
                                      <p:cBhvr>
                                        <p:cTn id="79" dur="10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30740"/>
                                        </p:tgtEl>
                                        <p:attrNameLst>
                                          <p:attrName>style.visibility</p:attrName>
                                        </p:attrNameLst>
                                      </p:cBhvr>
                                      <p:to>
                                        <p:strVal val="visible"/>
                                      </p:to>
                                    </p:set>
                                    <p:animEffect transition="in" filter="box(in)">
                                      <p:cBhvr>
                                        <p:cTn id="84" dur="1000"/>
                                        <p:tgtEl>
                                          <p:spTgt spid="3074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slide(fromLeft)">
                                      <p:cBhvr>
                                        <p:cTn id="89" dur="1000"/>
                                        <p:tgtEl>
                                          <p:spTgt spid="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30760"/>
                                        </p:tgtEl>
                                        <p:attrNameLst>
                                          <p:attrName>style.visibility</p:attrName>
                                        </p:attrNameLst>
                                      </p:cBhvr>
                                      <p:to>
                                        <p:strVal val="visible"/>
                                      </p:to>
                                    </p:set>
                                    <p:animEffect transition="in" filter="dissolve">
                                      <p:cBhvr>
                                        <p:cTn id="94" dur="1000"/>
                                        <p:tgtEl>
                                          <p:spTgt spid="3076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4" fill="hold" nodeType="click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slide(fromBottom)">
                                      <p:cBhvr>
                                        <p:cTn id="9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autoUpdateAnimBg="0"/>
      <p:bldP spid="30729" grpId="0" animBg="1" autoUpdateAnimBg="0"/>
      <p:bldP spid="30730" grpId="0" animBg="1" autoUpdateAnimBg="0"/>
      <p:bldP spid="30740" grpId="0" animBg="1" autoUpdateAnimBg="0"/>
      <p:bldP spid="30744" grpId="0" animBg="1" autoUpdateAnimBg="0"/>
      <p:bldP spid="3076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 Box 2"/>
          <p:cNvSpPr txBox="1">
            <a:spLocks noChangeArrowheads="1"/>
          </p:cNvSpPr>
          <p:nvPr/>
        </p:nvSpPr>
        <p:spPr bwMode="auto">
          <a:xfrm>
            <a:off x="457200" y="533400"/>
            <a:ext cx="3970338" cy="579438"/>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投资额新模型的建立</a:t>
            </a:r>
            <a:r>
              <a:rPr lang="zh-CN" altLang="en-US" sz="3200">
                <a:latin typeface="楷体_GB2312" pitchFamily="49" charset="-122"/>
                <a:ea typeface="楷体_GB2312" pitchFamily="49" charset="-122"/>
              </a:rPr>
              <a:t> </a:t>
            </a:r>
          </a:p>
        </p:txBody>
      </p:sp>
      <p:sp>
        <p:nvSpPr>
          <p:cNvPr id="31747" name="Text Box 3"/>
          <p:cNvSpPr txBox="1">
            <a:spLocks noChangeArrowheads="1"/>
          </p:cNvSpPr>
          <p:nvPr/>
        </p:nvSpPr>
        <p:spPr bwMode="auto">
          <a:xfrm>
            <a:off x="4495800" y="2667000"/>
            <a:ext cx="1752600" cy="519113"/>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DW</a:t>
            </a:r>
            <a:r>
              <a:rPr lang="en-US" altLang="zh-CN" sz="2800" b="1" i="1" baseline="-25000"/>
              <a:t>old </a:t>
            </a:r>
            <a:r>
              <a:rPr lang="en-US" altLang="zh-CN" sz="2800" b="1"/>
              <a:t>&lt;</a:t>
            </a:r>
            <a:r>
              <a:rPr lang="en-US" altLang="zh-CN" sz="2800" b="1" i="1"/>
              <a:t> d</a:t>
            </a:r>
            <a:r>
              <a:rPr lang="en-US" altLang="zh-CN" sz="2800" b="1" i="1" baseline="-25000"/>
              <a:t>L</a:t>
            </a:r>
            <a:r>
              <a:rPr lang="en-US" altLang="zh-CN" sz="2800" b="1">
                <a:latin typeface="Arial" charset="0"/>
              </a:rPr>
              <a:t> </a:t>
            </a:r>
          </a:p>
        </p:txBody>
      </p:sp>
      <p:sp>
        <p:nvSpPr>
          <p:cNvPr id="31748" name="Text Box 4"/>
          <p:cNvSpPr txBox="1">
            <a:spLocks noChangeArrowheads="1"/>
          </p:cNvSpPr>
          <p:nvPr/>
        </p:nvSpPr>
        <p:spPr bwMode="auto">
          <a:xfrm>
            <a:off x="381000" y="4648200"/>
            <a:ext cx="144780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作变换</a:t>
            </a:r>
            <a:r>
              <a:rPr lang="zh-CN" altLang="en-US" sz="2800">
                <a:latin typeface="Arial" charset="0"/>
              </a:rPr>
              <a:t> </a:t>
            </a:r>
          </a:p>
        </p:txBody>
      </p:sp>
      <p:sp>
        <p:nvSpPr>
          <p:cNvPr id="31749" name="Text Box 5"/>
          <p:cNvSpPr txBox="1">
            <a:spLocks noChangeArrowheads="1"/>
          </p:cNvSpPr>
          <p:nvPr/>
        </p:nvSpPr>
        <p:spPr bwMode="auto">
          <a:xfrm>
            <a:off x="381000" y="1295400"/>
            <a:ext cx="12954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原模型残差</a:t>
            </a:r>
            <a:r>
              <a:rPr lang="en-US" altLang="zh-CN" sz="2800" b="1" i="1"/>
              <a:t>e</a:t>
            </a:r>
            <a:r>
              <a:rPr lang="en-US" altLang="zh-CN" sz="2800" b="1" i="1" baseline="-25000"/>
              <a:t>t</a:t>
            </a:r>
            <a:endParaRPr lang="el-GR" altLang="zh-CN" sz="2800" b="1" i="1"/>
          </a:p>
        </p:txBody>
      </p:sp>
      <p:sp>
        <p:nvSpPr>
          <p:cNvPr id="31750" name="Text Box 6"/>
          <p:cNvSpPr txBox="1">
            <a:spLocks noChangeArrowheads="1"/>
          </p:cNvSpPr>
          <p:nvPr/>
        </p:nvSpPr>
        <p:spPr bwMode="auto">
          <a:xfrm>
            <a:off x="323850" y="2349500"/>
            <a:ext cx="358140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latin typeface="Arial" charset="0"/>
              </a:rPr>
              <a:t>样本容量</a:t>
            </a:r>
            <a:r>
              <a:rPr lang="en-US" altLang="zh-CN" sz="2800" b="1" i="1"/>
              <a:t>n</a:t>
            </a:r>
            <a:r>
              <a:rPr lang="en-US" altLang="zh-CN" sz="2800" b="1"/>
              <a:t>=20</a:t>
            </a:r>
            <a:r>
              <a:rPr lang="en-US" altLang="zh-CN" sz="2800" b="1">
                <a:latin typeface="Arial" charset="0"/>
              </a:rPr>
              <a:t>, </a:t>
            </a:r>
            <a:r>
              <a:rPr lang="zh-CN" altLang="en-US" sz="2800" b="1">
                <a:latin typeface="Arial" charset="0"/>
              </a:rPr>
              <a:t>回归变量数目</a:t>
            </a:r>
            <a:r>
              <a:rPr lang="en-US" altLang="zh-CN" sz="2800" b="1" i="1"/>
              <a:t>k</a:t>
            </a:r>
            <a:r>
              <a:rPr lang="en-US" altLang="zh-CN" sz="2800" b="1"/>
              <a:t>=3, </a:t>
            </a:r>
            <a:r>
              <a:rPr lang="en-US" altLang="zh-CN" sz="2800" b="1" i="1">
                <a:sym typeface="Symbol" pitchFamily="18" charset="2"/>
              </a:rPr>
              <a:t></a:t>
            </a:r>
            <a:r>
              <a:rPr lang="en-US" altLang="zh-CN" sz="2800" b="1">
                <a:sym typeface="Symbol" pitchFamily="18" charset="2"/>
              </a:rPr>
              <a:t>=0.05</a:t>
            </a:r>
            <a:r>
              <a:rPr lang="en-US" altLang="zh-CN" sz="2800" b="1">
                <a:latin typeface="Arial" charset="0"/>
              </a:rPr>
              <a:t> </a:t>
            </a:r>
          </a:p>
        </p:txBody>
      </p:sp>
      <p:grpSp>
        <p:nvGrpSpPr>
          <p:cNvPr id="2" name="Group 7"/>
          <p:cNvGrpSpPr>
            <a:grpSpLocks/>
          </p:cNvGrpSpPr>
          <p:nvPr/>
        </p:nvGrpSpPr>
        <p:grpSpPr bwMode="auto">
          <a:xfrm>
            <a:off x="685800" y="3505200"/>
            <a:ext cx="1438275" cy="457200"/>
            <a:chOff x="432" y="2016"/>
            <a:chExt cx="816" cy="288"/>
          </a:xfrm>
        </p:grpSpPr>
        <p:sp>
          <p:nvSpPr>
            <p:cNvPr id="32811" name="Text Box 8"/>
            <p:cNvSpPr txBox="1">
              <a:spLocks noChangeArrowheads="1"/>
            </p:cNvSpPr>
            <p:nvPr/>
          </p:nvSpPr>
          <p:spPr bwMode="auto">
            <a:xfrm>
              <a:off x="432" y="2016"/>
              <a:ext cx="528" cy="288"/>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查表</a:t>
              </a:r>
            </a:p>
          </p:txBody>
        </p:sp>
        <p:sp>
          <p:nvSpPr>
            <p:cNvPr id="32812" name="AutoShape 9"/>
            <p:cNvSpPr>
              <a:spLocks noChangeArrowheads="1"/>
            </p:cNvSpPr>
            <p:nvPr/>
          </p:nvSpPr>
          <p:spPr bwMode="auto">
            <a:xfrm>
              <a:off x="1056" y="2112"/>
              <a:ext cx="192" cy="144"/>
            </a:xfrm>
            <a:prstGeom prst="downArrow">
              <a:avLst>
                <a:gd name="adj1" fmla="val 50000"/>
                <a:gd name="adj2" fmla="val 25000"/>
              </a:avLst>
            </a:prstGeom>
            <a:solidFill>
              <a:srgbClr val="99FFCC"/>
            </a:solidFill>
            <a:ln w="9525" algn="ctr">
              <a:solidFill>
                <a:schemeClr val="tx1"/>
              </a:solidFill>
              <a:miter lim="800000"/>
              <a:headEnd/>
              <a:tailEnd/>
            </a:ln>
          </p:spPr>
          <p:txBody>
            <a:bodyPr anchor="ctr">
              <a:spAutoFit/>
            </a:bodyPr>
            <a:lstStyle/>
            <a:p>
              <a:endParaRPr lang="zh-CN" altLang="en-US"/>
            </a:p>
          </p:txBody>
        </p:sp>
      </p:grpSp>
      <p:sp>
        <p:nvSpPr>
          <p:cNvPr id="31754" name="Text Box 10"/>
          <p:cNvSpPr txBox="1">
            <a:spLocks noChangeArrowheads="1"/>
          </p:cNvSpPr>
          <p:nvPr/>
        </p:nvSpPr>
        <p:spPr bwMode="auto">
          <a:xfrm>
            <a:off x="76200" y="3976688"/>
            <a:ext cx="3810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临界值</a:t>
            </a:r>
            <a:r>
              <a:rPr lang="en-US" altLang="zh-CN" sz="2800" b="1" i="1"/>
              <a:t>d</a:t>
            </a:r>
            <a:r>
              <a:rPr lang="en-US" altLang="zh-CN" sz="2800" b="1" i="1" baseline="-25000"/>
              <a:t>L</a:t>
            </a:r>
            <a:r>
              <a:rPr lang="en-US" altLang="zh-CN" sz="2800" b="1"/>
              <a:t>=1.10, </a:t>
            </a:r>
            <a:r>
              <a:rPr lang="en-US" altLang="zh-CN" sz="2800" b="1" i="1"/>
              <a:t>d</a:t>
            </a:r>
            <a:r>
              <a:rPr lang="en-US" altLang="zh-CN" sz="2800" b="1" i="1" baseline="-25000"/>
              <a:t>U</a:t>
            </a:r>
            <a:r>
              <a:rPr lang="en-US" altLang="zh-CN" sz="2800" b="1"/>
              <a:t>=1.54</a:t>
            </a:r>
          </a:p>
        </p:txBody>
      </p:sp>
      <p:grpSp>
        <p:nvGrpSpPr>
          <p:cNvPr id="3" name="Group 11"/>
          <p:cNvGrpSpPr>
            <a:grpSpLocks/>
          </p:cNvGrpSpPr>
          <p:nvPr/>
        </p:nvGrpSpPr>
        <p:grpSpPr bwMode="auto">
          <a:xfrm>
            <a:off x="1752600" y="1295400"/>
            <a:ext cx="1600200" cy="946150"/>
            <a:chOff x="1104" y="624"/>
            <a:chExt cx="1008" cy="596"/>
          </a:xfrm>
        </p:grpSpPr>
        <p:sp>
          <p:nvSpPr>
            <p:cNvPr id="32809" name="Text Box 12"/>
            <p:cNvSpPr txBox="1">
              <a:spLocks noChangeArrowheads="1"/>
            </p:cNvSpPr>
            <p:nvPr/>
          </p:nvSpPr>
          <p:spPr bwMode="auto">
            <a:xfrm>
              <a:off x="1296" y="624"/>
              <a:ext cx="816"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DW</a:t>
              </a:r>
              <a:r>
                <a:rPr lang="en-US" altLang="zh-CN" sz="2800" b="1" i="1" baseline="-25000"/>
                <a:t>old</a:t>
              </a:r>
              <a:r>
                <a:rPr lang="en-US" altLang="zh-CN" sz="2800" b="1" i="1"/>
                <a:t>=</a:t>
              </a:r>
              <a:r>
                <a:rPr lang="en-US" altLang="zh-CN" sz="2800" b="1"/>
                <a:t>0.8754</a:t>
              </a:r>
            </a:p>
          </p:txBody>
        </p:sp>
        <p:sp>
          <p:nvSpPr>
            <p:cNvPr id="32810" name="AutoShape 13"/>
            <p:cNvSpPr>
              <a:spLocks noChangeArrowheads="1"/>
            </p:cNvSpPr>
            <p:nvPr/>
          </p:nvSpPr>
          <p:spPr bwMode="auto">
            <a:xfrm>
              <a:off x="1104" y="816"/>
              <a:ext cx="105" cy="198"/>
            </a:xfrm>
            <a:prstGeom prst="rightArrow">
              <a:avLst>
                <a:gd name="adj1" fmla="val 50000"/>
                <a:gd name="adj2" fmla="val 250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grpSp>
      <p:grpSp>
        <p:nvGrpSpPr>
          <p:cNvPr id="4" name="Group 14"/>
          <p:cNvGrpSpPr>
            <a:grpSpLocks/>
          </p:cNvGrpSpPr>
          <p:nvPr/>
        </p:nvGrpSpPr>
        <p:grpSpPr bwMode="auto">
          <a:xfrm>
            <a:off x="3970338" y="1793875"/>
            <a:ext cx="304800" cy="2144713"/>
            <a:chOff x="2501" y="938"/>
            <a:chExt cx="192" cy="1351"/>
          </a:xfrm>
        </p:grpSpPr>
        <p:sp>
          <p:nvSpPr>
            <p:cNvPr id="32807" name="AutoShape 15"/>
            <p:cNvSpPr>
              <a:spLocks noChangeArrowheads="1"/>
            </p:cNvSpPr>
            <p:nvPr/>
          </p:nvSpPr>
          <p:spPr bwMode="auto">
            <a:xfrm rot="2700000">
              <a:off x="2319" y="1120"/>
              <a:ext cx="508" cy="144"/>
            </a:xfrm>
            <a:prstGeom prst="rightArrow">
              <a:avLst>
                <a:gd name="adj1" fmla="val 50000"/>
                <a:gd name="adj2" fmla="val 88194"/>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2808" name="AutoShape 16"/>
            <p:cNvSpPr>
              <a:spLocks noChangeArrowheads="1"/>
            </p:cNvSpPr>
            <p:nvPr/>
          </p:nvSpPr>
          <p:spPr bwMode="auto">
            <a:xfrm rot="-2725054">
              <a:off x="2391" y="1988"/>
              <a:ext cx="457" cy="146"/>
            </a:xfrm>
            <a:prstGeom prst="rightArrow">
              <a:avLst>
                <a:gd name="adj1" fmla="val 50000"/>
                <a:gd name="adj2" fmla="val 78253"/>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grpSp>
      <p:grpSp>
        <p:nvGrpSpPr>
          <p:cNvPr id="5" name="Group 17"/>
          <p:cNvGrpSpPr>
            <a:grpSpLocks/>
          </p:cNvGrpSpPr>
          <p:nvPr/>
        </p:nvGrpSpPr>
        <p:grpSpPr bwMode="auto">
          <a:xfrm>
            <a:off x="6477000" y="2514600"/>
            <a:ext cx="2057400" cy="946150"/>
            <a:chOff x="4080" y="1392"/>
            <a:chExt cx="1296" cy="596"/>
          </a:xfrm>
        </p:grpSpPr>
        <p:sp>
          <p:nvSpPr>
            <p:cNvPr id="32805" name="AutoShape 18"/>
            <p:cNvSpPr>
              <a:spLocks noChangeArrowheads="1"/>
            </p:cNvSpPr>
            <p:nvPr/>
          </p:nvSpPr>
          <p:spPr bwMode="auto">
            <a:xfrm>
              <a:off x="4080" y="1584"/>
              <a:ext cx="144" cy="192"/>
            </a:xfrm>
            <a:prstGeom prst="rightArrow">
              <a:avLst>
                <a:gd name="adj1" fmla="val 50000"/>
                <a:gd name="adj2" fmla="val 25000"/>
              </a:avLst>
            </a:prstGeom>
            <a:solidFill>
              <a:srgbClr val="99FFCC">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2806" name="Text Box 19"/>
            <p:cNvSpPr txBox="1">
              <a:spLocks noChangeArrowheads="1"/>
            </p:cNvSpPr>
            <p:nvPr/>
          </p:nvSpPr>
          <p:spPr bwMode="auto">
            <a:xfrm>
              <a:off x="4320" y="1392"/>
              <a:ext cx="1056" cy="596"/>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原模型有正自相关</a:t>
              </a:r>
            </a:p>
          </p:txBody>
        </p:sp>
      </p:grpSp>
      <p:graphicFrame>
        <p:nvGraphicFramePr>
          <p:cNvPr id="31764" name="Object 20"/>
          <p:cNvGraphicFramePr>
            <a:graphicFrameLocks noChangeAspect="1"/>
          </p:cNvGraphicFramePr>
          <p:nvPr/>
        </p:nvGraphicFramePr>
        <p:xfrm>
          <a:off x="381000" y="5257800"/>
          <a:ext cx="2711450" cy="528638"/>
        </p:xfrm>
        <a:graphic>
          <a:graphicData uri="http://schemas.openxmlformats.org/presentationml/2006/ole">
            <p:oleObj spid="_x0000_s33650" name="公式" r:id="rId3" imgW="1218671" imgH="241195" progId="">
              <p:embed/>
            </p:oleObj>
          </a:graphicData>
        </a:graphic>
      </p:graphicFrame>
      <p:graphicFrame>
        <p:nvGraphicFramePr>
          <p:cNvPr id="31765" name="Object 21"/>
          <p:cNvGraphicFramePr>
            <a:graphicFrameLocks noChangeAspect="1"/>
          </p:cNvGraphicFramePr>
          <p:nvPr/>
        </p:nvGraphicFramePr>
        <p:xfrm>
          <a:off x="381000" y="5867400"/>
          <a:ext cx="4040188" cy="563563"/>
        </p:xfrm>
        <a:graphic>
          <a:graphicData uri="http://schemas.openxmlformats.org/presentationml/2006/ole">
            <p:oleObj spid="_x0000_s33651" name="公式" r:id="rId4" imgW="1841500" imgH="254000" progId="">
              <p:embed/>
            </p:oleObj>
          </a:graphicData>
        </a:graphic>
      </p:graphicFrame>
      <p:graphicFrame>
        <p:nvGraphicFramePr>
          <p:cNvPr id="31766" name="Object 22"/>
          <p:cNvGraphicFramePr>
            <a:graphicFrameLocks noChangeAspect="1"/>
          </p:cNvGraphicFramePr>
          <p:nvPr/>
        </p:nvGraphicFramePr>
        <p:xfrm>
          <a:off x="5580063" y="609600"/>
          <a:ext cx="2878137" cy="1589088"/>
        </p:xfrm>
        <a:graphic>
          <a:graphicData uri="http://schemas.openxmlformats.org/presentationml/2006/ole">
            <p:oleObj spid="_x0000_s33652" name="Equation" r:id="rId5" imgW="1282700" imgH="838200" progId="">
              <p:embed/>
            </p:oleObj>
          </a:graphicData>
        </a:graphic>
      </p:graphicFrame>
      <p:graphicFrame>
        <p:nvGraphicFramePr>
          <p:cNvPr id="31767" name="Object 23"/>
          <p:cNvGraphicFramePr>
            <a:graphicFrameLocks noChangeAspect="1"/>
          </p:cNvGraphicFramePr>
          <p:nvPr/>
        </p:nvGraphicFramePr>
        <p:xfrm>
          <a:off x="5486400" y="3810000"/>
          <a:ext cx="3360738" cy="452438"/>
        </p:xfrm>
        <a:graphic>
          <a:graphicData uri="http://schemas.openxmlformats.org/presentationml/2006/ole">
            <p:oleObj spid="_x0000_s33653" name="Equation" r:id="rId6" imgW="1473200" imgH="215900" progId="">
              <p:embed/>
            </p:oleObj>
          </a:graphicData>
        </a:graphic>
      </p:graphicFrame>
      <p:grpSp>
        <p:nvGrpSpPr>
          <p:cNvPr id="6" name="Group 24"/>
          <p:cNvGrpSpPr>
            <a:grpSpLocks/>
          </p:cNvGrpSpPr>
          <p:nvPr/>
        </p:nvGrpSpPr>
        <p:grpSpPr bwMode="auto">
          <a:xfrm>
            <a:off x="4953000" y="4648200"/>
            <a:ext cx="4191000" cy="1752600"/>
            <a:chOff x="2928" y="2592"/>
            <a:chExt cx="2640" cy="1104"/>
          </a:xfrm>
        </p:grpSpPr>
        <p:sp>
          <p:nvSpPr>
            <p:cNvPr id="32785" name="Text Box 25"/>
            <p:cNvSpPr txBox="1">
              <a:spLocks noChangeArrowheads="1"/>
            </p:cNvSpPr>
            <p:nvPr/>
          </p:nvSpPr>
          <p:spPr bwMode="auto">
            <a:xfrm>
              <a:off x="5165" y="2710"/>
              <a:ext cx="403"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DW</a:t>
              </a:r>
              <a:endParaRPr kumimoji="0" lang="en-US" altLang="zh-CN" sz="2000" b="1"/>
            </a:p>
          </p:txBody>
        </p:sp>
        <p:sp>
          <p:nvSpPr>
            <p:cNvPr id="32786" name="Text Box 26"/>
            <p:cNvSpPr txBox="1">
              <a:spLocks noChangeArrowheads="1"/>
            </p:cNvSpPr>
            <p:nvPr/>
          </p:nvSpPr>
          <p:spPr bwMode="auto">
            <a:xfrm>
              <a:off x="4047" y="2592"/>
              <a:ext cx="425"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FF0000"/>
                  </a:solidFill>
                </a:rPr>
                <a:t>4-</a:t>
              </a:r>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2787" name="Text Box 27"/>
            <p:cNvSpPr txBox="1">
              <a:spLocks noChangeArrowheads="1"/>
            </p:cNvSpPr>
            <p:nvPr/>
          </p:nvSpPr>
          <p:spPr bwMode="auto">
            <a:xfrm>
              <a:off x="4905" y="2605"/>
              <a:ext cx="21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p>
          </p:txBody>
        </p:sp>
        <p:sp>
          <p:nvSpPr>
            <p:cNvPr id="32788" name="Text Box 28"/>
            <p:cNvSpPr txBox="1">
              <a:spLocks noChangeArrowheads="1"/>
            </p:cNvSpPr>
            <p:nvPr/>
          </p:nvSpPr>
          <p:spPr bwMode="auto">
            <a:xfrm>
              <a:off x="4395" y="2601"/>
              <a:ext cx="411"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r>
                <a:rPr kumimoji="0" lang="en-US" altLang="zh-CN" sz="2000" b="1" i="1"/>
                <a:t>d</a:t>
              </a:r>
              <a:r>
                <a:rPr kumimoji="0" lang="en-US" altLang="zh-CN" sz="2000" b="1" i="1" baseline="-25000"/>
                <a:t>L</a:t>
              </a:r>
              <a:endParaRPr kumimoji="0" lang="en-US" altLang="zh-CN" sz="2000" b="1"/>
            </a:p>
          </p:txBody>
        </p:sp>
        <p:sp>
          <p:nvSpPr>
            <p:cNvPr id="32789" name="Text Box 29"/>
            <p:cNvSpPr txBox="1">
              <a:spLocks noChangeArrowheads="1"/>
            </p:cNvSpPr>
            <p:nvPr/>
          </p:nvSpPr>
          <p:spPr bwMode="auto">
            <a:xfrm>
              <a:off x="3567" y="2592"/>
              <a:ext cx="28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2790" name="Text Box 30"/>
            <p:cNvSpPr txBox="1">
              <a:spLocks noChangeArrowheads="1"/>
            </p:cNvSpPr>
            <p:nvPr/>
          </p:nvSpPr>
          <p:spPr bwMode="auto">
            <a:xfrm>
              <a:off x="3288" y="2592"/>
              <a:ext cx="27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a:t>
              </a:r>
              <a:r>
                <a:rPr kumimoji="0" lang="en-US" altLang="zh-CN" sz="2000" b="1" i="1" baseline="-25000"/>
                <a:t>L</a:t>
              </a:r>
              <a:endParaRPr kumimoji="0" lang="en-US" altLang="zh-CN" sz="2000" b="1"/>
            </a:p>
          </p:txBody>
        </p:sp>
        <p:sp>
          <p:nvSpPr>
            <p:cNvPr id="32791" name="Text Box 31"/>
            <p:cNvSpPr txBox="1">
              <a:spLocks noChangeArrowheads="1"/>
            </p:cNvSpPr>
            <p:nvPr/>
          </p:nvSpPr>
          <p:spPr bwMode="auto">
            <a:xfrm>
              <a:off x="3902" y="2605"/>
              <a:ext cx="21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0066FF"/>
                  </a:solidFill>
                </a:rPr>
                <a:t>2</a:t>
              </a:r>
            </a:p>
          </p:txBody>
        </p:sp>
        <p:sp>
          <p:nvSpPr>
            <p:cNvPr id="32792" name="Text Box 32"/>
            <p:cNvSpPr txBox="1">
              <a:spLocks noChangeArrowheads="1"/>
            </p:cNvSpPr>
            <p:nvPr/>
          </p:nvSpPr>
          <p:spPr bwMode="auto">
            <a:xfrm>
              <a:off x="2928" y="2605"/>
              <a:ext cx="21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0</a:t>
              </a:r>
            </a:p>
          </p:txBody>
        </p:sp>
        <p:sp>
          <p:nvSpPr>
            <p:cNvPr id="32793" name="Line 33"/>
            <p:cNvSpPr>
              <a:spLocks noChangeShapeType="1"/>
            </p:cNvSpPr>
            <p:nvPr/>
          </p:nvSpPr>
          <p:spPr bwMode="auto">
            <a:xfrm>
              <a:off x="3006" y="2820"/>
              <a:ext cx="2200" cy="0"/>
            </a:xfrm>
            <a:prstGeom prst="line">
              <a:avLst/>
            </a:prstGeom>
            <a:noFill/>
            <a:ln w="9525">
              <a:solidFill>
                <a:srgbClr val="000000"/>
              </a:solidFill>
              <a:round/>
              <a:headEnd/>
              <a:tailEnd type="stealth" w="sm" len="lg"/>
            </a:ln>
            <a:extLst>
              <a:ext uri="{909E8E84-426E-40DD-AFC4-6F175D3DCCD1}">
                <a14:hiddenFill xmlns:a14="http://schemas.microsoft.com/office/drawing/2010/main" xmlns="">
                  <a:noFill/>
                </a14:hiddenFill>
              </a:ext>
            </a:extLst>
          </p:spPr>
          <p:txBody>
            <a:bodyPr/>
            <a:lstStyle/>
            <a:p>
              <a:endParaRPr lang="zh-CN" altLang="en-US"/>
            </a:p>
          </p:txBody>
        </p:sp>
        <p:sp>
          <p:nvSpPr>
            <p:cNvPr id="32794" name="Line 34"/>
            <p:cNvSpPr>
              <a:spLocks noChangeShapeType="1"/>
            </p:cNvSpPr>
            <p:nvPr/>
          </p:nvSpPr>
          <p:spPr bwMode="auto">
            <a:xfrm>
              <a:off x="2999" y="2820"/>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95" name="Line 35"/>
            <p:cNvSpPr>
              <a:spLocks noChangeShapeType="1"/>
            </p:cNvSpPr>
            <p:nvPr/>
          </p:nvSpPr>
          <p:spPr bwMode="auto">
            <a:xfrm>
              <a:off x="3477" y="2852"/>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96" name="Line 36"/>
            <p:cNvSpPr>
              <a:spLocks noChangeShapeType="1"/>
            </p:cNvSpPr>
            <p:nvPr/>
          </p:nvSpPr>
          <p:spPr bwMode="auto">
            <a:xfrm>
              <a:off x="3730" y="2847"/>
              <a:ext cx="0" cy="382"/>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97" name="Line 37"/>
            <p:cNvSpPr>
              <a:spLocks noChangeShapeType="1"/>
            </p:cNvSpPr>
            <p:nvPr/>
          </p:nvSpPr>
          <p:spPr bwMode="auto">
            <a:xfrm>
              <a:off x="4226" y="2850"/>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98" name="Line 38"/>
            <p:cNvSpPr>
              <a:spLocks noChangeShapeType="1"/>
            </p:cNvSpPr>
            <p:nvPr/>
          </p:nvSpPr>
          <p:spPr bwMode="auto">
            <a:xfrm>
              <a:off x="4496" y="2848"/>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99" name="Line 39"/>
            <p:cNvSpPr>
              <a:spLocks noChangeShapeType="1"/>
            </p:cNvSpPr>
            <p:nvPr/>
          </p:nvSpPr>
          <p:spPr bwMode="auto">
            <a:xfrm>
              <a:off x="4992" y="28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800" name="Text Box 40"/>
            <p:cNvSpPr txBox="1">
              <a:spLocks noChangeArrowheads="1"/>
            </p:cNvSpPr>
            <p:nvPr/>
          </p:nvSpPr>
          <p:spPr bwMode="auto">
            <a:xfrm>
              <a:off x="3088" y="2895"/>
              <a:ext cx="240" cy="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正自</a:t>
              </a:r>
            </a:p>
            <a:p>
              <a:pPr algn="just">
                <a:lnSpc>
                  <a:spcPct val="96000"/>
                </a:lnSpc>
              </a:pPr>
              <a:r>
                <a:rPr kumimoji="0" lang="zh-CN" altLang="en-US" sz="2000" b="1"/>
                <a:t>相关</a:t>
              </a:r>
            </a:p>
          </p:txBody>
        </p:sp>
        <p:sp>
          <p:nvSpPr>
            <p:cNvPr id="32801" name="Text Box 41"/>
            <p:cNvSpPr txBox="1">
              <a:spLocks noChangeArrowheads="1"/>
            </p:cNvSpPr>
            <p:nvPr/>
          </p:nvSpPr>
          <p:spPr bwMode="auto">
            <a:xfrm>
              <a:off x="4606" y="2895"/>
              <a:ext cx="240" cy="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负自</a:t>
              </a:r>
            </a:p>
            <a:p>
              <a:pPr algn="just">
                <a:lnSpc>
                  <a:spcPct val="96000"/>
                </a:lnSpc>
              </a:pPr>
              <a:r>
                <a:rPr kumimoji="0" lang="zh-CN" altLang="en-US" sz="2000" b="1"/>
                <a:t>相关</a:t>
              </a:r>
            </a:p>
          </p:txBody>
        </p:sp>
        <p:sp>
          <p:nvSpPr>
            <p:cNvPr id="32802" name="Text Box 42"/>
            <p:cNvSpPr txBox="1">
              <a:spLocks noChangeArrowheads="1"/>
            </p:cNvSpPr>
            <p:nvPr/>
          </p:nvSpPr>
          <p:spPr bwMode="auto">
            <a:xfrm>
              <a:off x="3487" y="2895"/>
              <a:ext cx="200" cy="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2803" name="Text Box 43"/>
            <p:cNvSpPr txBox="1">
              <a:spLocks noChangeArrowheads="1"/>
            </p:cNvSpPr>
            <p:nvPr/>
          </p:nvSpPr>
          <p:spPr bwMode="auto">
            <a:xfrm>
              <a:off x="4246" y="2885"/>
              <a:ext cx="200" cy="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2804" name="Text Box 44"/>
            <p:cNvSpPr txBox="1">
              <a:spLocks noChangeArrowheads="1"/>
            </p:cNvSpPr>
            <p:nvPr/>
          </p:nvSpPr>
          <p:spPr bwMode="auto">
            <a:xfrm>
              <a:off x="3847" y="2904"/>
              <a:ext cx="240" cy="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solidFill>
                    <a:srgbClr val="0066FF"/>
                  </a:solidFill>
                </a:rPr>
                <a:t>无自相关</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slide(fromLeft)">
                                      <p:cBhvr>
                                        <p:cTn id="7" dur="1000"/>
                                        <p:tgtEl>
                                          <p:spTgt spid="3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1766"/>
                                        </p:tgtEl>
                                        <p:attrNameLst>
                                          <p:attrName>style.visibility</p:attrName>
                                        </p:attrNameLst>
                                      </p:cBhvr>
                                      <p:to>
                                        <p:strVal val="visible"/>
                                      </p:to>
                                    </p:set>
                                    <p:anim calcmode="lin" valueType="num">
                                      <p:cBhvr>
                                        <p:cTn id="12" dur="1000" fill="hold"/>
                                        <p:tgtEl>
                                          <p:spTgt spid="31766"/>
                                        </p:tgtEl>
                                        <p:attrNameLst>
                                          <p:attrName>ppt_w</p:attrName>
                                        </p:attrNameLst>
                                      </p:cBhvr>
                                      <p:tavLst>
                                        <p:tav tm="0">
                                          <p:val>
                                            <p:fltVal val="0"/>
                                          </p:val>
                                        </p:tav>
                                        <p:tav tm="100000">
                                          <p:val>
                                            <p:strVal val="#ppt_w"/>
                                          </p:val>
                                        </p:tav>
                                      </p:tavLst>
                                    </p:anim>
                                    <p:anim calcmode="lin" valueType="num">
                                      <p:cBhvr>
                                        <p:cTn id="13" dur="1000" fill="hold"/>
                                        <p:tgtEl>
                                          <p:spTgt spid="31766"/>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10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1750"/>
                                        </p:tgtEl>
                                        <p:attrNameLst>
                                          <p:attrName>style.visibility</p:attrName>
                                        </p:attrNameLst>
                                      </p:cBhvr>
                                      <p:to>
                                        <p:strVal val="visible"/>
                                      </p:to>
                                    </p:set>
                                    <p:animEffect transition="in" filter="box(out)">
                                      <p:cBhvr>
                                        <p:cTn id="23" dur="1000"/>
                                        <p:tgtEl>
                                          <p:spTgt spid="317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999"/>
                                          </p:stCondLst>
                                        </p:cTn>
                                        <p:tgtEl>
                                          <p:spTgt spid="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1754"/>
                                        </p:tgtEl>
                                        <p:attrNameLst>
                                          <p:attrName>style.visibility</p:attrName>
                                        </p:attrNameLst>
                                      </p:cBhvr>
                                      <p:to>
                                        <p:strVal val="visible"/>
                                      </p:to>
                                    </p:set>
                                    <p:animEffect transition="in" filter="blinds(vertical)">
                                      <p:cBhvr>
                                        <p:cTn id="32" dur="1000"/>
                                        <p:tgtEl>
                                          <p:spTgt spid="317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1747"/>
                                        </p:tgtEl>
                                        <p:attrNameLst>
                                          <p:attrName>style.visibility</p:attrName>
                                        </p:attrNameLst>
                                      </p:cBhvr>
                                      <p:to>
                                        <p:strVal val="visible"/>
                                      </p:to>
                                    </p:set>
                                    <p:animEffect transition="in" filter="dissolve">
                                      <p:cBhvr>
                                        <p:cTn id="43" dur="1000"/>
                                        <p:tgtEl>
                                          <p:spTgt spid="3174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10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ox(in)">
                                      <p:cBhvr>
                                        <p:cTn id="53" dur="10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31767"/>
                                        </p:tgtEl>
                                        <p:attrNameLst>
                                          <p:attrName>style.visibility</p:attrName>
                                        </p:attrNameLst>
                                      </p:cBhvr>
                                      <p:to>
                                        <p:strVal val="visible"/>
                                      </p:to>
                                    </p:set>
                                    <p:animEffect transition="in" filter="box(out)">
                                      <p:cBhvr>
                                        <p:cTn id="58" dur="1000"/>
                                        <p:tgtEl>
                                          <p:spTgt spid="317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1748"/>
                                        </p:tgtEl>
                                        <p:attrNameLst>
                                          <p:attrName>style.visibility</p:attrName>
                                        </p:attrNameLst>
                                      </p:cBhvr>
                                      <p:to>
                                        <p:strVal val="visible"/>
                                      </p:to>
                                    </p:set>
                                    <p:animEffect transition="in" filter="slide(fromLeft)">
                                      <p:cBhvr>
                                        <p:cTn id="63" dur="1000"/>
                                        <p:tgtEl>
                                          <p:spTgt spid="3174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31764"/>
                                        </p:tgtEl>
                                        <p:attrNameLst>
                                          <p:attrName>style.visibility</p:attrName>
                                        </p:attrNameLst>
                                      </p:cBhvr>
                                      <p:to>
                                        <p:strVal val="visible"/>
                                      </p:to>
                                    </p:set>
                                    <p:animEffect transition="in" filter="dissolve">
                                      <p:cBhvr>
                                        <p:cTn id="68" dur="1000"/>
                                        <p:tgtEl>
                                          <p:spTgt spid="3176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1765"/>
                                        </p:tgtEl>
                                        <p:attrNameLst>
                                          <p:attrName>style.visibility</p:attrName>
                                        </p:attrNameLst>
                                      </p:cBhvr>
                                      <p:to>
                                        <p:strVal val="visible"/>
                                      </p:to>
                                    </p:set>
                                    <p:animEffect transition="in" filter="dissolve">
                                      <p:cBhvr>
                                        <p:cTn id="73" dur="1000"/>
                                        <p:tgtEl>
                                          <p:spTgt spid="3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autoUpdateAnimBg="0"/>
      <p:bldP spid="31748" grpId="0" animBg="1" autoUpdateAnimBg="0"/>
      <p:bldP spid="31749" grpId="0" animBg="1" autoUpdateAnimBg="0"/>
      <p:bldP spid="31750" grpId="0" animBg="1" autoUpdateAnimBg="0"/>
      <p:bldP spid="3175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94" name="Object 26"/>
          <p:cNvGraphicFramePr>
            <a:graphicFrameLocks noChangeAspect="1"/>
          </p:cNvGraphicFramePr>
          <p:nvPr/>
        </p:nvGraphicFramePr>
        <p:xfrm>
          <a:off x="533400" y="1690688"/>
          <a:ext cx="3886200" cy="519112"/>
        </p:xfrm>
        <a:graphic>
          <a:graphicData uri="http://schemas.openxmlformats.org/presentationml/2006/ole">
            <p:oleObj spid="_x0000_s34669" name="公式" r:id="rId3" imgW="1638300" imgH="241300" progId="">
              <p:embed/>
            </p:oleObj>
          </a:graphicData>
        </a:graphic>
      </p:graphicFrame>
      <p:graphicFrame>
        <p:nvGraphicFramePr>
          <p:cNvPr id="32795" name="Object 27"/>
          <p:cNvGraphicFramePr>
            <a:graphicFrameLocks noChangeAspect="1"/>
          </p:cNvGraphicFramePr>
          <p:nvPr/>
        </p:nvGraphicFramePr>
        <p:xfrm>
          <a:off x="533400" y="2274888"/>
          <a:ext cx="5838825" cy="544512"/>
        </p:xfrm>
        <a:graphic>
          <a:graphicData uri="http://schemas.openxmlformats.org/presentationml/2006/ole">
            <p:oleObj spid="_x0000_s34670" name="Equation" r:id="rId4" imgW="2463800" imgH="241300" progId="">
              <p:embed/>
            </p:oleObj>
          </a:graphicData>
        </a:graphic>
      </p:graphicFrame>
      <p:sp>
        <p:nvSpPr>
          <p:cNvPr id="32797" name="Text Box 29"/>
          <p:cNvSpPr txBox="1">
            <a:spLocks noChangeArrowheads="1"/>
          </p:cNvSpPr>
          <p:nvPr/>
        </p:nvSpPr>
        <p:spPr bwMode="auto">
          <a:xfrm>
            <a:off x="971600" y="5499481"/>
            <a:ext cx="7488832" cy="954107"/>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smtClean="0">
                <a:latin typeface="宋体" pitchFamily="2" charset="-122"/>
              </a:rPr>
              <a:t>剩余方差</a:t>
            </a:r>
            <a:r>
              <a:rPr lang="en-US" altLang="zh-CN" sz="2800" b="1" i="1" dirty="0" smtClean="0"/>
              <a:t>s</a:t>
            </a:r>
            <a:r>
              <a:rPr lang="en-US" altLang="zh-CN" sz="2800" b="1" baseline="30000" dirty="0" smtClean="0"/>
              <a:t>2</a:t>
            </a:r>
            <a:r>
              <a:rPr lang="en-US" altLang="zh-CN" sz="2800" b="1" dirty="0" smtClean="0"/>
              <a:t>=96.58&lt;161.7(</a:t>
            </a:r>
            <a:r>
              <a:rPr lang="zh-CN" altLang="en-US" sz="2800" b="1" dirty="0" smtClean="0"/>
              <a:t>基本模型</a:t>
            </a:r>
            <a:r>
              <a:rPr lang="en-US" altLang="zh-CN" sz="2800" b="1" dirty="0" smtClean="0"/>
              <a:t>)</a:t>
            </a:r>
            <a:r>
              <a:rPr lang="zh-CN" altLang="en-US" sz="2800" b="1" dirty="0" smtClean="0"/>
              <a:t>，</a:t>
            </a:r>
            <a:r>
              <a:rPr lang="zh-CN" altLang="zh-CN" sz="2800" b="1" kern="100" dirty="0"/>
              <a:t>系数</a:t>
            </a:r>
            <a:r>
              <a:rPr lang="zh-CN" altLang="zh-CN" sz="2800" b="1" kern="100" dirty="0" smtClean="0"/>
              <a:t>置信区间</a:t>
            </a:r>
            <a:r>
              <a:rPr lang="zh-CN" altLang="en-US" sz="2800" b="1" kern="100" dirty="0" smtClean="0">
                <a:latin typeface="Times New Roman"/>
                <a:ea typeface="宋体"/>
              </a:rPr>
              <a:t>缩短，模型总体有效性改进。</a:t>
            </a:r>
            <a:r>
              <a:rPr lang="zh-CN" altLang="en-US" sz="2800" b="1" i="1" dirty="0" smtClean="0"/>
              <a:t> </a:t>
            </a:r>
            <a:endParaRPr lang="zh-CN" altLang="en-US" sz="2800" b="1" i="1" dirty="0"/>
          </a:p>
        </p:txBody>
      </p:sp>
      <p:sp>
        <p:nvSpPr>
          <p:cNvPr id="33824" name="Text Box 30"/>
          <p:cNvSpPr txBox="1">
            <a:spLocks noChangeArrowheads="1"/>
          </p:cNvSpPr>
          <p:nvPr/>
        </p:nvSpPr>
        <p:spPr bwMode="auto">
          <a:xfrm>
            <a:off x="457200" y="411163"/>
            <a:ext cx="3898900"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投资额新模型的建立</a:t>
            </a:r>
            <a:r>
              <a:rPr lang="zh-CN" altLang="en-US" sz="3200">
                <a:latin typeface="楷体_GB2312" pitchFamily="49" charset="-122"/>
                <a:ea typeface="楷体_GB2312" pitchFamily="49" charset="-122"/>
              </a:rPr>
              <a:t> </a:t>
            </a:r>
          </a:p>
        </p:txBody>
      </p:sp>
      <p:grpSp>
        <p:nvGrpSpPr>
          <p:cNvPr id="2" name="Group 31"/>
          <p:cNvGrpSpPr>
            <a:grpSpLocks/>
          </p:cNvGrpSpPr>
          <p:nvPr/>
        </p:nvGrpSpPr>
        <p:grpSpPr bwMode="auto">
          <a:xfrm>
            <a:off x="533400" y="1004888"/>
            <a:ext cx="7164388" cy="563562"/>
            <a:chOff x="336" y="576"/>
            <a:chExt cx="4513" cy="355"/>
          </a:xfrm>
        </p:grpSpPr>
        <p:graphicFrame>
          <p:nvGraphicFramePr>
            <p:cNvPr id="33796" name="Object 32"/>
            <p:cNvGraphicFramePr>
              <a:graphicFrameLocks noChangeAspect="1"/>
            </p:cNvGraphicFramePr>
            <p:nvPr/>
          </p:nvGraphicFramePr>
          <p:xfrm>
            <a:off x="336" y="576"/>
            <a:ext cx="1708" cy="333"/>
          </p:xfrm>
          <a:graphic>
            <a:graphicData uri="http://schemas.openxmlformats.org/presentationml/2006/ole">
              <p:oleObj spid="_x0000_s34671" name="公式" r:id="rId5" imgW="1218671" imgH="241195" progId="">
                <p:embed/>
              </p:oleObj>
            </a:graphicData>
          </a:graphic>
        </p:graphicFrame>
        <p:graphicFrame>
          <p:nvGraphicFramePr>
            <p:cNvPr id="33797" name="Object 33"/>
            <p:cNvGraphicFramePr>
              <a:graphicFrameLocks noChangeAspect="1"/>
            </p:cNvGraphicFramePr>
            <p:nvPr/>
          </p:nvGraphicFramePr>
          <p:xfrm>
            <a:off x="2304" y="576"/>
            <a:ext cx="2545" cy="355"/>
          </p:xfrm>
          <a:graphic>
            <a:graphicData uri="http://schemas.openxmlformats.org/presentationml/2006/ole">
              <p:oleObj spid="_x0000_s34672" name="公式" r:id="rId6" imgW="1841500" imgH="254000" progId="">
                <p:embed/>
              </p:oleObj>
            </a:graphicData>
          </a:graphic>
        </p:graphicFrame>
      </p:grpSp>
      <p:pic>
        <p:nvPicPr>
          <p:cNvPr id="33826" name="Picture 35" descr="j0222019"/>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43888" y="381000"/>
            <a:ext cx="6445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2" name="表格 11"/>
          <p:cNvGraphicFramePr>
            <a:graphicFrameLocks noGrp="1"/>
          </p:cNvGraphicFramePr>
          <p:nvPr>
            <p:extLst>
              <p:ext uri="{D42A27DB-BD31-4B8C-83A1-F6EECF244321}">
                <p14:modId xmlns:p14="http://schemas.microsoft.com/office/powerpoint/2010/main" xmlns="" val="263290809"/>
              </p:ext>
            </p:extLst>
          </p:nvPr>
        </p:nvGraphicFramePr>
        <p:xfrm>
          <a:off x="1043608" y="2924944"/>
          <a:ext cx="7128792" cy="245555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1" lang="en-US" altLang="zh-CN" sz="2400" b="1" i="1"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0</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163.4905</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[1265.4592   2005.2178]</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0.6990</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[0.5751      0.8247]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-1009.0333</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[-1235.9392   -782.1274]</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0.9772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=342.8988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&lt;0.0001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rPr>
                        <a:t>s</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=96.58</a:t>
                      </a:r>
                    </a:p>
                  </a:txBody>
                  <a:tcPr horzOverflow="overflow">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3" name="组合 12"/>
          <p:cNvGrpSpPr/>
          <p:nvPr/>
        </p:nvGrpSpPr>
        <p:grpSpPr>
          <a:xfrm>
            <a:off x="6479512" y="2348880"/>
            <a:ext cx="1980920" cy="400110"/>
            <a:chOff x="700360" y="3852670"/>
            <a:chExt cx="1980920" cy="400110"/>
          </a:xfrm>
        </p:grpSpPr>
        <p:sp>
          <p:nvSpPr>
            <p:cNvPr id="14" name="矩形 13"/>
            <p:cNvSpPr/>
            <p:nvPr/>
          </p:nvSpPr>
          <p:spPr>
            <a:xfrm>
              <a:off x="1251080" y="3852670"/>
              <a:ext cx="1430200" cy="400110"/>
            </a:xfrm>
            <a:prstGeom prst="rect">
              <a:avLst/>
            </a:prstGeom>
          </p:spPr>
          <p:txBody>
            <a:bodyPr wrap="none">
              <a:spAutoFit/>
            </a:bodyPr>
            <a:lstStyle/>
            <a:p>
              <a:r>
                <a:rPr lang="en-US" altLang="zh-CN" sz="2000" dirty="0" smtClean="0"/>
                <a:t>prog0904.m</a:t>
              </a:r>
              <a:endParaRPr lang="zh-CN" altLang="en-US" sz="2000" dirty="0"/>
            </a:p>
          </p:txBody>
        </p:sp>
        <p:pic>
          <p:nvPicPr>
            <p:cNvPr id="15" name="Picture 2" descr="https://ss0.bdstatic.com/70cFvHSh_Q1YnxGkpoWK1HF6hhy/it/u=533717250,2312893710&amp;fm=27&amp;gp=0.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2794"/>
                                        </p:tgtEl>
                                        <p:attrNameLst>
                                          <p:attrName>style.visibility</p:attrName>
                                        </p:attrNameLst>
                                      </p:cBhvr>
                                      <p:to>
                                        <p:strVal val="visible"/>
                                      </p:to>
                                    </p:set>
                                    <p:anim calcmode="lin" valueType="num">
                                      <p:cBhvr>
                                        <p:cTn id="12" dur="1000" fill="hold"/>
                                        <p:tgtEl>
                                          <p:spTgt spid="32794"/>
                                        </p:tgtEl>
                                        <p:attrNameLst>
                                          <p:attrName>ppt_w</p:attrName>
                                        </p:attrNameLst>
                                      </p:cBhvr>
                                      <p:tavLst>
                                        <p:tav tm="0">
                                          <p:val>
                                            <p:fltVal val="0"/>
                                          </p:val>
                                        </p:tav>
                                        <p:tav tm="100000">
                                          <p:val>
                                            <p:strVal val="#ppt_w"/>
                                          </p:val>
                                        </p:tav>
                                      </p:tavLst>
                                    </p:anim>
                                    <p:anim calcmode="lin" valueType="num">
                                      <p:cBhvr>
                                        <p:cTn id="13" dur="1000" fill="hold"/>
                                        <p:tgtEl>
                                          <p:spTgt spid="327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32795"/>
                                        </p:tgtEl>
                                        <p:attrNameLst>
                                          <p:attrName>style.visibility</p:attrName>
                                        </p:attrNameLst>
                                      </p:cBhvr>
                                      <p:to>
                                        <p:strVal val="visible"/>
                                      </p:to>
                                    </p:set>
                                    <p:animEffect transition="in" filter="barn(outHorizontal)">
                                      <p:cBhvr>
                                        <p:cTn id="18" dur="1000"/>
                                        <p:tgtEl>
                                          <p:spTgt spid="3279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Effect transition="in" filter="fade">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2797"/>
                                        </p:tgtEl>
                                        <p:attrNameLst>
                                          <p:attrName>style.visibility</p:attrName>
                                        </p:attrNameLst>
                                      </p:cBhvr>
                                      <p:to>
                                        <p:strVal val="visible"/>
                                      </p:to>
                                    </p:set>
                                    <p:animEffect transition="in" filter="box(out)">
                                      <p:cBhvr>
                                        <p:cTn id="38" dur="1000"/>
                                        <p:tgtEl>
                                          <p:spTgt spid="3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2"/>
          <p:cNvSpPr txBox="1">
            <a:spLocks noChangeArrowheads="1"/>
          </p:cNvSpPr>
          <p:nvPr/>
        </p:nvSpPr>
        <p:spPr bwMode="auto">
          <a:xfrm>
            <a:off x="323850" y="395288"/>
            <a:ext cx="4392613"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新模型的自相关性检验</a:t>
            </a:r>
          </a:p>
        </p:txBody>
      </p:sp>
      <p:sp>
        <p:nvSpPr>
          <p:cNvPr id="33795" name="Text Box 3"/>
          <p:cNvSpPr txBox="1">
            <a:spLocks noChangeArrowheads="1"/>
          </p:cNvSpPr>
          <p:nvPr/>
        </p:nvSpPr>
        <p:spPr bwMode="auto">
          <a:xfrm>
            <a:off x="4648200" y="2376488"/>
            <a:ext cx="2819400" cy="519112"/>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a:t>
            </a:r>
            <a:r>
              <a:rPr lang="en-US" altLang="zh-CN" sz="2800" b="1" i="1" baseline="-25000"/>
              <a:t>U</a:t>
            </a:r>
            <a:r>
              <a:rPr lang="en-US" altLang="zh-CN" sz="2800" b="1" i="1"/>
              <a:t>&lt; DW</a:t>
            </a:r>
            <a:r>
              <a:rPr lang="en-US" altLang="zh-CN" sz="2800" b="1" i="1" baseline="-25000"/>
              <a:t>new </a:t>
            </a:r>
            <a:r>
              <a:rPr lang="en-US" altLang="zh-CN" sz="2800" b="1"/>
              <a:t>&lt;</a:t>
            </a:r>
            <a:r>
              <a:rPr lang="en-US" altLang="zh-CN" sz="2800" b="1" i="1"/>
              <a:t> </a:t>
            </a:r>
            <a:r>
              <a:rPr lang="en-US" altLang="zh-CN" sz="2800" b="1"/>
              <a:t>4</a:t>
            </a:r>
            <a:r>
              <a:rPr lang="en-US" altLang="zh-CN" sz="2800" b="1" i="1"/>
              <a:t>-d</a:t>
            </a:r>
            <a:r>
              <a:rPr lang="en-US" altLang="zh-CN" sz="2800" b="1" i="1" baseline="-25000"/>
              <a:t>U</a:t>
            </a:r>
            <a:r>
              <a:rPr lang="en-US" altLang="zh-CN" sz="2800" b="1">
                <a:latin typeface="Arial" charset="0"/>
              </a:rPr>
              <a:t> </a:t>
            </a:r>
          </a:p>
        </p:txBody>
      </p:sp>
      <p:sp>
        <p:nvSpPr>
          <p:cNvPr id="33796" name="Text Box 4"/>
          <p:cNvSpPr txBox="1">
            <a:spLocks noChangeArrowheads="1"/>
          </p:cNvSpPr>
          <p:nvPr/>
        </p:nvSpPr>
        <p:spPr bwMode="auto">
          <a:xfrm>
            <a:off x="381000" y="1004888"/>
            <a:ext cx="1295400" cy="946150"/>
          </a:xfrm>
          <a:prstGeom prst="rect">
            <a:avLst/>
          </a:prstGeom>
          <a:solidFill>
            <a:srgbClr val="CC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新模型残差</a:t>
            </a:r>
            <a:r>
              <a:rPr lang="en-US" altLang="zh-CN" sz="2800" b="1" i="1"/>
              <a:t>e</a:t>
            </a:r>
            <a:r>
              <a:rPr lang="en-US" altLang="zh-CN" sz="2800" b="1" i="1" baseline="-25000"/>
              <a:t>t</a:t>
            </a:r>
            <a:endParaRPr lang="el-GR" altLang="zh-CN" sz="2800" b="1" i="1"/>
          </a:p>
        </p:txBody>
      </p:sp>
      <p:sp>
        <p:nvSpPr>
          <p:cNvPr id="33797" name="Text Box 5"/>
          <p:cNvSpPr txBox="1">
            <a:spLocks noChangeArrowheads="1"/>
          </p:cNvSpPr>
          <p:nvPr/>
        </p:nvSpPr>
        <p:spPr bwMode="auto">
          <a:xfrm>
            <a:off x="228600" y="2071688"/>
            <a:ext cx="358140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latin typeface="Arial" charset="0"/>
              </a:rPr>
              <a:t>样本容量</a:t>
            </a:r>
            <a:r>
              <a:rPr lang="en-US" altLang="zh-CN" sz="2800" b="1" i="1"/>
              <a:t>n</a:t>
            </a:r>
            <a:r>
              <a:rPr lang="en-US" altLang="zh-CN" sz="2800" b="1"/>
              <a:t>=19</a:t>
            </a:r>
            <a:r>
              <a:rPr lang="en-US" altLang="zh-CN" sz="2800" b="1">
                <a:latin typeface="Arial" charset="0"/>
              </a:rPr>
              <a:t>, </a:t>
            </a:r>
            <a:r>
              <a:rPr lang="zh-CN" altLang="en-US" sz="2800" b="1">
                <a:latin typeface="Arial" charset="0"/>
              </a:rPr>
              <a:t>回归变量数目</a:t>
            </a:r>
            <a:r>
              <a:rPr lang="en-US" altLang="zh-CN" sz="2800" b="1" i="1"/>
              <a:t>k</a:t>
            </a:r>
            <a:r>
              <a:rPr lang="en-US" altLang="zh-CN" sz="2800" b="1"/>
              <a:t>=3, </a:t>
            </a:r>
            <a:r>
              <a:rPr lang="en-US" altLang="zh-CN" sz="2800" b="1" i="1">
                <a:sym typeface="Symbol" pitchFamily="18" charset="2"/>
              </a:rPr>
              <a:t></a:t>
            </a:r>
            <a:r>
              <a:rPr lang="en-US" altLang="zh-CN" sz="2800" b="1">
                <a:sym typeface="Symbol" pitchFamily="18" charset="2"/>
              </a:rPr>
              <a:t>=0.05</a:t>
            </a:r>
            <a:r>
              <a:rPr lang="en-US" altLang="zh-CN" sz="2800" b="1">
                <a:latin typeface="Arial" charset="0"/>
              </a:rPr>
              <a:t> </a:t>
            </a:r>
          </a:p>
        </p:txBody>
      </p:sp>
      <p:grpSp>
        <p:nvGrpSpPr>
          <p:cNvPr id="2" name="Group 6"/>
          <p:cNvGrpSpPr>
            <a:grpSpLocks/>
          </p:cNvGrpSpPr>
          <p:nvPr/>
        </p:nvGrpSpPr>
        <p:grpSpPr bwMode="auto">
          <a:xfrm>
            <a:off x="685800" y="3214688"/>
            <a:ext cx="1509713" cy="457200"/>
            <a:chOff x="432" y="2016"/>
            <a:chExt cx="816" cy="288"/>
          </a:xfrm>
        </p:grpSpPr>
        <p:sp>
          <p:nvSpPr>
            <p:cNvPr id="34860" name="Text Box 7"/>
            <p:cNvSpPr txBox="1">
              <a:spLocks noChangeArrowheads="1"/>
            </p:cNvSpPr>
            <p:nvPr/>
          </p:nvSpPr>
          <p:spPr bwMode="auto">
            <a:xfrm>
              <a:off x="432" y="2016"/>
              <a:ext cx="528" cy="288"/>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查表</a:t>
              </a:r>
            </a:p>
          </p:txBody>
        </p:sp>
        <p:sp>
          <p:nvSpPr>
            <p:cNvPr id="34861" name="AutoShape 8"/>
            <p:cNvSpPr>
              <a:spLocks noChangeArrowheads="1"/>
            </p:cNvSpPr>
            <p:nvPr/>
          </p:nvSpPr>
          <p:spPr bwMode="auto">
            <a:xfrm>
              <a:off x="1056" y="2112"/>
              <a:ext cx="192" cy="144"/>
            </a:xfrm>
            <a:prstGeom prst="downArrow">
              <a:avLst>
                <a:gd name="adj1" fmla="val 50000"/>
                <a:gd name="adj2" fmla="val 25000"/>
              </a:avLst>
            </a:prstGeom>
            <a:solidFill>
              <a:srgbClr val="99FFCC"/>
            </a:solidFill>
            <a:ln w="9525" algn="ctr">
              <a:solidFill>
                <a:schemeClr val="tx1"/>
              </a:solidFill>
              <a:miter lim="800000"/>
              <a:headEnd/>
              <a:tailEnd/>
            </a:ln>
          </p:spPr>
          <p:txBody>
            <a:bodyPr anchor="ctr">
              <a:spAutoFit/>
            </a:bodyPr>
            <a:lstStyle/>
            <a:p>
              <a:endParaRPr lang="zh-CN" altLang="en-US"/>
            </a:p>
          </p:txBody>
        </p:sp>
      </p:grpSp>
      <p:sp>
        <p:nvSpPr>
          <p:cNvPr id="33801" name="Text Box 9"/>
          <p:cNvSpPr txBox="1">
            <a:spLocks noChangeArrowheads="1"/>
          </p:cNvSpPr>
          <p:nvPr/>
        </p:nvSpPr>
        <p:spPr bwMode="auto">
          <a:xfrm>
            <a:off x="76200" y="3762375"/>
            <a:ext cx="3810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临界值</a:t>
            </a:r>
            <a:r>
              <a:rPr lang="en-US" altLang="zh-CN" sz="2800" b="1" i="1"/>
              <a:t>d</a:t>
            </a:r>
            <a:r>
              <a:rPr lang="en-US" altLang="zh-CN" sz="2800" b="1" i="1" baseline="-25000"/>
              <a:t>L</a:t>
            </a:r>
            <a:r>
              <a:rPr lang="en-US" altLang="zh-CN" sz="2800" b="1"/>
              <a:t>=1.08, </a:t>
            </a:r>
            <a:r>
              <a:rPr lang="en-US" altLang="zh-CN" sz="2800" b="1" i="1"/>
              <a:t>d</a:t>
            </a:r>
            <a:r>
              <a:rPr lang="en-US" altLang="zh-CN" sz="2800" b="1" i="1" baseline="-25000"/>
              <a:t>U</a:t>
            </a:r>
            <a:r>
              <a:rPr lang="en-US" altLang="zh-CN" sz="2800" b="1"/>
              <a:t>=1.53</a:t>
            </a:r>
          </a:p>
        </p:txBody>
      </p:sp>
      <p:grpSp>
        <p:nvGrpSpPr>
          <p:cNvPr id="3" name="Group 10"/>
          <p:cNvGrpSpPr>
            <a:grpSpLocks/>
          </p:cNvGrpSpPr>
          <p:nvPr/>
        </p:nvGrpSpPr>
        <p:grpSpPr bwMode="auto">
          <a:xfrm>
            <a:off x="1752600" y="1004888"/>
            <a:ext cx="1752600" cy="946150"/>
            <a:chOff x="1104" y="624"/>
            <a:chExt cx="1008" cy="596"/>
          </a:xfrm>
        </p:grpSpPr>
        <p:sp>
          <p:nvSpPr>
            <p:cNvPr id="34858" name="Text Box 11"/>
            <p:cNvSpPr txBox="1">
              <a:spLocks noChangeArrowheads="1"/>
            </p:cNvSpPr>
            <p:nvPr/>
          </p:nvSpPr>
          <p:spPr bwMode="auto">
            <a:xfrm>
              <a:off x="1296" y="624"/>
              <a:ext cx="816" cy="596"/>
            </a:xfrm>
            <a:prstGeom prst="rect">
              <a:avLst/>
            </a:prstGeom>
            <a:solidFill>
              <a:srgbClr val="CC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DW</a:t>
              </a:r>
              <a:r>
                <a:rPr lang="en-US" altLang="zh-CN" sz="2800" b="1" i="1" baseline="-25000"/>
                <a:t>new</a:t>
              </a:r>
              <a:r>
                <a:rPr lang="en-US" altLang="zh-CN" sz="2800" b="1" i="1"/>
                <a:t>=</a:t>
              </a:r>
              <a:r>
                <a:rPr lang="en-US" altLang="zh-CN" sz="2800" b="1"/>
                <a:t>1.5751</a:t>
              </a:r>
            </a:p>
          </p:txBody>
        </p:sp>
        <p:sp>
          <p:nvSpPr>
            <p:cNvPr id="34859" name="AutoShape 12"/>
            <p:cNvSpPr>
              <a:spLocks noChangeArrowheads="1"/>
            </p:cNvSpPr>
            <p:nvPr/>
          </p:nvSpPr>
          <p:spPr bwMode="auto">
            <a:xfrm>
              <a:off x="1104" y="816"/>
              <a:ext cx="105" cy="198"/>
            </a:xfrm>
            <a:prstGeom prst="rightArrow">
              <a:avLst>
                <a:gd name="adj1" fmla="val 50000"/>
                <a:gd name="adj2" fmla="val 25000"/>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grpSp>
      <p:grpSp>
        <p:nvGrpSpPr>
          <p:cNvPr id="4" name="Group 13"/>
          <p:cNvGrpSpPr>
            <a:grpSpLocks/>
          </p:cNvGrpSpPr>
          <p:nvPr/>
        </p:nvGrpSpPr>
        <p:grpSpPr bwMode="auto">
          <a:xfrm>
            <a:off x="3970338" y="1503363"/>
            <a:ext cx="304800" cy="2144712"/>
            <a:chOff x="2501" y="938"/>
            <a:chExt cx="192" cy="1351"/>
          </a:xfrm>
        </p:grpSpPr>
        <p:sp>
          <p:nvSpPr>
            <p:cNvPr id="34856" name="AutoShape 14"/>
            <p:cNvSpPr>
              <a:spLocks noChangeArrowheads="1"/>
            </p:cNvSpPr>
            <p:nvPr/>
          </p:nvSpPr>
          <p:spPr bwMode="auto">
            <a:xfrm rot="2700000">
              <a:off x="2319" y="1120"/>
              <a:ext cx="508" cy="144"/>
            </a:xfrm>
            <a:prstGeom prst="rightArrow">
              <a:avLst>
                <a:gd name="adj1" fmla="val 50000"/>
                <a:gd name="adj2" fmla="val 88194"/>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4857" name="AutoShape 15"/>
            <p:cNvSpPr>
              <a:spLocks noChangeArrowheads="1"/>
            </p:cNvSpPr>
            <p:nvPr/>
          </p:nvSpPr>
          <p:spPr bwMode="auto">
            <a:xfrm rot="-2725054">
              <a:off x="2391" y="1988"/>
              <a:ext cx="457" cy="146"/>
            </a:xfrm>
            <a:prstGeom prst="rightArrow">
              <a:avLst>
                <a:gd name="adj1" fmla="val 50000"/>
                <a:gd name="adj2" fmla="val 78253"/>
              </a:avLst>
            </a:prstGeom>
            <a:solidFill>
              <a:srgbClr val="3366FF">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grpSp>
      <p:grpSp>
        <p:nvGrpSpPr>
          <p:cNvPr id="5" name="Group 16"/>
          <p:cNvGrpSpPr>
            <a:grpSpLocks/>
          </p:cNvGrpSpPr>
          <p:nvPr/>
        </p:nvGrpSpPr>
        <p:grpSpPr bwMode="auto">
          <a:xfrm>
            <a:off x="4572000" y="3138488"/>
            <a:ext cx="3079750" cy="823912"/>
            <a:chOff x="2880" y="1968"/>
            <a:chExt cx="1940" cy="519"/>
          </a:xfrm>
        </p:grpSpPr>
        <p:sp>
          <p:nvSpPr>
            <p:cNvPr id="34854" name="AutoShape 17"/>
            <p:cNvSpPr>
              <a:spLocks noChangeArrowheads="1"/>
            </p:cNvSpPr>
            <p:nvPr/>
          </p:nvSpPr>
          <p:spPr bwMode="auto">
            <a:xfrm rot="5400000">
              <a:off x="3672" y="1958"/>
              <a:ext cx="157" cy="178"/>
            </a:xfrm>
            <a:prstGeom prst="rightArrow">
              <a:avLst>
                <a:gd name="adj1" fmla="val 50000"/>
                <a:gd name="adj2" fmla="val 25000"/>
              </a:avLst>
            </a:prstGeom>
            <a:solidFill>
              <a:srgbClr val="99FFCC">
                <a:alpha val="74901"/>
              </a:srgbClr>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endParaRPr lang="zh-CN" altLang="en-US"/>
            </a:p>
          </p:txBody>
        </p:sp>
        <p:sp>
          <p:nvSpPr>
            <p:cNvPr id="34855" name="Text Box 18"/>
            <p:cNvSpPr txBox="1">
              <a:spLocks noChangeArrowheads="1"/>
            </p:cNvSpPr>
            <p:nvPr/>
          </p:nvSpPr>
          <p:spPr bwMode="auto">
            <a:xfrm>
              <a:off x="2880" y="2160"/>
              <a:ext cx="1940" cy="327"/>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新模型无自相关性</a:t>
              </a:r>
            </a:p>
          </p:txBody>
        </p:sp>
      </p:grpSp>
      <p:grpSp>
        <p:nvGrpSpPr>
          <p:cNvPr id="6" name="Group 19"/>
          <p:cNvGrpSpPr>
            <a:grpSpLocks/>
          </p:cNvGrpSpPr>
          <p:nvPr/>
        </p:nvGrpSpPr>
        <p:grpSpPr bwMode="auto">
          <a:xfrm>
            <a:off x="4800600" y="547688"/>
            <a:ext cx="4191000" cy="1752600"/>
            <a:chOff x="2928" y="2592"/>
            <a:chExt cx="2640" cy="1104"/>
          </a:xfrm>
        </p:grpSpPr>
        <p:sp>
          <p:nvSpPr>
            <p:cNvPr id="34834" name="Text Box 20"/>
            <p:cNvSpPr txBox="1">
              <a:spLocks noChangeArrowheads="1"/>
            </p:cNvSpPr>
            <p:nvPr/>
          </p:nvSpPr>
          <p:spPr bwMode="auto">
            <a:xfrm>
              <a:off x="5165" y="2710"/>
              <a:ext cx="403"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DW</a:t>
              </a:r>
              <a:endParaRPr kumimoji="0" lang="en-US" altLang="zh-CN" sz="2000" b="1"/>
            </a:p>
          </p:txBody>
        </p:sp>
        <p:sp>
          <p:nvSpPr>
            <p:cNvPr id="34835" name="Text Box 21"/>
            <p:cNvSpPr txBox="1">
              <a:spLocks noChangeArrowheads="1"/>
            </p:cNvSpPr>
            <p:nvPr/>
          </p:nvSpPr>
          <p:spPr bwMode="auto">
            <a:xfrm>
              <a:off x="4047" y="2592"/>
              <a:ext cx="425"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FF0000"/>
                  </a:solidFill>
                </a:rPr>
                <a:t>4-</a:t>
              </a:r>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4836" name="Text Box 22"/>
            <p:cNvSpPr txBox="1">
              <a:spLocks noChangeArrowheads="1"/>
            </p:cNvSpPr>
            <p:nvPr/>
          </p:nvSpPr>
          <p:spPr bwMode="auto">
            <a:xfrm>
              <a:off x="4905" y="2605"/>
              <a:ext cx="21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p>
          </p:txBody>
        </p:sp>
        <p:sp>
          <p:nvSpPr>
            <p:cNvPr id="34837" name="Text Box 23"/>
            <p:cNvSpPr txBox="1">
              <a:spLocks noChangeArrowheads="1"/>
            </p:cNvSpPr>
            <p:nvPr/>
          </p:nvSpPr>
          <p:spPr bwMode="auto">
            <a:xfrm>
              <a:off x="4395" y="2601"/>
              <a:ext cx="411"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r>
                <a:rPr kumimoji="0" lang="en-US" altLang="zh-CN" sz="2000" b="1" i="1"/>
                <a:t>d</a:t>
              </a:r>
              <a:r>
                <a:rPr kumimoji="0" lang="en-US" altLang="zh-CN" sz="2000" b="1" i="1" baseline="-25000"/>
                <a:t>L</a:t>
              </a:r>
              <a:endParaRPr kumimoji="0" lang="en-US" altLang="zh-CN" sz="2000" b="1"/>
            </a:p>
          </p:txBody>
        </p:sp>
        <p:sp>
          <p:nvSpPr>
            <p:cNvPr id="34838" name="Text Box 24"/>
            <p:cNvSpPr txBox="1">
              <a:spLocks noChangeArrowheads="1"/>
            </p:cNvSpPr>
            <p:nvPr/>
          </p:nvSpPr>
          <p:spPr bwMode="auto">
            <a:xfrm>
              <a:off x="3567" y="2592"/>
              <a:ext cx="28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4839" name="Text Box 25"/>
            <p:cNvSpPr txBox="1">
              <a:spLocks noChangeArrowheads="1"/>
            </p:cNvSpPr>
            <p:nvPr/>
          </p:nvSpPr>
          <p:spPr bwMode="auto">
            <a:xfrm>
              <a:off x="3288" y="2592"/>
              <a:ext cx="27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a:t>
              </a:r>
              <a:r>
                <a:rPr kumimoji="0" lang="en-US" altLang="zh-CN" sz="2000" b="1" i="1" baseline="-25000"/>
                <a:t>L</a:t>
              </a:r>
              <a:endParaRPr kumimoji="0" lang="en-US" altLang="zh-CN" sz="2000" b="1"/>
            </a:p>
          </p:txBody>
        </p:sp>
        <p:sp>
          <p:nvSpPr>
            <p:cNvPr id="34840" name="Text Box 26"/>
            <p:cNvSpPr txBox="1">
              <a:spLocks noChangeArrowheads="1"/>
            </p:cNvSpPr>
            <p:nvPr/>
          </p:nvSpPr>
          <p:spPr bwMode="auto">
            <a:xfrm>
              <a:off x="3902" y="2605"/>
              <a:ext cx="21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0066FF"/>
                  </a:solidFill>
                </a:rPr>
                <a:t>2</a:t>
              </a:r>
            </a:p>
          </p:txBody>
        </p:sp>
        <p:sp>
          <p:nvSpPr>
            <p:cNvPr id="34841" name="Text Box 27"/>
            <p:cNvSpPr txBox="1">
              <a:spLocks noChangeArrowheads="1"/>
            </p:cNvSpPr>
            <p:nvPr/>
          </p:nvSpPr>
          <p:spPr bwMode="auto">
            <a:xfrm>
              <a:off x="2928" y="2605"/>
              <a:ext cx="21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0</a:t>
              </a:r>
            </a:p>
          </p:txBody>
        </p:sp>
        <p:sp>
          <p:nvSpPr>
            <p:cNvPr id="34842" name="Line 28"/>
            <p:cNvSpPr>
              <a:spLocks noChangeShapeType="1"/>
            </p:cNvSpPr>
            <p:nvPr/>
          </p:nvSpPr>
          <p:spPr bwMode="auto">
            <a:xfrm>
              <a:off x="3006" y="2820"/>
              <a:ext cx="2200" cy="0"/>
            </a:xfrm>
            <a:prstGeom prst="line">
              <a:avLst/>
            </a:prstGeom>
            <a:noFill/>
            <a:ln w="9525">
              <a:solidFill>
                <a:srgbClr val="000000"/>
              </a:solidFill>
              <a:round/>
              <a:headEnd/>
              <a:tailEnd type="stealth" w="sm" len="lg"/>
            </a:ln>
            <a:extLst>
              <a:ext uri="{909E8E84-426E-40DD-AFC4-6F175D3DCCD1}">
                <a14:hiddenFill xmlns:a14="http://schemas.microsoft.com/office/drawing/2010/main" xmlns="">
                  <a:noFill/>
                </a14:hiddenFill>
              </a:ext>
            </a:extLst>
          </p:spPr>
          <p:txBody>
            <a:bodyPr/>
            <a:lstStyle/>
            <a:p>
              <a:endParaRPr lang="zh-CN" altLang="en-US"/>
            </a:p>
          </p:txBody>
        </p:sp>
        <p:sp>
          <p:nvSpPr>
            <p:cNvPr id="34843" name="Line 29"/>
            <p:cNvSpPr>
              <a:spLocks noChangeShapeType="1"/>
            </p:cNvSpPr>
            <p:nvPr/>
          </p:nvSpPr>
          <p:spPr bwMode="auto">
            <a:xfrm>
              <a:off x="2999" y="2820"/>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4" name="Line 30"/>
            <p:cNvSpPr>
              <a:spLocks noChangeShapeType="1"/>
            </p:cNvSpPr>
            <p:nvPr/>
          </p:nvSpPr>
          <p:spPr bwMode="auto">
            <a:xfrm>
              <a:off x="3477" y="2852"/>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5" name="Line 31"/>
            <p:cNvSpPr>
              <a:spLocks noChangeShapeType="1"/>
            </p:cNvSpPr>
            <p:nvPr/>
          </p:nvSpPr>
          <p:spPr bwMode="auto">
            <a:xfrm>
              <a:off x="3730" y="2847"/>
              <a:ext cx="0" cy="382"/>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6" name="Line 32"/>
            <p:cNvSpPr>
              <a:spLocks noChangeShapeType="1"/>
            </p:cNvSpPr>
            <p:nvPr/>
          </p:nvSpPr>
          <p:spPr bwMode="auto">
            <a:xfrm>
              <a:off x="4226" y="2850"/>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7" name="Line 33"/>
            <p:cNvSpPr>
              <a:spLocks noChangeShapeType="1"/>
            </p:cNvSpPr>
            <p:nvPr/>
          </p:nvSpPr>
          <p:spPr bwMode="auto">
            <a:xfrm>
              <a:off x="4496" y="2848"/>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8" name="Line 34"/>
            <p:cNvSpPr>
              <a:spLocks noChangeShapeType="1"/>
            </p:cNvSpPr>
            <p:nvPr/>
          </p:nvSpPr>
          <p:spPr bwMode="auto">
            <a:xfrm>
              <a:off x="4992" y="28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9" name="Text Box 35"/>
            <p:cNvSpPr txBox="1">
              <a:spLocks noChangeArrowheads="1"/>
            </p:cNvSpPr>
            <p:nvPr/>
          </p:nvSpPr>
          <p:spPr bwMode="auto">
            <a:xfrm>
              <a:off x="3088" y="2895"/>
              <a:ext cx="240" cy="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正自</a:t>
              </a:r>
            </a:p>
            <a:p>
              <a:pPr algn="just">
                <a:lnSpc>
                  <a:spcPct val="96000"/>
                </a:lnSpc>
              </a:pPr>
              <a:r>
                <a:rPr kumimoji="0" lang="zh-CN" altLang="en-US" sz="2000" b="1"/>
                <a:t>相关</a:t>
              </a:r>
            </a:p>
          </p:txBody>
        </p:sp>
        <p:sp>
          <p:nvSpPr>
            <p:cNvPr id="34850" name="Text Box 36"/>
            <p:cNvSpPr txBox="1">
              <a:spLocks noChangeArrowheads="1"/>
            </p:cNvSpPr>
            <p:nvPr/>
          </p:nvSpPr>
          <p:spPr bwMode="auto">
            <a:xfrm>
              <a:off x="4606" y="2895"/>
              <a:ext cx="240" cy="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负自</a:t>
              </a:r>
            </a:p>
            <a:p>
              <a:pPr algn="just">
                <a:lnSpc>
                  <a:spcPct val="96000"/>
                </a:lnSpc>
              </a:pPr>
              <a:r>
                <a:rPr kumimoji="0" lang="zh-CN" altLang="en-US" sz="2000" b="1"/>
                <a:t>相关</a:t>
              </a:r>
            </a:p>
          </p:txBody>
        </p:sp>
        <p:sp>
          <p:nvSpPr>
            <p:cNvPr id="34851" name="Text Box 37"/>
            <p:cNvSpPr txBox="1">
              <a:spLocks noChangeArrowheads="1"/>
            </p:cNvSpPr>
            <p:nvPr/>
          </p:nvSpPr>
          <p:spPr bwMode="auto">
            <a:xfrm>
              <a:off x="3487" y="2895"/>
              <a:ext cx="200" cy="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4852" name="Text Box 38"/>
            <p:cNvSpPr txBox="1">
              <a:spLocks noChangeArrowheads="1"/>
            </p:cNvSpPr>
            <p:nvPr/>
          </p:nvSpPr>
          <p:spPr bwMode="auto">
            <a:xfrm>
              <a:off x="4246" y="2885"/>
              <a:ext cx="200" cy="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4853" name="Text Box 39"/>
            <p:cNvSpPr txBox="1">
              <a:spLocks noChangeArrowheads="1"/>
            </p:cNvSpPr>
            <p:nvPr/>
          </p:nvSpPr>
          <p:spPr bwMode="auto">
            <a:xfrm>
              <a:off x="3847" y="2904"/>
              <a:ext cx="240" cy="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solidFill>
                    <a:srgbClr val="0066FF"/>
                  </a:solidFill>
                </a:rPr>
                <a:t>无自相关</a:t>
              </a:r>
            </a:p>
          </p:txBody>
        </p:sp>
      </p:grpSp>
      <p:graphicFrame>
        <p:nvGraphicFramePr>
          <p:cNvPr id="33832" name="Object 40"/>
          <p:cNvGraphicFramePr>
            <a:graphicFrameLocks noChangeAspect="1"/>
          </p:cNvGraphicFramePr>
          <p:nvPr/>
        </p:nvGraphicFramePr>
        <p:xfrm>
          <a:off x="2051050" y="5038725"/>
          <a:ext cx="6715125" cy="1004888"/>
        </p:xfrm>
        <a:graphic>
          <a:graphicData uri="http://schemas.openxmlformats.org/presentationml/2006/ole">
            <p:oleObj spid="_x0000_s35281" name="Equation" r:id="rId3" imgW="3111500" imgH="482600" progId="">
              <p:embed/>
            </p:oleObj>
          </a:graphicData>
        </a:graphic>
      </p:graphicFrame>
      <p:grpSp>
        <p:nvGrpSpPr>
          <p:cNvPr id="7" name="Group 41"/>
          <p:cNvGrpSpPr>
            <a:grpSpLocks/>
          </p:cNvGrpSpPr>
          <p:nvPr/>
        </p:nvGrpSpPr>
        <p:grpSpPr bwMode="auto">
          <a:xfrm>
            <a:off x="990600" y="4357688"/>
            <a:ext cx="7620000" cy="533400"/>
            <a:chOff x="624" y="2784"/>
            <a:chExt cx="4800" cy="336"/>
          </a:xfrm>
        </p:grpSpPr>
        <p:graphicFrame>
          <p:nvGraphicFramePr>
            <p:cNvPr id="34819" name="Object 42"/>
            <p:cNvGraphicFramePr>
              <a:graphicFrameLocks noChangeAspect="1"/>
            </p:cNvGraphicFramePr>
            <p:nvPr/>
          </p:nvGraphicFramePr>
          <p:xfrm>
            <a:off x="1536" y="2784"/>
            <a:ext cx="3888" cy="336"/>
          </p:xfrm>
          <a:graphic>
            <a:graphicData uri="http://schemas.openxmlformats.org/presentationml/2006/ole">
              <p:oleObj spid="_x0000_s35282" name="公式" r:id="rId4" imgW="2374900" imgH="241300" progId="">
                <p:embed/>
              </p:oleObj>
            </a:graphicData>
          </a:graphic>
        </p:graphicFrame>
        <p:sp>
          <p:nvSpPr>
            <p:cNvPr id="34833" name="Text Box 43"/>
            <p:cNvSpPr txBox="1">
              <a:spLocks noChangeArrowheads="1"/>
            </p:cNvSpPr>
            <p:nvPr/>
          </p:nvSpPr>
          <p:spPr bwMode="auto">
            <a:xfrm>
              <a:off x="624" y="2784"/>
              <a:ext cx="912" cy="32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新模型</a:t>
              </a:r>
            </a:p>
          </p:txBody>
        </p:sp>
      </p:grpSp>
      <p:sp>
        <p:nvSpPr>
          <p:cNvPr id="33836" name="Text Box 44"/>
          <p:cNvSpPr txBox="1">
            <a:spLocks noChangeArrowheads="1"/>
          </p:cNvSpPr>
          <p:nvPr/>
        </p:nvSpPr>
        <p:spPr bwMode="auto">
          <a:xfrm>
            <a:off x="304800" y="5043488"/>
            <a:ext cx="1676400" cy="94615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800" b="1">
                <a:latin typeface="Arial" charset="0"/>
              </a:rPr>
              <a:t>还原为</a:t>
            </a:r>
          </a:p>
          <a:p>
            <a:pPr eaLnBrk="1" hangingPunct="1"/>
            <a:r>
              <a:rPr lang="zh-CN" altLang="en-US" sz="2800" b="1">
                <a:latin typeface="Arial" charset="0"/>
              </a:rPr>
              <a:t>原始变量</a:t>
            </a:r>
          </a:p>
        </p:txBody>
      </p:sp>
      <p:sp>
        <p:nvSpPr>
          <p:cNvPr id="33837" name="Text Box 45"/>
          <p:cNvSpPr txBox="1">
            <a:spLocks noChangeArrowheads="1"/>
          </p:cNvSpPr>
          <p:nvPr/>
        </p:nvSpPr>
        <p:spPr bwMode="auto">
          <a:xfrm>
            <a:off x="3276600" y="6019800"/>
            <a:ext cx="2971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3300"/>
                </a:solidFill>
                <a:latin typeface="Arial" charset="0"/>
              </a:rPr>
              <a:t>一阶自回归模型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slide(fromLeft)">
                                      <p:cBhvr>
                                        <p:cTn id="7" dur="10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animEffect transition="in" filter="box(out)">
                                      <p:cBhvr>
                                        <p:cTn id="17" dur="1000"/>
                                        <p:tgtEl>
                                          <p:spTgt spid="33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999"/>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3801"/>
                                        </p:tgtEl>
                                        <p:attrNameLst>
                                          <p:attrName>style.visibility</p:attrName>
                                        </p:attrNameLst>
                                      </p:cBhvr>
                                      <p:to>
                                        <p:strVal val="visible"/>
                                      </p:to>
                                    </p:set>
                                    <p:animEffect transition="in" filter="blinds(vertical)">
                                      <p:cBhvr>
                                        <p:cTn id="26" dur="1000"/>
                                        <p:tgtEl>
                                          <p:spTgt spid="338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3795"/>
                                        </p:tgtEl>
                                        <p:attrNameLst>
                                          <p:attrName>style.visibility</p:attrName>
                                        </p:attrNameLst>
                                      </p:cBhvr>
                                      <p:to>
                                        <p:strVal val="visible"/>
                                      </p:to>
                                    </p:set>
                                    <p:animEffect transition="in" filter="dissolve">
                                      <p:cBhvr>
                                        <p:cTn id="37" dur="1000"/>
                                        <p:tgtEl>
                                          <p:spTgt spid="337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10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10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fltVal val="0"/>
                                          </p:val>
                                        </p:tav>
                                        <p:tav tm="100000">
                                          <p:val>
                                            <p:strVal val="#ppt_w"/>
                                          </p:val>
                                        </p:tav>
                                      </p:tavLst>
                                    </p:anim>
                                    <p:anim calcmode="lin" valueType="num">
                                      <p:cBhvr>
                                        <p:cTn id="53" dur="1000" fill="hold"/>
                                        <p:tgtEl>
                                          <p:spTgt spid="7"/>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33836"/>
                                        </p:tgtEl>
                                        <p:attrNameLst>
                                          <p:attrName>style.visibility</p:attrName>
                                        </p:attrNameLst>
                                      </p:cBhvr>
                                      <p:to>
                                        <p:strVal val="visible"/>
                                      </p:to>
                                    </p:set>
                                    <p:animEffect transition="in" filter="box(in)">
                                      <p:cBhvr>
                                        <p:cTn id="58" dur="1000"/>
                                        <p:tgtEl>
                                          <p:spTgt spid="3383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33832"/>
                                        </p:tgtEl>
                                        <p:attrNameLst>
                                          <p:attrName>style.visibility</p:attrName>
                                        </p:attrNameLst>
                                      </p:cBhvr>
                                      <p:to>
                                        <p:strVal val="visible"/>
                                      </p:to>
                                    </p:set>
                                    <p:animEffect transition="in" filter="box(out)">
                                      <p:cBhvr>
                                        <p:cTn id="63" dur="1000"/>
                                        <p:tgtEl>
                                          <p:spTgt spid="338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33837"/>
                                        </p:tgtEl>
                                        <p:attrNameLst>
                                          <p:attrName>style.visibility</p:attrName>
                                        </p:attrNameLst>
                                      </p:cBhvr>
                                      <p:to>
                                        <p:strVal val="visible"/>
                                      </p:to>
                                    </p:set>
                                    <p:animEffect transition="in" filter="slide(fromBottom)">
                                      <p:cBhvr>
                                        <p:cTn id="68" dur="1000"/>
                                        <p:tgtEl>
                                          <p:spTgt spid="33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P spid="33796" grpId="0" animBg="1" autoUpdateAnimBg="0"/>
      <p:bldP spid="33797" grpId="0"/>
      <p:bldP spid="33801" grpId="0"/>
      <p:bldP spid="33836" grpId="0" animBg="1" autoUpdateAnimBg="0"/>
      <p:bldP spid="33837"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3400" y="6019800"/>
            <a:ext cx="696595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一阶自回归</a:t>
            </a:r>
            <a:r>
              <a:rPr lang="zh-CN" altLang="en-US" sz="2800" b="1"/>
              <a:t>模型残差</a:t>
            </a:r>
            <a:r>
              <a:rPr lang="en-US" altLang="zh-CN" sz="2800" b="1" i="1"/>
              <a:t>e</a:t>
            </a:r>
            <a:r>
              <a:rPr lang="en-US" altLang="zh-CN" sz="2800" b="1" i="1" baseline="-25000"/>
              <a:t>t</a:t>
            </a:r>
            <a:r>
              <a:rPr lang="zh-CN" altLang="en-US" sz="2800" b="1"/>
              <a:t>比</a:t>
            </a:r>
            <a:r>
              <a:rPr lang="zh-CN" altLang="en-US" sz="2800" b="1">
                <a:latin typeface="Arial" charset="0"/>
              </a:rPr>
              <a:t>基本回归</a:t>
            </a:r>
            <a:r>
              <a:rPr lang="zh-CN" altLang="en-US" sz="2800" b="1"/>
              <a:t>模型要小</a:t>
            </a:r>
            <a:r>
              <a:rPr lang="en-US" altLang="zh-CN" sz="2800" b="1"/>
              <a:t>.</a:t>
            </a:r>
          </a:p>
        </p:txBody>
      </p:sp>
      <p:grpSp>
        <p:nvGrpSpPr>
          <p:cNvPr id="2" name="Group 3"/>
          <p:cNvGrpSpPr>
            <a:grpSpLocks/>
          </p:cNvGrpSpPr>
          <p:nvPr/>
        </p:nvGrpSpPr>
        <p:grpSpPr bwMode="auto">
          <a:xfrm>
            <a:off x="304800" y="2514600"/>
            <a:ext cx="4114800" cy="3505200"/>
            <a:chOff x="192" y="1488"/>
            <a:chExt cx="2592" cy="2208"/>
          </a:xfrm>
        </p:grpSpPr>
        <p:pic>
          <p:nvPicPr>
            <p:cNvPr id="3585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l="7147" r="7147" b="3992"/>
            <a:stretch>
              <a:fillRect/>
            </a:stretch>
          </p:blipFill>
          <p:spPr bwMode="auto">
            <a:xfrm>
              <a:off x="192" y="1728"/>
              <a:ext cx="2592" cy="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57" name="Text Box 5"/>
            <p:cNvSpPr txBox="1">
              <a:spLocks noChangeArrowheads="1"/>
            </p:cNvSpPr>
            <p:nvPr/>
          </p:nvSpPr>
          <p:spPr bwMode="auto">
            <a:xfrm>
              <a:off x="288" y="3408"/>
              <a:ext cx="244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b="1">
                  <a:latin typeface="Arial" charset="0"/>
                </a:rPr>
                <a:t>新模型 </a:t>
              </a:r>
              <a:r>
                <a:rPr kumimoji="0" lang="en-US" altLang="zh-CN" b="1" i="1"/>
                <a:t>e</a:t>
              </a:r>
              <a:r>
                <a:rPr kumimoji="0" lang="en-US" altLang="zh-CN" b="1" i="1" baseline="-25000"/>
                <a:t>t</a:t>
              </a:r>
              <a:r>
                <a:rPr kumimoji="0" lang="en-US" altLang="zh-CN" b="1" i="1"/>
                <a:t>~ *</a:t>
              </a:r>
              <a:r>
                <a:rPr kumimoji="0" lang="zh-CN" altLang="en-US" b="1" i="1"/>
                <a:t>，</a:t>
              </a:r>
              <a:r>
                <a:rPr kumimoji="0" lang="zh-CN" altLang="en-US" b="1">
                  <a:latin typeface="Arial" charset="0"/>
                </a:rPr>
                <a:t>原模型 </a:t>
              </a:r>
              <a:r>
                <a:rPr kumimoji="0" lang="en-US" altLang="zh-CN" b="1" i="1"/>
                <a:t>e</a:t>
              </a:r>
              <a:r>
                <a:rPr kumimoji="0" lang="en-US" altLang="zh-CN" b="1" i="1" baseline="-25000"/>
                <a:t>t</a:t>
              </a:r>
              <a:r>
                <a:rPr kumimoji="0" lang="en-US" altLang="zh-CN" b="1" i="1">
                  <a:latin typeface="Arial" charset="0"/>
                </a:rPr>
                <a:t>~ +</a:t>
              </a:r>
            </a:p>
          </p:txBody>
        </p:sp>
        <p:sp>
          <p:nvSpPr>
            <p:cNvPr id="35858" name="Text Box 6"/>
            <p:cNvSpPr txBox="1">
              <a:spLocks noChangeArrowheads="1"/>
            </p:cNvSpPr>
            <p:nvPr/>
          </p:nvSpPr>
          <p:spPr bwMode="auto">
            <a:xfrm>
              <a:off x="816" y="1488"/>
              <a:ext cx="1200" cy="288"/>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残差图比较</a:t>
              </a:r>
              <a:endParaRPr lang="zh-CN" altLang="el-GR" b="1"/>
            </a:p>
          </p:txBody>
        </p:sp>
      </p:grpSp>
      <p:grpSp>
        <p:nvGrpSpPr>
          <p:cNvPr id="3" name="Group 7"/>
          <p:cNvGrpSpPr>
            <a:grpSpLocks/>
          </p:cNvGrpSpPr>
          <p:nvPr/>
        </p:nvGrpSpPr>
        <p:grpSpPr bwMode="auto">
          <a:xfrm>
            <a:off x="4495800" y="2514600"/>
            <a:ext cx="4495800" cy="3505200"/>
            <a:chOff x="2832" y="1488"/>
            <a:chExt cx="2832" cy="2208"/>
          </a:xfrm>
        </p:grpSpPr>
        <p:pic>
          <p:nvPicPr>
            <p:cNvPr id="35853" name="Picture 8"/>
            <p:cNvPicPr>
              <a:picLocks noChangeAspect="1" noChangeArrowheads="1"/>
            </p:cNvPicPr>
            <p:nvPr/>
          </p:nvPicPr>
          <p:blipFill>
            <a:blip r:embed="rId4">
              <a:extLst>
                <a:ext uri="{28A0092B-C50C-407E-A947-70E740481C1C}">
                  <a14:useLocalDpi xmlns:a14="http://schemas.microsoft.com/office/drawing/2010/main" xmlns="" val="0"/>
                </a:ext>
              </a:extLst>
            </a:blip>
            <a:srcRect l="5891" t="1471" r="5051" b="2940"/>
            <a:stretch>
              <a:fillRect/>
            </a:stretch>
          </p:blipFill>
          <p:spPr bwMode="auto">
            <a:xfrm>
              <a:off x="2832" y="1776"/>
              <a:ext cx="2832" cy="1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54" name="Text Box 9"/>
            <p:cNvSpPr txBox="1">
              <a:spLocks noChangeArrowheads="1"/>
            </p:cNvSpPr>
            <p:nvPr/>
          </p:nvSpPr>
          <p:spPr bwMode="auto">
            <a:xfrm>
              <a:off x="3024" y="3408"/>
              <a:ext cx="24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b="1">
                  <a:latin typeface="Arial" charset="0"/>
                </a:rPr>
                <a:t>新模型 </a:t>
              </a:r>
              <a:r>
                <a:rPr kumimoji="0" lang="en-US" altLang="zh-CN" b="1" i="1">
                  <a:latin typeface="Arial" charset="0"/>
                </a:rPr>
                <a:t>ŷ</a:t>
              </a:r>
              <a:r>
                <a:rPr kumimoji="0" lang="en-US" altLang="zh-CN" b="1" i="1" baseline="-25000">
                  <a:latin typeface="Arial" charset="0"/>
                </a:rPr>
                <a:t>t</a:t>
              </a:r>
              <a:r>
                <a:rPr kumimoji="0" lang="en-US" altLang="zh-CN" b="1" i="1">
                  <a:latin typeface="Arial" charset="0"/>
                </a:rPr>
                <a:t> ~ *</a:t>
              </a:r>
              <a:r>
                <a:rPr kumimoji="0" lang="zh-CN" altLang="en-US" b="1" i="1">
                  <a:latin typeface="Arial" charset="0"/>
                </a:rPr>
                <a:t>，</a:t>
              </a:r>
              <a:r>
                <a:rPr kumimoji="0" lang="zh-CN" altLang="en-US" b="1">
                  <a:latin typeface="Arial" charset="0"/>
                </a:rPr>
                <a:t>新模型 </a:t>
              </a:r>
              <a:r>
                <a:rPr kumimoji="0" lang="en-US" altLang="zh-CN" b="1" i="1">
                  <a:latin typeface="Arial" charset="0"/>
                </a:rPr>
                <a:t>ŷ</a:t>
              </a:r>
              <a:r>
                <a:rPr kumimoji="0" lang="en-US" altLang="zh-CN" b="1" i="1" baseline="-25000">
                  <a:latin typeface="Arial" charset="0"/>
                </a:rPr>
                <a:t>t</a:t>
              </a:r>
              <a:r>
                <a:rPr kumimoji="0" lang="en-US" altLang="zh-CN" b="1" i="1">
                  <a:latin typeface="Arial" charset="0"/>
                </a:rPr>
                <a:t> ~ +</a:t>
              </a:r>
            </a:p>
          </p:txBody>
        </p:sp>
        <p:sp>
          <p:nvSpPr>
            <p:cNvPr id="35855" name="Text Box 10"/>
            <p:cNvSpPr txBox="1">
              <a:spLocks noChangeArrowheads="1"/>
            </p:cNvSpPr>
            <p:nvPr/>
          </p:nvSpPr>
          <p:spPr bwMode="auto">
            <a:xfrm>
              <a:off x="3600" y="1488"/>
              <a:ext cx="1152" cy="288"/>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拟合图比较</a:t>
              </a:r>
              <a:endParaRPr lang="zh-CN" altLang="el-GR" b="1"/>
            </a:p>
          </p:txBody>
        </p:sp>
      </p:grpSp>
      <p:sp>
        <p:nvSpPr>
          <p:cNvPr id="35847" name="Text Box 11"/>
          <p:cNvSpPr txBox="1">
            <a:spLocks noChangeArrowheads="1"/>
          </p:cNvSpPr>
          <p:nvPr/>
        </p:nvSpPr>
        <p:spPr bwMode="auto">
          <a:xfrm>
            <a:off x="457200" y="381000"/>
            <a:ext cx="2895600" cy="579438"/>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模型结果比较</a:t>
            </a:r>
          </a:p>
        </p:txBody>
      </p:sp>
      <p:grpSp>
        <p:nvGrpSpPr>
          <p:cNvPr id="4" name="Group 12"/>
          <p:cNvGrpSpPr>
            <a:grpSpLocks/>
          </p:cNvGrpSpPr>
          <p:nvPr/>
        </p:nvGrpSpPr>
        <p:grpSpPr bwMode="auto">
          <a:xfrm>
            <a:off x="533400" y="1028700"/>
            <a:ext cx="7583488" cy="533400"/>
            <a:chOff x="336" y="624"/>
            <a:chExt cx="4777" cy="336"/>
          </a:xfrm>
        </p:grpSpPr>
        <p:graphicFrame>
          <p:nvGraphicFramePr>
            <p:cNvPr id="35843" name="Object 13"/>
            <p:cNvGraphicFramePr>
              <a:graphicFrameLocks noChangeAspect="1"/>
            </p:cNvGraphicFramePr>
            <p:nvPr/>
          </p:nvGraphicFramePr>
          <p:xfrm>
            <a:off x="1872" y="624"/>
            <a:ext cx="3241" cy="336"/>
          </p:xfrm>
          <a:graphic>
            <a:graphicData uri="http://schemas.openxmlformats.org/presentationml/2006/ole">
              <p:oleObj spid="_x0000_s36276" name="Equation" r:id="rId5" imgW="2311400" imgH="228600" progId="">
                <p:embed/>
              </p:oleObj>
            </a:graphicData>
          </a:graphic>
        </p:graphicFrame>
        <p:sp>
          <p:nvSpPr>
            <p:cNvPr id="35852" name="Text Box 14"/>
            <p:cNvSpPr txBox="1">
              <a:spLocks noChangeArrowheads="1"/>
            </p:cNvSpPr>
            <p:nvPr/>
          </p:nvSpPr>
          <p:spPr bwMode="auto">
            <a:xfrm>
              <a:off x="336" y="624"/>
              <a:ext cx="157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Arial" charset="0"/>
                </a:rPr>
                <a:t>基本回归模型</a:t>
              </a:r>
            </a:p>
          </p:txBody>
        </p:sp>
      </p:grpSp>
      <p:grpSp>
        <p:nvGrpSpPr>
          <p:cNvPr id="5" name="Group 15"/>
          <p:cNvGrpSpPr>
            <a:grpSpLocks/>
          </p:cNvGrpSpPr>
          <p:nvPr/>
        </p:nvGrpSpPr>
        <p:grpSpPr bwMode="auto">
          <a:xfrm>
            <a:off x="323850" y="1628775"/>
            <a:ext cx="8569325" cy="876300"/>
            <a:chOff x="336" y="816"/>
            <a:chExt cx="5088" cy="552"/>
          </a:xfrm>
        </p:grpSpPr>
        <p:sp>
          <p:nvSpPr>
            <p:cNvPr id="35851" name="Text Box 16"/>
            <p:cNvSpPr txBox="1">
              <a:spLocks noChangeArrowheads="1"/>
            </p:cNvSpPr>
            <p:nvPr/>
          </p:nvSpPr>
          <p:spPr bwMode="auto">
            <a:xfrm>
              <a:off x="336" y="864"/>
              <a:ext cx="177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3300"/>
                  </a:solidFill>
                  <a:latin typeface="Arial" charset="0"/>
                </a:rPr>
                <a:t>一阶自回归模型</a:t>
              </a:r>
            </a:p>
          </p:txBody>
        </p:sp>
        <p:graphicFrame>
          <p:nvGraphicFramePr>
            <p:cNvPr id="35842" name="Object 17"/>
            <p:cNvGraphicFramePr>
              <a:graphicFrameLocks noChangeAspect="1"/>
            </p:cNvGraphicFramePr>
            <p:nvPr/>
          </p:nvGraphicFramePr>
          <p:xfrm>
            <a:off x="2112" y="816"/>
            <a:ext cx="3312" cy="552"/>
          </p:xfrm>
          <a:graphic>
            <a:graphicData uri="http://schemas.openxmlformats.org/presentationml/2006/ole">
              <p:oleObj spid="_x0000_s36277" name="Equation" r:id="rId6" imgW="3111500" imgH="482600" progId="">
                <p:embed/>
              </p:oleObj>
            </a:graphicData>
          </a:graphic>
        </p:graphicFrame>
      </p:grpSp>
      <p:pic>
        <p:nvPicPr>
          <p:cNvPr id="35850" name="Picture 18" descr="j0222019"/>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43888" y="549275"/>
            <a:ext cx="6445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32" fill="hold" grpId="0" nodeType="clickEffect">
                                  <p:stCondLst>
                                    <p:cond delay="0"/>
                                  </p:stCondLst>
                                  <p:childTnLst>
                                    <p:set>
                                      <p:cBhvr>
                                        <p:cTn id="26" dur="1" fill="hold">
                                          <p:stCondLst>
                                            <p:cond delay="0"/>
                                          </p:stCondLst>
                                        </p:cTn>
                                        <p:tgtEl>
                                          <p:spTgt spid="34818"/>
                                        </p:tgtEl>
                                        <p:attrNameLst>
                                          <p:attrName>style.visibility</p:attrName>
                                        </p:attrNameLst>
                                      </p:cBhvr>
                                      <p:to>
                                        <p:strVal val="visible"/>
                                      </p:to>
                                    </p:set>
                                    <p:animEffect transition="in" filter="diamond(out)">
                                      <p:cBhvr>
                                        <p:cTn id="27" dur="1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ChangeArrowheads="1"/>
          </p:cNvSpPr>
          <p:nvPr/>
        </p:nvSpPr>
        <p:spPr bwMode="auto">
          <a:xfrm>
            <a:off x="558800" y="419100"/>
            <a:ext cx="2224088" cy="579438"/>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Bef>
                <a:spcPct val="50000"/>
              </a:spcBef>
            </a:pPr>
            <a:r>
              <a:rPr lang="zh-CN" altLang="en-US" sz="3200" b="1">
                <a:ea typeface="楷体_GB2312" pitchFamily="49" charset="-122"/>
              </a:rPr>
              <a:t>投资额预测</a:t>
            </a:r>
          </a:p>
        </p:txBody>
      </p:sp>
      <p:sp>
        <p:nvSpPr>
          <p:cNvPr id="35843" name="Text Box 3"/>
          <p:cNvSpPr txBox="1">
            <a:spLocks noChangeArrowheads="1"/>
          </p:cNvSpPr>
          <p:nvPr/>
        </p:nvSpPr>
        <p:spPr bwMode="auto">
          <a:xfrm>
            <a:off x="1043608" y="1081088"/>
            <a:ext cx="7128842" cy="112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dirty="0">
                <a:latin typeface="宋体" pitchFamily="2" charset="-122"/>
              </a:rPr>
              <a:t>对未来</a:t>
            </a:r>
            <a:r>
              <a:rPr lang="zh-CN" altLang="en-US" sz="2800" b="1" dirty="0" smtClean="0">
                <a:latin typeface="宋体" pitchFamily="2" charset="-122"/>
              </a:rPr>
              <a:t>投资额</a:t>
            </a:r>
            <a:r>
              <a:rPr lang="en-US" altLang="zh-CN" sz="2800" b="1" dirty="0" smtClean="0">
                <a:latin typeface="宋体" pitchFamily="2" charset="-122"/>
              </a:rPr>
              <a:t>(</a:t>
            </a:r>
            <a:r>
              <a:rPr lang="en-US" altLang="zh-CN" sz="2800" b="1" i="1" dirty="0" err="1" smtClean="0">
                <a:cs typeface="Times New Roman" pitchFamily="18" charset="0"/>
              </a:rPr>
              <a:t>y</a:t>
            </a:r>
            <a:r>
              <a:rPr lang="en-US" altLang="zh-CN" sz="2800" b="1" i="1" baseline="-30000" dirty="0" err="1" smtClean="0">
                <a:cs typeface="Times New Roman" pitchFamily="18" charset="0"/>
              </a:rPr>
              <a:t>t</a:t>
            </a:r>
            <a:r>
              <a:rPr lang="en-US" altLang="zh-CN" sz="2800" b="1" i="1" baseline="-30000" dirty="0" smtClean="0">
                <a:cs typeface="Times New Roman" pitchFamily="18" charset="0"/>
              </a:rPr>
              <a:t> </a:t>
            </a:r>
            <a:r>
              <a:rPr lang="en-US" altLang="zh-CN" sz="2800" b="1" dirty="0"/>
              <a:t>)</a:t>
            </a:r>
            <a:r>
              <a:rPr lang="zh-CN" altLang="en-US" sz="2800" b="1" dirty="0" smtClean="0">
                <a:latin typeface="宋体" pitchFamily="2" charset="-122"/>
              </a:rPr>
              <a:t>作</a:t>
            </a:r>
            <a:r>
              <a:rPr lang="zh-CN" altLang="en-US" sz="2800" b="1" dirty="0">
                <a:latin typeface="宋体" pitchFamily="2" charset="-122"/>
              </a:rPr>
              <a:t>预测，需先</a:t>
            </a:r>
            <a:r>
              <a:rPr lang="zh-CN" altLang="en-US" sz="2800" b="1" dirty="0">
                <a:latin typeface="Arial" charset="0"/>
              </a:rPr>
              <a:t>估计出未来</a:t>
            </a:r>
            <a:r>
              <a:rPr lang="zh-CN" altLang="en-US" sz="2800" b="1" dirty="0" smtClean="0">
                <a:latin typeface="Arial" charset="0"/>
              </a:rPr>
              <a:t>的</a:t>
            </a:r>
            <a:r>
              <a:rPr lang="en-US" altLang="zh-CN" sz="2800" b="1" kern="100" dirty="0" smtClean="0"/>
              <a:t>GNP (</a:t>
            </a:r>
            <a:r>
              <a:rPr lang="en-US" altLang="zh-CN" sz="2800" b="1" i="1" dirty="0" smtClean="0"/>
              <a:t>x</a:t>
            </a:r>
            <a:r>
              <a:rPr lang="en-US" altLang="zh-CN" sz="2800" b="1" baseline="-25000" dirty="0" smtClean="0"/>
              <a:t>1</a:t>
            </a:r>
            <a:r>
              <a:rPr lang="en-US" altLang="zh-CN" sz="2800" b="1" i="1" baseline="-25000" dirty="0" smtClean="0"/>
              <a:t>t </a:t>
            </a:r>
            <a:r>
              <a:rPr lang="en-US" altLang="zh-CN" sz="2800" b="1" dirty="0" smtClean="0"/>
              <a:t>) </a:t>
            </a:r>
            <a:r>
              <a:rPr lang="zh-CN" altLang="en-US" sz="2800" b="1" dirty="0" smtClean="0"/>
              <a:t>和</a:t>
            </a:r>
            <a:r>
              <a:rPr lang="en-US" altLang="zh-CN" sz="2800" b="1" kern="100" dirty="0" smtClean="0"/>
              <a:t>PI</a:t>
            </a:r>
            <a:r>
              <a:rPr lang="en-US" altLang="zh-CN" sz="2800" b="1" kern="100" dirty="0"/>
              <a:t> </a:t>
            </a:r>
            <a:r>
              <a:rPr lang="en-US" altLang="zh-CN" sz="2800" b="1" kern="100" dirty="0" smtClean="0"/>
              <a:t>(</a:t>
            </a:r>
            <a:r>
              <a:rPr lang="en-US" altLang="zh-CN" sz="2800" b="1" i="1" dirty="0" smtClean="0"/>
              <a:t>x</a:t>
            </a:r>
            <a:r>
              <a:rPr lang="en-US" altLang="zh-CN" sz="2800" b="1" baseline="-25000" dirty="0" smtClean="0"/>
              <a:t>2</a:t>
            </a:r>
            <a:r>
              <a:rPr lang="en-US" altLang="zh-CN" sz="2800" b="1" i="1" baseline="-25000" dirty="0" smtClean="0"/>
              <a:t>t</a:t>
            </a:r>
            <a:r>
              <a:rPr lang="en-US" altLang="zh-CN" sz="2800" b="1" dirty="0" smtClean="0"/>
              <a:t> </a:t>
            </a:r>
            <a:r>
              <a:rPr lang="en-US" altLang="zh-CN" sz="2800" b="1" dirty="0"/>
              <a:t>) </a:t>
            </a:r>
          </a:p>
        </p:txBody>
      </p:sp>
      <p:grpSp>
        <p:nvGrpSpPr>
          <p:cNvPr id="3" name="Group 54"/>
          <p:cNvGrpSpPr>
            <a:grpSpLocks/>
          </p:cNvGrpSpPr>
          <p:nvPr/>
        </p:nvGrpSpPr>
        <p:grpSpPr bwMode="auto">
          <a:xfrm>
            <a:off x="990600" y="5125495"/>
            <a:ext cx="4876800" cy="520700"/>
            <a:chOff x="384" y="3264"/>
            <a:chExt cx="3072" cy="328"/>
          </a:xfrm>
        </p:grpSpPr>
        <p:sp>
          <p:nvSpPr>
            <p:cNvPr id="36878" name="Text Box 55"/>
            <p:cNvSpPr txBox="1">
              <a:spLocks noChangeArrowheads="1"/>
            </p:cNvSpPr>
            <p:nvPr/>
          </p:nvSpPr>
          <p:spPr bwMode="auto">
            <a:xfrm>
              <a:off x="384" y="3264"/>
              <a:ext cx="177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Arial" charset="0"/>
                </a:rPr>
                <a:t>一阶自回归模型</a:t>
              </a:r>
            </a:p>
          </p:txBody>
        </p:sp>
        <p:graphicFrame>
          <p:nvGraphicFramePr>
            <p:cNvPr id="36867" name="Object 56"/>
            <p:cNvGraphicFramePr>
              <a:graphicFrameLocks noChangeAspect="1"/>
            </p:cNvGraphicFramePr>
            <p:nvPr/>
          </p:nvGraphicFramePr>
          <p:xfrm>
            <a:off x="2112" y="3264"/>
            <a:ext cx="1344" cy="328"/>
          </p:xfrm>
          <a:graphic>
            <a:graphicData uri="http://schemas.openxmlformats.org/presentationml/2006/ole">
              <p:oleObj spid="_x0000_s37386" name="Equation" r:id="rId3" imgW="901309" imgH="228501" progId="">
                <p:embed/>
              </p:oleObj>
            </a:graphicData>
          </a:graphic>
        </p:graphicFrame>
      </p:grpSp>
      <p:grpSp>
        <p:nvGrpSpPr>
          <p:cNvPr id="4" name="Group 57"/>
          <p:cNvGrpSpPr>
            <a:grpSpLocks/>
          </p:cNvGrpSpPr>
          <p:nvPr/>
        </p:nvGrpSpPr>
        <p:grpSpPr bwMode="auto">
          <a:xfrm>
            <a:off x="1043608" y="4498918"/>
            <a:ext cx="4572000" cy="520700"/>
            <a:chOff x="384" y="2832"/>
            <a:chExt cx="2880" cy="328"/>
          </a:xfrm>
        </p:grpSpPr>
        <p:sp>
          <p:nvSpPr>
            <p:cNvPr id="36877" name="Text Box 58"/>
            <p:cNvSpPr txBox="1">
              <a:spLocks noChangeArrowheads="1"/>
            </p:cNvSpPr>
            <p:nvPr/>
          </p:nvSpPr>
          <p:spPr bwMode="auto">
            <a:xfrm>
              <a:off x="384" y="2832"/>
              <a:ext cx="157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Arial" charset="0"/>
                </a:rPr>
                <a:t>基本回归模型</a:t>
              </a:r>
            </a:p>
          </p:txBody>
        </p:sp>
        <p:graphicFrame>
          <p:nvGraphicFramePr>
            <p:cNvPr id="36866" name="Object 59"/>
            <p:cNvGraphicFramePr>
              <a:graphicFrameLocks noChangeAspect="1"/>
            </p:cNvGraphicFramePr>
            <p:nvPr/>
          </p:nvGraphicFramePr>
          <p:xfrm>
            <a:off x="1920" y="2832"/>
            <a:ext cx="1344" cy="328"/>
          </p:xfrm>
          <a:graphic>
            <a:graphicData uri="http://schemas.openxmlformats.org/presentationml/2006/ole">
              <p:oleObj spid="_x0000_s37387" name="Equation" r:id="rId4" imgW="901309" imgH="228501" progId="">
                <p:embed/>
              </p:oleObj>
            </a:graphicData>
          </a:graphic>
        </p:graphicFrame>
      </p:grpSp>
      <p:sp>
        <p:nvSpPr>
          <p:cNvPr id="35900" name="Text Box 60"/>
          <p:cNvSpPr txBox="1">
            <a:spLocks noChangeArrowheads="1"/>
          </p:cNvSpPr>
          <p:nvPr/>
        </p:nvSpPr>
        <p:spPr bwMode="auto">
          <a:xfrm>
            <a:off x="1475656" y="5698332"/>
            <a:ext cx="5257800" cy="51911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kumimoji="0" lang="en-US" altLang="zh-CN" sz="2800" b="1" i="1" dirty="0" err="1">
                <a:latin typeface="Arial" charset="0"/>
              </a:rPr>
              <a:t>ŷ</a:t>
            </a:r>
            <a:r>
              <a:rPr kumimoji="0" lang="en-US" altLang="zh-CN" sz="2800" b="1" i="1" baseline="-25000" dirty="0" err="1">
                <a:latin typeface="Arial" charset="0"/>
              </a:rPr>
              <a:t>t</a:t>
            </a:r>
            <a:r>
              <a:rPr kumimoji="0" lang="en-US" altLang="zh-CN" sz="2800" b="1" i="1" dirty="0">
                <a:latin typeface="Arial" charset="0"/>
              </a:rPr>
              <a:t> </a:t>
            </a:r>
            <a:r>
              <a:rPr kumimoji="0" lang="zh-CN" altLang="en-US" sz="2800" b="1" dirty="0">
                <a:latin typeface="Arial" charset="0"/>
              </a:rPr>
              <a:t>较小是由于</a:t>
            </a:r>
            <a:r>
              <a:rPr kumimoji="0" lang="en-US" altLang="zh-CN" sz="2800" b="1" i="1" dirty="0">
                <a:solidFill>
                  <a:srgbClr val="FF0000"/>
                </a:solidFill>
              </a:rPr>
              <a:t>y</a:t>
            </a:r>
            <a:r>
              <a:rPr kumimoji="0" lang="en-US" altLang="zh-CN" sz="2800" b="1" i="1" baseline="-25000" dirty="0">
                <a:solidFill>
                  <a:srgbClr val="FF0000"/>
                </a:solidFill>
              </a:rPr>
              <a:t>t</a:t>
            </a:r>
            <a:r>
              <a:rPr kumimoji="0" lang="en-US" altLang="zh-CN" sz="2800" b="1" baseline="-25000" dirty="0">
                <a:solidFill>
                  <a:srgbClr val="FF0000"/>
                </a:solidFill>
              </a:rPr>
              <a:t>-1</a:t>
            </a:r>
            <a:r>
              <a:rPr kumimoji="0" lang="en-US" altLang="zh-CN" sz="2800" b="1" dirty="0">
                <a:solidFill>
                  <a:srgbClr val="FF0000"/>
                </a:solidFill>
              </a:rPr>
              <a:t>=424.5</a:t>
            </a:r>
            <a:r>
              <a:rPr kumimoji="0" lang="zh-CN" altLang="en-US" sz="2800" b="1" dirty="0">
                <a:latin typeface="Arial" charset="0"/>
              </a:rPr>
              <a:t>过小所致</a:t>
            </a:r>
          </a:p>
        </p:txBody>
      </p:sp>
      <p:pic>
        <p:nvPicPr>
          <p:cNvPr id="36876" name="Picture 61" descr="j022201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172450" y="476250"/>
            <a:ext cx="715963"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2" name="表格 61"/>
          <p:cNvGraphicFramePr>
            <a:graphicFrameLocks noGrp="1"/>
          </p:cNvGraphicFramePr>
          <p:nvPr>
            <p:extLst>
              <p:ext uri="{D42A27DB-BD31-4B8C-83A1-F6EECF244321}">
                <p14:modId xmlns:p14="http://schemas.microsoft.com/office/powerpoint/2010/main" xmlns="" val="3949167221"/>
              </p:ext>
            </p:extLst>
          </p:nvPr>
        </p:nvGraphicFramePr>
        <p:xfrm>
          <a:off x="683568" y="2348880"/>
          <a:ext cx="7705798" cy="1900808"/>
        </p:xfrm>
        <a:graphic>
          <a:graphicData uri="http://schemas.openxmlformats.org/drawingml/2006/table">
            <a:tbl>
              <a:tblPr firstRow="1" firstCol="1" lastRow="1" lastCol="1" bandRow="1" bandCol="1">
                <a:tableStyleId>{5C22544A-7EE6-4342-B048-85BDC9FD1C3A}</a:tableStyleId>
              </a:tblPr>
              <a:tblGrid>
                <a:gridCol w="679560"/>
                <a:gridCol w="1095533"/>
                <a:gridCol w="1112007"/>
                <a:gridCol w="926673"/>
                <a:gridCol w="741338"/>
                <a:gridCol w="1112007"/>
                <a:gridCol w="1112007"/>
                <a:gridCol w="926673"/>
              </a:tblGrid>
              <a:tr h="681608">
                <a:tc>
                  <a:txBody>
                    <a:bodyPr/>
                    <a:lstStyle/>
                    <a:p>
                      <a:pPr algn="ctr">
                        <a:spcAft>
                          <a:spcPts val="0"/>
                        </a:spcAft>
                      </a:pPr>
                      <a:r>
                        <a:rPr lang="zh-CN" sz="2000" b="1" kern="100" dirty="0">
                          <a:solidFill>
                            <a:schemeClr val="tx1"/>
                          </a:solidFill>
                          <a:effectLst/>
                        </a:rPr>
                        <a:t>年份序号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en-US" altLang="zh-CN" sz="2000" b="1" dirty="0" smtClean="0">
                          <a:solidFill>
                            <a:schemeClr val="tx1"/>
                          </a:solidFill>
                          <a:latin typeface="宋体" pitchFamily="2" charset="-122"/>
                        </a:rPr>
                        <a:t>(</a:t>
                      </a:r>
                      <a:r>
                        <a:rPr lang="en-US" altLang="zh-CN" sz="2000" b="1" i="1" dirty="0" err="1" smtClean="0">
                          <a:solidFill>
                            <a:schemeClr val="tx1"/>
                          </a:solidFill>
                          <a:cs typeface="Times New Roman" pitchFamily="18" charset="0"/>
                        </a:rPr>
                        <a:t>y</a:t>
                      </a:r>
                      <a:r>
                        <a:rPr lang="en-US" altLang="zh-CN" sz="2000" b="1" i="1" baseline="-30000" dirty="0" err="1" smtClean="0">
                          <a:solidFill>
                            <a:schemeClr val="tx1"/>
                          </a:solidFill>
                          <a:cs typeface="Times New Roman" pitchFamily="18" charset="0"/>
                        </a:rPr>
                        <a:t>t</a:t>
                      </a:r>
                      <a:r>
                        <a:rPr lang="en-US" altLang="zh-CN" sz="2000" b="1" i="1" baseline="-30000" dirty="0" smtClean="0">
                          <a:solidFill>
                            <a:schemeClr val="tx1"/>
                          </a:solidFill>
                          <a:cs typeface="Times New Roman" pitchFamily="18" charset="0"/>
                        </a:rPr>
                        <a:t> </a:t>
                      </a:r>
                      <a:r>
                        <a:rPr lang="en-US" altLang="zh-CN" sz="2000" b="1" dirty="0" smtClean="0">
                          <a:solidFill>
                            <a:schemeClr val="tx1"/>
                          </a:solidFill>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1</a:t>
                      </a:r>
                      <a:r>
                        <a:rPr lang="en-US" altLang="zh-CN" sz="2000" b="1" i="1" baseline="-25000" dirty="0" smtClean="0">
                          <a:solidFill>
                            <a:schemeClr val="tx1"/>
                          </a:solidFill>
                        </a:rPr>
                        <a:t>t </a:t>
                      </a:r>
                      <a:r>
                        <a:rPr lang="en-US" altLang="zh-CN" sz="2000" b="1" dirty="0" smtClean="0">
                          <a:solidFill>
                            <a:schemeClr val="tx1"/>
                          </a:solidFill>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2</a:t>
                      </a:r>
                      <a:r>
                        <a:rPr lang="en-US" altLang="zh-CN" sz="2000" b="1" i="1" baseline="-25000" dirty="0" smtClean="0">
                          <a:solidFill>
                            <a:schemeClr val="tx1"/>
                          </a:solidFill>
                        </a:rPr>
                        <a:t>t</a:t>
                      </a:r>
                      <a:r>
                        <a:rPr lang="en-US" altLang="zh-CN" sz="2000" b="1" dirty="0" smtClean="0">
                          <a:solidFill>
                            <a:schemeClr val="tx1"/>
                          </a:solidFill>
                        </a:rPr>
                        <a:t> ) </a:t>
                      </a:r>
                    </a:p>
                  </a:txBody>
                  <a:tcPr marL="68580" marR="68580" marT="0" marB="0"/>
                </a:tc>
                <a:tc>
                  <a:txBody>
                    <a:bodyPr/>
                    <a:lstStyle/>
                    <a:p>
                      <a:pPr algn="ctr">
                        <a:spcAft>
                          <a:spcPts val="0"/>
                        </a:spcAft>
                      </a:pPr>
                      <a:r>
                        <a:rPr lang="zh-CN" sz="2000" b="1" kern="100" dirty="0">
                          <a:solidFill>
                            <a:schemeClr val="tx1"/>
                          </a:solidFill>
                          <a:effectLst/>
                        </a:rPr>
                        <a:t>年份</a:t>
                      </a:r>
                    </a:p>
                    <a:p>
                      <a:pPr algn="ctr">
                        <a:spcAft>
                          <a:spcPts val="0"/>
                        </a:spcAft>
                      </a:pPr>
                      <a:r>
                        <a:rPr lang="zh-CN" sz="2000" b="1" kern="100" dirty="0">
                          <a:solidFill>
                            <a:schemeClr val="tx1"/>
                          </a:solidFill>
                          <a:effectLst/>
                        </a:rPr>
                        <a:t>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en-US" altLang="zh-CN" sz="2000" b="1" dirty="0" smtClean="0">
                          <a:solidFill>
                            <a:schemeClr val="tx1"/>
                          </a:solidFill>
                          <a:latin typeface="宋体" pitchFamily="2" charset="-122"/>
                        </a:rPr>
                        <a:t>(</a:t>
                      </a:r>
                      <a:r>
                        <a:rPr lang="en-US" altLang="zh-CN" sz="2000" b="1" i="1" dirty="0" err="1" smtClean="0">
                          <a:solidFill>
                            <a:schemeClr val="tx1"/>
                          </a:solidFill>
                          <a:cs typeface="Times New Roman" pitchFamily="18" charset="0"/>
                        </a:rPr>
                        <a:t>y</a:t>
                      </a:r>
                      <a:r>
                        <a:rPr lang="en-US" altLang="zh-CN" sz="2000" b="1" i="1" baseline="-30000" dirty="0" err="1" smtClean="0">
                          <a:solidFill>
                            <a:schemeClr val="tx1"/>
                          </a:solidFill>
                          <a:cs typeface="Times New Roman" pitchFamily="18" charset="0"/>
                        </a:rPr>
                        <a:t>t</a:t>
                      </a:r>
                      <a:r>
                        <a:rPr lang="en-US" altLang="zh-CN" sz="2000" b="1" i="1" baseline="-30000" dirty="0" smtClean="0">
                          <a:solidFill>
                            <a:schemeClr val="tx1"/>
                          </a:solidFill>
                          <a:cs typeface="Times New Roman" pitchFamily="18" charset="0"/>
                        </a:rPr>
                        <a:t> </a:t>
                      </a:r>
                      <a:r>
                        <a:rPr lang="en-US" altLang="zh-CN" sz="2000" b="1" dirty="0" smtClean="0">
                          <a:solidFill>
                            <a:schemeClr val="tx1"/>
                          </a:solidFill>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1</a:t>
                      </a:r>
                      <a:r>
                        <a:rPr lang="en-US" altLang="zh-CN" sz="2000" b="1" i="1" baseline="-25000" dirty="0" smtClean="0">
                          <a:solidFill>
                            <a:schemeClr val="tx1"/>
                          </a:solidFill>
                        </a:rPr>
                        <a:t>t </a:t>
                      </a:r>
                      <a:r>
                        <a:rPr lang="en-US" altLang="zh-CN" sz="2000" b="1" dirty="0" smtClean="0">
                          <a:solidFill>
                            <a:schemeClr val="tx1"/>
                          </a:solidFill>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2</a:t>
                      </a:r>
                      <a:r>
                        <a:rPr lang="en-US" altLang="zh-CN" sz="2000" b="1" i="1" baseline="-25000" dirty="0" smtClean="0">
                          <a:solidFill>
                            <a:schemeClr val="tx1"/>
                          </a:solidFill>
                        </a:rPr>
                        <a:t>t</a:t>
                      </a:r>
                      <a:r>
                        <a:rPr lang="en-US" altLang="zh-CN" sz="2000" b="1" dirty="0" smtClean="0">
                          <a:solidFill>
                            <a:schemeClr val="tx1"/>
                          </a:solidFill>
                        </a:rPr>
                        <a:t> ) </a:t>
                      </a:r>
                    </a:p>
                  </a:txBody>
                  <a:tcPr marL="68580" marR="68580" marT="0" marB="0"/>
                </a:tc>
              </a:tr>
              <a:tr h="295856">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90.9</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596.7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0.7167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18</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chemeClr val="tx1"/>
                          </a:solidFill>
                          <a:effectLst/>
                          <a:latin typeface="Times New Roman"/>
                          <a:ea typeface="宋体"/>
                        </a:rPr>
                        <a:t>401.9</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2631.7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1.7842</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97.4</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637.7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0.7277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19</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latin typeface="Times New Roman"/>
                          <a:ea typeface="宋体"/>
                        </a:rPr>
                        <a:t>474.9</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2954.7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1.9514</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113.5</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691.1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0.7436</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20</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latin typeface="Times New Roman"/>
                          <a:ea typeface="宋体"/>
                        </a:rPr>
                        <a:t>424.5</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3073.0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2.0688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1" dirty="0" smtClean="0">
                        <a:solidFill>
                          <a:srgbClr val="FF0000"/>
                        </a:solidFill>
                      </a:endParaRPr>
                    </a:p>
                  </a:txBody>
                  <a:tcPr marL="68580" marR="68580" marT="0" marB="0">
                    <a:solidFill>
                      <a:schemeClr val="accent1">
                        <a:lumMod val="20000"/>
                        <a:lumOff val="80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439452928"/>
              </p:ext>
            </p:extLst>
          </p:nvPr>
        </p:nvGraphicFramePr>
        <p:xfrm>
          <a:off x="4499992" y="3933056"/>
          <a:ext cx="3892025" cy="304800"/>
        </p:xfrm>
        <a:graphic>
          <a:graphicData uri="http://schemas.openxmlformats.org/drawingml/2006/table">
            <a:tbl>
              <a:tblPr firstRow="1" firstCol="1" lastRow="1" lastCol="1" bandRow="1" bandCol="1">
                <a:tableStyleId>{5C22544A-7EE6-4342-B048-85BDC9FD1C3A}</a:tableStyleId>
              </a:tblPr>
              <a:tblGrid>
                <a:gridCol w="741338"/>
                <a:gridCol w="1112007"/>
                <a:gridCol w="1112007"/>
                <a:gridCol w="926673"/>
              </a:tblGrid>
              <a:tr h="0">
                <a:tc>
                  <a:txBody>
                    <a:bodyPr/>
                    <a:lstStyle/>
                    <a:p>
                      <a:pPr algn="ctr">
                        <a:spcAft>
                          <a:spcPts val="0"/>
                        </a:spcAft>
                      </a:pPr>
                      <a:r>
                        <a:rPr lang="en-US" altLang="zh-CN" sz="2000" b="1" kern="100" dirty="0" smtClean="0">
                          <a:solidFill>
                            <a:srgbClr val="FF0000"/>
                          </a:solidFill>
                          <a:effectLst/>
                          <a:latin typeface="Times New Roman"/>
                          <a:ea typeface="宋体"/>
                        </a:rPr>
                        <a:t>21</a:t>
                      </a:r>
                      <a:endParaRPr lang="zh-CN" sz="2000" b="1" kern="100" dirty="0">
                        <a:solidFill>
                          <a:srgbClr val="FF0000"/>
                        </a:solidFill>
                        <a:effectLst/>
                        <a:latin typeface="Times New Roman"/>
                        <a:ea typeface="宋体"/>
                      </a:endParaRPr>
                    </a:p>
                  </a:txBody>
                  <a:tcPr marL="68580" marR="68580" marT="0" marB="0">
                    <a:solidFill>
                      <a:schemeClr val="accent1"/>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altLang="zh-CN" sz="2000" b="1" dirty="0" smtClean="0">
                          <a:solidFill>
                            <a:srgbClr val="FF0000"/>
                          </a:solidFill>
                        </a:rPr>
                        <a:t>3312.0</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2.1938</a:t>
                      </a:r>
                    </a:p>
                  </a:txBody>
                  <a:tcPr marL="68580" marR="68580" marT="0" marB="0">
                    <a:solidFill>
                      <a:schemeClr val="accent1">
                        <a:lumMod val="20000"/>
                        <a:lumOff val="80000"/>
                      </a:schemeClr>
                    </a:solidFill>
                  </a:tcPr>
                </a:tc>
              </a:tr>
            </a:tbl>
          </a:graphicData>
        </a:graphic>
      </p:graphicFrame>
      <p:sp>
        <p:nvSpPr>
          <p:cNvPr id="6" name="TextBox 5"/>
          <p:cNvSpPr txBox="1"/>
          <p:nvPr/>
        </p:nvSpPr>
        <p:spPr>
          <a:xfrm>
            <a:off x="5170171" y="3831431"/>
            <a:ext cx="1584176" cy="461665"/>
          </a:xfrm>
          <a:prstGeom prst="rect">
            <a:avLst/>
          </a:prstGeom>
          <a:noFill/>
        </p:spPr>
        <p:txBody>
          <a:bodyPr wrap="square" rtlCol="0">
            <a:spAutoFit/>
          </a:bodyPr>
          <a:lstStyle/>
          <a:p>
            <a:r>
              <a:rPr lang="en-US" altLang="zh-CN" b="1" dirty="0" smtClean="0">
                <a:solidFill>
                  <a:srgbClr val="FF0000"/>
                </a:solidFill>
              </a:rPr>
              <a:t>469.7638</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linds(horizontal)">
                                      <p:cBhvr>
                                        <p:cTn id="7" dur="10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1000" fill="hold"/>
                                        <p:tgtEl>
                                          <p:spTgt spid="62"/>
                                        </p:tgtEl>
                                        <p:attrNameLst>
                                          <p:attrName>ppt_w</p:attrName>
                                        </p:attrNameLst>
                                      </p:cBhvr>
                                      <p:tavLst>
                                        <p:tav tm="0">
                                          <p:val>
                                            <p:fltVal val="0"/>
                                          </p:val>
                                        </p:tav>
                                        <p:tav tm="100000">
                                          <p:val>
                                            <p:strVal val="#ppt_w"/>
                                          </p:val>
                                        </p:tav>
                                      </p:tavLst>
                                    </p:anim>
                                    <p:anim calcmode="lin" valueType="num">
                                      <p:cBhvr>
                                        <p:cTn id="13" dur="1000" fill="hold"/>
                                        <p:tgtEl>
                                          <p:spTgt spid="62"/>
                                        </p:tgtEl>
                                        <p:attrNameLst>
                                          <p:attrName>ppt_h</p:attrName>
                                        </p:attrNameLst>
                                      </p:cBhvr>
                                      <p:tavLst>
                                        <p:tav tm="0">
                                          <p:val>
                                            <p:fltVal val="0"/>
                                          </p:val>
                                        </p:tav>
                                        <p:tav tm="100000">
                                          <p:val>
                                            <p:strVal val="#ppt_h"/>
                                          </p:val>
                                        </p:tav>
                                      </p:tavLst>
                                    </p:anim>
                                    <p:animEffect transition="in" filter="fade">
                                      <p:cBhvr>
                                        <p:cTn id="14" dur="1000"/>
                                        <p:tgtEl>
                                          <p:spTgt spid="62"/>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ou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out)">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5900"/>
                                        </p:tgtEl>
                                        <p:attrNameLst>
                                          <p:attrName>style.visibility</p:attrName>
                                        </p:attrNameLst>
                                      </p:cBhvr>
                                      <p:to>
                                        <p:strVal val="visible"/>
                                      </p:to>
                                    </p:set>
                                    <p:animEffect transition="in" filter="slide(fromBottom)">
                                      <p:cBhvr>
                                        <p:cTn id="42" dur="1000"/>
                                        <p:tgtEl>
                                          <p:spTgt spid="3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P spid="35900"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835696" y="476250"/>
            <a:ext cx="5440553"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smtClean="0">
                <a:latin typeface="+mj-lt"/>
                <a:ea typeface="隶书" panose="02010509060101010101" pitchFamily="49" charset="-122"/>
              </a:rPr>
              <a:t>9.5   </a:t>
            </a:r>
            <a:r>
              <a:rPr lang="zh-CN" altLang="en-US" sz="3600" b="1" dirty="0" smtClean="0">
                <a:latin typeface="+mj-lt"/>
                <a:ea typeface="隶书" panose="02010509060101010101" pitchFamily="49" charset="-122"/>
              </a:rPr>
              <a:t>孕妇吸烟与胎儿健康</a:t>
            </a:r>
            <a:endParaRPr lang="zh-CN" altLang="en-US" sz="3600" dirty="0">
              <a:latin typeface="+mj-lt"/>
              <a:ea typeface="隶书" panose="02010509060101010101" pitchFamily="49" charset="-122"/>
            </a:endParaRPr>
          </a:p>
        </p:txBody>
      </p:sp>
      <p:sp>
        <p:nvSpPr>
          <p:cNvPr id="2053" name="Text Box 5"/>
          <p:cNvSpPr txBox="1">
            <a:spLocks noChangeArrowheads="1"/>
          </p:cNvSpPr>
          <p:nvPr/>
        </p:nvSpPr>
        <p:spPr bwMode="auto">
          <a:xfrm>
            <a:off x="431924" y="1331893"/>
            <a:ext cx="8280151" cy="523220"/>
          </a:xfrm>
          <a:prstGeom prst="rect">
            <a:avLst/>
          </a:prstGeom>
          <a:solidFill>
            <a:srgbClr val="FFFF00"/>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t>吸烟有害健康！孕妇吸烟是否会伤害到腹中的胎儿？</a:t>
            </a:r>
            <a:endParaRPr lang="en-US" altLang="zh-CN" sz="2800" b="1" dirty="0"/>
          </a:p>
        </p:txBody>
      </p:sp>
      <p:sp>
        <p:nvSpPr>
          <p:cNvPr id="2055" name="Text Box 7"/>
          <p:cNvSpPr txBox="1">
            <a:spLocks noChangeArrowheads="1"/>
          </p:cNvSpPr>
          <p:nvPr/>
        </p:nvSpPr>
        <p:spPr bwMode="auto">
          <a:xfrm>
            <a:off x="412055" y="1946215"/>
            <a:ext cx="8264401" cy="978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ct val="50000"/>
              </a:spcBef>
              <a:buFont typeface="Arial" panose="020B0604020202020204" pitchFamily="34" charset="0"/>
              <a:buChar char="•"/>
            </a:pPr>
            <a:r>
              <a:rPr lang="zh-CN" altLang="zh-CN" b="1" dirty="0" smtClean="0"/>
              <a:t>对于</a:t>
            </a:r>
            <a:r>
              <a:rPr lang="zh-CN" altLang="zh-CN" b="1" dirty="0"/>
              <a:t>新生儿</a:t>
            </a:r>
            <a:r>
              <a:rPr lang="zh-CN" altLang="zh-CN" b="1" dirty="0" smtClean="0"/>
              <a:t>体重，</a:t>
            </a:r>
            <a:r>
              <a:rPr lang="zh-CN" altLang="zh-CN" b="1" dirty="0" smtClean="0">
                <a:solidFill>
                  <a:srgbClr val="FF0000"/>
                </a:solidFill>
              </a:rPr>
              <a:t>吸烟</a:t>
            </a:r>
            <a:r>
              <a:rPr lang="zh-CN" altLang="zh-CN" b="1" dirty="0">
                <a:solidFill>
                  <a:srgbClr val="FF0000"/>
                </a:solidFill>
              </a:rPr>
              <a:t>比妇女怀孕前身高、体重、受孕历史等因素的影响更为</a:t>
            </a:r>
            <a:r>
              <a:rPr lang="zh-CN" altLang="zh-CN" b="1" dirty="0" smtClean="0">
                <a:solidFill>
                  <a:srgbClr val="FF0000"/>
                </a:solidFill>
              </a:rPr>
              <a:t>显著</a:t>
            </a:r>
            <a:r>
              <a:rPr lang="en-US" altLang="zh-CN" b="1" dirty="0" smtClean="0"/>
              <a:t>——</a:t>
            </a:r>
            <a:r>
              <a:rPr lang="zh-CN" altLang="zh-CN" b="1" dirty="0" smtClean="0"/>
              <a:t>美国公共卫生总署</a:t>
            </a:r>
            <a:r>
              <a:rPr lang="zh-CN" altLang="en-US" b="1" dirty="0" smtClean="0"/>
              <a:t>警告</a:t>
            </a:r>
            <a:endParaRPr lang="en-US" altLang="zh-CN" b="1" dirty="0"/>
          </a:p>
        </p:txBody>
      </p:sp>
      <p:pic>
        <p:nvPicPr>
          <p:cNvPr id="53311" name="Picture 63" descr="点击浏览下一张"/>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58669" y="345465"/>
            <a:ext cx="1205945" cy="953594"/>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xmlns="" val="4104595543"/>
              </p:ext>
            </p:extLst>
          </p:nvPr>
        </p:nvGraphicFramePr>
        <p:xfrm>
          <a:off x="251520" y="3933056"/>
          <a:ext cx="7920880" cy="2467148"/>
        </p:xfrm>
        <a:graphic>
          <a:graphicData uri="http://schemas.openxmlformats.org/drawingml/2006/table">
            <a:tbl>
              <a:tblPr firstRow="1" firstCol="1" lastRow="1" lastCol="1" bandRow="1" bandCol="1">
                <a:tableStyleId>{5C22544A-7EE6-4342-B048-85BDC9FD1C3A}</a:tableStyleId>
              </a:tblPr>
              <a:tblGrid>
                <a:gridCol w="4032448"/>
                <a:gridCol w="576064"/>
                <a:gridCol w="648072"/>
                <a:gridCol w="720080"/>
                <a:gridCol w="648072"/>
                <a:gridCol w="720080"/>
                <a:gridCol w="576064"/>
              </a:tblGrid>
              <a:tr h="362148">
                <a:tc>
                  <a:txBody>
                    <a:bodyPr/>
                    <a:lstStyle/>
                    <a:p>
                      <a:pPr algn="just">
                        <a:spcAft>
                          <a:spcPts val="0"/>
                        </a:spcAft>
                      </a:pPr>
                      <a:r>
                        <a:rPr lang="en-US" sz="2000" b="1" kern="100" dirty="0">
                          <a:solidFill>
                            <a:schemeClr val="tx1"/>
                          </a:solidFill>
                          <a:effectLst/>
                        </a:rPr>
                        <a:t>1.</a:t>
                      </a:r>
                      <a:r>
                        <a:rPr lang="zh-CN" sz="2000" b="1" kern="100" dirty="0">
                          <a:solidFill>
                            <a:schemeClr val="tx1"/>
                          </a:solidFill>
                          <a:effectLst/>
                        </a:rPr>
                        <a:t>新生儿体重</a:t>
                      </a:r>
                      <a:r>
                        <a:rPr lang="zh-CN" sz="2000" b="1" kern="100" dirty="0" smtClean="0">
                          <a:solidFill>
                            <a:schemeClr val="tx1"/>
                          </a:solidFill>
                          <a:effectLst/>
                        </a:rPr>
                        <a:t>（</a:t>
                      </a:r>
                      <a:r>
                        <a:rPr lang="en-US" altLang="zh-CN" sz="2000" b="1" kern="1200" dirty="0" err="1" smtClean="0">
                          <a:solidFill>
                            <a:schemeClr val="tx1"/>
                          </a:solidFill>
                          <a:effectLst/>
                          <a:latin typeface="+mn-lt"/>
                          <a:ea typeface="+mn-ea"/>
                          <a:cs typeface="+mn-cs"/>
                        </a:rPr>
                        <a:t>oz</a:t>
                      </a:r>
                      <a:r>
                        <a:rPr 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120</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113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128</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123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108</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2.</a:t>
                      </a:r>
                      <a:r>
                        <a:rPr lang="zh-CN" sz="2000" b="1" kern="100" dirty="0">
                          <a:solidFill>
                            <a:schemeClr val="tx1"/>
                          </a:solidFill>
                          <a:effectLst/>
                        </a:rPr>
                        <a:t>孕妇怀孕期（天）</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284</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282</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279</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999</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282</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3.</a:t>
                      </a:r>
                      <a:r>
                        <a:rPr lang="zh-CN" sz="2000" b="1" kern="100" dirty="0">
                          <a:solidFill>
                            <a:schemeClr val="tx1"/>
                          </a:solidFill>
                          <a:effectLst/>
                        </a:rPr>
                        <a:t>新生儿胎</a:t>
                      </a:r>
                      <a:r>
                        <a:rPr lang="zh-CN" sz="2000" b="1" kern="100" dirty="0" smtClean="0">
                          <a:solidFill>
                            <a:schemeClr val="tx1"/>
                          </a:solidFill>
                          <a:effectLst/>
                        </a:rPr>
                        <a:t>次</a:t>
                      </a:r>
                      <a:r>
                        <a:rPr lang="en-US" altLang="zh-CN" sz="2000" b="1" kern="100" dirty="0" smtClean="0">
                          <a:solidFill>
                            <a:schemeClr val="tx1"/>
                          </a:solidFill>
                          <a:effectLst/>
                        </a:rPr>
                        <a:t>(</a:t>
                      </a:r>
                      <a:r>
                        <a:rPr lang="en-US" sz="2000" b="1" kern="100" dirty="0" smtClean="0">
                          <a:solidFill>
                            <a:schemeClr val="tx1"/>
                          </a:solidFill>
                          <a:effectLst/>
                        </a:rPr>
                        <a:t>1</a:t>
                      </a:r>
                      <a:r>
                        <a:rPr lang="en-US" sz="2000" b="1" kern="100" dirty="0">
                          <a:solidFill>
                            <a:schemeClr val="tx1"/>
                          </a:solidFill>
                          <a:effectLst/>
                        </a:rPr>
                        <a:t>~</a:t>
                      </a:r>
                      <a:r>
                        <a:rPr lang="zh-CN" sz="2000" b="1" kern="100" dirty="0">
                          <a:solidFill>
                            <a:schemeClr val="tx1"/>
                          </a:solidFill>
                          <a:effectLst/>
                        </a:rPr>
                        <a:t>第</a:t>
                      </a:r>
                      <a:r>
                        <a:rPr lang="en-US" sz="2000" b="1" kern="100" dirty="0">
                          <a:solidFill>
                            <a:schemeClr val="tx1"/>
                          </a:solidFill>
                          <a:effectLst/>
                        </a:rPr>
                        <a:t>1</a:t>
                      </a:r>
                      <a:r>
                        <a:rPr lang="zh-CN" sz="2000" b="1" kern="100" dirty="0" smtClean="0">
                          <a:solidFill>
                            <a:schemeClr val="tx1"/>
                          </a:solidFill>
                          <a:effectLst/>
                        </a:rPr>
                        <a:t>胎</a:t>
                      </a:r>
                      <a:r>
                        <a:rPr lang="en-US" altLang="zh-CN" sz="2000" b="1" kern="100" dirty="0" smtClean="0">
                          <a:solidFill>
                            <a:schemeClr val="tx1"/>
                          </a:solidFill>
                          <a:effectLst/>
                        </a:rPr>
                        <a:t>,</a:t>
                      </a:r>
                      <a:r>
                        <a:rPr lang="en-US" sz="2000" b="1" kern="100" dirty="0" smtClean="0">
                          <a:solidFill>
                            <a:schemeClr val="tx1"/>
                          </a:solidFill>
                          <a:effectLst/>
                        </a:rPr>
                        <a:t>0</a:t>
                      </a:r>
                      <a:r>
                        <a:rPr lang="en-US" sz="2000" b="1" kern="100" dirty="0">
                          <a:solidFill>
                            <a:schemeClr val="tx1"/>
                          </a:solidFill>
                          <a:effectLst/>
                        </a:rPr>
                        <a:t>~</a:t>
                      </a:r>
                      <a:r>
                        <a:rPr lang="zh-CN" sz="2000" b="1" kern="100" dirty="0">
                          <a:solidFill>
                            <a:schemeClr val="tx1"/>
                          </a:solidFill>
                          <a:effectLst/>
                        </a:rPr>
                        <a:t>非第</a:t>
                      </a:r>
                      <a:r>
                        <a:rPr lang="en-US" sz="2000" b="1" kern="100" dirty="0">
                          <a:solidFill>
                            <a:schemeClr val="tx1"/>
                          </a:solidFill>
                          <a:effectLst/>
                        </a:rPr>
                        <a:t>1</a:t>
                      </a:r>
                      <a:r>
                        <a:rPr lang="zh-CN" sz="2000" b="1" kern="100" dirty="0" smtClean="0">
                          <a:solidFill>
                            <a:schemeClr val="tx1"/>
                          </a:solidFill>
                          <a:effectLst/>
                        </a:rPr>
                        <a:t>胎</a:t>
                      </a:r>
                      <a:r>
                        <a:rPr lang="en-US" alt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0</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0</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4.</a:t>
                      </a:r>
                      <a:r>
                        <a:rPr lang="zh-CN" sz="2000" b="1" kern="100" dirty="0">
                          <a:solidFill>
                            <a:schemeClr val="tx1"/>
                          </a:solidFill>
                          <a:effectLst/>
                        </a:rPr>
                        <a:t>孕妇怀孕时年龄</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27</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33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28</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36</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5.</a:t>
                      </a:r>
                      <a:r>
                        <a:rPr lang="zh-CN" sz="2000" b="1" kern="100" dirty="0">
                          <a:solidFill>
                            <a:schemeClr val="tx1"/>
                          </a:solidFill>
                          <a:effectLst/>
                        </a:rPr>
                        <a:t>孕妇怀孕前身</a:t>
                      </a:r>
                      <a:r>
                        <a:rPr lang="zh-CN" sz="2000" b="1" kern="100" dirty="0" smtClean="0">
                          <a:solidFill>
                            <a:schemeClr val="tx1"/>
                          </a:solidFill>
                          <a:effectLst/>
                        </a:rPr>
                        <a:t>高</a:t>
                      </a:r>
                      <a:r>
                        <a:rPr lang="en-US" altLang="zh-CN" sz="2000" b="1" kern="100" dirty="0" smtClean="0">
                          <a:solidFill>
                            <a:schemeClr val="tx1"/>
                          </a:solidFill>
                          <a:effectLst/>
                        </a:rPr>
                        <a:t>(in</a:t>
                      </a:r>
                      <a:r>
                        <a:rPr lang="en-US"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dirty="0">
                          <a:solidFill>
                            <a:schemeClr val="tx1"/>
                          </a:solidFill>
                          <a:effectLst/>
                        </a:rPr>
                        <a:t>62</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64</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64</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69</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67</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288032">
                <a:tc>
                  <a:txBody>
                    <a:bodyPr/>
                    <a:lstStyle/>
                    <a:p>
                      <a:pPr algn="just">
                        <a:spcAft>
                          <a:spcPts val="0"/>
                        </a:spcAft>
                      </a:pPr>
                      <a:r>
                        <a:rPr lang="en-US" sz="2000" b="1" kern="100" dirty="0">
                          <a:solidFill>
                            <a:schemeClr val="tx1"/>
                          </a:solidFill>
                          <a:effectLst/>
                        </a:rPr>
                        <a:t>6.</a:t>
                      </a:r>
                      <a:r>
                        <a:rPr lang="zh-CN" sz="2000" b="1" kern="100" dirty="0">
                          <a:solidFill>
                            <a:schemeClr val="tx1"/>
                          </a:solidFill>
                          <a:effectLst/>
                        </a:rPr>
                        <a:t>孕妇怀孕前</a:t>
                      </a:r>
                      <a:r>
                        <a:rPr lang="zh-CN" sz="2000" b="1" kern="100" dirty="0" smtClean="0">
                          <a:solidFill>
                            <a:schemeClr val="tx1"/>
                          </a:solidFill>
                          <a:effectLst/>
                        </a:rPr>
                        <a:t>体重</a:t>
                      </a:r>
                      <a:r>
                        <a:rPr lang="en-US" altLang="zh-CN" sz="2000" b="1" kern="100" dirty="0" smtClean="0">
                          <a:solidFill>
                            <a:schemeClr val="tx1"/>
                          </a:solidFill>
                          <a:effectLst/>
                        </a:rPr>
                        <a:t>(</a:t>
                      </a:r>
                      <a:r>
                        <a:rPr lang="en-US" altLang="zh-CN" sz="2000" b="1" kern="100" dirty="0" err="1" smtClean="0">
                          <a:solidFill>
                            <a:schemeClr val="tx1"/>
                          </a:solidFill>
                          <a:effectLst/>
                        </a:rPr>
                        <a:t>lb</a:t>
                      </a:r>
                      <a:r>
                        <a:rPr lang="en-US" alt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dirty="0">
                          <a:solidFill>
                            <a:schemeClr val="tx1"/>
                          </a:solidFill>
                          <a:effectLst/>
                        </a:rPr>
                        <a:t>100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135</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115</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190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125</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endParaRPr lang="zh-CN" sz="2000" b="1" kern="100" dirty="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7.</a:t>
                      </a:r>
                      <a:r>
                        <a:rPr lang="zh-CN" sz="2000" b="1" kern="100" dirty="0">
                          <a:solidFill>
                            <a:schemeClr val="tx1"/>
                          </a:solidFill>
                          <a:effectLst/>
                        </a:rPr>
                        <a:t>孕妇吸烟</a:t>
                      </a:r>
                      <a:r>
                        <a:rPr lang="zh-CN" sz="2000" b="1" kern="100" dirty="0" smtClean="0">
                          <a:solidFill>
                            <a:schemeClr val="tx1"/>
                          </a:solidFill>
                          <a:effectLst/>
                        </a:rPr>
                        <a:t>状况</a:t>
                      </a:r>
                      <a:r>
                        <a:rPr lang="en-US" altLang="zh-CN" sz="2000" b="1" kern="100" dirty="0" smtClean="0">
                          <a:solidFill>
                            <a:schemeClr val="tx1"/>
                          </a:solidFill>
                          <a:effectLst/>
                        </a:rPr>
                        <a:t>(</a:t>
                      </a:r>
                      <a:r>
                        <a:rPr lang="en-US" sz="2000" b="1" kern="100" dirty="0" smtClean="0">
                          <a:solidFill>
                            <a:schemeClr val="tx1"/>
                          </a:solidFill>
                          <a:effectLst/>
                        </a:rPr>
                        <a:t>1</a:t>
                      </a:r>
                      <a:r>
                        <a:rPr lang="en-US" sz="2000" b="1" kern="100" dirty="0">
                          <a:solidFill>
                            <a:schemeClr val="tx1"/>
                          </a:solidFill>
                          <a:effectLst/>
                        </a:rPr>
                        <a:t>~</a:t>
                      </a:r>
                      <a:r>
                        <a:rPr lang="zh-CN" sz="2000" b="1" kern="100" dirty="0" smtClean="0">
                          <a:solidFill>
                            <a:schemeClr val="tx1"/>
                          </a:solidFill>
                          <a:effectLst/>
                        </a:rPr>
                        <a:t>吸烟</a:t>
                      </a:r>
                      <a:r>
                        <a:rPr lang="en-US" altLang="zh-CN" sz="2000" b="1" kern="100" dirty="0" smtClean="0">
                          <a:solidFill>
                            <a:schemeClr val="tx1"/>
                          </a:solidFill>
                          <a:effectLst/>
                        </a:rPr>
                        <a:t>,</a:t>
                      </a:r>
                      <a:r>
                        <a:rPr lang="en-US" sz="2000" b="1" kern="100" dirty="0" smtClean="0">
                          <a:solidFill>
                            <a:schemeClr val="tx1"/>
                          </a:solidFill>
                          <a:effectLst/>
                        </a:rPr>
                        <a:t>0 ~</a:t>
                      </a:r>
                      <a:r>
                        <a:rPr lang="zh-CN" sz="2000" b="1" kern="100" dirty="0">
                          <a:solidFill>
                            <a:schemeClr val="tx1"/>
                          </a:solidFill>
                          <a:effectLst/>
                        </a:rPr>
                        <a:t>不</a:t>
                      </a:r>
                      <a:r>
                        <a:rPr lang="zh-CN" sz="2000" b="1" kern="100" dirty="0" smtClean="0">
                          <a:solidFill>
                            <a:schemeClr val="tx1"/>
                          </a:solidFill>
                          <a:effectLst/>
                        </a:rPr>
                        <a:t>吸烟</a:t>
                      </a:r>
                      <a:r>
                        <a:rPr lang="en-US" alt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endParaRPr lang="zh-CN" sz="2000" b="1" kern="100" dirty="0">
                        <a:solidFill>
                          <a:schemeClr val="tx1"/>
                        </a:solidFill>
                        <a:effectLst/>
                        <a:latin typeface="Times New Roman"/>
                        <a:ea typeface="宋体"/>
                      </a:endParaRPr>
                    </a:p>
                  </a:txBody>
                  <a:tcPr marL="68580" marR="68580" marT="0" marB="0">
                    <a:noFill/>
                  </a:tcPr>
                </a:tc>
              </a:tr>
            </a:tbl>
          </a:graphicData>
        </a:graphic>
      </p:graphicFrame>
      <p:sp>
        <p:nvSpPr>
          <p:cNvPr id="7" name="矩形 6"/>
          <p:cNvSpPr/>
          <p:nvPr/>
        </p:nvSpPr>
        <p:spPr>
          <a:xfrm>
            <a:off x="493570" y="2924944"/>
            <a:ext cx="7880237" cy="936347"/>
          </a:xfrm>
          <a:prstGeom prst="rect">
            <a:avLst/>
          </a:prstGeom>
        </p:spPr>
        <p:txBody>
          <a:bodyPr wrap="square">
            <a:spAutoFit/>
          </a:bodyPr>
          <a:lstStyle/>
          <a:p>
            <a:pPr>
              <a:lnSpc>
                <a:spcPct val="120000"/>
              </a:lnSpc>
            </a:pPr>
            <a:r>
              <a:rPr lang="zh-CN" altLang="zh-CN" b="1" dirty="0"/>
              <a:t>美国儿童保健和发展</a:t>
            </a:r>
            <a:r>
              <a:rPr lang="zh-CN" altLang="zh-CN" b="1" dirty="0" smtClean="0"/>
              <a:t>项目</a:t>
            </a:r>
            <a:r>
              <a:rPr lang="en-US" altLang="zh-CN" b="1" dirty="0" smtClean="0"/>
              <a:t>(CHDS)</a:t>
            </a:r>
            <a:r>
              <a:rPr lang="zh-CN" altLang="zh-CN" b="1" dirty="0" smtClean="0"/>
              <a:t>提供的数据</a:t>
            </a:r>
            <a:r>
              <a:rPr lang="en-US" altLang="zh-CN" b="1" dirty="0" smtClean="0"/>
              <a:t>(1236</a:t>
            </a:r>
            <a:r>
              <a:rPr lang="zh-CN" altLang="zh-CN" b="1" dirty="0"/>
              <a:t>个出生后至少存活</a:t>
            </a:r>
            <a:r>
              <a:rPr lang="en-US" altLang="zh-CN" b="1" dirty="0"/>
              <a:t>28</a:t>
            </a:r>
            <a:r>
              <a:rPr lang="zh-CN" altLang="zh-CN" b="1" dirty="0" smtClean="0"/>
              <a:t>天男性</a:t>
            </a:r>
            <a:r>
              <a:rPr lang="zh-CN" altLang="zh-CN" b="1" dirty="0"/>
              <a:t>单胞胎</a:t>
            </a:r>
            <a:r>
              <a:rPr lang="zh-CN" altLang="zh-CN" b="1" dirty="0" smtClean="0"/>
              <a:t>新生儿体重</a:t>
            </a:r>
            <a:r>
              <a:rPr lang="zh-CN" altLang="zh-CN" b="1" dirty="0"/>
              <a:t>及其母亲</a:t>
            </a:r>
            <a:r>
              <a:rPr lang="zh-CN" altLang="zh-CN" b="1" dirty="0" smtClean="0"/>
              <a:t>的资料</a:t>
            </a:r>
            <a:r>
              <a:rPr lang="en-US" altLang="zh-CN" b="1" dirty="0" smtClean="0"/>
              <a:t>)</a:t>
            </a:r>
            <a:endParaRPr lang="zh-CN" altLang="en-US" b="1" dirty="0"/>
          </a:p>
        </p:txBody>
      </p:sp>
      <p:grpSp>
        <p:nvGrpSpPr>
          <p:cNvPr id="4" name="组合 3"/>
          <p:cNvGrpSpPr/>
          <p:nvPr/>
        </p:nvGrpSpPr>
        <p:grpSpPr>
          <a:xfrm>
            <a:off x="7626863" y="5595827"/>
            <a:ext cx="1451038" cy="825571"/>
            <a:chOff x="7626863" y="5595827"/>
            <a:chExt cx="1451038" cy="825571"/>
          </a:xfrm>
        </p:grpSpPr>
        <p:sp>
          <p:nvSpPr>
            <p:cNvPr id="2" name="矩形 1"/>
            <p:cNvSpPr/>
            <p:nvPr/>
          </p:nvSpPr>
          <p:spPr>
            <a:xfrm>
              <a:off x="7626863" y="6021288"/>
              <a:ext cx="1451038" cy="400110"/>
            </a:xfrm>
            <a:prstGeom prst="rect">
              <a:avLst/>
            </a:prstGeom>
          </p:spPr>
          <p:txBody>
            <a:bodyPr wrap="none">
              <a:spAutoFit/>
            </a:bodyPr>
            <a:lstStyle/>
            <a:p>
              <a:r>
                <a:rPr lang="en-US" altLang="zh-CN" sz="2000" dirty="0"/>
                <a:t>data 0901.m</a:t>
              </a:r>
              <a:endParaRPr lang="zh-CN" altLang="en-US" sz="2000" dirty="0"/>
            </a:p>
          </p:txBody>
        </p:sp>
        <p:pic>
          <p:nvPicPr>
            <p:cNvPr id="9"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84368" y="5595827"/>
              <a:ext cx="631137" cy="458534"/>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blinds(horizontal)">
                                      <p:cBhvr>
                                        <p:cTn id="7" dur="10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box(in)">
                                      <p:cBhvr>
                                        <p:cTn id="12" dur="10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style.rotation</p:attrName>
                                        </p:attrNameLst>
                                      </p:cBhvr>
                                      <p:tavLst>
                                        <p:tav tm="0">
                                          <p:val>
                                            <p:fltVal val="90"/>
                                          </p:val>
                                        </p:tav>
                                        <p:tav tm="100000">
                                          <p:val>
                                            <p:fltVal val="0"/>
                                          </p:val>
                                        </p:tav>
                                      </p:tavLst>
                                    </p:anim>
                                    <p:animEffect transition="in" filter="fade">
                                      <p:cBhvr>
                                        <p:cTn id="3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autoUpdateAnimBg="0"/>
      <p:bldP spid="2055" grpId="0" autoUpdateAnimBg="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2"/>
          <p:cNvSpPr txBox="1">
            <a:spLocks noChangeArrowheads="1"/>
          </p:cNvSpPr>
          <p:nvPr/>
        </p:nvSpPr>
        <p:spPr bwMode="auto">
          <a:xfrm>
            <a:off x="723900" y="700881"/>
            <a:ext cx="1905000" cy="57943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smtClean="0">
                <a:ea typeface="楷体_GB2312" pitchFamily="49" charset="-122"/>
              </a:rPr>
              <a:t>研究目的</a:t>
            </a:r>
            <a:endParaRPr lang="zh-CN" altLang="en-US" sz="3200" b="1" dirty="0">
              <a:ea typeface="楷体_GB2312" pitchFamily="49" charset="-122"/>
            </a:endParaRPr>
          </a:p>
        </p:txBody>
      </p:sp>
      <p:sp>
        <p:nvSpPr>
          <p:cNvPr id="3077" name="Text Box 5"/>
          <p:cNvSpPr txBox="1">
            <a:spLocks noChangeArrowheads="1"/>
          </p:cNvSpPr>
          <p:nvPr/>
        </p:nvSpPr>
        <p:spPr bwMode="auto">
          <a:xfrm>
            <a:off x="710732" y="1430195"/>
            <a:ext cx="7936719" cy="1126462"/>
          </a:xfrm>
          <a:prstGeom prst="rect">
            <a:avLst/>
          </a:prstGeom>
          <a:solidFill>
            <a:srgbClr val="FFFF00"/>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pPr>
            <a:r>
              <a:rPr lang="zh-CN" altLang="en-US" sz="2800" b="1" dirty="0" smtClean="0"/>
              <a:t>利用</a:t>
            </a:r>
            <a:r>
              <a:rPr lang="en-US" altLang="zh-CN" sz="2800" b="1" dirty="0" smtClean="0"/>
              <a:t>CHDS</a:t>
            </a:r>
            <a:r>
              <a:rPr lang="zh-CN" altLang="en-US" sz="2800" b="1" dirty="0" smtClean="0"/>
              <a:t>的数据建立新生儿体重与孕妇怀孕期、吸烟状况等因素的数学模型，定量地讨论：</a:t>
            </a:r>
            <a:endParaRPr lang="zh-CN" altLang="en-US" sz="2800" b="1" dirty="0"/>
          </a:p>
        </p:txBody>
      </p:sp>
      <p:sp>
        <p:nvSpPr>
          <p:cNvPr id="3092" name="Text Box 20"/>
          <p:cNvSpPr txBox="1">
            <a:spLocks noChangeArrowheads="1"/>
          </p:cNvSpPr>
          <p:nvPr/>
        </p:nvSpPr>
        <p:spPr bwMode="auto">
          <a:xfrm>
            <a:off x="510547" y="3717032"/>
            <a:ext cx="8021893" cy="112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t>孕妇吸烟是否会使</a:t>
            </a:r>
            <a:r>
              <a:rPr lang="zh-CN" altLang="en-US" sz="2800" b="1" dirty="0" smtClean="0">
                <a:solidFill>
                  <a:srgbClr val="FF0000"/>
                </a:solidFill>
              </a:rPr>
              <a:t>早产率增加</a:t>
            </a:r>
            <a:r>
              <a:rPr lang="zh-CN" altLang="en-US" sz="2800" b="1" dirty="0" smtClean="0"/>
              <a:t>，怀孕期长短对新生儿体重有影响吗；</a:t>
            </a:r>
            <a:endParaRPr lang="en-US" altLang="zh-CN" sz="2800" b="1" dirty="0"/>
          </a:p>
        </p:txBody>
      </p:sp>
      <p:sp>
        <p:nvSpPr>
          <p:cNvPr id="3093" name="Text Box 21"/>
          <p:cNvSpPr txBox="1">
            <a:spLocks noChangeArrowheads="1"/>
          </p:cNvSpPr>
          <p:nvPr/>
        </p:nvSpPr>
        <p:spPr bwMode="auto">
          <a:xfrm>
            <a:off x="510547" y="2564904"/>
            <a:ext cx="8136904" cy="112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t>对于新生儿体重来说，</a:t>
            </a:r>
            <a:r>
              <a:rPr lang="zh-CN" altLang="en-US" sz="2800" b="1" dirty="0" smtClean="0">
                <a:solidFill>
                  <a:srgbClr val="FF0000"/>
                </a:solidFill>
              </a:rPr>
              <a:t>孕妇吸烟</a:t>
            </a:r>
            <a:r>
              <a:rPr lang="zh-CN" altLang="en-US" sz="2800" b="1" dirty="0" smtClean="0"/>
              <a:t>是否是比孕妇年龄、身高、体重等</a:t>
            </a:r>
            <a:r>
              <a:rPr lang="zh-CN" altLang="en-US" sz="2800" b="1" dirty="0" smtClean="0">
                <a:solidFill>
                  <a:srgbClr val="FF0000"/>
                </a:solidFill>
              </a:rPr>
              <a:t>更为显著的决定因素</a:t>
            </a:r>
            <a:r>
              <a:rPr lang="zh-CN" altLang="en-US" sz="2800" b="1" dirty="0" smtClean="0"/>
              <a:t>；</a:t>
            </a:r>
            <a:endParaRPr lang="zh-CN" altLang="en-US" sz="2800" b="1" dirty="0"/>
          </a:p>
        </p:txBody>
      </p:sp>
      <p:sp>
        <p:nvSpPr>
          <p:cNvPr id="3095" name="Text Box 23"/>
          <p:cNvSpPr txBox="1">
            <a:spLocks noChangeArrowheads="1"/>
          </p:cNvSpPr>
          <p:nvPr/>
        </p:nvSpPr>
        <p:spPr bwMode="auto">
          <a:xfrm>
            <a:off x="467544" y="4941168"/>
            <a:ext cx="7848871" cy="1126462"/>
          </a:xfrm>
          <a:prstGeom prst="rect">
            <a:avLst/>
          </a:prstGeom>
          <a:no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latin typeface="Courier New" pitchFamily="49" charset="0"/>
              </a:rPr>
              <a:t>对</a:t>
            </a:r>
            <a:r>
              <a:rPr lang="zh-CN" altLang="en-US" sz="2800" b="1" dirty="0" smtClean="0">
                <a:solidFill>
                  <a:srgbClr val="FF0000"/>
                </a:solidFill>
                <a:latin typeface="Courier New" pitchFamily="49" charset="0"/>
              </a:rPr>
              <a:t>每个年龄段</a:t>
            </a:r>
            <a:r>
              <a:rPr lang="zh-CN" altLang="en-US" sz="2800" b="1" dirty="0" smtClean="0">
                <a:latin typeface="Courier New" pitchFamily="49" charset="0"/>
              </a:rPr>
              <a:t>来说，孕妇吸烟对新生儿体重和早产率的影响是怎样的。</a:t>
            </a:r>
            <a:endParaRPr lang="zh-CN" altLang="en-US" sz="2800"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ox(out)">
                                      <p:cBhvr>
                                        <p:cTn id="7" dur="1000"/>
                                        <p:tgtEl>
                                          <p:spTgt spid="3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093"/>
                                        </p:tgtEl>
                                        <p:attrNameLst>
                                          <p:attrName>style.visibility</p:attrName>
                                        </p:attrNameLst>
                                      </p:cBhvr>
                                      <p:to>
                                        <p:strVal val="visible"/>
                                      </p:to>
                                    </p:set>
                                    <p:animEffect transition="in" filter="checkerboard(down)">
                                      <p:cBhvr>
                                        <p:cTn id="12" dur="1000"/>
                                        <p:tgtEl>
                                          <p:spTgt spid="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092"/>
                                        </p:tgtEl>
                                        <p:attrNameLst>
                                          <p:attrName>style.visibility</p:attrName>
                                        </p:attrNameLst>
                                      </p:cBhvr>
                                      <p:to>
                                        <p:strVal val="visible"/>
                                      </p:to>
                                    </p:set>
                                    <p:animEffect transition="in" filter="checkerboard(down)">
                                      <p:cBhvr>
                                        <p:cTn id="17" dur="1000"/>
                                        <p:tgtEl>
                                          <p:spTgt spid="3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95"/>
                                        </p:tgtEl>
                                        <p:attrNameLst>
                                          <p:attrName>style.visibility</p:attrName>
                                        </p:attrNameLst>
                                      </p:cBhvr>
                                      <p:to>
                                        <p:strVal val="visible"/>
                                      </p:to>
                                    </p:set>
                                    <p:animEffect transition="in" filter="box(in)">
                                      <p:cBhvr>
                                        <p:cTn id="22" dur="1000"/>
                                        <p:tgtEl>
                                          <p:spTgt spid="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autoUpdateAnimBg="0"/>
      <p:bldP spid="3092" grpId="0"/>
      <p:bldP spid="3093" grpId="0"/>
      <p:bldP spid="309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23900" y="700881"/>
            <a:ext cx="3200028"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3200" b="1" dirty="0"/>
              <a:t>问题背景及分析</a:t>
            </a:r>
            <a:endParaRPr lang="zh-CN" altLang="zh-CN" sz="3200" dirty="0"/>
          </a:p>
        </p:txBody>
      </p:sp>
      <p:sp>
        <p:nvSpPr>
          <p:cNvPr id="3" name="Text Box 5"/>
          <p:cNvSpPr txBox="1">
            <a:spLocks noChangeArrowheads="1"/>
          </p:cNvSpPr>
          <p:nvPr/>
        </p:nvSpPr>
        <p:spPr bwMode="auto">
          <a:xfrm>
            <a:off x="710732" y="1430195"/>
            <a:ext cx="7821708" cy="2677656"/>
          </a:xfrm>
          <a:prstGeom prst="rect">
            <a:avLst/>
          </a:prstGeom>
          <a:no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pPr>
            <a:r>
              <a:rPr lang="zh-CN" altLang="zh-CN" sz="2800" b="1" dirty="0"/>
              <a:t>美国公共卫生总署的</a:t>
            </a:r>
            <a:r>
              <a:rPr lang="zh-CN" altLang="zh-CN" sz="2800" b="1" dirty="0" smtClean="0"/>
              <a:t>警告</a:t>
            </a:r>
            <a:r>
              <a:rPr lang="zh-CN" altLang="en-US" sz="2800" b="1" dirty="0" smtClean="0"/>
              <a:t>容易</a:t>
            </a:r>
            <a:r>
              <a:rPr lang="zh-CN" altLang="zh-CN" sz="2800" b="1" dirty="0" smtClean="0"/>
              <a:t>受到</a:t>
            </a:r>
            <a:r>
              <a:rPr lang="zh-CN" altLang="zh-CN" sz="2800" b="1" dirty="0"/>
              <a:t>人们的</a:t>
            </a:r>
            <a:r>
              <a:rPr lang="zh-CN" altLang="zh-CN" sz="2800" b="1" dirty="0" smtClean="0">
                <a:solidFill>
                  <a:srgbClr val="FF0000"/>
                </a:solidFill>
              </a:rPr>
              <a:t>质疑</a:t>
            </a:r>
            <a:r>
              <a:rPr lang="zh-CN" altLang="en-US" sz="2800" b="1" dirty="0" smtClean="0"/>
              <a:t>：</a:t>
            </a:r>
            <a:r>
              <a:rPr lang="zh-CN" altLang="zh-CN" sz="2800" b="1" dirty="0" smtClean="0"/>
              <a:t>按照</a:t>
            </a:r>
            <a:r>
              <a:rPr lang="zh-CN" altLang="zh-CN" sz="2800" b="1" dirty="0"/>
              <a:t>是否吸烟划分人群所做</a:t>
            </a:r>
            <a:r>
              <a:rPr lang="zh-CN" altLang="zh-CN" sz="2800" b="1" dirty="0" smtClean="0"/>
              <a:t>的研究，只能</a:t>
            </a:r>
            <a:r>
              <a:rPr lang="zh-CN" altLang="zh-CN" sz="2800" b="1" dirty="0"/>
              <a:t>依赖于观测数据，</a:t>
            </a:r>
            <a:r>
              <a:rPr lang="zh-CN" altLang="zh-CN" sz="2800" b="1" dirty="0" smtClean="0"/>
              <a:t>而</a:t>
            </a:r>
            <a:r>
              <a:rPr lang="zh-CN" altLang="zh-CN" sz="2800" b="1" dirty="0" smtClean="0">
                <a:solidFill>
                  <a:srgbClr val="FF0000"/>
                </a:solidFill>
              </a:rPr>
              <a:t>无法</a:t>
            </a:r>
            <a:r>
              <a:rPr lang="zh-CN" altLang="zh-CN" sz="2800" b="1" dirty="0">
                <a:solidFill>
                  <a:srgbClr val="FF0000"/>
                </a:solidFill>
              </a:rPr>
              <a:t>做人为的实验</a:t>
            </a:r>
            <a:r>
              <a:rPr lang="zh-CN" altLang="zh-CN" sz="2800" b="1" dirty="0" smtClean="0"/>
              <a:t>，很难</a:t>
            </a:r>
            <a:r>
              <a:rPr lang="zh-CN" altLang="zh-CN" sz="2800" b="1" dirty="0"/>
              <a:t>确定新生儿体重的差别</a:t>
            </a:r>
            <a:r>
              <a:rPr lang="zh-CN" altLang="zh-CN" sz="2800" b="1" dirty="0" smtClean="0"/>
              <a:t>是</a:t>
            </a:r>
            <a:r>
              <a:rPr lang="zh-CN" altLang="en-US" sz="2800" b="1" dirty="0" smtClean="0"/>
              <a:t>因为</a:t>
            </a:r>
            <a:r>
              <a:rPr lang="zh-CN" altLang="zh-CN" sz="2800" b="1" dirty="0" smtClean="0"/>
              <a:t>吸烟，还是其它因素</a:t>
            </a:r>
            <a:r>
              <a:rPr lang="en-US" altLang="zh-CN" sz="2800" b="1" dirty="0" smtClean="0"/>
              <a:t>(</a:t>
            </a:r>
            <a:r>
              <a:rPr lang="zh-CN" altLang="zh-CN" sz="2800" b="1" dirty="0" smtClean="0"/>
              <a:t>如</a:t>
            </a:r>
            <a:r>
              <a:rPr lang="zh-CN" altLang="zh-CN" sz="2800" b="1" dirty="0"/>
              <a:t>怀孕期</a:t>
            </a:r>
            <a:r>
              <a:rPr lang="zh-CN" altLang="zh-CN" sz="2800" b="1" dirty="0" smtClean="0"/>
              <a:t>长短</a:t>
            </a:r>
            <a:r>
              <a:rPr lang="zh-CN" altLang="en-US" sz="2800" b="1" dirty="0" smtClean="0"/>
              <a:t>、</a:t>
            </a:r>
            <a:r>
              <a:rPr lang="zh-CN" altLang="zh-CN" sz="2800" b="1" dirty="0" smtClean="0"/>
              <a:t>吸烟孕妇</a:t>
            </a:r>
            <a:r>
              <a:rPr lang="zh-CN" altLang="en-US" sz="2800" b="1" dirty="0" smtClean="0"/>
              <a:t>多是</a:t>
            </a:r>
            <a:r>
              <a:rPr lang="zh-CN" altLang="zh-CN" sz="2800" b="1" dirty="0" smtClean="0"/>
              <a:t>体重</a:t>
            </a:r>
            <a:r>
              <a:rPr lang="zh-CN" altLang="zh-CN" sz="2800" b="1" dirty="0"/>
              <a:t>较</a:t>
            </a:r>
            <a:r>
              <a:rPr lang="zh-CN" altLang="zh-CN" sz="2800" b="1" dirty="0" smtClean="0"/>
              <a:t>轻</a:t>
            </a:r>
            <a:r>
              <a:rPr lang="zh-CN" altLang="en-US" sz="2800" b="1" dirty="0" smtClean="0"/>
              <a:t>的</a:t>
            </a:r>
            <a:r>
              <a:rPr lang="zh-CN" altLang="zh-CN" sz="2800" b="1" dirty="0" smtClean="0"/>
              <a:t>年青</a:t>
            </a:r>
            <a:r>
              <a:rPr lang="zh-CN" altLang="en-US" sz="2800" b="1" dirty="0" smtClean="0"/>
              <a:t>人等</a:t>
            </a:r>
            <a:r>
              <a:rPr lang="en-US" altLang="zh-CN" sz="2800" b="1" dirty="0" smtClean="0"/>
              <a:t>).</a:t>
            </a:r>
            <a:endParaRPr lang="zh-CN" altLang="zh-CN" sz="2800" b="1" dirty="0"/>
          </a:p>
        </p:txBody>
      </p:sp>
      <p:sp>
        <p:nvSpPr>
          <p:cNvPr id="5" name="Text Box 21"/>
          <p:cNvSpPr txBox="1">
            <a:spLocks noChangeArrowheads="1"/>
          </p:cNvSpPr>
          <p:nvPr/>
        </p:nvSpPr>
        <p:spPr bwMode="auto">
          <a:xfrm>
            <a:off x="473990" y="4293096"/>
            <a:ext cx="8222494" cy="1643527"/>
          </a:xfrm>
          <a:prstGeom prst="rect">
            <a:avLst/>
          </a:prstGeom>
          <a:solidFill>
            <a:schemeClr val="accent1">
              <a:lumMod val="20000"/>
              <a:lumOff val="80000"/>
            </a:schemeClr>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pPr>
            <a:r>
              <a:rPr lang="zh-CN" altLang="zh-CN" sz="2800" b="1" dirty="0"/>
              <a:t>“孕妇吸烟可能导致胎儿受损、早产及新生儿低体重”的</a:t>
            </a:r>
            <a:r>
              <a:rPr lang="zh-CN" altLang="zh-CN" sz="2800" b="1" dirty="0" smtClean="0"/>
              <a:t>警告不如</a:t>
            </a:r>
            <a:r>
              <a:rPr lang="zh-CN" altLang="zh-CN" sz="2800" b="1" dirty="0"/>
              <a:t>“吸烟导致肺癌”来得强</a:t>
            </a:r>
            <a:r>
              <a:rPr lang="zh-CN" altLang="zh-CN" sz="2800" b="1" dirty="0" smtClean="0"/>
              <a:t>，是</a:t>
            </a:r>
            <a:r>
              <a:rPr lang="zh-CN" altLang="zh-CN" sz="2800" b="1" dirty="0"/>
              <a:t>由于</a:t>
            </a:r>
            <a:r>
              <a:rPr lang="zh-CN" altLang="zh-CN" sz="2800" b="1" dirty="0">
                <a:solidFill>
                  <a:srgbClr val="FF0000"/>
                </a:solidFill>
              </a:rPr>
              <a:t>对孕妇吸烟与胎儿</a:t>
            </a:r>
            <a:r>
              <a:rPr lang="zh-CN" altLang="zh-CN" sz="2800" b="1" dirty="0" smtClean="0">
                <a:solidFill>
                  <a:srgbClr val="FF0000"/>
                </a:solidFill>
              </a:rPr>
              <a:t>健康间的生理学关系</a:t>
            </a:r>
            <a:r>
              <a:rPr lang="zh-CN" altLang="zh-CN" sz="2800" b="1" dirty="0">
                <a:solidFill>
                  <a:srgbClr val="FF0000"/>
                </a:solidFill>
              </a:rPr>
              <a:t>研究得</a:t>
            </a:r>
            <a:r>
              <a:rPr lang="zh-CN" altLang="zh-CN" sz="2800" b="1" dirty="0" smtClean="0">
                <a:solidFill>
                  <a:srgbClr val="FF0000"/>
                </a:solidFill>
              </a:rPr>
              <a:t>不够</a:t>
            </a:r>
            <a:r>
              <a:rPr lang="en-US" altLang="zh-CN" sz="2800" b="1" dirty="0" smtClean="0"/>
              <a:t>.</a:t>
            </a:r>
            <a:endParaRPr lang="zh-CN" altLang="en-US" sz="2800" b="1" dirty="0"/>
          </a:p>
        </p:txBody>
      </p:sp>
    </p:spTree>
    <p:extLst>
      <p:ext uri="{BB962C8B-B14F-4D97-AF65-F5344CB8AC3E}">
        <p14:creationId xmlns:p14="http://schemas.microsoft.com/office/powerpoint/2010/main" xmlns="" val="1197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133600" y="411163"/>
            <a:ext cx="4800600" cy="579437"/>
          </a:xfrm>
          <a:prstGeom prst="rect">
            <a:avLst/>
          </a:prstGeom>
          <a:solidFill>
            <a:srgbClr val="FFCCFF"/>
          </a:solidFill>
          <a:ln w="9525">
            <a:noFill/>
            <a:miter lim="800000"/>
            <a:headEnd/>
            <a:tailEnd/>
          </a:ln>
          <a:effectLst/>
        </p:spPr>
        <p:txBody>
          <a:bodyPr>
            <a:spAutoFit/>
          </a:bodyPr>
          <a:lstStyle/>
          <a:p>
            <a:pPr algn="ctr">
              <a:spcBef>
                <a:spcPct val="50000"/>
              </a:spcBef>
            </a:pPr>
            <a:r>
              <a:rPr lang="en-US" altLang="zh-CN" sz="3200" b="1" smtClean="0">
                <a:ea typeface="楷体_GB2312" pitchFamily="49" charset="-122"/>
              </a:rPr>
              <a:t>9.1</a:t>
            </a:r>
            <a:r>
              <a:rPr lang="en-US" altLang="zh-CN" sz="3200" b="1" smtClean="0">
                <a:latin typeface="楷体_GB2312" pitchFamily="49" charset="-122"/>
                <a:ea typeface="楷体_GB2312" pitchFamily="49" charset="-122"/>
              </a:rPr>
              <a:t>  </a:t>
            </a:r>
            <a:r>
              <a:rPr lang="zh-CN" altLang="en-US" sz="3200" b="1" dirty="0">
                <a:latin typeface="楷体_GB2312" pitchFamily="49" charset="-122"/>
                <a:ea typeface="楷体_GB2312" pitchFamily="49" charset="-122"/>
              </a:rPr>
              <a:t>牙膏的销售量</a:t>
            </a:r>
            <a:r>
              <a:rPr lang="zh-CN" altLang="en-US" sz="3200" dirty="0">
                <a:latin typeface="楷体_GB2312" pitchFamily="49" charset="-122"/>
                <a:ea typeface="楷体_GB2312" pitchFamily="49" charset="-122"/>
              </a:rPr>
              <a:t> </a:t>
            </a:r>
          </a:p>
        </p:txBody>
      </p:sp>
      <p:sp>
        <p:nvSpPr>
          <p:cNvPr id="2052" name="Text Box 4"/>
          <p:cNvSpPr txBox="1">
            <a:spLocks noChangeArrowheads="1"/>
          </p:cNvSpPr>
          <p:nvPr/>
        </p:nvSpPr>
        <p:spPr bwMode="auto">
          <a:xfrm>
            <a:off x="304800" y="1219200"/>
            <a:ext cx="609600" cy="1066800"/>
          </a:xfrm>
          <a:prstGeom prst="rect">
            <a:avLst/>
          </a:prstGeom>
          <a:solidFill>
            <a:schemeClr val="accent1"/>
          </a:solidFill>
          <a:ln w="9525">
            <a:noFill/>
            <a:miter lim="800000"/>
            <a:headEnd/>
            <a:tailEnd/>
          </a:ln>
          <a:effectLst/>
        </p:spPr>
        <p:txBody>
          <a:bodyPr>
            <a:spAutoFit/>
          </a:bodyPr>
          <a:lstStyle/>
          <a:p>
            <a:pPr>
              <a:spcBef>
                <a:spcPct val="50000"/>
              </a:spcBef>
            </a:pPr>
            <a:r>
              <a:rPr lang="zh-CN" altLang="en-US" sz="3200" b="1">
                <a:ea typeface="楷体_GB2312" pitchFamily="49" charset="-122"/>
              </a:rPr>
              <a:t>问题</a:t>
            </a:r>
          </a:p>
        </p:txBody>
      </p:sp>
      <p:sp>
        <p:nvSpPr>
          <p:cNvPr id="2053" name="Text Box 5"/>
          <p:cNvSpPr txBox="1">
            <a:spLocks noChangeArrowheads="1"/>
          </p:cNvSpPr>
          <p:nvPr/>
        </p:nvSpPr>
        <p:spPr bwMode="auto">
          <a:xfrm>
            <a:off x="1143000" y="1157288"/>
            <a:ext cx="7391400" cy="519112"/>
          </a:xfrm>
          <a:prstGeom prst="rect">
            <a:avLst/>
          </a:prstGeom>
          <a:noFill/>
          <a:ln w="9525">
            <a:noFill/>
            <a:miter lim="800000"/>
            <a:headEnd/>
            <a:tailEnd/>
          </a:ln>
          <a:effectLst/>
        </p:spPr>
        <p:txBody>
          <a:bodyPr>
            <a:spAutoFit/>
          </a:bodyPr>
          <a:lstStyle/>
          <a:p>
            <a:pPr>
              <a:spcBef>
                <a:spcPct val="50000"/>
              </a:spcBef>
            </a:pPr>
            <a:r>
              <a:rPr lang="zh-CN" altLang="en-US" sz="2800" b="1"/>
              <a:t>建立牙膏销售量与价格、广告投入之间的模型 </a:t>
            </a:r>
          </a:p>
        </p:txBody>
      </p:sp>
      <p:sp>
        <p:nvSpPr>
          <p:cNvPr id="2054" name="Text Box 6"/>
          <p:cNvSpPr txBox="1">
            <a:spLocks noChangeArrowheads="1"/>
          </p:cNvSpPr>
          <p:nvPr/>
        </p:nvSpPr>
        <p:spPr bwMode="auto">
          <a:xfrm>
            <a:off x="1143000" y="1690688"/>
            <a:ext cx="7391400" cy="519112"/>
          </a:xfrm>
          <a:prstGeom prst="rect">
            <a:avLst/>
          </a:prstGeom>
          <a:noFill/>
          <a:ln w="9525">
            <a:noFill/>
            <a:miter lim="800000"/>
            <a:headEnd/>
            <a:tailEnd/>
          </a:ln>
          <a:effectLst/>
        </p:spPr>
        <p:txBody>
          <a:bodyPr>
            <a:spAutoFit/>
          </a:bodyPr>
          <a:lstStyle/>
          <a:p>
            <a:pPr>
              <a:spcBef>
                <a:spcPct val="50000"/>
              </a:spcBef>
            </a:pPr>
            <a:r>
              <a:rPr lang="zh-CN" altLang="en-US" sz="2800" b="1"/>
              <a:t>预测在不同价格和广告费用下的牙膏销售量 </a:t>
            </a:r>
          </a:p>
        </p:txBody>
      </p:sp>
      <p:sp>
        <p:nvSpPr>
          <p:cNvPr id="2055" name="Text Box 7"/>
          <p:cNvSpPr txBox="1">
            <a:spLocks noChangeArrowheads="1"/>
          </p:cNvSpPr>
          <p:nvPr/>
        </p:nvSpPr>
        <p:spPr bwMode="auto">
          <a:xfrm>
            <a:off x="762000" y="2166938"/>
            <a:ext cx="7772400" cy="11176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b="1"/>
              <a:t>收集了</a:t>
            </a:r>
            <a:r>
              <a:rPr lang="en-US" altLang="zh-CN" sz="2800" b="1"/>
              <a:t>30</a:t>
            </a:r>
            <a:r>
              <a:rPr lang="zh-CN" altLang="en-US" sz="2800" b="1"/>
              <a:t>个销售周期本公司牙膏销售量、价格、广告费用，及同期其它厂家同类牙膏的平均售价 </a:t>
            </a:r>
          </a:p>
        </p:txBody>
      </p:sp>
      <p:grpSp>
        <p:nvGrpSpPr>
          <p:cNvPr id="2" name="Group 507"/>
          <p:cNvGrpSpPr>
            <a:grpSpLocks/>
          </p:cNvGrpSpPr>
          <p:nvPr/>
        </p:nvGrpSpPr>
        <p:grpSpPr bwMode="auto">
          <a:xfrm>
            <a:off x="179388" y="3302000"/>
            <a:ext cx="8785225" cy="3098800"/>
            <a:chOff x="113" y="2160"/>
            <a:chExt cx="5534" cy="1952"/>
          </a:xfrm>
        </p:grpSpPr>
        <p:sp>
          <p:nvSpPr>
            <p:cNvPr id="2556" name="Rectangle 508"/>
            <p:cNvSpPr>
              <a:spLocks noChangeArrowheads="1"/>
            </p:cNvSpPr>
            <p:nvPr/>
          </p:nvSpPr>
          <p:spPr bwMode="auto">
            <a:xfrm>
              <a:off x="4688" y="3825"/>
              <a:ext cx="959" cy="287"/>
            </a:xfrm>
            <a:prstGeom prst="rect">
              <a:avLst/>
            </a:prstGeom>
            <a:noFill/>
            <a:ln w="9525">
              <a:noFill/>
              <a:miter lim="800000"/>
              <a:headEnd/>
              <a:tailEnd/>
            </a:ln>
            <a:effectLst/>
          </p:spPr>
          <p:txBody>
            <a:bodyPr/>
            <a:lstStyle/>
            <a:p>
              <a:pPr algn="ctr"/>
              <a:r>
                <a:rPr lang="en-US" altLang="zh-CN" b="1"/>
                <a:t>9.26</a:t>
              </a:r>
            </a:p>
          </p:txBody>
        </p:sp>
        <p:sp>
          <p:nvSpPr>
            <p:cNvPr id="2557" name="Rectangle 509"/>
            <p:cNvSpPr>
              <a:spLocks noChangeArrowheads="1"/>
            </p:cNvSpPr>
            <p:nvPr/>
          </p:nvSpPr>
          <p:spPr bwMode="auto">
            <a:xfrm>
              <a:off x="3727" y="3825"/>
              <a:ext cx="961" cy="287"/>
            </a:xfrm>
            <a:prstGeom prst="rect">
              <a:avLst/>
            </a:prstGeom>
            <a:noFill/>
            <a:ln w="9525">
              <a:noFill/>
              <a:miter lim="800000"/>
              <a:headEnd/>
              <a:tailEnd/>
            </a:ln>
            <a:effectLst/>
          </p:spPr>
          <p:txBody>
            <a:bodyPr/>
            <a:lstStyle/>
            <a:p>
              <a:pPr algn="ctr"/>
              <a:r>
                <a:rPr lang="en-US" altLang="zh-CN" b="1">
                  <a:solidFill>
                    <a:srgbClr val="FF3300"/>
                  </a:solidFill>
                </a:rPr>
                <a:t>0.55</a:t>
              </a:r>
            </a:p>
          </p:txBody>
        </p:sp>
        <p:sp>
          <p:nvSpPr>
            <p:cNvPr id="2558" name="Rectangle 510"/>
            <p:cNvSpPr>
              <a:spLocks noChangeArrowheads="1"/>
            </p:cNvSpPr>
            <p:nvPr/>
          </p:nvSpPr>
          <p:spPr bwMode="auto">
            <a:xfrm>
              <a:off x="2711" y="3825"/>
              <a:ext cx="1016" cy="287"/>
            </a:xfrm>
            <a:prstGeom prst="rect">
              <a:avLst/>
            </a:prstGeom>
            <a:noFill/>
            <a:ln w="9525">
              <a:noFill/>
              <a:miter lim="800000"/>
              <a:headEnd/>
              <a:tailEnd/>
            </a:ln>
            <a:effectLst/>
          </p:spPr>
          <p:txBody>
            <a:bodyPr/>
            <a:lstStyle/>
            <a:p>
              <a:pPr algn="ctr"/>
              <a:r>
                <a:rPr lang="en-US" altLang="zh-CN" b="1"/>
                <a:t>6.80</a:t>
              </a:r>
            </a:p>
          </p:txBody>
        </p:sp>
        <p:sp>
          <p:nvSpPr>
            <p:cNvPr id="2559" name="Rectangle 511"/>
            <p:cNvSpPr>
              <a:spLocks noChangeArrowheads="1"/>
            </p:cNvSpPr>
            <p:nvPr/>
          </p:nvSpPr>
          <p:spPr bwMode="auto">
            <a:xfrm>
              <a:off x="1701" y="3825"/>
              <a:ext cx="1010" cy="287"/>
            </a:xfrm>
            <a:prstGeom prst="rect">
              <a:avLst/>
            </a:prstGeom>
            <a:noFill/>
            <a:ln w="9525">
              <a:noFill/>
              <a:miter lim="800000"/>
              <a:headEnd/>
              <a:tailEnd/>
            </a:ln>
            <a:effectLst/>
          </p:spPr>
          <p:txBody>
            <a:bodyPr/>
            <a:lstStyle/>
            <a:p>
              <a:pPr algn="ctr"/>
              <a:r>
                <a:rPr lang="en-US" altLang="zh-CN" b="1"/>
                <a:t>4.25</a:t>
              </a:r>
            </a:p>
          </p:txBody>
        </p:sp>
        <p:sp>
          <p:nvSpPr>
            <p:cNvPr id="2560" name="Rectangle 512"/>
            <p:cNvSpPr>
              <a:spLocks noChangeArrowheads="1"/>
            </p:cNvSpPr>
            <p:nvPr/>
          </p:nvSpPr>
          <p:spPr bwMode="auto">
            <a:xfrm>
              <a:off x="716" y="3825"/>
              <a:ext cx="985" cy="287"/>
            </a:xfrm>
            <a:prstGeom prst="rect">
              <a:avLst/>
            </a:prstGeom>
            <a:noFill/>
            <a:ln w="9525">
              <a:noFill/>
              <a:miter lim="800000"/>
              <a:headEnd/>
              <a:tailEnd/>
            </a:ln>
            <a:effectLst/>
          </p:spPr>
          <p:txBody>
            <a:bodyPr/>
            <a:lstStyle/>
            <a:p>
              <a:pPr algn="ctr"/>
              <a:r>
                <a:rPr lang="en-US" altLang="zh-CN" b="1"/>
                <a:t>3.70</a:t>
              </a:r>
            </a:p>
          </p:txBody>
        </p:sp>
        <p:sp>
          <p:nvSpPr>
            <p:cNvPr id="2561" name="Rectangle 513"/>
            <p:cNvSpPr>
              <a:spLocks noChangeArrowheads="1"/>
            </p:cNvSpPr>
            <p:nvPr/>
          </p:nvSpPr>
          <p:spPr bwMode="auto">
            <a:xfrm>
              <a:off x="113" y="3825"/>
              <a:ext cx="603" cy="287"/>
            </a:xfrm>
            <a:prstGeom prst="rect">
              <a:avLst/>
            </a:prstGeom>
            <a:noFill/>
            <a:ln w="9525">
              <a:noFill/>
              <a:miter lim="800000"/>
              <a:headEnd/>
              <a:tailEnd/>
            </a:ln>
            <a:effectLst/>
          </p:spPr>
          <p:txBody>
            <a:bodyPr/>
            <a:lstStyle/>
            <a:p>
              <a:pPr algn="ctr"/>
              <a:r>
                <a:rPr lang="en-US" altLang="zh-CN" b="1"/>
                <a:t>30</a:t>
              </a:r>
            </a:p>
          </p:txBody>
        </p:sp>
        <p:sp>
          <p:nvSpPr>
            <p:cNvPr id="2562" name="Rectangle 514"/>
            <p:cNvSpPr>
              <a:spLocks noChangeArrowheads="1"/>
            </p:cNvSpPr>
            <p:nvPr/>
          </p:nvSpPr>
          <p:spPr bwMode="auto">
            <a:xfrm>
              <a:off x="4688" y="3538"/>
              <a:ext cx="959" cy="287"/>
            </a:xfrm>
            <a:prstGeom prst="rect">
              <a:avLst/>
            </a:prstGeom>
            <a:noFill/>
            <a:ln w="9525">
              <a:noFill/>
              <a:miter lim="800000"/>
              <a:headEnd/>
              <a:tailEnd/>
            </a:ln>
            <a:effectLst/>
          </p:spPr>
          <p:txBody>
            <a:bodyPr/>
            <a:lstStyle/>
            <a:p>
              <a:pPr algn="ctr"/>
              <a:r>
                <a:rPr lang="en-US" altLang="zh-CN" b="1"/>
                <a:t>7.93</a:t>
              </a:r>
            </a:p>
          </p:txBody>
        </p:sp>
        <p:sp>
          <p:nvSpPr>
            <p:cNvPr id="2563" name="Rectangle 515"/>
            <p:cNvSpPr>
              <a:spLocks noChangeArrowheads="1"/>
            </p:cNvSpPr>
            <p:nvPr/>
          </p:nvSpPr>
          <p:spPr bwMode="auto">
            <a:xfrm>
              <a:off x="3727" y="3538"/>
              <a:ext cx="961" cy="287"/>
            </a:xfrm>
            <a:prstGeom prst="rect">
              <a:avLst/>
            </a:prstGeom>
            <a:noFill/>
            <a:ln w="9525">
              <a:noFill/>
              <a:miter lim="800000"/>
              <a:headEnd/>
              <a:tailEnd/>
            </a:ln>
            <a:effectLst/>
          </p:spPr>
          <p:txBody>
            <a:bodyPr/>
            <a:lstStyle/>
            <a:p>
              <a:pPr algn="ctr"/>
              <a:r>
                <a:rPr lang="en-US" altLang="zh-CN" b="1">
                  <a:solidFill>
                    <a:srgbClr val="FF3300"/>
                  </a:solidFill>
                </a:rPr>
                <a:t>0.05</a:t>
              </a:r>
            </a:p>
          </p:txBody>
        </p:sp>
        <p:sp>
          <p:nvSpPr>
            <p:cNvPr id="2564" name="Rectangle 516"/>
            <p:cNvSpPr>
              <a:spLocks noChangeArrowheads="1"/>
            </p:cNvSpPr>
            <p:nvPr/>
          </p:nvSpPr>
          <p:spPr bwMode="auto">
            <a:xfrm>
              <a:off x="2711" y="3538"/>
              <a:ext cx="1016" cy="287"/>
            </a:xfrm>
            <a:prstGeom prst="rect">
              <a:avLst/>
            </a:prstGeom>
            <a:noFill/>
            <a:ln w="9525">
              <a:noFill/>
              <a:miter lim="800000"/>
              <a:headEnd/>
              <a:tailEnd/>
            </a:ln>
            <a:effectLst/>
          </p:spPr>
          <p:txBody>
            <a:bodyPr/>
            <a:lstStyle/>
            <a:p>
              <a:pPr algn="ctr"/>
              <a:r>
                <a:rPr lang="en-US" altLang="zh-CN" b="1"/>
                <a:t>5.80</a:t>
              </a:r>
            </a:p>
          </p:txBody>
        </p:sp>
        <p:sp>
          <p:nvSpPr>
            <p:cNvPr id="2565" name="Rectangle 517"/>
            <p:cNvSpPr>
              <a:spLocks noChangeArrowheads="1"/>
            </p:cNvSpPr>
            <p:nvPr/>
          </p:nvSpPr>
          <p:spPr bwMode="auto">
            <a:xfrm>
              <a:off x="1701" y="3538"/>
              <a:ext cx="1010" cy="287"/>
            </a:xfrm>
            <a:prstGeom prst="rect">
              <a:avLst/>
            </a:prstGeom>
            <a:noFill/>
            <a:ln w="9525">
              <a:noFill/>
              <a:miter lim="800000"/>
              <a:headEnd/>
              <a:tailEnd/>
            </a:ln>
            <a:effectLst/>
          </p:spPr>
          <p:txBody>
            <a:bodyPr/>
            <a:lstStyle/>
            <a:p>
              <a:pPr algn="ctr"/>
              <a:r>
                <a:rPr lang="en-US" altLang="zh-CN" b="1"/>
                <a:t>3.85</a:t>
              </a:r>
            </a:p>
          </p:txBody>
        </p:sp>
        <p:sp>
          <p:nvSpPr>
            <p:cNvPr id="2566" name="Rectangle 518"/>
            <p:cNvSpPr>
              <a:spLocks noChangeArrowheads="1"/>
            </p:cNvSpPr>
            <p:nvPr/>
          </p:nvSpPr>
          <p:spPr bwMode="auto">
            <a:xfrm>
              <a:off x="716" y="3538"/>
              <a:ext cx="985" cy="287"/>
            </a:xfrm>
            <a:prstGeom prst="rect">
              <a:avLst/>
            </a:prstGeom>
            <a:noFill/>
            <a:ln w="9525">
              <a:noFill/>
              <a:miter lim="800000"/>
              <a:headEnd/>
              <a:tailEnd/>
            </a:ln>
            <a:effectLst/>
          </p:spPr>
          <p:txBody>
            <a:bodyPr/>
            <a:lstStyle/>
            <a:p>
              <a:pPr algn="ctr"/>
              <a:r>
                <a:rPr lang="en-US" altLang="zh-CN" b="1"/>
                <a:t>3.80</a:t>
              </a:r>
            </a:p>
          </p:txBody>
        </p:sp>
        <p:sp>
          <p:nvSpPr>
            <p:cNvPr id="2567" name="Rectangle 519"/>
            <p:cNvSpPr>
              <a:spLocks noChangeArrowheads="1"/>
            </p:cNvSpPr>
            <p:nvPr/>
          </p:nvSpPr>
          <p:spPr bwMode="auto">
            <a:xfrm>
              <a:off x="113" y="3538"/>
              <a:ext cx="603" cy="287"/>
            </a:xfrm>
            <a:prstGeom prst="rect">
              <a:avLst/>
            </a:prstGeom>
            <a:noFill/>
            <a:ln w="9525">
              <a:noFill/>
              <a:miter lim="800000"/>
              <a:headEnd/>
              <a:tailEnd/>
            </a:ln>
            <a:effectLst/>
          </p:spPr>
          <p:txBody>
            <a:bodyPr/>
            <a:lstStyle/>
            <a:p>
              <a:pPr algn="ctr"/>
              <a:r>
                <a:rPr lang="en-US" altLang="zh-CN" b="1"/>
                <a:t>29</a:t>
              </a:r>
            </a:p>
          </p:txBody>
        </p:sp>
        <p:sp>
          <p:nvSpPr>
            <p:cNvPr id="2568" name="Rectangle 520"/>
            <p:cNvSpPr>
              <a:spLocks noChangeArrowheads="1"/>
            </p:cNvSpPr>
            <p:nvPr/>
          </p:nvSpPr>
          <p:spPr bwMode="auto">
            <a:xfrm>
              <a:off x="4688" y="3251"/>
              <a:ext cx="959" cy="287"/>
            </a:xfrm>
            <a:prstGeom prst="rect">
              <a:avLst/>
            </a:prstGeom>
            <a:noFill/>
            <a:ln w="9525">
              <a:noFill/>
              <a:miter lim="800000"/>
              <a:headEnd/>
              <a:tailEnd/>
            </a:ln>
            <a:effectLst/>
          </p:spPr>
          <p:txBody>
            <a:bodyPr/>
            <a:lstStyle/>
            <a:p>
              <a:pPr algn="ctr"/>
              <a:r>
                <a:rPr lang="en-US" altLang="zh-CN" b="1">
                  <a:sym typeface="Symbol" pitchFamily="18" charset="2"/>
                </a:rPr>
                <a:t></a:t>
              </a:r>
            </a:p>
          </p:txBody>
        </p:sp>
        <p:sp>
          <p:nvSpPr>
            <p:cNvPr id="2569" name="Rectangle 521"/>
            <p:cNvSpPr>
              <a:spLocks noChangeArrowheads="1"/>
            </p:cNvSpPr>
            <p:nvPr/>
          </p:nvSpPr>
          <p:spPr bwMode="auto">
            <a:xfrm>
              <a:off x="3727" y="3251"/>
              <a:ext cx="961" cy="287"/>
            </a:xfrm>
            <a:prstGeom prst="rect">
              <a:avLst/>
            </a:prstGeom>
            <a:noFill/>
            <a:ln w="9525">
              <a:noFill/>
              <a:miter lim="800000"/>
              <a:headEnd/>
              <a:tailEnd/>
            </a:ln>
            <a:effectLst/>
          </p:spPr>
          <p:txBody>
            <a:bodyPr/>
            <a:lstStyle/>
            <a:p>
              <a:pPr algn="ctr"/>
              <a:r>
                <a:rPr lang="en-US" altLang="zh-CN" b="1">
                  <a:solidFill>
                    <a:srgbClr val="FF3300"/>
                  </a:solidFill>
                  <a:sym typeface="Symbol" pitchFamily="18" charset="2"/>
                </a:rPr>
                <a:t></a:t>
              </a:r>
            </a:p>
          </p:txBody>
        </p:sp>
        <p:sp>
          <p:nvSpPr>
            <p:cNvPr id="2570" name="Rectangle 522"/>
            <p:cNvSpPr>
              <a:spLocks noChangeArrowheads="1"/>
            </p:cNvSpPr>
            <p:nvPr/>
          </p:nvSpPr>
          <p:spPr bwMode="auto">
            <a:xfrm>
              <a:off x="2711" y="3251"/>
              <a:ext cx="1016" cy="287"/>
            </a:xfrm>
            <a:prstGeom prst="rect">
              <a:avLst/>
            </a:prstGeom>
            <a:noFill/>
            <a:ln w="9525">
              <a:noFill/>
              <a:miter lim="800000"/>
              <a:headEnd/>
              <a:tailEnd/>
            </a:ln>
            <a:effectLst/>
          </p:spPr>
          <p:txBody>
            <a:bodyPr/>
            <a:lstStyle/>
            <a:p>
              <a:pPr algn="ctr"/>
              <a:r>
                <a:rPr lang="en-US" altLang="zh-CN" b="1">
                  <a:sym typeface="Symbol" pitchFamily="18" charset="2"/>
                </a:rPr>
                <a:t></a:t>
              </a:r>
            </a:p>
          </p:txBody>
        </p:sp>
        <p:sp>
          <p:nvSpPr>
            <p:cNvPr id="2571" name="Rectangle 523"/>
            <p:cNvSpPr>
              <a:spLocks noChangeArrowheads="1"/>
            </p:cNvSpPr>
            <p:nvPr/>
          </p:nvSpPr>
          <p:spPr bwMode="auto">
            <a:xfrm>
              <a:off x="1701" y="3251"/>
              <a:ext cx="1010" cy="287"/>
            </a:xfrm>
            <a:prstGeom prst="rect">
              <a:avLst/>
            </a:prstGeom>
            <a:noFill/>
            <a:ln w="9525">
              <a:noFill/>
              <a:miter lim="800000"/>
              <a:headEnd/>
              <a:tailEnd/>
            </a:ln>
            <a:effectLst/>
          </p:spPr>
          <p:txBody>
            <a:bodyPr/>
            <a:lstStyle/>
            <a:p>
              <a:pPr algn="ctr"/>
              <a:r>
                <a:rPr lang="en-US" altLang="zh-CN" b="1">
                  <a:sym typeface="Symbol" pitchFamily="18" charset="2"/>
                </a:rPr>
                <a:t></a:t>
              </a:r>
            </a:p>
          </p:txBody>
        </p:sp>
        <p:sp>
          <p:nvSpPr>
            <p:cNvPr id="2572" name="Rectangle 524"/>
            <p:cNvSpPr>
              <a:spLocks noChangeArrowheads="1"/>
            </p:cNvSpPr>
            <p:nvPr/>
          </p:nvSpPr>
          <p:spPr bwMode="auto">
            <a:xfrm>
              <a:off x="716" y="3251"/>
              <a:ext cx="985" cy="287"/>
            </a:xfrm>
            <a:prstGeom prst="rect">
              <a:avLst/>
            </a:prstGeom>
            <a:noFill/>
            <a:ln w="9525">
              <a:noFill/>
              <a:miter lim="800000"/>
              <a:headEnd/>
              <a:tailEnd/>
            </a:ln>
            <a:effectLst/>
          </p:spPr>
          <p:txBody>
            <a:bodyPr/>
            <a:lstStyle/>
            <a:p>
              <a:pPr algn="ctr"/>
              <a:r>
                <a:rPr lang="en-US" altLang="zh-CN" b="1">
                  <a:sym typeface="Symbol" pitchFamily="18" charset="2"/>
                </a:rPr>
                <a:t></a:t>
              </a:r>
            </a:p>
          </p:txBody>
        </p:sp>
        <p:sp>
          <p:nvSpPr>
            <p:cNvPr id="2573" name="Rectangle 525"/>
            <p:cNvSpPr>
              <a:spLocks noChangeArrowheads="1"/>
            </p:cNvSpPr>
            <p:nvPr/>
          </p:nvSpPr>
          <p:spPr bwMode="auto">
            <a:xfrm>
              <a:off x="113" y="3251"/>
              <a:ext cx="603" cy="287"/>
            </a:xfrm>
            <a:prstGeom prst="rect">
              <a:avLst/>
            </a:prstGeom>
            <a:noFill/>
            <a:ln w="9525">
              <a:noFill/>
              <a:miter lim="800000"/>
              <a:headEnd/>
              <a:tailEnd/>
            </a:ln>
            <a:effectLst/>
          </p:spPr>
          <p:txBody>
            <a:bodyPr/>
            <a:lstStyle/>
            <a:p>
              <a:pPr algn="ctr"/>
              <a:r>
                <a:rPr lang="en-US" altLang="zh-CN" b="1">
                  <a:sym typeface="Symbol" pitchFamily="18" charset="2"/>
                </a:rPr>
                <a:t></a:t>
              </a:r>
            </a:p>
          </p:txBody>
        </p:sp>
        <p:sp>
          <p:nvSpPr>
            <p:cNvPr id="2574" name="Rectangle 526"/>
            <p:cNvSpPr>
              <a:spLocks noChangeArrowheads="1"/>
            </p:cNvSpPr>
            <p:nvPr/>
          </p:nvSpPr>
          <p:spPr bwMode="auto">
            <a:xfrm>
              <a:off x="4688" y="2964"/>
              <a:ext cx="959" cy="287"/>
            </a:xfrm>
            <a:prstGeom prst="rect">
              <a:avLst/>
            </a:prstGeom>
            <a:noFill/>
            <a:ln w="9525">
              <a:noFill/>
              <a:miter lim="800000"/>
              <a:headEnd/>
              <a:tailEnd/>
            </a:ln>
            <a:effectLst/>
          </p:spPr>
          <p:txBody>
            <a:bodyPr/>
            <a:lstStyle/>
            <a:p>
              <a:pPr algn="ctr"/>
              <a:r>
                <a:rPr lang="en-US" altLang="zh-CN" b="1"/>
                <a:t>8.51</a:t>
              </a:r>
            </a:p>
          </p:txBody>
        </p:sp>
        <p:sp>
          <p:nvSpPr>
            <p:cNvPr id="2575" name="Rectangle 527"/>
            <p:cNvSpPr>
              <a:spLocks noChangeArrowheads="1"/>
            </p:cNvSpPr>
            <p:nvPr/>
          </p:nvSpPr>
          <p:spPr bwMode="auto">
            <a:xfrm>
              <a:off x="3727" y="2964"/>
              <a:ext cx="961" cy="287"/>
            </a:xfrm>
            <a:prstGeom prst="rect">
              <a:avLst/>
            </a:prstGeom>
            <a:noFill/>
            <a:ln w="9525">
              <a:noFill/>
              <a:miter lim="800000"/>
              <a:headEnd/>
              <a:tailEnd/>
            </a:ln>
            <a:effectLst/>
          </p:spPr>
          <p:txBody>
            <a:bodyPr/>
            <a:lstStyle/>
            <a:p>
              <a:pPr algn="ctr"/>
              <a:r>
                <a:rPr lang="en-US" altLang="zh-CN" b="1">
                  <a:solidFill>
                    <a:srgbClr val="FF3300"/>
                  </a:solidFill>
                </a:rPr>
                <a:t>0.25</a:t>
              </a:r>
            </a:p>
          </p:txBody>
        </p:sp>
        <p:sp>
          <p:nvSpPr>
            <p:cNvPr id="2576" name="Rectangle 528"/>
            <p:cNvSpPr>
              <a:spLocks noChangeArrowheads="1"/>
            </p:cNvSpPr>
            <p:nvPr/>
          </p:nvSpPr>
          <p:spPr bwMode="auto">
            <a:xfrm>
              <a:off x="2711" y="2964"/>
              <a:ext cx="1016" cy="287"/>
            </a:xfrm>
            <a:prstGeom prst="rect">
              <a:avLst/>
            </a:prstGeom>
            <a:noFill/>
            <a:ln w="9525">
              <a:noFill/>
              <a:miter lim="800000"/>
              <a:headEnd/>
              <a:tailEnd/>
            </a:ln>
            <a:effectLst/>
          </p:spPr>
          <p:txBody>
            <a:bodyPr/>
            <a:lstStyle/>
            <a:p>
              <a:pPr algn="ctr"/>
              <a:r>
                <a:rPr lang="en-US" altLang="zh-CN" b="1"/>
                <a:t>6.75</a:t>
              </a:r>
            </a:p>
          </p:txBody>
        </p:sp>
        <p:sp>
          <p:nvSpPr>
            <p:cNvPr id="2577" name="Rectangle 529"/>
            <p:cNvSpPr>
              <a:spLocks noChangeArrowheads="1"/>
            </p:cNvSpPr>
            <p:nvPr/>
          </p:nvSpPr>
          <p:spPr bwMode="auto">
            <a:xfrm>
              <a:off x="1701" y="2964"/>
              <a:ext cx="1010" cy="287"/>
            </a:xfrm>
            <a:prstGeom prst="rect">
              <a:avLst/>
            </a:prstGeom>
            <a:noFill/>
            <a:ln w="9525">
              <a:noFill/>
              <a:miter lim="800000"/>
              <a:headEnd/>
              <a:tailEnd/>
            </a:ln>
            <a:effectLst/>
          </p:spPr>
          <p:txBody>
            <a:bodyPr/>
            <a:lstStyle/>
            <a:p>
              <a:pPr algn="ctr"/>
              <a:r>
                <a:rPr lang="en-US" altLang="zh-CN" b="1"/>
                <a:t>4.00</a:t>
              </a:r>
            </a:p>
          </p:txBody>
        </p:sp>
        <p:sp>
          <p:nvSpPr>
            <p:cNvPr id="2578" name="Rectangle 530"/>
            <p:cNvSpPr>
              <a:spLocks noChangeArrowheads="1"/>
            </p:cNvSpPr>
            <p:nvPr/>
          </p:nvSpPr>
          <p:spPr bwMode="auto">
            <a:xfrm>
              <a:off x="716" y="2964"/>
              <a:ext cx="985" cy="287"/>
            </a:xfrm>
            <a:prstGeom prst="rect">
              <a:avLst/>
            </a:prstGeom>
            <a:noFill/>
            <a:ln w="9525">
              <a:noFill/>
              <a:miter lim="800000"/>
              <a:headEnd/>
              <a:tailEnd/>
            </a:ln>
            <a:effectLst/>
          </p:spPr>
          <p:txBody>
            <a:bodyPr/>
            <a:lstStyle/>
            <a:p>
              <a:pPr algn="ctr"/>
              <a:r>
                <a:rPr lang="en-US" altLang="zh-CN" b="1"/>
                <a:t>3.75</a:t>
              </a:r>
            </a:p>
          </p:txBody>
        </p:sp>
        <p:sp>
          <p:nvSpPr>
            <p:cNvPr id="2579" name="Rectangle 531"/>
            <p:cNvSpPr>
              <a:spLocks noChangeArrowheads="1"/>
            </p:cNvSpPr>
            <p:nvPr/>
          </p:nvSpPr>
          <p:spPr bwMode="auto">
            <a:xfrm>
              <a:off x="113" y="2964"/>
              <a:ext cx="603" cy="287"/>
            </a:xfrm>
            <a:prstGeom prst="rect">
              <a:avLst/>
            </a:prstGeom>
            <a:noFill/>
            <a:ln w="9525">
              <a:noFill/>
              <a:miter lim="800000"/>
              <a:headEnd/>
              <a:tailEnd/>
            </a:ln>
            <a:effectLst/>
          </p:spPr>
          <p:txBody>
            <a:bodyPr/>
            <a:lstStyle/>
            <a:p>
              <a:pPr algn="ctr"/>
              <a:r>
                <a:rPr lang="en-US" altLang="zh-CN" b="1"/>
                <a:t>2</a:t>
              </a:r>
            </a:p>
          </p:txBody>
        </p:sp>
        <p:sp>
          <p:nvSpPr>
            <p:cNvPr id="2580" name="Rectangle 532"/>
            <p:cNvSpPr>
              <a:spLocks noChangeArrowheads="1"/>
            </p:cNvSpPr>
            <p:nvPr/>
          </p:nvSpPr>
          <p:spPr bwMode="auto">
            <a:xfrm>
              <a:off x="4688" y="2677"/>
              <a:ext cx="959" cy="287"/>
            </a:xfrm>
            <a:prstGeom prst="rect">
              <a:avLst/>
            </a:prstGeom>
            <a:noFill/>
            <a:ln w="9525">
              <a:noFill/>
              <a:miter lim="800000"/>
              <a:headEnd/>
              <a:tailEnd/>
            </a:ln>
            <a:effectLst/>
          </p:spPr>
          <p:txBody>
            <a:bodyPr/>
            <a:lstStyle/>
            <a:p>
              <a:pPr algn="ctr"/>
              <a:r>
                <a:rPr lang="en-US" altLang="zh-CN" b="1"/>
                <a:t>7.38</a:t>
              </a:r>
            </a:p>
          </p:txBody>
        </p:sp>
        <p:sp>
          <p:nvSpPr>
            <p:cNvPr id="2581" name="Rectangle 533"/>
            <p:cNvSpPr>
              <a:spLocks noChangeArrowheads="1"/>
            </p:cNvSpPr>
            <p:nvPr/>
          </p:nvSpPr>
          <p:spPr bwMode="auto">
            <a:xfrm>
              <a:off x="3727" y="2677"/>
              <a:ext cx="961" cy="287"/>
            </a:xfrm>
            <a:prstGeom prst="rect">
              <a:avLst/>
            </a:prstGeom>
            <a:noFill/>
            <a:ln w="9525">
              <a:noFill/>
              <a:miter lim="800000"/>
              <a:headEnd/>
              <a:tailEnd/>
            </a:ln>
            <a:effectLst/>
          </p:spPr>
          <p:txBody>
            <a:bodyPr/>
            <a:lstStyle/>
            <a:p>
              <a:pPr algn="ctr"/>
              <a:r>
                <a:rPr lang="en-US" altLang="zh-CN" b="1">
                  <a:solidFill>
                    <a:srgbClr val="FF3300"/>
                  </a:solidFill>
                </a:rPr>
                <a:t>-0.05</a:t>
              </a:r>
            </a:p>
          </p:txBody>
        </p:sp>
        <p:sp>
          <p:nvSpPr>
            <p:cNvPr id="2582" name="Rectangle 534"/>
            <p:cNvSpPr>
              <a:spLocks noChangeArrowheads="1"/>
            </p:cNvSpPr>
            <p:nvPr/>
          </p:nvSpPr>
          <p:spPr bwMode="auto">
            <a:xfrm>
              <a:off x="2711" y="2677"/>
              <a:ext cx="1016" cy="287"/>
            </a:xfrm>
            <a:prstGeom prst="rect">
              <a:avLst/>
            </a:prstGeom>
            <a:noFill/>
            <a:ln w="9525">
              <a:noFill/>
              <a:miter lim="800000"/>
              <a:headEnd/>
              <a:tailEnd/>
            </a:ln>
            <a:effectLst/>
          </p:spPr>
          <p:txBody>
            <a:bodyPr/>
            <a:lstStyle/>
            <a:p>
              <a:pPr algn="ctr"/>
              <a:r>
                <a:rPr lang="en-US" altLang="zh-CN" b="1"/>
                <a:t>5.50</a:t>
              </a:r>
            </a:p>
          </p:txBody>
        </p:sp>
        <p:sp>
          <p:nvSpPr>
            <p:cNvPr id="2583" name="Rectangle 535"/>
            <p:cNvSpPr>
              <a:spLocks noChangeArrowheads="1"/>
            </p:cNvSpPr>
            <p:nvPr/>
          </p:nvSpPr>
          <p:spPr bwMode="auto">
            <a:xfrm>
              <a:off x="1701" y="2677"/>
              <a:ext cx="1010" cy="287"/>
            </a:xfrm>
            <a:prstGeom prst="rect">
              <a:avLst/>
            </a:prstGeom>
            <a:noFill/>
            <a:ln w="9525">
              <a:noFill/>
              <a:miter lim="800000"/>
              <a:headEnd/>
              <a:tailEnd/>
            </a:ln>
            <a:effectLst/>
          </p:spPr>
          <p:txBody>
            <a:bodyPr/>
            <a:lstStyle/>
            <a:p>
              <a:pPr algn="ctr"/>
              <a:r>
                <a:rPr lang="en-US" altLang="zh-CN" b="1"/>
                <a:t>3.80</a:t>
              </a:r>
            </a:p>
          </p:txBody>
        </p:sp>
        <p:sp>
          <p:nvSpPr>
            <p:cNvPr id="2584" name="Rectangle 536"/>
            <p:cNvSpPr>
              <a:spLocks noChangeArrowheads="1"/>
            </p:cNvSpPr>
            <p:nvPr/>
          </p:nvSpPr>
          <p:spPr bwMode="auto">
            <a:xfrm>
              <a:off x="716" y="2677"/>
              <a:ext cx="985" cy="287"/>
            </a:xfrm>
            <a:prstGeom prst="rect">
              <a:avLst/>
            </a:prstGeom>
            <a:noFill/>
            <a:ln w="9525">
              <a:noFill/>
              <a:miter lim="800000"/>
              <a:headEnd/>
              <a:tailEnd/>
            </a:ln>
            <a:effectLst/>
          </p:spPr>
          <p:txBody>
            <a:bodyPr/>
            <a:lstStyle/>
            <a:p>
              <a:pPr algn="ctr"/>
              <a:r>
                <a:rPr lang="en-US" altLang="zh-CN" b="1"/>
                <a:t>3.85</a:t>
              </a:r>
            </a:p>
          </p:txBody>
        </p:sp>
        <p:sp>
          <p:nvSpPr>
            <p:cNvPr id="2585" name="Rectangle 537"/>
            <p:cNvSpPr>
              <a:spLocks noChangeArrowheads="1"/>
            </p:cNvSpPr>
            <p:nvPr/>
          </p:nvSpPr>
          <p:spPr bwMode="auto">
            <a:xfrm>
              <a:off x="113" y="2677"/>
              <a:ext cx="603" cy="287"/>
            </a:xfrm>
            <a:prstGeom prst="rect">
              <a:avLst/>
            </a:prstGeom>
            <a:noFill/>
            <a:ln w="9525">
              <a:noFill/>
              <a:miter lim="800000"/>
              <a:headEnd/>
              <a:tailEnd/>
            </a:ln>
            <a:effectLst/>
          </p:spPr>
          <p:txBody>
            <a:bodyPr/>
            <a:lstStyle/>
            <a:p>
              <a:pPr algn="ctr"/>
              <a:r>
                <a:rPr lang="en-US" altLang="zh-CN" b="1"/>
                <a:t>1</a:t>
              </a:r>
            </a:p>
          </p:txBody>
        </p:sp>
        <p:sp>
          <p:nvSpPr>
            <p:cNvPr id="2586" name="Rectangle 538"/>
            <p:cNvSpPr>
              <a:spLocks noChangeArrowheads="1"/>
            </p:cNvSpPr>
            <p:nvPr/>
          </p:nvSpPr>
          <p:spPr bwMode="auto">
            <a:xfrm>
              <a:off x="4688" y="2160"/>
              <a:ext cx="959" cy="517"/>
            </a:xfrm>
            <a:prstGeom prst="rect">
              <a:avLst/>
            </a:prstGeom>
            <a:noFill/>
            <a:ln w="9525">
              <a:noFill/>
              <a:miter lim="800000"/>
              <a:headEnd/>
              <a:tailEnd/>
            </a:ln>
            <a:effectLst/>
          </p:spPr>
          <p:txBody>
            <a:bodyPr/>
            <a:lstStyle/>
            <a:p>
              <a:pPr algn="ctr"/>
              <a:r>
                <a:rPr lang="zh-CN" altLang="en-US" b="1"/>
                <a:t>销售量</a:t>
              </a:r>
              <a:endParaRPr lang="zh-CN" altLang="en-US" b="1">
                <a:cs typeface="Times New Roman" pitchFamily="18" charset="0"/>
              </a:endParaRPr>
            </a:p>
            <a:p>
              <a:pPr algn="ctr" eaLnBrk="0" hangingPunct="0"/>
              <a:r>
                <a:rPr lang="en-US" altLang="zh-CN" b="1"/>
                <a:t>(</a:t>
              </a:r>
              <a:r>
                <a:rPr lang="zh-CN" altLang="en-US" b="1"/>
                <a:t>百万支</a:t>
              </a:r>
              <a:r>
                <a:rPr lang="en-US" altLang="zh-CN" b="1"/>
                <a:t>)</a:t>
              </a:r>
            </a:p>
          </p:txBody>
        </p:sp>
        <p:sp>
          <p:nvSpPr>
            <p:cNvPr id="2587" name="Rectangle 539"/>
            <p:cNvSpPr>
              <a:spLocks noChangeArrowheads="1"/>
            </p:cNvSpPr>
            <p:nvPr/>
          </p:nvSpPr>
          <p:spPr bwMode="auto">
            <a:xfrm>
              <a:off x="3727" y="2160"/>
              <a:ext cx="961" cy="517"/>
            </a:xfrm>
            <a:prstGeom prst="rect">
              <a:avLst/>
            </a:prstGeom>
            <a:noFill/>
            <a:ln w="9525">
              <a:noFill/>
              <a:miter lim="800000"/>
              <a:headEnd/>
              <a:tailEnd/>
            </a:ln>
            <a:effectLst/>
          </p:spPr>
          <p:txBody>
            <a:bodyPr/>
            <a:lstStyle/>
            <a:p>
              <a:pPr algn="ctr"/>
              <a:r>
                <a:rPr lang="zh-CN" altLang="en-US" b="1">
                  <a:solidFill>
                    <a:srgbClr val="FF3300"/>
                  </a:solidFill>
                </a:rPr>
                <a:t>价格差</a:t>
              </a:r>
              <a:endParaRPr lang="zh-CN" altLang="en-US" b="1">
                <a:solidFill>
                  <a:srgbClr val="FF3300"/>
                </a:solidFill>
                <a:cs typeface="Times New Roman" pitchFamily="18" charset="0"/>
              </a:endParaRPr>
            </a:p>
            <a:p>
              <a:pPr algn="ctr" eaLnBrk="0" hangingPunct="0"/>
              <a:r>
                <a:rPr lang="zh-CN" altLang="en-US" b="1">
                  <a:solidFill>
                    <a:srgbClr val="FF3300"/>
                  </a:solidFill>
                </a:rPr>
                <a:t>（元）</a:t>
              </a:r>
            </a:p>
          </p:txBody>
        </p:sp>
        <p:sp>
          <p:nvSpPr>
            <p:cNvPr id="2588" name="Rectangle 540"/>
            <p:cNvSpPr>
              <a:spLocks noChangeArrowheads="1"/>
            </p:cNvSpPr>
            <p:nvPr/>
          </p:nvSpPr>
          <p:spPr bwMode="auto">
            <a:xfrm>
              <a:off x="2711" y="2160"/>
              <a:ext cx="1016" cy="517"/>
            </a:xfrm>
            <a:prstGeom prst="rect">
              <a:avLst/>
            </a:prstGeom>
            <a:noFill/>
            <a:ln w="9525">
              <a:noFill/>
              <a:miter lim="800000"/>
              <a:headEnd/>
              <a:tailEnd/>
            </a:ln>
            <a:effectLst/>
          </p:spPr>
          <p:txBody>
            <a:bodyPr/>
            <a:lstStyle/>
            <a:p>
              <a:pPr algn="ctr"/>
              <a:r>
                <a:rPr lang="zh-CN" altLang="en-US" b="1"/>
                <a:t>广告费用</a:t>
              </a:r>
              <a:endParaRPr lang="zh-CN" altLang="en-US" b="1">
                <a:cs typeface="Times New Roman" pitchFamily="18" charset="0"/>
              </a:endParaRPr>
            </a:p>
            <a:p>
              <a:pPr algn="ctr" eaLnBrk="0" hangingPunct="0"/>
              <a:r>
                <a:rPr lang="en-US" altLang="zh-CN" b="1"/>
                <a:t>(</a:t>
              </a:r>
              <a:r>
                <a:rPr lang="zh-CN" altLang="en-US" b="1"/>
                <a:t>百万元</a:t>
              </a:r>
              <a:r>
                <a:rPr lang="en-US" altLang="zh-CN" b="1"/>
                <a:t>)</a:t>
              </a:r>
            </a:p>
          </p:txBody>
        </p:sp>
        <p:sp>
          <p:nvSpPr>
            <p:cNvPr id="2589" name="Rectangle 541"/>
            <p:cNvSpPr>
              <a:spLocks noChangeArrowheads="1"/>
            </p:cNvSpPr>
            <p:nvPr/>
          </p:nvSpPr>
          <p:spPr bwMode="auto">
            <a:xfrm>
              <a:off x="1701" y="2160"/>
              <a:ext cx="1010" cy="517"/>
            </a:xfrm>
            <a:prstGeom prst="rect">
              <a:avLst/>
            </a:prstGeom>
            <a:noFill/>
            <a:ln w="9525">
              <a:noFill/>
              <a:miter lim="800000"/>
              <a:headEnd/>
              <a:tailEnd/>
            </a:ln>
            <a:effectLst/>
          </p:spPr>
          <p:txBody>
            <a:bodyPr/>
            <a:lstStyle/>
            <a:p>
              <a:pPr algn="ctr"/>
              <a:r>
                <a:rPr lang="zh-CN" altLang="en-US" b="1"/>
                <a:t>其它厂家价格</a:t>
              </a:r>
              <a:r>
                <a:rPr lang="en-US" altLang="zh-CN" b="1"/>
                <a:t>(</a:t>
              </a:r>
              <a:r>
                <a:rPr lang="zh-CN" altLang="en-US" b="1"/>
                <a:t>元</a:t>
              </a:r>
              <a:r>
                <a:rPr lang="en-US" altLang="zh-CN" b="1"/>
                <a:t>)</a:t>
              </a:r>
            </a:p>
          </p:txBody>
        </p:sp>
        <p:sp>
          <p:nvSpPr>
            <p:cNvPr id="2590" name="Rectangle 542"/>
            <p:cNvSpPr>
              <a:spLocks noChangeArrowheads="1"/>
            </p:cNvSpPr>
            <p:nvPr/>
          </p:nvSpPr>
          <p:spPr bwMode="auto">
            <a:xfrm>
              <a:off x="716" y="2160"/>
              <a:ext cx="985" cy="517"/>
            </a:xfrm>
            <a:prstGeom prst="rect">
              <a:avLst/>
            </a:prstGeom>
            <a:noFill/>
            <a:ln w="9525">
              <a:noFill/>
              <a:miter lim="800000"/>
              <a:headEnd/>
              <a:tailEnd/>
            </a:ln>
            <a:effectLst/>
          </p:spPr>
          <p:txBody>
            <a:bodyPr/>
            <a:lstStyle/>
            <a:p>
              <a:pPr algn="ctr"/>
              <a:r>
                <a:rPr lang="zh-CN" altLang="en-US" b="1"/>
                <a:t>本公司价格</a:t>
              </a:r>
              <a:r>
                <a:rPr lang="en-US" altLang="zh-CN" b="1"/>
                <a:t>(</a:t>
              </a:r>
              <a:r>
                <a:rPr lang="zh-CN" altLang="en-US" b="1"/>
                <a:t>元</a:t>
              </a:r>
              <a:r>
                <a:rPr lang="en-US" altLang="zh-CN" b="1"/>
                <a:t>)</a:t>
              </a:r>
            </a:p>
          </p:txBody>
        </p:sp>
        <p:sp>
          <p:nvSpPr>
            <p:cNvPr id="2591" name="Rectangle 543"/>
            <p:cNvSpPr>
              <a:spLocks noChangeArrowheads="1"/>
            </p:cNvSpPr>
            <p:nvPr/>
          </p:nvSpPr>
          <p:spPr bwMode="auto">
            <a:xfrm>
              <a:off x="113" y="2160"/>
              <a:ext cx="603" cy="517"/>
            </a:xfrm>
            <a:prstGeom prst="rect">
              <a:avLst/>
            </a:prstGeom>
            <a:noFill/>
            <a:ln w="9525">
              <a:noFill/>
              <a:miter lim="800000"/>
              <a:headEnd/>
              <a:tailEnd/>
            </a:ln>
            <a:effectLst/>
          </p:spPr>
          <p:txBody>
            <a:bodyPr/>
            <a:lstStyle/>
            <a:p>
              <a:pPr algn="ctr"/>
              <a:r>
                <a:rPr lang="zh-CN" altLang="en-US" b="1"/>
                <a:t>销售周期</a:t>
              </a:r>
            </a:p>
          </p:txBody>
        </p:sp>
        <p:sp>
          <p:nvSpPr>
            <p:cNvPr id="2592" name="Line 544"/>
            <p:cNvSpPr>
              <a:spLocks noChangeShapeType="1"/>
            </p:cNvSpPr>
            <p:nvPr/>
          </p:nvSpPr>
          <p:spPr bwMode="auto">
            <a:xfrm>
              <a:off x="113" y="2160"/>
              <a:ext cx="5534" cy="0"/>
            </a:xfrm>
            <a:prstGeom prst="line">
              <a:avLst/>
            </a:prstGeom>
            <a:noFill/>
            <a:ln w="12700" cap="rnd">
              <a:solidFill>
                <a:srgbClr val="000000"/>
              </a:solidFill>
              <a:round/>
              <a:headEnd/>
              <a:tailEnd/>
            </a:ln>
            <a:effectLst/>
          </p:spPr>
          <p:txBody>
            <a:bodyPr/>
            <a:lstStyle/>
            <a:p>
              <a:endParaRPr lang="zh-CN" altLang="en-US"/>
            </a:p>
          </p:txBody>
        </p:sp>
        <p:sp>
          <p:nvSpPr>
            <p:cNvPr id="2593" name="Line 545"/>
            <p:cNvSpPr>
              <a:spLocks noChangeShapeType="1"/>
            </p:cNvSpPr>
            <p:nvPr/>
          </p:nvSpPr>
          <p:spPr bwMode="auto">
            <a:xfrm>
              <a:off x="113" y="4112"/>
              <a:ext cx="5534" cy="0"/>
            </a:xfrm>
            <a:prstGeom prst="line">
              <a:avLst/>
            </a:prstGeom>
            <a:noFill/>
            <a:ln w="12700" cap="rnd">
              <a:solidFill>
                <a:srgbClr val="000000"/>
              </a:solidFill>
              <a:round/>
              <a:headEnd/>
              <a:tailEnd/>
            </a:ln>
            <a:effectLst/>
          </p:spPr>
          <p:txBody>
            <a:bodyPr/>
            <a:lstStyle/>
            <a:p>
              <a:endParaRPr lang="zh-CN" altLang="en-US"/>
            </a:p>
          </p:txBody>
        </p:sp>
        <p:sp>
          <p:nvSpPr>
            <p:cNvPr id="2594" name="Line 546"/>
            <p:cNvSpPr>
              <a:spLocks noChangeShapeType="1"/>
            </p:cNvSpPr>
            <p:nvPr/>
          </p:nvSpPr>
          <p:spPr bwMode="auto">
            <a:xfrm>
              <a:off x="113" y="2160"/>
              <a:ext cx="0" cy="1952"/>
            </a:xfrm>
            <a:prstGeom prst="line">
              <a:avLst/>
            </a:prstGeom>
            <a:noFill/>
            <a:ln w="12700" cap="rnd">
              <a:solidFill>
                <a:srgbClr val="000000"/>
              </a:solidFill>
              <a:round/>
              <a:headEnd/>
              <a:tailEnd/>
            </a:ln>
            <a:effectLst/>
          </p:spPr>
          <p:txBody>
            <a:bodyPr/>
            <a:lstStyle/>
            <a:p>
              <a:endParaRPr lang="zh-CN" altLang="en-US"/>
            </a:p>
          </p:txBody>
        </p:sp>
        <p:sp>
          <p:nvSpPr>
            <p:cNvPr id="2595" name="Line 547"/>
            <p:cNvSpPr>
              <a:spLocks noChangeShapeType="1"/>
            </p:cNvSpPr>
            <p:nvPr/>
          </p:nvSpPr>
          <p:spPr bwMode="auto">
            <a:xfrm>
              <a:off x="5647" y="2160"/>
              <a:ext cx="0" cy="1952"/>
            </a:xfrm>
            <a:prstGeom prst="line">
              <a:avLst/>
            </a:prstGeom>
            <a:noFill/>
            <a:ln w="12700" cap="rnd">
              <a:solidFill>
                <a:srgbClr val="000000"/>
              </a:solidFill>
              <a:round/>
              <a:headEnd/>
              <a:tailEnd/>
            </a:ln>
            <a:effectLst/>
          </p:spPr>
          <p:txBody>
            <a:bodyPr/>
            <a:lstStyle/>
            <a:p>
              <a:endParaRPr lang="zh-CN" altLang="en-US"/>
            </a:p>
          </p:txBody>
        </p:sp>
        <p:sp>
          <p:nvSpPr>
            <p:cNvPr id="2596" name="Line 548"/>
            <p:cNvSpPr>
              <a:spLocks noChangeShapeType="1"/>
            </p:cNvSpPr>
            <p:nvPr/>
          </p:nvSpPr>
          <p:spPr bwMode="auto">
            <a:xfrm>
              <a:off x="113" y="2677"/>
              <a:ext cx="5534" cy="0"/>
            </a:xfrm>
            <a:prstGeom prst="line">
              <a:avLst/>
            </a:prstGeom>
            <a:noFill/>
            <a:ln w="12700" cap="rnd">
              <a:solidFill>
                <a:srgbClr val="000000"/>
              </a:solidFill>
              <a:round/>
              <a:headEnd/>
              <a:tailEnd/>
            </a:ln>
            <a:effectLst/>
          </p:spPr>
          <p:txBody>
            <a:bodyPr/>
            <a:lstStyle/>
            <a:p>
              <a:endParaRPr lang="zh-CN" altLang="en-US"/>
            </a:p>
          </p:txBody>
        </p:sp>
        <p:sp>
          <p:nvSpPr>
            <p:cNvPr id="2597" name="Line 549"/>
            <p:cNvSpPr>
              <a:spLocks noChangeShapeType="1"/>
            </p:cNvSpPr>
            <p:nvPr/>
          </p:nvSpPr>
          <p:spPr bwMode="auto">
            <a:xfrm>
              <a:off x="716" y="2160"/>
              <a:ext cx="0" cy="1952"/>
            </a:xfrm>
            <a:prstGeom prst="line">
              <a:avLst/>
            </a:prstGeom>
            <a:noFill/>
            <a:ln w="12700" cap="rnd">
              <a:solidFill>
                <a:srgbClr val="000000"/>
              </a:solidFill>
              <a:round/>
              <a:headEnd/>
              <a:tailEnd/>
            </a:ln>
            <a:effectLst/>
          </p:spPr>
          <p:txBody>
            <a:bodyPr/>
            <a:lstStyle/>
            <a:p>
              <a:endParaRPr lang="zh-CN" altLang="en-US"/>
            </a:p>
          </p:txBody>
        </p:sp>
        <p:sp>
          <p:nvSpPr>
            <p:cNvPr id="2598" name="Line 550"/>
            <p:cNvSpPr>
              <a:spLocks noChangeShapeType="1"/>
            </p:cNvSpPr>
            <p:nvPr/>
          </p:nvSpPr>
          <p:spPr bwMode="auto">
            <a:xfrm>
              <a:off x="1701" y="2160"/>
              <a:ext cx="0" cy="1952"/>
            </a:xfrm>
            <a:prstGeom prst="line">
              <a:avLst/>
            </a:prstGeom>
            <a:noFill/>
            <a:ln w="12700" cap="rnd">
              <a:solidFill>
                <a:srgbClr val="000000"/>
              </a:solidFill>
              <a:round/>
              <a:headEnd/>
              <a:tailEnd/>
            </a:ln>
            <a:effectLst/>
          </p:spPr>
          <p:txBody>
            <a:bodyPr/>
            <a:lstStyle/>
            <a:p>
              <a:endParaRPr lang="zh-CN" altLang="en-US"/>
            </a:p>
          </p:txBody>
        </p:sp>
        <p:sp>
          <p:nvSpPr>
            <p:cNvPr id="2599" name="Line 551"/>
            <p:cNvSpPr>
              <a:spLocks noChangeShapeType="1"/>
            </p:cNvSpPr>
            <p:nvPr/>
          </p:nvSpPr>
          <p:spPr bwMode="auto">
            <a:xfrm>
              <a:off x="2711" y="2160"/>
              <a:ext cx="0" cy="1952"/>
            </a:xfrm>
            <a:prstGeom prst="line">
              <a:avLst/>
            </a:prstGeom>
            <a:noFill/>
            <a:ln w="12700" cap="rnd">
              <a:solidFill>
                <a:srgbClr val="000000"/>
              </a:solidFill>
              <a:round/>
              <a:headEnd/>
              <a:tailEnd/>
            </a:ln>
            <a:effectLst/>
          </p:spPr>
          <p:txBody>
            <a:bodyPr/>
            <a:lstStyle/>
            <a:p>
              <a:endParaRPr lang="zh-CN" altLang="en-US"/>
            </a:p>
          </p:txBody>
        </p:sp>
        <p:sp>
          <p:nvSpPr>
            <p:cNvPr id="2600" name="Line 552"/>
            <p:cNvSpPr>
              <a:spLocks noChangeShapeType="1"/>
            </p:cNvSpPr>
            <p:nvPr/>
          </p:nvSpPr>
          <p:spPr bwMode="auto">
            <a:xfrm>
              <a:off x="3727" y="2160"/>
              <a:ext cx="0" cy="1952"/>
            </a:xfrm>
            <a:prstGeom prst="line">
              <a:avLst/>
            </a:prstGeom>
            <a:noFill/>
            <a:ln w="12700" cap="rnd">
              <a:solidFill>
                <a:srgbClr val="000000"/>
              </a:solidFill>
              <a:round/>
              <a:headEnd/>
              <a:tailEnd/>
            </a:ln>
            <a:effectLst/>
          </p:spPr>
          <p:txBody>
            <a:bodyPr/>
            <a:lstStyle/>
            <a:p>
              <a:endParaRPr lang="zh-CN" altLang="en-US"/>
            </a:p>
          </p:txBody>
        </p:sp>
        <p:sp>
          <p:nvSpPr>
            <p:cNvPr id="2601" name="Line 553"/>
            <p:cNvSpPr>
              <a:spLocks noChangeShapeType="1"/>
            </p:cNvSpPr>
            <p:nvPr/>
          </p:nvSpPr>
          <p:spPr bwMode="auto">
            <a:xfrm>
              <a:off x="4688" y="2160"/>
              <a:ext cx="0" cy="1952"/>
            </a:xfrm>
            <a:prstGeom prst="line">
              <a:avLst/>
            </a:prstGeom>
            <a:noFill/>
            <a:ln w="12700" cap="rnd">
              <a:solidFill>
                <a:srgbClr val="000000"/>
              </a:solidFill>
              <a:round/>
              <a:headEnd/>
              <a:tailEnd/>
            </a:ln>
            <a:effectLst/>
          </p:spPr>
          <p:txBody>
            <a:bodyPr/>
            <a:lstStyle/>
            <a:p>
              <a:endParaRPr lang="zh-CN" altLang="en-US"/>
            </a:p>
          </p:txBody>
        </p:sp>
        <p:sp>
          <p:nvSpPr>
            <p:cNvPr id="2602" name="Line 554"/>
            <p:cNvSpPr>
              <a:spLocks noChangeShapeType="1"/>
            </p:cNvSpPr>
            <p:nvPr/>
          </p:nvSpPr>
          <p:spPr bwMode="auto">
            <a:xfrm>
              <a:off x="113" y="2964"/>
              <a:ext cx="603" cy="0"/>
            </a:xfrm>
            <a:prstGeom prst="line">
              <a:avLst/>
            </a:prstGeom>
            <a:noFill/>
            <a:ln w="12700" cap="rnd">
              <a:solidFill>
                <a:srgbClr val="000000"/>
              </a:solidFill>
              <a:round/>
              <a:headEnd/>
              <a:tailEnd/>
            </a:ln>
            <a:effectLst/>
          </p:spPr>
          <p:txBody>
            <a:bodyPr/>
            <a:lstStyle/>
            <a:p>
              <a:endParaRPr lang="zh-CN" altLang="en-US"/>
            </a:p>
          </p:txBody>
        </p:sp>
        <p:sp>
          <p:nvSpPr>
            <p:cNvPr id="2603" name="Line 555"/>
            <p:cNvSpPr>
              <a:spLocks noChangeShapeType="1"/>
            </p:cNvSpPr>
            <p:nvPr/>
          </p:nvSpPr>
          <p:spPr bwMode="auto">
            <a:xfrm>
              <a:off x="716" y="2964"/>
              <a:ext cx="4931" cy="0"/>
            </a:xfrm>
            <a:prstGeom prst="line">
              <a:avLst/>
            </a:prstGeom>
            <a:noFill/>
            <a:ln w="9525" cap="rnd">
              <a:solidFill>
                <a:srgbClr val="000000"/>
              </a:solidFill>
              <a:round/>
              <a:headEnd/>
              <a:tailEnd/>
            </a:ln>
            <a:effectLst/>
          </p:spPr>
          <p:txBody>
            <a:bodyPr/>
            <a:lstStyle/>
            <a:p>
              <a:endParaRPr lang="zh-CN" altLang="en-US"/>
            </a:p>
          </p:txBody>
        </p:sp>
        <p:sp>
          <p:nvSpPr>
            <p:cNvPr id="2604" name="Line 556"/>
            <p:cNvSpPr>
              <a:spLocks noChangeShapeType="1"/>
            </p:cNvSpPr>
            <p:nvPr/>
          </p:nvSpPr>
          <p:spPr bwMode="auto">
            <a:xfrm>
              <a:off x="113" y="3251"/>
              <a:ext cx="5534" cy="0"/>
            </a:xfrm>
            <a:prstGeom prst="line">
              <a:avLst/>
            </a:prstGeom>
            <a:noFill/>
            <a:ln w="9525" cap="rnd">
              <a:solidFill>
                <a:srgbClr val="000000"/>
              </a:solidFill>
              <a:round/>
              <a:headEnd/>
              <a:tailEnd/>
            </a:ln>
            <a:effectLst/>
          </p:spPr>
          <p:txBody>
            <a:bodyPr/>
            <a:lstStyle/>
            <a:p>
              <a:endParaRPr lang="zh-CN" altLang="en-US"/>
            </a:p>
          </p:txBody>
        </p:sp>
        <p:sp>
          <p:nvSpPr>
            <p:cNvPr id="2605" name="Line 557"/>
            <p:cNvSpPr>
              <a:spLocks noChangeShapeType="1"/>
            </p:cNvSpPr>
            <p:nvPr/>
          </p:nvSpPr>
          <p:spPr bwMode="auto">
            <a:xfrm>
              <a:off x="113" y="3538"/>
              <a:ext cx="5534" cy="0"/>
            </a:xfrm>
            <a:prstGeom prst="line">
              <a:avLst/>
            </a:prstGeom>
            <a:noFill/>
            <a:ln w="9525" cap="rnd">
              <a:solidFill>
                <a:srgbClr val="000000"/>
              </a:solidFill>
              <a:round/>
              <a:headEnd/>
              <a:tailEnd/>
            </a:ln>
            <a:effectLst/>
          </p:spPr>
          <p:txBody>
            <a:bodyPr/>
            <a:lstStyle/>
            <a:p>
              <a:endParaRPr lang="zh-CN" altLang="en-US"/>
            </a:p>
          </p:txBody>
        </p:sp>
        <p:sp>
          <p:nvSpPr>
            <p:cNvPr id="2606" name="Line 558"/>
            <p:cNvSpPr>
              <a:spLocks noChangeShapeType="1"/>
            </p:cNvSpPr>
            <p:nvPr/>
          </p:nvSpPr>
          <p:spPr bwMode="auto">
            <a:xfrm>
              <a:off x="113" y="3825"/>
              <a:ext cx="603" cy="0"/>
            </a:xfrm>
            <a:prstGeom prst="line">
              <a:avLst/>
            </a:prstGeom>
            <a:noFill/>
            <a:ln w="12700" cap="rnd">
              <a:solidFill>
                <a:srgbClr val="000000"/>
              </a:solidFill>
              <a:round/>
              <a:headEnd/>
              <a:tailEnd/>
            </a:ln>
            <a:effectLst/>
          </p:spPr>
          <p:txBody>
            <a:bodyPr/>
            <a:lstStyle/>
            <a:p>
              <a:endParaRPr lang="zh-CN" altLang="en-US"/>
            </a:p>
          </p:txBody>
        </p:sp>
        <p:sp>
          <p:nvSpPr>
            <p:cNvPr id="2607" name="Line 559"/>
            <p:cNvSpPr>
              <a:spLocks noChangeShapeType="1"/>
            </p:cNvSpPr>
            <p:nvPr/>
          </p:nvSpPr>
          <p:spPr bwMode="auto">
            <a:xfrm>
              <a:off x="716" y="3825"/>
              <a:ext cx="4931" cy="0"/>
            </a:xfrm>
            <a:prstGeom prst="line">
              <a:avLst/>
            </a:prstGeom>
            <a:noFill/>
            <a:ln w="9525" cap="rnd">
              <a:solidFill>
                <a:srgbClr val="00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53"/>
                                        </p:tgtEl>
                                        <p:attrNameLst>
                                          <p:attrName>style.visibility</p:attrName>
                                        </p:attrNameLst>
                                      </p:cBhvr>
                                      <p:to>
                                        <p:strVal val="visible"/>
                                      </p:to>
                                    </p:set>
                                    <p:animEffect transition="in" filter="blinds(horizontal)">
                                      <p:cBhvr>
                                        <p:cTn id="11" dur="500"/>
                                        <p:tgtEl>
                                          <p:spTgt spid="205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blinds(horizontal)">
                                      <p:cBhvr>
                                        <p:cTn id="16" dur="500"/>
                                        <p:tgtEl>
                                          <p:spTgt spid="205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055"/>
                                        </p:tgtEl>
                                        <p:attrNameLst>
                                          <p:attrName>style.visibility</p:attrName>
                                        </p:attrNameLst>
                                      </p:cBhvr>
                                      <p:to>
                                        <p:strVal val="visible"/>
                                      </p:to>
                                    </p:set>
                                    <p:animEffect transition="in" filter="box(in)">
                                      <p:cBhvr>
                                        <p:cTn id="21" dur="500"/>
                                        <p:tgtEl>
                                          <p:spTgt spid="2055"/>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autoUpdateAnimBg="0"/>
      <p:bldP spid="2053" grpId="0" animBg="1" autoUpdateAnimBg="0"/>
      <p:bldP spid="2054" grpId="0" animBg="1" autoUpdateAnimBg="0"/>
      <p:bldP spid="205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540728" y="548680"/>
            <a:ext cx="2124868"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3200" b="1" dirty="0"/>
              <a:t>参数估计</a:t>
            </a:r>
            <a:endParaRPr lang="zh-CN" altLang="en-US" sz="3200" dirty="0">
              <a:latin typeface="楷体_GB2312" pitchFamily="49" charset="-122"/>
              <a:ea typeface="楷体_GB2312" pitchFamily="49" charset="-122"/>
            </a:endParaRPr>
          </a:p>
        </p:txBody>
      </p:sp>
      <p:sp>
        <p:nvSpPr>
          <p:cNvPr id="55306" name="Text Box 10"/>
          <p:cNvSpPr txBox="1">
            <a:spLocks noChangeArrowheads="1"/>
          </p:cNvSpPr>
          <p:nvPr/>
        </p:nvSpPr>
        <p:spPr bwMode="auto">
          <a:xfrm>
            <a:off x="467220" y="3864207"/>
            <a:ext cx="8244593" cy="112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buFontTx/>
              <a:buChar char="•"/>
            </a:pPr>
            <a:r>
              <a:rPr lang="en-US" altLang="zh-CN" sz="2800" b="1" dirty="0" smtClean="0"/>
              <a:t>  </a:t>
            </a:r>
            <a:r>
              <a:rPr lang="zh-CN" altLang="zh-CN" sz="2800" b="1" dirty="0" smtClean="0"/>
              <a:t>吸烟比不吸烟孕妇新生儿</a:t>
            </a:r>
            <a:r>
              <a:rPr lang="zh-CN" altLang="zh-CN" sz="2800" b="1" dirty="0"/>
              <a:t>体重</a:t>
            </a:r>
            <a:r>
              <a:rPr lang="zh-CN" altLang="zh-CN" sz="2800" b="1" dirty="0" smtClean="0">
                <a:solidFill>
                  <a:srgbClr val="FF0000"/>
                </a:solidFill>
              </a:rPr>
              <a:t>平均低</a:t>
            </a:r>
            <a:r>
              <a:rPr lang="en-US" altLang="zh-CN" sz="2800" b="1" dirty="0" smtClean="0">
                <a:solidFill>
                  <a:srgbClr val="FF0000"/>
                </a:solidFill>
              </a:rPr>
              <a:t>9</a:t>
            </a:r>
            <a:r>
              <a:rPr lang="en-US" altLang="zh-CN" sz="2800" b="1" dirty="0">
                <a:solidFill>
                  <a:srgbClr val="FF0000"/>
                </a:solidFill>
              </a:rPr>
              <a:t> </a:t>
            </a:r>
            <a:r>
              <a:rPr lang="en-US" altLang="zh-CN" sz="2800" b="1" dirty="0" err="1" smtClean="0">
                <a:solidFill>
                  <a:srgbClr val="FF0000"/>
                </a:solidFill>
              </a:rPr>
              <a:t>oz</a:t>
            </a:r>
            <a:r>
              <a:rPr lang="en-US" altLang="zh-CN" sz="2800" b="1" dirty="0" smtClean="0">
                <a:solidFill>
                  <a:srgbClr val="FF0000"/>
                </a:solidFill>
              </a:rPr>
              <a:t> </a:t>
            </a:r>
            <a:r>
              <a:rPr lang="en-US" altLang="zh-CN" sz="2800" b="1" dirty="0" smtClean="0"/>
              <a:t>(250g ),  </a:t>
            </a:r>
          </a:p>
          <a:p>
            <a:pPr eaLnBrk="1" hangingPunct="1">
              <a:lnSpc>
                <a:spcPct val="120000"/>
              </a:lnSpc>
              <a:spcBef>
                <a:spcPts val="0"/>
              </a:spcBef>
            </a:pPr>
            <a:r>
              <a:rPr lang="en-US" altLang="zh-CN" sz="2800" b="1" dirty="0"/>
              <a:t> </a:t>
            </a:r>
            <a:r>
              <a:rPr lang="en-US" altLang="zh-CN" sz="2800" b="1" dirty="0" smtClean="0"/>
              <a:t>  </a:t>
            </a:r>
            <a:r>
              <a:rPr lang="zh-CN" altLang="zh-CN" sz="2800" b="1" dirty="0" smtClean="0"/>
              <a:t>新生儿</a:t>
            </a:r>
            <a:r>
              <a:rPr lang="zh-CN" altLang="zh-CN" sz="2800" b="1" dirty="0"/>
              <a:t>体重低的</a:t>
            </a:r>
            <a:r>
              <a:rPr lang="zh-CN" altLang="zh-CN" sz="2800" b="1" dirty="0" smtClean="0"/>
              <a:t>比例明显高</a:t>
            </a:r>
            <a:r>
              <a:rPr lang="en-US" altLang="zh-CN" sz="2800" b="1" dirty="0" smtClean="0"/>
              <a:t>.</a:t>
            </a:r>
            <a:endParaRPr lang="en-US" altLang="zh-CN" sz="2800" b="1" dirty="0"/>
          </a:p>
        </p:txBody>
      </p:sp>
      <p:sp>
        <p:nvSpPr>
          <p:cNvPr id="55307" name="Text Box 11"/>
          <p:cNvSpPr txBox="1">
            <a:spLocks noChangeArrowheads="1"/>
          </p:cNvSpPr>
          <p:nvPr/>
        </p:nvSpPr>
        <p:spPr bwMode="auto">
          <a:xfrm>
            <a:off x="395535" y="4994012"/>
            <a:ext cx="835323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buFontTx/>
              <a:buChar char="•"/>
            </a:pPr>
            <a:r>
              <a:rPr lang="en-US" altLang="zh-CN" sz="2800" b="1" dirty="0" smtClean="0"/>
              <a:t>  </a:t>
            </a:r>
            <a:r>
              <a:rPr lang="zh-CN" altLang="zh-CN" sz="2800" b="1" dirty="0" smtClean="0"/>
              <a:t>吸烟比不吸烟孕妇怀孕期</a:t>
            </a:r>
            <a:r>
              <a:rPr lang="zh-CN" altLang="zh-CN" sz="2800" b="1" dirty="0" smtClean="0">
                <a:solidFill>
                  <a:srgbClr val="FF0000"/>
                </a:solidFill>
              </a:rPr>
              <a:t>平均短</a:t>
            </a:r>
            <a:r>
              <a:rPr lang="en-US" altLang="zh-CN" sz="2800" b="1" dirty="0" smtClean="0">
                <a:solidFill>
                  <a:srgbClr val="FF0000"/>
                </a:solidFill>
              </a:rPr>
              <a:t>2</a:t>
            </a:r>
            <a:r>
              <a:rPr lang="zh-CN" altLang="zh-CN" sz="2800" b="1" dirty="0" smtClean="0">
                <a:solidFill>
                  <a:srgbClr val="FF0000"/>
                </a:solidFill>
              </a:rPr>
              <a:t>天</a:t>
            </a:r>
            <a:r>
              <a:rPr lang="en-US" altLang="zh-CN" sz="2800" b="1" dirty="0" smtClean="0"/>
              <a:t>,</a:t>
            </a:r>
            <a:r>
              <a:rPr lang="zh-CN" altLang="zh-CN" sz="2800" b="1" dirty="0" smtClean="0"/>
              <a:t>早产率差不多</a:t>
            </a:r>
            <a:r>
              <a:rPr lang="en-US" altLang="zh-CN" sz="2800" b="1" dirty="0" smtClean="0"/>
              <a:t>.</a:t>
            </a:r>
            <a:endParaRPr lang="en-US" altLang="zh-CN" sz="2800" b="1" dirty="0"/>
          </a:p>
        </p:txBody>
      </p:sp>
      <p:graphicFrame>
        <p:nvGraphicFramePr>
          <p:cNvPr id="2" name="表格 1"/>
          <p:cNvGraphicFramePr>
            <a:graphicFrameLocks noGrp="1"/>
          </p:cNvGraphicFramePr>
          <p:nvPr>
            <p:extLst>
              <p:ext uri="{D42A27DB-BD31-4B8C-83A1-F6EECF244321}">
                <p14:modId xmlns:p14="http://schemas.microsoft.com/office/powerpoint/2010/main" xmlns="" val="3147392952"/>
              </p:ext>
            </p:extLst>
          </p:nvPr>
        </p:nvGraphicFramePr>
        <p:xfrm>
          <a:off x="395537" y="1290622"/>
          <a:ext cx="8352927" cy="2426410"/>
        </p:xfrm>
        <a:graphic>
          <a:graphicData uri="http://schemas.openxmlformats.org/drawingml/2006/table">
            <a:tbl>
              <a:tblPr firstRow="1" firstCol="1" lastRow="1" lastCol="1" bandRow="1" bandCol="1">
                <a:tableStyleId>{5C22544A-7EE6-4342-B048-85BDC9FD1C3A}</a:tableStyleId>
              </a:tblPr>
              <a:tblGrid>
                <a:gridCol w="3221886"/>
                <a:gridCol w="2602702"/>
                <a:gridCol w="2528339"/>
              </a:tblGrid>
              <a:tr h="346630">
                <a:tc>
                  <a:txBody>
                    <a:bodyPr/>
                    <a:lstStyle/>
                    <a:p>
                      <a:pPr algn="ctr">
                        <a:spcAft>
                          <a:spcPts val="0"/>
                        </a:spcAft>
                      </a:pPr>
                      <a:r>
                        <a:rPr lang="zh-CN" sz="2000" b="1" kern="100" dirty="0">
                          <a:solidFill>
                            <a:schemeClr val="tx1"/>
                          </a:solidFill>
                          <a:effectLst/>
                        </a:rPr>
                        <a:t>参数估计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ctr">
                        <a:spcAft>
                          <a:spcPts val="0"/>
                        </a:spcAft>
                      </a:pPr>
                      <a:r>
                        <a:rPr lang="zh-CN" sz="2000" b="1" kern="100" dirty="0">
                          <a:solidFill>
                            <a:schemeClr val="tx1"/>
                          </a:solidFill>
                          <a:effectLst/>
                        </a:rPr>
                        <a:t>不吸烟孕妇（</a:t>
                      </a:r>
                      <a:r>
                        <a:rPr lang="en-US" sz="2000" b="1" i="1" kern="100" dirty="0">
                          <a:solidFill>
                            <a:schemeClr val="tx1"/>
                          </a:solidFill>
                          <a:effectLst/>
                        </a:rPr>
                        <a:t>n</a:t>
                      </a:r>
                      <a:r>
                        <a:rPr lang="en-US" sz="2000" b="1" kern="100" dirty="0">
                          <a:solidFill>
                            <a:schemeClr val="tx1"/>
                          </a:solidFill>
                          <a:effectLst/>
                        </a:rPr>
                        <a:t>=742</a:t>
                      </a:r>
                      <a:r>
                        <a:rPr lang="zh-CN"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ctr">
                        <a:spcAft>
                          <a:spcPts val="0"/>
                        </a:spcAft>
                      </a:pPr>
                      <a:r>
                        <a:rPr lang="zh-CN" sz="2000" b="1" kern="100" dirty="0">
                          <a:solidFill>
                            <a:schemeClr val="tx1"/>
                          </a:solidFill>
                          <a:effectLst/>
                        </a:rPr>
                        <a:t>吸烟孕妇（</a:t>
                      </a:r>
                      <a:r>
                        <a:rPr lang="en-US" sz="2000" b="1" i="1" kern="100" dirty="0">
                          <a:solidFill>
                            <a:schemeClr val="tx1"/>
                          </a:solidFill>
                          <a:effectLst/>
                        </a:rPr>
                        <a:t>n</a:t>
                      </a:r>
                      <a:r>
                        <a:rPr lang="en-US" sz="2000" b="1" kern="100" dirty="0">
                          <a:solidFill>
                            <a:schemeClr val="tx1"/>
                          </a:solidFill>
                          <a:effectLst/>
                        </a:rPr>
                        <a:t>=484</a:t>
                      </a:r>
                      <a:r>
                        <a:rPr lang="zh-CN"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FFFF00"/>
                    </a:solidFill>
                  </a:tcPr>
                </a:tc>
              </a:tr>
              <a:tr h="346630">
                <a:tc>
                  <a:txBody>
                    <a:bodyPr/>
                    <a:lstStyle/>
                    <a:p>
                      <a:pPr algn="just">
                        <a:spcAft>
                          <a:spcPts val="0"/>
                        </a:spcAft>
                      </a:pPr>
                      <a:r>
                        <a:rPr lang="zh-CN" sz="2000" b="1" kern="100" dirty="0">
                          <a:solidFill>
                            <a:schemeClr val="tx1"/>
                          </a:solidFill>
                          <a:effectLst/>
                        </a:rPr>
                        <a:t>新生儿</a:t>
                      </a:r>
                      <a:r>
                        <a:rPr lang="zh-CN" sz="2000" b="1" kern="100" dirty="0" smtClean="0">
                          <a:solidFill>
                            <a:schemeClr val="tx1"/>
                          </a:solidFill>
                          <a:effectLst/>
                        </a:rPr>
                        <a:t>体重均值</a:t>
                      </a:r>
                      <a:r>
                        <a:rPr lang="zh-CN" sz="2000" b="1" kern="100" dirty="0">
                          <a:solidFill>
                            <a:schemeClr val="tx1"/>
                          </a:solidFill>
                          <a:effectLst/>
                        </a:rPr>
                        <a:t>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y</a:t>
                      </a:r>
                      <a:r>
                        <a:rPr lang="en-US" sz="2000" b="1" kern="100" baseline="-25000" dirty="0">
                          <a:solidFill>
                            <a:schemeClr val="tx1"/>
                          </a:solidFill>
                          <a:effectLst/>
                        </a:rPr>
                        <a:t>0</a:t>
                      </a:r>
                      <a:r>
                        <a:rPr lang="en-US" sz="2000" b="1" kern="100" dirty="0">
                          <a:solidFill>
                            <a:schemeClr val="tx1"/>
                          </a:solidFill>
                          <a:effectLst/>
                        </a:rPr>
                        <a:t>=123.0472</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y</a:t>
                      </a:r>
                      <a:r>
                        <a:rPr lang="en-US" sz="2000" b="1" kern="100" baseline="-25000" dirty="0">
                          <a:solidFill>
                            <a:schemeClr val="tx1"/>
                          </a:solidFill>
                          <a:effectLst/>
                        </a:rPr>
                        <a:t>1</a:t>
                      </a:r>
                      <a:r>
                        <a:rPr lang="en-US" sz="2000" b="1" kern="100" dirty="0">
                          <a:solidFill>
                            <a:schemeClr val="tx1"/>
                          </a:solidFill>
                          <a:effectLst/>
                        </a:rPr>
                        <a:t>=114.1095</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新生儿体重均值的区间估计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rPr>
                        <a:t>[121.7932  124.3011]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kern="100">
                          <a:solidFill>
                            <a:schemeClr val="tx1"/>
                          </a:solidFill>
                          <a:effectLst/>
                        </a:rPr>
                        <a:t>[112.4930  115.7260]</a:t>
                      </a:r>
                      <a:endParaRPr lang="zh-CN" sz="2000" b="1" kern="10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新生儿体重低比例的点估计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rPr>
                        <a:t>r</a:t>
                      </a:r>
                      <a:r>
                        <a:rPr lang="en-US" sz="2000" b="1" kern="100" baseline="-25000" dirty="0">
                          <a:solidFill>
                            <a:schemeClr val="tx1"/>
                          </a:solidFill>
                          <a:effectLst/>
                        </a:rPr>
                        <a:t>0</a:t>
                      </a:r>
                      <a:r>
                        <a:rPr lang="en-US" sz="2000" b="1" kern="100" dirty="0">
                          <a:solidFill>
                            <a:schemeClr val="tx1"/>
                          </a:solidFill>
                          <a:effectLst/>
                        </a:rPr>
                        <a:t>=0.0310</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rPr>
                        <a:t>r</a:t>
                      </a:r>
                      <a:r>
                        <a:rPr lang="en-US" sz="2000" b="1" kern="100" baseline="-25000" dirty="0">
                          <a:solidFill>
                            <a:schemeClr val="tx1"/>
                          </a:solidFill>
                          <a:effectLst/>
                        </a:rPr>
                        <a:t>1</a:t>
                      </a:r>
                      <a:r>
                        <a:rPr lang="en-US" sz="2000" b="1" kern="100" dirty="0">
                          <a:solidFill>
                            <a:schemeClr val="tx1"/>
                          </a:solidFill>
                          <a:effectLst/>
                        </a:rPr>
                        <a:t>=0.0826</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smtClean="0">
                          <a:solidFill>
                            <a:schemeClr val="tx1"/>
                          </a:solidFill>
                          <a:effectLst/>
                        </a:rPr>
                        <a:t>怀孕期均值</a:t>
                      </a:r>
                      <a:r>
                        <a:rPr lang="zh-CN" sz="2000" b="1" kern="100" dirty="0">
                          <a:solidFill>
                            <a:schemeClr val="tx1"/>
                          </a:solidFill>
                          <a:effectLst/>
                        </a:rPr>
                        <a:t>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x</a:t>
                      </a:r>
                      <a:r>
                        <a:rPr lang="en-US" sz="2000" b="1" kern="100" baseline="-25000" dirty="0">
                          <a:solidFill>
                            <a:schemeClr val="tx1"/>
                          </a:solidFill>
                          <a:effectLst/>
                        </a:rPr>
                        <a:t>0</a:t>
                      </a:r>
                      <a:r>
                        <a:rPr lang="en-US" sz="2000" b="1" kern="100" dirty="0">
                          <a:solidFill>
                            <a:schemeClr val="tx1"/>
                          </a:solidFill>
                          <a:effectLst/>
                        </a:rPr>
                        <a:t>=280.1869</a:t>
                      </a:r>
                      <a:r>
                        <a:rPr lang="zh-CN" sz="2000" b="1" kern="100" dirty="0">
                          <a:solidFill>
                            <a:schemeClr val="tx1"/>
                          </a:solidFill>
                          <a:effectLst/>
                        </a:rPr>
                        <a:t>（</a:t>
                      </a:r>
                      <a:r>
                        <a:rPr lang="en-US" sz="2000" b="1" kern="100" dirty="0">
                          <a:solidFill>
                            <a:schemeClr val="tx1"/>
                          </a:solidFill>
                          <a:effectLst/>
                        </a:rPr>
                        <a:t>n=733</a:t>
                      </a:r>
                      <a:r>
                        <a:rPr lang="zh-CN"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x</a:t>
                      </a:r>
                      <a:r>
                        <a:rPr lang="en-US" sz="2000" b="1" kern="100" baseline="-25000" dirty="0">
                          <a:solidFill>
                            <a:schemeClr val="tx1"/>
                          </a:solidFill>
                          <a:effectLst/>
                        </a:rPr>
                        <a:t>1</a:t>
                      </a:r>
                      <a:r>
                        <a:rPr lang="en-US" sz="2000" b="1" kern="100" dirty="0">
                          <a:solidFill>
                            <a:schemeClr val="tx1"/>
                          </a:solidFill>
                          <a:effectLst/>
                        </a:rPr>
                        <a:t>= </a:t>
                      </a:r>
                      <a:r>
                        <a:rPr lang="en-US" sz="2000" b="1" kern="100" dirty="0" smtClean="0">
                          <a:solidFill>
                            <a:schemeClr val="tx1"/>
                          </a:solidFill>
                          <a:effectLst/>
                        </a:rPr>
                        <a:t>277.9792</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怀孕期均值的区间估计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rPr>
                        <a:t>[278.9812  281.3926]</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kern="100" dirty="0">
                          <a:solidFill>
                            <a:schemeClr val="tx1"/>
                          </a:solidFill>
                          <a:effectLst/>
                        </a:rPr>
                        <a:t>[276.6273  279.3311]</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早产率的点估计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rPr>
                        <a:t>q</a:t>
                      </a:r>
                      <a:r>
                        <a:rPr lang="en-US" sz="2000" b="1" kern="100" baseline="-25000" dirty="0">
                          <a:solidFill>
                            <a:schemeClr val="tx1"/>
                          </a:solidFill>
                          <a:effectLst/>
                        </a:rPr>
                        <a:t>0</a:t>
                      </a:r>
                      <a:r>
                        <a:rPr lang="en-US" sz="2000" b="1" kern="100" dirty="0">
                          <a:solidFill>
                            <a:schemeClr val="tx1"/>
                          </a:solidFill>
                          <a:effectLst/>
                        </a:rPr>
                        <a:t>=0.0764</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rPr>
                        <a:t>q</a:t>
                      </a:r>
                      <a:r>
                        <a:rPr lang="en-US" sz="2000" b="1" kern="100" baseline="-25000" dirty="0">
                          <a:solidFill>
                            <a:schemeClr val="tx1"/>
                          </a:solidFill>
                          <a:effectLst/>
                        </a:rPr>
                        <a:t>1</a:t>
                      </a:r>
                      <a:r>
                        <a:rPr lang="en-US" sz="2000" b="1" kern="100" dirty="0">
                          <a:solidFill>
                            <a:schemeClr val="tx1"/>
                          </a:solidFill>
                          <a:effectLst/>
                        </a:rPr>
                        <a:t>=0.0854</a:t>
                      </a:r>
                      <a:endParaRPr lang="zh-CN" sz="2000" b="1" kern="100" dirty="0">
                        <a:solidFill>
                          <a:schemeClr val="tx1"/>
                        </a:solidFill>
                        <a:effectLst/>
                        <a:latin typeface="Times New Roman"/>
                        <a:ea typeface="宋体"/>
                      </a:endParaRPr>
                    </a:p>
                  </a:txBody>
                  <a:tcPr marL="68580" marR="68580" marT="0" marB="0">
                    <a:noFill/>
                  </a:tcPr>
                </a:tc>
              </a:tr>
            </a:tbl>
          </a:graphicData>
        </a:graphic>
      </p:graphicFrame>
      <p:sp>
        <p:nvSpPr>
          <p:cNvPr id="7" name="矩形 6"/>
          <p:cNvSpPr/>
          <p:nvPr/>
        </p:nvSpPr>
        <p:spPr>
          <a:xfrm>
            <a:off x="431217" y="5642084"/>
            <a:ext cx="8317554" cy="523220"/>
          </a:xfrm>
          <a:prstGeom prst="rect">
            <a:avLst/>
          </a:prstGeom>
          <a:solidFill>
            <a:srgbClr val="FFCCFF"/>
          </a:solidFill>
        </p:spPr>
        <p:txBody>
          <a:bodyPr wrap="square">
            <a:spAutoFit/>
          </a:bodyPr>
          <a:lstStyle/>
          <a:p>
            <a:r>
              <a:rPr lang="zh-CN" altLang="en-US" sz="2800" b="1" dirty="0" smtClean="0"/>
              <a:t>新生儿体重和怀孕期的差别在统计学上是否显著？</a:t>
            </a:r>
            <a:endParaRPr lang="zh-CN" altLang="en-US" sz="2800" b="1" dirty="0"/>
          </a:p>
        </p:txBody>
      </p:sp>
      <p:grpSp>
        <p:nvGrpSpPr>
          <p:cNvPr id="4" name="组合 3"/>
          <p:cNvGrpSpPr/>
          <p:nvPr/>
        </p:nvGrpSpPr>
        <p:grpSpPr>
          <a:xfrm>
            <a:off x="6012160" y="645657"/>
            <a:ext cx="2175148" cy="470376"/>
            <a:chOff x="5813071" y="663079"/>
            <a:chExt cx="2175148" cy="470376"/>
          </a:xfrm>
        </p:grpSpPr>
        <p:sp>
          <p:nvSpPr>
            <p:cNvPr id="3" name="矩形 2"/>
            <p:cNvSpPr/>
            <p:nvPr/>
          </p:nvSpPr>
          <p:spPr>
            <a:xfrm>
              <a:off x="6444207" y="663079"/>
              <a:ext cx="1544012" cy="400110"/>
            </a:xfrm>
            <a:prstGeom prst="rect">
              <a:avLst/>
            </a:prstGeom>
          </p:spPr>
          <p:txBody>
            <a:bodyPr wrap="none">
              <a:spAutoFit/>
            </a:bodyPr>
            <a:lstStyle/>
            <a:p>
              <a:r>
                <a:rPr lang="en-US" altLang="zh-CN" sz="2000" dirty="0"/>
                <a:t>prog0901a.m</a:t>
              </a:r>
              <a:endParaRPr lang="zh-CN" altLang="en-US" sz="2000" dirty="0"/>
            </a:p>
          </p:txBody>
        </p:sp>
        <p:pic>
          <p:nvPicPr>
            <p:cNvPr id="52226"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13071" y="674921"/>
              <a:ext cx="631137" cy="458534"/>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5306"/>
                                        </p:tgtEl>
                                        <p:attrNameLst>
                                          <p:attrName>style.visibility</p:attrName>
                                        </p:attrNameLst>
                                      </p:cBhvr>
                                      <p:to>
                                        <p:strVal val="visible"/>
                                      </p:to>
                                    </p:set>
                                    <p:animEffect transition="in" filter="checkerboard(across)">
                                      <p:cBhvr>
                                        <p:cTn id="22" dur="1000"/>
                                        <p:tgtEl>
                                          <p:spTgt spid="5530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5307"/>
                                        </p:tgtEl>
                                        <p:attrNameLst>
                                          <p:attrName>style.visibility</p:attrName>
                                        </p:attrNameLst>
                                      </p:cBhvr>
                                      <p:to>
                                        <p:strVal val="visible"/>
                                      </p:to>
                                    </p:set>
                                    <p:animEffect transition="in" filter="checkerboard(across)">
                                      <p:cBhvr>
                                        <p:cTn id="27" dur="1000"/>
                                        <p:tgtEl>
                                          <p:spTgt spid="5530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utoUpdateAnimBg="0"/>
      <p:bldP spid="55307" grpId="0" autoUpdateAnimBg="0"/>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15119" y="611977"/>
            <a:ext cx="2256681"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3200" b="1" dirty="0" smtClean="0"/>
              <a:t>假设检验</a:t>
            </a:r>
            <a:endParaRPr lang="zh-CN" altLang="en-US" sz="2800" b="1" dirty="0">
              <a:latin typeface="楷体_GB2312" pitchFamily="49" charset="-122"/>
              <a:ea typeface="楷体_GB2312" pitchFamily="49" charset="-122"/>
            </a:endParaRPr>
          </a:p>
        </p:txBody>
      </p:sp>
      <p:sp>
        <p:nvSpPr>
          <p:cNvPr id="5" name="Text Box 10"/>
          <p:cNvSpPr txBox="1">
            <a:spLocks noChangeArrowheads="1"/>
          </p:cNvSpPr>
          <p:nvPr/>
        </p:nvSpPr>
        <p:spPr bwMode="auto">
          <a:xfrm>
            <a:off x="522567" y="3355073"/>
            <a:ext cx="8064568" cy="112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buFontTx/>
              <a:buChar char="•"/>
            </a:pPr>
            <a:r>
              <a:rPr lang="en-US" altLang="zh-CN" sz="2800" b="1" dirty="0" smtClean="0"/>
              <a:t>  </a:t>
            </a:r>
            <a:r>
              <a:rPr lang="zh-CN" altLang="zh-CN" sz="2800" b="1" dirty="0" smtClean="0"/>
              <a:t>吸烟</a:t>
            </a:r>
            <a:r>
              <a:rPr lang="zh-CN" altLang="zh-CN" sz="2800" b="1" dirty="0"/>
              <a:t>孕妇的新生儿体重比不吸烟孕妇的低、</a:t>
            </a:r>
            <a:r>
              <a:rPr lang="zh-CN" altLang="zh-CN" sz="2800" b="1" dirty="0" smtClean="0"/>
              <a:t>且</a:t>
            </a:r>
            <a:endParaRPr lang="en-US" altLang="zh-CN" sz="2800" b="1" dirty="0" smtClean="0"/>
          </a:p>
          <a:p>
            <a:pPr eaLnBrk="1" hangingPunct="1">
              <a:lnSpc>
                <a:spcPct val="120000"/>
              </a:lnSpc>
              <a:spcBef>
                <a:spcPts val="0"/>
              </a:spcBef>
            </a:pPr>
            <a:r>
              <a:rPr lang="en-US" altLang="zh-CN" sz="2800" b="1" dirty="0"/>
              <a:t> </a:t>
            </a:r>
            <a:r>
              <a:rPr lang="en-US" altLang="zh-CN" sz="2800" b="1" dirty="0" smtClean="0"/>
              <a:t>  </a:t>
            </a:r>
            <a:r>
              <a:rPr lang="zh-CN" altLang="zh-CN" sz="2800" b="1" dirty="0" smtClean="0"/>
              <a:t>新生儿</a:t>
            </a:r>
            <a:r>
              <a:rPr lang="zh-CN" altLang="zh-CN" sz="2800" b="1" dirty="0"/>
              <a:t>体重低的比例高</a:t>
            </a:r>
            <a:r>
              <a:rPr lang="zh-CN" altLang="zh-CN" sz="2800" b="1" dirty="0" smtClean="0"/>
              <a:t>，在</a:t>
            </a:r>
            <a:r>
              <a:rPr lang="zh-CN" altLang="zh-CN" sz="2800" b="1" dirty="0">
                <a:solidFill>
                  <a:srgbClr val="FF0000"/>
                </a:solidFill>
              </a:rPr>
              <a:t>统计学</a:t>
            </a:r>
            <a:r>
              <a:rPr lang="zh-CN" altLang="zh-CN" sz="2800" b="1" dirty="0" smtClean="0">
                <a:solidFill>
                  <a:srgbClr val="FF0000"/>
                </a:solidFill>
              </a:rPr>
              <a:t>上有</a:t>
            </a:r>
            <a:r>
              <a:rPr lang="zh-CN" altLang="zh-CN" sz="2800" b="1" dirty="0">
                <a:solidFill>
                  <a:srgbClr val="FF0000"/>
                </a:solidFill>
              </a:rPr>
              <a:t>显著</a:t>
            </a:r>
            <a:r>
              <a:rPr lang="zh-CN" altLang="zh-CN" sz="2800" b="1" dirty="0" smtClean="0">
                <a:solidFill>
                  <a:srgbClr val="FF0000"/>
                </a:solidFill>
              </a:rPr>
              <a:t>意义</a:t>
            </a:r>
            <a:r>
              <a:rPr lang="en-US" altLang="zh-CN" sz="2800" b="1" dirty="0" smtClean="0"/>
              <a:t>.</a:t>
            </a:r>
            <a:endParaRPr lang="en-US" altLang="zh-CN" sz="2800" b="1" dirty="0"/>
          </a:p>
        </p:txBody>
      </p:sp>
      <p:graphicFrame>
        <p:nvGraphicFramePr>
          <p:cNvPr id="6" name="表格 5"/>
          <p:cNvGraphicFramePr>
            <a:graphicFrameLocks noGrp="1"/>
          </p:cNvGraphicFramePr>
          <p:nvPr>
            <p:extLst>
              <p:ext uri="{D42A27DB-BD31-4B8C-83A1-F6EECF244321}">
                <p14:modId xmlns:p14="http://schemas.microsoft.com/office/powerpoint/2010/main" xmlns="" val="472727020"/>
              </p:ext>
            </p:extLst>
          </p:nvPr>
        </p:nvGraphicFramePr>
        <p:xfrm>
          <a:off x="395537" y="1407818"/>
          <a:ext cx="8352927" cy="1733150"/>
        </p:xfrm>
        <a:graphic>
          <a:graphicData uri="http://schemas.openxmlformats.org/drawingml/2006/table">
            <a:tbl>
              <a:tblPr firstRow="1" firstCol="1" lastRow="1" lastCol="1" bandRow="1" bandCol="1">
                <a:tableStyleId>{5C22544A-7EE6-4342-B048-85BDC9FD1C3A}</a:tableStyleId>
              </a:tblPr>
              <a:tblGrid>
                <a:gridCol w="2232247"/>
                <a:gridCol w="3024336"/>
                <a:gridCol w="3096344"/>
              </a:tblGrid>
              <a:tr h="346630">
                <a:tc>
                  <a:txBody>
                    <a:bodyPr/>
                    <a:lstStyle/>
                    <a:p>
                      <a:pPr algn="ctr">
                        <a:spcAft>
                          <a:spcPts val="0"/>
                        </a:spcAft>
                      </a:pPr>
                      <a:r>
                        <a:rPr lang="zh-CN" sz="2000" kern="100" dirty="0">
                          <a:solidFill>
                            <a:schemeClr val="tx1"/>
                          </a:solidFill>
                          <a:effectLst/>
                          <a:latin typeface="Times New Roman"/>
                          <a:ea typeface="宋体"/>
                        </a:rPr>
                        <a:t>假设检验</a:t>
                      </a:r>
                    </a:p>
                  </a:txBody>
                  <a:tcPr marL="68580" marR="68580" marT="0" marB="0">
                    <a:solidFill>
                      <a:srgbClr val="FFFF00"/>
                    </a:solidFill>
                  </a:tcPr>
                </a:tc>
                <a:tc>
                  <a:txBody>
                    <a:bodyPr/>
                    <a:lstStyle/>
                    <a:p>
                      <a:pPr algn="ctr">
                        <a:spcAft>
                          <a:spcPts val="0"/>
                        </a:spcAft>
                      </a:pPr>
                      <a:r>
                        <a:rPr lang="zh-CN" sz="2000" kern="100">
                          <a:solidFill>
                            <a:schemeClr val="tx1"/>
                          </a:solidFill>
                          <a:effectLst/>
                          <a:latin typeface="Times New Roman"/>
                          <a:ea typeface="宋体"/>
                        </a:rPr>
                        <a:t>假设</a:t>
                      </a:r>
                    </a:p>
                  </a:txBody>
                  <a:tcPr marL="68580" marR="68580" marT="0" marB="0">
                    <a:solidFill>
                      <a:srgbClr val="FFFF00"/>
                    </a:solidFill>
                  </a:tcPr>
                </a:tc>
                <a:tc>
                  <a:txBody>
                    <a:bodyPr/>
                    <a:lstStyle/>
                    <a:p>
                      <a:pPr algn="ctr">
                        <a:spcAft>
                          <a:spcPts val="0"/>
                        </a:spcAft>
                      </a:pPr>
                      <a:r>
                        <a:rPr lang="zh-CN" sz="2000" kern="100" dirty="0" smtClean="0">
                          <a:solidFill>
                            <a:schemeClr val="tx1"/>
                          </a:solidFill>
                          <a:effectLst/>
                          <a:latin typeface="Times New Roman"/>
                          <a:ea typeface="宋体"/>
                        </a:rPr>
                        <a:t>检验结果</a:t>
                      </a:r>
                      <a:r>
                        <a:rPr lang="en-US" altLang="zh-CN" sz="2000" kern="100" dirty="0" smtClean="0">
                          <a:solidFill>
                            <a:schemeClr val="tx1"/>
                          </a:solidFill>
                          <a:effectLst/>
                          <a:latin typeface="+mn-lt"/>
                          <a:ea typeface="+mn-ea"/>
                        </a:rPr>
                        <a:t>(</a:t>
                      </a:r>
                      <a:r>
                        <a:rPr lang="el-GR" altLang="zh-CN" sz="2000" kern="100" dirty="0" smtClean="0">
                          <a:solidFill>
                            <a:schemeClr val="tx1"/>
                          </a:solidFill>
                          <a:effectLst/>
                          <a:latin typeface="Times New Roman"/>
                          <a:ea typeface="+mn-ea"/>
                          <a:cs typeface="Times New Roman"/>
                        </a:rPr>
                        <a:t>α</a:t>
                      </a:r>
                      <a:r>
                        <a:rPr lang="en-US" altLang="zh-CN" sz="2000" kern="100" dirty="0" smtClean="0">
                          <a:solidFill>
                            <a:schemeClr val="tx1"/>
                          </a:solidFill>
                          <a:effectLst/>
                          <a:latin typeface="+mn-lt"/>
                          <a:ea typeface="+mn-ea"/>
                        </a:rPr>
                        <a:t>=0.05)</a:t>
                      </a:r>
                    </a:p>
                  </a:txBody>
                  <a:tcPr marL="68580" marR="68580" marT="0" marB="0">
                    <a:solidFill>
                      <a:srgbClr val="FFFF00"/>
                    </a:solidFill>
                  </a:tcPr>
                </a:tc>
              </a:tr>
              <a:tr h="346630">
                <a:tc>
                  <a:txBody>
                    <a:bodyPr/>
                    <a:lstStyle/>
                    <a:p>
                      <a:pPr algn="just">
                        <a:spcAft>
                          <a:spcPts val="0"/>
                        </a:spcAft>
                      </a:pPr>
                      <a:r>
                        <a:rPr lang="zh-CN" sz="2000" kern="100" dirty="0">
                          <a:solidFill>
                            <a:schemeClr val="tx1"/>
                          </a:solidFill>
                          <a:effectLst/>
                          <a:latin typeface="Times New Roman"/>
                          <a:ea typeface="宋体"/>
                        </a:rPr>
                        <a:t>新生儿体重</a:t>
                      </a:r>
                      <a:r>
                        <a:rPr lang="zh-CN" sz="2000" kern="100" dirty="0" smtClean="0">
                          <a:solidFill>
                            <a:schemeClr val="tx1"/>
                          </a:solidFill>
                          <a:effectLst/>
                          <a:latin typeface="Times New Roman"/>
                          <a:ea typeface="宋体"/>
                        </a:rPr>
                        <a:t>均值</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y</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Cambria Math"/>
                          <a:ea typeface="宋体"/>
                        </a:rPr>
                        <a:t>≤</a:t>
                      </a:r>
                      <a:r>
                        <a:rPr lang="en-US" sz="2000" b="1" i="1" kern="100" dirty="0">
                          <a:solidFill>
                            <a:schemeClr val="tx1"/>
                          </a:solidFill>
                          <a:effectLst/>
                          <a:latin typeface="Times New Roman"/>
                          <a:ea typeface="宋体"/>
                          <a:sym typeface="Symbol"/>
                        </a:rPr>
                        <a:t></a:t>
                      </a:r>
                      <a:r>
                        <a:rPr lang="en-US" sz="2000" b="1" i="1" kern="100" baseline="-25000" dirty="0" smtClean="0">
                          <a:solidFill>
                            <a:schemeClr val="tx1"/>
                          </a:solidFill>
                          <a:effectLst/>
                          <a:latin typeface="Times New Roman"/>
                          <a:ea typeface="宋体"/>
                        </a:rPr>
                        <a:t>y</a:t>
                      </a:r>
                      <a:r>
                        <a:rPr lang="en-US" sz="2000" b="1" kern="100" baseline="-25000" dirty="0" smtClean="0">
                          <a:solidFill>
                            <a:schemeClr val="tx1"/>
                          </a:solidFill>
                          <a:effectLst/>
                          <a:latin typeface="Times New Roman"/>
                          <a:ea typeface="宋体"/>
                        </a:rPr>
                        <a:t>1</a:t>
                      </a:r>
                      <a:r>
                        <a:rPr lang="en-US" sz="2000" b="1" kern="100" baseline="0" dirty="0" smtClean="0">
                          <a:solidFill>
                            <a:schemeClr val="tx1"/>
                          </a:solidFill>
                          <a:effectLst/>
                          <a:latin typeface="Times New Roman"/>
                          <a:ea typeface="宋体"/>
                        </a:rPr>
                        <a:t>, </a:t>
                      </a:r>
                      <a:r>
                        <a:rPr lang="en-US" sz="2000" b="1" kern="100" dirty="0" smtClean="0">
                          <a:solidFill>
                            <a:schemeClr val="tx1"/>
                          </a:solidFill>
                          <a:effectLst/>
                          <a:latin typeface="Times New Roman"/>
                          <a:ea typeface="宋体"/>
                        </a:rPr>
                        <a:t>H</a:t>
                      </a:r>
                      <a:r>
                        <a:rPr lang="en-US" sz="2000" b="1" kern="100" baseline="-25000" dirty="0" smtClean="0">
                          <a:solidFill>
                            <a:schemeClr val="tx1"/>
                          </a:solidFill>
                          <a:effectLst/>
                          <a:latin typeface="Times New Roman"/>
                          <a:ea typeface="宋体"/>
                        </a:rPr>
                        <a:t>1</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y</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&gt;</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y</a:t>
                      </a:r>
                      <a:r>
                        <a:rPr lang="en-US" sz="2000" b="1" kern="100" baseline="-25000" dirty="0">
                          <a:solidFill>
                            <a:schemeClr val="tx1"/>
                          </a:solidFill>
                          <a:effectLst/>
                          <a:latin typeface="Times New Roman"/>
                          <a:ea typeface="宋体"/>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接受</a:t>
                      </a: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1</a:t>
                      </a:r>
                      <a:endParaRPr lang="zh-CN" sz="2000"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kern="100" dirty="0">
                          <a:solidFill>
                            <a:schemeClr val="tx1"/>
                          </a:solidFill>
                          <a:effectLst/>
                          <a:latin typeface="Times New Roman"/>
                          <a:ea typeface="宋体"/>
                        </a:rPr>
                        <a:t>新生儿体重低</a:t>
                      </a:r>
                      <a:r>
                        <a:rPr lang="zh-CN" sz="2000" kern="100" dirty="0" smtClean="0">
                          <a:solidFill>
                            <a:schemeClr val="tx1"/>
                          </a:solidFill>
                          <a:effectLst/>
                          <a:latin typeface="Times New Roman"/>
                          <a:ea typeface="宋体"/>
                        </a:rPr>
                        <a:t>比例</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rPr>
                        <a:t>r</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a:t>
                      </a:r>
                      <a:r>
                        <a:rPr lang="en-US" sz="2000" b="1" i="1" kern="100" dirty="0" smtClean="0">
                          <a:solidFill>
                            <a:schemeClr val="tx1"/>
                          </a:solidFill>
                          <a:effectLst/>
                          <a:latin typeface="Times New Roman"/>
                          <a:ea typeface="宋体"/>
                        </a:rPr>
                        <a:t>r</a:t>
                      </a:r>
                      <a:r>
                        <a:rPr lang="en-US" sz="2000" b="1" kern="100" baseline="-25000" dirty="0" smtClean="0">
                          <a:solidFill>
                            <a:schemeClr val="tx1"/>
                          </a:solidFill>
                          <a:effectLst/>
                          <a:latin typeface="Times New Roman"/>
                          <a:ea typeface="宋体"/>
                        </a:rPr>
                        <a:t>1</a:t>
                      </a:r>
                      <a:r>
                        <a:rPr lang="en-US" sz="2000" b="1" kern="100" baseline="0" dirty="0" smtClean="0">
                          <a:solidFill>
                            <a:schemeClr val="tx1"/>
                          </a:solidFill>
                          <a:effectLst/>
                          <a:latin typeface="Times New Roman"/>
                          <a:ea typeface="宋体"/>
                        </a:rPr>
                        <a:t>, </a:t>
                      </a:r>
                      <a:r>
                        <a:rPr lang="en-US" sz="2000" b="1" kern="100" dirty="0" smtClean="0">
                          <a:solidFill>
                            <a:schemeClr val="tx1"/>
                          </a:solidFill>
                          <a:effectLst/>
                          <a:latin typeface="Times New Roman"/>
                          <a:ea typeface="宋体"/>
                        </a:rPr>
                        <a:t>H</a:t>
                      </a:r>
                      <a:r>
                        <a:rPr lang="en-US" sz="2000" b="1" kern="100" baseline="-25000" dirty="0" smtClean="0">
                          <a:solidFill>
                            <a:schemeClr val="tx1"/>
                          </a:solidFill>
                          <a:effectLst/>
                          <a:latin typeface="Times New Roman"/>
                          <a:ea typeface="宋体"/>
                        </a:rPr>
                        <a:t>1</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rPr>
                        <a:t>r</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&lt;</a:t>
                      </a:r>
                      <a:r>
                        <a:rPr lang="en-US" sz="2000" b="1" i="1" kern="100" dirty="0">
                          <a:solidFill>
                            <a:schemeClr val="tx1"/>
                          </a:solidFill>
                          <a:effectLst/>
                          <a:latin typeface="Times New Roman"/>
                          <a:ea typeface="宋体"/>
                        </a:rPr>
                        <a:t>r</a:t>
                      </a:r>
                      <a:r>
                        <a:rPr lang="en-US" sz="2000" b="1" kern="100" baseline="-25000" dirty="0">
                          <a:solidFill>
                            <a:schemeClr val="tx1"/>
                          </a:solidFill>
                          <a:effectLst/>
                          <a:latin typeface="Times New Roman"/>
                          <a:ea typeface="宋体"/>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接受</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1</a:t>
                      </a:r>
                      <a:r>
                        <a:rPr lang="en-US" sz="2000" kern="100" baseline="0" dirty="0" smtClean="0">
                          <a:solidFill>
                            <a:schemeClr val="tx1"/>
                          </a:solidFill>
                          <a:effectLst/>
                          <a:latin typeface="Times New Roman"/>
                          <a:ea typeface="宋体"/>
                        </a:rPr>
                        <a:t>(</a:t>
                      </a:r>
                      <a:r>
                        <a:rPr lang="en-US" sz="2000" kern="100" dirty="0" smtClean="0">
                          <a:solidFill>
                            <a:schemeClr val="tx1"/>
                          </a:solidFill>
                          <a:effectLst/>
                          <a:latin typeface="Times New Roman"/>
                          <a:ea typeface="宋体"/>
                        </a:rPr>
                        <a:t>t=4.0304)</a:t>
                      </a:r>
                      <a:endParaRPr lang="zh-CN" sz="2000"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kern="100" dirty="0">
                          <a:solidFill>
                            <a:schemeClr val="tx1"/>
                          </a:solidFill>
                          <a:effectLst/>
                          <a:latin typeface="Times New Roman"/>
                          <a:ea typeface="宋体"/>
                        </a:rPr>
                        <a:t>怀孕期</a:t>
                      </a:r>
                      <a:r>
                        <a:rPr lang="zh-CN" sz="2000" kern="100" dirty="0" smtClean="0">
                          <a:solidFill>
                            <a:schemeClr val="tx1"/>
                          </a:solidFill>
                          <a:effectLst/>
                          <a:latin typeface="Times New Roman"/>
                          <a:ea typeface="宋体"/>
                        </a:rPr>
                        <a:t>均值</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x</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Cambria Math"/>
                          <a:ea typeface="宋体"/>
                        </a:rPr>
                        <a:t>≤</a:t>
                      </a:r>
                      <a:r>
                        <a:rPr lang="en-US" sz="2000" b="1" i="1" kern="100" dirty="0">
                          <a:solidFill>
                            <a:schemeClr val="tx1"/>
                          </a:solidFill>
                          <a:effectLst/>
                          <a:latin typeface="Times New Roman"/>
                          <a:ea typeface="宋体"/>
                          <a:sym typeface="Symbol"/>
                        </a:rPr>
                        <a:t></a:t>
                      </a:r>
                      <a:r>
                        <a:rPr lang="en-US" sz="2000" b="1" i="1" kern="100" baseline="-25000" dirty="0" smtClean="0">
                          <a:solidFill>
                            <a:schemeClr val="tx1"/>
                          </a:solidFill>
                          <a:effectLst/>
                          <a:latin typeface="Times New Roman"/>
                          <a:ea typeface="宋体"/>
                        </a:rPr>
                        <a:t>x</a:t>
                      </a:r>
                      <a:r>
                        <a:rPr lang="en-US" sz="2000" b="1" kern="100" baseline="-25000" dirty="0" smtClean="0">
                          <a:solidFill>
                            <a:schemeClr val="tx1"/>
                          </a:solidFill>
                          <a:effectLst/>
                          <a:latin typeface="Times New Roman"/>
                          <a:ea typeface="宋体"/>
                        </a:rPr>
                        <a:t>1</a:t>
                      </a:r>
                      <a:r>
                        <a:rPr lang="en-US" sz="2000" b="1" kern="100" baseline="0" dirty="0" smtClean="0">
                          <a:solidFill>
                            <a:schemeClr val="tx1"/>
                          </a:solidFill>
                          <a:effectLst/>
                          <a:latin typeface="Times New Roman"/>
                          <a:ea typeface="宋体"/>
                        </a:rPr>
                        <a:t>,</a:t>
                      </a:r>
                      <a:r>
                        <a:rPr lang="en-US" sz="2000" b="1" kern="100" dirty="0" smtClean="0">
                          <a:solidFill>
                            <a:schemeClr val="tx1"/>
                          </a:solidFill>
                          <a:effectLst/>
                          <a:latin typeface="Times New Roman"/>
                          <a:ea typeface="宋体"/>
                        </a:rPr>
                        <a:t> </a:t>
                      </a: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1</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x</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&gt;</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x</a:t>
                      </a:r>
                      <a:r>
                        <a:rPr lang="en-US" sz="2000" b="1" kern="100" baseline="-25000" dirty="0">
                          <a:solidFill>
                            <a:schemeClr val="tx1"/>
                          </a:solidFill>
                          <a:effectLst/>
                          <a:latin typeface="Times New Roman"/>
                          <a:ea typeface="宋体"/>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接受</a:t>
                      </a: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1 </a:t>
                      </a:r>
                      <a:endParaRPr lang="zh-CN" sz="2000"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kern="100" dirty="0">
                          <a:solidFill>
                            <a:schemeClr val="tx1"/>
                          </a:solidFill>
                          <a:effectLst/>
                          <a:latin typeface="Times New Roman"/>
                          <a:ea typeface="宋体"/>
                        </a:rPr>
                        <a:t>早</a:t>
                      </a:r>
                      <a:r>
                        <a:rPr lang="zh-CN" sz="2000" kern="100" dirty="0" smtClean="0">
                          <a:solidFill>
                            <a:schemeClr val="tx1"/>
                          </a:solidFill>
                          <a:effectLst/>
                          <a:latin typeface="Times New Roman"/>
                          <a:ea typeface="宋体"/>
                        </a:rPr>
                        <a:t>产率</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0</a:t>
                      </a:r>
                      <a:r>
                        <a:rPr lang="en-US" sz="2000" kern="100" dirty="0">
                          <a:solidFill>
                            <a:schemeClr val="tx1"/>
                          </a:solidFill>
                          <a:effectLst/>
                          <a:latin typeface="Times New Roman"/>
                          <a:ea typeface="宋体"/>
                        </a:rPr>
                        <a:t>: </a:t>
                      </a:r>
                      <a:r>
                        <a:rPr lang="en-US" sz="2000" i="1" kern="100" dirty="0" smtClean="0">
                          <a:solidFill>
                            <a:schemeClr val="tx1"/>
                          </a:solidFill>
                          <a:effectLst/>
                          <a:latin typeface="Times New Roman"/>
                          <a:ea typeface="宋体"/>
                        </a:rPr>
                        <a:t>q</a:t>
                      </a:r>
                      <a:r>
                        <a:rPr lang="en-US" sz="2000" kern="100" baseline="-25000" dirty="0" smtClean="0">
                          <a:solidFill>
                            <a:schemeClr val="tx1"/>
                          </a:solidFill>
                          <a:effectLst/>
                          <a:latin typeface="Times New Roman"/>
                          <a:ea typeface="宋体"/>
                        </a:rPr>
                        <a:t>0</a:t>
                      </a:r>
                      <a:r>
                        <a:rPr lang="en-US" sz="2000" kern="100" dirty="0" smtClean="0">
                          <a:solidFill>
                            <a:schemeClr val="tx1"/>
                          </a:solidFill>
                          <a:effectLst/>
                          <a:latin typeface="Cambria Math"/>
                          <a:ea typeface="宋体"/>
                        </a:rPr>
                        <a:t>=</a:t>
                      </a:r>
                      <a:r>
                        <a:rPr lang="en-US" sz="2000" i="1" kern="100" dirty="0" smtClean="0">
                          <a:solidFill>
                            <a:schemeClr val="tx1"/>
                          </a:solidFill>
                          <a:effectLst/>
                          <a:latin typeface="Times New Roman"/>
                          <a:ea typeface="宋体"/>
                        </a:rPr>
                        <a:t>q</a:t>
                      </a:r>
                      <a:r>
                        <a:rPr lang="en-US" sz="2000" kern="100" baseline="-25000" dirty="0" smtClean="0">
                          <a:solidFill>
                            <a:schemeClr val="tx1"/>
                          </a:solidFill>
                          <a:effectLst/>
                          <a:latin typeface="Times New Roman"/>
                          <a:ea typeface="宋体"/>
                        </a:rPr>
                        <a:t>1</a:t>
                      </a:r>
                      <a:r>
                        <a:rPr lang="en-US" sz="2000" kern="100" baseline="0" dirty="0" smtClean="0">
                          <a:solidFill>
                            <a:schemeClr val="tx1"/>
                          </a:solidFill>
                          <a:effectLst/>
                          <a:latin typeface="Times New Roman"/>
                          <a:ea typeface="宋体"/>
                        </a:rPr>
                        <a:t>, </a:t>
                      </a:r>
                      <a:r>
                        <a:rPr lang="en-US" sz="2000" kern="100" dirty="0" smtClean="0">
                          <a:solidFill>
                            <a:schemeClr val="tx1"/>
                          </a:solidFill>
                          <a:effectLst/>
                          <a:latin typeface="Times New Roman"/>
                          <a:ea typeface="宋体"/>
                        </a:rPr>
                        <a:t> </a:t>
                      </a: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1</a:t>
                      </a:r>
                      <a:r>
                        <a:rPr lang="en-US" sz="2000" kern="100" dirty="0">
                          <a:solidFill>
                            <a:schemeClr val="tx1"/>
                          </a:solidFill>
                          <a:effectLst/>
                          <a:latin typeface="Times New Roman"/>
                          <a:ea typeface="宋体"/>
                        </a:rPr>
                        <a:t>: </a:t>
                      </a:r>
                      <a:r>
                        <a:rPr lang="en-US" sz="2000" i="1" kern="100" dirty="0">
                          <a:solidFill>
                            <a:schemeClr val="tx1"/>
                          </a:solidFill>
                          <a:effectLst/>
                          <a:latin typeface="Times New Roman"/>
                          <a:ea typeface="宋体"/>
                        </a:rPr>
                        <a:t>q</a:t>
                      </a:r>
                      <a:r>
                        <a:rPr lang="en-US" sz="2000" kern="100" baseline="-25000" dirty="0">
                          <a:solidFill>
                            <a:schemeClr val="tx1"/>
                          </a:solidFill>
                          <a:effectLst/>
                          <a:latin typeface="Times New Roman"/>
                          <a:ea typeface="宋体"/>
                        </a:rPr>
                        <a:t>0</a:t>
                      </a:r>
                      <a:r>
                        <a:rPr lang="en-US" sz="2000" kern="100" dirty="0">
                          <a:solidFill>
                            <a:schemeClr val="tx1"/>
                          </a:solidFill>
                          <a:effectLst/>
                          <a:latin typeface="Times New Roman"/>
                          <a:ea typeface="宋体"/>
                        </a:rPr>
                        <a:t>≠</a:t>
                      </a:r>
                      <a:r>
                        <a:rPr lang="en-US" sz="2000" i="1" kern="100" dirty="0">
                          <a:solidFill>
                            <a:schemeClr val="tx1"/>
                          </a:solidFill>
                          <a:effectLst/>
                          <a:latin typeface="Times New Roman"/>
                          <a:ea typeface="宋体"/>
                        </a:rPr>
                        <a:t>q</a:t>
                      </a:r>
                      <a:r>
                        <a:rPr lang="en-US" sz="2000" kern="100" baseline="-25000" dirty="0">
                          <a:solidFill>
                            <a:schemeClr val="tx1"/>
                          </a:solidFill>
                          <a:effectLst/>
                          <a:latin typeface="Times New Roman"/>
                          <a:ea typeface="宋体"/>
                        </a:rPr>
                        <a:t>1</a:t>
                      </a:r>
                      <a:endParaRPr lang="zh-CN" sz="2000"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接受</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1</a:t>
                      </a:r>
                      <a:r>
                        <a:rPr lang="en-US" sz="2000" kern="100" baseline="0" dirty="0" smtClean="0">
                          <a:solidFill>
                            <a:schemeClr val="tx1"/>
                          </a:solidFill>
                          <a:effectLst/>
                          <a:latin typeface="Times New Roman"/>
                          <a:ea typeface="宋体"/>
                        </a:rPr>
                        <a:t>(</a:t>
                      </a:r>
                      <a:r>
                        <a:rPr lang="en-US" sz="2000" kern="100" dirty="0" smtClean="0">
                          <a:solidFill>
                            <a:schemeClr val="tx1"/>
                          </a:solidFill>
                          <a:effectLst/>
                          <a:latin typeface="Times New Roman"/>
                          <a:ea typeface="宋体"/>
                        </a:rPr>
                        <a:t>t=0.5663)</a:t>
                      </a:r>
                      <a:endParaRPr lang="zh-CN" sz="2000" kern="100" dirty="0">
                        <a:solidFill>
                          <a:schemeClr val="tx1"/>
                        </a:solidFill>
                        <a:effectLst/>
                        <a:latin typeface="Times New Roman"/>
                        <a:ea typeface="宋体"/>
                      </a:endParaRPr>
                    </a:p>
                  </a:txBody>
                  <a:tcPr marL="68580" marR="68580" marT="0" marB="0">
                    <a:noFill/>
                  </a:tcPr>
                </a:tc>
              </a:tr>
            </a:tbl>
          </a:graphicData>
        </a:graphic>
      </p:graphicFrame>
      <p:sp>
        <p:nvSpPr>
          <p:cNvPr id="7" name="矩形 6"/>
          <p:cNvSpPr/>
          <p:nvPr/>
        </p:nvSpPr>
        <p:spPr>
          <a:xfrm>
            <a:off x="396074" y="4668101"/>
            <a:ext cx="8317554" cy="1126462"/>
          </a:xfrm>
          <a:prstGeom prst="rect">
            <a:avLst/>
          </a:prstGeom>
          <a:noFill/>
        </p:spPr>
        <p:txBody>
          <a:bodyPr wrap="square">
            <a:spAutoFit/>
          </a:bodyPr>
          <a:lstStyle/>
          <a:p>
            <a:pPr marL="457200" indent="-457200">
              <a:lnSpc>
                <a:spcPct val="120000"/>
              </a:lnSpc>
              <a:buFont typeface="Arial" panose="020B0604020202020204" pitchFamily="34" charset="0"/>
              <a:buChar char="•"/>
            </a:pPr>
            <a:r>
              <a:rPr lang="zh-CN" altLang="zh-CN" sz="2800" b="1" dirty="0"/>
              <a:t>吸烟与不吸烟</a:t>
            </a:r>
            <a:r>
              <a:rPr lang="zh-CN" altLang="zh-CN" sz="2800" b="1" dirty="0" smtClean="0"/>
              <a:t>孕妇孕期</a:t>
            </a:r>
            <a:r>
              <a:rPr lang="zh-CN" altLang="zh-CN" sz="2800" b="1" dirty="0"/>
              <a:t>和早产率的</a:t>
            </a:r>
            <a:r>
              <a:rPr lang="zh-CN" altLang="zh-CN" sz="2800" b="1" dirty="0" smtClean="0"/>
              <a:t>差别</a:t>
            </a:r>
            <a:r>
              <a:rPr lang="zh-CN" altLang="zh-CN" sz="2800" b="1" dirty="0" smtClean="0">
                <a:solidFill>
                  <a:srgbClr val="FF0000"/>
                </a:solidFill>
              </a:rPr>
              <a:t>难以</a:t>
            </a:r>
            <a:r>
              <a:rPr lang="zh-CN" altLang="zh-CN" sz="2800" b="1" dirty="0">
                <a:solidFill>
                  <a:srgbClr val="FF0000"/>
                </a:solidFill>
              </a:rPr>
              <a:t>肯定是显著</a:t>
            </a:r>
            <a:r>
              <a:rPr lang="zh-CN" altLang="zh-CN" sz="2800" b="1" dirty="0" smtClean="0">
                <a:solidFill>
                  <a:srgbClr val="FF0000"/>
                </a:solidFill>
              </a:rPr>
              <a:t>的</a:t>
            </a:r>
            <a:r>
              <a:rPr lang="en-US" altLang="zh-CN" sz="2800" b="1" kern="100" dirty="0" smtClean="0"/>
              <a:t>(</a:t>
            </a:r>
            <a:r>
              <a:rPr lang="zh-CN" altLang="en-US" sz="2800" b="1" kern="100" dirty="0" smtClean="0"/>
              <a:t>若</a:t>
            </a:r>
            <a:r>
              <a:rPr lang="el-GR" altLang="zh-CN" sz="2800" b="1" kern="100" dirty="0" smtClean="0">
                <a:latin typeface="Times New Roman"/>
                <a:cs typeface="Times New Roman"/>
              </a:rPr>
              <a:t>α</a:t>
            </a:r>
            <a:r>
              <a:rPr lang="en-US" altLang="zh-CN" sz="2800" b="1" kern="100" dirty="0" smtClean="0"/>
              <a:t>=0.01</a:t>
            </a:r>
            <a:r>
              <a:rPr lang="zh-CN" altLang="en-US" sz="2800" b="1" kern="100" dirty="0" smtClean="0"/>
              <a:t>将接受</a:t>
            </a:r>
            <a:r>
              <a:rPr lang="zh-CN" altLang="zh-CN" sz="2800" b="1" kern="100" dirty="0" smtClean="0">
                <a:latin typeface="Times New Roman"/>
                <a:ea typeface="宋体"/>
              </a:rPr>
              <a:t>怀孕期均值</a:t>
            </a:r>
            <a:r>
              <a:rPr lang="zh-CN" altLang="en-US" sz="2800" b="1" kern="100" dirty="0" smtClean="0">
                <a:latin typeface="Times New Roman"/>
                <a:ea typeface="宋体"/>
              </a:rPr>
              <a:t>相等的假设</a:t>
            </a:r>
            <a:r>
              <a:rPr lang="en-US" altLang="zh-CN" sz="2800" b="1" kern="100" dirty="0" smtClean="0"/>
              <a:t>)</a:t>
            </a:r>
            <a:endParaRPr lang="en-US" altLang="zh-CN" sz="2800" b="1" kern="100" dirty="0"/>
          </a:p>
        </p:txBody>
      </p:sp>
      <p:grpSp>
        <p:nvGrpSpPr>
          <p:cNvPr id="2" name="组合 7"/>
          <p:cNvGrpSpPr/>
          <p:nvPr/>
        </p:nvGrpSpPr>
        <p:grpSpPr>
          <a:xfrm>
            <a:off x="6012160" y="645657"/>
            <a:ext cx="2175148" cy="470376"/>
            <a:chOff x="5813071" y="663079"/>
            <a:chExt cx="2175148" cy="470376"/>
          </a:xfrm>
        </p:grpSpPr>
        <p:sp>
          <p:nvSpPr>
            <p:cNvPr id="9" name="矩形 8"/>
            <p:cNvSpPr/>
            <p:nvPr/>
          </p:nvSpPr>
          <p:spPr>
            <a:xfrm>
              <a:off x="6444207" y="663079"/>
              <a:ext cx="1544012" cy="400110"/>
            </a:xfrm>
            <a:prstGeom prst="rect">
              <a:avLst/>
            </a:prstGeom>
          </p:spPr>
          <p:txBody>
            <a:bodyPr wrap="none">
              <a:spAutoFit/>
            </a:bodyPr>
            <a:lstStyle/>
            <a:p>
              <a:r>
                <a:rPr lang="en-US" altLang="zh-CN" sz="2000" dirty="0"/>
                <a:t>prog0901a.m</a:t>
              </a:r>
              <a:endParaRPr lang="zh-CN" altLang="en-US" sz="2000" dirty="0"/>
            </a:p>
          </p:txBody>
        </p:sp>
        <p:pic>
          <p:nvPicPr>
            <p:cNvPr id="10"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13071" y="674921"/>
              <a:ext cx="631137" cy="45853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71667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34600" y="644070"/>
            <a:ext cx="3624833"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3200" b="1" dirty="0"/>
              <a:t>一元线性回归分析</a:t>
            </a:r>
            <a:endParaRPr lang="zh-CN" altLang="en-US" sz="2800" b="1" dirty="0">
              <a:latin typeface="楷体_GB2312" pitchFamily="49" charset="-122"/>
              <a:ea typeface="楷体_GB2312" pitchFamily="49" charset="-122"/>
            </a:endParaRPr>
          </a:p>
        </p:txBody>
      </p:sp>
      <p:sp>
        <p:nvSpPr>
          <p:cNvPr id="5" name="Text Box 10"/>
          <p:cNvSpPr txBox="1">
            <a:spLocks noChangeArrowheads="1"/>
          </p:cNvSpPr>
          <p:nvPr/>
        </p:nvSpPr>
        <p:spPr bwMode="auto">
          <a:xfrm>
            <a:off x="515119" y="1340768"/>
            <a:ext cx="8064568" cy="112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pPr>
            <a:r>
              <a:rPr lang="zh-CN" altLang="zh-CN" sz="2800" b="1" dirty="0" smtClean="0"/>
              <a:t>假设检验</a:t>
            </a:r>
            <a:r>
              <a:rPr lang="zh-CN" altLang="en-US" sz="2800" b="1" dirty="0" smtClean="0"/>
              <a:t>结果：</a:t>
            </a:r>
            <a:r>
              <a:rPr lang="zh-CN" altLang="zh-CN" sz="2800" b="1" dirty="0" smtClean="0"/>
              <a:t>孕妇</a:t>
            </a:r>
            <a:r>
              <a:rPr lang="zh-CN" altLang="zh-CN" sz="2800" b="1" dirty="0" smtClean="0">
                <a:solidFill>
                  <a:srgbClr val="FF0000"/>
                </a:solidFill>
              </a:rPr>
              <a:t>吸烟状况对</a:t>
            </a:r>
            <a:r>
              <a:rPr lang="zh-CN" altLang="zh-CN" sz="2800" b="1" dirty="0">
                <a:solidFill>
                  <a:srgbClr val="FF0000"/>
                </a:solidFill>
              </a:rPr>
              <a:t>新生儿体重大小有显著影响</a:t>
            </a:r>
            <a:r>
              <a:rPr lang="zh-CN" altLang="zh-CN" sz="2800" b="1" dirty="0"/>
              <a:t>，但是对怀孕期长短的影响难以确定</a:t>
            </a:r>
            <a:r>
              <a:rPr lang="zh-CN" altLang="zh-CN" sz="2800" b="1" dirty="0" smtClean="0"/>
              <a:t>。</a:t>
            </a:r>
            <a:endParaRPr lang="en-US" altLang="zh-CN" sz="2800" b="1" dirty="0"/>
          </a:p>
        </p:txBody>
      </p:sp>
      <p:sp>
        <p:nvSpPr>
          <p:cNvPr id="7" name="矩形 6"/>
          <p:cNvSpPr/>
          <p:nvPr/>
        </p:nvSpPr>
        <p:spPr>
          <a:xfrm>
            <a:off x="515119" y="2492896"/>
            <a:ext cx="6145113" cy="523220"/>
          </a:xfrm>
          <a:prstGeom prst="rect">
            <a:avLst/>
          </a:prstGeom>
          <a:solidFill>
            <a:srgbClr val="FFFF00"/>
          </a:solidFill>
        </p:spPr>
        <p:txBody>
          <a:bodyPr wrap="square">
            <a:spAutoFit/>
          </a:bodyPr>
          <a:lstStyle/>
          <a:p>
            <a:pPr marL="457200" indent="-457200">
              <a:buFont typeface="Arial" panose="020B0604020202020204" pitchFamily="34" charset="0"/>
              <a:buChar char="•"/>
            </a:pPr>
            <a:r>
              <a:rPr lang="zh-CN" altLang="zh-CN" sz="2800" b="1" dirty="0" smtClean="0"/>
              <a:t>新生儿</a:t>
            </a:r>
            <a:r>
              <a:rPr lang="zh-CN" altLang="zh-CN" sz="2800" b="1" dirty="0"/>
              <a:t>体重与</a:t>
            </a:r>
            <a:r>
              <a:rPr lang="zh-CN" altLang="zh-CN" sz="2800" b="1" dirty="0" smtClean="0"/>
              <a:t>怀孕期</a:t>
            </a:r>
            <a:r>
              <a:rPr lang="zh-CN" altLang="en-US" sz="2800" b="1" dirty="0"/>
              <a:t>的</a:t>
            </a:r>
            <a:r>
              <a:rPr lang="zh-CN" altLang="zh-CN" sz="2800" b="1" dirty="0" smtClean="0"/>
              <a:t>关系</a:t>
            </a:r>
            <a:r>
              <a:rPr lang="zh-CN" altLang="en-US" sz="2800" b="1" dirty="0" smtClean="0"/>
              <a:t>如何？</a:t>
            </a:r>
            <a:endParaRPr lang="en-US" altLang="zh-CN" sz="2800" b="1" dirty="0"/>
          </a:p>
        </p:txBody>
      </p:sp>
      <p:sp>
        <p:nvSpPr>
          <p:cNvPr id="9" name="Text Box 4"/>
          <p:cNvSpPr txBox="1">
            <a:spLocks noChangeArrowheads="1"/>
          </p:cNvSpPr>
          <p:nvPr/>
        </p:nvSpPr>
        <p:spPr bwMode="auto">
          <a:xfrm>
            <a:off x="4157025" y="3140968"/>
            <a:ext cx="4560191" cy="909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20000"/>
              </a:lnSpc>
            </a:pPr>
            <a:r>
              <a:rPr lang="zh-CN" altLang="zh-CN" sz="2800" b="1" dirty="0" smtClean="0"/>
              <a:t>直线</a:t>
            </a:r>
            <a:r>
              <a:rPr lang="en-US" altLang="zh-CN" sz="2800" b="1" i="1" dirty="0" smtClean="0">
                <a:solidFill>
                  <a:srgbClr val="FF0000"/>
                </a:solidFill>
              </a:rPr>
              <a:t>y=b</a:t>
            </a:r>
            <a:r>
              <a:rPr lang="en-US" altLang="zh-CN" sz="2800" b="1" baseline="-25000" dirty="0" smtClean="0">
                <a:solidFill>
                  <a:srgbClr val="FF0000"/>
                </a:solidFill>
              </a:rPr>
              <a:t>0</a:t>
            </a:r>
            <a:r>
              <a:rPr lang="en-US" altLang="zh-CN" sz="2800" b="1" dirty="0" smtClean="0">
                <a:solidFill>
                  <a:srgbClr val="FF0000"/>
                </a:solidFill>
              </a:rPr>
              <a:t>+</a:t>
            </a:r>
            <a:r>
              <a:rPr lang="en-US" altLang="zh-CN" sz="2800" b="1" i="1" dirty="0" smtClean="0">
                <a:solidFill>
                  <a:srgbClr val="FF0000"/>
                </a:solidFill>
              </a:rPr>
              <a:t>b</a:t>
            </a:r>
            <a:r>
              <a:rPr lang="en-US" altLang="zh-CN" sz="2800" b="1" baseline="-25000" dirty="0" smtClean="0">
                <a:solidFill>
                  <a:srgbClr val="FF0000"/>
                </a:solidFill>
              </a:rPr>
              <a:t>1</a:t>
            </a:r>
            <a:r>
              <a:rPr lang="en-US" altLang="zh-CN" sz="2800" b="1" i="1" dirty="0" smtClean="0">
                <a:solidFill>
                  <a:srgbClr val="FF0000"/>
                </a:solidFill>
              </a:rPr>
              <a:t>x</a:t>
            </a:r>
            <a:r>
              <a:rPr lang="zh-CN" altLang="zh-CN" sz="2800" b="1" dirty="0" smtClean="0"/>
              <a:t>描述</a:t>
            </a:r>
            <a:r>
              <a:rPr lang="zh-CN" altLang="zh-CN" sz="2800" b="1" dirty="0"/>
              <a:t>了</a:t>
            </a:r>
            <a:r>
              <a:rPr lang="zh-CN" altLang="zh-CN" sz="2800" b="1" dirty="0" smtClean="0"/>
              <a:t>数据的</a:t>
            </a:r>
            <a:r>
              <a:rPr lang="zh-CN" altLang="zh-CN" sz="2800" b="1" dirty="0"/>
              <a:t>变化趋势，但是</a:t>
            </a:r>
            <a:r>
              <a:rPr lang="zh-CN" altLang="zh-CN" sz="2800" b="1" dirty="0">
                <a:solidFill>
                  <a:srgbClr val="FF0000"/>
                </a:solidFill>
              </a:rPr>
              <a:t>拟合</a:t>
            </a:r>
            <a:r>
              <a:rPr lang="zh-CN" altLang="zh-CN" sz="2800" b="1" dirty="0" smtClean="0">
                <a:solidFill>
                  <a:srgbClr val="FF0000"/>
                </a:solidFill>
              </a:rPr>
              <a:t>得不好</a:t>
            </a:r>
            <a:r>
              <a:rPr lang="en-US" altLang="zh-CN" sz="2800" b="1" dirty="0" smtClean="0"/>
              <a:t>.</a:t>
            </a:r>
            <a:endParaRPr kumimoji="0" lang="zh-CN" sz="2800" b="1" i="0" u="none" strike="noStrike" cap="none" normalizeH="0" baseline="0" dirty="0" smtClean="0">
              <a:ln>
                <a:noFill/>
              </a:ln>
              <a:solidFill>
                <a:schemeClr val="tx1"/>
              </a:solidFill>
              <a:effectLst/>
              <a:latin typeface="Arial" pitchFamily="34" charset="0"/>
              <a:cs typeface="宋体" pitchFamily="2" charset="-122"/>
            </a:endParaRPr>
          </a:p>
        </p:txBody>
      </p:sp>
      <p:sp>
        <p:nvSpPr>
          <p:cNvPr id="10" name="矩形 9"/>
          <p:cNvSpPr/>
          <p:nvPr/>
        </p:nvSpPr>
        <p:spPr>
          <a:xfrm>
            <a:off x="4106205" y="4231900"/>
            <a:ext cx="4473482" cy="1126462"/>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怎样</a:t>
            </a:r>
            <a:r>
              <a:rPr lang="zh-CN" altLang="zh-CN" sz="2800" b="1" dirty="0"/>
              <a:t>衡量由拟合得到的模型的</a:t>
            </a:r>
            <a:r>
              <a:rPr lang="zh-CN" altLang="zh-CN" sz="2800" b="1" dirty="0">
                <a:solidFill>
                  <a:srgbClr val="FF0000"/>
                </a:solidFill>
              </a:rPr>
              <a:t>有效性</a:t>
            </a:r>
            <a:r>
              <a:rPr lang="zh-CN" altLang="zh-CN" sz="2800" b="1" dirty="0" smtClean="0"/>
              <a:t>？</a:t>
            </a:r>
            <a:endParaRPr lang="zh-CN" altLang="en-US" sz="2800" b="1" dirty="0"/>
          </a:p>
        </p:txBody>
      </p:sp>
      <p:sp>
        <p:nvSpPr>
          <p:cNvPr id="11" name="矩形 10"/>
          <p:cNvSpPr/>
          <p:nvPr/>
        </p:nvSpPr>
        <p:spPr>
          <a:xfrm>
            <a:off x="4056946" y="5304367"/>
            <a:ext cx="4522741" cy="1126462"/>
          </a:xfrm>
          <a:prstGeom prst="rect">
            <a:avLst/>
          </a:prstGeom>
          <a:solidFill>
            <a:schemeClr val="accent1">
              <a:lumMod val="20000"/>
              <a:lumOff val="80000"/>
            </a:schemeClr>
          </a:solidFill>
        </p:spPr>
        <p:txBody>
          <a:bodyPr wrap="square">
            <a:spAutoFit/>
          </a:bodyPr>
          <a:lstStyle/>
          <a:p>
            <a:pPr marL="457200" indent="-457200">
              <a:lnSpc>
                <a:spcPct val="120000"/>
              </a:lnSpc>
              <a:buFont typeface="Arial" panose="020B0604020202020204" pitchFamily="34" charset="0"/>
              <a:buChar char="•"/>
            </a:pPr>
            <a:r>
              <a:rPr lang="zh-CN" altLang="zh-CN" sz="2800" b="1" dirty="0"/>
              <a:t>模型</a:t>
            </a:r>
            <a:r>
              <a:rPr lang="zh-CN" altLang="zh-CN" sz="2800" b="1" dirty="0" smtClean="0">
                <a:solidFill>
                  <a:srgbClr val="FF0000"/>
                </a:solidFill>
              </a:rPr>
              <a:t>系数精确度</a:t>
            </a:r>
            <a:r>
              <a:rPr lang="zh-CN" altLang="zh-CN" sz="2800" b="1" dirty="0"/>
              <a:t>和模型预测的数值</a:t>
            </a:r>
            <a:r>
              <a:rPr lang="zh-CN" altLang="zh-CN" sz="2800" b="1" dirty="0" smtClean="0"/>
              <a:t>范围多</a:t>
            </a:r>
            <a:r>
              <a:rPr lang="zh-CN" altLang="zh-CN" sz="2800" b="1" dirty="0"/>
              <a:t>大？</a:t>
            </a:r>
            <a:endParaRPr lang="zh-CN" altLang="en-US" sz="2800" b="1" dirty="0"/>
          </a:p>
        </p:txBody>
      </p:sp>
      <p:grpSp>
        <p:nvGrpSpPr>
          <p:cNvPr id="2" name="组合 1"/>
          <p:cNvGrpSpPr/>
          <p:nvPr/>
        </p:nvGrpSpPr>
        <p:grpSpPr>
          <a:xfrm>
            <a:off x="76899" y="3262171"/>
            <a:ext cx="4183382" cy="3235081"/>
            <a:chOff x="76899" y="3262171"/>
            <a:chExt cx="4183382" cy="3235081"/>
          </a:xfrm>
        </p:grpSpPr>
        <p:sp>
          <p:nvSpPr>
            <p:cNvPr id="14" name="矩形 13"/>
            <p:cNvSpPr/>
            <p:nvPr/>
          </p:nvSpPr>
          <p:spPr>
            <a:xfrm>
              <a:off x="590741" y="3262171"/>
              <a:ext cx="3284788" cy="936347"/>
            </a:xfrm>
            <a:prstGeom prst="rect">
              <a:avLst/>
            </a:prstGeom>
            <a:solidFill>
              <a:schemeClr val="bg1"/>
            </a:solidFill>
          </p:spPr>
          <p:txBody>
            <a:bodyPr wrap="square">
              <a:spAutoFit/>
            </a:bodyPr>
            <a:lstStyle/>
            <a:p>
              <a:pPr algn="just">
                <a:lnSpc>
                  <a:spcPct val="120000"/>
                </a:lnSpc>
              </a:pPr>
              <a:r>
                <a:rPr kumimoji="0" lang="en-US" altLang="zh-CN" b="1" dirty="0" smtClean="0">
                  <a:latin typeface="Calibri" pitchFamily="34" charset="0"/>
                  <a:cs typeface="宋体" pitchFamily="2" charset="-122"/>
                </a:rPr>
                <a:t>480</a:t>
              </a:r>
              <a:r>
                <a:rPr kumimoji="0" lang="zh-CN" altLang="en-US" b="1" dirty="0" smtClean="0">
                  <a:latin typeface="Calibri" pitchFamily="34" charset="0"/>
                  <a:cs typeface="宋体" pitchFamily="2" charset="-122"/>
                </a:rPr>
                <a:t>位吸烟孕妇的</a:t>
              </a:r>
              <a:r>
                <a:rPr kumimoji="0" lang="zh-CN" altLang="en-US" b="1" dirty="0" smtClean="0">
                  <a:solidFill>
                    <a:srgbClr val="FF0000"/>
                  </a:solidFill>
                  <a:latin typeface="Calibri" pitchFamily="34" charset="0"/>
                  <a:cs typeface="宋体" pitchFamily="2" charset="-122"/>
                </a:rPr>
                <a:t>怀孕期</a:t>
              </a:r>
              <a:r>
                <a:rPr lang="en-US" altLang="zh-CN" b="1" i="1" dirty="0" smtClean="0">
                  <a:solidFill>
                    <a:srgbClr val="FF0000"/>
                  </a:solidFill>
                </a:rPr>
                <a:t>x</a:t>
              </a:r>
              <a:r>
                <a:rPr lang="zh-CN" altLang="en-US" b="1" dirty="0" smtClean="0"/>
                <a:t>和</a:t>
              </a:r>
              <a:r>
                <a:rPr kumimoji="0" lang="zh-CN" altLang="en-US" b="1" dirty="0" smtClean="0">
                  <a:solidFill>
                    <a:srgbClr val="FF0000"/>
                  </a:solidFill>
                  <a:latin typeface="Calibri" pitchFamily="34" charset="0"/>
                  <a:cs typeface="宋体" pitchFamily="2" charset="-122"/>
                </a:rPr>
                <a:t>新生儿体重</a:t>
              </a:r>
              <a:r>
                <a:rPr lang="en-US" altLang="zh-CN" b="1" i="1" dirty="0" smtClean="0">
                  <a:solidFill>
                    <a:srgbClr val="FF0000"/>
                  </a:solidFill>
                </a:rPr>
                <a:t>y</a:t>
              </a:r>
              <a:endParaRPr lang="zh-CN" altLang="en-US" b="1" i="1" dirty="0">
                <a:solidFill>
                  <a:srgbClr val="FF0000"/>
                </a:solidFill>
              </a:endParaRPr>
            </a:p>
          </p:txBody>
        </p:sp>
        <p:grpSp>
          <p:nvGrpSpPr>
            <p:cNvPr id="3" name="组合 15"/>
            <p:cNvGrpSpPr/>
            <p:nvPr/>
          </p:nvGrpSpPr>
          <p:grpSpPr>
            <a:xfrm>
              <a:off x="76899" y="4100075"/>
              <a:ext cx="4183382" cy="2397177"/>
              <a:chOff x="-92072" y="4077072"/>
              <a:chExt cx="4183382" cy="2397177"/>
            </a:xfrm>
          </p:grpSpPr>
          <p:pic>
            <p:nvPicPr>
              <p:cNvPr id="1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072" y="4077072"/>
                <a:ext cx="4183382" cy="2397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Box 14"/>
              <p:cNvSpPr txBox="1"/>
              <p:nvPr/>
            </p:nvSpPr>
            <p:spPr>
              <a:xfrm>
                <a:off x="3347864" y="5845386"/>
                <a:ext cx="334362" cy="400110"/>
              </a:xfrm>
              <a:prstGeom prst="rect">
                <a:avLst/>
              </a:prstGeom>
              <a:noFill/>
            </p:spPr>
            <p:txBody>
              <a:bodyPr wrap="square" rtlCol="0">
                <a:spAutoFit/>
              </a:bodyPr>
              <a:lstStyle/>
              <a:p>
                <a:r>
                  <a:rPr lang="en-US" altLang="zh-CN" sz="2000" b="1" i="1" dirty="0"/>
                  <a:t>x</a:t>
                </a:r>
                <a:endParaRPr lang="zh-CN" altLang="en-US" sz="2000" b="1" i="1" dirty="0"/>
              </a:p>
            </p:txBody>
          </p:sp>
          <p:sp>
            <p:nvSpPr>
              <p:cNvPr id="13" name="TextBox 12"/>
              <p:cNvSpPr txBox="1"/>
              <p:nvPr/>
            </p:nvSpPr>
            <p:spPr>
              <a:xfrm>
                <a:off x="487057" y="4221088"/>
                <a:ext cx="504056" cy="400110"/>
              </a:xfrm>
              <a:prstGeom prst="rect">
                <a:avLst/>
              </a:prstGeom>
              <a:noFill/>
            </p:spPr>
            <p:txBody>
              <a:bodyPr wrap="square" rtlCol="0">
                <a:spAutoFit/>
              </a:bodyPr>
              <a:lstStyle/>
              <a:p>
                <a:r>
                  <a:rPr lang="en-US" altLang="zh-CN" sz="2000" b="1" i="1" dirty="0" smtClean="0"/>
                  <a:t>y</a:t>
                </a:r>
                <a:endParaRPr lang="zh-CN" altLang="en-US" sz="2000" b="1" i="1" dirty="0"/>
              </a:p>
            </p:txBody>
          </p:sp>
        </p:grpSp>
      </p:grpSp>
      <p:sp>
        <p:nvSpPr>
          <p:cNvPr id="18" name="矩形 17"/>
          <p:cNvSpPr/>
          <p:nvPr/>
        </p:nvSpPr>
        <p:spPr>
          <a:xfrm>
            <a:off x="912774" y="5717570"/>
            <a:ext cx="2780800" cy="461665"/>
          </a:xfrm>
          <a:prstGeom prst="rect">
            <a:avLst/>
          </a:prstGeom>
        </p:spPr>
        <p:txBody>
          <a:bodyPr wrap="square">
            <a:spAutoFit/>
          </a:bodyPr>
          <a:lstStyle/>
          <a:p>
            <a:pPr algn="just"/>
            <a:r>
              <a:rPr kumimoji="0" lang="zh-CN" altLang="en-US" b="1" dirty="0" smtClean="0">
                <a:solidFill>
                  <a:srgbClr val="FF0000"/>
                </a:solidFill>
                <a:latin typeface="Calibri" pitchFamily="34" charset="0"/>
                <a:cs typeface="宋体" pitchFamily="2" charset="-122"/>
              </a:rPr>
              <a:t>拟合直线 </a:t>
            </a:r>
            <a:r>
              <a:rPr lang="en-US" altLang="zh-CN" b="1" i="1" dirty="0" smtClean="0">
                <a:solidFill>
                  <a:srgbClr val="FF0000"/>
                </a:solidFill>
              </a:rPr>
              <a:t>y=b</a:t>
            </a:r>
            <a:r>
              <a:rPr lang="en-US" altLang="zh-CN" b="1" baseline="-25000" dirty="0" smtClean="0">
                <a:solidFill>
                  <a:srgbClr val="FF0000"/>
                </a:solidFill>
              </a:rPr>
              <a:t>0</a:t>
            </a:r>
            <a:r>
              <a:rPr lang="en-US" altLang="zh-CN" b="1" dirty="0" smtClean="0">
                <a:solidFill>
                  <a:srgbClr val="FF0000"/>
                </a:solidFill>
              </a:rPr>
              <a:t>+</a:t>
            </a:r>
            <a:r>
              <a:rPr lang="en-US" altLang="zh-CN" b="1" i="1" dirty="0" smtClean="0">
                <a:solidFill>
                  <a:srgbClr val="FF0000"/>
                </a:solidFill>
              </a:rPr>
              <a:t>b</a:t>
            </a:r>
            <a:r>
              <a:rPr lang="en-US" altLang="zh-CN" b="1" baseline="-25000" dirty="0" smtClean="0">
                <a:solidFill>
                  <a:srgbClr val="FF0000"/>
                </a:solidFill>
              </a:rPr>
              <a:t>1</a:t>
            </a:r>
            <a:r>
              <a:rPr lang="en-US" altLang="zh-CN" b="1" i="1" dirty="0" smtClean="0">
                <a:solidFill>
                  <a:srgbClr val="FF0000"/>
                </a:solidFill>
              </a:rPr>
              <a:t>x</a:t>
            </a:r>
            <a:endParaRPr kumimoji="0" lang="zh-CN" altLang="zh-CN" b="1" dirty="0">
              <a:solidFill>
                <a:srgbClr val="FF0000"/>
              </a:solidFill>
              <a:latin typeface="Arial" pitchFamily="34" charset="0"/>
              <a:cs typeface="宋体" pitchFamily="2" charset="-122"/>
            </a:endParaRPr>
          </a:p>
        </p:txBody>
      </p:sp>
    </p:spTree>
    <p:extLst>
      <p:ext uri="{BB962C8B-B14F-4D97-AF65-F5344CB8AC3E}">
        <p14:creationId xmlns:p14="http://schemas.microsoft.com/office/powerpoint/2010/main" xmlns="" val="101952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heel(1)">
                                      <p:cBhvr>
                                        <p:cTn id="24" dur="1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nimBg="1"/>
      <p:bldP spid="9" grpId="0"/>
      <p:bldP spid="10" grpId="0" animBg="1"/>
      <p:bldP spid="11" grpId="0" animBg="1"/>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6" name="矩形 5"/>
          <p:cNvSpPr/>
          <p:nvPr/>
        </p:nvSpPr>
        <p:spPr>
          <a:xfrm>
            <a:off x="755576" y="1268760"/>
            <a:ext cx="7560840" cy="1076961"/>
          </a:xfrm>
          <a:prstGeom prst="rect">
            <a:avLst/>
          </a:prstGeom>
        </p:spPr>
        <p:txBody>
          <a:bodyPr wrap="square">
            <a:spAutoFit/>
          </a:bodyPr>
          <a:lstStyle/>
          <a:p>
            <a:pPr>
              <a:lnSpc>
                <a:spcPct val="120000"/>
              </a:lnSpc>
            </a:pPr>
            <a:r>
              <a:rPr lang="zh-CN" altLang="zh-CN" sz="2800" b="1" dirty="0" smtClean="0"/>
              <a:t>随机</a:t>
            </a:r>
            <a:r>
              <a:rPr lang="zh-CN" altLang="zh-CN" sz="2800" b="1" dirty="0"/>
              <a:t>变量</a:t>
            </a:r>
            <a:r>
              <a:rPr lang="en-US" altLang="zh-CN" sz="2800" b="1" i="1" dirty="0" smtClean="0"/>
              <a:t>ε </a:t>
            </a:r>
            <a:r>
              <a:rPr lang="en-US" altLang="zh-CN" sz="2800" b="1" dirty="0" smtClean="0"/>
              <a:t>~ </a:t>
            </a:r>
            <a:r>
              <a:rPr lang="zh-CN" altLang="en-US" sz="2800" b="1" dirty="0" smtClean="0"/>
              <a:t>除</a:t>
            </a:r>
            <a:r>
              <a:rPr lang="en-US" altLang="zh-CN" sz="2800" b="1" i="1" dirty="0" smtClean="0"/>
              <a:t>x</a:t>
            </a:r>
            <a:r>
              <a:rPr lang="zh-CN" altLang="zh-CN" sz="2800" b="1" dirty="0" smtClean="0"/>
              <a:t>外</a:t>
            </a:r>
            <a:r>
              <a:rPr lang="en-US" altLang="zh-CN" sz="2800" b="1" dirty="0" smtClean="0"/>
              <a:t>, </a:t>
            </a:r>
            <a:r>
              <a:rPr lang="zh-CN" altLang="zh-CN" sz="2800" b="1" dirty="0" smtClean="0"/>
              <a:t>影响</a:t>
            </a:r>
            <a:r>
              <a:rPr lang="en-US" altLang="zh-CN" sz="2800" b="1" i="1" dirty="0"/>
              <a:t>y</a:t>
            </a:r>
            <a:r>
              <a:rPr lang="zh-CN" altLang="zh-CN" sz="2800" b="1" dirty="0"/>
              <a:t>的随机因素的</a:t>
            </a:r>
            <a:r>
              <a:rPr lang="zh-CN" altLang="zh-CN" sz="2800" b="1" dirty="0" smtClean="0"/>
              <a:t>总和</a:t>
            </a:r>
            <a:r>
              <a:rPr lang="zh-CN" altLang="en-US" sz="2800" b="1" dirty="0" smtClean="0"/>
              <a:t>，</a:t>
            </a:r>
            <a:r>
              <a:rPr lang="zh-CN" altLang="zh-CN" sz="2800" b="1" dirty="0"/>
              <a:t>对于不同的</a:t>
            </a:r>
            <a:r>
              <a:rPr lang="en-US" altLang="zh-CN" sz="2800" b="1" i="1" dirty="0"/>
              <a:t>x</a:t>
            </a:r>
            <a:r>
              <a:rPr lang="zh-CN" altLang="zh-CN" sz="2800" b="1" dirty="0"/>
              <a:t>，</a:t>
            </a:r>
            <a:r>
              <a:rPr lang="en-US" altLang="zh-CN" sz="2800" b="1" i="1" dirty="0" smtClean="0"/>
              <a:t>ε</a:t>
            </a:r>
            <a:r>
              <a:rPr lang="zh-CN" altLang="zh-CN" sz="2800" b="1" dirty="0" smtClean="0"/>
              <a:t>相互独立</a:t>
            </a:r>
            <a:r>
              <a:rPr lang="zh-CN" altLang="en-US" sz="2800" b="1" dirty="0" smtClean="0"/>
              <a:t>且</a:t>
            </a:r>
            <a:r>
              <a:rPr lang="zh-CN" altLang="zh-CN" sz="2800" b="1" dirty="0" smtClean="0"/>
              <a:t>服从</a:t>
            </a:r>
            <a:r>
              <a:rPr lang="en-US" altLang="zh-CN" sz="2800" b="1" i="1" dirty="0"/>
              <a:t>N</a:t>
            </a:r>
            <a:r>
              <a:rPr lang="en-US" altLang="zh-CN" sz="2800" b="1" dirty="0"/>
              <a:t>(0,</a:t>
            </a:r>
            <a:r>
              <a:rPr lang="en-US" altLang="zh-CN" sz="2800" b="1" i="1" dirty="0"/>
              <a:t>σ</a:t>
            </a:r>
            <a:r>
              <a:rPr lang="en-US" altLang="zh-CN" sz="2800" b="1" baseline="30000" dirty="0"/>
              <a:t>2</a:t>
            </a:r>
            <a:r>
              <a:rPr lang="en-US" altLang="zh-CN" sz="2800" b="1" dirty="0"/>
              <a:t>)</a:t>
            </a:r>
            <a:r>
              <a:rPr lang="zh-CN" altLang="zh-CN" sz="2800" b="1" dirty="0" smtClean="0"/>
              <a:t>分布</a:t>
            </a:r>
            <a:r>
              <a:rPr lang="en-US" altLang="zh-CN" sz="2800" b="1" dirty="0" smtClean="0"/>
              <a:t>.</a:t>
            </a:r>
            <a:endParaRPr lang="zh-CN" altLang="en-US" sz="2800" b="1" dirty="0"/>
          </a:p>
        </p:txBody>
      </p:sp>
      <p:graphicFrame>
        <p:nvGraphicFramePr>
          <p:cNvPr id="67" name="表格 66"/>
          <p:cNvGraphicFramePr>
            <a:graphicFrameLocks noGrp="1"/>
          </p:cNvGraphicFramePr>
          <p:nvPr>
            <p:extLst>
              <p:ext uri="{D42A27DB-BD31-4B8C-83A1-F6EECF244321}">
                <p14:modId xmlns:p14="http://schemas.microsoft.com/office/powerpoint/2010/main" xmlns="" val="2869689929"/>
              </p:ext>
            </p:extLst>
          </p:nvPr>
        </p:nvGraphicFramePr>
        <p:xfrm>
          <a:off x="3275856" y="2747011"/>
          <a:ext cx="5400600" cy="1463040"/>
        </p:xfrm>
        <a:graphic>
          <a:graphicData uri="http://schemas.openxmlformats.org/drawingml/2006/table">
            <a:tbl>
              <a:tblPr>
                <a:tableStyleId>{5C22544A-7EE6-4342-B048-85BDC9FD1C3A}</a:tableStyleId>
              </a:tblPr>
              <a:tblGrid>
                <a:gridCol w="792088"/>
                <a:gridCol w="1800200"/>
                <a:gridCol w="280831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indent="276225" algn="just">
                        <a:spcAft>
                          <a:spcPts val="0"/>
                        </a:spcAft>
                      </a:pPr>
                      <a:r>
                        <a:rPr lang="en-US" sz="2400" b="1" i="1" kern="100" dirty="0">
                          <a:solidFill>
                            <a:schemeClr val="tx1"/>
                          </a:solidFill>
                          <a:effectLst/>
                        </a:rPr>
                        <a:t>b</a:t>
                      </a:r>
                      <a:r>
                        <a:rPr lang="en-US" sz="2400" b="1" kern="100" baseline="-25000" dirty="0">
                          <a:solidFill>
                            <a:schemeClr val="tx1"/>
                          </a:solidFill>
                          <a:effectLst/>
                        </a:rPr>
                        <a:t>0</a:t>
                      </a:r>
                      <a:endParaRPr lang="zh-CN" sz="2400" b="1" kern="100" dirty="0">
                        <a:solidFill>
                          <a:schemeClr val="tx1"/>
                        </a:solidFill>
                        <a:effectLst/>
                        <a:latin typeface="Times New Roman"/>
                        <a:ea typeface="宋体"/>
                      </a:endParaRPr>
                    </a:p>
                  </a:txBody>
                  <a:tcPr marL="68580" marR="68580" marT="0" marB="0">
                    <a:solidFill>
                      <a:srgbClr val="FFFF00"/>
                    </a:solidFill>
                  </a:tcPr>
                </a:tc>
                <a:tc>
                  <a:txBody>
                    <a:bodyPr/>
                    <a:lstStyle/>
                    <a:p>
                      <a:pPr indent="276225" algn="just">
                        <a:spcAft>
                          <a:spcPts val="0"/>
                        </a:spcAft>
                      </a:pPr>
                      <a:r>
                        <a:rPr lang="en-US" sz="2400" b="1" kern="100" dirty="0">
                          <a:solidFill>
                            <a:schemeClr val="tx1"/>
                          </a:solidFill>
                          <a:effectLst/>
                        </a:rPr>
                        <a:t>-51.2983</a:t>
                      </a:r>
                      <a:endParaRPr lang="zh-CN" sz="2400" b="1" kern="100" dirty="0">
                        <a:solidFill>
                          <a:schemeClr val="tx1"/>
                        </a:solidFill>
                        <a:effectLst/>
                        <a:latin typeface="Times New Roman"/>
                        <a:ea typeface="宋体"/>
                      </a:endParaRPr>
                    </a:p>
                  </a:txBody>
                  <a:tcPr marL="68580" marR="68580" marT="0" marB="0">
                    <a:solidFill>
                      <a:srgbClr val="FFFF00"/>
                    </a:solidFill>
                  </a:tcPr>
                </a:tc>
                <a:tc>
                  <a:txBody>
                    <a:bodyPr/>
                    <a:lstStyle/>
                    <a:p>
                      <a:pPr indent="114300" algn="ctr">
                        <a:spcAft>
                          <a:spcPts val="0"/>
                        </a:spcAft>
                      </a:pPr>
                      <a:r>
                        <a:rPr lang="en-US" sz="2400" b="1" kern="100" dirty="0">
                          <a:effectLst/>
                        </a:rPr>
                        <a:t>[-77.5110  -25.0856]</a:t>
                      </a:r>
                      <a:endParaRPr lang="zh-CN" sz="2400" b="1" kern="100" dirty="0">
                        <a:effectLst/>
                        <a:latin typeface="Times New Roman"/>
                        <a:ea typeface="宋体"/>
                      </a:endParaRPr>
                    </a:p>
                  </a:txBody>
                  <a:tcPr marL="68580" marR="68580" marT="0" marB="0">
                    <a:solidFill>
                      <a:srgbClr val="FFFF00"/>
                    </a:solidFill>
                  </a:tcPr>
                </a:tc>
              </a:tr>
              <a:tr h="220731">
                <a:tc>
                  <a:txBody>
                    <a:bodyPr/>
                    <a:lstStyle/>
                    <a:p>
                      <a:pPr indent="276225" algn="just">
                        <a:spcAft>
                          <a:spcPts val="0"/>
                        </a:spcAft>
                      </a:pPr>
                      <a:r>
                        <a:rPr lang="en-US" sz="2400" b="1" i="1" kern="100" dirty="0">
                          <a:solidFill>
                            <a:srgbClr val="FF0000"/>
                          </a:solidFill>
                          <a:effectLst/>
                        </a:rPr>
                        <a:t>b</a:t>
                      </a:r>
                      <a:r>
                        <a:rPr lang="en-US" sz="2400" b="1" kern="100" baseline="-25000" dirty="0">
                          <a:solidFill>
                            <a:srgbClr val="FF0000"/>
                          </a:solidFill>
                          <a:effectLst/>
                        </a:rPr>
                        <a:t>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indent="276225" algn="just">
                        <a:spcAft>
                          <a:spcPts val="0"/>
                        </a:spcAft>
                      </a:pPr>
                      <a:r>
                        <a:rPr lang="en-US" sz="2400" b="1" kern="100" dirty="0">
                          <a:solidFill>
                            <a:srgbClr val="FF0000"/>
                          </a:solidFill>
                          <a:effectLst/>
                        </a:rPr>
                        <a:t>0.5949</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indent="114300" algn="ctr">
                        <a:spcAft>
                          <a:spcPts val="0"/>
                        </a:spcAft>
                      </a:pPr>
                      <a:r>
                        <a:rPr lang="en-US" sz="2400" b="1" kern="100" dirty="0">
                          <a:solidFill>
                            <a:srgbClr val="FF0000"/>
                          </a:solidFill>
                          <a:effectLst/>
                        </a:rPr>
                        <a:t>[0.5008    </a:t>
                      </a:r>
                      <a:r>
                        <a:rPr lang="en-US" sz="2400" b="1" kern="100" dirty="0" smtClean="0">
                          <a:solidFill>
                            <a:srgbClr val="FF0000"/>
                          </a:solidFill>
                          <a:effectLst/>
                        </a:rPr>
                        <a:t>0.6891]</a:t>
                      </a:r>
                      <a:endParaRPr lang="zh-CN" sz="2400" b="1" kern="100" dirty="0">
                        <a:solidFill>
                          <a:srgbClr val="FF0000"/>
                        </a:solidFill>
                        <a:effectLst/>
                        <a:latin typeface="Times New Roman"/>
                        <a:ea typeface="宋体"/>
                      </a:endParaRPr>
                    </a:p>
                  </a:txBody>
                  <a:tcPr marL="68580" marR="68580" marT="0" marB="0">
                    <a:solidFill>
                      <a:srgbClr val="FFFF00"/>
                    </a:solidFill>
                  </a:tcPr>
                </a:tc>
              </a:tr>
              <a:tr h="220731">
                <a:tc gridSpan="3">
                  <a:txBody>
                    <a:bodyPr/>
                    <a:lstStyle/>
                    <a:p>
                      <a:pPr indent="276225" algn="l">
                        <a:spcAft>
                          <a:spcPts val="0"/>
                        </a:spcAft>
                      </a:pPr>
                      <a:r>
                        <a:rPr lang="en-US" sz="2400" b="1" i="1" kern="100" dirty="0" smtClean="0">
                          <a:effectLst/>
                        </a:rPr>
                        <a:t>R</a:t>
                      </a:r>
                      <a:r>
                        <a:rPr lang="en-US" sz="2400" b="1" kern="100" baseline="30000" dirty="0" smtClean="0">
                          <a:effectLst/>
                        </a:rPr>
                        <a:t>2</a:t>
                      </a:r>
                      <a:r>
                        <a:rPr lang="en-US" sz="2400" b="1" kern="100" dirty="0" smtClean="0">
                          <a:effectLst/>
                        </a:rPr>
                        <a:t>=0.2438, </a:t>
                      </a:r>
                      <a:r>
                        <a:rPr lang="en-US" sz="2400" b="1" i="1" kern="100" dirty="0" smtClean="0">
                          <a:effectLst/>
                        </a:rPr>
                        <a:t>F</a:t>
                      </a:r>
                      <a:r>
                        <a:rPr lang="en-US" sz="2400" b="1" kern="100" dirty="0" smtClean="0">
                          <a:effectLst/>
                        </a:rPr>
                        <a:t>=154</a:t>
                      </a:r>
                      <a:r>
                        <a:rPr lang="en-US" sz="2400" b="1" kern="100" baseline="0" dirty="0" smtClean="0">
                          <a:effectLst/>
                        </a:rPr>
                        <a:t> , </a:t>
                      </a:r>
                      <a:r>
                        <a:rPr lang="en-US" sz="2400" b="1" i="1" kern="100" dirty="0" smtClean="0">
                          <a:effectLst/>
                        </a:rPr>
                        <a:t>p</a:t>
                      </a:r>
                      <a:r>
                        <a:rPr lang="en-US" sz="2400" b="1" kern="100" dirty="0" smtClean="0">
                          <a:effectLst/>
                        </a:rPr>
                        <a:t>&lt;0.0001,</a:t>
                      </a:r>
                      <a:r>
                        <a:rPr lang="en-US" sz="2400" b="1" kern="100" baseline="0" dirty="0" smtClean="0">
                          <a:effectLst/>
                        </a:rPr>
                        <a:t>  </a:t>
                      </a:r>
                      <a:r>
                        <a:rPr lang="fr-FR" sz="2400" b="1" i="1" kern="100" dirty="0" smtClean="0">
                          <a:effectLst/>
                        </a:rPr>
                        <a:t>s</a:t>
                      </a:r>
                      <a:r>
                        <a:rPr lang="fr-FR" sz="2400" b="1" kern="100" baseline="30000" dirty="0" smtClean="0">
                          <a:effectLst/>
                        </a:rPr>
                        <a:t>2 </a:t>
                      </a:r>
                      <a:r>
                        <a:rPr lang="fr-FR" sz="2400" b="1" kern="100" dirty="0">
                          <a:effectLst/>
                        </a:rPr>
                        <a:t>=</a:t>
                      </a:r>
                      <a:r>
                        <a:rPr lang="en-US" sz="2400" b="1" kern="100" dirty="0" smtClean="0">
                          <a:effectLst/>
                        </a:rPr>
                        <a:t>249</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sp>
        <p:nvSpPr>
          <p:cNvPr id="68" name="矩形 67"/>
          <p:cNvSpPr/>
          <p:nvPr/>
        </p:nvSpPr>
        <p:spPr>
          <a:xfrm>
            <a:off x="1100431" y="4221088"/>
            <a:ext cx="7936065"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i="1" dirty="0" smtClean="0"/>
              <a:t>b</a:t>
            </a:r>
            <a:r>
              <a:rPr lang="en-US" altLang="zh-CN" sz="2800" b="1" baseline="-25000" dirty="0" smtClean="0"/>
              <a:t>1</a:t>
            </a:r>
            <a:r>
              <a:rPr lang="zh-CN" altLang="zh-CN" sz="2800" b="1" dirty="0" smtClean="0"/>
              <a:t>置信区间</a:t>
            </a:r>
            <a:r>
              <a:rPr lang="zh-CN" altLang="zh-CN" sz="2800" b="1" dirty="0"/>
              <a:t>不含零</a:t>
            </a:r>
            <a:r>
              <a:rPr lang="zh-CN" altLang="zh-CN" sz="2800" b="1" dirty="0" smtClean="0"/>
              <a:t>点</a:t>
            </a:r>
            <a:r>
              <a:rPr lang="en-US" altLang="zh-CN" sz="2800" b="1" dirty="0" smtClean="0"/>
              <a:t>, </a:t>
            </a:r>
            <a:r>
              <a:rPr lang="fr-FR" altLang="zh-CN" sz="2800" b="1" i="1" dirty="0" smtClean="0"/>
              <a:t>F</a:t>
            </a:r>
            <a:r>
              <a:rPr lang="fr-FR" altLang="zh-CN" sz="2800" b="1" dirty="0" smtClean="0"/>
              <a:t>=154</a:t>
            </a:r>
            <a:r>
              <a:rPr lang="en-US" altLang="zh-CN" sz="2800" b="1" dirty="0" smtClean="0"/>
              <a:t> &gt;&gt;</a:t>
            </a:r>
            <a:r>
              <a:rPr lang="fr-FR" altLang="zh-CN" sz="2800" b="1" i="1" dirty="0" smtClean="0"/>
              <a:t>F</a:t>
            </a:r>
            <a:r>
              <a:rPr lang="fr-FR" altLang="zh-CN" sz="2800" b="1" baseline="-25000" dirty="0" smtClean="0"/>
              <a:t>(1,n-2)</a:t>
            </a:r>
            <a:r>
              <a:rPr lang="fr-FR" altLang="zh-CN" sz="2800" b="1" dirty="0" smtClean="0"/>
              <a:t>= 3.8610 </a:t>
            </a:r>
            <a:r>
              <a:rPr lang="en-US" altLang="zh-CN" sz="2800" b="1" dirty="0" smtClean="0"/>
              <a:t>(</a:t>
            </a:r>
            <a:r>
              <a:rPr lang="en-US" altLang="zh-CN" sz="2800" b="1" dirty="0" smtClean="0">
                <a:sym typeface="Symbol"/>
              </a:rPr>
              <a:t></a:t>
            </a:r>
            <a:r>
              <a:rPr lang="en-US" altLang="zh-CN" sz="2800" b="1" dirty="0"/>
              <a:t>=</a:t>
            </a:r>
            <a:r>
              <a:rPr lang="en-US" altLang="zh-CN" sz="2800" b="1" dirty="0" smtClean="0"/>
              <a:t>0.05</a:t>
            </a:r>
            <a:r>
              <a:rPr lang="en-US" altLang="zh-CN" sz="2800" b="1" dirty="0"/>
              <a:t>)</a:t>
            </a:r>
            <a:r>
              <a:rPr lang="zh-CN" altLang="zh-CN" sz="2800" b="1" dirty="0" smtClean="0"/>
              <a:t>，应</a:t>
            </a:r>
            <a:r>
              <a:rPr lang="zh-CN" altLang="zh-CN" sz="2800" b="1" dirty="0">
                <a:solidFill>
                  <a:srgbClr val="FF3300"/>
                </a:solidFill>
              </a:rPr>
              <a:t>拒绝</a:t>
            </a:r>
            <a:r>
              <a:rPr lang="en-US" altLang="zh-CN" sz="2800" b="1" dirty="0">
                <a:solidFill>
                  <a:srgbClr val="FF3300"/>
                </a:solidFill>
              </a:rPr>
              <a:t>H</a:t>
            </a:r>
            <a:r>
              <a:rPr lang="en-US" altLang="zh-CN" sz="2800" b="1" baseline="-25000" dirty="0">
                <a:solidFill>
                  <a:srgbClr val="FF3300"/>
                </a:solidFill>
              </a:rPr>
              <a:t>0</a:t>
            </a:r>
            <a:r>
              <a:rPr lang="en-US" altLang="zh-CN" sz="2800" b="1" dirty="0">
                <a:solidFill>
                  <a:srgbClr val="FF3300"/>
                </a:solidFill>
              </a:rPr>
              <a:t>: </a:t>
            </a:r>
            <a:r>
              <a:rPr lang="en-US" altLang="zh-CN" sz="2800" b="1" i="1" dirty="0">
                <a:solidFill>
                  <a:srgbClr val="FF3300"/>
                </a:solidFill>
              </a:rPr>
              <a:t>b</a:t>
            </a:r>
            <a:r>
              <a:rPr lang="en-US" altLang="zh-CN" sz="2800" b="1" baseline="-25000" dirty="0">
                <a:solidFill>
                  <a:srgbClr val="FF3300"/>
                </a:solidFill>
              </a:rPr>
              <a:t>1</a:t>
            </a:r>
            <a:r>
              <a:rPr lang="en-US" altLang="zh-CN" sz="2800" b="1" dirty="0">
                <a:solidFill>
                  <a:srgbClr val="FF3300"/>
                </a:solidFill>
              </a:rPr>
              <a:t>=0</a:t>
            </a:r>
            <a:r>
              <a:rPr lang="zh-CN" altLang="zh-CN" sz="2800" b="1" dirty="0">
                <a:solidFill>
                  <a:srgbClr val="FF3300"/>
                </a:solidFill>
              </a:rPr>
              <a:t>的假设，模型有效</a:t>
            </a:r>
            <a:r>
              <a:rPr lang="zh-CN" altLang="zh-CN" sz="2800" b="1" dirty="0" smtClean="0"/>
              <a:t>。</a:t>
            </a:r>
            <a:endParaRPr lang="zh-CN" altLang="en-US" sz="2800" b="1" dirty="0"/>
          </a:p>
        </p:txBody>
      </p:sp>
      <p:sp>
        <p:nvSpPr>
          <p:cNvPr id="69" name="矩形 68"/>
          <p:cNvSpPr/>
          <p:nvPr/>
        </p:nvSpPr>
        <p:spPr>
          <a:xfrm>
            <a:off x="1115616" y="5301208"/>
            <a:ext cx="7763086"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i="1" dirty="0" smtClean="0"/>
              <a:t>b</a:t>
            </a:r>
            <a:r>
              <a:rPr lang="en-US" altLang="zh-CN" sz="2800" b="1" baseline="-25000" dirty="0" smtClean="0"/>
              <a:t>1</a:t>
            </a:r>
            <a:r>
              <a:rPr lang="zh-CN" altLang="zh-CN" sz="2800" b="1" dirty="0" smtClean="0"/>
              <a:t>置信区间</a:t>
            </a:r>
            <a:r>
              <a:rPr lang="zh-CN" altLang="zh-CN" sz="2800" b="1" dirty="0"/>
              <a:t>较长，决定系数</a:t>
            </a:r>
            <a:r>
              <a:rPr lang="fr-FR" altLang="zh-CN" sz="2800" b="1" i="1" dirty="0"/>
              <a:t>R</a:t>
            </a:r>
            <a:r>
              <a:rPr lang="fr-FR" altLang="zh-CN" sz="2800" b="1" baseline="30000" dirty="0"/>
              <a:t>2</a:t>
            </a:r>
            <a:r>
              <a:rPr lang="zh-CN" altLang="zh-CN" sz="2800" b="1" dirty="0" smtClean="0"/>
              <a:t>较小</a:t>
            </a:r>
            <a:r>
              <a:rPr lang="en-US" altLang="zh-CN" sz="2800" b="1" dirty="0" smtClean="0"/>
              <a:t>(</a:t>
            </a:r>
            <a:r>
              <a:rPr lang="en-US" altLang="zh-CN" sz="2800" b="1" i="1" dirty="0" smtClean="0"/>
              <a:t>y</a:t>
            </a:r>
            <a:r>
              <a:rPr lang="zh-CN" altLang="zh-CN" sz="2800" b="1" dirty="0"/>
              <a:t>的</a:t>
            </a:r>
            <a:r>
              <a:rPr lang="en-US" altLang="zh-CN" sz="2800" b="1" dirty="0"/>
              <a:t>24.38%</a:t>
            </a:r>
            <a:r>
              <a:rPr lang="zh-CN" altLang="zh-CN" sz="2800" b="1" dirty="0"/>
              <a:t>由</a:t>
            </a:r>
            <a:r>
              <a:rPr lang="en-US" altLang="zh-CN" sz="2800" b="1" i="1" dirty="0"/>
              <a:t>x</a:t>
            </a:r>
            <a:r>
              <a:rPr lang="zh-CN" altLang="zh-CN" sz="2800" b="1" dirty="0" smtClean="0"/>
              <a:t>决定</a:t>
            </a:r>
            <a:r>
              <a:rPr lang="en-US" altLang="zh-CN" sz="2800" b="1" dirty="0" smtClean="0"/>
              <a:t>)</a:t>
            </a:r>
            <a:r>
              <a:rPr lang="zh-CN" altLang="zh-CN" sz="2800" b="1" dirty="0" smtClean="0"/>
              <a:t>，</a:t>
            </a:r>
            <a:r>
              <a:rPr lang="zh-CN" altLang="zh-CN" sz="2800" b="1" dirty="0"/>
              <a:t>剩余方差</a:t>
            </a:r>
            <a:r>
              <a:rPr lang="fr-FR" altLang="zh-CN" sz="2800" b="1" i="1" dirty="0"/>
              <a:t>s</a:t>
            </a:r>
            <a:r>
              <a:rPr lang="fr-FR" altLang="zh-CN" sz="2800" b="1" baseline="30000" dirty="0"/>
              <a:t>2</a:t>
            </a:r>
            <a:r>
              <a:rPr lang="zh-CN" altLang="zh-CN" sz="2800" b="1" dirty="0"/>
              <a:t>较大</a:t>
            </a:r>
            <a:r>
              <a:rPr lang="zh-CN" altLang="zh-CN" sz="2800" b="1" dirty="0" smtClean="0"/>
              <a:t>，</a:t>
            </a:r>
            <a:r>
              <a:rPr lang="zh-CN" altLang="zh-CN" sz="2800" b="1" dirty="0" smtClean="0">
                <a:solidFill>
                  <a:srgbClr val="FF3300"/>
                </a:solidFill>
              </a:rPr>
              <a:t>模型</a:t>
            </a:r>
            <a:r>
              <a:rPr lang="zh-CN" altLang="zh-CN" sz="2800" b="1" dirty="0">
                <a:solidFill>
                  <a:srgbClr val="FF3300"/>
                </a:solidFill>
              </a:rPr>
              <a:t>的精度不</a:t>
            </a:r>
            <a:r>
              <a:rPr lang="zh-CN" altLang="zh-CN" sz="2800" b="1" dirty="0" smtClean="0">
                <a:solidFill>
                  <a:srgbClr val="FF3300"/>
                </a:solidFill>
              </a:rPr>
              <a:t>高</a:t>
            </a:r>
            <a:r>
              <a:rPr lang="en-US" altLang="zh-CN" sz="2800" b="1" dirty="0" smtClean="0"/>
              <a:t>.</a:t>
            </a:r>
            <a:endParaRPr lang="zh-CN" altLang="en-US" sz="2800" b="1" dirty="0"/>
          </a:p>
        </p:txBody>
      </p:sp>
      <p:grpSp>
        <p:nvGrpSpPr>
          <p:cNvPr id="3" name="组合 71"/>
          <p:cNvGrpSpPr/>
          <p:nvPr/>
        </p:nvGrpSpPr>
        <p:grpSpPr>
          <a:xfrm>
            <a:off x="1496539" y="2492896"/>
            <a:ext cx="1635301" cy="1421928"/>
            <a:chOff x="1496539" y="2492896"/>
            <a:chExt cx="1635301" cy="1421928"/>
          </a:xfrm>
        </p:grpSpPr>
        <p:sp>
          <p:nvSpPr>
            <p:cNvPr id="70" name="矩形 69"/>
            <p:cNvSpPr/>
            <p:nvPr/>
          </p:nvSpPr>
          <p:spPr>
            <a:xfrm>
              <a:off x="1496539" y="2492896"/>
              <a:ext cx="1491285" cy="1421928"/>
            </a:xfrm>
            <a:prstGeom prst="rect">
              <a:avLst/>
            </a:prstGeom>
          </p:spPr>
          <p:txBody>
            <a:bodyPr wrap="square">
              <a:spAutoFit/>
            </a:bodyPr>
            <a:lstStyle/>
            <a:p>
              <a:pPr algn="just">
                <a:lnSpc>
                  <a:spcPct val="120000"/>
                </a:lnSpc>
              </a:pPr>
              <a:r>
                <a:rPr kumimoji="0" lang="en-US" altLang="zh-CN" b="1" dirty="0">
                  <a:latin typeface="Calibri" pitchFamily="34" charset="0"/>
                  <a:cs typeface="宋体" pitchFamily="2" charset="-122"/>
                </a:rPr>
                <a:t>480</a:t>
              </a:r>
              <a:r>
                <a:rPr kumimoji="0" lang="zh-CN" altLang="en-US" b="1" dirty="0">
                  <a:latin typeface="Calibri" pitchFamily="34" charset="0"/>
                  <a:cs typeface="宋体" pitchFamily="2" charset="-122"/>
                </a:rPr>
                <a:t>位</a:t>
              </a:r>
              <a:r>
                <a:rPr kumimoji="0" lang="zh-CN" altLang="en-US" b="1" dirty="0">
                  <a:solidFill>
                    <a:srgbClr val="FF0000"/>
                  </a:solidFill>
                  <a:latin typeface="Calibri" pitchFamily="34" charset="0"/>
                  <a:cs typeface="宋体" pitchFamily="2" charset="-122"/>
                </a:rPr>
                <a:t>吸烟</a:t>
              </a:r>
              <a:r>
                <a:rPr kumimoji="0" lang="zh-CN" altLang="en-US" b="1" dirty="0" smtClean="0">
                  <a:solidFill>
                    <a:srgbClr val="FF0000"/>
                  </a:solidFill>
                  <a:latin typeface="Calibri" pitchFamily="34" charset="0"/>
                  <a:cs typeface="宋体" pitchFamily="2" charset="-122"/>
                </a:rPr>
                <a:t>孕妇</a:t>
              </a:r>
              <a:r>
                <a:rPr lang="zh-CN" altLang="en-US" b="1" dirty="0" smtClean="0"/>
                <a:t>数据 </a:t>
              </a:r>
              <a:r>
                <a:rPr lang="en-US" altLang="zh-CN" b="1" i="1" dirty="0" err="1" smtClean="0"/>
                <a:t>x,y</a:t>
              </a:r>
              <a:endParaRPr lang="zh-CN" altLang="en-US" b="1" dirty="0"/>
            </a:p>
          </p:txBody>
        </p:sp>
        <p:sp>
          <p:nvSpPr>
            <p:cNvPr id="71" name="右箭头 70"/>
            <p:cNvSpPr/>
            <p:nvPr/>
          </p:nvSpPr>
          <p:spPr bwMode="auto">
            <a:xfrm>
              <a:off x="2987824" y="2924944"/>
              <a:ext cx="144016"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73" name="矩形 72"/>
          <p:cNvSpPr/>
          <p:nvPr/>
        </p:nvSpPr>
        <p:spPr>
          <a:xfrm>
            <a:off x="475928" y="2726806"/>
            <a:ext cx="927720" cy="954107"/>
          </a:xfrm>
          <a:prstGeom prst="rect">
            <a:avLst/>
          </a:prstGeom>
          <a:solidFill>
            <a:srgbClr val="FFCCFF"/>
          </a:solidFill>
        </p:spPr>
        <p:txBody>
          <a:bodyPr wrap="square">
            <a:spAutoFit/>
          </a:bodyPr>
          <a:lstStyle/>
          <a:p>
            <a:r>
              <a:rPr lang="zh-CN" altLang="zh-CN" sz="2800" b="1" dirty="0" smtClean="0"/>
              <a:t>模型</a:t>
            </a:r>
            <a:r>
              <a:rPr lang="zh-CN" altLang="en-US" sz="2800" b="1" dirty="0" smtClean="0"/>
              <a:t>求解</a:t>
            </a:r>
            <a:endParaRPr lang="zh-CN" altLang="en-US" sz="2800" b="1" dirty="0"/>
          </a:p>
        </p:txBody>
      </p:sp>
      <p:sp>
        <p:nvSpPr>
          <p:cNvPr id="2" name="矩形 1"/>
          <p:cNvSpPr/>
          <p:nvPr/>
        </p:nvSpPr>
        <p:spPr>
          <a:xfrm>
            <a:off x="5469269" y="674347"/>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sp>
        <p:nvSpPr>
          <p:cNvPr id="13" name="矩形 12"/>
          <p:cNvSpPr/>
          <p:nvPr/>
        </p:nvSpPr>
        <p:spPr>
          <a:xfrm>
            <a:off x="619944" y="4441298"/>
            <a:ext cx="504056" cy="1815882"/>
          </a:xfrm>
          <a:prstGeom prst="rect">
            <a:avLst/>
          </a:prstGeom>
          <a:solidFill>
            <a:srgbClr val="FFCCFF"/>
          </a:solidFill>
        </p:spPr>
        <p:txBody>
          <a:bodyPr wrap="square">
            <a:spAutoFit/>
          </a:bodyPr>
          <a:lstStyle/>
          <a:p>
            <a:r>
              <a:rPr lang="zh-CN" altLang="zh-CN" sz="2800" b="1" dirty="0"/>
              <a:t>模型检验</a:t>
            </a:r>
            <a:endParaRPr lang="zh-CN" altLang="en-US" sz="2800" b="1" dirty="0"/>
          </a:p>
        </p:txBody>
      </p:sp>
      <p:grpSp>
        <p:nvGrpSpPr>
          <p:cNvPr id="5" name="组合 2"/>
          <p:cNvGrpSpPr/>
          <p:nvPr/>
        </p:nvGrpSpPr>
        <p:grpSpPr>
          <a:xfrm>
            <a:off x="4860032" y="2345721"/>
            <a:ext cx="2109160" cy="400110"/>
            <a:chOff x="700360" y="3852670"/>
            <a:chExt cx="2109160" cy="400110"/>
          </a:xfrm>
        </p:grpSpPr>
        <p:sp>
          <p:nvSpPr>
            <p:cNvPr id="15" name="矩形 14"/>
            <p:cNvSpPr/>
            <p:nvPr/>
          </p:nvSpPr>
          <p:spPr>
            <a:xfrm>
              <a:off x="1251080" y="3852670"/>
              <a:ext cx="1558440" cy="400110"/>
            </a:xfrm>
            <a:prstGeom prst="rect">
              <a:avLst/>
            </a:prstGeom>
          </p:spPr>
          <p:txBody>
            <a:bodyPr wrap="none">
              <a:spAutoFit/>
            </a:bodyPr>
            <a:lstStyle/>
            <a:p>
              <a:r>
                <a:rPr lang="en-US" altLang="zh-CN" sz="2000" dirty="0" smtClean="0"/>
                <a:t>prog0901b.m</a:t>
              </a:r>
              <a:endParaRPr lang="zh-CN" altLang="en-US" sz="2000" dirty="0"/>
            </a:p>
          </p:txBody>
        </p:sp>
        <p:pic>
          <p:nvPicPr>
            <p:cNvPr id="16"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33440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1000" fill="hold"/>
                                        <p:tgtEl>
                                          <p:spTgt spid="73"/>
                                        </p:tgtEl>
                                        <p:attrNameLst>
                                          <p:attrName>ppt_x</p:attrName>
                                        </p:attrNameLst>
                                      </p:cBhvr>
                                      <p:tavLst>
                                        <p:tav tm="0">
                                          <p:val>
                                            <p:strVal val="0-#ppt_w/2"/>
                                          </p:val>
                                        </p:tav>
                                        <p:tav tm="100000">
                                          <p:val>
                                            <p:strVal val="#ppt_x"/>
                                          </p:val>
                                        </p:tav>
                                      </p:tavLst>
                                    </p:anim>
                                    <p:anim calcmode="lin" valueType="num">
                                      <p:cBhvr additive="base">
                                        <p:cTn id="21" dur="1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1000" fill="hold"/>
                                        <p:tgtEl>
                                          <p:spTgt spid="67"/>
                                        </p:tgtEl>
                                        <p:attrNameLst>
                                          <p:attrName>ppt_w</p:attrName>
                                        </p:attrNameLst>
                                      </p:cBhvr>
                                      <p:tavLst>
                                        <p:tav tm="0">
                                          <p:val>
                                            <p:fltVal val="0"/>
                                          </p:val>
                                        </p:tav>
                                        <p:tav tm="100000">
                                          <p:val>
                                            <p:strVal val="#ppt_w"/>
                                          </p:val>
                                        </p:tav>
                                      </p:tavLst>
                                    </p:anim>
                                    <p:anim calcmode="lin" valueType="num">
                                      <p:cBhvr>
                                        <p:cTn id="40" dur="1000" fill="hold"/>
                                        <p:tgtEl>
                                          <p:spTgt spid="67"/>
                                        </p:tgtEl>
                                        <p:attrNameLst>
                                          <p:attrName>ppt_h</p:attrName>
                                        </p:attrNameLst>
                                      </p:cBhvr>
                                      <p:tavLst>
                                        <p:tav tm="0">
                                          <p:val>
                                            <p:fltVal val="0"/>
                                          </p:val>
                                        </p:tav>
                                        <p:tav tm="100000">
                                          <p:val>
                                            <p:strVal val="#ppt_h"/>
                                          </p:val>
                                        </p:tav>
                                      </p:tavLst>
                                    </p:anim>
                                    <p:animEffect transition="in" filter="fade">
                                      <p:cBhvr>
                                        <p:cTn id="41" dur="10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0-#ppt_w/2"/>
                                          </p:val>
                                        </p:tav>
                                        <p:tav tm="100000">
                                          <p:val>
                                            <p:strVal val="#ppt_x"/>
                                          </p:val>
                                        </p:tav>
                                      </p:tavLst>
                                    </p:anim>
                                    <p:anim calcmode="lin" valueType="num">
                                      <p:cBhvr additive="base">
                                        <p:cTn id="47"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circle(in)">
                                      <p:cBhvr>
                                        <p:cTn id="52" dur="1000"/>
                                        <p:tgtEl>
                                          <p:spTgt spid="6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1000"/>
                                        <p:tgtEl>
                                          <p:spTgt spid="69"/>
                                        </p:tgtEl>
                                      </p:cBhvr>
                                    </p:animEffect>
                                    <p:anim calcmode="lin" valueType="num">
                                      <p:cBhvr>
                                        <p:cTn id="58" dur="1000" fill="hold"/>
                                        <p:tgtEl>
                                          <p:spTgt spid="69"/>
                                        </p:tgtEl>
                                        <p:attrNameLst>
                                          <p:attrName>ppt_x</p:attrName>
                                        </p:attrNameLst>
                                      </p:cBhvr>
                                      <p:tavLst>
                                        <p:tav tm="0">
                                          <p:val>
                                            <p:strVal val="#ppt_x"/>
                                          </p:val>
                                        </p:tav>
                                        <p:tav tm="100000">
                                          <p:val>
                                            <p:strVal val="#ppt_x"/>
                                          </p:val>
                                        </p:tav>
                                      </p:tavLst>
                                    </p:anim>
                                    <p:anim calcmode="lin" valueType="num">
                                      <p:cBhvr>
                                        <p:cTn id="5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8" grpId="0"/>
      <p:bldP spid="69" grpId="0"/>
      <p:bldP spid="73" grpId="0" animBg="1"/>
      <p:bldP spid="2" grpId="0"/>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4"/>
          <p:cNvSpPr>
            <a:spLocks noChangeArrowheads="1"/>
          </p:cNvSpPr>
          <p:nvPr/>
        </p:nvSpPr>
        <p:spPr bwMode="auto">
          <a:xfrm>
            <a:off x="152400" y="7477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mc:AlternateContent xmlns:mc="http://schemas.openxmlformats.org/markup-compatibility/2006">
        <mc:Choice xmlns:a14="http://schemas.microsoft.com/office/drawing/2010/main" xmlns="" Requires="a14">
          <p:sp>
            <p:nvSpPr>
              <p:cNvPr id="14" name="矩形 13"/>
              <p:cNvSpPr/>
              <p:nvPr/>
            </p:nvSpPr>
            <p:spPr>
              <a:xfrm>
                <a:off x="1364727" y="3597750"/>
                <a:ext cx="4970528"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r>
                      <a:rPr lang="en-US" altLang="zh-CN" sz="2800" b="1" i="1">
                        <a:latin typeface="Cambria Math"/>
                      </a:rPr>
                      <m:t> </m:t>
                    </m:r>
                  </m:oMath>
                </a14:m>
                <a:r>
                  <a:rPr lang="fr-FR" altLang="zh-CN" sz="2800" b="1" dirty="0" smtClean="0"/>
                  <a:t>=</a:t>
                </a:r>
                <a:r>
                  <a:rPr lang="zh-CN" altLang="en-US" sz="2800" b="1" dirty="0"/>
                  <a:t/>
                </a:r>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𝟎</m:t>
                            </m:r>
                          </m:sub>
                        </m:sSub>
                      </m:e>
                    </m:acc>
                  </m:oMath>
                </a14:m>
                <a:r>
                  <a:rPr lang="en-US" altLang="zh-CN" sz="2800" b="1" dirty="0"/>
                  <a:t>+</a:t>
                </a:r>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i="1" dirty="0"/>
                  <a:t>x</a:t>
                </a:r>
                <a:r>
                  <a:rPr lang="fr-FR" altLang="zh-CN" sz="2800" b="1" dirty="0"/>
                  <a:t>=-51.2983+0.5949</a:t>
                </a:r>
                <a:r>
                  <a:rPr lang="fr-FR" altLang="zh-CN" sz="2800" b="1" i="1" dirty="0"/>
                  <a:t>x</a:t>
                </a:r>
                <a:r>
                  <a:rPr lang="zh-CN" altLang="en-US" sz="2800" b="1" dirty="0"/>
                  <a:t/>
                </a:r>
              </a:p>
            </p:txBody>
          </p:sp>
        </mc:Choice>
        <mc:Fallback>
          <p:sp>
            <p:nvSpPr>
              <p:cNvPr id="14" name="矩形 13"/>
              <p:cNvSpPr>
                <a:spLocks noRot="1" noChangeAspect="1" noMove="1" noResize="1" noEditPoints="1" noAdjustHandles="1" noChangeArrowheads="1" noChangeShapeType="1" noTextEdit="1"/>
              </p:cNvSpPr>
              <p:nvPr/>
            </p:nvSpPr>
            <p:spPr>
              <a:xfrm>
                <a:off x="1364727" y="3597750"/>
                <a:ext cx="4970528" cy="546240"/>
              </a:xfrm>
              <a:prstGeom prst="rect">
                <a:avLst/>
              </a:prstGeom>
              <a:blipFill rotWithShape="1">
                <a:blip r:embed="rId2"/>
                <a:stretch>
                  <a:fillRect t="-6667" b="-30000"/>
                </a:stretch>
              </a:blipFill>
            </p:spPr>
            <p:txBody>
              <a:bodyPr/>
              <a:lstStyle/>
              <a:p>
                <a:r>
                  <a:rPr lang="zh-CN" altLang="en-US">
                    <a:noFill/>
                  </a:rPr>
                  <a:t> </a:t>
                </a:r>
              </a:p>
            </p:txBody>
          </p:sp>
        </mc:Fallback>
      </mc:AlternateContent>
      <p:sp>
        <p:nvSpPr>
          <p:cNvPr id="15" name="矩形 14"/>
          <p:cNvSpPr/>
          <p:nvPr/>
        </p:nvSpPr>
        <p:spPr>
          <a:xfrm>
            <a:off x="3347864" y="1340768"/>
            <a:ext cx="5242603" cy="1076961"/>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吸烟孕妇怀孕期增加</a:t>
            </a:r>
            <a:r>
              <a:rPr lang="zh-CN" altLang="zh-CN" sz="2800" b="1" dirty="0"/>
              <a:t>一天，新生儿体重平均增加约</a:t>
            </a:r>
            <a:r>
              <a:rPr lang="en-US" altLang="zh-CN" sz="2800" b="1" dirty="0" smtClean="0"/>
              <a:t>0.6</a:t>
            </a:r>
            <a:r>
              <a:rPr lang="en-US" altLang="zh-CN" sz="2800" b="1" dirty="0"/>
              <a:t> </a:t>
            </a:r>
            <a:r>
              <a:rPr lang="en-US" altLang="zh-CN" sz="2800" b="1" dirty="0" smtClean="0"/>
              <a:t>oz. </a:t>
            </a:r>
            <a:endParaRPr lang="zh-CN" altLang="en-US" sz="2800" b="1" dirty="0"/>
          </a:p>
        </p:txBody>
      </p:sp>
      <mc:AlternateContent xmlns:mc="http://schemas.openxmlformats.org/markup-compatibility/2006">
        <mc:Choice xmlns:a14="http://schemas.microsoft.com/office/drawing/2010/main" xmlns="" Requires="a14">
          <p:sp>
            <p:nvSpPr>
              <p:cNvPr id="16" name="矩形 15"/>
              <p:cNvSpPr/>
              <p:nvPr/>
            </p:nvSpPr>
            <p:spPr>
              <a:xfrm>
                <a:off x="1187624" y="1456586"/>
                <a:ext cx="1935594"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dirty="0" smtClean="0"/>
                  <a:t>=0.5949</a:t>
                </a:r>
                <a:r>
                  <a:rPr lang="zh-CN" altLang="en-US" sz="2800" b="1" dirty="0" smtClean="0"/>
                  <a:t/>
                </a:r>
                <a:endParaRPr lang="zh-CN" altLang="en-US" sz="2800" b="1" dirty="0"/>
              </a:p>
            </p:txBody>
          </p:sp>
        </mc:Choice>
        <mc:Fallback>
          <p:sp>
            <p:nvSpPr>
              <p:cNvPr id="16" name="矩形 15"/>
              <p:cNvSpPr>
                <a:spLocks noRot="1" noChangeAspect="1" noMove="1" noResize="1" noEditPoints="1" noAdjustHandles="1" noChangeArrowheads="1" noChangeShapeType="1" noTextEdit="1"/>
              </p:cNvSpPr>
              <p:nvPr/>
            </p:nvSpPr>
            <p:spPr>
              <a:xfrm>
                <a:off x="1187624" y="1456586"/>
                <a:ext cx="1935594" cy="546240"/>
              </a:xfrm>
              <a:prstGeom prst="rect">
                <a:avLst/>
              </a:prstGeom>
              <a:blipFill rotWithShape="1">
                <a:blip r:embed="rId3"/>
                <a:stretch>
                  <a:fillRect t="-6667" r="-631" b="-30000"/>
                </a:stretch>
              </a:blipFill>
            </p:spPr>
            <p:txBody>
              <a:bodyPr/>
              <a:lstStyle/>
              <a:p>
                <a:r>
                  <a:rPr lang="zh-CN" altLang="en-US">
                    <a:noFill/>
                  </a:rPr>
                  <a:t> </a:t>
                </a:r>
              </a:p>
            </p:txBody>
          </p:sp>
        </mc:Fallback>
      </mc:AlternateContent>
      <p:sp>
        <p:nvSpPr>
          <p:cNvPr id="18" name="矩形 17"/>
          <p:cNvSpPr/>
          <p:nvPr/>
        </p:nvSpPr>
        <p:spPr>
          <a:xfrm>
            <a:off x="3275856" y="2379361"/>
            <a:ext cx="5328592"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不</a:t>
            </a:r>
            <a:r>
              <a:rPr lang="zh-CN" altLang="en-US" sz="2800" b="1" dirty="0" smtClean="0"/>
              <a:t>是</a:t>
            </a:r>
            <a:r>
              <a:rPr lang="fr-FR" altLang="zh-CN" sz="2800" b="1" i="1" dirty="0" smtClean="0"/>
              <a:t>x</a:t>
            </a:r>
            <a:r>
              <a:rPr lang="fr-FR" altLang="zh-CN" sz="2800" b="1" dirty="0" smtClean="0"/>
              <a:t>=0</a:t>
            </a:r>
            <a:r>
              <a:rPr lang="zh-CN" altLang="zh-CN" sz="2800" b="1" dirty="0"/>
              <a:t>时</a:t>
            </a:r>
            <a:r>
              <a:rPr lang="en-US" altLang="zh-CN" sz="2800" b="1" i="1" dirty="0"/>
              <a:t>y</a:t>
            </a:r>
            <a:r>
              <a:rPr lang="zh-CN" altLang="zh-CN" sz="2800" b="1" dirty="0"/>
              <a:t>的</a:t>
            </a:r>
            <a:r>
              <a:rPr lang="zh-CN" altLang="zh-CN" sz="2800" b="1" dirty="0" smtClean="0"/>
              <a:t>估计</a:t>
            </a:r>
            <a:r>
              <a:rPr lang="en-US" altLang="zh-CN" sz="2800" b="1" dirty="0" smtClean="0"/>
              <a:t>, </a:t>
            </a:r>
            <a:r>
              <a:rPr lang="zh-CN" altLang="zh-CN" sz="2800" b="1" dirty="0" smtClean="0"/>
              <a:t>只能</a:t>
            </a:r>
            <a:r>
              <a:rPr lang="zh-CN" altLang="zh-CN" sz="2800" b="1" dirty="0"/>
              <a:t>在数据</a:t>
            </a:r>
            <a:r>
              <a:rPr lang="zh-CN" altLang="en-US" sz="2800" b="1" dirty="0" smtClean="0"/>
              <a:t>范围</a:t>
            </a:r>
            <a:r>
              <a:rPr lang="zh-CN" altLang="zh-CN" sz="2800" b="1" dirty="0" smtClean="0"/>
              <a:t>内</a:t>
            </a:r>
            <a:r>
              <a:rPr lang="en-US" altLang="zh-CN" sz="2800" b="1" dirty="0"/>
              <a:t>(</a:t>
            </a:r>
            <a:r>
              <a:rPr lang="fr-FR" altLang="zh-CN" sz="2800" b="1" i="1" dirty="0" smtClean="0"/>
              <a:t>x=</a:t>
            </a:r>
            <a:r>
              <a:rPr lang="fr-FR" altLang="zh-CN" sz="2800" b="1" dirty="0" smtClean="0"/>
              <a:t>220</a:t>
            </a:r>
            <a:r>
              <a:rPr lang="en-US" altLang="zh-CN" sz="2800" b="1" dirty="0"/>
              <a:t>~</a:t>
            </a:r>
            <a:r>
              <a:rPr lang="fr-FR" altLang="zh-CN" sz="2800" b="1" dirty="0" smtClean="0"/>
              <a:t>340</a:t>
            </a:r>
            <a:r>
              <a:rPr lang="zh-CN" altLang="zh-CN" sz="2800" b="1" dirty="0" smtClean="0"/>
              <a:t>天</a:t>
            </a:r>
            <a:r>
              <a:rPr lang="en-US" altLang="zh-CN" sz="2800" b="1" dirty="0"/>
              <a:t>) </a:t>
            </a:r>
            <a:r>
              <a:rPr lang="zh-CN" altLang="zh-CN" sz="2800" b="1" dirty="0" smtClean="0"/>
              <a:t>估计</a:t>
            </a:r>
            <a:r>
              <a:rPr lang="en-US" altLang="zh-CN" sz="2800" b="1" dirty="0" smtClean="0"/>
              <a:t>.</a:t>
            </a:r>
            <a:endParaRPr lang="zh-CN" altLang="en-US" sz="2800" b="1" dirty="0"/>
          </a:p>
        </p:txBody>
      </p:sp>
      <mc:AlternateContent xmlns:mc="http://schemas.openxmlformats.org/markup-compatibility/2006">
        <mc:Choice xmlns:a14="http://schemas.microsoft.com/office/drawing/2010/main" xmlns="" Requires="a14">
          <p:sp>
            <p:nvSpPr>
              <p:cNvPr id="21" name="矩形 20"/>
              <p:cNvSpPr/>
              <p:nvPr/>
            </p:nvSpPr>
            <p:spPr>
              <a:xfrm>
                <a:off x="1307686" y="4293096"/>
                <a:ext cx="7282781" cy="1126462"/>
              </a:xfrm>
              <a:prstGeom prst="rect">
                <a:avLst/>
              </a:prstGeom>
            </p:spPr>
            <p:txBody>
              <a:bodyPr wrap="square">
                <a:spAutoFit/>
              </a:bodyPr>
              <a:lstStyle/>
              <a:p>
                <a:pPr>
                  <a:lnSpc>
                    <a:spcPct val="120000"/>
                  </a:lnSpc>
                </a:pPr>
                <a:r>
                  <a:rPr lang="zh-CN" altLang="en-US" sz="2800" b="1" dirty="0" smtClean="0"/>
                  <a:t>若</a:t>
                </a:r>
                <a:r>
                  <a:rPr lang="zh-CN" altLang="zh-CN" sz="2800" b="1" dirty="0" smtClean="0"/>
                  <a:t>怀孕期</a:t>
                </a:r>
                <a:r>
                  <a:rPr lang="en-US" altLang="zh-CN" sz="2800" b="1" i="1" dirty="0" smtClean="0"/>
                  <a:t>x</a:t>
                </a:r>
                <a:r>
                  <a:rPr lang="en-US" altLang="zh-CN" sz="2800" b="1" dirty="0" smtClean="0"/>
                  <a:t>=280</a:t>
                </a:r>
                <a:r>
                  <a:rPr lang="zh-CN" altLang="zh-CN" sz="2800" b="1" dirty="0" smtClean="0"/>
                  <a:t>天，新生儿</a:t>
                </a:r>
                <a:r>
                  <a:rPr lang="zh-CN" altLang="zh-CN" sz="2800" b="1" dirty="0"/>
                  <a:t>体重</a:t>
                </a:r>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oMath>
                </a14:m>
                <a:r>
                  <a:rPr lang="en-US" altLang="zh-CN" sz="2800" b="1" dirty="0" smtClean="0"/>
                  <a:t>=114.5937</a:t>
                </a:r>
                <a:r>
                  <a:rPr lang="en-US" altLang="zh-CN" sz="2800" b="1" dirty="0"/>
                  <a:t/>
                </a:r>
                <a:r>
                  <a:rPr lang="en-US" altLang="zh-CN" sz="2800" b="1" dirty="0" err="1" smtClean="0"/>
                  <a:t>oz</a:t>
                </a:r>
                <a:r>
                  <a:rPr lang="en-US" altLang="zh-CN" sz="2800" b="1" dirty="0" smtClean="0"/>
                  <a:t>,</a:t>
                </a:r>
                <a:r>
                  <a:rPr lang="zh-CN" altLang="zh-CN" sz="2800" b="1" dirty="0" smtClean="0"/>
                  <a:t>预测区间</a:t>
                </a:r>
                <a:r>
                  <a:rPr lang="zh-CN" altLang="en-US" sz="2800" b="1" dirty="0" smtClean="0"/>
                  <a:t>为</a:t>
                </a:r>
                <a:r>
                  <a:rPr lang="en-US" altLang="zh-CN" sz="2800" b="1" dirty="0" smtClean="0"/>
                  <a:t>[88.0949</a:t>
                </a:r>
                <a:r>
                  <a:rPr lang="zh-CN" altLang="zh-CN" sz="2800" b="1" dirty="0" smtClean="0"/>
                  <a:t>，</a:t>
                </a:r>
                <a:r>
                  <a:rPr lang="en-US" altLang="zh-CN" sz="2800" b="1" dirty="0" smtClean="0"/>
                  <a:t>141.0925]</a:t>
                </a:r>
                <a:endParaRPr lang="zh-CN" altLang="en-US" sz="2800" b="1" dirty="0"/>
              </a:p>
            </p:txBody>
          </p:sp>
        </mc:Choice>
        <mc:Fallback>
          <p:sp>
            <p:nvSpPr>
              <p:cNvPr id="21" name="矩形 20"/>
              <p:cNvSpPr>
                <a:spLocks noRot="1" noChangeAspect="1" noMove="1" noResize="1" noEditPoints="1" noAdjustHandles="1" noChangeArrowheads="1" noChangeShapeType="1" noTextEdit="1"/>
              </p:cNvSpPr>
              <p:nvPr/>
            </p:nvSpPr>
            <p:spPr>
              <a:xfrm>
                <a:off x="1307686" y="4293096"/>
                <a:ext cx="7282781" cy="1126462"/>
              </a:xfrm>
              <a:prstGeom prst="rect">
                <a:avLst/>
              </a:prstGeom>
              <a:blipFill rotWithShape="1">
                <a:blip r:embed="rId4"/>
                <a:stretch>
                  <a:fillRect l="-1759" t="-3784" r="-1340" b="-10270"/>
                </a:stretch>
              </a:blipFill>
            </p:spPr>
            <p:txBody>
              <a:bodyPr/>
              <a:lstStyle/>
              <a:p>
                <a:r>
                  <a:rPr lang="zh-CN" altLang="en-US">
                    <a:noFill/>
                  </a:rPr>
                  <a:t> </a:t>
                </a:r>
              </a:p>
            </p:txBody>
          </p:sp>
        </mc:Fallback>
      </mc:AlternateContent>
      <p:sp>
        <p:nvSpPr>
          <p:cNvPr id="19" name="矩形 18"/>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20" name="矩形 19"/>
          <p:cNvSpPr/>
          <p:nvPr/>
        </p:nvSpPr>
        <p:spPr>
          <a:xfrm>
            <a:off x="5556158" y="638843"/>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sp>
        <p:nvSpPr>
          <p:cNvPr id="22" name="矩形 21"/>
          <p:cNvSpPr/>
          <p:nvPr/>
        </p:nvSpPr>
        <p:spPr>
          <a:xfrm>
            <a:off x="437391" y="1409954"/>
            <a:ext cx="606217" cy="1815882"/>
          </a:xfrm>
          <a:prstGeom prst="rect">
            <a:avLst/>
          </a:prstGeom>
          <a:solidFill>
            <a:srgbClr val="FFCCFF"/>
          </a:solidFill>
        </p:spPr>
        <p:txBody>
          <a:bodyPr wrap="square">
            <a:spAutoFit/>
          </a:bodyPr>
          <a:lstStyle/>
          <a:p>
            <a:r>
              <a:rPr lang="zh-CN" altLang="zh-CN" sz="2800" b="1" dirty="0" smtClean="0"/>
              <a:t>模型</a:t>
            </a:r>
            <a:r>
              <a:rPr lang="zh-CN" altLang="en-US" sz="2800" b="1" dirty="0" smtClean="0"/>
              <a:t>解释</a:t>
            </a:r>
            <a:endParaRPr lang="zh-CN" altLang="en-US" sz="2800" b="1" dirty="0"/>
          </a:p>
        </p:txBody>
      </p:sp>
      <mc:AlternateContent xmlns:mc="http://schemas.openxmlformats.org/markup-compatibility/2006">
        <mc:Choice xmlns:a14="http://schemas.microsoft.com/office/drawing/2010/main" xmlns="" Requires="a14">
          <p:sp>
            <p:nvSpPr>
              <p:cNvPr id="3" name="矩形 2"/>
              <p:cNvSpPr/>
              <p:nvPr/>
            </p:nvSpPr>
            <p:spPr>
              <a:xfrm>
                <a:off x="1136807" y="2494259"/>
                <a:ext cx="2067041" cy="546240"/>
              </a:xfrm>
              <a:prstGeom prst="rect">
                <a:avLst/>
              </a:prstGeom>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𝟎</m:t>
                            </m:r>
                          </m:sub>
                        </m:sSub>
                      </m:e>
                    </m:acc>
                  </m:oMath>
                </a14:m>
                <a:r>
                  <a:rPr lang="fr-FR" altLang="zh-CN" sz="2800" b="1" dirty="0" smtClean="0"/>
                  <a:t>=-</a:t>
                </a:r>
                <a:r>
                  <a:rPr lang="fr-FR" altLang="zh-CN" sz="2800" b="1" dirty="0"/>
                  <a:t>51.2983</a:t>
                </a:r>
                <a:endParaRPr lang="zh-CN" altLang="en-US" sz="2800" b="1" dirty="0"/>
              </a:p>
            </p:txBody>
          </p:sp>
        </mc:Choice>
        <mc:Fallback>
          <p:sp>
            <p:nvSpPr>
              <p:cNvPr id="3" name="矩形 2"/>
              <p:cNvSpPr>
                <a:spLocks noRot="1" noChangeAspect="1" noMove="1" noResize="1" noEditPoints="1" noAdjustHandles="1" noChangeArrowheads="1" noChangeShapeType="1" noTextEdit="1"/>
              </p:cNvSpPr>
              <p:nvPr/>
            </p:nvSpPr>
            <p:spPr>
              <a:xfrm>
                <a:off x="1136807" y="2494259"/>
                <a:ext cx="2067041" cy="546240"/>
              </a:xfrm>
              <a:prstGeom prst="rect">
                <a:avLst/>
              </a:prstGeom>
              <a:blipFill rotWithShape="1">
                <a:blip r:embed="rId5"/>
                <a:stretch>
                  <a:fillRect t="-6667" r="-4412" b="-30000"/>
                </a:stretch>
              </a:blipFill>
            </p:spPr>
            <p:txBody>
              <a:bodyPr/>
              <a:lstStyle/>
              <a:p>
                <a:r>
                  <a:rPr lang="zh-CN" altLang="en-US">
                    <a:noFill/>
                  </a:rPr>
                  <a:t> </a:t>
                </a:r>
              </a:p>
            </p:txBody>
          </p:sp>
        </mc:Fallback>
      </mc:AlternateContent>
      <p:sp>
        <p:nvSpPr>
          <p:cNvPr id="24" name="矩形 23"/>
          <p:cNvSpPr/>
          <p:nvPr/>
        </p:nvSpPr>
        <p:spPr>
          <a:xfrm>
            <a:off x="437390" y="3573016"/>
            <a:ext cx="606217" cy="1815882"/>
          </a:xfrm>
          <a:prstGeom prst="rect">
            <a:avLst/>
          </a:prstGeom>
          <a:solidFill>
            <a:srgbClr val="FFCCFF"/>
          </a:solidFill>
        </p:spPr>
        <p:txBody>
          <a:bodyPr wrap="square">
            <a:spAutoFit/>
          </a:bodyPr>
          <a:lstStyle/>
          <a:p>
            <a:r>
              <a:rPr lang="zh-CN" altLang="zh-CN" sz="2800" b="1" dirty="0" smtClean="0"/>
              <a:t>模型</a:t>
            </a:r>
            <a:r>
              <a:rPr lang="zh-CN" altLang="en-US" sz="2800" b="1" dirty="0" smtClean="0"/>
              <a:t>预测</a:t>
            </a:r>
            <a:endParaRPr lang="zh-CN" altLang="en-US" sz="2800" b="1" dirty="0"/>
          </a:p>
        </p:txBody>
      </p:sp>
      <p:sp>
        <p:nvSpPr>
          <p:cNvPr id="7" name="矩形 6"/>
          <p:cNvSpPr/>
          <p:nvPr/>
        </p:nvSpPr>
        <p:spPr>
          <a:xfrm>
            <a:off x="1187624" y="5661248"/>
            <a:ext cx="6680197" cy="523220"/>
          </a:xfrm>
          <a:prstGeom prst="rect">
            <a:avLst/>
          </a:prstGeom>
          <a:solidFill>
            <a:srgbClr val="FFFF00"/>
          </a:solidFill>
        </p:spPr>
        <p:txBody>
          <a:bodyPr wrap="square">
            <a:spAutoFit/>
          </a:bodyPr>
          <a:lstStyle/>
          <a:p>
            <a:pPr marL="457200" indent="-457200">
              <a:buFont typeface="Arial" panose="020B0604020202020204" pitchFamily="34" charset="0"/>
              <a:buChar char="•"/>
            </a:pPr>
            <a:r>
              <a:rPr lang="zh-CN" altLang="en-US" sz="2800" b="1" dirty="0"/>
              <a:t>模型精度不</a:t>
            </a:r>
            <a:r>
              <a:rPr lang="zh-CN" altLang="en-US" sz="2800" b="1" dirty="0" smtClean="0"/>
              <a:t>高导致预测区间</a:t>
            </a:r>
            <a:r>
              <a:rPr lang="zh-CN" altLang="en-US" sz="2800" b="1" dirty="0"/>
              <a:t>如此之</a:t>
            </a:r>
            <a:r>
              <a:rPr lang="zh-CN" altLang="en-US" sz="2800" b="1" dirty="0" smtClean="0"/>
              <a:t>大！</a:t>
            </a:r>
            <a:endParaRPr lang="zh-CN" altLang="en-US" sz="2800" b="1" dirty="0"/>
          </a:p>
        </p:txBody>
      </p:sp>
    </p:spTree>
    <p:extLst>
      <p:ext uri="{BB962C8B-B14F-4D97-AF65-F5344CB8AC3E}">
        <p14:creationId xmlns:p14="http://schemas.microsoft.com/office/powerpoint/2010/main" xmlns="" val="306618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1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1000" fill="hold"/>
                                        <p:tgtEl>
                                          <p:spTgt spid="24"/>
                                        </p:tgtEl>
                                        <p:attrNameLst>
                                          <p:attrName>ppt_x</p:attrName>
                                        </p:attrNameLst>
                                      </p:cBhvr>
                                      <p:tavLst>
                                        <p:tav tm="0">
                                          <p:val>
                                            <p:strVal val="0-#ppt_w/2"/>
                                          </p:val>
                                        </p:tav>
                                        <p:tav tm="100000">
                                          <p:val>
                                            <p:strVal val="#ppt_x"/>
                                          </p:val>
                                        </p:tav>
                                      </p:tavLst>
                                    </p:anim>
                                    <p:anim calcmode="lin" valueType="num">
                                      <p:cBhvr additive="base">
                                        <p:cTn id="38" dur="10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ircle(in)">
                                      <p:cBhvr>
                                        <p:cTn id="43" dur="10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Effect transition="in" filter="fade">
                                      <p:cBhvr>
                                        <p:cTn id="5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p:bldP spid="21" grpId="0" animBg="1"/>
      <p:bldP spid="22" grpId="0" animBg="1"/>
      <p:bldP spid="3" grpId="0" animBg="1"/>
      <p:bldP spid="24"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5" name="矩形 4"/>
          <p:cNvSpPr/>
          <p:nvPr/>
        </p:nvSpPr>
        <p:spPr>
          <a:xfrm>
            <a:off x="5556158" y="638843"/>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sp>
        <p:nvSpPr>
          <p:cNvPr id="9" name="矩形 8"/>
          <p:cNvSpPr/>
          <p:nvPr/>
        </p:nvSpPr>
        <p:spPr>
          <a:xfrm>
            <a:off x="2861810" y="1340768"/>
            <a:ext cx="6030670" cy="523220"/>
          </a:xfrm>
          <a:prstGeom prst="rect">
            <a:avLst/>
          </a:prstGeom>
        </p:spPr>
        <p:txBody>
          <a:bodyPr wrap="square">
            <a:spAutoFit/>
          </a:bodyPr>
          <a:lstStyle/>
          <a:p>
            <a:r>
              <a:rPr lang="en-US" altLang="zh-CN" sz="2800" b="1" dirty="0" smtClean="0"/>
              <a:t>~</a:t>
            </a:r>
            <a:r>
              <a:rPr lang="zh-CN" altLang="zh-CN" sz="2800" b="1" dirty="0" smtClean="0"/>
              <a:t>误差</a:t>
            </a:r>
            <a:r>
              <a:rPr lang="en-US" altLang="zh-CN" sz="2800" b="1" i="1" dirty="0"/>
              <a:t>ε</a:t>
            </a:r>
            <a:r>
              <a:rPr lang="zh-CN" altLang="zh-CN" sz="2800" b="1" dirty="0"/>
              <a:t>的</a:t>
            </a:r>
            <a:r>
              <a:rPr lang="zh-CN" altLang="zh-CN" sz="2800" b="1" dirty="0" smtClean="0"/>
              <a:t>估计值</a:t>
            </a:r>
            <a:r>
              <a:rPr lang="en-US" altLang="zh-CN" sz="2800" b="1" dirty="0"/>
              <a:t>(</a:t>
            </a:r>
            <a:r>
              <a:rPr lang="zh-CN" altLang="zh-CN" sz="2800" b="1" dirty="0" smtClean="0"/>
              <a:t>均值</a:t>
            </a:r>
            <a:r>
              <a:rPr lang="zh-CN" altLang="zh-CN" sz="2800" b="1" dirty="0"/>
              <a:t>为</a:t>
            </a:r>
            <a:r>
              <a:rPr lang="en-US" altLang="zh-CN" sz="2800" b="1" dirty="0"/>
              <a:t>0</a:t>
            </a:r>
            <a:r>
              <a:rPr lang="zh-CN" altLang="zh-CN" sz="2800" b="1" dirty="0"/>
              <a:t>的</a:t>
            </a:r>
            <a:r>
              <a:rPr lang="zh-CN" altLang="zh-CN" sz="2800" b="1" dirty="0" smtClean="0"/>
              <a:t>正态分布</a:t>
            </a:r>
            <a:r>
              <a:rPr lang="en-US" altLang="zh-CN" sz="2800" b="1" dirty="0" smtClean="0"/>
              <a:t>)</a:t>
            </a:r>
            <a:endParaRPr lang="zh-CN" altLang="en-US" sz="2800" b="1" dirty="0"/>
          </a:p>
        </p:txBody>
      </p:sp>
      <mc:AlternateContent xmlns:mc="http://schemas.openxmlformats.org/markup-compatibility/2006">
        <mc:Choice xmlns:a14="http://schemas.microsoft.com/office/drawing/2010/main" xmlns="" Requires="a14">
          <p:sp>
            <p:nvSpPr>
              <p:cNvPr id="10" name="矩形 9"/>
              <p:cNvSpPr/>
              <p:nvPr/>
            </p:nvSpPr>
            <p:spPr>
              <a:xfrm>
                <a:off x="363568" y="1340768"/>
                <a:ext cx="2592288" cy="523220"/>
              </a:xfrm>
              <a:prstGeom prst="rect">
                <a:avLst/>
              </a:prstGeom>
              <a:solidFill>
                <a:srgbClr val="FFFF00"/>
              </a:solidFill>
            </p:spPr>
            <p:txBody>
              <a:bodyPr wrap="square">
                <a:spAutoFit/>
              </a:bodyPr>
              <a:lstStyle/>
              <a:p>
                <a:r>
                  <a:rPr lang="zh-CN" altLang="zh-CN" sz="2800" b="1" dirty="0">
                    <a:solidFill>
                      <a:srgbClr val="000000"/>
                    </a:solidFill>
                  </a:rPr>
                  <a:t>模型</a:t>
                </a:r>
                <a:r>
                  <a:rPr lang="zh-CN" altLang="zh-CN" sz="2800" b="1" dirty="0" smtClean="0">
                    <a:solidFill>
                      <a:srgbClr val="000000"/>
                    </a:solidFill>
                  </a:rPr>
                  <a:t>残差</a:t>
                </a:r>
                <a:r>
                  <a:rPr lang="zh-CN" altLang="en-US" sz="2800" b="1" dirty="0" smtClean="0"/>
                  <a:t/>
                </a:r>
                <a:r>
                  <a:rPr lang="en-US" altLang="zh-CN" sz="2800" b="1" i="1" dirty="0" smtClean="0"/>
                  <a:t>e</a:t>
                </a:r>
                <a:r>
                  <a:rPr lang="en-US" altLang="zh-CN" sz="2800" b="1" dirty="0" smtClean="0"/>
                  <a:t>=</a:t>
                </a:r>
                <a:r>
                  <a:rPr lang="en-US" altLang="zh-CN" sz="2800" b="1" i="1" dirty="0" smtClean="0"/>
                  <a:t>y-</a:t>
                </a:r>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oMath>
                </a14:m>
                <a:endParaRPr lang="zh-CN" altLang="en-US" sz="2800" b="1" dirty="0"/>
              </a:p>
            </p:txBody>
          </p:sp>
        </mc:Choice>
        <mc:Fallback>
          <p:sp>
            <p:nvSpPr>
              <p:cNvPr id="10" name="矩形 9"/>
              <p:cNvSpPr>
                <a:spLocks noRot="1" noChangeAspect="1" noMove="1" noResize="1" noEditPoints="1" noAdjustHandles="1" noChangeArrowheads="1" noChangeShapeType="1" noTextEdit="1"/>
              </p:cNvSpPr>
              <p:nvPr/>
            </p:nvSpPr>
            <p:spPr>
              <a:xfrm>
                <a:off x="363568" y="1340768"/>
                <a:ext cx="2592288" cy="523220"/>
              </a:xfrm>
              <a:prstGeom prst="rect">
                <a:avLst/>
              </a:prstGeom>
              <a:blipFill rotWithShape="1">
                <a:blip r:embed="rId2"/>
                <a:stretch>
                  <a:fillRect l="-4941" t="-15116" b="-32558"/>
                </a:stretch>
              </a:blipFill>
            </p:spPr>
            <p:txBody>
              <a:bodyPr/>
              <a:lstStyle/>
              <a:p>
                <a:r>
                  <a:rPr lang="zh-CN" altLang="en-US">
                    <a:noFill/>
                  </a:rPr>
                  <a:t> </a:t>
                </a:r>
              </a:p>
            </p:txBody>
          </p:sp>
        </mc:Fallback>
      </mc:AlternateContent>
      <p:pic>
        <p:nvPicPr>
          <p:cNvPr id="5018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02550" y="1922342"/>
            <a:ext cx="3261045" cy="2442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矩形 11"/>
          <p:cNvSpPr/>
          <p:nvPr/>
        </p:nvSpPr>
        <p:spPr>
          <a:xfrm>
            <a:off x="652506" y="1978968"/>
            <a:ext cx="4783589" cy="1643527"/>
          </a:xfrm>
          <a:prstGeom prst="rect">
            <a:avLst/>
          </a:prstGeom>
        </p:spPr>
        <p:txBody>
          <a:bodyPr wrap="square">
            <a:spAutoFit/>
          </a:bodyPr>
          <a:lstStyle/>
          <a:p>
            <a:pPr>
              <a:lnSpc>
                <a:spcPct val="120000"/>
              </a:lnSpc>
            </a:pPr>
            <a:r>
              <a:rPr lang="zh-CN" altLang="en-US" sz="2800" b="1" dirty="0" smtClean="0"/>
              <a:t>若</a:t>
            </a:r>
            <a:r>
              <a:rPr lang="zh-CN" altLang="zh-CN" sz="2800" b="1" dirty="0" smtClean="0"/>
              <a:t>数据残差</a:t>
            </a:r>
            <a:r>
              <a:rPr lang="zh-CN" altLang="zh-CN" sz="2800" b="1" dirty="0"/>
              <a:t>的置信区间不含零点</a:t>
            </a:r>
            <a:r>
              <a:rPr lang="zh-CN" altLang="zh-CN" sz="2800" b="1" dirty="0" smtClean="0"/>
              <a:t>，</a:t>
            </a:r>
            <a:r>
              <a:rPr lang="zh-CN" altLang="zh-CN" sz="2800" b="1" dirty="0"/>
              <a:t>称为</a:t>
            </a:r>
            <a:r>
              <a:rPr lang="zh-CN" altLang="zh-CN" sz="2800" b="1" dirty="0">
                <a:solidFill>
                  <a:srgbClr val="FF0000"/>
                </a:solidFill>
              </a:rPr>
              <a:t>异常</a:t>
            </a:r>
            <a:r>
              <a:rPr lang="zh-CN" altLang="zh-CN" sz="2800" b="1" dirty="0" smtClean="0">
                <a:solidFill>
                  <a:srgbClr val="FF0000"/>
                </a:solidFill>
              </a:rPr>
              <a:t>点</a:t>
            </a:r>
            <a:r>
              <a:rPr lang="en-US" altLang="zh-CN" sz="2800" b="1" dirty="0" smtClean="0"/>
              <a:t>(</a:t>
            </a:r>
            <a:r>
              <a:rPr lang="zh-CN" altLang="zh-CN" sz="2800" b="1" dirty="0" smtClean="0"/>
              <a:t>偏离</a:t>
            </a:r>
            <a:r>
              <a:rPr lang="zh-CN" altLang="zh-CN" sz="2800" b="1" dirty="0"/>
              <a:t>整体数据的变化</a:t>
            </a:r>
            <a:r>
              <a:rPr lang="zh-CN" altLang="zh-CN" sz="2800" b="1" dirty="0" smtClean="0"/>
              <a:t>趋势</a:t>
            </a:r>
            <a:r>
              <a:rPr lang="en-US" altLang="zh-CN" sz="2800" b="1" dirty="0" smtClean="0"/>
              <a:t>)</a:t>
            </a:r>
            <a:r>
              <a:rPr lang="zh-CN" altLang="zh-CN" sz="2800" b="1" dirty="0" smtClean="0"/>
              <a:t>，</a:t>
            </a:r>
            <a:r>
              <a:rPr lang="zh-CN" altLang="zh-CN" sz="2800" b="1" dirty="0" smtClean="0">
                <a:solidFill>
                  <a:srgbClr val="FF0000"/>
                </a:solidFill>
              </a:rPr>
              <a:t>应剔除</a:t>
            </a:r>
            <a:r>
              <a:rPr lang="zh-CN" altLang="zh-CN" sz="2800" b="1" dirty="0"/>
              <a:t>。</a:t>
            </a:r>
            <a:endParaRPr lang="zh-CN" altLang="en-US" sz="2800" b="1" dirty="0"/>
          </a:p>
        </p:txBody>
      </p:sp>
      <p:graphicFrame>
        <p:nvGraphicFramePr>
          <p:cNvPr id="15" name="表格 14"/>
          <p:cNvGraphicFramePr>
            <a:graphicFrameLocks noGrp="1"/>
          </p:cNvGraphicFramePr>
          <p:nvPr>
            <p:extLst>
              <p:ext uri="{D42A27DB-BD31-4B8C-83A1-F6EECF244321}">
                <p14:modId xmlns:p14="http://schemas.microsoft.com/office/powerpoint/2010/main" xmlns="" val="125255027"/>
              </p:ext>
            </p:extLst>
          </p:nvPr>
        </p:nvGraphicFramePr>
        <p:xfrm>
          <a:off x="503969" y="3694152"/>
          <a:ext cx="5400600" cy="1463040"/>
        </p:xfrm>
        <a:graphic>
          <a:graphicData uri="http://schemas.openxmlformats.org/drawingml/2006/table">
            <a:tbl>
              <a:tblPr>
                <a:tableStyleId>{5C22544A-7EE6-4342-B048-85BDC9FD1C3A}</a:tableStyleId>
              </a:tblPr>
              <a:tblGrid>
                <a:gridCol w="792088"/>
                <a:gridCol w="1800200"/>
                <a:gridCol w="280831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indent="276225" algn="just">
                        <a:spcAft>
                          <a:spcPts val="0"/>
                        </a:spcAft>
                      </a:pPr>
                      <a:r>
                        <a:rPr lang="en-US" sz="2400" b="1" i="1" kern="100" dirty="0">
                          <a:effectLst/>
                          <a:latin typeface="Times New Roman"/>
                          <a:ea typeface="宋体"/>
                        </a:rPr>
                        <a:t>b</a:t>
                      </a:r>
                      <a:r>
                        <a:rPr lang="en-US" sz="2400" b="1" kern="100" baseline="-25000" dirty="0">
                          <a:effectLst/>
                          <a:latin typeface="Times New Roman"/>
                          <a:ea typeface="宋体"/>
                        </a:rPr>
                        <a:t>0</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-53.6126</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[-77.0606  -30.1645]</a:t>
                      </a:r>
                      <a:endParaRPr lang="zh-CN" sz="2400" b="1" kern="100">
                        <a:effectLst/>
                        <a:latin typeface="Times New Roman"/>
                        <a:ea typeface="宋体"/>
                      </a:endParaRPr>
                    </a:p>
                  </a:txBody>
                  <a:tcPr marL="68580" marR="68580" marT="0" marB="0">
                    <a:solidFill>
                      <a:srgbClr val="FFFF00"/>
                    </a:solidFill>
                  </a:tcPr>
                </a:tc>
              </a:tr>
              <a:tr h="220731">
                <a:tc>
                  <a:txBody>
                    <a:bodyPr/>
                    <a:lstStyle/>
                    <a:p>
                      <a:pPr indent="276225" algn="just">
                        <a:spcAft>
                          <a:spcPts val="0"/>
                        </a:spcAft>
                      </a:pPr>
                      <a:r>
                        <a:rPr lang="en-US" sz="2400" b="1" i="1" kern="100" dirty="0">
                          <a:solidFill>
                            <a:srgbClr val="FF0000"/>
                          </a:solidFill>
                          <a:effectLst/>
                          <a:latin typeface="Times New Roman"/>
                          <a:ea typeface="宋体"/>
                        </a:rPr>
                        <a:t>b</a:t>
                      </a:r>
                      <a:r>
                        <a:rPr lang="en-US" sz="2400" b="1" kern="100" baseline="-25000" dirty="0">
                          <a:solidFill>
                            <a:srgbClr val="FF0000"/>
                          </a:solidFill>
                          <a:effectLst/>
                          <a:latin typeface="Times New Roman"/>
                          <a:ea typeface="宋体"/>
                        </a:rPr>
                        <a:t>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0.6007</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[0.5164    0.6850 ]</a:t>
                      </a:r>
                      <a:endParaRPr lang="zh-CN" sz="2400" b="1" kern="100" dirty="0">
                        <a:solidFill>
                          <a:srgbClr val="FF0000"/>
                        </a:solidFill>
                        <a:effectLst/>
                        <a:latin typeface="Times New Roman"/>
                        <a:ea typeface="宋体"/>
                      </a:endParaRPr>
                    </a:p>
                  </a:txBody>
                  <a:tcPr marL="68580" marR="68580" marT="0" marB="0">
                    <a:solidFill>
                      <a:srgbClr val="FFFF00"/>
                    </a:solidFill>
                  </a:tcPr>
                </a:tc>
              </a:tr>
              <a:tr h="220731">
                <a:tc gridSpan="3">
                  <a:txBody>
                    <a:bodyPr/>
                    <a:lstStyle/>
                    <a:p>
                      <a:pPr algn="l">
                        <a:spcAft>
                          <a:spcPts val="0"/>
                        </a:spcAft>
                      </a:pPr>
                      <a:r>
                        <a:rPr lang="en-US" sz="2400" b="1" i="1" kern="100" dirty="0">
                          <a:effectLst/>
                          <a:latin typeface="Times New Roman"/>
                          <a:ea typeface="宋体"/>
                        </a:rPr>
                        <a:t>R</a:t>
                      </a:r>
                      <a:r>
                        <a:rPr lang="en-US" sz="2400" b="1" kern="100" baseline="30000" dirty="0">
                          <a:effectLst/>
                          <a:latin typeface="Times New Roman"/>
                          <a:ea typeface="宋体"/>
                        </a:rPr>
                        <a:t>2</a:t>
                      </a:r>
                      <a:r>
                        <a:rPr lang="en-US" sz="2400" b="1" kern="100" dirty="0">
                          <a:effectLst/>
                          <a:latin typeface="Times New Roman"/>
                          <a:ea typeface="宋体"/>
                        </a:rPr>
                        <a:t>= 0.3040   </a:t>
                      </a:r>
                      <a:r>
                        <a:rPr lang="en-US" sz="2400" b="1" i="1" kern="100" dirty="0" smtClean="0">
                          <a:effectLst/>
                          <a:latin typeface="Times New Roman"/>
                          <a:ea typeface="宋体"/>
                        </a:rPr>
                        <a:t>F</a:t>
                      </a:r>
                      <a:r>
                        <a:rPr lang="en-US" sz="2400" b="1" kern="100" dirty="0" smtClean="0">
                          <a:effectLst/>
                          <a:latin typeface="Times New Roman"/>
                          <a:ea typeface="宋体"/>
                        </a:rPr>
                        <a:t>=196   </a:t>
                      </a:r>
                      <a:r>
                        <a:rPr lang="en-US" sz="2400" b="1" i="1" kern="100" dirty="0">
                          <a:effectLst/>
                          <a:latin typeface="Times New Roman"/>
                          <a:ea typeface="宋体"/>
                        </a:rPr>
                        <a:t>p</a:t>
                      </a:r>
                      <a:r>
                        <a:rPr lang="en-US" sz="2400" b="1" kern="100" dirty="0">
                          <a:effectLst/>
                          <a:latin typeface="Times New Roman"/>
                          <a:ea typeface="宋体"/>
                        </a:rPr>
                        <a:t>&lt;0.0001 </a:t>
                      </a:r>
                      <a:r>
                        <a:rPr lang="en-US" sz="2400" b="1" kern="100" dirty="0" smtClean="0">
                          <a:effectLst/>
                          <a:latin typeface="Times New Roman"/>
                          <a:ea typeface="宋体"/>
                        </a:rPr>
                        <a:t> </a:t>
                      </a:r>
                      <a:r>
                        <a:rPr lang="fr-FR" sz="2400" b="1" kern="100" dirty="0">
                          <a:effectLst/>
                          <a:latin typeface="Times New Roman"/>
                          <a:ea typeface="宋体"/>
                        </a:rPr>
                        <a:t>s</a:t>
                      </a:r>
                      <a:r>
                        <a:rPr lang="fr-FR" sz="2400" b="1" kern="100" baseline="30000" dirty="0">
                          <a:effectLst/>
                          <a:latin typeface="Times New Roman"/>
                          <a:ea typeface="宋体"/>
                        </a:rPr>
                        <a:t>2 </a:t>
                      </a:r>
                      <a:r>
                        <a:rPr lang="fr-FR" sz="2400" b="1" kern="100" dirty="0">
                          <a:effectLst/>
                          <a:latin typeface="Times New Roman"/>
                          <a:ea typeface="宋体"/>
                        </a:rPr>
                        <a:t>=</a:t>
                      </a:r>
                      <a:r>
                        <a:rPr lang="en-US" sz="2400" b="1" kern="100" dirty="0">
                          <a:effectLst/>
                          <a:latin typeface="Times New Roman"/>
                          <a:ea typeface="宋体"/>
                        </a:rPr>
                        <a:t> </a:t>
                      </a:r>
                      <a:r>
                        <a:rPr lang="en-US" sz="2400" b="1" kern="100" dirty="0" smtClean="0">
                          <a:effectLst/>
                          <a:latin typeface="Times New Roman"/>
                          <a:ea typeface="宋体"/>
                        </a:rPr>
                        <a:t>182</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sp>
        <p:nvSpPr>
          <p:cNvPr id="13" name="矩形 12"/>
          <p:cNvSpPr/>
          <p:nvPr/>
        </p:nvSpPr>
        <p:spPr>
          <a:xfrm>
            <a:off x="652507" y="5290477"/>
            <a:ext cx="8028384" cy="1126462"/>
          </a:xfrm>
          <a:prstGeom prst="rect">
            <a:avLst/>
          </a:prstGeom>
        </p:spPr>
        <p:txBody>
          <a:bodyPr wrap="square">
            <a:spAutoFit/>
          </a:bodyPr>
          <a:lstStyle/>
          <a:p>
            <a:pPr>
              <a:lnSpc>
                <a:spcPct val="120000"/>
              </a:lnSpc>
            </a:pPr>
            <a:r>
              <a:rPr lang="zh-CN" altLang="zh-CN" sz="2800" b="1" dirty="0"/>
              <a:t>虽然</a:t>
            </a:r>
            <a:r>
              <a:rPr lang="en-US" altLang="zh-CN" sz="2800" b="1" i="1" dirty="0"/>
              <a:t>b</a:t>
            </a:r>
            <a:r>
              <a:rPr lang="en-US" altLang="zh-CN" sz="2800" b="1" baseline="-25000" dirty="0"/>
              <a:t>0</a:t>
            </a:r>
            <a:r>
              <a:rPr lang="zh-CN" altLang="zh-CN" sz="2800" b="1" dirty="0"/>
              <a:t>和</a:t>
            </a:r>
            <a:r>
              <a:rPr lang="en-US" altLang="zh-CN" sz="2800" b="1" i="1" dirty="0"/>
              <a:t>b</a:t>
            </a:r>
            <a:r>
              <a:rPr lang="en-US" altLang="zh-CN" sz="2800" b="1" baseline="-25000" dirty="0"/>
              <a:t>1</a:t>
            </a:r>
            <a:r>
              <a:rPr lang="zh-CN" altLang="zh-CN" sz="2800" b="1" dirty="0"/>
              <a:t>的估计值变化不大，但置信区间变短，且</a:t>
            </a:r>
            <a:r>
              <a:rPr lang="fr-FR" altLang="zh-CN" sz="2800" b="1" i="1" dirty="0"/>
              <a:t>R</a:t>
            </a:r>
            <a:r>
              <a:rPr lang="fr-FR" altLang="zh-CN" sz="2800" b="1" baseline="30000" dirty="0"/>
              <a:t>2</a:t>
            </a:r>
            <a:r>
              <a:rPr lang="fr-FR" altLang="zh-CN" sz="2800" b="1" i="1" dirty="0"/>
              <a:t> </a:t>
            </a:r>
            <a:r>
              <a:rPr lang="zh-CN" altLang="zh-CN" sz="2800" b="1" dirty="0"/>
              <a:t>和</a:t>
            </a:r>
            <a:r>
              <a:rPr lang="fr-FR" altLang="zh-CN" sz="2800" b="1" i="1" dirty="0"/>
              <a:t>F</a:t>
            </a:r>
            <a:r>
              <a:rPr lang="zh-CN" altLang="zh-CN" sz="2800" b="1" dirty="0"/>
              <a:t>变大，</a:t>
            </a:r>
            <a:r>
              <a:rPr lang="en-US" altLang="zh-CN" sz="2800" b="1" i="1" dirty="0"/>
              <a:t>s</a:t>
            </a:r>
            <a:r>
              <a:rPr lang="en-US" altLang="zh-CN" sz="2800" b="1" baseline="30000" dirty="0"/>
              <a:t>2</a:t>
            </a:r>
            <a:r>
              <a:rPr lang="zh-CN" altLang="zh-CN" sz="2800" b="1" dirty="0"/>
              <a:t>减小，说明</a:t>
            </a:r>
            <a:r>
              <a:rPr lang="zh-CN" altLang="zh-CN" sz="2800" b="1" dirty="0">
                <a:solidFill>
                  <a:srgbClr val="FF0000"/>
                </a:solidFill>
              </a:rPr>
              <a:t>模型精度得到</a:t>
            </a:r>
            <a:r>
              <a:rPr lang="zh-CN" altLang="zh-CN" sz="2800" b="1" dirty="0" smtClean="0">
                <a:solidFill>
                  <a:srgbClr val="FF0000"/>
                </a:solidFill>
              </a:rPr>
              <a:t>提高</a:t>
            </a:r>
            <a:r>
              <a:rPr lang="en-US" altLang="zh-CN" sz="2800" b="1" dirty="0" smtClean="0"/>
              <a:t>.</a:t>
            </a:r>
            <a:endParaRPr lang="zh-CN" altLang="en-US" sz="2800" b="1" dirty="0"/>
          </a:p>
        </p:txBody>
      </p:sp>
      <p:grpSp>
        <p:nvGrpSpPr>
          <p:cNvPr id="2" name="组合 10"/>
          <p:cNvGrpSpPr/>
          <p:nvPr/>
        </p:nvGrpSpPr>
        <p:grpSpPr>
          <a:xfrm>
            <a:off x="5940152" y="4437112"/>
            <a:ext cx="2109160" cy="400110"/>
            <a:chOff x="700360" y="3852670"/>
            <a:chExt cx="2109160" cy="400110"/>
          </a:xfrm>
        </p:grpSpPr>
        <p:sp>
          <p:nvSpPr>
            <p:cNvPr id="14" name="矩形 13"/>
            <p:cNvSpPr/>
            <p:nvPr/>
          </p:nvSpPr>
          <p:spPr>
            <a:xfrm>
              <a:off x="1251080" y="3852670"/>
              <a:ext cx="1558440" cy="400110"/>
            </a:xfrm>
            <a:prstGeom prst="rect">
              <a:avLst/>
            </a:prstGeom>
          </p:spPr>
          <p:txBody>
            <a:bodyPr wrap="none">
              <a:spAutoFit/>
            </a:bodyPr>
            <a:lstStyle/>
            <a:p>
              <a:r>
                <a:rPr lang="en-US" altLang="zh-CN" sz="2000" dirty="0" smtClean="0"/>
                <a:t>prog0901b.m</a:t>
              </a:r>
              <a:endParaRPr lang="zh-CN" altLang="en-US" sz="2000" dirty="0"/>
            </a:p>
          </p:txBody>
        </p:sp>
        <p:pic>
          <p:nvPicPr>
            <p:cNvPr id="16" name="Picture 2" descr="https://ss0.bdstatic.com/70cFvHSh_Q1YnxGkpoWK1HF6hhy/it/u=533717250,2312893710&amp;fm=27&amp;gp=0.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23957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0180"/>
                                        </p:tgtEl>
                                        <p:attrNameLst>
                                          <p:attrName>style.visibility</p:attrName>
                                        </p:attrNameLst>
                                      </p:cBhvr>
                                      <p:to>
                                        <p:strVal val="visible"/>
                                      </p:to>
                                    </p:set>
                                    <p:anim calcmode="lin" valueType="num">
                                      <p:cBhvr>
                                        <p:cTn id="19" dur="1000" fill="hold"/>
                                        <p:tgtEl>
                                          <p:spTgt spid="50180"/>
                                        </p:tgtEl>
                                        <p:attrNameLst>
                                          <p:attrName>ppt_w</p:attrName>
                                        </p:attrNameLst>
                                      </p:cBhvr>
                                      <p:tavLst>
                                        <p:tav tm="0">
                                          <p:val>
                                            <p:fltVal val="0"/>
                                          </p:val>
                                        </p:tav>
                                        <p:tav tm="100000">
                                          <p:val>
                                            <p:strVal val="#ppt_w"/>
                                          </p:val>
                                        </p:tav>
                                      </p:tavLst>
                                    </p:anim>
                                    <p:anim calcmode="lin" valueType="num">
                                      <p:cBhvr>
                                        <p:cTn id="20" dur="1000" fill="hold"/>
                                        <p:tgtEl>
                                          <p:spTgt spid="50180"/>
                                        </p:tgtEl>
                                        <p:attrNameLst>
                                          <p:attrName>ppt_h</p:attrName>
                                        </p:attrNameLst>
                                      </p:cBhvr>
                                      <p:tavLst>
                                        <p:tav tm="0">
                                          <p:val>
                                            <p:fltVal val="0"/>
                                          </p:val>
                                        </p:tav>
                                        <p:tav tm="100000">
                                          <p:val>
                                            <p:strVal val="#ppt_h"/>
                                          </p:val>
                                        </p:tav>
                                      </p:tavLst>
                                    </p:anim>
                                    <p:animEffect transition="in" filter="fade">
                                      <p:cBhvr>
                                        <p:cTn id="21" dur="1000"/>
                                        <p:tgtEl>
                                          <p:spTgt spid="5018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Effect transition="in" filter="fade">
                                      <p:cBhvr>
                                        <p:cTn id="43" dur="1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arn(inVertical)">
                                      <p:cBhvr>
                                        <p:cTn id="4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5" name="矩形 4"/>
          <p:cNvSpPr/>
          <p:nvPr/>
        </p:nvSpPr>
        <p:spPr>
          <a:xfrm>
            <a:off x="5556158" y="638843"/>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xmlns="" val="3930234831"/>
              </p:ext>
            </p:extLst>
          </p:nvPr>
        </p:nvGraphicFramePr>
        <p:xfrm>
          <a:off x="3059832" y="1412776"/>
          <a:ext cx="5400600" cy="1463040"/>
        </p:xfrm>
        <a:graphic>
          <a:graphicData uri="http://schemas.openxmlformats.org/drawingml/2006/table">
            <a:tbl>
              <a:tblPr>
                <a:tableStyleId>{5C22544A-7EE6-4342-B048-85BDC9FD1C3A}</a:tableStyleId>
              </a:tblPr>
              <a:tblGrid>
                <a:gridCol w="792088"/>
                <a:gridCol w="1800200"/>
                <a:gridCol w="280831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indent="276225" algn="just">
                        <a:spcAft>
                          <a:spcPts val="0"/>
                        </a:spcAft>
                      </a:pPr>
                      <a:r>
                        <a:rPr lang="en-US" sz="2400" b="1" i="1" kern="100">
                          <a:effectLst/>
                          <a:latin typeface="Times New Roman"/>
                          <a:ea typeface="宋体"/>
                        </a:rPr>
                        <a:t>b</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33.5330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[14.9989   52.0671]</a:t>
                      </a:r>
                      <a:endParaRPr lang="zh-CN" sz="2400" b="1" kern="100" dirty="0">
                        <a:effectLst/>
                        <a:latin typeface="Times New Roman"/>
                        <a:ea typeface="宋体"/>
                      </a:endParaRPr>
                    </a:p>
                  </a:txBody>
                  <a:tcPr marL="68580" marR="68580" marT="0" marB="0">
                    <a:solidFill>
                      <a:srgbClr val="FFFF00"/>
                    </a:solidFill>
                  </a:tcPr>
                </a:tc>
              </a:tr>
              <a:tr h="220731">
                <a:tc>
                  <a:txBody>
                    <a:bodyPr/>
                    <a:lstStyle/>
                    <a:p>
                      <a:pPr indent="276225" algn="just">
                        <a:spcAft>
                          <a:spcPts val="0"/>
                        </a:spcAft>
                      </a:pPr>
                      <a:r>
                        <a:rPr lang="en-US" sz="2400" b="1" i="1" kern="100" dirty="0">
                          <a:solidFill>
                            <a:srgbClr val="FF0000"/>
                          </a:solidFill>
                          <a:effectLst/>
                          <a:latin typeface="Times New Roman"/>
                          <a:ea typeface="宋体"/>
                        </a:rPr>
                        <a:t>b</a:t>
                      </a:r>
                      <a:r>
                        <a:rPr lang="en-US" sz="2400" b="1" kern="100" baseline="-25000" dirty="0">
                          <a:solidFill>
                            <a:srgbClr val="FF0000"/>
                          </a:solidFill>
                          <a:effectLst/>
                          <a:latin typeface="Times New Roman"/>
                          <a:ea typeface="宋体"/>
                        </a:rPr>
                        <a:t>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0.3201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[0.2541    0.3860 ]</a:t>
                      </a:r>
                      <a:endParaRPr lang="zh-CN" sz="2400" b="1" kern="100" dirty="0">
                        <a:solidFill>
                          <a:srgbClr val="FF0000"/>
                        </a:solidFill>
                        <a:effectLst/>
                        <a:latin typeface="Times New Roman"/>
                        <a:ea typeface="宋体"/>
                      </a:endParaRPr>
                    </a:p>
                  </a:txBody>
                  <a:tcPr marL="68580" marR="68580" marT="0" marB="0">
                    <a:solidFill>
                      <a:srgbClr val="FFFF00"/>
                    </a:solidFill>
                  </a:tcPr>
                </a:tc>
              </a:tr>
              <a:tr h="220731">
                <a:tc gridSpan="3">
                  <a:txBody>
                    <a:bodyPr/>
                    <a:lstStyle/>
                    <a:p>
                      <a:pPr indent="276225" algn="l">
                        <a:spcAft>
                          <a:spcPts val="0"/>
                        </a:spcAft>
                      </a:pPr>
                      <a:r>
                        <a:rPr lang="en-US" altLang="zh-CN" sz="2400" b="1" i="1" kern="1200" dirty="0" smtClean="0">
                          <a:solidFill>
                            <a:schemeClr val="dk1"/>
                          </a:solidFill>
                          <a:effectLst/>
                          <a:latin typeface="+mn-lt"/>
                          <a:ea typeface="+mn-ea"/>
                          <a:cs typeface="+mn-cs"/>
                        </a:rPr>
                        <a:t>R</a:t>
                      </a:r>
                      <a:r>
                        <a:rPr lang="en-US" altLang="zh-CN" sz="2400" b="1" kern="1200" baseline="30000" dirty="0" smtClean="0">
                          <a:solidFill>
                            <a:schemeClr val="dk1"/>
                          </a:solidFill>
                          <a:effectLst/>
                          <a:latin typeface="+mn-lt"/>
                          <a:ea typeface="+mn-ea"/>
                          <a:cs typeface="+mn-cs"/>
                        </a:rPr>
                        <a:t>2</a:t>
                      </a:r>
                      <a:r>
                        <a:rPr lang="en-US" altLang="zh-CN" sz="2400" b="1" kern="1200" dirty="0" smtClean="0">
                          <a:solidFill>
                            <a:schemeClr val="dk1"/>
                          </a:solidFill>
                          <a:effectLst/>
                          <a:latin typeface="+mn-lt"/>
                          <a:ea typeface="+mn-ea"/>
                          <a:cs typeface="+mn-cs"/>
                        </a:rPr>
                        <a:t>= 0.1165    </a:t>
                      </a:r>
                      <a:r>
                        <a:rPr lang="en-US" altLang="zh-CN" sz="2400" b="1" i="1" kern="1200" dirty="0" smtClean="0">
                          <a:solidFill>
                            <a:schemeClr val="dk1"/>
                          </a:solidFill>
                          <a:effectLst/>
                          <a:latin typeface="+mn-lt"/>
                          <a:ea typeface="+mn-ea"/>
                          <a:cs typeface="+mn-cs"/>
                        </a:rPr>
                        <a:t>F</a:t>
                      </a:r>
                      <a:r>
                        <a:rPr lang="en-US" altLang="zh-CN" sz="2400" b="1" kern="1200" dirty="0" smtClean="0">
                          <a:solidFill>
                            <a:schemeClr val="dk1"/>
                          </a:solidFill>
                          <a:effectLst/>
                          <a:latin typeface="+mn-lt"/>
                          <a:ea typeface="+mn-ea"/>
                          <a:cs typeface="+mn-cs"/>
                        </a:rPr>
                        <a:t>=</a:t>
                      </a:r>
                      <a:r>
                        <a:rPr lang="fr-FR" altLang="zh-CN" sz="2400" b="1" kern="1200" dirty="0" smtClean="0">
                          <a:solidFill>
                            <a:schemeClr val="dk1"/>
                          </a:solidFill>
                          <a:effectLst/>
                          <a:latin typeface="+mn-lt"/>
                          <a:ea typeface="+mn-ea"/>
                          <a:cs typeface="+mn-cs"/>
                        </a:rPr>
                        <a:t>90</a:t>
                      </a:r>
                      <a:r>
                        <a:rPr lang="fr-FR" altLang="zh-CN" sz="2400" b="1" kern="1200" baseline="0" dirty="0" smtClean="0">
                          <a:solidFill>
                            <a:schemeClr val="dk1"/>
                          </a:solidFill>
                          <a:effectLst/>
                          <a:latin typeface="+mn-lt"/>
                          <a:ea typeface="+mn-ea"/>
                          <a:cs typeface="+mn-cs"/>
                        </a:rPr>
                        <a:t>  </a:t>
                      </a:r>
                      <a:r>
                        <a:rPr lang="en-US" altLang="zh-CN" sz="2400" b="1" kern="1200" dirty="0" smtClean="0">
                          <a:solidFill>
                            <a:schemeClr val="dk1"/>
                          </a:solidFill>
                          <a:effectLst/>
                          <a:latin typeface="+mn-lt"/>
                          <a:ea typeface="+mn-ea"/>
                          <a:cs typeface="+mn-cs"/>
                        </a:rPr>
                        <a:t> </a:t>
                      </a:r>
                      <a:r>
                        <a:rPr lang="en-US" altLang="zh-CN" sz="2400" b="1" i="1" kern="1200" dirty="0" smtClean="0">
                          <a:solidFill>
                            <a:schemeClr val="dk1"/>
                          </a:solidFill>
                          <a:effectLst/>
                          <a:latin typeface="+mn-lt"/>
                          <a:ea typeface="+mn-ea"/>
                          <a:cs typeface="+mn-cs"/>
                        </a:rPr>
                        <a:t>p</a:t>
                      </a:r>
                      <a:r>
                        <a:rPr lang="en-US" altLang="zh-CN" sz="2400" b="1" kern="1200" dirty="0" smtClean="0">
                          <a:solidFill>
                            <a:schemeClr val="dk1"/>
                          </a:solidFill>
                          <a:effectLst/>
                          <a:latin typeface="+mn-lt"/>
                          <a:ea typeface="+mn-ea"/>
                          <a:cs typeface="+mn-cs"/>
                        </a:rPr>
                        <a:t>&lt;0.0001   </a:t>
                      </a:r>
                      <a:r>
                        <a:rPr lang="fr-FR" altLang="zh-CN" sz="2400" b="1" kern="1200" dirty="0" smtClean="0">
                          <a:solidFill>
                            <a:schemeClr val="dk1"/>
                          </a:solidFill>
                          <a:effectLst/>
                          <a:latin typeface="+mn-lt"/>
                          <a:ea typeface="+mn-ea"/>
                          <a:cs typeface="+mn-cs"/>
                        </a:rPr>
                        <a:t>s</a:t>
                      </a:r>
                      <a:r>
                        <a:rPr lang="fr-FR" altLang="zh-CN" sz="2400" b="1" kern="1200" baseline="30000" dirty="0" smtClean="0">
                          <a:solidFill>
                            <a:schemeClr val="dk1"/>
                          </a:solidFill>
                          <a:effectLst/>
                          <a:latin typeface="+mn-lt"/>
                          <a:ea typeface="+mn-ea"/>
                          <a:cs typeface="+mn-cs"/>
                        </a:rPr>
                        <a:t>2 </a:t>
                      </a:r>
                      <a:r>
                        <a:rPr lang="fr-FR" altLang="zh-CN" sz="2400" b="1" kern="1200" dirty="0" smtClean="0">
                          <a:solidFill>
                            <a:schemeClr val="dk1"/>
                          </a:solidFill>
                          <a:effectLst/>
                          <a:latin typeface="+mn-lt"/>
                          <a:ea typeface="+mn-ea"/>
                          <a:cs typeface="+mn-cs"/>
                        </a:rPr>
                        <a:t>=</a:t>
                      </a:r>
                      <a:r>
                        <a:rPr lang="en-US" altLang="zh-CN" sz="2400" b="1" kern="1200" dirty="0" smtClean="0">
                          <a:solidFill>
                            <a:schemeClr val="dk1"/>
                          </a:solidFill>
                          <a:effectLst/>
                          <a:latin typeface="+mn-lt"/>
                          <a:ea typeface="+mn-ea"/>
                          <a:cs typeface="+mn-cs"/>
                        </a:rPr>
                        <a:t> 181</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2" name="组合 6"/>
          <p:cNvGrpSpPr/>
          <p:nvPr/>
        </p:nvGrpSpPr>
        <p:grpSpPr>
          <a:xfrm>
            <a:off x="467544" y="1340768"/>
            <a:ext cx="2448272" cy="1421928"/>
            <a:chOff x="683568" y="2492896"/>
            <a:chExt cx="2448272" cy="1421928"/>
          </a:xfrm>
        </p:grpSpPr>
        <p:sp>
          <p:nvSpPr>
            <p:cNvPr id="8" name="矩形 7"/>
            <p:cNvSpPr/>
            <p:nvPr/>
          </p:nvSpPr>
          <p:spPr>
            <a:xfrm>
              <a:off x="683568" y="2492896"/>
              <a:ext cx="2304257" cy="1421928"/>
            </a:xfrm>
            <a:prstGeom prst="rect">
              <a:avLst/>
            </a:prstGeom>
          </p:spPr>
          <p:txBody>
            <a:bodyPr wrap="square">
              <a:spAutoFit/>
            </a:bodyPr>
            <a:lstStyle/>
            <a:p>
              <a:pPr algn="just">
                <a:lnSpc>
                  <a:spcPct val="120000"/>
                </a:lnSpc>
              </a:pPr>
              <a:r>
                <a:rPr kumimoji="0" lang="en-US" altLang="zh-CN" b="1" dirty="0" smtClean="0">
                  <a:latin typeface="Calibri" pitchFamily="34" charset="0"/>
                  <a:cs typeface="宋体" pitchFamily="2" charset="-122"/>
                </a:rPr>
                <a:t>690</a:t>
              </a:r>
              <a:r>
                <a:rPr kumimoji="0" lang="zh-CN" altLang="en-US" b="1" dirty="0" smtClean="0">
                  <a:latin typeface="Calibri" pitchFamily="34" charset="0"/>
                  <a:cs typeface="宋体" pitchFamily="2" charset="-122"/>
                </a:rPr>
                <a:t>位</a:t>
              </a:r>
              <a:r>
                <a:rPr kumimoji="0" lang="zh-CN" altLang="en-US" b="1" dirty="0" smtClean="0">
                  <a:solidFill>
                    <a:srgbClr val="FF0000"/>
                  </a:solidFill>
                  <a:latin typeface="Calibri" pitchFamily="34" charset="0"/>
                  <a:cs typeface="宋体" pitchFamily="2" charset="-122"/>
                </a:rPr>
                <a:t>不吸烟孕妇</a:t>
              </a:r>
              <a:r>
                <a:rPr lang="zh-CN" altLang="en-US" b="1" dirty="0" smtClean="0"/>
                <a:t>数据</a:t>
              </a:r>
              <a:r>
                <a:rPr lang="en-US" altLang="zh-CN" b="1" i="1" dirty="0" err="1" smtClean="0"/>
                <a:t>x,y</a:t>
              </a:r>
              <a:r>
                <a:rPr lang="en-US" altLang="zh-CN" b="1" i="1" dirty="0" smtClean="0"/>
                <a:t> </a:t>
              </a:r>
              <a:r>
                <a:rPr lang="en-US" altLang="zh-CN" b="1" dirty="0" smtClean="0"/>
                <a:t>(</a:t>
              </a:r>
              <a:r>
                <a:rPr lang="zh-CN" altLang="zh-CN" b="1" dirty="0" smtClean="0"/>
                <a:t>剔除异常点</a:t>
              </a:r>
              <a:r>
                <a:rPr lang="zh-CN" altLang="en-US" b="1" dirty="0" smtClean="0"/>
                <a:t>后</a:t>
              </a:r>
              <a:r>
                <a:rPr lang="en-US" altLang="zh-CN" b="1" dirty="0" smtClean="0"/>
                <a:t>)</a:t>
              </a:r>
              <a:endParaRPr lang="zh-CN" altLang="en-US" b="1" dirty="0"/>
            </a:p>
          </p:txBody>
        </p:sp>
        <p:sp>
          <p:nvSpPr>
            <p:cNvPr id="9" name="右箭头 8"/>
            <p:cNvSpPr/>
            <p:nvPr/>
          </p:nvSpPr>
          <p:spPr bwMode="auto">
            <a:xfrm>
              <a:off x="2987824" y="2924944"/>
              <a:ext cx="144016"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0" name="矩形 9"/>
          <p:cNvSpPr/>
          <p:nvPr/>
        </p:nvSpPr>
        <p:spPr>
          <a:xfrm>
            <a:off x="3059832" y="3068960"/>
            <a:ext cx="5242603" cy="1126462"/>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en-US" sz="2800" b="1" dirty="0" smtClean="0"/>
              <a:t>不</a:t>
            </a:r>
            <a:r>
              <a:rPr lang="zh-CN" altLang="zh-CN" sz="2800" b="1" dirty="0" smtClean="0"/>
              <a:t>吸烟孕妇怀孕期增加</a:t>
            </a:r>
            <a:r>
              <a:rPr lang="zh-CN" altLang="zh-CN" sz="2800" b="1" dirty="0"/>
              <a:t>一天，新生儿体重</a:t>
            </a:r>
            <a:r>
              <a:rPr lang="zh-CN" altLang="zh-CN" sz="2800" b="1" dirty="0" smtClean="0"/>
              <a:t>平均</a:t>
            </a:r>
            <a:r>
              <a:rPr lang="zh-CN" altLang="en-US" sz="2800" b="1" dirty="0" smtClean="0"/>
              <a:t>只</a:t>
            </a:r>
            <a:r>
              <a:rPr lang="zh-CN" altLang="zh-CN" sz="2800" b="1" dirty="0" smtClean="0"/>
              <a:t>增加</a:t>
            </a:r>
            <a:r>
              <a:rPr lang="en-US" altLang="zh-CN" sz="2800" b="1" dirty="0" smtClean="0"/>
              <a:t>0.32oz. </a:t>
            </a:r>
            <a:endParaRPr lang="zh-CN" altLang="en-US" sz="2800" b="1" dirty="0"/>
          </a:p>
        </p:txBody>
      </p:sp>
      <mc:AlternateContent xmlns:mc="http://schemas.openxmlformats.org/markup-compatibility/2006">
        <mc:Choice xmlns:a14="http://schemas.microsoft.com/office/drawing/2010/main" xmlns="" Requires="a14">
          <p:sp>
            <p:nvSpPr>
              <p:cNvPr id="11" name="矩形 10"/>
              <p:cNvSpPr/>
              <p:nvPr/>
            </p:nvSpPr>
            <p:spPr>
              <a:xfrm>
                <a:off x="886920" y="3359071"/>
                <a:ext cx="1935594"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dirty="0" smtClean="0"/>
                  <a:t>=0.3201</a:t>
                </a:r>
                <a:r>
                  <a:rPr lang="zh-CN" altLang="en-US" sz="2800" b="1" dirty="0" smtClean="0"/>
                  <a:t/>
                </a:r>
                <a:endParaRPr lang="zh-CN" altLang="en-US" sz="2800" b="1" dirty="0"/>
              </a:p>
            </p:txBody>
          </p:sp>
        </mc:Choice>
        <mc:Fallback>
          <p:sp>
            <p:nvSpPr>
              <p:cNvPr id="11" name="矩形 10"/>
              <p:cNvSpPr>
                <a:spLocks noRot="1" noChangeAspect="1" noMove="1" noResize="1" noEditPoints="1" noAdjustHandles="1" noChangeArrowheads="1" noChangeShapeType="1" noTextEdit="1"/>
              </p:cNvSpPr>
              <p:nvPr/>
            </p:nvSpPr>
            <p:spPr>
              <a:xfrm>
                <a:off x="886920" y="3359071"/>
                <a:ext cx="1935594" cy="546240"/>
              </a:xfrm>
              <a:prstGeom prst="rect">
                <a:avLst/>
              </a:prstGeom>
              <a:blipFill rotWithShape="1">
                <a:blip r:embed="rId2"/>
                <a:stretch>
                  <a:fillRect t="-6667" r="-629" b="-30000"/>
                </a:stretch>
              </a:blipFill>
            </p:spPr>
            <p:txBody>
              <a:bodyPr/>
              <a:lstStyle/>
              <a:p>
                <a:r>
                  <a:rPr lang="zh-CN" altLang="en-US">
                    <a:noFill/>
                  </a:rPr>
                  <a:t> </a:t>
                </a:r>
              </a:p>
            </p:txBody>
          </p:sp>
        </mc:Fallback>
      </mc:AlternateContent>
      <p:sp>
        <p:nvSpPr>
          <p:cNvPr id="12" name="矩形 11"/>
          <p:cNvSpPr/>
          <p:nvPr/>
        </p:nvSpPr>
        <p:spPr>
          <a:xfrm>
            <a:off x="827584" y="4273904"/>
            <a:ext cx="7708964" cy="559897"/>
          </a:xfrm>
          <a:prstGeom prst="rect">
            <a:avLst/>
          </a:prstGeom>
          <a:noFill/>
        </p:spPr>
        <p:txBody>
          <a:bodyPr wrap="square">
            <a:spAutoFit/>
          </a:bodyPr>
          <a:lstStyle/>
          <a:p>
            <a:pPr marL="457200" indent="-457200">
              <a:lnSpc>
                <a:spcPct val="120000"/>
              </a:lnSpc>
              <a:buFont typeface="Arial" panose="020B0604020202020204" pitchFamily="34" charset="0"/>
              <a:buChar char="•"/>
            </a:pPr>
            <a:r>
              <a:rPr lang="zh-CN" altLang="en-US" sz="2800" b="1" dirty="0" smtClean="0"/>
              <a:t>对</a:t>
            </a:r>
            <a:r>
              <a:rPr lang="zh-CN" altLang="zh-CN" sz="2800" b="1" dirty="0" smtClean="0"/>
              <a:t>吸烟孕妇</a:t>
            </a:r>
            <a:r>
              <a:rPr lang="zh-CN" altLang="en-US" sz="2800" b="1" dirty="0" smtClean="0"/>
              <a:t>是</a:t>
            </a:r>
            <a:r>
              <a:rPr lang="zh-CN" altLang="zh-CN" sz="2800" b="1" dirty="0" smtClean="0"/>
              <a:t>增加</a:t>
            </a:r>
            <a:r>
              <a:rPr lang="zh-CN" altLang="en-US" sz="2800" b="1" dirty="0"/>
              <a:t>约</a:t>
            </a:r>
            <a:r>
              <a:rPr lang="en-US" altLang="zh-CN" sz="2800" b="1" dirty="0" smtClean="0"/>
              <a:t>0.6oz</a:t>
            </a:r>
            <a:r>
              <a:rPr lang="zh-CN" altLang="en-US" sz="2800" b="1" dirty="0" smtClean="0"/>
              <a:t>，</a:t>
            </a:r>
            <a:r>
              <a:rPr lang="zh-CN" altLang="en-US" sz="2800" b="1" dirty="0" smtClean="0">
                <a:solidFill>
                  <a:srgbClr val="FF0000"/>
                </a:solidFill>
              </a:rPr>
              <a:t>二者相差很大！</a:t>
            </a:r>
            <a:endParaRPr lang="zh-CN" altLang="en-US" sz="2800" b="1" dirty="0">
              <a:solidFill>
                <a:srgbClr val="FF0000"/>
              </a:solidFill>
            </a:endParaRPr>
          </a:p>
        </p:txBody>
      </p:sp>
      <p:sp>
        <p:nvSpPr>
          <p:cNvPr id="13" name="矩形 12"/>
          <p:cNvSpPr/>
          <p:nvPr/>
        </p:nvSpPr>
        <p:spPr>
          <a:xfrm>
            <a:off x="611560" y="5085184"/>
            <a:ext cx="8064896" cy="1126462"/>
          </a:xfrm>
          <a:prstGeom prst="rect">
            <a:avLst/>
          </a:prstGeom>
        </p:spPr>
        <p:txBody>
          <a:bodyPr wrap="square">
            <a:spAutoFit/>
          </a:bodyPr>
          <a:lstStyle/>
          <a:p>
            <a:pPr>
              <a:lnSpc>
                <a:spcPct val="120000"/>
              </a:lnSpc>
            </a:pPr>
            <a:r>
              <a:rPr lang="zh-CN" altLang="zh-CN" sz="2800" b="1" dirty="0" smtClean="0"/>
              <a:t>将</a:t>
            </a:r>
            <a:r>
              <a:rPr lang="zh-CN" altLang="zh-CN" sz="2800" b="1" dirty="0"/>
              <a:t>吸烟</a:t>
            </a:r>
            <a:r>
              <a:rPr lang="zh-CN" altLang="zh-CN" sz="2800" b="1" dirty="0" smtClean="0"/>
              <a:t>状况作为</a:t>
            </a:r>
            <a:r>
              <a:rPr lang="zh-CN" altLang="en-US" sz="2800" b="1" dirty="0" smtClean="0"/>
              <a:t>另</a:t>
            </a:r>
            <a:r>
              <a:rPr lang="zh-CN" altLang="zh-CN" sz="2800" b="1" dirty="0" smtClean="0"/>
              <a:t>一自变量</a:t>
            </a:r>
            <a:r>
              <a:rPr lang="zh-CN" altLang="zh-CN" sz="2800" b="1" dirty="0"/>
              <a:t>，</a:t>
            </a:r>
            <a:r>
              <a:rPr lang="zh-CN" altLang="zh-CN" sz="2800" b="1" dirty="0">
                <a:solidFill>
                  <a:srgbClr val="FF0000"/>
                </a:solidFill>
              </a:rPr>
              <a:t>建立新生儿体重</a:t>
            </a:r>
            <a:r>
              <a:rPr lang="zh-CN" altLang="zh-CN" sz="2800" b="1" dirty="0" smtClean="0">
                <a:solidFill>
                  <a:srgbClr val="FF0000"/>
                </a:solidFill>
              </a:rPr>
              <a:t>与</a:t>
            </a:r>
            <a:r>
              <a:rPr lang="en-US" altLang="zh-CN" sz="2800" b="1" dirty="0" smtClean="0">
                <a:solidFill>
                  <a:srgbClr val="FF0000"/>
                </a:solidFill>
              </a:rPr>
              <a:t>2</a:t>
            </a:r>
            <a:r>
              <a:rPr lang="zh-CN" altLang="zh-CN" sz="2800" b="1" dirty="0">
                <a:solidFill>
                  <a:srgbClr val="FF0000"/>
                </a:solidFill>
              </a:rPr>
              <a:t>个自变量的回归模型</a:t>
            </a:r>
            <a:r>
              <a:rPr lang="zh-CN" altLang="zh-CN" sz="2800" b="1" dirty="0" smtClean="0"/>
              <a:t>，利用</a:t>
            </a:r>
            <a:r>
              <a:rPr lang="zh-CN" altLang="zh-CN" sz="2800" b="1" dirty="0"/>
              <a:t>全体</a:t>
            </a:r>
            <a:r>
              <a:rPr lang="zh-CN" altLang="zh-CN" sz="2800" b="1" dirty="0" smtClean="0"/>
              <a:t>孕妇数据进行</a:t>
            </a:r>
            <a:r>
              <a:rPr lang="zh-CN" altLang="en-US" sz="2800" b="1" dirty="0" smtClean="0"/>
              <a:t>分析</a:t>
            </a:r>
            <a:r>
              <a:rPr lang="en-US" altLang="zh-CN" sz="2800" b="1" dirty="0" smtClean="0"/>
              <a:t>.</a:t>
            </a:r>
            <a:r>
              <a:rPr lang="zh-CN" altLang="zh-CN" sz="2800" b="1" dirty="0" smtClean="0"/>
              <a:t> </a:t>
            </a:r>
            <a:endParaRPr lang="zh-CN" altLang="zh-CN" sz="2800" b="1" dirty="0"/>
          </a:p>
        </p:txBody>
      </p:sp>
      <p:grpSp>
        <p:nvGrpSpPr>
          <p:cNvPr id="3" name="组合 13"/>
          <p:cNvGrpSpPr/>
          <p:nvPr/>
        </p:nvGrpSpPr>
        <p:grpSpPr>
          <a:xfrm>
            <a:off x="605060" y="2708920"/>
            <a:ext cx="2094732" cy="400110"/>
            <a:chOff x="700360" y="3852670"/>
            <a:chExt cx="2094732" cy="400110"/>
          </a:xfrm>
        </p:grpSpPr>
        <p:sp>
          <p:nvSpPr>
            <p:cNvPr id="15" name="矩形 14"/>
            <p:cNvSpPr/>
            <p:nvPr/>
          </p:nvSpPr>
          <p:spPr>
            <a:xfrm>
              <a:off x="1251080" y="3852670"/>
              <a:ext cx="1544012" cy="400110"/>
            </a:xfrm>
            <a:prstGeom prst="rect">
              <a:avLst/>
            </a:prstGeom>
          </p:spPr>
          <p:txBody>
            <a:bodyPr wrap="none">
              <a:spAutoFit/>
            </a:bodyPr>
            <a:lstStyle/>
            <a:p>
              <a:r>
                <a:rPr lang="en-US" altLang="zh-CN" sz="2000" dirty="0" smtClean="0"/>
                <a:t>prog0901c.m</a:t>
              </a:r>
              <a:endParaRPr lang="zh-CN" altLang="en-US" sz="2000" dirty="0"/>
            </a:p>
          </p:txBody>
        </p:sp>
        <p:pic>
          <p:nvPicPr>
            <p:cNvPr id="16"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98109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1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536" y="570465"/>
            <a:ext cx="3624833"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t>多</a:t>
            </a:r>
            <a:r>
              <a:rPr lang="zh-CN" altLang="zh-CN" sz="3200" b="1" dirty="0" smtClean="0"/>
              <a:t>元</a:t>
            </a:r>
            <a:r>
              <a:rPr lang="zh-CN" altLang="zh-CN" sz="3200" b="1" dirty="0"/>
              <a:t>线性回归分析</a:t>
            </a:r>
            <a:endParaRPr lang="zh-CN" altLang="en-US" sz="2800" b="1" dirty="0">
              <a:latin typeface="楷体_GB2312" pitchFamily="49" charset="-122"/>
              <a:ea typeface="楷体_GB2312" pitchFamily="49" charset="-122"/>
            </a:endParaRPr>
          </a:p>
        </p:txBody>
      </p:sp>
      <p:sp>
        <p:nvSpPr>
          <p:cNvPr id="5" name="矩形 4"/>
          <p:cNvSpPr/>
          <p:nvPr/>
        </p:nvSpPr>
        <p:spPr>
          <a:xfrm>
            <a:off x="539552" y="1268760"/>
            <a:ext cx="8244988" cy="523220"/>
          </a:xfrm>
          <a:prstGeom prst="rect">
            <a:avLst/>
          </a:prstGeom>
        </p:spPr>
        <p:txBody>
          <a:bodyPr wrap="square">
            <a:spAutoFit/>
          </a:bodyPr>
          <a:lstStyle/>
          <a:p>
            <a:r>
              <a:rPr lang="en-US" altLang="zh-CN" sz="2800" b="1" i="1" dirty="0" smtClean="0"/>
              <a:t>y~</a:t>
            </a:r>
            <a:r>
              <a:rPr lang="zh-CN" altLang="zh-CN" sz="2800" b="1" dirty="0" smtClean="0"/>
              <a:t>新生儿体重</a:t>
            </a:r>
            <a:r>
              <a:rPr lang="en-US" altLang="zh-CN" sz="2800" b="1" dirty="0" smtClean="0"/>
              <a:t>, </a:t>
            </a:r>
            <a:r>
              <a:rPr lang="en-US" altLang="zh-CN" sz="2800" b="1" i="1" dirty="0" smtClean="0"/>
              <a:t>x</a:t>
            </a:r>
            <a:r>
              <a:rPr lang="en-US" altLang="zh-CN" sz="2800" b="1" baseline="-25000" dirty="0" smtClean="0"/>
              <a:t>1</a:t>
            </a:r>
            <a:r>
              <a:rPr lang="en-US" altLang="zh-CN" sz="2800" b="1" i="1" dirty="0" smtClean="0"/>
              <a:t>~</a:t>
            </a:r>
            <a:r>
              <a:rPr lang="zh-CN" altLang="zh-CN" sz="2800" b="1" dirty="0" smtClean="0"/>
              <a:t>孕妇怀孕期</a:t>
            </a:r>
            <a:r>
              <a:rPr lang="en-US" altLang="zh-CN" sz="2800" b="1" dirty="0" smtClean="0"/>
              <a:t>, </a:t>
            </a:r>
            <a:r>
              <a:rPr lang="en-US" altLang="zh-CN" sz="2800" b="1" i="1" dirty="0" smtClean="0"/>
              <a:t>x</a:t>
            </a:r>
            <a:r>
              <a:rPr lang="en-US" altLang="zh-CN" sz="2800" b="1" baseline="-25000" dirty="0" smtClean="0"/>
              <a:t>2</a:t>
            </a:r>
            <a:r>
              <a:rPr lang="en-US" altLang="zh-CN" sz="2800" b="1" dirty="0" smtClean="0"/>
              <a:t>=0,1</a:t>
            </a:r>
            <a:r>
              <a:rPr lang="en-US" altLang="zh-CN" sz="2800" b="1" i="1" dirty="0" smtClean="0"/>
              <a:t> </a:t>
            </a:r>
            <a:r>
              <a:rPr lang="en-US" altLang="zh-CN" sz="2800" b="1" i="1" dirty="0"/>
              <a:t>~</a:t>
            </a:r>
            <a:r>
              <a:rPr lang="zh-CN" altLang="zh-CN" sz="2800" b="1" dirty="0" smtClean="0"/>
              <a:t>不吸烟</a:t>
            </a:r>
            <a:r>
              <a:rPr lang="en-US" altLang="zh-CN" sz="2800" b="1" dirty="0" smtClean="0"/>
              <a:t>, </a:t>
            </a:r>
            <a:r>
              <a:rPr lang="zh-CN" altLang="zh-CN" sz="2800" b="1" dirty="0" smtClean="0"/>
              <a:t>吸烟</a:t>
            </a:r>
            <a:r>
              <a:rPr lang="en-US" altLang="zh-CN" sz="2800" b="1" dirty="0" smtClean="0"/>
              <a:t>.</a:t>
            </a:r>
            <a:endParaRPr lang="zh-CN" altLang="en-US" sz="2800" b="1" dirty="0"/>
          </a:p>
        </p:txBody>
      </p:sp>
      <p:sp>
        <p:nvSpPr>
          <p:cNvPr id="6" name="矩形 5"/>
          <p:cNvSpPr/>
          <p:nvPr/>
        </p:nvSpPr>
        <p:spPr>
          <a:xfrm>
            <a:off x="4572000" y="632020"/>
            <a:ext cx="3801041" cy="523220"/>
          </a:xfrm>
          <a:prstGeom prst="rect">
            <a:avLst/>
          </a:prstGeom>
          <a:solidFill>
            <a:srgbClr val="FFFF00"/>
          </a:solidFill>
        </p:spPr>
        <p:txBody>
          <a:bodyPr wrap="none">
            <a:spAutoFit/>
          </a:bodyPr>
          <a:lstStyle/>
          <a:p>
            <a:r>
              <a:rPr lang="zh-CN" altLang="en-US" sz="2800" b="1" dirty="0" smtClean="0"/>
              <a:t>模型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baseline="-25000" dirty="0" smtClean="0"/>
              <a:t>1</a:t>
            </a:r>
            <a:r>
              <a:rPr lang="en-US" altLang="zh-CN" sz="2800" b="1" dirty="0" smtClean="0"/>
              <a:t>+</a:t>
            </a:r>
            <a:r>
              <a:rPr lang="en-US" altLang="zh-CN" sz="2800" b="1" i="1" dirty="0" smtClean="0"/>
              <a:t>b</a:t>
            </a:r>
            <a:r>
              <a:rPr lang="en-US" altLang="zh-CN" sz="2800" b="1" baseline="-25000" dirty="0" smtClean="0"/>
              <a:t>2</a:t>
            </a:r>
            <a:r>
              <a:rPr lang="en-US" altLang="zh-CN" sz="2800" b="1" i="1" dirty="0" smtClean="0"/>
              <a:t>x</a:t>
            </a:r>
            <a:r>
              <a:rPr lang="en-US" altLang="zh-CN" sz="2800" b="1" baseline="-25000" dirty="0" smtClean="0"/>
              <a:t>2</a:t>
            </a:r>
            <a:r>
              <a:rPr lang="en-US" altLang="zh-CN" sz="2800" b="1" i="1" dirty="0" smtClean="0"/>
              <a:t>+ε </a:t>
            </a:r>
            <a:endParaRPr lang="zh-CN" altLang="en-US" sz="2800" b="1" dirty="0"/>
          </a:p>
        </p:txBody>
      </p:sp>
      <mc:AlternateContent xmlns:mc="http://schemas.openxmlformats.org/markup-compatibility/2006">
        <mc:Choice xmlns:a14="http://schemas.microsoft.com/office/drawing/2010/main" xmlns="" Requires="a14">
          <p:sp>
            <p:nvSpPr>
              <p:cNvPr id="7" name="矩形 6"/>
              <p:cNvSpPr/>
              <p:nvPr/>
            </p:nvSpPr>
            <p:spPr>
              <a:xfrm>
                <a:off x="3707904" y="2040239"/>
                <a:ext cx="4932620" cy="523220"/>
              </a:xfrm>
              <a:prstGeom prst="rect">
                <a:avLst/>
              </a:prstGeom>
              <a:solidFill>
                <a:srgbClr val="FFFF00"/>
              </a:solidFill>
            </p:spPr>
            <p:txBody>
              <a:bodyPr wrap="square">
                <a:spAutoFit/>
              </a:bodyPr>
              <a:lstStyle/>
              <a:p>
                <a14:m>
                  <m:oMath xmlns:m="http://schemas.openxmlformats.org/officeDocument/2006/math">
                    <m:acc>
                      <m:accPr>
                        <m:chr m:val="̂"/>
                        <m:ctrlPr>
                          <a:rPr lang="zh-CN" altLang="en-US" sz="2800" b="1" i="1" smtClean="0">
                            <a:latin typeface="Cambria Math"/>
                          </a:rPr>
                        </m:ctrlPr>
                      </m:accPr>
                      <m:e>
                        <m:r>
                          <a:rPr lang="en-US" altLang="zh-CN" sz="2800" b="1" i="1">
                            <a:latin typeface="Cambria Math"/>
                          </a:rPr>
                          <m:t>𝒚</m:t>
                        </m:r>
                      </m:e>
                    </m:acc>
                    <m:r>
                      <a:rPr lang="en-US" altLang="zh-CN" sz="2800" b="1" i="1">
                        <a:latin typeface="Cambria Math"/>
                      </a:rPr>
                      <m:t> </m:t>
                    </m:r>
                  </m:oMath>
                </a14:m>
                <a:r>
                  <a:rPr lang="fr-FR" altLang="zh-CN" sz="2800" b="1" dirty="0"/>
                  <a:t>=</a:t>
                </a:r>
                <a:r>
                  <a:rPr lang="zh-CN" altLang="en-US" sz="2800" b="1" dirty="0"/>
                  <a:t/>
                </a:r>
                <a:r>
                  <a:rPr lang="fr-FR" altLang="zh-CN" sz="2800" b="1" dirty="0" smtClean="0"/>
                  <a:t>0.7698+0.4365</a:t>
                </a:r>
                <a:r>
                  <a:rPr lang="fr-FR" altLang="zh-CN" sz="2800" b="1" i="1" dirty="0" smtClean="0"/>
                  <a:t>x</a:t>
                </a:r>
                <a:r>
                  <a:rPr lang="fr-FR" altLang="zh-CN" sz="2800" b="1" baseline="-25000" dirty="0" smtClean="0"/>
                  <a:t>1</a:t>
                </a:r>
                <a:r>
                  <a:rPr lang="fr-FR" altLang="zh-CN" sz="2800" b="1" dirty="0" smtClean="0"/>
                  <a:t>-8.7610</a:t>
                </a:r>
                <a:r>
                  <a:rPr lang="fr-FR" altLang="zh-CN" sz="2800" b="1" i="1" dirty="0" smtClean="0"/>
                  <a:t/>
                </a:r>
                <a:r>
                  <a:rPr lang="fr-FR" altLang="zh-CN" sz="2800" b="1" i="1" dirty="0"/>
                  <a:t>x</a:t>
                </a:r>
                <a:r>
                  <a:rPr lang="fr-FR" altLang="zh-CN" sz="2800" b="1" baseline="-25000" dirty="0"/>
                  <a:t>2</a:t>
                </a:r>
                <a:endParaRPr lang="zh-CN" altLang="en-US" sz="2800" b="1" dirty="0"/>
              </a:p>
            </p:txBody>
          </p:sp>
        </mc:Choice>
        <mc:Fallback>
          <p:sp>
            <p:nvSpPr>
              <p:cNvPr id="7" name="矩形 6"/>
              <p:cNvSpPr>
                <a:spLocks noRot="1" noChangeAspect="1" noMove="1" noResize="1" noEditPoints="1" noAdjustHandles="1" noChangeArrowheads="1" noChangeShapeType="1" noTextEdit="1"/>
              </p:cNvSpPr>
              <p:nvPr/>
            </p:nvSpPr>
            <p:spPr>
              <a:xfrm>
                <a:off x="3707904" y="2040239"/>
                <a:ext cx="4932620" cy="523220"/>
              </a:xfrm>
              <a:prstGeom prst="rect">
                <a:avLst/>
              </a:prstGeom>
              <a:blipFill rotWithShape="1">
                <a:blip r:embed="rId2"/>
                <a:stretch>
                  <a:fillRect t="-11628" b="-31395"/>
                </a:stretch>
              </a:blipFill>
            </p:spPr>
            <p:txBody>
              <a:bodyPr/>
              <a:lstStyle/>
              <a:p>
                <a:r>
                  <a:rPr lang="zh-CN" altLang="en-US">
                    <a:noFill/>
                  </a:rPr>
                  <a:t> </a:t>
                </a:r>
              </a:p>
            </p:txBody>
          </p:sp>
        </mc:Fallback>
      </mc:AlternateContent>
      <p:sp>
        <p:nvSpPr>
          <p:cNvPr id="9" name="矩形 8"/>
          <p:cNvSpPr/>
          <p:nvPr/>
        </p:nvSpPr>
        <p:spPr>
          <a:xfrm>
            <a:off x="3105830" y="4643638"/>
            <a:ext cx="5242603" cy="1126462"/>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en-US" altLang="zh-CN" sz="2800" b="1" i="1" dirty="0" smtClean="0"/>
              <a:t>x</a:t>
            </a:r>
            <a:r>
              <a:rPr lang="en-US" altLang="zh-CN" sz="2800" b="1" baseline="-25000" dirty="0" smtClean="0"/>
              <a:t>1</a:t>
            </a:r>
            <a:r>
              <a:rPr lang="zh-CN" altLang="zh-CN" sz="2800" b="1" dirty="0" smtClean="0"/>
              <a:t>相同</a:t>
            </a:r>
            <a:r>
              <a:rPr lang="zh-CN" altLang="en-US" sz="2800" b="1" dirty="0"/>
              <a:t>时</a:t>
            </a:r>
            <a:r>
              <a:rPr lang="zh-CN" altLang="zh-CN" sz="2800" b="1" dirty="0" smtClean="0"/>
              <a:t>，</a:t>
            </a:r>
            <a:r>
              <a:rPr lang="zh-CN" altLang="zh-CN" sz="2800" b="1" dirty="0"/>
              <a:t>吸烟比不</a:t>
            </a:r>
            <a:r>
              <a:rPr lang="zh-CN" altLang="zh-CN" sz="2800" b="1" dirty="0" smtClean="0"/>
              <a:t>吸烟</a:t>
            </a:r>
            <a:r>
              <a:rPr lang="zh-CN" altLang="zh-CN" sz="2800" b="1" dirty="0"/>
              <a:t>孕妇</a:t>
            </a:r>
            <a:r>
              <a:rPr lang="zh-CN" altLang="zh-CN" sz="2800" b="1" dirty="0" smtClean="0"/>
              <a:t>的</a:t>
            </a:r>
            <a:r>
              <a:rPr lang="zh-CN" altLang="zh-CN" sz="2800" b="1" dirty="0"/>
              <a:t>新生儿体重平均约低</a:t>
            </a:r>
            <a:r>
              <a:rPr lang="en-US" altLang="zh-CN" sz="2800" b="1" dirty="0"/>
              <a:t>8.8</a:t>
            </a:r>
            <a:r>
              <a:rPr lang="en-US" altLang="zh-CN" sz="2800" b="1" dirty="0" smtClean="0"/>
              <a:t>oz. </a:t>
            </a:r>
            <a:endParaRPr lang="zh-CN" altLang="en-US" sz="2800" b="1" dirty="0"/>
          </a:p>
        </p:txBody>
      </p:sp>
      <mc:AlternateContent xmlns:mc="http://schemas.openxmlformats.org/markup-compatibility/2006">
        <mc:Choice xmlns:a14="http://schemas.microsoft.com/office/drawing/2010/main" xmlns="" Requires="a14">
          <p:sp>
            <p:nvSpPr>
              <p:cNvPr id="10" name="矩形 9"/>
              <p:cNvSpPr/>
              <p:nvPr/>
            </p:nvSpPr>
            <p:spPr>
              <a:xfrm>
                <a:off x="749759" y="4759456"/>
                <a:ext cx="2055819"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𝟐</m:t>
                            </m:r>
                          </m:sub>
                        </m:sSub>
                      </m:e>
                    </m:acc>
                    <m:r>
                      <a:rPr lang="en-US" altLang="zh-CN" sz="2800" b="1" i="1">
                        <a:latin typeface="Cambria Math"/>
                      </a:rPr>
                      <m:t> </m:t>
                    </m:r>
                  </m:oMath>
                </a14:m>
                <a:r>
                  <a:rPr lang="fr-FR" altLang="zh-CN" sz="2800" b="1" dirty="0"/>
                  <a:t>=-8.7610</a:t>
                </a:r>
                <a:r>
                  <a:rPr lang="zh-CN" altLang="en-US" sz="2800" b="1" dirty="0" smtClean="0"/>
                  <a:t/>
                </a:r>
                <a:endParaRPr lang="zh-CN" altLang="en-US" sz="2800" b="1" dirty="0"/>
              </a:p>
            </p:txBody>
          </p:sp>
        </mc:Choice>
        <mc:Fallback>
          <p:sp>
            <p:nvSpPr>
              <p:cNvPr id="10" name="矩形 9"/>
              <p:cNvSpPr>
                <a:spLocks noRot="1" noChangeAspect="1" noMove="1" noResize="1" noEditPoints="1" noAdjustHandles="1" noChangeArrowheads="1" noChangeShapeType="1" noTextEdit="1"/>
              </p:cNvSpPr>
              <p:nvPr/>
            </p:nvSpPr>
            <p:spPr>
              <a:xfrm>
                <a:off x="749759" y="4759456"/>
                <a:ext cx="2055819" cy="546240"/>
              </a:xfrm>
              <a:prstGeom prst="rect">
                <a:avLst/>
              </a:prstGeom>
              <a:blipFill rotWithShape="1">
                <a:blip r:embed="rId3"/>
                <a:stretch>
                  <a:fillRect t="-6742" r="-297" b="-31461"/>
                </a:stretch>
              </a:blipFill>
            </p:spPr>
            <p:txBody>
              <a:bodyPr/>
              <a:lstStyle/>
              <a:p>
                <a:r>
                  <a:rPr lang="zh-CN" altLang="en-US">
                    <a:noFill/>
                  </a:rPr>
                  <a:t> </a:t>
                </a:r>
              </a:p>
            </p:txBody>
          </p:sp>
        </mc:Fallback>
      </mc:AlternateContent>
      <p:sp>
        <p:nvSpPr>
          <p:cNvPr id="11" name="矩形 10"/>
          <p:cNvSpPr/>
          <p:nvPr/>
        </p:nvSpPr>
        <p:spPr>
          <a:xfrm>
            <a:off x="3275856" y="2784527"/>
            <a:ext cx="5242603" cy="1126462"/>
          </a:xfrm>
          <a:prstGeom prst="rect">
            <a:avLst/>
          </a:prstGeom>
          <a:solidFill>
            <a:srgbClr val="99FFCC"/>
          </a:solidFill>
        </p:spPr>
        <p:txBody>
          <a:bodyPr wrap="square">
            <a:spAutoFit/>
          </a:bodyPr>
          <a:lstStyle/>
          <a:p>
            <a:pPr marL="457200" indent="-457200">
              <a:lnSpc>
                <a:spcPct val="120000"/>
              </a:lnSpc>
              <a:buFont typeface="Arial" panose="020B0604020202020204" pitchFamily="34" charset="0"/>
              <a:buChar char="•"/>
            </a:pPr>
            <a:r>
              <a:rPr lang="zh-CN" altLang="zh-CN" sz="2800" b="1" dirty="0"/>
              <a:t>对于吸烟状况</a:t>
            </a:r>
            <a:r>
              <a:rPr lang="en-US" altLang="zh-CN" sz="2800" b="1" i="1" dirty="0"/>
              <a:t>x</a:t>
            </a:r>
            <a:r>
              <a:rPr lang="en-US" altLang="zh-CN" sz="2800" b="1" baseline="-25000" dirty="0"/>
              <a:t>2</a:t>
            </a:r>
            <a:r>
              <a:rPr lang="zh-CN" altLang="zh-CN" sz="2800" b="1" dirty="0"/>
              <a:t>相同的孕妇</a:t>
            </a:r>
            <a:r>
              <a:rPr lang="zh-CN" altLang="zh-CN" sz="2800" b="1" dirty="0" smtClean="0"/>
              <a:t>，</a:t>
            </a:r>
            <a:r>
              <a:rPr lang="en-US" altLang="zh-CN" sz="2800" b="1" i="1" dirty="0" smtClean="0"/>
              <a:t>x</a:t>
            </a:r>
            <a:r>
              <a:rPr lang="en-US" altLang="zh-CN" sz="2800" b="1" baseline="-25000" dirty="0" smtClean="0"/>
              <a:t>1</a:t>
            </a:r>
            <a:r>
              <a:rPr lang="zh-CN" altLang="zh-CN" sz="2800" b="1" dirty="0" smtClean="0"/>
              <a:t>增加一天</a:t>
            </a:r>
            <a:r>
              <a:rPr lang="en-US" altLang="zh-CN" sz="2800" b="1" i="1" dirty="0"/>
              <a:t>y</a:t>
            </a:r>
            <a:r>
              <a:rPr lang="zh-CN" altLang="zh-CN" sz="2800" b="1" dirty="0" smtClean="0"/>
              <a:t>平均增加</a:t>
            </a:r>
            <a:r>
              <a:rPr lang="en-US" altLang="zh-CN" sz="2800" b="1" dirty="0" smtClean="0"/>
              <a:t>0.44oz. </a:t>
            </a:r>
            <a:endParaRPr lang="zh-CN" altLang="en-US" sz="2800" b="1" dirty="0"/>
          </a:p>
        </p:txBody>
      </p:sp>
      <mc:AlternateContent xmlns:mc="http://schemas.openxmlformats.org/markup-compatibility/2006">
        <mc:Choice xmlns:a14="http://schemas.microsoft.com/office/drawing/2010/main" xmlns="" Requires="a14">
          <p:sp>
            <p:nvSpPr>
              <p:cNvPr id="12" name="矩形 11"/>
              <p:cNvSpPr/>
              <p:nvPr/>
            </p:nvSpPr>
            <p:spPr>
              <a:xfrm>
                <a:off x="869984" y="2999031"/>
                <a:ext cx="1935594" cy="546240"/>
              </a:xfrm>
              <a:prstGeom prst="rect">
                <a:avLst/>
              </a:prstGeom>
              <a:solidFill>
                <a:srgbClr val="99FFCC"/>
              </a:solidFill>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dirty="0"/>
                  <a:t>=0.4365</a:t>
                </a:r>
                <a:r>
                  <a:rPr lang="zh-CN" altLang="en-US" sz="2800" b="1" dirty="0" smtClean="0"/>
                  <a:t/>
                </a:r>
                <a:endParaRPr lang="zh-CN" altLang="en-US" sz="2800" b="1" dirty="0"/>
              </a:p>
            </p:txBody>
          </p:sp>
        </mc:Choice>
        <mc:Fallback>
          <p:sp>
            <p:nvSpPr>
              <p:cNvPr id="12" name="矩形 11"/>
              <p:cNvSpPr>
                <a:spLocks noRot="1" noChangeAspect="1" noMove="1" noResize="1" noEditPoints="1" noAdjustHandles="1" noChangeArrowheads="1" noChangeShapeType="1" noTextEdit="1"/>
              </p:cNvSpPr>
              <p:nvPr/>
            </p:nvSpPr>
            <p:spPr>
              <a:xfrm>
                <a:off x="869984" y="2999031"/>
                <a:ext cx="1935594" cy="546240"/>
              </a:xfrm>
              <a:prstGeom prst="rect">
                <a:avLst/>
              </a:prstGeom>
              <a:blipFill rotWithShape="1">
                <a:blip r:embed="rId4"/>
                <a:stretch>
                  <a:fillRect t="-6667" r="-631" b="-30000"/>
                </a:stretch>
              </a:blipFill>
            </p:spPr>
            <p:txBody>
              <a:bodyPr/>
              <a:lstStyle/>
              <a:p>
                <a:r>
                  <a:rPr lang="zh-CN" altLang="en-US">
                    <a:noFill/>
                  </a:rPr>
                  <a:t> </a:t>
                </a:r>
              </a:p>
            </p:txBody>
          </p:sp>
        </mc:Fallback>
      </mc:AlternateContent>
      <p:sp>
        <p:nvSpPr>
          <p:cNvPr id="13" name="矩形 12"/>
          <p:cNvSpPr/>
          <p:nvPr/>
        </p:nvSpPr>
        <p:spPr>
          <a:xfrm>
            <a:off x="971600" y="3985900"/>
            <a:ext cx="7168844" cy="523220"/>
          </a:xfrm>
          <a:prstGeom prst="rect">
            <a:avLst/>
          </a:prstGeom>
        </p:spPr>
        <p:txBody>
          <a:bodyPr wrap="square">
            <a:spAutoFit/>
          </a:bodyPr>
          <a:lstStyle/>
          <a:p>
            <a:r>
              <a:rPr lang="en-US" altLang="zh-CN" sz="2800" b="1" dirty="0" smtClean="0"/>
              <a:t> </a:t>
            </a:r>
            <a:r>
              <a:rPr lang="zh-CN" altLang="en-US" sz="2800" b="1" dirty="0" smtClean="0"/>
              <a:t>在</a:t>
            </a:r>
            <a:r>
              <a:rPr lang="zh-CN" altLang="zh-CN" sz="2800" b="1" dirty="0" smtClean="0"/>
              <a:t>吸烟孕妇</a:t>
            </a:r>
            <a:r>
              <a:rPr lang="zh-CN" altLang="en-US" sz="2800" b="1" dirty="0" smtClean="0"/>
              <a:t>的</a:t>
            </a:r>
            <a:r>
              <a:rPr lang="en-US" altLang="zh-CN" sz="2800" b="1" dirty="0" smtClean="0"/>
              <a:t>0.6</a:t>
            </a:r>
            <a:r>
              <a:rPr lang="zh-CN" altLang="en-US" sz="2800" b="1" dirty="0" smtClean="0"/>
              <a:t>与不</a:t>
            </a:r>
            <a:r>
              <a:rPr lang="zh-CN" altLang="zh-CN" sz="2800" b="1" dirty="0"/>
              <a:t>吸烟孕妇</a:t>
            </a:r>
            <a:r>
              <a:rPr lang="zh-CN" altLang="en-US" sz="2800" b="1" dirty="0" smtClean="0"/>
              <a:t>的</a:t>
            </a:r>
            <a:r>
              <a:rPr lang="en-US" altLang="zh-CN" sz="2800" b="1" dirty="0" smtClean="0"/>
              <a:t>0.32oz</a:t>
            </a:r>
            <a:r>
              <a:rPr lang="zh-CN" altLang="en-US" sz="2800" b="1" dirty="0" smtClean="0"/>
              <a:t>之间</a:t>
            </a:r>
            <a:r>
              <a:rPr lang="en-US" altLang="zh-CN" sz="2800" b="1" dirty="0" smtClean="0"/>
              <a:t>.</a:t>
            </a:r>
            <a:endParaRPr lang="zh-CN" altLang="en-US" sz="2800" dirty="0"/>
          </a:p>
        </p:txBody>
      </p:sp>
      <p:sp>
        <p:nvSpPr>
          <p:cNvPr id="14" name="矩形 13"/>
          <p:cNvSpPr/>
          <p:nvPr/>
        </p:nvSpPr>
        <p:spPr>
          <a:xfrm>
            <a:off x="749759" y="5832671"/>
            <a:ext cx="7626697" cy="523220"/>
          </a:xfrm>
          <a:prstGeom prst="rect">
            <a:avLst/>
          </a:prstGeom>
        </p:spPr>
        <p:txBody>
          <a:bodyPr wrap="square">
            <a:spAutoFit/>
          </a:bodyPr>
          <a:lstStyle/>
          <a:p>
            <a:r>
              <a:rPr lang="zh-CN" altLang="zh-CN" sz="2800" b="1" dirty="0" smtClean="0"/>
              <a:t>与参数估计</a:t>
            </a:r>
            <a:r>
              <a:rPr lang="zh-CN" altLang="zh-CN" sz="2800" b="1" dirty="0"/>
              <a:t>的</a:t>
            </a:r>
            <a:r>
              <a:rPr lang="zh-CN" altLang="zh-CN" sz="2800" b="1" dirty="0" smtClean="0"/>
              <a:t>数值</a:t>
            </a:r>
            <a:r>
              <a:rPr lang="zh-CN" altLang="en-US" sz="2800" b="1" dirty="0" smtClean="0"/>
              <a:t>相同</a:t>
            </a:r>
            <a:r>
              <a:rPr lang="zh-CN" altLang="zh-CN" sz="2800" b="1" dirty="0" smtClean="0"/>
              <a:t>，</a:t>
            </a:r>
            <a:r>
              <a:rPr lang="zh-CN" altLang="zh-CN" sz="2800" b="1" dirty="0"/>
              <a:t>但增加</a:t>
            </a:r>
            <a:r>
              <a:rPr lang="zh-CN" altLang="zh-CN" sz="2800" b="1" dirty="0" smtClean="0"/>
              <a:t>了</a:t>
            </a:r>
            <a:r>
              <a:rPr lang="en-US" altLang="zh-CN" sz="2800" b="1" i="1" dirty="0"/>
              <a:t>x</a:t>
            </a:r>
            <a:r>
              <a:rPr lang="en-US" altLang="zh-CN" sz="2800" b="1" baseline="-25000" dirty="0"/>
              <a:t>1</a:t>
            </a:r>
            <a:r>
              <a:rPr lang="zh-CN" altLang="zh-CN" sz="2800" b="1" dirty="0" smtClean="0"/>
              <a:t>相同</a:t>
            </a:r>
            <a:r>
              <a:rPr lang="zh-CN" altLang="zh-CN" sz="2800" b="1" dirty="0"/>
              <a:t>的</a:t>
            </a:r>
            <a:r>
              <a:rPr lang="zh-CN" altLang="zh-CN" sz="2800" b="1" dirty="0" smtClean="0"/>
              <a:t>条件</a:t>
            </a:r>
            <a:r>
              <a:rPr lang="en-US" altLang="zh-CN" sz="2800" b="1" dirty="0" smtClean="0"/>
              <a:t>.</a:t>
            </a:r>
            <a:endParaRPr lang="zh-CN" altLang="en-US" sz="2800" b="1" dirty="0"/>
          </a:p>
        </p:txBody>
      </p:sp>
      <p:grpSp>
        <p:nvGrpSpPr>
          <p:cNvPr id="2" name="组合 1"/>
          <p:cNvGrpSpPr/>
          <p:nvPr/>
        </p:nvGrpSpPr>
        <p:grpSpPr>
          <a:xfrm>
            <a:off x="461272" y="1863988"/>
            <a:ext cx="3030608" cy="978729"/>
            <a:chOff x="461272" y="1863988"/>
            <a:chExt cx="3030608" cy="978729"/>
          </a:xfrm>
        </p:grpSpPr>
        <p:sp>
          <p:nvSpPr>
            <p:cNvPr id="15" name="矩形 14"/>
            <p:cNvSpPr/>
            <p:nvPr/>
          </p:nvSpPr>
          <p:spPr>
            <a:xfrm>
              <a:off x="461272" y="1863988"/>
              <a:ext cx="2814584" cy="978729"/>
            </a:xfrm>
            <a:prstGeom prst="rect">
              <a:avLst/>
            </a:prstGeom>
          </p:spPr>
          <p:txBody>
            <a:bodyPr wrap="square">
              <a:spAutoFit/>
            </a:bodyPr>
            <a:lstStyle/>
            <a:p>
              <a:pPr algn="just">
                <a:lnSpc>
                  <a:spcPct val="120000"/>
                </a:lnSpc>
              </a:pPr>
              <a:r>
                <a:rPr kumimoji="0" lang="en-US" altLang="zh-CN" b="1" dirty="0" smtClean="0">
                  <a:latin typeface="Calibri" pitchFamily="34" charset="0"/>
                  <a:cs typeface="宋体" pitchFamily="2" charset="-122"/>
                </a:rPr>
                <a:t>1145</a:t>
              </a:r>
              <a:r>
                <a:rPr kumimoji="0" lang="zh-CN" altLang="en-US" b="1" dirty="0" smtClean="0">
                  <a:latin typeface="Calibri" pitchFamily="34" charset="0"/>
                  <a:cs typeface="宋体" pitchFamily="2" charset="-122"/>
                </a:rPr>
                <a:t>位</a:t>
              </a:r>
              <a:r>
                <a:rPr kumimoji="0" lang="zh-CN" altLang="en-US" b="1" dirty="0">
                  <a:solidFill>
                    <a:srgbClr val="FF0000"/>
                  </a:solidFill>
                  <a:latin typeface="Calibri" pitchFamily="34" charset="0"/>
                  <a:cs typeface="宋体" pitchFamily="2" charset="-122"/>
                </a:rPr>
                <a:t>全部孕妇</a:t>
              </a:r>
              <a:r>
                <a:rPr lang="zh-CN" altLang="en-US" b="1" dirty="0" smtClean="0"/>
                <a:t>数据</a:t>
              </a:r>
              <a:r>
                <a:rPr lang="en-US" altLang="zh-CN" b="1" i="1" dirty="0" smtClean="0"/>
                <a:t> </a:t>
              </a:r>
              <a:r>
                <a:rPr lang="en-US" altLang="zh-CN" b="1" dirty="0" smtClean="0"/>
                <a:t>(</a:t>
              </a:r>
              <a:r>
                <a:rPr lang="zh-CN" altLang="zh-CN" b="1" dirty="0" smtClean="0"/>
                <a:t>剔除异常点</a:t>
              </a:r>
              <a:r>
                <a:rPr lang="zh-CN" altLang="en-US" b="1" dirty="0" smtClean="0"/>
                <a:t>后</a:t>
              </a:r>
              <a:r>
                <a:rPr lang="en-US" altLang="zh-CN" b="1" dirty="0" smtClean="0"/>
                <a:t>)</a:t>
              </a:r>
              <a:endParaRPr lang="zh-CN" altLang="en-US" b="1" dirty="0"/>
            </a:p>
          </p:txBody>
        </p:sp>
        <p:sp>
          <p:nvSpPr>
            <p:cNvPr id="16" name="右箭头 15"/>
            <p:cNvSpPr/>
            <p:nvPr/>
          </p:nvSpPr>
          <p:spPr bwMode="auto">
            <a:xfrm>
              <a:off x="3347864" y="2078827"/>
              <a:ext cx="144016"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xmlns="" val="312235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0-#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1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10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circle(in)">
                                      <p:cBhvr>
                                        <p:cTn id="56" dur="10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1000" fill="hold"/>
                                        <p:tgtEl>
                                          <p:spTgt spid="14"/>
                                        </p:tgtEl>
                                        <p:attrNameLst>
                                          <p:attrName>ppt_x</p:attrName>
                                        </p:attrNameLst>
                                      </p:cBhvr>
                                      <p:tavLst>
                                        <p:tav tm="0">
                                          <p:val>
                                            <p:strVal val="#ppt_x"/>
                                          </p:val>
                                        </p:tav>
                                        <p:tav tm="100000">
                                          <p:val>
                                            <p:strVal val="#ppt_x"/>
                                          </p:val>
                                        </p:tav>
                                      </p:tavLst>
                                    </p:anim>
                                    <p:anim calcmode="lin" valueType="num">
                                      <p:cBhvr additive="base">
                                        <p:cTn id="6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animBg="1"/>
      <p:bldP spid="10" grpId="0" animBg="1"/>
      <p:bldP spid="11" grpId="0" animBg="1"/>
      <p:bldP spid="12" grpId="0" animBg="1"/>
      <p:bldP spid="13"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536" y="570465"/>
            <a:ext cx="3624833"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t>多</a:t>
            </a:r>
            <a:r>
              <a:rPr lang="zh-CN" altLang="zh-CN" sz="3200" b="1" dirty="0" smtClean="0"/>
              <a:t>元</a:t>
            </a:r>
            <a:r>
              <a:rPr lang="zh-CN" altLang="zh-CN" sz="3200" b="1" dirty="0"/>
              <a:t>线性回归分析</a:t>
            </a:r>
            <a:endParaRPr lang="zh-CN" altLang="en-US" sz="2800" b="1" dirty="0">
              <a:latin typeface="楷体_GB2312" pitchFamily="49" charset="-122"/>
              <a:ea typeface="楷体_GB2312"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xmlns="" val="3908699873"/>
              </p:ext>
            </p:extLst>
          </p:nvPr>
        </p:nvGraphicFramePr>
        <p:xfrm>
          <a:off x="709860" y="2348880"/>
          <a:ext cx="5616624" cy="2194560"/>
        </p:xfrm>
        <a:graphic>
          <a:graphicData uri="http://schemas.openxmlformats.org/drawingml/2006/table">
            <a:tbl>
              <a:tblPr>
                <a:tableStyleId>{5C22544A-7EE6-4342-B048-85BDC9FD1C3A}</a:tableStyleId>
              </a:tblPr>
              <a:tblGrid>
                <a:gridCol w="792088"/>
                <a:gridCol w="1800200"/>
                <a:gridCol w="3024336"/>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dirty="0">
                          <a:effectLst/>
                          <a:latin typeface="Times New Roman"/>
                          <a:ea typeface="宋体"/>
                        </a:rPr>
                        <a:t>b</a:t>
                      </a:r>
                      <a:r>
                        <a:rPr lang="en-US" sz="2400" b="1" kern="100" baseline="-25000" dirty="0">
                          <a:effectLst/>
                          <a:latin typeface="Times New Roman"/>
                          <a:ea typeface="宋体"/>
                        </a:rPr>
                        <a:t>0</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34.0925</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[15.4605   52.7244]</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b</a:t>
                      </a:r>
                      <a:r>
                        <a:rPr lang="en-US" sz="2400" b="1" kern="100" baseline="-25000" dirty="0">
                          <a:effectLst/>
                          <a:latin typeface="Times New Roman"/>
                          <a:ea typeface="宋体"/>
                        </a:rPr>
                        <a:t>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0.3181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[0.2517    0.3844 ]</a:t>
                      </a:r>
                      <a:endParaRPr lang="zh-CN" sz="2400" b="1" kern="100" dirty="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b</a:t>
                      </a:r>
                      <a:r>
                        <a:rPr lang="en-US" sz="2400" b="1" kern="100" baseline="-25000">
                          <a:effectLst/>
                          <a:latin typeface="Times New Roman"/>
                          <a:ea typeface="宋体"/>
                        </a:rPr>
                        <a:t>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-87.0738</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[-116.9656  -57.1820]</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b</a:t>
                      </a:r>
                      <a:r>
                        <a:rPr lang="en-US" sz="2400" b="1" kern="100" baseline="-25000" dirty="0">
                          <a:effectLst/>
                          <a:latin typeface="Times New Roman"/>
                          <a:ea typeface="宋体"/>
                        </a:rPr>
                        <a:t>3</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0.2804</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[0.1734    0.3875]</a:t>
                      </a:r>
                      <a:endParaRPr lang="zh-CN" sz="2400" b="1" kern="100" dirty="0">
                        <a:effectLst/>
                        <a:latin typeface="Times New Roman"/>
                        <a:ea typeface="宋体"/>
                      </a:endParaRPr>
                    </a:p>
                  </a:txBody>
                  <a:tcPr marL="68580" marR="68580" marT="0" marB="0">
                    <a:solidFill>
                      <a:srgbClr val="FFFF00"/>
                    </a:solidFill>
                  </a:tcPr>
                </a:tc>
              </a:tr>
              <a:tr h="220731">
                <a:tc gridSpan="3">
                  <a:txBody>
                    <a:bodyPr/>
                    <a:lstStyle/>
                    <a:p>
                      <a:pPr indent="276225" algn="l">
                        <a:spcAft>
                          <a:spcPts val="0"/>
                        </a:spcAft>
                      </a:pPr>
                      <a:r>
                        <a:rPr lang="en-US" altLang="zh-CN" sz="2400" b="1" i="1" kern="1200" dirty="0" smtClean="0">
                          <a:solidFill>
                            <a:schemeClr val="dk1"/>
                          </a:solidFill>
                          <a:effectLst/>
                          <a:latin typeface="+mn-lt"/>
                          <a:ea typeface="+mn-ea"/>
                          <a:cs typeface="+mn-cs"/>
                        </a:rPr>
                        <a:t>R</a:t>
                      </a:r>
                      <a:r>
                        <a:rPr lang="en-US" altLang="zh-CN" sz="2400" b="1" kern="1200" baseline="30000" dirty="0" smtClean="0">
                          <a:solidFill>
                            <a:schemeClr val="dk1"/>
                          </a:solidFill>
                          <a:effectLst/>
                          <a:latin typeface="+mn-lt"/>
                          <a:ea typeface="+mn-ea"/>
                          <a:cs typeface="+mn-cs"/>
                        </a:rPr>
                        <a:t>2</a:t>
                      </a:r>
                      <a:r>
                        <a:rPr lang="en-US" altLang="zh-CN" sz="2400" b="1" kern="1200" dirty="0" smtClean="0">
                          <a:solidFill>
                            <a:schemeClr val="dk1"/>
                          </a:solidFill>
                          <a:effectLst/>
                          <a:latin typeface="+mn-lt"/>
                          <a:ea typeface="+mn-ea"/>
                          <a:cs typeface="+mn-cs"/>
                        </a:rPr>
                        <a:t>=0.2766    </a:t>
                      </a:r>
                      <a:r>
                        <a:rPr lang="en-US" altLang="zh-CN" sz="2400" b="1" i="1" kern="1200" dirty="0" smtClean="0">
                          <a:solidFill>
                            <a:schemeClr val="dk1"/>
                          </a:solidFill>
                          <a:effectLst/>
                          <a:latin typeface="+mn-lt"/>
                          <a:ea typeface="+mn-ea"/>
                          <a:cs typeface="+mn-cs"/>
                        </a:rPr>
                        <a:t>F</a:t>
                      </a:r>
                      <a:r>
                        <a:rPr lang="en-US" altLang="zh-CN" sz="2400" b="1" kern="1200" dirty="0" smtClean="0">
                          <a:solidFill>
                            <a:schemeClr val="dk1"/>
                          </a:solidFill>
                          <a:effectLst/>
                          <a:latin typeface="+mn-lt"/>
                          <a:ea typeface="+mn-ea"/>
                          <a:cs typeface="+mn-cs"/>
                        </a:rPr>
                        <a:t>=145  </a:t>
                      </a:r>
                      <a:r>
                        <a:rPr lang="en-US" altLang="zh-CN" sz="2400" b="1" i="1" kern="1200" dirty="0" smtClean="0">
                          <a:solidFill>
                            <a:schemeClr val="dk1"/>
                          </a:solidFill>
                          <a:effectLst/>
                          <a:latin typeface="+mn-lt"/>
                          <a:ea typeface="+mn-ea"/>
                          <a:cs typeface="+mn-cs"/>
                        </a:rPr>
                        <a:t>p</a:t>
                      </a:r>
                      <a:r>
                        <a:rPr lang="en-US" altLang="zh-CN" sz="2400" b="1" kern="1200" dirty="0" smtClean="0">
                          <a:solidFill>
                            <a:schemeClr val="dk1"/>
                          </a:solidFill>
                          <a:effectLst/>
                          <a:latin typeface="+mn-lt"/>
                          <a:ea typeface="+mn-ea"/>
                          <a:cs typeface="+mn-cs"/>
                        </a:rPr>
                        <a:t>&lt;0.0001   </a:t>
                      </a:r>
                      <a:r>
                        <a:rPr lang="fr-FR" altLang="zh-CN" sz="2400" b="1" kern="1200" dirty="0" smtClean="0">
                          <a:solidFill>
                            <a:schemeClr val="dk1"/>
                          </a:solidFill>
                          <a:effectLst/>
                          <a:latin typeface="+mn-lt"/>
                          <a:ea typeface="+mn-ea"/>
                          <a:cs typeface="+mn-cs"/>
                        </a:rPr>
                        <a:t>s</a:t>
                      </a:r>
                      <a:r>
                        <a:rPr lang="fr-FR" altLang="zh-CN" sz="2400" b="1" kern="1200" baseline="30000" dirty="0" smtClean="0">
                          <a:solidFill>
                            <a:schemeClr val="dk1"/>
                          </a:solidFill>
                          <a:effectLst/>
                          <a:latin typeface="+mn-lt"/>
                          <a:ea typeface="+mn-ea"/>
                          <a:cs typeface="+mn-cs"/>
                        </a:rPr>
                        <a:t>2 </a:t>
                      </a:r>
                      <a:r>
                        <a:rPr lang="fr-FR" altLang="zh-CN" sz="2400" b="1" kern="1200" dirty="0" smtClean="0">
                          <a:solidFill>
                            <a:schemeClr val="dk1"/>
                          </a:solidFill>
                          <a:effectLst/>
                          <a:latin typeface="+mn-lt"/>
                          <a:ea typeface="+mn-ea"/>
                          <a:cs typeface="+mn-cs"/>
                        </a:rPr>
                        <a:t>=</a:t>
                      </a:r>
                      <a:r>
                        <a:rPr lang="en-US" altLang="zh-CN" sz="2400" b="1" kern="1200" dirty="0" smtClean="0">
                          <a:solidFill>
                            <a:schemeClr val="dk1"/>
                          </a:solidFill>
                          <a:effectLst/>
                          <a:latin typeface="+mn-lt"/>
                          <a:ea typeface="+mn-ea"/>
                          <a:cs typeface="+mn-cs"/>
                        </a:rPr>
                        <a:t>183</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mc:AlternateContent xmlns:mc="http://schemas.openxmlformats.org/markup-compatibility/2006">
        <mc:Choice xmlns:a14="http://schemas.microsoft.com/office/drawing/2010/main" xmlns="" Requires="a14">
          <p:sp>
            <p:nvSpPr>
              <p:cNvPr id="8" name="矩形 7"/>
              <p:cNvSpPr/>
              <p:nvPr/>
            </p:nvSpPr>
            <p:spPr>
              <a:xfrm>
                <a:off x="1236301" y="4619163"/>
                <a:ext cx="6984776" cy="523220"/>
              </a:xfrm>
              <a:prstGeom prst="rect">
                <a:avLst/>
              </a:prstGeom>
            </p:spPr>
            <p:txBody>
              <a:bodyPr wrap="square">
                <a:spAutoFit/>
              </a:bodyPr>
              <a:lstStyle/>
              <a:p>
                <a14:m>
                  <m:oMath xmlns:m="http://schemas.openxmlformats.org/officeDocument/2006/math">
                    <m:acc>
                      <m:accPr>
                        <m:chr m:val="̂"/>
                        <m:ctrlPr>
                          <a:rPr lang="zh-CN" altLang="en-US" sz="2800" b="1" i="1" smtClean="0">
                            <a:solidFill>
                              <a:srgbClr val="FF0000"/>
                            </a:solidFill>
                            <a:latin typeface="Cambria Math"/>
                          </a:rPr>
                        </m:ctrlPr>
                      </m:accPr>
                      <m:e>
                        <m:r>
                          <a:rPr lang="en-US" altLang="zh-CN" sz="2800" b="1" i="1">
                            <a:solidFill>
                              <a:srgbClr val="FF0000"/>
                            </a:solidFill>
                            <a:latin typeface="Cambria Math"/>
                          </a:rPr>
                          <m:t>𝒚</m:t>
                        </m:r>
                      </m:e>
                    </m:acc>
                    <m:r>
                      <a:rPr lang="en-US" altLang="zh-CN" sz="2800" b="1" i="1">
                        <a:solidFill>
                          <a:srgbClr val="FF0000"/>
                        </a:solidFill>
                        <a:latin typeface="Cambria Math"/>
                      </a:rPr>
                      <m:t> </m:t>
                    </m:r>
                  </m:oMath>
                </a14:m>
                <a:r>
                  <a:rPr lang="en-US" altLang="zh-CN" sz="2800" b="1" dirty="0">
                    <a:solidFill>
                      <a:srgbClr val="FF0000"/>
                    </a:solidFill>
                  </a:rPr>
                  <a:t>=</a:t>
                </a:r>
                <a:r>
                  <a:rPr lang="fr-FR" altLang="zh-CN" sz="2800" b="1" dirty="0">
                    <a:solidFill>
                      <a:srgbClr val="FF0000"/>
                    </a:solidFill>
                  </a:rPr>
                  <a:t>34.0925+0.3181</a:t>
                </a:r>
                <a:r>
                  <a:rPr lang="fr-FR" altLang="zh-CN" sz="2800" b="1" i="1" dirty="0">
                    <a:solidFill>
                      <a:srgbClr val="FF0000"/>
                    </a:solidFill>
                  </a:rPr>
                  <a:t>x</a:t>
                </a:r>
                <a:r>
                  <a:rPr lang="fr-FR" altLang="zh-CN" sz="2800" b="1" baseline="-25000" dirty="0">
                    <a:solidFill>
                      <a:srgbClr val="FF0000"/>
                    </a:solidFill>
                  </a:rPr>
                  <a:t>1</a:t>
                </a:r>
                <a:r>
                  <a:rPr lang="fr-FR" altLang="zh-CN" sz="2800" b="1" dirty="0">
                    <a:solidFill>
                      <a:srgbClr val="FF0000"/>
                    </a:solidFill>
                  </a:rPr>
                  <a:t>-87.0738</a:t>
                </a:r>
                <a:r>
                  <a:rPr lang="fr-FR" altLang="zh-CN" sz="2800" b="1" i="1" dirty="0">
                    <a:solidFill>
                      <a:srgbClr val="FF0000"/>
                    </a:solidFill>
                  </a:rPr>
                  <a:t> x</a:t>
                </a:r>
                <a:r>
                  <a:rPr lang="fr-FR" altLang="zh-CN" sz="2800" b="1" baseline="-25000" dirty="0">
                    <a:solidFill>
                      <a:srgbClr val="FF0000"/>
                    </a:solidFill>
                  </a:rPr>
                  <a:t>2</a:t>
                </a:r>
                <a:r>
                  <a:rPr lang="fr-FR" altLang="zh-CN" sz="2800" b="1" dirty="0">
                    <a:solidFill>
                      <a:srgbClr val="FF0000"/>
                    </a:solidFill>
                  </a:rPr>
                  <a:t>+0.2804</a:t>
                </a:r>
                <a:r>
                  <a:rPr lang="fr-FR" altLang="zh-CN" sz="2800" b="1" i="1" dirty="0">
                    <a:solidFill>
                      <a:srgbClr val="FF0000"/>
                    </a:solidFill>
                  </a:rPr>
                  <a:t>x</a:t>
                </a:r>
                <a:r>
                  <a:rPr lang="fr-FR" altLang="zh-CN" sz="2800" b="1" baseline="-25000" dirty="0">
                    <a:solidFill>
                      <a:srgbClr val="FF0000"/>
                    </a:solidFill>
                  </a:rPr>
                  <a:t>1</a:t>
                </a:r>
                <a:r>
                  <a:rPr lang="fr-FR" altLang="zh-CN" sz="2800" b="1" i="1" dirty="0">
                    <a:solidFill>
                      <a:srgbClr val="FF0000"/>
                    </a:solidFill>
                  </a:rPr>
                  <a:t> x</a:t>
                </a:r>
                <a:r>
                  <a:rPr lang="fr-FR" altLang="zh-CN" sz="2800" b="1" baseline="-25000" dirty="0">
                    <a:solidFill>
                      <a:srgbClr val="FF0000"/>
                    </a:solidFill>
                  </a:rPr>
                  <a:t>2</a:t>
                </a:r>
                <a:r>
                  <a:rPr lang="fr-FR" altLang="zh-CN" sz="2800" b="1" i="1" dirty="0">
                    <a:solidFill>
                      <a:srgbClr val="FF0000"/>
                    </a:solidFill>
                  </a:rPr>
                  <a:t/>
                </a:r>
                <a:endParaRPr lang="zh-CN" altLang="en-US" sz="2800" b="1" dirty="0">
                  <a:solidFill>
                    <a:srgbClr val="FF0000"/>
                  </a:solidFill>
                </a:endParaRPr>
              </a:p>
            </p:txBody>
          </p:sp>
        </mc:Choice>
        <mc:Fallback>
          <p:sp>
            <p:nvSpPr>
              <p:cNvPr id="8" name="矩形 7"/>
              <p:cNvSpPr>
                <a:spLocks noRot="1" noChangeAspect="1" noMove="1" noResize="1" noEditPoints="1" noAdjustHandles="1" noChangeArrowheads="1" noChangeShapeType="1" noTextEdit="1"/>
              </p:cNvSpPr>
              <p:nvPr/>
            </p:nvSpPr>
            <p:spPr>
              <a:xfrm>
                <a:off x="1236301" y="4619163"/>
                <a:ext cx="6984776" cy="523220"/>
              </a:xfrm>
              <a:prstGeom prst="rect">
                <a:avLst/>
              </a:prstGeom>
              <a:blipFill rotWithShape="1">
                <a:blip r:embed="rId2"/>
                <a:stretch>
                  <a:fillRect t="-11628" b="-31395"/>
                </a:stretch>
              </a:blipFill>
            </p:spPr>
            <p:txBody>
              <a:bodyPr/>
              <a:lstStyle/>
              <a:p>
                <a:r>
                  <a:rPr lang="zh-CN" altLang="en-US">
                    <a:noFill/>
                  </a:rPr>
                  <a:t> </a:t>
                </a:r>
              </a:p>
            </p:txBody>
          </p:sp>
        </mc:Fallback>
      </mc:AlternateContent>
      <p:sp>
        <p:nvSpPr>
          <p:cNvPr id="10" name="矩形 9"/>
          <p:cNvSpPr/>
          <p:nvPr/>
        </p:nvSpPr>
        <p:spPr>
          <a:xfrm>
            <a:off x="4572000" y="632020"/>
            <a:ext cx="3801041" cy="523220"/>
          </a:xfrm>
          <a:prstGeom prst="rect">
            <a:avLst/>
          </a:prstGeom>
          <a:noFill/>
        </p:spPr>
        <p:txBody>
          <a:bodyPr wrap="none">
            <a:spAutoFit/>
          </a:bodyPr>
          <a:lstStyle/>
          <a:p>
            <a:r>
              <a:rPr lang="zh-CN" altLang="en-US" sz="2800" b="1" dirty="0" smtClean="0"/>
              <a:t>模型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baseline="-25000" dirty="0" smtClean="0"/>
              <a:t>1</a:t>
            </a:r>
            <a:r>
              <a:rPr lang="en-US" altLang="zh-CN" sz="2800" b="1" dirty="0" smtClean="0"/>
              <a:t>+</a:t>
            </a:r>
            <a:r>
              <a:rPr lang="en-US" altLang="zh-CN" sz="2800" b="1" i="1" dirty="0" smtClean="0"/>
              <a:t>b</a:t>
            </a:r>
            <a:r>
              <a:rPr lang="en-US" altLang="zh-CN" sz="2800" b="1" baseline="-25000" dirty="0" smtClean="0"/>
              <a:t>2</a:t>
            </a:r>
            <a:r>
              <a:rPr lang="en-US" altLang="zh-CN" sz="2800" b="1" i="1" dirty="0" smtClean="0"/>
              <a:t>x</a:t>
            </a:r>
            <a:r>
              <a:rPr lang="en-US" altLang="zh-CN" sz="2800" b="1" baseline="-25000" dirty="0" smtClean="0"/>
              <a:t>2</a:t>
            </a:r>
            <a:r>
              <a:rPr lang="en-US" altLang="zh-CN" sz="2800" b="1" i="1" dirty="0" smtClean="0"/>
              <a:t>+ε </a:t>
            </a:r>
            <a:endParaRPr lang="zh-CN" altLang="en-US" sz="2800" b="1" dirty="0"/>
          </a:p>
        </p:txBody>
      </p:sp>
      <mc:AlternateContent xmlns:mc="http://schemas.openxmlformats.org/markup-compatibility/2006">
        <mc:Choice xmlns:a14="http://schemas.microsoft.com/office/drawing/2010/main" xmlns="" Requires="a14">
          <p:sp>
            <p:nvSpPr>
              <p:cNvPr id="3" name="矩形 2"/>
              <p:cNvSpPr/>
              <p:nvPr/>
            </p:nvSpPr>
            <p:spPr>
              <a:xfrm>
                <a:off x="1371627" y="5468451"/>
                <a:ext cx="3401893" cy="523220"/>
              </a:xfrm>
              <a:prstGeom prst="rect">
                <a:avLst/>
              </a:prstGeom>
              <a:solidFill>
                <a:srgbClr val="FFCCFF"/>
              </a:solidFill>
            </p:spPr>
            <p:txBody>
              <a:bodyPr wrap="none">
                <a:spAutoFit/>
              </a:bodyPr>
              <a:lstStyle/>
              <a:p>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r>
                      <a:rPr lang="en-US" altLang="zh-CN" sz="2800" b="1" i="1">
                        <a:latin typeface="Cambria Math"/>
                      </a:rPr>
                      <m:t> </m:t>
                    </m:r>
                  </m:oMath>
                </a14:m>
                <a:r>
                  <a:rPr lang="en-US" altLang="zh-CN" sz="2800" b="1" dirty="0"/>
                  <a:t>=</a:t>
                </a:r>
                <a:r>
                  <a:rPr lang="fr-FR" altLang="zh-CN" sz="2800" b="1" dirty="0"/>
                  <a:t>34.0925+0.3181</a:t>
                </a:r>
                <a:r>
                  <a:rPr lang="fr-FR" altLang="zh-CN" sz="2800" b="1" i="1" dirty="0"/>
                  <a:t>x</a:t>
                </a:r>
                <a:r>
                  <a:rPr lang="fr-FR" altLang="zh-CN" sz="2800" b="1" baseline="-25000" dirty="0"/>
                  <a:t>1 </a:t>
                </a:r>
                <a:endParaRPr lang="zh-CN" altLang="en-US" sz="2800" b="1" dirty="0"/>
              </a:p>
            </p:txBody>
          </p:sp>
        </mc:Choice>
        <mc:Fallback>
          <p:sp>
            <p:nvSpPr>
              <p:cNvPr id="3" name="矩形 2"/>
              <p:cNvSpPr>
                <a:spLocks noRot="1" noChangeAspect="1" noMove="1" noResize="1" noEditPoints="1" noAdjustHandles="1" noChangeArrowheads="1" noChangeShapeType="1" noTextEdit="1"/>
              </p:cNvSpPr>
              <p:nvPr/>
            </p:nvSpPr>
            <p:spPr>
              <a:xfrm>
                <a:off x="1371627" y="5468451"/>
                <a:ext cx="3401893" cy="523220"/>
              </a:xfrm>
              <a:prstGeom prst="rect">
                <a:avLst/>
              </a:prstGeom>
              <a:blipFill rotWithShape="1">
                <a:blip r:embed="rId3"/>
                <a:stretch>
                  <a:fillRect t="-11628" r="-896" b="-313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1" name="矩形 10"/>
              <p:cNvSpPr/>
              <p:nvPr/>
            </p:nvSpPr>
            <p:spPr>
              <a:xfrm>
                <a:off x="5204608" y="5464095"/>
                <a:ext cx="3522118" cy="523220"/>
              </a:xfrm>
              <a:prstGeom prst="rect">
                <a:avLst/>
              </a:prstGeom>
              <a:solidFill>
                <a:schemeClr val="accent1">
                  <a:lumMod val="20000"/>
                  <a:lumOff val="80000"/>
                </a:schemeClr>
              </a:solidFill>
            </p:spPr>
            <p:txBody>
              <a:bodyPr wrap="none">
                <a:spAutoFit/>
              </a:bodyPr>
              <a:lstStyle/>
              <a:p>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r>
                      <a:rPr lang="en-US" altLang="zh-CN" sz="2800" b="1" i="1">
                        <a:latin typeface="Cambria Math"/>
                      </a:rPr>
                      <m:t> </m:t>
                    </m:r>
                  </m:oMath>
                </a14:m>
                <a:r>
                  <a:rPr lang="en-US" altLang="zh-CN" sz="2800" b="1" dirty="0"/>
                  <a:t>=</a:t>
                </a:r>
                <a:r>
                  <a:rPr lang="fr-FR" altLang="zh-CN" sz="2800" b="1" dirty="0"/>
                  <a:t>-52.9813+0.5985</a:t>
                </a:r>
                <a:r>
                  <a:rPr lang="fr-FR" altLang="zh-CN" sz="2800" b="1" i="1" dirty="0"/>
                  <a:t>x</a:t>
                </a:r>
                <a:r>
                  <a:rPr lang="fr-FR" altLang="zh-CN" sz="2800" b="1" baseline="-25000" dirty="0"/>
                  <a:t>1 </a:t>
                </a:r>
                <a:endParaRPr lang="zh-CN" altLang="en-US" sz="2800" b="1" dirty="0"/>
              </a:p>
            </p:txBody>
          </p:sp>
        </mc:Choice>
        <mc:Fallback>
          <p:sp>
            <p:nvSpPr>
              <p:cNvPr id="11" name="矩形 10"/>
              <p:cNvSpPr>
                <a:spLocks noRot="1" noChangeAspect="1" noMove="1" noResize="1" noEditPoints="1" noAdjustHandles="1" noChangeArrowheads="1" noChangeShapeType="1" noTextEdit="1"/>
              </p:cNvSpPr>
              <p:nvPr/>
            </p:nvSpPr>
            <p:spPr>
              <a:xfrm>
                <a:off x="5204608" y="5464095"/>
                <a:ext cx="3522118" cy="523220"/>
              </a:xfrm>
              <a:prstGeom prst="rect">
                <a:avLst/>
              </a:prstGeom>
              <a:blipFill rotWithShape="1">
                <a:blip r:embed="rId4"/>
                <a:stretch>
                  <a:fillRect t="-11628" r="-692" b="-31395"/>
                </a:stretch>
              </a:blipFill>
            </p:spPr>
            <p:txBody>
              <a:bodyPr/>
              <a:lstStyle/>
              <a:p>
                <a:r>
                  <a:rPr lang="zh-CN" altLang="en-US">
                    <a:noFill/>
                  </a:rPr>
                  <a:t> </a:t>
                </a:r>
              </a:p>
            </p:txBody>
          </p:sp>
        </mc:Fallback>
      </mc:AlternateContent>
      <p:sp>
        <p:nvSpPr>
          <p:cNvPr id="13" name="矩形 12"/>
          <p:cNvSpPr/>
          <p:nvPr/>
        </p:nvSpPr>
        <p:spPr>
          <a:xfrm>
            <a:off x="6349820" y="2780928"/>
            <a:ext cx="2573172" cy="1643527"/>
          </a:xfrm>
          <a:prstGeom prst="rect">
            <a:avLst/>
          </a:prstGeom>
        </p:spPr>
        <p:txBody>
          <a:bodyPr wrap="square">
            <a:spAutoFit/>
          </a:bodyPr>
          <a:lstStyle/>
          <a:p>
            <a:pPr>
              <a:lnSpc>
                <a:spcPct val="120000"/>
              </a:lnSpc>
            </a:pPr>
            <a:r>
              <a:rPr lang="zh-CN" altLang="zh-CN" sz="2800" b="1" dirty="0" smtClean="0">
                <a:solidFill>
                  <a:srgbClr val="FF0000"/>
                </a:solidFill>
              </a:rPr>
              <a:t>模型有效</a:t>
            </a:r>
            <a:r>
              <a:rPr lang="en-US" altLang="zh-CN" sz="2800" b="1" dirty="0" smtClean="0"/>
              <a:t>, </a:t>
            </a:r>
            <a:r>
              <a:rPr lang="zh-CN" altLang="zh-CN" sz="2800" b="1" dirty="0" smtClean="0"/>
              <a:t>但是</a:t>
            </a:r>
            <a:r>
              <a:rPr lang="en-US" altLang="zh-CN" sz="2800" b="1" i="1" dirty="0"/>
              <a:t>R</a:t>
            </a:r>
            <a:r>
              <a:rPr lang="en-US" altLang="zh-CN" sz="2800" b="1" baseline="30000" dirty="0"/>
              <a:t>2</a:t>
            </a:r>
            <a:r>
              <a:rPr lang="zh-CN" altLang="zh-CN" sz="2800" b="1" dirty="0" smtClean="0"/>
              <a:t>较小</a:t>
            </a:r>
            <a:r>
              <a:rPr lang="en-US" altLang="zh-CN" sz="2800" b="1" dirty="0" smtClean="0"/>
              <a:t>, s</a:t>
            </a:r>
            <a:r>
              <a:rPr lang="en-US" altLang="zh-CN" sz="2800" b="1" baseline="30000" dirty="0" smtClean="0"/>
              <a:t>2</a:t>
            </a:r>
            <a:r>
              <a:rPr lang="zh-CN" altLang="zh-CN" sz="2800" b="1" dirty="0" smtClean="0"/>
              <a:t>较大</a:t>
            </a:r>
            <a:r>
              <a:rPr lang="en-US" altLang="zh-CN" sz="2800" b="1" dirty="0" smtClean="0"/>
              <a:t>, </a:t>
            </a:r>
            <a:r>
              <a:rPr lang="zh-CN" altLang="zh-CN" sz="2800" b="1" dirty="0" smtClean="0"/>
              <a:t>仍</a:t>
            </a:r>
            <a:r>
              <a:rPr lang="zh-CN" altLang="zh-CN" sz="2800" b="1" dirty="0"/>
              <a:t>有</a:t>
            </a:r>
            <a:r>
              <a:rPr lang="zh-CN" altLang="zh-CN" sz="2800" b="1" dirty="0">
                <a:solidFill>
                  <a:srgbClr val="FF0000"/>
                </a:solidFill>
              </a:rPr>
              <a:t>改进</a:t>
            </a:r>
            <a:r>
              <a:rPr lang="zh-CN" altLang="zh-CN" sz="2800" b="1" dirty="0" smtClean="0">
                <a:solidFill>
                  <a:srgbClr val="FF0000"/>
                </a:solidFill>
              </a:rPr>
              <a:t>余地</a:t>
            </a:r>
            <a:r>
              <a:rPr lang="en-US" altLang="zh-CN" sz="2800" b="1" dirty="0" smtClean="0"/>
              <a:t>.</a:t>
            </a:r>
            <a:endParaRPr lang="zh-CN" altLang="en-US" sz="2800" b="1" dirty="0"/>
          </a:p>
        </p:txBody>
      </p:sp>
      <p:sp>
        <p:nvSpPr>
          <p:cNvPr id="6" name="矩形 5"/>
          <p:cNvSpPr/>
          <p:nvPr/>
        </p:nvSpPr>
        <p:spPr>
          <a:xfrm>
            <a:off x="701192" y="1293645"/>
            <a:ext cx="3319177" cy="954107"/>
          </a:xfrm>
          <a:prstGeom prst="rect">
            <a:avLst/>
          </a:prstGeom>
          <a:solidFill>
            <a:srgbClr val="99FFCC"/>
          </a:solidFill>
        </p:spPr>
        <p:txBody>
          <a:bodyPr wrap="square">
            <a:spAutoFit/>
          </a:bodyPr>
          <a:lstStyle/>
          <a:p>
            <a:r>
              <a:rPr lang="zh-CN" altLang="zh-CN" sz="2800" b="1" dirty="0"/>
              <a:t>增加乘积项</a:t>
            </a:r>
            <a:r>
              <a:rPr lang="en-US" altLang="zh-CN" sz="2800" b="1" i="1" dirty="0" smtClean="0"/>
              <a:t>x</a:t>
            </a:r>
            <a:r>
              <a:rPr lang="en-US" altLang="zh-CN" sz="2800" b="1" baseline="-25000" dirty="0" smtClean="0"/>
              <a:t>1</a:t>
            </a:r>
            <a:r>
              <a:rPr lang="en-US" altLang="zh-CN" sz="2800" b="1" i="1" dirty="0" smtClean="0"/>
              <a:t>x</a:t>
            </a:r>
            <a:r>
              <a:rPr lang="en-US" altLang="zh-CN" sz="2800" b="1" baseline="-25000" dirty="0" smtClean="0"/>
              <a:t>2 </a:t>
            </a:r>
            <a:r>
              <a:rPr lang="en-US" altLang="zh-CN" sz="2800" b="1" dirty="0" smtClean="0"/>
              <a:t>~ </a:t>
            </a:r>
            <a:r>
              <a:rPr lang="en-US" altLang="zh-CN" sz="2800" b="1" i="1" dirty="0" smtClean="0"/>
              <a:t>x</a:t>
            </a:r>
            <a:r>
              <a:rPr lang="en-US" altLang="zh-CN" sz="2800" b="1" baseline="-25000" dirty="0" smtClean="0"/>
              <a:t>1</a:t>
            </a:r>
            <a:r>
              <a:rPr lang="zh-CN" altLang="zh-CN" sz="2800" b="1" dirty="0" smtClean="0"/>
              <a:t>和</a:t>
            </a:r>
            <a:r>
              <a:rPr lang="en-US" altLang="zh-CN" sz="2800" b="1" i="1" dirty="0" smtClean="0"/>
              <a:t>x</a:t>
            </a:r>
            <a:r>
              <a:rPr lang="en-US" altLang="zh-CN" sz="2800" b="1" baseline="-25000" dirty="0" smtClean="0"/>
              <a:t>2</a:t>
            </a:r>
            <a:r>
              <a:rPr lang="zh-CN" altLang="zh-CN" sz="2800" b="1" dirty="0" smtClean="0"/>
              <a:t>对</a:t>
            </a:r>
            <a:r>
              <a:rPr lang="en-US" altLang="zh-CN" sz="2800" b="1" i="1" dirty="0"/>
              <a:t>y</a:t>
            </a:r>
            <a:r>
              <a:rPr lang="zh-CN" altLang="zh-CN" sz="2800" b="1" dirty="0" smtClean="0"/>
              <a:t>的</a:t>
            </a:r>
            <a:r>
              <a:rPr lang="zh-CN" altLang="zh-CN" sz="2800" b="1" dirty="0"/>
              <a:t>综合</a:t>
            </a:r>
            <a:r>
              <a:rPr lang="zh-CN" altLang="zh-CN" sz="2800" b="1" dirty="0" smtClean="0"/>
              <a:t>影响</a:t>
            </a:r>
            <a:endParaRPr lang="zh-CN" altLang="en-US" sz="2800" b="1" dirty="0"/>
          </a:p>
        </p:txBody>
      </p:sp>
      <p:grpSp>
        <p:nvGrpSpPr>
          <p:cNvPr id="9" name="组合 8"/>
          <p:cNvGrpSpPr/>
          <p:nvPr/>
        </p:nvGrpSpPr>
        <p:grpSpPr>
          <a:xfrm>
            <a:off x="4592615" y="1293645"/>
            <a:ext cx="3990666" cy="786367"/>
            <a:chOff x="4592615" y="1293645"/>
            <a:chExt cx="3990666" cy="786367"/>
          </a:xfrm>
        </p:grpSpPr>
        <p:sp>
          <p:nvSpPr>
            <p:cNvPr id="5" name="矩形 4"/>
            <p:cNvSpPr/>
            <p:nvPr/>
          </p:nvSpPr>
          <p:spPr>
            <a:xfrm>
              <a:off x="4592615" y="1556792"/>
              <a:ext cx="3990666" cy="523220"/>
            </a:xfrm>
            <a:prstGeom prst="rect">
              <a:avLst/>
            </a:prstGeom>
            <a:solidFill>
              <a:srgbClr val="FFFF00"/>
            </a:solidFill>
          </p:spPr>
          <p:txBody>
            <a:bodyPr wrap="square">
              <a:spAutoFit/>
            </a:bodyPr>
            <a:lstStyle/>
            <a:p>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baseline="-25000" dirty="0" smtClean="0"/>
                <a:t>1</a:t>
              </a:r>
              <a:r>
                <a:rPr lang="en-US" altLang="zh-CN" sz="2800" b="1" dirty="0" smtClean="0"/>
                <a:t>+</a:t>
              </a:r>
              <a:r>
                <a:rPr lang="en-US" altLang="zh-CN" sz="2800" b="1" i="1" dirty="0" smtClean="0"/>
                <a:t>b</a:t>
              </a:r>
              <a:r>
                <a:rPr lang="en-US" altLang="zh-CN" sz="2800" b="1" baseline="-25000" dirty="0" smtClean="0"/>
                <a:t>2</a:t>
              </a:r>
              <a:r>
                <a:rPr lang="en-US" altLang="zh-CN" sz="2800" b="1" i="1" dirty="0" smtClean="0"/>
                <a:t>x</a:t>
              </a:r>
              <a:r>
                <a:rPr lang="en-US" altLang="zh-CN" sz="2800" b="1" baseline="-25000" dirty="0" smtClean="0"/>
                <a:t>2</a:t>
              </a:r>
              <a:r>
                <a:rPr lang="en-US" altLang="zh-CN" sz="2800" b="1" i="1" dirty="0" smtClean="0"/>
                <a:t>+b</a:t>
              </a:r>
              <a:r>
                <a:rPr lang="en-US" altLang="zh-CN" sz="2800" b="1" baseline="-25000" dirty="0" smtClean="0"/>
                <a:t>3</a:t>
              </a:r>
              <a:r>
                <a:rPr lang="en-US" altLang="zh-CN" sz="2800" b="1" i="1" dirty="0" smtClean="0"/>
                <a:t>x</a:t>
              </a:r>
              <a:r>
                <a:rPr lang="en-US" altLang="zh-CN" sz="2800" b="1" baseline="-25000" dirty="0" smtClean="0"/>
                <a:t>1</a:t>
              </a:r>
              <a:r>
                <a:rPr lang="en-US" altLang="zh-CN" sz="2800" b="1" i="1" dirty="0" smtClean="0"/>
                <a:t>x</a:t>
              </a:r>
              <a:r>
                <a:rPr lang="en-US" altLang="zh-CN" sz="2800" b="1" baseline="-25000" dirty="0" smtClean="0"/>
                <a:t>2</a:t>
              </a:r>
              <a:r>
                <a:rPr lang="en-US" altLang="zh-CN" sz="2800" b="1" i="1" dirty="0" smtClean="0"/>
                <a:t>+ε </a:t>
              </a:r>
              <a:endParaRPr lang="zh-CN" altLang="en-US" sz="2800" b="1" dirty="0"/>
            </a:p>
          </p:txBody>
        </p:sp>
        <p:sp>
          <p:nvSpPr>
            <p:cNvPr id="14" name="下箭头 13"/>
            <p:cNvSpPr/>
            <p:nvPr/>
          </p:nvSpPr>
          <p:spPr bwMode="auto">
            <a:xfrm>
              <a:off x="6084168" y="1293645"/>
              <a:ext cx="484632" cy="191139"/>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7" name="组合 16"/>
          <p:cNvGrpSpPr/>
          <p:nvPr/>
        </p:nvGrpSpPr>
        <p:grpSpPr>
          <a:xfrm>
            <a:off x="1614542" y="5070039"/>
            <a:ext cx="1254395" cy="461665"/>
            <a:chOff x="1614542" y="5248028"/>
            <a:chExt cx="1254395" cy="461665"/>
          </a:xfrm>
        </p:grpSpPr>
        <p:sp>
          <p:nvSpPr>
            <p:cNvPr id="2" name="矩形 1"/>
            <p:cNvSpPr/>
            <p:nvPr/>
          </p:nvSpPr>
          <p:spPr>
            <a:xfrm>
              <a:off x="1614542" y="5248028"/>
              <a:ext cx="769763" cy="461665"/>
            </a:xfrm>
            <a:prstGeom prst="rect">
              <a:avLst/>
            </a:prstGeom>
          </p:spPr>
          <p:txBody>
            <a:bodyPr wrap="none">
              <a:spAutoFit/>
            </a:bodyPr>
            <a:lstStyle/>
            <a:p>
              <a:r>
                <a:rPr lang="en-US" altLang="zh-CN" b="1" i="1" dirty="0" smtClean="0"/>
                <a:t>x</a:t>
              </a:r>
              <a:r>
                <a:rPr lang="en-US" altLang="zh-CN" b="1" baseline="-25000" dirty="0" smtClean="0"/>
                <a:t>2</a:t>
              </a:r>
              <a:r>
                <a:rPr lang="en-US" altLang="zh-CN" b="1" dirty="0" smtClean="0"/>
                <a:t>=0</a:t>
              </a:r>
              <a:endParaRPr lang="zh-CN" altLang="en-US" b="1" dirty="0"/>
            </a:p>
          </p:txBody>
        </p:sp>
        <p:sp>
          <p:nvSpPr>
            <p:cNvPr id="15" name="下箭头 14"/>
            <p:cNvSpPr/>
            <p:nvPr/>
          </p:nvSpPr>
          <p:spPr bwMode="auto">
            <a:xfrm>
              <a:off x="2384305" y="5398312"/>
              <a:ext cx="484632" cy="191139"/>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8" name="组合 17"/>
          <p:cNvGrpSpPr/>
          <p:nvPr/>
        </p:nvGrpSpPr>
        <p:grpSpPr>
          <a:xfrm>
            <a:off x="5987888" y="5021594"/>
            <a:ext cx="1254395" cy="461665"/>
            <a:chOff x="5987888" y="5157192"/>
            <a:chExt cx="1254395" cy="461665"/>
          </a:xfrm>
        </p:grpSpPr>
        <p:sp>
          <p:nvSpPr>
            <p:cNvPr id="12" name="矩形 11"/>
            <p:cNvSpPr/>
            <p:nvPr/>
          </p:nvSpPr>
          <p:spPr>
            <a:xfrm>
              <a:off x="6472520" y="5157192"/>
              <a:ext cx="769763" cy="461665"/>
            </a:xfrm>
            <a:prstGeom prst="rect">
              <a:avLst/>
            </a:prstGeom>
          </p:spPr>
          <p:txBody>
            <a:bodyPr wrap="none">
              <a:spAutoFit/>
            </a:bodyPr>
            <a:lstStyle/>
            <a:p>
              <a:r>
                <a:rPr lang="en-US" altLang="zh-CN" b="1" i="1" dirty="0" smtClean="0"/>
                <a:t>x</a:t>
              </a:r>
              <a:r>
                <a:rPr lang="en-US" altLang="zh-CN" b="1" baseline="-25000" dirty="0" smtClean="0"/>
                <a:t>2</a:t>
              </a:r>
              <a:r>
                <a:rPr lang="en-US" altLang="zh-CN" b="1" dirty="0" smtClean="0"/>
                <a:t>=1</a:t>
              </a:r>
              <a:endParaRPr lang="zh-CN" altLang="en-US" b="1" dirty="0"/>
            </a:p>
          </p:txBody>
        </p:sp>
        <p:sp>
          <p:nvSpPr>
            <p:cNvPr id="16" name="下箭头 15"/>
            <p:cNvSpPr/>
            <p:nvPr/>
          </p:nvSpPr>
          <p:spPr bwMode="auto">
            <a:xfrm>
              <a:off x="5987888" y="5383292"/>
              <a:ext cx="484632" cy="191139"/>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9" name="TextBox 18"/>
          <p:cNvSpPr txBox="1"/>
          <p:nvPr/>
        </p:nvSpPr>
        <p:spPr>
          <a:xfrm>
            <a:off x="1263246" y="5991671"/>
            <a:ext cx="3492388" cy="461665"/>
          </a:xfrm>
          <a:prstGeom prst="rect">
            <a:avLst/>
          </a:prstGeom>
          <a:solidFill>
            <a:srgbClr val="FFCCFF"/>
          </a:solidFill>
        </p:spPr>
        <p:txBody>
          <a:bodyPr wrap="square" rtlCol="0">
            <a:spAutoFit/>
          </a:bodyPr>
          <a:lstStyle/>
          <a:p>
            <a:r>
              <a:rPr lang="zh-CN" altLang="en-US" dirty="0" smtClean="0"/>
              <a:t>不</a:t>
            </a:r>
            <a:r>
              <a:rPr lang="zh-CN" altLang="zh-CN" b="1" dirty="0"/>
              <a:t>吸烟孕妇</a:t>
            </a:r>
            <a:r>
              <a:rPr lang="zh-CN" altLang="en-US" b="1" dirty="0" smtClean="0"/>
              <a:t>的一元模型</a:t>
            </a:r>
            <a:endParaRPr lang="zh-CN" altLang="en-US" dirty="0"/>
          </a:p>
        </p:txBody>
      </p:sp>
      <p:sp>
        <p:nvSpPr>
          <p:cNvPr id="20" name="TextBox 19"/>
          <p:cNvSpPr txBox="1"/>
          <p:nvPr/>
        </p:nvSpPr>
        <p:spPr>
          <a:xfrm>
            <a:off x="5252978" y="5991670"/>
            <a:ext cx="3492388" cy="461665"/>
          </a:xfrm>
          <a:prstGeom prst="rect">
            <a:avLst/>
          </a:prstGeom>
          <a:solidFill>
            <a:schemeClr val="accent1">
              <a:lumMod val="20000"/>
              <a:lumOff val="80000"/>
            </a:schemeClr>
          </a:solidFill>
        </p:spPr>
        <p:txBody>
          <a:bodyPr wrap="square" rtlCol="0">
            <a:spAutoFit/>
          </a:bodyPr>
          <a:lstStyle/>
          <a:p>
            <a:r>
              <a:rPr lang="zh-CN" altLang="zh-CN" b="1" dirty="0" smtClean="0"/>
              <a:t>吸烟</a:t>
            </a:r>
            <a:r>
              <a:rPr lang="zh-CN" altLang="zh-CN" b="1" dirty="0"/>
              <a:t>孕妇</a:t>
            </a:r>
            <a:r>
              <a:rPr lang="zh-CN" altLang="en-US" b="1" dirty="0" smtClean="0"/>
              <a:t>的一元模型</a:t>
            </a:r>
            <a:endParaRPr lang="zh-CN" altLang="en-US" dirty="0"/>
          </a:p>
        </p:txBody>
      </p:sp>
      <p:grpSp>
        <p:nvGrpSpPr>
          <p:cNvPr id="21" name="组合 20"/>
          <p:cNvGrpSpPr/>
          <p:nvPr/>
        </p:nvGrpSpPr>
        <p:grpSpPr>
          <a:xfrm>
            <a:off x="6439893" y="2380818"/>
            <a:ext cx="2109160" cy="400110"/>
            <a:chOff x="700360" y="3852670"/>
            <a:chExt cx="2109160" cy="400110"/>
          </a:xfrm>
        </p:grpSpPr>
        <p:sp>
          <p:nvSpPr>
            <p:cNvPr id="22" name="矩形 21"/>
            <p:cNvSpPr/>
            <p:nvPr/>
          </p:nvSpPr>
          <p:spPr>
            <a:xfrm>
              <a:off x="1251080" y="3852670"/>
              <a:ext cx="1558440" cy="400110"/>
            </a:xfrm>
            <a:prstGeom prst="rect">
              <a:avLst/>
            </a:prstGeom>
          </p:spPr>
          <p:txBody>
            <a:bodyPr wrap="none">
              <a:spAutoFit/>
            </a:bodyPr>
            <a:lstStyle/>
            <a:p>
              <a:r>
                <a:rPr lang="en-US" altLang="zh-CN" sz="2000" dirty="0" smtClean="0"/>
                <a:t>prog0901d.m</a:t>
              </a:r>
              <a:endParaRPr lang="zh-CN" altLang="en-US" sz="2000" dirty="0"/>
            </a:p>
          </p:txBody>
        </p:sp>
        <p:pic>
          <p:nvPicPr>
            <p:cNvPr id="23" name="Picture 2" descr="https://ss0.bdstatic.com/70cFvHSh_Q1YnxGkpoWK1HF6hhy/it/u=533717250,2312893710&amp;fm=27&amp;gp=0.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89572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1000" fill="hold"/>
                                        <p:tgtEl>
                                          <p:spTgt spid="21"/>
                                        </p:tgtEl>
                                        <p:attrNameLst>
                                          <p:attrName>ppt_w</p:attrName>
                                        </p:attrNameLst>
                                      </p:cBhvr>
                                      <p:tavLst>
                                        <p:tav tm="0">
                                          <p:val>
                                            <p:fltVal val="0"/>
                                          </p:val>
                                        </p:tav>
                                        <p:tav tm="100000">
                                          <p:val>
                                            <p:strVal val="#ppt_w"/>
                                          </p:val>
                                        </p:tav>
                                      </p:tavLst>
                                    </p:anim>
                                    <p:anim calcmode="lin" valueType="num">
                                      <p:cBhvr>
                                        <p:cTn id="22" dur="1000" fill="hold"/>
                                        <p:tgtEl>
                                          <p:spTgt spid="21"/>
                                        </p:tgtEl>
                                        <p:attrNameLst>
                                          <p:attrName>ppt_h</p:attrName>
                                        </p:attrNameLst>
                                      </p:cBhvr>
                                      <p:tavLst>
                                        <p:tav tm="0">
                                          <p:val>
                                            <p:fltVal val="0"/>
                                          </p:val>
                                        </p:tav>
                                        <p:tav tm="100000">
                                          <p:val>
                                            <p:strVal val="#ppt_h"/>
                                          </p:val>
                                        </p:tav>
                                      </p:tavLst>
                                    </p:anim>
                                    <p:anim calcmode="lin" valueType="num">
                                      <p:cBhvr>
                                        <p:cTn id="23" dur="1000" fill="hold"/>
                                        <p:tgtEl>
                                          <p:spTgt spid="21"/>
                                        </p:tgtEl>
                                        <p:attrNameLst>
                                          <p:attrName>style.rotation</p:attrName>
                                        </p:attrNameLst>
                                      </p:cBhvr>
                                      <p:tavLst>
                                        <p:tav tm="0">
                                          <p:val>
                                            <p:fltVal val="90"/>
                                          </p:val>
                                        </p:tav>
                                        <p:tav tm="100000">
                                          <p:val>
                                            <p:fltVal val="0"/>
                                          </p:val>
                                        </p:tav>
                                      </p:tavLst>
                                    </p:anim>
                                    <p:animEffect transition="in" filter="fade">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1000" fill="hold"/>
                                        <p:tgtEl>
                                          <p:spTgt spid="3"/>
                                        </p:tgtEl>
                                        <p:attrNameLst>
                                          <p:attrName>ppt_x</p:attrName>
                                        </p:attrNameLst>
                                      </p:cBhvr>
                                      <p:tavLst>
                                        <p:tav tm="0">
                                          <p:val>
                                            <p:strVal val="#ppt_x"/>
                                          </p:val>
                                        </p:tav>
                                        <p:tav tm="100000">
                                          <p:val>
                                            <p:strVal val="#ppt_x"/>
                                          </p:val>
                                        </p:tav>
                                      </p:tavLst>
                                    </p:anim>
                                    <p:anim calcmode="lin" valueType="num">
                                      <p:cBhvr additive="base">
                                        <p:cTn id="5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1000" fill="hold"/>
                                        <p:tgtEl>
                                          <p:spTgt spid="19"/>
                                        </p:tgtEl>
                                        <p:attrNameLst>
                                          <p:attrName>ppt_x</p:attrName>
                                        </p:attrNameLst>
                                      </p:cBhvr>
                                      <p:tavLst>
                                        <p:tav tm="0">
                                          <p:val>
                                            <p:strVal val="#ppt_x"/>
                                          </p:val>
                                        </p:tav>
                                        <p:tav tm="100000">
                                          <p:val>
                                            <p:strVal val="#ppt_x"/>
                                          </p:val>
                                        </p:tav>
                                      </p:tavLst>
                                    </p:anim>
                                    <p:anim calcmode="lin" valueType="num">
                                      <p:cBhvr additive="base">
                                        <p:cTn id="58"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1000" fill="hold"/>
                                        <p:tgtEl>
                                          <p:spTgt spid="11"/>
                                        </p:tgtEl>
                                        <p:attrNameLst>
                                          <p:attrName>ppt_x</p:attrName>
                                        </p:attrNameLst>
                                      </p:cBhvr>
                                      <p:tavLst>
                                        <p:tav tm="0">
                                          <p:val>
                                            <p:strVal val="#ppt_x"/>
                                          </p:val>
                                        </p:tav>
                                        <p:tav tm="100000">
                                          <p:val>
                                            <p:strVal val="#ppt_x"/>
                                          </p:val>
                                        </p:tav>
                                      </p:tavLst>
                                    </p:anim>
                                    <p:anim calcmode="lin" valueType="num">
                                      <p:cBhvr additive="base">
                                        <p:cTn id="71"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1000" fill="hold"/>
                                        <p:tgtEl>
                                          <p:spTgt spid="20"/>
                                        </p:tgtEl>
                                        <p:attrNameLst>
                                          <p:attrName>ppt_x</p:attrName>
                                        </p:attrNameLst>
                                      </p:cBhvr>
                                      <p:tavLst>
                                        <p:tav tm="0">
                                          <p:val>
                                            <p:strVal val="#ppt_x"/>
                                          </p:val>
                                        </p:tav>
                                        <p:tav tm="100000">
                                          <p:val>
                                            <p:strVal val="#ppt_x"/>
                                          </p:val>
                                        </p:tav>
                                      </p:tavLst>
                                    </p:anim>
                                    <p:anim calcmode="lin" valueType="num">
                                      <p:cBhvr additive="base">
                                        <p:cTn id="77"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11" grpId="0" animBg="1"/>
      <p:bldP spid="13" grpId="0"/>
      <p:bldP spid="6" grpId="0" animBg="1"/>
      <p:bldP spid="19"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536" y="570465"/>
            <a:ext cx="3960440" cy="584775"/>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3200" b="1" dirty="0"/>
              <a:t>变量选择与逐步回归</a:t>
            </a:r>
            <a:endParaRPr lang="zh-CN" altLang="zh-CN" sz="3200" dirty="0"/>
          </a:p>
        </p:txBody>
      </p:sp>
      <p:sp>
        <p:nvSpPr>
          <p:cNvPr id="5" name="矩形 4"/>
          <p:cNvSpPr/>
          <p:nvPr/>
        </p:nvSpPr>
        <p:spPr>
          <a:xfrm>
            <a:off x="539552" y="1305342"/>
            <a:ext cx="820891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dirty="0" smtClean="0"/>
              <a:t>CHDS</a:t>
            </a:r>
            <a:r>
              <a:rPr lang="zh-CN" altLang="zh-CN" sz="2800" b="1" dirty="0"/>
              <a:t>提供的数据中</a:t>
            </a:r>
            <a:r>
              <a:rPr lang="zh-CN" altLang="zh-CN" sz="2800" b="1" dirty="0" smtClean="0"/>
              <a:t>除孕妇</a:t>
            </a:r>
            <a:r>
              <a:rPr lang="zh-CN" altLang="zh-CN" sz="2800" b="1" dirty="0"/>
              <a:t>怀孕期和吸烟状况</a:t>
            </a:r>
            <a:r>
              <a:rPr lang="zh-CN" altLang="zh-CN" sz="2800" b="1" dirty="0" smtClean="0"/>
              <a:t>外</a:t>
            </a:r>
            <a:r>
              <a:rPr lang="en-US" altLang="zh-CN" sz="2800" b="1" dirty="0" smtClean="0"/>
              <a:t>,</a:t>
            </a:r>
            <a:r>
              <a:rPr lang="zh-CN" altLang="zh-CN" sz="2800" b="1" dirty="0" smtClean="0"/>
              <a:t>还有</a:t>
            </a:r>
            <a:r>
              <a:rPr lang="zh-CN" altLang="zh-CN" sz="2800" b="1" dirty="0"/>
              <a:t>孕妇</a:t>
            </a:r>
            <a:r>
              <a:rPr lang="zh-CN" altLang="zh-CN" sz="2800" b="1" dirty="0" smtClean="0"/>
              <a:t>怀孕</a:t>
            </a:r>
            <a:r>
              <a:rPr lang="zh-CN" altLang="zh-CN" sz="2800" b="1" dirty="0"/>
              <a:t>时的年龄、体重、身高和胎次</a:t>
            </a:r>
            <a:r>
              <a:rPr lang="zh-CN" altLang="zh-CN" sz="2800" b="1" dirty="0" smtClean="0"/>
              <a:t>状况</a:t>
            </a:r>
            <a:r>
              <a:rPr lang="en-US" altLang="zh-CN" sz="2800" b="1" dirty="0"/>
              <a:t>.</a:t>
            </a:r>
            <a:endParaRPr lang="zh-CN" altLang="en-US" sz="2800" b="1" dirty="0"/>
          </a:p>
        </p:txBody>
      </p:sp>
      <p:sp>
        <p:nvSpPr>
          <p:cNvPr id="6" name="矩形 5"/>
          <p:cNvSpPr/>
          <p:nvPr/>
        </p:nvSpPr>
        <p:spPr>
          <a:xfrm>
            <a:off x="641612" y="3068960"/>
            <a:ext cx="8136904" cy="1126462"/>
          </a:xfrm>
          <a:prstGeom prst="rect">
            <a:avLst/>
          </a:prstGeom>
        </p:spPr>
        <p:txBody>
          <a:bodyPr wrap="square">
            <a:spAutoFit/>
          </a:bodyPr>
          <a:lstStyle/>
          <a:p>
            <a:pPr>
              <a:lnSpc>
                <a:spcPct val="120000"/>
              </a:lnSpc>
            </a:pPr>
            <a:r>
              <a:rPr lang="zh-CN" altLang="zh-CN" sz="2800" b="1" dirty="0">
                <a:solidFill>
                  <a:srgbClr val="FF0000"/>
                </a:solidFill>
              </a:rPr>
              <a:t>变量</a:t>
            </a:r>
            <a:r>
              <a:rPr lang="zh-CN" altLang="zh-CN" sz="2800" b="1" dirty="0" smtClean="0">
                <a:solidFill>
                  <a:srgbClr val="FF0000"/>
                </a:solidFill>
              </a:rPr>
              <a:t>选择</a:t>
            </a:r>
            <a:r>
              <a:rPr lang="en-US" altLang="zh-CN" sz="2800" b="1" dirty="0" smtClean="0">
                <a:solidFill>
                  <a:srgbClr val="FF0000"/>
                </a:solidFill>
              </a:rPr>
              <a:t> </a:t>
            </a:r>
            <a:r>
              <a:rPr lang="en-US" altLang="zh-CN" sz="2800" b="1" dirty="0" smtClean="0"/>
              <a:t>~ </a:t>
            </a:r>
            <a:r>
              <a:rPr lang="zh-CN" altLang="zh-CN" sz="2800" b="1" dirty="0" smtClean="0"/>
              <a:t>从</a:t>
            </a:r>
            <a:r>
              <a:rPr lang="zh-CN" altLang="zh-CN" sz="2800" b="1" dirty="0"/>
              <a:t>应用的</a:t>
            </a:r>
            <a:r>
              <a:rPr lang="zh-CN" altLang="zh-CN" sz="2800" b="1" dirty="0" smtClean="0"/>
              <a:t>角度希望</a:t>
            </a:r>
            <a:r>
              <a:rPr lang="zh-CN" altLang="zh-CN" sz="2800" b="1" dirty="0"/>
              <a:t>将</a:t>
            </a:r>
            <a:r>
              <a:rPr lang="zh-CN" altLang="zh-CN" sz="2800" b="1" dirty="0" smtClean="0"/>
              <a:t>所有影响</a:t>
            </a:r>
            <a:r>
              <a:rPr lang="zh-CN" altLang="zh-CN" sz="2800" b="1" dirty="0"/>
              <a:t>显著的自变量都</a:t>
            </a:r>
            <a:r>
              <a:rPr lang="zh-CN" altLang="zh-CN" sz="2800" b="1" dirty="0" smtClean="0"/>
              <a:t>纳入模型</a:t>
            </a:r>
            <a:r>
              <a:rPr lang="zh-CN" altLang="zh-CN" sz="2800" b="1" dirty="0"/>
              <a:t>，又希望最终的模型尽量</a:t>
            </a:r>
            <a:r>
              <a:rPr lang="zh-CN" altLang="zh-CN" sz="2800" b="1" dirty="0" smtClean="0"/>
              <a:t>简单</a:t>
            </a:r>
            <a:r>
              <a:rPr lang="en-US" altLang="zh-CN" sz="2800" b="1" dirty="0"/>
              <a:t>.</a:t>
            </a:r>
            <a:endParaRPr lang="zh-CN" altLang="en-US" sz="2800" b="1" dirty="0"/>
          </a:p>
        </p:txBody>
      </p:sp>
      <p:sp>
        <p:nvSpPr>
          <p:cNvPr id="7" name="矩形 6"/>
          <p:cNvSpPr/>
          <p:nvPr/>
        </p:nvSpPr>
        <p:spPr>
          <a:xfrm>
            <a:off x="623000" y="4201924"/>
            <a:ext cx="7776864" cy="523220"/>
          </a:xfrm>
          <a:prstGeom prst="rect">
            <a:avLst/>
          </a:prstGeom>
        </p:spPr>
        <p:txBody>
          <a:bodyPr wrap="square">
            <a:spAutoFit/>
          </a:bodyPr>
          <a:lstStyle/>
          <a:p>
            <a:r>
              <a:rPr lang="zh-CN" altLang="zh-CN" sz="2800" b="1" dirty="0" smtClean="0">
                <a:solidFill>
                  <a:srgbClr val="FF0000"/>
                </a:solidFill>
              </a:rPr>
              <a:t>逐步回归</a:t>
            </a:r>
            <a:r>
              <a:rPr lang="en-US" altLang="zh-CN" sz="2800" b="1" dirty="0" smtClean="0">
                <a:solidFill>
                  <a:srgbClr val="FF0000"/>
                </a:solidFill>
              </a:rPr>
              <a:t> </a:t>
            </a:r>
            <a:r>
              <a:rPr lang="en-US" altLang="zh-CN" sz="2800" b="1" dirty="0" smtClean="0"/>
              <a:t>~ </a:t>
            </a:r>
            <a:r>
              <a:rPr lang="zh-CN" altLang="zh-CN" sz="2800" b="1" dirty="0" smtClean="0"/>
              <a:t>迭代</a:t>
            </a:r>
            <a:r>
              <a:rPr lang="zh-CN" altLang="zh-CN" sz="2800" b="1" dirty="0"/>
              <a:t>式的变量选择</a:t>
            </a:r>
            <a:r>
              <a:rPr lang="zh-CN" altLang="zh-CN" sz="2800" b="1" dirty="0" smtClean="0"/>
              <a:t>方法</a:t>
            </a:r>
            <a:r>
              <a:rPr lang="en-US" altLang="zh-CN" sz="2800" b="1" dirty="0" smtClean="0"/>
              <a:t>.</a:t>
            </a:r>
            <a:endParaRPr lang="zh-CN" altLang="en-US" sz="2800" b="1" dirty="0"/>
          </a:p>
        </p:txBody>
      </p:sp>
      <p:sp>
        <p:nvSpPr>
          <p:cNvPr id="8" name="矩形 7"/>
          <p:cNvSpPr/>
          <p:nvPr/>
        </p:nvSpPr>
        <p:spPr>
          <a:xfrm>
            <a:off x="539552" y="2431804"/>
            <a:ext cx="7992888" cy="523220"/>
          </a:xfrm>
          <a:prstGeom prst="rect">
            <a:avLst/>
          </a:prstGeom>
          <a:solidFill>
            <a:srgbClr val="FFCCFF"/>
          </a:solidFill>
        </p:spPr>
        <p:txBody>
          <a:bodyPr wrap="square">
            <a:spAutoFit/>
          </a:bodyPr>
          <a:lstStyle/>
          <a:p>
            <a:pPr marL="457200" indent="-457200">
              <a:buFont typeface="Arial" panose="020B0604020202020204" pitchFamily="34" charset="0"/>
              <a:buChar char="•"/>
            </a:pPr>
            <a:r>
              <a:rPr lang="zh-CN" altLang="zh-CN" sz="2800" b="1" dirty="0" smtClean="0"/>
              <a:t>新生儿体重模型</a:t>
            </a:r>
            <a:r>
              <a:rPr lang="zh-CN" altLang="en-US" sz="2800" b="1" dirty="0" smtClean="0"/>
              <a:t>中</a:t>
            </a:r>
            <a:r>
              <a:rPr lang="zh-CN" altLang="zh-CN" sz="2800" b="1" dirty="0" smtClean="0"/>
              <a:t>是否应该加入</a:t>
            </a:r>
            <a:r>
              <a:rPr lang="zh-CN" altLang="en-US" sz="2800" b="1" dirty="0" smtClean="0"/>
              <a:t>其他的</a:t>
            </a:r>
            <a:r>
              <a:rPr lang="zh-CN" altLang="zh-CN" sz="2800" b="1" dirty="0" smtClean="0"/>
              <a:t>自变量？</a:t>
            </a:r>
            <a:endParaRPr lang="zh-CN" altLang="en-US" sz="2800" b="1" dirty="0"/>
          </a:p>
        </p:txBody>
      </p:sp>
      <p:sp>
        <p:nvSpPr>
          <p:cNvPr id="9" name="矩形 8"/>
          <p:cNvSpPr/>
          <p:nvPr/>
        </p:nvSpPr>
        <p:spPr>
          <a:xfrm>
            <a:off x="483702" y="4869160"/>
            <a:ext cx="8048738" cy="1126462"/>
          </a:xfrm>
          <a:prstGeom prst="rect">
            <a:avLst/>
          </a:prstGeom>
          <a:solidFill>
            <a:srgbClr val="99FFCC"/>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利用</a:t>
            </a:r>
            <a:r>
              <a:rPr lang="en-US" altLang="zh-CN" sz="2800" b="1" dirty="0"/>
              <a:t>CHDS</a:t>
            </a:r>
            <a:r>
              <a:rPr lang="zh-CN" altLang="zh-CN" sz="2800" b="1" dirty="0"/>
              <a:t>数据提供的全部</a:t>
            </a:r>
            <a:r>
              <a:rPr lang="zh-CN" altLang="zh-CN" sz="2800" b="1" dirty="0" smtClean="0"/>
              <a:t>信息</a:t>
            </a:r>
            <a:r>
              <a:rPr lang="en-US" altLang="zh-CN" sz="2800" b="1" dirty="0" smtClean="0"/>
              <a:t>, </a:t>
            </a:r>
            <a:r>
              <a:rPr lang="zh-CN" altLang="zh-CN" sz="2800" b="1" dirty="0" smtClean="0"/>
              <a:t>通过逐步回归</a:t>
            </a:r>
            <a:r>
              <a:rPr lang="zh-CN" altLang="en-US" sz="2800" b="1" dirty="0" smtClean="0"/>
              <a:t>方法</a:t>
            </a:r>
            <a:r>
              <a:rPr lang="zh-CN" altLang="zh-CN" sz="2800" b="1" dirty="0" smtClean="0"/>
              <a:t>选择变量</a:t>
            </a:r>
            <a:r>
              <a:rPr lang="en-US" altLang="zh-CN" sz="2800" b="1" dirty="0" smtClean="0"/>
              <a:t>, </a:t>
            </a:r>
            <a:r>
              <a:rPr lang="zh-CN" altLang="zh-CN" sz="2800" b="1" dirty="0" smtClean="0"/>
              <a:t>建立</a:t>
            </a:r>
            <a:r>
              <a:rPr lang="zh-CN" altLang="zh-CN" sz="2800" b="1" dirty="0"/>
              <a:t>新生儿体重</a:t>
            </a:r>
            <a:r>
              <a:rPr lang="zh-CN" altLang="zh-CN" sz="2800" b="1" dirty="0" smtClean="0"/>
              <a:t>的线性回归模型</a:t>
            </a:r>
            <a:r>
              <a:rPr lang="en-US" altLang="zh-CN" sz="2800" b="1" dirty="0" smtClean="0"/>
              <a:t>.</a:t>
            </a:r>
            <a:endParaRPr lang="zh-CN" altLang="en-US" sz="2800" b="1" dirty="0"/>
          </a:p>
        </p:txBody>
      </p:sp>
    </p:spTree>
    <p:extLst>
      <p:ext uri="{BB962C8B-B14F-4D97-AF65-F5344CB8AC3E}">
        <p14:creationId xmlns:p14="http://schemas.microsoft.com/office/powerpoint/2010/main" xmlns="" val="224002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28600" y="411163"/>
            <a:ext cx="1905000" cy="579437"/>
          </a:xfrm>
          <a:prstGeom prst="rect">
            <a:avLst/>
          </a:prstGeom>
          <a:solidFill>
            <a:srgbClr val="FFCCFF"/>
          </a:solidFill>
          <a:ln w="9525">
            <a:noFill/>
            <a:miter lim="800000"/>
            <a:headEnd/>
            <a:tailEnd/>
          </a:ln>
          <a:effectLst/>
        </p:spPr>
        <p:txBody>
          <a:bodyPr>
            <a:spAutoFit/>
          </a:bodyPr>
          <a:lstStyle/>
          <a:p>
            <a:pPr algn="ctr">
              <a:spcBef>
                <a:spcPct val="50000"/>
              </a:spcBef>
            </a:pPr>
            <a:r>
              <a:rPr lang="zh-CN" altLang="en-US" sz="3200" b="1">
                <a:ea typeface="楷体_GB2312" pitchFamily="49" charset="-122"/>
              </a:rPr>
              <a:t>基本模型</a:t>
            </a:r>
          </a:p>
        </p:txBody>
      </p:sp>
      <p:sp>
        <p:nvSpPr>
          <p:cNvPr id="3077" name="Text Box 5"/>
          <p:cNvSpPr txBox="1">
            <a:spLocks noChangeArrowheads="1"/>
          </p:cNvSpPr>
          <p:nvPr/>
        </p:nvSpPr>
        <p:spPr bwMode="auto">
          <a:xfrm>
            <a:off x="533400" y="1004888"/>
            <a:ext cx="3352800" cy="519112"/>
          </a:xfrm>
          <a:prstGeom prst="rect">
            <a:avLst/>
          </a:prstGeom>
          <a:noFill/>
          <a:ln w="9525">
            <a:noFill/>
            <a:miter lim="800000"/>
            <a:headEnd/>
            <a:tailEnd/>
          </a:ln>
          <a:effectLst/>
        </p:spPr>
        <p:txBody>
          <a:bodyPr>
            <a:spAutoFit/>
          </a:bodyPr>
          <a:lstStyle/>
          <a:p>
            <a:pPr>
              <a:spcBef>
                <a:spcPct val="50000"/>
              </a:spcBef>
            </a:pPr>
            <a:r>
              <a:rPr lang="en-US" altLang="zh-CN" sz="2800" b="1" i="1"/>
              <a:t>y ~</a:t>
            </a:r>
            <a:r>
              <a:rPr lang="zh-CN" altLang="en-US" sz="2800" b="1"/>
              <a:t>公司牙膏销售量</a:t>
            </a:r>
          </a:p>
        </p:txBody>
      </p:sp>
      <p:sp>
        <p:nvSpPr>
          <p:cNvPr id="3078" name="Text Box 6"/>
          <p:cNvSpPr txBox="1">
            <a:spLocks noChangeArrowheads="1"/>
          </p:cNvSpPr>
          <p:nvPr/>
        </p:nvSpPr>
        <p:spPr bwMode="auto">
          <a:xfrm>
            <a:off x="533400" y="1538288"/>
            <a:ext cx="4648200" cy="519112"/>
          </a:xfrm>
          <a:prstGeom prst="rect">
            <a:avLst/>
          </a:prstGeom>
          <a:noFill/>
          <a:ln w="9525">
            <a:noFill/>
            <a:miter lim="800000"/>
            <a:headEnd/>
            <a:tailEnd/>
          </a:ln>
          <a:effectLst/>
        </p:spPr>
        <p:txBody>
          <a:bodyPr>
            <a:spAutoFit/>
          </a:bodyPr>
          <a:lstStyle/>
          <a:p>
            <a:pPr>
              <a:spcBef>
                <a:spcPct val="50000"/>
              </a:spcBef>
            </a:pPr>
            <a:r>
              <a:rPr lang="en-US" altLang="zh-CN" sz="2800" b="1" i="1"/>
              <a:t>x</a:t>
            </a:r>
            <a:r>
              <a:rPr lang="en-US" altLang="zh-CN" sz="2800" b="1" baseline="-30000"/>
              <a:t>1</a:t>
            </a:r>
            <a:r>
              <a:rPr lang="en-US" altLang="zh-CN" sz="2800" b="1"/>
              <a:t>~</a:t>
            </a:r>
            <a:r>
              <a:rPr lang="zh-CN" altLang="en-US" sz="2800" b="1"/>
              <a:t>其它厂家与本公司</a:t>
            </a:r>
            <a:r>
              <a:rPr lang="zh-CN" altLang="en-US" sz="2800" b="1">
                <a:latin typeface="Courier New" pitchFamily="49" charset="0"/>
              </a:rPr>
              <a:t>价格差</a:t>
            </a:r>
          </a:p>
        </p:txBody>
      </p:sp>
      <p:sp>
        <p:nvSpPr>
          <p:cNvPr id="3079" name="Text Box 7"/>
          <p:cNvSpPr txBox="1">
            <a:spLocks noChangeArrowheads="1"/>
          </p:cNvSpPr>
          <p:nvPr/>
        </p:nvSpPr>
        <p:spPr bwMode="auto">
          <a:xfrm>
            <a:off x="533400" y="2057400"/>
            <a:ext cx="3429000" cy="519113"/>
          </a:xfrm>
          <a:prstGeom prst="rect">
            <a:avLst/>
          </a:prstGeom>
          <a:noFill/>
          <a:ln w="9525">
            <a:noFill/>
            <a:miter lim="800000"/>
            <a:headEnd/>
            <a:tailEnd/>
          </a:ln>
          <a:effectLst/>
        </p:spPr>
        <p:txBody>
          <a:bodyPr>
            <a:spAutoFit/>
          </a:bodyPr>
          <a:lstStyle/>
          <a:p>
            <a:pPr>
              <a:spcBef>
                <a:spcPct val="50000"/>
              </a:spcBef>
            </a:pPr>
            <a:r>
              <a:rPr lang="en-US" altLang="zh-CN" sz="2800" b="1" i="1"/>
              <a:t>x</a:t>
            </a:r>
            <a:r>
              <a:rPr lang="en-US" altLang="zh-CN" sz="2800" b="1" baseline="-30000"/>
              <a:t>2</a:t>
            </a:r>
            <a:r>
              <a:rPr lang="en-US" altLang="zh-CN" sz="2800" b="1"/>
              <a:t>~</a:t>
            </a:r>
            <a:r>
              <a:rPr lang="zh-CN" altLang="en-US" sz="2800" b="1"/>
              <a:t>公司广告费用</a:t>
            </a:r>
          </a:p>
        </p:txBody>
      </p:sp>
      <p:graphicFrame>
        <p:nvGraphicFramePr>
          <p:cNvPr id="3080" name="Object 8"/>
          <p:cNvGraphicFramePr>
            <a:graphicFrameLocks noChangeAspect="1"/>
          </p:cNvGraphicFramePr>
          <p:nvPr/>
        </p:nvGraphicFramePr>
        <p:xfrm>
          <a:off x="5943600" y="2895600"/>
          <a:ext cx="2438400" cy="504825"/>
        </p:xfrm>
        <a:graphic>
          <a:graphicData uri="http://schemas.openxmlformats.org/presentationml/2006/ole">
            <p:oleObj spid="_x0000_s224258" r:id="rId3" imgW="1104900" imgH="228600" progId="">
              <p:embed/>
            </p:oleObj>
          </a:graphicData>
        </a:graphic>
      </p:graphicFrame>
      <p:graphicFrame>
        <p:nvGraphicFramePr>
          <p:cNvPr id="3082" name="Object 10"/>
          <p:cNvGraphicFramePr>
            <a:graphicFrameLocks noChangeAspect="1"/>
          </p:cNvGraphicFramePr>
          <p:nvPr/>
        </p:nvGraphicFramePr>
        <p:xfrm>
          <a:off x="5410200" y="5943600"/>
          <a:ext cx="3552825" cy="538163"/>
        </p:xfrm>
        <a:graphic>
          <a:graphicData uri="http://schemas.openxmlformats.org/presentationml/2006/ole">
            <p:oleObj spid="_x0000_s224259" r:id="rId4" imgW="1574800" imgH="241300" progId="">
              <p:embed/>
            </p:oleObj>
          </a:graphicData>
        </a:graphic>
      </p:graphicFrame>
      <p:grpSp>
        <p:nvGrpSpPr>
          <p:cNvPr id="2" name="Group 17"/>
          <p:cNvGrpSpPr>
            <a:grpSpLocks/>
          </p:cNvGrpSpPr>
          <p:nvPr/>
        </p:nvGrpSpPr>
        <p:grpSpPr bwMode="auto">
          <a:xfrm>
            <a:off x="5410200" y="3505200"/>
            <a:ext cx="3581400" cy="2503488"/>
            <a:chOff x="3408" y="2208"/>
            <a:chExt cx="2352" cy="1645"/>
          </a:xfrm>
        </p:grpSpPr>
        <p:pic>
          <p:nvPicPr>
            <p:cNvPr id="3076" name="Picture 4"/>
            <p:cNvPicPr>
              <a:picLocks noChangeAspect="1" noChangeArrowheads="1"/>
            </p:cNvPicPr>
            <p:nvPr/>
          </p:nvPicPr>
          <p:blipFill>
            <a:blip r:embed="rId5"/>
            <a:srcRect/>
            <a:stretch>
              <a:fillRect/>
            </a:stretch>
          </p:blipFill>
          <p:spPr bwMode="auto">
            <a:xfrm>
              <a:off x="3408" y="2208"/>
              <a:ext cx="2352" cy="1582"/>
            </a:xfrm>
            <a:prstGeom prst="rect">
              <a:avLst/>
            </a:prstGeom>
            <a:noFill/>
          </p:spPr>
        </p:pic>
        <p:sp>
          <p:nvSpPr>
            <p:cNvPr id="3085" name="Text Box 13"/>
            <p:cNvSpPr txBox="1">
              <a:spLocks noChangeArrowheads="1"/>
            </p:cNvSpPr>
            <p:nvPr/>
          </p:nvSpPr>
          <p:spPr bwMode="auto">
            <a:xfrm>
              <a:off x="5376" y="3552"/>
              <a:ext cx="384" cy="301"/>
            </a:xfrm>
            <a:prstGeom prst="rect">
              <a:avLst/>
            </a:prstGeom>
            <a:noFill/>
            <a:ln w="9525">
              <a:noFill/>
              <a:miter lim="800000"/>
              <a:headEnd/>
              <a:tailEnd/>
            </a:ln>
            <a:effectLst/>
          </p:spPr>
          <p:txBody>
            <a:bodyPr>
              <a:spAutoFit/>
            </a:bodyPr>
            <a:lstStyle/>
            <a:p>
              <a:pPr>
                <a:spcBef>
                  <a:spcPct val="50000"/>
                </a:spcBef>
              </a:pPr>
              <a:r>
                <a:rPr lang="en-US" altLang="zh-CN" i="1"/>
                <a:t>x</a:t>
              </a:r>
              <a:r>
                <a:rPr lang="en-US" altLang="zh-CN" baseline="-25000"/>
                <a:t>2</a:t>
              </a:r>
              <a:endParaRPr lang="en-US" altLang="zh-CN"/>
            </a:p>
          </p:txBody>
        </p:sp>
        <p:sp>
          <p:nvSpPr>
            <p:cNvPr id="3086" name="Text Box 14"/>
            <p:cNvSpPr txBox="1">
              <a:spLocks noChangeArrowheads="1"/>
            </p:cNvSpPr>
            <p:nvPr/>
          </p:nvSpPr>
          <p:spPr bwMode="auto">
            <a:xfrm>
              <a:off x="3408" y="2208"/>
              <a:ext cx="384" cy="300"/>
            </a:xfrm>
            <a:prstGeom prst="rect">
              <a:avLst/>
            </a:prstGeom>
            <a:noFill/>
            <a:ln w="9525">
              <a:noFill/>
              <a:miter lim="800000"/>
              <a:headEnd/>
              <a:tailEnd/>
            </a:ln>
            <a:effectLst/>
          </p:spPr>
          <p:txBody>
            <a:bodyPr>
              <a:spAutoFit/>
            </a:bodyPr>
            <a:lstStyle/>
            <a:p>
              <a:pPr>
                <a:spcBef>
                  <a:spcPct val="50000"/>
                </a:spcBef>
              </a:pPr>
              <a:r>
                <a:rPr lang="en-US" altLang="zh-CN" i="1"/>
                <a:t>y</a:t>
              </a:r>
              <a:endParaRPr lang="en-US" altLang="zh-CN"/>
            </a:p>
          </p:txBody>
        </p:sp>
      </p:grpSp>
      <p:grpSp>
        <p:nvGrpSpPr>
          <p:cNvPr id="3" name="Group 16"/>
          <p:cNvGrpSpPr>
            <a:grpSpLocks/>
          </p:cNvGrpSpPr>
          <p:nvPr/>
        </p:nvGrpSpPr>
        <p:grpSpPr bwMode="auto">
          <a:xfrm>
            <a:off x="5410200" y="457200"/>
            <a:ext cx="3429000" cy="2608263"/>
            <a:chOff x="3312" y="96"/>
            <a:chExt cx="2448" cy="1863"/>
          </a:xfrm>
        </p:grpSpPr>
        <p:pic>
          <p:nvPicPr>
            <p:cNvPr id="3075" name="Picture 3"/>
            <p:cNvPicPr>
              <a:picLocks noChangeAspect="1" noChangeArrowheads="1"/>
            </p:cNvPicPr>
            <p:nvPr/>
          </p:nvPicPr>
          <p:blipFill>
            <a:blip r:embed="rId6"/>
            <a:srcRect/>
            <a:stretch>
              <a:fillRect/>
            </a:stretch>
          </p:blipFill>
          <p:spPr bwMode="auto">
            <a:xfrm>
              <a:off x="3312" y="96"/>
              <a:ext cx="2448" cy="1678"/>
            </a:xfrm>
            <a:prstGeom prst="rect">
              <a:avLst/>
            </a:prstGeom>
            <a:noFill/>
          </p:spPr>
        </p:pic>
        <p:sp>
          <p:nvSpPr>
            <p:cNvPr id="3084" name="Text Box 12"/>
            <p:cNvSpPr txBox="1">
              <a:spLocks noChangeArrowheads="1"/>
            </p:cNvSpPr>
            <p:nvPr/>
          </p:nvSpPr>
          <p:spPr bwMode="auto">
            <a:xfrm>
              <a:off x="5376" y="1632"/>
              <a:ext cx="384" cy="327"/>
            </a:xfrm>
            <a:prstGeom prst="rect">
              <a:avLst/>
            </a:prstGeom>
            <a:noFill/>
            <a:ln w="9525">
              <a:noFill/>
              <a:miter lim="800000"/>
              <a:headEnd/>
              <a:tailEnd/>
            </a:ln>
            <a:effectLst/>
          </p:spPr>
          <p:txBody>
            <a:bodyPr>
              <a:spAutoFit/>
            </a:bodyPr>
            <a:lstStyle/>
            <a:p>
              <a:pPr>
                <a:spcBef>
                  <a:spcPct val="50000"/>
                </a:spcBef>
              </a:pPr>
              <a:r>
                <a:rPr lang="en-US" altLang="zh-CN" i="1"/>
                <a:t>x</a:t>
              </a:r>
              <a:r>
                <a:rPr lang="en-US" altLang="zh-CN" baseline="-25000"/>
                <a:t>1</a:t>
              </a:r>
              <a:endParaRPr lang="en-US" altLang="zh-CN"/>
            </a:p>
          </p:txBody>
        </p:sp>
        <p:sp>
          <p:nvSpPr>
            <p:cNvPr id="3087" name="Text Box 15"/>
            <p:cNvSpPr txBox="1">
              <a:spLocks noChangeArrowheads="1"/>
            </p:cNvSpPr>
            <p:nvPr/>
          </p:nvSpPr>
          <p:spPr bwMode="auto">
            <a:xfrm>
              <a:off x="3312" y="96"/>
              <a:ext cx="384" cy="326"/>
            </a:xfrm>
            <a:prstGeom prst="rect">
              <a:avLst/>
            </a:prstGeom>
            <a:noFill/>
            <a:ln w="9525">
              <a:noFill/>
              <a:miter lim="800000"/>
              <a:headEnd/>
              <a:tailEnd/>
            </a:ln>
            <a:effectLst/>
          </p:spPr>
          <p:txBody>
            <a:bodyPr>
              <a:spAutoFit/>
            </a:bodyPr>
            <a:lstStyle/>
            <a:p>
              <a:pPr>
                <a:spcBef>
                  <a:spcPct val="50000"/>
                </a:spcBef>
              </a:pPr>
              <a:r>
                <a:rPr lang="en-US" altLang="zh-CN" i="1"/>
                <a:t>y</a:t>
              </a:r>
              <a:endParaRPr lang="en-US" altLang="zh-CN"/>
            </a:p>
          </p:txBody>
        </p:sp>
      </p:grpSp>
      <p:graphicFrame>
        <p:nvGraphicFramePr>
          <p:cNvPr id="3090" name="Object 18"/>
          <p:cNvGraphicFramePr>
            <a:graphicFrameLocks noChangeAspect="1"/>
          </p:cNvGraphicFramePr>
          <p:nvPr/>
        </p:nvGraphicFramePr>
        <p:xfrm>
          <a:off x="228600" y="2743200"/>
          <a:ext cx="5181600" cy="614363"/>
        </p:xfrm>
        <a:graphic>
          <a:graphicData uri="http://schemas.openxmlformats.org/presentationml/2006/ole">
            <p:oleObj spid="_x0000_s224260" r:id="rId7" imgW="2006600" imgH="241300" progId="">
              <p:embed/>
            </p:oleObj>
          </a:graphicData>
        </a:graphic>
      </p:graphicFrame>
      <p:sp>
        <p:nvSpPr>
          <p:cNvPr id="3092" name="Text Box 20"/>
          <p:cNvSpPr txBox="1">
            <a:spLocks noChangeArrowheads="1"/>
          </p:cNvSpPr>
          <p:nvPr/>
        </p:nvSpPr>
        <p:spPr bwMode="auto">
          <a:xfrm>
            <a:off x="0" y="4114800"/>
            <a:ext cx="5410200" cy="519113"/>
          </a:xfrm>
          <a:prstGeom prst="rect">
            <a:avLst/>
          </a:prstGeom>
          <a:noFill/>
          <a:ln w="9525">
            <a:noFill/>
            <a:miter lim="800000"/>
            <a:headEnd/>
            <a:tailEnd/>
          </a:ln>
          <a:effectLst/>
        </p:spPr>
        <p:txBody>
          <a:bodyPr>
            <a:spAutoFit/>
          </a:bodyPr>
          <a:lstStyle/>
          <a:p>
            <a:pPr>
              <a:spcBef>
                <a:spcPct val="50000"/>
              </a:spcBef>
            </a:pPr>
            <a:r>
              <a:rPr lang="en-US" altLang="zh-CN" sz="2800" b="1" i="1"/>
              <a:t>x</a:t>
            </a:r>
            <a:r>
              <a:rPr lang="en-US" altLang="zh-CN" sz="2800" b="1" baseline="-30000"/>
              <a:t>1</a:t>
            </a:r>
            <a:r>
              <a:rPr lang="en-US" altLang="zh-CN" sz="2800" b="1"/>
              <a:t>, </a:t>
            </a:r>
            <a:r>
              <a:rPr lang="en-US" altLang="zh-CN" sz="2800" b="1" i="1"/>
              <a:t>x</a:t>
            </a:r>
            <a:r>
              <a:rPr lang="en-US" altLang="zh-CN" sz="2800" b="1" baseline="-30000"/>
              <a:t>2</a:t>
            </a:r>
            <a:r>
              <a:rPr lang="en-US" altLang="zh-CN" sz="2800" b="1"/>
              <a:t>~</a:t>
            </a:r>
            <a:r>
              <a:rPr lang="zh-CN" altLang="en-US" sz="2800" b="1"/>
              <a:t>解释变量</a:t>
            </a:r>
            <a:r>
              <a:rPr lang="en-US" altLang="zh-CN" sz="2800" b="1"/>
              <a:t>(</a:t>
            </a:r>
            <a:r>
              <a:rPr lang="zh-CN" altLang="en-US" sz="2800" b="1"/>
              <a:t>回归变量</a:t>
            </a:r>
            <a:r>
              <a:rPr lang="en-US" altLang="zh-CN" sz="2800" b="1"/>
              <a:t>, </a:t>
            </a:r>
            <a:r>
              <a:rPr lang="zh-CN" altLang="en-US" sz="2800" b="1"/>
              <a:t>自变量</a:t>
            </a:r>
            <a:r>
              <a:rPr lang="en-US" altLang="zh-CN" sz="2800" b="1"/>
              <a:t>) </a:t>
            </a:r>
          </a:p>
        </p:txBody>
      </p:sp>
      <p:sp>
        <p:nvSpPr>
          <p:cNvPr id="3093" name="Text Box 21"/>
          <p:cNvSpPr txBox="1">
            <a:spLocks noChangeArrowheads="1"/>
          </p:cNvSpPr>
          <p:nvPr/>
        </p:nvSpPr>
        <p:spPr bwMode="auto">
          <a:xfrm>
            <a:off x="609600" y="3505200"/>
            <a:ext cx="4343400" cy="519113"/>
          </a:xfrm>
          <a:prstGeom prst="rect">
            <a:avLst/>
          </a:prstGeom>
          <a:noFill/>
          <a:ln w="9525">
            <a:noFill/>
            <a:miter lim="800000"/>
            <a:headEnd/>
            <a:tailEnd/>
          </a:ln>
          <a:effectLst/>
        </p:spPr>
        <p:txBody>
          <a:bodyPr>
            <a:spAutoFit/>
          </a:bodyPr>
          <a:lstStyle/>
          <a:p>
            <a:pPr>
              <a:spcBef>
                <a:spcPct val="50000"/>
              </a:spcBef>
            </a:pPr>
            <a:r>
              <a:rPr lang="en-US" altLang="zh-CN" sz="2800" b="1" i="1"/>
              <a:t>y</a:t>
            </a:r>
            <a:r>
              <a:rPr lang="en-US" altLang="zh-CN" sz="2800" b="1"/>
              <a:t>~</a:t>
            </a:r>
            <a:r>
              <a:rPr lang="zh-CN" altLang="en-US" sz="2800" b="1"/>
              <a:t>被解释变量（因变量） </a:t>
            </a:r>
          </a:p>
        </p:txBody>
      </p:sp>
      <p:sp>
        <p:nvSpPr>
          <p:cNvPr id="3094" name="Text Box 22"/>
          <p:cNvSpPr txBox="1">
            <a:spLocks noChangeArrowheads="1"/>
          </p:cNvSpPr>
          <p:nvPr/>
        </p:nvSpPr>
        <p:spPr bwMode="auto">
          <a:xfrm>
            <a:off x="381000" y="4710113"/>
            <a:ext cx="4572000" cy="519112"/>
          </a:xfrm>
          <a:prstGeom prst="rect">
            <a:avLst/>
          </a:prstGeom>
          <a:solidFill>
            <a:srgbClr val="99FFCC"/>
          </a:solidFill>
          <a:ln w="9525">
            <a:noFill/>
            <a:miter lim="800000"/>
            <a:headEnd/>
            <a:tailEnd/>
          </a:ln>
          <a:effectLst/>
        </p:spPr>
        <p:txBody>
          <a:bodyPr>
            <a:spAutoFit/>
          </a:bodyPr>
          <a:lstStyle/>
          <a:p>
            <a:pPr algn="ctr">
              <a:spcBef>
                <a:spcPct val="50000"/>
              </a:spcBef>
            </a:pPr>
            <a:r>
              <a:rPr lang="en-US" altLang="zh-CN" sz="2800" b="1" i="1">
                <a:sym typeface="Symbol" pitchFamily="18" charset="2"/>
              </a:rPr>
              <a:t></a:t>
            </a:r>
            <a:r>
              <a:rPr lang="en-US" altLang="zh-CN" sz="2800" b="1" baseline="-25000">
                <a:sym typeface="Symbol" pitchFamily="18" charset="2"/>
              </a:rPr>
              <a:t>0</a:t>
            </a:r>
            <a:r>
              <a:rPr lang="en-US" altLang="zh-CN" sz="2800" b="1" i="1">
                <a:sym typeface="Symbol" pitchFamily="18" charset="2"/>
              </a:rPr>
              <a:t>, </a:t>
            </a:r>
            <a:r>
              <a:rPr lang="en-US" altLang="zh-CN" sz="2800" b="1" baseline="-25000">
                <a:sym typeface="Symbol" pitchFamily="18" charset="2"/>
              </a:rPr>
              <a:t>1</a:t>
            </a:r>
            <a:r>
              <a:rPr lang="en-US" altLang="zh-CN" sz="2800" b="1">
                <a:sym typeface="Symbol" pitchFamily="18" charset="2"/>
              </a:rPr>
              <a:t> </a:t>
            </a:r>
            <a:r>
              <a:rPr lang="en-US" altLang="zh-CN" sz="2800" b="1" i="1">
                <a:sym typeface="Symbol" pitchFamily="18" charset="2"/>
              </a:rPr>
              <a:t>, </a:t>
            </a:r>
            <a:r>
              <a:rPr lang="en-US" altLang="zh-CN" sz="2800" b="1" baseline="-25000">
                <a:sym typeface="Symbol" pitchFamily="18" charset="2"/>
              </a:rPr>
              <a:t>2</a:t>
            </a:r>
            <a:r>
              <a:rPr lang="en-US" altLang="zh-CN" sz="2800" b="1" i="1">
                <a:sym typeface="Symbol" pitchFamily="18" charset="2"/>
              </a:rPr>
              <a:t> , </a:t>
            </a:r>
            <a:r>
              <a:rPr lang="en-US" altLang="zh-CN" sz="2800" b="1" baseline="-25000">
                <a:sym typeface="Symbol" pitchFamily="18" charset="2"/>
              </a:rPr>
              <a:t>3</a:t>
            </a:r>
            <a:r>
              <a:rPr lang="en-US" altLang="zh-CN" sz="2800" b="1" i="1">
                <a:sym typeface="Symbol" pitchFamily="18" charset="2"/>
              </a:rPr>
              <a:t> ~</a:t>
            </a:r>
            <a:r>
              <a:rPr lang="zh-CN" altLang="en-US" sz="2800" b="1"/>
              <a:t>回归系数 </a:t>
            </a:r>
          </a:p>
        </p:txBody>
      </p:sp>
      <p:sp>
        <p:nvSpPr>
          <p:cNvPr id="3095" name="Text Box 23"/>
          <p:cNvSpPr txBox="1">
            <a:spLocks noChangeArrowheads="1"/>
          </p:cNvSpPr>
          <p:nvPr/>
        </p:nvSpPr>
        <p:spPr bwMode="auto">
          <a:xfrm>
            <a:off x="457200" y="5335588"/>
            <a:ext cx="4343400" cy="1117600"/>
          </a:xfrm>
          <a:prstGeom prst="rect">
            <a:avLst/>
          </a:prstGeom>
          <a:solidFill>
            <a:srgbClr val="CCFF99"/>
          </a:solidFill>
          <a:ln w="9525">
            <a:noFill/>
            <a:miter lim="800000"/>
            <a:headEnd/>
            <a:tailEnd/>
          </a:ln>
          <a:effectLst/>
        </p:spPr>
        <p:txBody>
          <a:bodyPr>
            <a:spAutoFit/>
          </a:bodyPr>
          <a:lstStyle/>
          <a:p>
            <a:pPr algn="ctr">
              <a:lnSpc>
                <a:spcPct val="120000"/>
              </a:lnSpc>
              <a:spcBef>
                <a:spcPct val="50000"/>
              </a:spcBef>
            </a:pPr>
            <a:r>
              <a:rPr lang="en-US" altLang="zh-CN" sz="2800" b="1" i="1">
                <a:latin typeface="Courier New" pitchFamily="49" charset="0"/>
                <a:sym typeface="Symbol" pitchFamily="18" charset="2"/>
              </a:rPr>
              <a:t></a:t>
            </a:r>
            <a:r>
              <a:rPr lang="en-US" altLang="zh-CN" sz="2800" b="1">
                <a:latin typeface="Courier New" pitchFamily="49" charset="0"/>
                <a:sym typeface="Symbol" pitchFamily="18" charset="2"/>
              </a:rPr>
              <a:t>~</a:t>
            </a:r>
            <a:r>
              <a:rPr lang="zh-CN" altLang="en-US" sz="2800" b="1">
                <a:latin typeface="Courier New" pitchFamily="49" charset="0"/>
              </a:rPr>
              <a:t>随机</a:t>
            </a:r>
            <a:r>
              <a:rPr lang="zh-CN" altLang="en-US" sz="2800" b="1"/>
              <a:t>误差（</a:t>
            </a:r>
            <a:r>
              <a:rPr lang="zh-CN" altLang="en-US" sz="2800" b="1">
                <a:latin typeface="Courier New" pitchFamily="49" charset="0"/>
              </a:rPr>
              <a:t>均值为零的正态分布随机变量）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ox(out)">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out)">
                                      <p:cBhvr>
                                        <p:cTn id="12" dur="5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9"/>
                                        </p:tgtEl>
                                        <p:attrNameLst>
                                          <p:attrName>style.visibility</p:attrName>
                                        </p:attrNameLst>
                                      </p:cBhvr>
                                      <p:to>
                                        <p:strVal val="visible"/>
                                      </p:to>
                                    </p:set>
                                    <p:animEffect transition="in" filter="box(out)">
                                      <p:cBhvr>
                                        <p:cTn id="17" dur="500"/>
                                        <p:tgtEl>
                                          <p:spTgt spid="30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80"/>
                                        </p:tgtEl>
                                        <p:attrNameLst>
                                          <p:attrName>style.visibility</p:attrName>
                                        </p:attrNameLst>
                                      </p:cBhvr>
                                      <p:to>
                                        <p:strVal val="visible"/>
                                      </p:to>
                                    </p:set>
                                    <p:animEffect transition="in" filter="checkerboard(across)">
                                      <p:cBhvr>
                                        <p:cTn id="27" dur="500"/>
                                        <p:tgtEl>
                                          <p:spTgt spid="30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082"/>
                                        </p:tgtEl>
                                        <p:attrNameLst>
                                          <p:attrName>style.visibility</p:attrName>
                                        </p:attrNameLst>
                                      </p:cBhvr>
                                      <p:to>
                                        <p:strVal val="visible"/>
                                      </p:to>
                                    </p:set>
                                    <p:animEffect transition="in" filter="checkerboard(across)">
                                      <p:cBhvr>
                                        <p:cTn id="37" dur="500"/>
                                        <p:tgtEl>
                                          <p:spTgt spid="308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090"/>
                                        </p:tgtEl>
                                        <p:attrNameLst>
                                          <p:attrName>style.visibility</p:attrName>
                                        </p:attrNameLst>
                                      </p:cBhvr>
                                      <p:to>
                                        <p:strVal val="visible"/>
                                      </p:to>
                                    </p:set>
                                    <p:animEffect transition="in" filter="dissolve">
                                      <p:cBhvr>
                                        <p:cTn id="42" dur="500"/>
                                        <p:tgtEl>
                                          <p:spTgt spid="3090"/>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3093"/>
                                        </p:tgtEl>
                                        <p:attrNameLst>
                                          <p:attrName>style.visibility</p:attrName>
                                        </p:attrNameLst>
                                      </p:cBhvr>
                                      <p:to>
                                        <p:strVal val="visible"/>
                                      </p:to>
                                    </p:set>
                                    <p:animEffect transition="in" filter="checkerboard(down)">
                                      <p:cBhvr>
                                        <p:cTn id="47" dur="500"/>
                                        <p:tgtEl>
                                          <p:spTgt spid="309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5" fill="hold" grpId="0" nodeType="clickEffect">
                                  <p:stCondLst>
                                    <p:cond delay="0"/>
                                  </p:stCondLst>
                                  <p:childTnLst>
                                    <p:set>
                                      <p:cBhvr>
                                        <p:cTn id="51" dur="1" fill="hold">
                                          <p:stCondLst>
                                            <p:cond delay="0"/>
                                          </p:stCondLst>
                                        </p:cTn>
                                        <p:tgtEl>
                                          <p:spTgt spid="3092"/>
                                        </p:tgtEl>
                                        <p:attrNameLst>
                                          <p:attrName>style.visibility</p:attrName>
                                        </p:attrNameLst>
                                      </p:cBhvr>
                                      <p:to>
                                        <p:strVal val="visible"/>
                                      </p:to>
                                    </p:set>
                                    <p:animEffect transition="in" filter="checkerboard(down)">
                                      <p:cBhvr>
                                        <p:cTn id="52" dur="500"/>
                                        <p:tgtEl>
                                          <p:spTgt spid="3092"/>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5" fill="hold" grpId="0" nodeType="clickEffect">
                                  <p:stCondLst>
                                    <p:cond delay="0"/>
                                  </p:stCondLst>
                                  <p:childTnLst>
                                    <p:set>
                                      <p:cBhvr>
                                        <p:cTn id="56" dur="1" fill="hold">
                                          <p:stCondLst>
                                            <p:cond delay="0"/>
                                          </p:stCondLst>
                                        </p:cTn>
                                        <p:tgtEl>
                                          <p:spTgt spid="3094"/>
                                        </p:tgtEl>
                                        <p:attrNameLst>
                                          <p:attrName>style.visibility</p:attrName>
                                        </p:attrNameLst>
                                      </p:cBhvr>
                                      <p:to>
                                        <p:strVal val="visible"/>
                                      </p:to>
                                    </p:set>
                                    <p:animEffect transition="in" filter="checkerboard(down)">
                                      <p:cBhvr>
                                        <p:cTn id="57" dur="500"/>
                                        <p:tgtEl>
                                          <p:spTgt spid="309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095"/>
                                        </p:tgtEl>
                                        <p:attrNameLst>
                                          <p:attrName>style.visibility</p:attrName>
                                        </p:attrNameLst>
                                      </p:cBhvr>
                                      <p:to>
                                        <p:strVal val="visible"/>
                                      </p:to>
                                    </p:set>
                                    <p:animEffect transition="in" filter="box(in)">
                                      <p:cBhvr>
                                        <p:cTn id="62" dur="500"/>
                                        <p:tgtEl>
                                          <p:spTgt spid="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autoUpdateAnimBg="0"/>
      <p:bldP spid="3078" grpId="0" animBg="1" autoUpdateAnimBg="0"/>
      <p:bldP spid="3079" grpId="0" animBg="1" autoUpdateAnimBg="0"/>
      <p:bldP spid="3092" grpId="0" animBg="1" autoUpdateAnimBg="0"/>
      <p:bldP spid="3093" grpId="0" animBg="1" autoUpdateAnimBg="0"/>
      <p:bldP spid="3094" grpId="0" animBg="1"/>
      <p:bldP spid="3095"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016" y="1473169"/>
            <a:ext cx="7813423" cy="1126462"/>
          </a:xfrm>
          <a:prstGeom prst="rect">
            <a:avLst/>
          </a:prstGeom>
        </p:spPr>
        <p:txBody>
          <a:bodyPr wrap="square">
            <a:spAutoFit/>
          </a:bodyPr>
          <a:lstStyle/>
          <a:p>
            <a:pPr>
              <a:lnSpc>
                <a:spcPct val="120000"/>
              </a:lnSpc>
            </a:pPr>
            <a:r>
              <a:rPr lang="en-US" altLang="zh-CN" sz="2800" b="1" i="1" dirty="0" smtClean="0"/>
              <a:t>x</a:t>
            </a:r>
            <a:r>
              <a:rPr lang="en-US" altLang="zh-CN" sz="2800" b="1" baseline="-25000" dirty="0" smtClean="0"/>
              <a:t>1 </a:t>
            </a:r>
            <a:r>
              <a:rPr lang="en-US" altLang="zh-CN" sz="2800" b="1" dirty="0" smtClean="0"/>
              <a:t>(</a:t>
            </a:r>
            <a:r>
              <a:rPr lang="zh-CN" altLang="zh-CN" sz="2800" b="1" dirty="0" smtClean="0"/>
              <a:t>孕妇怀孕期</a:t>
            </a:r>
            <a:r>
              <a:rPr lang="en-US" altLang="zh-CN" sz="2800" b="1" dirty="0" smtClean="0"/>
              <a:t>)</a:t>
            </a:r>
            <a:r>
              <a:rPr lang="en-US" altLang="zh-CN" sz="2800" b="1" i="1" dirty="0" smtClean="0"/>
              <a:t>, x</a:t>
            </a:r>
            <a:r>
              <a:rPr lang="en-US" altLang="zh-CN" sz="2800" b="1" baseline="-25000" dirty="0" smtClean="0"/>
              <a:t>2 </a:t>
            </a:r>
            <a:r>
              <a:rPr lang="en-US" altLang="zh-CN" sz="2800" b="1" dirty="0" smtClean="0"/>
              <a:t>(</a:t>
            </a:r>
            <a:r>
              <a:rPr lang="zh-CN" altLang="zh-CN" sz="2800" b="1" dirty="0" smtClean="0"/>
              <a:t>胎</a:t>
            </a:r>
            <a:r>
              <a:rPr lang="zh-CN" altLang="zh-CN" sz="2800" b="1" dirty="0"/>
              <a:t>次</a:t>
            </a:r>
            <a:r>
              <a:rPr lang="zh-CN" altLang="zh-CN" sz="2800" b="1" dirty="0" smtClean="0"/>
              <a:t>状况</a:t>
            </a:r>
            <a:r>
              <a:rPr lang="en-US" altLang="zh-CN" sz="2800" b="1" dirty="0" smtClean="0"/>
              <a:t>)</a:t>
            </a:r>
            <a:r>
              <a:rPr lang="en-US" altLang="zh-CN" sz="2800" b="1" i="1" dirty="0" smtClean="0"/>
              <a:t>, x</a:t>
            </a:r>
            <a:r>
              <a:rPr lang="en-US" altLang="zh-CN" sz="2800" b="1" baseline="-25000" dirty="0" smtClean="0"/>
              <a:t>3 </a:t>
            </a:r>
            <a:r>
              <a:rPr lang="en-US" altLang="zh-CN" sz="2800" b="1" dirty="0" smtClean="0"/>
              <a:t>(</a:t>
            </a:r>
            <a:r>
              <a:rPr lang="zh-CN" altLang="zh-CN" sz="2800" b="1" dirty="0" smtClean="0"/>
              <a:t>年龄</a:t>
            </a:r>
            <a:r>
              <a:rPr lang="en-US" altLang="zh-CN" sz="2800" b="1" dirty="0" smtClean="0"/>
              <a:t>)</a:t>
            </a:r>
            <a:r>
              <a:rPr lang="en-US" altLang="zh-CN" sz="2800" b="1" i="1" dirty="0" smtClean="0"/>
              <a:t>, x</a:t>
            </a:r>
            <a:r>
              <a:rPr lang="en-US" altLang="zh-CN" sz="2800" b="1" baseline="-25000" dirty="0" smtClean="0"/>
              <a:t>4 </a:t>
            </a:r>
            <a:r>
              <a:rPr lang="en-US" altLang="zh-CN" sz="2800" b="1" dirty="0" smtClean="0"/>
              <a:t>(</a:t>
            </a:r>
            <a:r>
              <a:rPr lang="zh-CN" altLang="zh-CN" sz="2800" b="1" dirty="0" smtClean="0"/>
              <a:t>身高</a:t>
            </a:r>
            <a:r>
              <a:rPr lang="en-US" altLang="zh-CN" sz="2800" b="1" dirty="0" smtClean="0"/>
              <a:t>)</a:t>
            </a:r>
            <a:r>
              <a:rPr lang="en-US" altLang="zh-CN" sz="2800" b="1" i="1" dirty="0" smtClean="0"/>
              <a:t>, x</a:t>
            </a:r>
            <a:r>
              <a:rPr lang="en-US" altLang="zh-CN" sz="2800" b="1" baseline="-25000" dirty="0" smtClean="0"/>
              <a:t>5 </a:t>
            </a:r>
            <a:r>
              <a:rPr lang="en-US" altLang="zh-CN" sz="2800" b="1" dirty="0" smtClean="0"/>
              <a:t>(</a:t>
            </a:r>
            <a:r>
              <a:rPr lang="zh-CN" altLang="zh-CN" sz="2800" b="1" dirty="0" smtClean="0"/>
              <a:t>体重</a:t>
            </a:r>
            <a:r>
              <a:rPr lang="en-US" altLang="zh-CN" sz="2800" b="1" dirty="0" smtClean="0"/>
              <a:t>)</a:t>
            </a:r>
            <a:r>
              <a:rPr lang="en-US" altLang="zh-CN" sz="2800" b="1" i="1" dirty="0" smtClean="0"/>
              <a:t>, x</a:t>
            </a:r>
            <a:r>
              <a:rPr lang="en-US" altLang="zh-CN" sz="2800" b="1" baseline="-25000" dirty="0" smtClean="0"/>
              <a:t>6 </a:t>
            </a:r>
            <a:r>
              <a:rPr lang="en-US" altLang="zh-CN" sz="2800" b="1" dirty="0" smtClean="0"/>
              <a:t>(</a:t>
            </a:r>
            <a:r>
              <a:rPr lang="zh-CN" altLang="zh-CN" sz="2800" b="1" dirty="0" smtClean="0"/>
              <a:t>吸烟状况</a:t>
            </a:r>
            <a:r>
              <a:rPr lang="en-US" altLang="zh-CN" sz="2800" b="1" dirty="0" smtClean="0"/>
              <a:t>) </a:t>
            </a:r>
            <a:r>
              <a:rPr lang="zh-CN" altLang="zh-CN" sz="2800" b="1" dirty="0" smtClean="0"/>
              <a:t>组成</a:t>
            </a:r>
            <a:r>
              <a:rPr lang="zh-CN" altLang="zh-CN" sz="2800" b="1" dirty="0">
                <a:solidFill>
                  <a:srgbClr val="FF0000"/>
                </a:solidFill>
              </a:rPr>
              <a:t>候选变量</a:t>
            </a:r>
            <a:r>
              <a:rPr lang="zh-CN" altLang="zh-CN" sz="2800" b="1" dirty="0" smtClean="0">
                <a:solidFill>
                  <a:srgbClr val="FF0000"/>
                </a:solidFill>
              </a:rPr>
              <a:t>集合</a:t>
            </a:r>
            <a:r>
              <a:rPr lang="en-US" altLang="zh-CN" sz="2800" b="1" i="1" dirty="0" smtClean="0">
                <a:solidFill>
                  <a:srgbClr val="FF0000"/>
                </a:solidFill>
              </a:rPr>
              <a:t>S</a:t>
            </a:r>
            <a:r>
              <a:rPr lang="en-US" altLang="zh-CN" sz="2800" b="1" dirty="0" smtClean="0"/>
              <a:t>.</a:t>
            </a:r>
            <a:endParaRPr lang="zh-CN" altLang="en-US" sz="2800" b="1" dirty="0"/>
          </a:p>
        </p:txBody>
      </p:sp>
      <p:sp>
        <p:nvSpPr>
          <p:cNvPr id="5" name="矩形 4"/>
          <p:cNvSpPr/>
          <p:nvPr/>
        </p:nvSpPr>
        <p:spPr>
          <a:xfrm>
            <a:off x="598296" y="2708920"/>
            <a:ext cx="4607539" cy="523220"/>
          </a:xfrm>
          <a:prstGeom prst="rect">
            <a:avLst/>
          </a:prstGeom>
        </p:spPr>
        <p:txBody>
          <a:bodyPr wrap="square">
            <a:spAutoFit/>
          </a:bodyPr>
          <a:lstStyle/>
          <a:p>
            <a:pPr marL="457200" indent="-457200">
              <a:buFont typeface="Arial" panose="020B0604020202020204" pitchFamily="34" charset="0"/>
              <a:buChar char="•"/>
            </a:pPr>
            <a:r>
              <a:rPr lang="zh-CN" altLang="zh-CN" sz="2800" b="1" dirty="0"/>
              <a:t>选取</a:t>
            </a:r>
            <a:r>
              <a:rPr lang="en-US" altLang="zh-CN" sz="2800" b="1" i="1" dirty="0">
                <a:solidFill>
                  <a:srgbClr val="FF0000"/>
                </a:solidFill>
              </a:rPr>
              <a:t>x</a:t>
            </a:r>
            <a:r>
              <a:rPr lang="en-US" altLang="zh-CN" sz="2800" b="1" baseline="-25000" dirty="0">
                <a:solidFill>
                  <a:srgbClr val="FF0000"/>
                </a:solidFill>
              </a:rPr>
              <a:t>1</a:t>
            </a:r>
            <a:r>
              <a:rPr lang="en-US" altLang="zh-CN" sz="2800" b="1" dirty="0">
                <a:solidFill>
                  <a:srgbClr val="FF0000"/>
                </a:solidFill>
              </a:rPr>
              <a:t>,</a:t>
            </a:r>
            <a:r>
              <a:rPr lang="en-US" altLang="zh-CN" sz="2800" b="1" i="1" dirty="0">
                <a:solidFill>
                  <a:srgbClr val="FF0000"/>
                </a:solidFill>
              </a:rPr>
              <a:t> x</a:t>
            </a:r>
            <a:r>
              <a:rPr lang="en-US" altLang="zh-CN" sz="2800" b="1" baseline="-25000" dirty="0">
                <a:solidFill>
                  <a:srgbClr val="FF0000"/>
                </a:solidFill>
              </a:rPr>
              <a:t>6</a:t>
            </a:r>
            <a:r>
              <a:rPr lang="zh-CN" altLang="zh-CN" sz="2800" b="1" dirty="0">
                <a:solidFill>
                  <a:srgbClr val="FF0000"/>
                </a:solidFill>
              </a:rPr>
              <a:t>为初始</a:t>
            </a:r>
            <a:r>
              <a:rPr lang="zh-CN" altLang="zh-CN" sz="2800" b="1" dirty="0" smtClean="0">
                <a:solidFill>
                  <a:srgbClr val="FF0000"/>
                </a:solidFill>
              </a:rPr>
              <a:t>子集</a:t>
            </a:r>
            <a:r>
              <a:rPr lang="en-US" altLang="zh-CN" sz="2800" b="1" i="1" dirty="0"/>
              <a:t>S</a:t>
            </a:r>
            <a:r>
              <a:rPr lang="en-US" altLang="zh-CN" sz="2800" b="1" baseline="-25000" dirty="0"/>
              <a:t>0</a:t>
            </a:r>
            <a:r>
              <a:rPr lang="en-US" altLang="zh-CN" sz="2800" b="1" dirty="0"/>
              <a:t> </a:t>
            </a:r>
            <a:endParaRPr lang="zh-CN" altLang="en-US" sz="2800" b="1" dirty="0"/>
          </a:p>
        </p:txBody>
      </p:sp>
      <p:sp>
        <p:nvSpPr>
          <p:cNvPr id="6" name="矩形 5"/>
          <p:cNvSpPr/>
          <p:nvPr/>
        </p:nvSpPr>
        <p:spPr>
          <a:xfrm>
            <a:off x="683568" y="762393"/>
            <a:ext cx="8048738" cy="609398"/>
          </a:xfrm>
          <a:prstGeom prst="rect">
            <a:avLst/>
          </a:prstGeom>
          <a:solidFill>
            <a:srgbClr val="FFCCFF"/>
          </a:solidFill>
        </p:spPr>
        <p:txBody>
          <a:bodyPr wrap="square">
            <a:spAutoFit/>
          </a:bodyPr>
          <a:lstStyle/>
          <a:p>
            <a:pPr>
              <a:lnSpc>
                <a:spcPct val="120000"/>
              </a:lnSpc>
            </a:pPr>
            <a:r>
              <a:rPr lang="zh-CN" altLang="zh-CN" sz="2800" b="1" dirty="0" smtClean="0"/>
              <a:t>用逐步回归</a:t>
            </a:r>
            <a:r>
              <a:rPr lang="zh-CN" altLang="en-US" sz="2800" b="1" dirty="0" smtClean="0"/>
              <a:t>方法</a:t>
            </a:r>
            <a:r>
              <a:rPr lang="zh-CN" altLang="zh-CN" sz="2800" b="1" dirty="0" smtClean="0"/>
              <a:t>建立</a:t>
            </a:r>
            <a:r>
              <a:rPr lang="zh-CN" altLang="zh-CN" sz="2800" b="1" dirty="0"/>
              <a:t>新生儿</a:t>
            </a:r>
            <a:r>
              <a:rPr lang="zh-CN" altLang="zh-CN" sz="2800" b="1" dirty="0" smtClean="0"/>
              <a:t>体重</a:t>
            </a:r>
            <a:r>
              <a:rPr lang="en-US" altLang="zh-CN" sz="2800" b="1" i="1" dirty="0"/>
              <a:t>y</a:t>
            </a:r>
            <a:r>
              <a:rPr lang="zh-CN" altLang="zh-CN" sz="2800" b="1" dirty="0" smtClean="0"/>
              <a:t>的线性回归模型</a:t>
            </a:r>
            <a:endParaRPr lang="zh-CN" altLang="en-US" sz="2800" b="1" dirty="0"/>
          </a:p>
        </p:txBody>
      </p:sp>
      <p:sp>
        <p:nvSpPr>
          <p:cNvPr id="7" name="Rectangle 5"/>
          <p:cNvSpPr>
            <a:spLocks noChangeArrowheads="1"/>
          </p:cNvSpPr>
          <p:nvPr/>
        </p:nvSpPr>
        <p:spPr bwMode="auto">
          <a:xfrm>
            <a:off x="539552" y="4474021"/>
            <a:ext cx="64087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buFontTx/>
              <a:buChar char="•"/>
            </a:pPr>
            <a:r>
              <a:rPr lang="en-US" altLang="zh-CN" sz="2800" b="1" dirty="0"/>
              <a:t> </a:t>
            </a:r>
            <a:r>
              <a:rPr lang="en-US" altLang="zh-CN" sz="2800" b="1" dirty="0" smtClean="0"/>
              <a:t> </a:t>
            </a:r>
            <a:r>
              <a:rPr lang="zh-CN" altLang="en-US" sz="2800" b="1" dirty="0" smtClean="0"/>
              <a:t>继续</a:t>
            </a:r>
            <a:r>
              <a:rPr lang="zh-CN" altLang="en-US" sz="2800" b="1" dirty="0"/>
              <a:t>进行，直到不能引入和移出为止 </a:t>
            </a:r>
            <a:r>
              <a:rPr lang="en-US" altLang="zh-CN" sz="2800" b="1" dirty="0"/>
              <a:t>.</a:t>
            </a:r>
          </a:p>
        </p:txBody>
      </p:sp>
      <p:sp>
        <p:nvSpPr>
          <p:cNvPr id="8" name="Rectangle 7"/>
          <p:cNvSpPr>
            <a:spLocks noChangeArrowheads="1"/>
          </p:cNvSpPr>
          <p:nvPr/>
        </p:nvSpPr>
        <p:spPr bwMode="auto">
          <a:xfrm>
            <a:off x="539552" y="3284984"/>
            <a:ext cx="7848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Tx/>
              <a:buChar char="•"/>
            </a:pPr>
            <a:r>
              <a:rPr lang="en-US" altLang="zh-CN" sz="2800" b="1" dirty="0"/>
              <a:t> </a:t>
            </a:r>
            <a:r>
              <a:rPr lang="en-US" altLang="zh-CN" sz="2800" b="1" dirty="0" smtClean="0"/>
              <a:t> </a:t>
            </a:r>
            <a:r>
              <a:rPr lang="zh-CN" altLang="en-US" sz="2800" b="1" dirty="0" smtClean="0"/>
              <a:t>从</a:t>
            </a:r>
            <a:r>
              <a:rPr lang="en-US" altLang="zh-CN" sz="2800" b="1" i="1" dirty="0"/>
              <a:t>S</a:t>
            </a:r>
            <a:r>
              <a:rPr lang="en-US" altLang="zh-CN" sz="2800" b="1" baseline="-25000" dirty="0"/>
              <a:t>0</a:t>
            </a:r>
            <a:r>
              <a:rPr lang="zh-CN" altLang="en-US" sz="2800" b="1" dirty="0"/>
              <a:t>外</a:t>
            </a:r>
            <a:r>
              <a:rPr lang="zh-CN" altLang="en-US" sz="2800" b="1" dirty="0" smtClean="0"/>
              <a:t>的</a:t>
            </a:r>
            <a:r>
              <a:rPr lang="en-US" altLang="zh-CN" sz="2800" i="1" dirty="0"/>
              <a:t>S</a:t>
            </a:r>
            <a:r>
              <a:rPr lang="zh-CN" altLang="en-US" sz="2800" b="1" dirty="0" smtClean="0"/>
              <a:t>中</a:t>
            </a:r>
            <a:r>
              <a:rPr lang="zh-CN" altLang="en-US" sz="2800" b="1" dirty="0">
                <a:solidFill>
                  <a:srgbClr val="FF0000"/>
                </a:solidFill>
              </a:rPr>
              <a:t>引入</a:t>
            </a:r>
            <a:r>
              <a:rPr lang="zh-CN" altLang="en-US" sz="2800" b="1" dirty="0"/>
              <a:t>一个</a:t>
            </a:r>
            <a:r>
              <a:rPr lang="zh-CN" altLang="en-US" sz="2800" b="1" dirty="0" smtClean="0"/>
              <a:t>对</a:t>
            </a:r>
            <a:r>
              <a:rPr lang="en-US" altLang="zh-CN" sz="2800" b="1" i="1" dirty="0"/>
              <a:t>y</a:t>
            </a:r>
            <a:r>
              <a:rPr lang="zh-CN" altLang="en-US" sz="2800" b="1" dirty="0" smtClean="0">
                <a:solidFill>
                  <a:srgbClr val="FF0000"/>
                </a:solidFill>
              </a:rPr>
              <a:t>影响</a:t>
            </a:r>
            <a:r>
              <a:rPr lang="zh-CN" altLang="en-US" sz="2800" b="1" dirty="0">
                <a:solidFill>
                  <a:srgbClr val="FF0000"/>
                </a:solidFill>
              </a:rPr>
              <a:t>最大</a:t>
            </a:r>
            <a:r>
              <a:rPr lang="zh-CN" altLang="en-US" sz="2800" b="1" dirty="0" smtClean="0"/>
              <a:t>的</a:t>
            </a:r>
            <a:r>
              <a:rPr lang="en-US" altLang="zh-CN" sz="2800" i="1" dirty="0"/>
              <a:t>x</a:t>
            </a:r>
            <a:r>
              <a:rPr lang="en-US" altLang="zh-CN" sz="2800" b="1" dirty="0" smtClean="0"/>
              <a:t>,  </a:t>
            </a:r>
            <a:r>
              <a:rPr lang="en-US" altLang="zh-CN" sz="2800" b="1" i="1" dirty="0" smtClean="0"/>
              <a:t>S</a:t>
            </a:r>
            <a:r>
              <a:rPr lang="en-US" altLang="zh-CN" sz="2800" b="1" baseline="-25000" dirty="0" smtClean="0"/>
              <a:t>0 </a:t>
            </a:r>
            <a:r>
              <a:rPr lang="en-US" altLang="zh-CN" sz="2800" b="1" dirty="0">
                <a:sym typeface="Symbol" pitchFamily="18" charset="2"/>
              </a:rPr>
              <a:t></a:t>
            </a:r>
            <a:r>
              <a:rPr lang="en-US" altLang="zh-CN" sz="2800" b="1" i="1" dirty="0"/>
              <a:t>S</a:t>
            </a:r>
            <a:r>
              <a:rPr lang="en-US" altLang="zh-CN" sz="2800" b="1" baseline="-25000" dirty="0"/>
              <a:t>1 </a:t>
            </a:r>
            <a:r>
              <a:rPr lang="en-US" altLang="zh-CN" sz="2800" b="1" dirty="0"/>
              <a:t>.</a:t>
            </a:r>
            <a:endParaRPr lang="en-US" altLang="zh-CN" sz="2800" b="1" baseline="-25000" dirty="0"/>
          </a:p>
        </p:txBody>
      </p:sp>
      <p:sp>
        <p:nvSpPr>
          <p:cNvPr id="9" name="Rectangle 8"/>
          <p:cNvSpPr>
            <a:spLocks noChangeArrowheads="1"/>
          </p:cNvSpPr>
          <p:nvPr/>
        </p:nvSpPr>
        <p:spPr bwMode="auto">
          <a:xfrm>
            <a:off x="539552" y="3913634"/>
            <a:ext cx="83534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Tx/>
              <a:buChar char="•"/>
            </a:pPr>
            <a:r>
              <a:rPr lang="en-US" altLang="zh-CN" sz="2800" b="1" dirty="0"/>
              <a:t> </a:t>
            </a:r>
            <a:r>
              <a:rPr lang="en-US" altLang="zh-CN" sz="2800" b="1" dirty="0" smtClean="0"/>
              <a:t> </a:t>
            </a:r>
            <a:r>
              <a:rPr lang="zh-CN" altLang="en-US" sz="2800" b="1" dirty="0" smtClean="0"/>
              <a:t>对</a:t>
            </a:r>
            <a:r>
              <a:rPr lang="en-US" altLang="zh-CN" sz="2800" b="1" i="1" dirty="0"/>
              <a:t>S</a:t>
            </a:r>
            <a:r>
              <a:rPr lang="en-US" altLang="zh-CN" sz="2800" b="1" baseline="-25000" dirty="0"/>
              <a:t>1</a:t>
            </a:r>
            <a:r>
              <a:rPr lang="zh-CN" altLang="en-US" sz="2800" b="1" dirty="0"/>
              <a:t>中</a:t>
            </a:r>
            <a:r>
              <a:rPr lang="zh-CN" altLang="en-US" sz="2800" b="1" dirty="0" smtClean="0"/>
              <a:t>的</a:t>
            </a:r>
            <a:r>
              <a:rPr lang="en-US" altLang="zh-CN" sz="2800" i="1" dirty="0"/>
              <a:t>x</a:t>
            </a:r>
            <a:r>
              <a:rPr lang="zh-CN" altLang="en-US" sz="2800" b="1" dirty="0" smtClean="0"/>
              <a:t>进行</a:t>
            </a:r>
            <a:r>
              <a:rPr lang="zh-CN" altLang="en-US" sz="2800" b="1" dirty="0"/>
              <a:t>检验，</a:t>
            </a:r>
            <a:r>
              <a:rPr lang="zh-CN" altLang="en-US" sz="2800" b="1" dirty="0">
                <a:solidFill>
                  <a:srgbClr val="FF0000"/>
                </a:solidFill>
              </a:rPr>
              <a:t>移出</a:t>
            </a:r>
            <a:r>
              <a:rPr lang="zh-CN" altLang="en-US" sz="2800" b="1" dirty="0"/>
              <a:t>一个</a:t>
            </a:r>
            <a:r>
              <a:rPr lang="zh-CN" altLang="en-US" sz="2800" b="1" dirty="0">
                <a:solidFill>
                  <a:srgbClr val="FF0000"/>
                </a:solidFill>
              </a:rPr>
              <a:t>影响最小</a:t>
            </a:r>
            <a:r>
              <a:rPr lang="zh-CN" altLang="en-US" sz="2800" b="1" dirty="0"/>
              <a:t>的</a:t>
            </a:r>
            <a:r>
              <a:rPr lang="en-US" altLang="zh-CN" sz="2800" b="1" dirty="0"/>
              <a:t>, </a:t>
            </a:r>
            <a:r>
              <a:rPr lang="en-US" altLang="zh-CN" sz="2800" b="1" i="1" dirty="0"/>
              <a:t>S</a:t>
            </a:r>
            <a:r>
              <a:rPr lang="en-US" altLang="zh-CN" sz="2800" b="1" baseline="-25000" dirty="0"/>
              <a:t>1 </a:t>
            </a:r>
            <a:r>
              <a:rPr lang="en-US" altLang="zh-CN" sz="2800" b="1" dirty="0">
                <a:sym typeface="Symbol" pitchFamily="18" charset="2"/>
              </a:rPr>
              <a:t></a:t>
            </a:r>
            <a:r>
              <a:rPr lang="en-US" altLang="zh-CN" sz="2800" b="1" i="1" dirty="0"/>
              <a:t>S</a:t>
            </a:r>
            <a:r>
              <a:rPr lang="en-US" altLang="zh-CN" sz="2800" b="1" baseline="-25000" dirty="0"/>
              <a:t>2</a:t>
            </a:r>
            <a:r>
              <a:rPr lang="en-US" altLang="zh-CN" sz="2800" b="1" dirty="0"/>
              <a:t> .</a:t>
            </a:r>
          </a:p>
        </p:txBody>
      </p:sp>
      <p:sp>
        <p:nvSpPr>
          <p:cNvPr id="10" name="Rectangle 9"/>
          <p:cNvSpPr>
            <a:spLocks noChangeArrowheads="1"/>
          </p:cNvSpPr>
          <p:nvPr/>
        </p:nvSpPr>
        <p:spPr bwMode="auto">
          <a:xfrm>
            <a:off x="527473" y="5085184"/>
            <a:ext cx="70929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en-US" altLang="zh-CN" sz="2800" b="1" dirty="0" smtClean="0"/>
              <a:t> </a:t>
            </a:r>
            <a:r>
              <a:rPr lang="zh-CN" altLang="en-US" sz="2800" b="1" dirty="0" smtClean="0"/>
              <a:t>引入</a:t>
            </a:r>
            <a:r>
              <a:rPr lang="zh-CN" altLang="en-US" sz="2800" b="1" dirty="0"/>
              <a:t>和移出都以给定的</a:t>
            </a:r>
            <a:r>
              <a:rPr lang="zh-CN" altLang="en-US" sz="2800" b="1" dirty="0" smtClean="0">
                <a:solidFill>
                  <a:srgbClr val="FF0000"/>
                </a:solidFill>
              </a:rPr>
              <a:t>显著性水平</a:t>
            </a:r>
            <a:r>
              <a:rPr lang="zh-CN" altLang="en-US" sz="2800" b="1" dirty="0"/>
              <a:t>为标准</a:t>
            </a:r>
            <a:r>
              <a:rPr lang="en-US" altLang="zh-CN" sz="2800" b="1" dirty="0"/>
              <a:t>. </a:t>
            </a:r>
          </a:p>
        </p:txBody>
      </p:sp>
      <p:sp>
        <p:nvSpPr>
          <p:cNvPr id="11" name="矩形 10"/>
          <p:cNvSpPr/>
          <p:nvPr/>
        </p:nvSpPr>
        <p:spPr>
          <a:xfrm>
            <a:off x="719016" y="5728995"/>
            <a:ext cx="7574104" cy="523220"/>
          </a:xfrm>
          <a:prstGeom prst="rect">
            <a:avLst/>
          </a:prstGeom>
          <a:solidFill>
            <a:schemeClr val="accent1">
              <a:lumMod val="20000"/>
              <a:lumOff val="80000"/>
            </a:schemeClr>
          </a:solidFill>
        </p:spPr>
        <p:txBody>
          <a:bodyPr wrap="square">
            <a:spAutoFit/>
          </a:bodyPr>
          <a:lstStyle/>
          <a:p>
            <a:r>
              <a:rPr lang="zh-CN" altLang="zh-CN" sz="2800" b="1" dirty="0"/>
              <a:t>显著性水平取</a:t>
            </a:r>
            <a:r>
              <a:rPr lang="zh-CN" altLang="zh-CN" sz="2800" b="1" dirty="0" smtClean="0"/>
              <a:t>缺省值</a:t>
            </a:r>
            <a:r>
              <a:rPr lang="en-US" altLang="zh-CN" sz="2800" b="1" dirty="0" smtClean="0"/>
              <a:t>(</a:t>
            </a:r>
            <a:r>
              <a:rPr lang="zh-CN" altLang="zh-CN" sz="2800" b="1" dirty="0" smtClean="0"/>
              <a:t>引入</a:t>
            </a:r>
            <a:r>
              <a:rPr lang="en-US" altLang="zh-CN" sz="2800" b="1" dirty="0" smtClean="0">
                <a:sym typeface="Symbol"/>
              </a:rPr>
              <a:t></a:t>
            </a:r>
            <a:r>
              <a:rPr lang="en-US" altLang="zh-CN" sz="2800" b="1" dirty="0"/>
              <a:t>=</a:t>
            </a:r>
            <a:r>
              <a:rPr lang="en-US" altLang="zh-CN" sz="2800" b="1" dirty="0" smtClean="0"/>
              <a:t>0.05, </a:t>
            </a:r>
            <a:r>
              <a:rPr lang="zh-CN" altLang="zh-CN" sz="2800" b="1" dirty="0" smtClean="0"/>
              <a:t>移出</a:t>
            </a:r>
            <a:r>
              <a:rPr lang="en-US" altLang="zh-CN" sz="2800" b="1" dirty="0" smtClean="0">
                <a:sym typeface="Symbol"/>
              </a:rPr>
              <a:t></a:t>
            </a:r>
            <a:r>
              <a:rPr lang="en-US" altLang="zh-CN" sz="2800" b="1" dirty="0"/>
              <a:t>=</a:t>
            </a:r>
            <a:r>
              <a:rPr lang="en-US" altLang="zh-CN" sz="2800" b="1" dirty="0" smtClean="0"/>
              <a:t>0.10)</a:t>
            </a:r>
            <a:endParaRPr lang="zh-CN" altLang="en-US" sz="2800" b="1" dirty="0"/>
          </a:p>
        </p:txBody>
      </p:sp>
    </p:spTree>
    <p:extLst>
      <p:ext uri="{BB962C8B-B14F-4D97-AF65-F5344CB8AC3E}">
        <p14:creationId xmlns:p14="http://schemas.microsoft.com/office/powerpoint/2010/main" xmlns="" val="411335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ox(out)">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out)">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1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ppt_x"/>
                                          </p:val>
                                        </p:tav>
                                        <p:tav tm="100000">
                                          <p:val>
                                            <p:strVal val="#ppt_x"/>
                                          </p:val>
                                        </p:tav>
                                      </p:tavLst>
                                    </p:anim>
                                    <p:anim calcmode="lin" valueType="num">
                                      <p:cBhvr additive="base">
                                        <p:cTn id="40"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4" y="2780928"/>
            <a:ext cx="8352929" cy="3744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5"/>
          <p:cNvSpPr txBox="1">
            <a:spLocks noChangeArrowheads="1"/>
          </p:cNvSpPr>
          <p:nvPr/>
        </p:nvSpPr>
        <p:spPr bwMode="auto">
          <a:xfrm>
            <a:off x="1522035" y="548680"/>
            <a:ext cx="5832475" cy="519112"/>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800" dirty="0"/>
              <a:t> </a:t>
            </a:r>
            <a:r>
              <a:rPr lang="en-US" altLang="zh-CN" sz="2800" b="1" dirty="0"/>
              <a:t>MATLAB</a:t>
            </a:r>
            <a:r>
              <a:rPr lang="zh-CN" altLang="en-US" sz="2800" b="1" dirty="0"/>
              <a:t>统计工具箱中的逐步回归</a:t>
            </a:r>
          </a:p>
        </p:txBody>
      </p:sp>
      <p:sp>
        <p:nvSpPr>
          <p:cNvPr id="20" name="Text Box 6"/>
          <p:cNvSpPr txBox="1">
            <a:spLocks noChangeArrowheads="1"/>
          </p:cNvSpPr>
          <p:nvPr/>
        </p:nvSpPr>
        <p:spPr bwMode="auto">
          <a:xfrm>
            <a:off x="755576" y="1142770"/>
            <a:ext cx="6173642" cy="60939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20000"/>
              </a:lnSpc>
            </a:pPr>
            <a:r>
              <a:rPr lang="zh-CN" altLang="en-US" sz="2800" b="1" dirty="0" smtClean="0"/>
              <a:t>逐步回归命令</a:t>
            </a:r>
            <a:r>
              <a:rPr lang="en-US" altLang="zh-CN" sz="2800" b="1" dirty="0" smtClean="0">
                <a:solidFill>
                  <a:srgbClr val="FF0000"/>
                </a:solidFill>
                <a:latin typeface="Arial" charset="0"/>
                <a:cs typeface="Arial" charset="0"/>
              </a:rPr>
              <a:t>stepwise</a:t>
            </a:r>
            <a:r>
              <a:rPr lang="zh-CN" altLang="en-US" sz="2800" b="1" dirty="0" smtClean="0">
                <a:solidFill>
                  <a:srgbClr val="000000"/>
                </a:solidFill>
                <a:latin typeface="Arial" charset="0"/>
                <a:cs typeface="Arial" charset="0"/>
              </a:rPr>
              <a:t>第</a:t>
            </a:r>
            <a:r>
              <a:rPr lang="en-US" altLang="zh-CN" sz="2800" b="1" dirty="0">
                <a:solidFill>
                  <a:srgbClr val="000000"/>
                </a:solidFill>
                <a:latin typeface="Arial" charset="0"/>
                <a:cs typeface="Arial" charset="0"/>
              </a:rPr>
              <a:t>1</a:t>
            </a:r>
            <a:r>
              <a:rPr lang="zh-CN" altLang="en-US" sz="2800" b="1" dirty="0">
                <a:solidFill>
                  <a:srgbClr val="000000"/>
                </a:solidFill>
                <a:latin typeface="Arial" charset="0"/>
                <a:cs typeface="Arial" charset="0"/>
              </a:rPr>
              <a:t>个输出</a:t>
            </a:r>
            <a:r>
              <a:rPr lang="zh-CN" altLang="en-US" sz="2800" b="1" dirty="0" smtClean="0">
                <a:solidFill>
                  <a:srgbClr val="000000"/>
                </a:solidFill>
                <a:latin typeface="Arial" charset="0"/>
                <a:cs typeface="Arial" charset="0"/>
              </a:rPr>
              <a:t>图形</a:t>
            </a:r>
            <a:endParaRPr lang="zh-CN" altLang="en-US" sz="2800" b="1" dirty="0">
              <a:solidFill>
                <a:srgbClr val="000000"/>
              </a:solidFill>
              <a:latin typeface="Arial" charset="0"/>
              <a:cs typeface="Arial" charset="0"/>
            </a:endParaRPr>
          </a:p>
        </p:txBody>
      </p:sp>
      <p:grpSp>
        <p:nvGrpSpPr>
          <p:cNvPr id="3" name="Group 10"/>
          <p:cNvGrpSpPr>
            <a:grpSpLocks/>
          </p:cNvGrpSpPr>
          <p:nvPr/>
        </p:nvGrpSpPr>
        <p:grpSpPr bwMode="auto">
          <a:xfrm>
            <a:off x="5076826" y="1844551"/>
            <a:ext cx="3266904" cy="1368425"/>
            <a:chOff x="3198" y="1026"/>
            <a:chExt cx="2358" cy="862"/>
          </a:xfrm>
        </p:grpSpPr>
        <p:sp>
          <p:nvSpPr>
            <p:cNvPr id="7" name="Line 11"/>
            <p:cNvSpPr>
              <a:spLocks noChangeShapeType="1"/>
            </p:cNvSpPr>
            <p:nvPr/>
          </p:nvSpPr>
          <p:spPr bwMode="auto">
            <a:xfrm>
              <a:off x="4332" y="1344"/>
              <a:ext cx="510" cy="54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 name="Text Box 12"/>
            <p:cNvSpPr txBox="1">
              <a:spLocks noChangeArrowheads="1"/>
            </p:cNvSpPr>
            <p:nvPr/>
          </p:nvSpPr>
          <p:spPr bwMode="auto">
            <a:xfrm>
              <a:off x="3198" y="1026"/>
              <a:ext cx="2358" cy="29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b="1" dirty="0"/>
                <a:t>按照提示</a:t>
              </a:r>
              <a:r>
                <a:rPr lang="zh-CN" altLang="en-US" b="1" dirty="0" smtClean="0"/>
                <a:t>点击，引入</a:t>
              </a:r>
              <a:r>
                <a:rPr lang="en-US" altLang="zh-CN" b="1" i="1" dirty="0" smtClean="0">
                  <a:solidFill>
                    <a:srgbClr val="FF0000"/>
                  </a:solidFill>
                </a:rPr>
                <a:t>x</a:t>
              </a:r>
              <a:r>
                <a:rPr lang="en-US" altLang="zh-CN" b="1" baseline="-25000" dirty="0" smtClean="0">
                  <a:solidFill>
                    <a:srgbClr val="FF0000"/>
                  </a:solidFill>
                </a:rPr>
                <a:t>4</a:t>
              </a:r>
              <a:endParaRPr lang="en-US" altLang="zh-CN" b="1" dirty="0"/>
            </a:p>
          </p:txBody>
        </p:sp>
      </p:grpSp>
      <p:grpSp>
        <p:nvGrpSpPr>
          <p:cNvPr id="4" name="组合 2"/>
          <p:cNvGrpSpPr/>
          <p:nvPr/>
        </p:nvGrpSpPr>
        <p:grpSpPr>
          <a:xfrm>
            <a:off x="827582" y="1768764"/>
            <a:ext cx="3456386" cy="2596340"/>
            <a:chOff x="827582" y="1768764"/>
            <a:chExt cx="3456386" cy="2596340"/>
          </a:xfrm>
        </p:grpSpPr>
        <p:sp>
          <p:nvSpPr>
            <p:cNvPr id="2" name="矩形 1"/>
            <p:cNvSpPr/>
            <p:nvPr/>
          </p:nvSpPr>
          <p:spPr>
            <a:xfrm>
              <a:off x="827582" y="1768764"/>
              <a:ext cx="3456386" cy="830997"/>
            </a:xfrm>
            <a:prstGeom prst="rect">
              <a:avLst/>
            </a:prstGeom>
            <a:ln>
              <a:solidFill>
                <a:schemeClr val="tx1"/>
              </a:solidFill>
            </a:ln>
          </p:spPr>
          <p:txBody>
            <a:bodyPr wrap="square">
              <a:spAutoFit/>
            </a:bodyPr>
            <a:lstStyle/>
            <a:p>
              <a:r>
                <a:rPr lang="en-US" altLang="zh-CN" b="1" i="1" dirty="0">
                  <a:solidFill>
                    <a:srgbClr val="FF0000"/>
                  </a:solidFill>
                </a:rPr>
                <a:t>x</a:t>
              </a:r>
              <a:r>
                <a:rPr lang="en-US" altLang="zh-CN" b="1" baseline="-25000" dirty="0">
                  <a:solidFill>
                    <a:srgbClr val="FF0000"/>
                  </a:solidFill>
                </a:rPr>
                <a:t>1</a:t>
              </a:r>
              <a:r>
                <a:rPr lang="en-US" altLang="zh-CN" b="1" dirty="0">
                  <a:solidFill>
                    <a:srgbClr val="FF0000"/>
                  </a:solidFill>
                </a:rPr>
                <a:t>,</a:t>
              </a:r>
              <a:r>
                <a:rPr lang="en-US" altLang="zh-CN" b="1" i="1" dirty="0">
                  <a:solidFill>
                    <a:srgbClr val="FF0000"/>
                  </a:solidFill>
                </a:rPr>
                <a:t> </a:t>
              </a:r>
              <a:r>
                <a:rPr lang="en-US" altLang="zh-CN" b="1" i="1" dirty="0" smtClean="0">
                  <a:solidFill>
                    <a:srgbClr val="FF0000"/>
                  </a:solidFill>
                </a:rPr>
                <a:t>x</a:t>
              </a:r>
              <a:r>
                <a:rPr lang="en-US" altLang="zh-CN" b="1" baseline="-25000" dirty="0" smtClean="0">
                  <a:solidFill>
                    <a:srgbClr val="FF0000"/>
                  </a:solidFill>
                </a:rPr>
                <a:t>6</a:t>
              </a:r>
              <a:r>
                <a:rPr lang="zh-CN" altLang="en-US" b="1" dirty="0" smtClean="0"/>
                <a:t>在模型中，给出</a:t>
              </a:r>
              <a:r>
                <a:rPr lang="zh-CN" altLang="en-US" b="1" dirty="0" smtClean="0">
                  <a:solidFill>
                    <a:srgbClr val="FF0000"/>
                  </a:solidFill>
                </a:rPr>
                <a:t>系数估计值和置信区间</a:t>
              </a:r>
              <a:endParaRPr lang="zh-CN" altLang="en-US" dirty="0">
                <a:solidFill>
                  <a:srgbClr val="FF0000"/>
                </a:solidFill>
              </a:endParaRPr>
            </a:p>
          </p:txBody>
        </p:sp>
        <p:sp>
          <p:nvSpPr>
            <p:cNvPr id="9" name="Line 11"/>
            <p:cNvSpPr>
              <a:spLocks noChangeShapeType="1"/>
            </p:cNvSpPr>
            <p:nvPr/>
          </p:nvSpPr>
          <p:spPr bwMode="auto">
            <a:xfrm>
              <a:off x="2580226" y="2615278"/>
              <a:ext cx="839645" cy="38167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 name="Line 11"/>
            <p:cNvSpPr>
              <a:spLocks noChangeShapeType="1"/>
            </p:cNvSpPr>
            <p:nvPr/>
          </p:nvSpPr>
          <p:spPr bwMode="auto">
            <a:xfrm flipH="1">
              <a:off x="1331639" y="2615278"/>
              <a:ext cx="1248586" cy="174982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5" name="组合 11"/>
          <p:cNvGrpSpPr/>
          <p:nvPr/>
        </p:nvGrpSpPr>
        <p:grpSpPr>
          <a:xfrm>
            <a:off x="6934328" y="1247414"/>
            <a:ext cx="2094732" cy="400110"/>
            <a:chOff x="700360" y="3852670"/>
            <a:chExt cx="2094732" cy="400110"/>
          </a:xfrm>
        </p:grpSpPr>
        <p:sp>
          <p:nvSpPr>
            <p:cNvPr id="13" name="矩形 12"/>
            <p:cNvSpPr/>
            <p:nvPr/>
          </p:nvSpPr>
          <p:spPr>
            <a:xfrm>
              <a:off x="1251080" y="3852670"/>
              <a:ext cx="1544012" cy="400110"/>
            </a:xfrm>
            <a:prstGeom prst="rect">
              <a:avLst/>
            </a:prstGeom>
          </p:spPr>
          <p:txBody>
            <a:bodyPr wrap="none">
              <a:spAutoFit/>
            </a:bodyPr>
            <a:lstStyle/>
            <a:p>
              <a:r>
                <a:rPr lang="en-US" altLang="zh-CN" sz="2000" dirty="0" smtClean="0"/>
                <a:t>prog0901e.m</a:t>
              </a:r>
              <a:endParaRPr lang="zh-CN" altLang="en-US" sz="2000" dirty="0"/>
            </a:p>
          </p:txBody>
        </p:sp>
        <p:pic>
          <p:nvPicPr>
            <p:cNvPr id="15"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00114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0178"/>
                                        </p:tgtEl>
                                        <p:attrNameLst>
                                          <p:attrName>style.visibility</p:attrName>
                                        </p:attrNameLst>
                                      </p:cBhvr>
                                      <p:to>
                                        <p:strVal val="visible"/>
                                      </p:to>
                                    </p:set>
                                    <p:anim calcmode="lin" valueType="num">
                                      <p:cBhvr>
                                        <p:cTn id="20" dur="1000" fill="hold"/>
                                        <p:tgtEl>
                                          <p:spTgt spid="50178"/>
                                        </p:tgtEl>
                                        <p:attrNameLst>
                                          <p:attrName>ppt_w</p:attrName>
                                        </p:attrNameLst>
                                      </p:cBhvr>
                                      <p:tavLst>
                                        <p:tav tm="0">
                                          <p:val>
                                            <p:fltVal val="0"/>
                                          </p:val>
                                        </p:tav>
                                        <p:tav tm="100000">
                                          <p:val>
                                            <p:strVal val="#ppt_w"/>
                                          </p:val>
                                        </p:tav>
                                      </p:tavLst>
                                    </p:anim>
                                    <p:anim calcmode="lin" valueType="num">
                                      <p:cBhvr>
                                        <p:cTn id="21" dur="1000" fill="hold"/>
                                        <p:tgtEl>
                                          <p:spTgt spid="50178"/>
                                        </p:tgtEl>
                                        <p:attrNameLst>
                                          <p:attrName>ppt_h</p:attrName>
                                        </p:attrNameLst>
                                      </p:cBhvr>
                                      <p:tavLst>
                                        <p:tav tm="0">
                                          <p:val>
                                            <p:fltVal val="0"/>
                                          </p:val>
                                        </p:tav>
                                        <p:tav tm="100000">
                                          <p:val>
                                            <p:strVal val="#ppt_h"/>
                                          </p:val>
                                        </p:tav>
                                      </p:tavLst>
                                    </p:anim>
                                    <p:animEffect transition="in" filter="fade">
                                      <p:cBhvr>
                                        <p:cTn id="22" dur="1000"/>
                                        <p:tgtEl>
                                          <p:spTgt spid="5017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heckerboard(across)">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522035" y="548680"/>
            <a:ext cx="5832475" cy="519112"/>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800" dirty="0"/>
              <a:t> </a:t>
            </a:r>
            <a:r>
              <a:rPr lang="en-US" altLang="zh-CN" sz="2800" b="1" dirty="0"/>
              <a:t>MATLAB</a:t>
            </a:r>
            <a:r>
              <a:rPr lang="zh-CN" altLang="en-US" sz="2800" b="1" dirty="0"/>
              <a:t>统计工具箱中的逐步回归</a:t>
            </a: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2420888"/>
            <a:ext cx="7992888" cy="3960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p:nvSpPr>
        <p:spPr bwMode="auto">
          <a:xfrm>
            <a:off x="1979712" y="1196750"/>
            <a:ext cx="4824536" cy="4616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b="1" dirty="0"/>
              <a:t>按照提示</a:t>
            </a:r>
            <a:r>
              <a:rPr lang="zh-CN" altLang="en-US" b="1" dirty="0" smtClean="0"/>
              <a:t>点击，依次引入 </a:t>
            </a:r>
            <a:r>
              <a:rPr lang="en-US" altLang="zh-CN" b="1" i="1" dirty="0" smtClean="0">
                <a:solidFill>
                  <a:srgbClr val="FF0000"/>
                </a:solidFill>
              </a:rPr>
              <a:t>x</a:t>
            </a:r>
            <a:r>
              <a:rPr lang="en-US" altLang="zh-CN" b="1" baseline="-25000" dirty="0" smtClean="0">
                <a:solidFill>
                  <a:srgbClr val="FF0000"/>
                </a:solidFill>
              </a:rPr>
              <a:t>4</a:t>
            </a:r>
            <a:r>
              <a:rPr lang="en-US" altLang="zh-CN" b="1" dirty="0" smtClean="0">
                <a:solidFill>
                  <a:srgbClr val="FF0000"/>
                </a:solidFill>
              </a:rPr>
              <a:t>, </a:t>
            </a:r>
            <a:r>
              <a:rPr lang="en-US" altLang="zh-CN" b="1" i="1" dirty="0" smtClean="0">
                <a:solidFill>
                  <a:srgbClr val="FF0000"/>
                </a:solidFill>
              </a:rPr>
              <a:t>x</a:t>
            </a:r>
            <a:r>
              <a:rPr lang="en-US" altLang="zh-CN" b="1" baseline="-25000" dirty="0" smtClean="0">
                <a:solidFill>
                  <a:srgbClr val="FF0000"/>
                </a:solidFill>
              </a:rPr>
              <a:t>2</a:t>
            </a:r>
            <a:r>
              <a:rPr lang="en-US" altLang="zh-CN" b="1" dirty="0" smtClean="0">
                <a:solidFill>
                  <a:srgbClr val="FF0000"/>
                </a:solidFill>
              </a:rPr>
              <a:t>, </a:t>
            </a:r>
            <a:r>
              <a:rPr lang="en-US" altLang="zh-CN" b="1" i="1" dirty="0" smtClean="0">
                <a:solidFill>
                  <a:srgbClr val="FF0000"/>
                </a:solidFill>
              </a:rPr>
              <a:t>x</a:t>
            </a:r>
            <a:r>
              <a:rPr lang="en-US" altLang="zh-CN" b="1" baseline="-25000" dirty="0">
                <a:solidFill>
                  <a:srgbClr val="FF0000"/>
                </a:solidFill>
              </a:rPr>
              <a:t>5</a:t>
            </a:r>
            <a:endParaRPr lang="en-US" altLang="zh-CN" b="1" dirty="0"/>
          </a:p>
        </p:txBody>
      </p:sp>
      <p:grpSp>
        <p:nvGrpSpPr>
          <p:cNvPr id="2" name="组合 1"/>
          <p:cNvGrpSpPr/>
          <p:nvPr/>
        </p:nvGrpSpPr>
        <p:grpSpPr>
          <a:xfrm>
            <a:off x="1947657" y="1810814"/>
            <a:ext cx="4824536" cy="1474170"/>
            <a:chOff x="1947657" y="1810814"/>
            <a:chExt cx="4824536" cy="1474170"/>
          </a:xfrm>
        </p:grpSpPr>
        <p:sp>
          <p:nvSpPr>
            <p:cNvPr id="6" name="Text Box 12"/>
            <p:cNvSpPr txBox="1">
              <a:spLocks noChangeArrowheads="1"/>
            </p:cNvSpPr>
            <p:nvPr/>
          </p:nvSpPr>
          <p:spPr bwMode="auto">
            <a:xfrm>
              <a:off x="1947657" y="1810814"/>
              <a:ext cx="4824536" cy="461665"/>
            </a:xfrm>
            <a:prstGeom prst="rect">
              <a:avLst/>
            </a:prstGeom>
            <a:noFill/>
            <a:ln w="9525">
              <a:noFill/>
              <a:miter lim="800000"/>
              <a:headEnd/>
              <a:tailEnd/>
            </a:ln>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b="1" dirty="0" smtClean="0">
                  <a:solidFill>
                    <a:srgbClr val="FF0000"/>
                  </a:solidFill>
                </a:rPr>
                <a:t>最终模型</a:t>
              </a:r>
              <a:r>
                <a:rPr lang="zh-CN" altLang="en-US" b="1" dirty="0" smtClean="0"/>
                <a:t>包含</a:t>
              </a:r>
              <a:r>
                <a:rPr lang="zh-CN" altLang="en-US" b="1" dirty="0" smtClean="0">
                  <a:solidFill>
                    <a:srgbClr val="FF0000"/>
                  </a:solidFill>
                </a:rPr>
                <a:t>除</a:t>
              </a:r>
              <a:r>
                <a:rPr lang="en-US" altLang="zh-CN" b="1" i="1" dirty="0" smtClean="0">
                  <a:solidFill>
                    <a:srgbClr val="FF0000"/>
                  </a:solidFill>
                </a:rPr>
                <a:t>x</a:t>
              </a:r>
              <a:r>
                <a:rPr lang="en-US" altLang="zh-CN" b="1" baseline="-25000" dirty="0" smtClean="0">
                  <a:solidFill>
                    <a:srgbClr val="FF0000"/>
                  </a:solidFill>
                </a:rPr>
                <a:t>3</a:t>
              </a:r>
              <a:r>
                <a:rPr lang="en-US" altLang="zh-CN" b="1" baseline="-25000" dirty="0" smtClean="0"/>
                <a:t> </a:t>
              </a:r>
              <a:r>
                <a:rPr lang="zh-CN" altLang="en-US" b="1" dirty="0" smtClean="0"/>
                <a:t>外的所有自变量</a:t>
              </a:r>
              <a:endParaRPr lang="en-US" altLang="zh-CN" b="1" dirty="0"/>
            </a:p>
          </p:txBody>
        </p:sp>
        <p:sp>
          <p:nvSpPr>
            <p:cNvPr id="7" name="Line 11"/>
            <p:cNvSpPr>
              <a:spLocks noChangeShapeType="1"/>
            </p:cNvSpPr>
            <p:nvPr/>
          </p:nvSpPr>
          <p:spPr bwMode="auto">
            <a:xfrm flipH="1">
              <a:off x="3275856" y="2260629"/>
              <a:ext cx="1008112" cy="102435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xmlns="" val="428207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0178"/>
                                        </p:tgtEl>
                                        <p:attrNameLst>
                                          <p:attrName>style.visibility</p:attrName>
                                        </p:attrNameLst>
                                      </p:cBhvr>
                                      <p:to>
                                        <p:strVal val="visible"/>
                                      </p:to>
                                    </p:set>
                                    <p:anim calcmode="lin" valueType="num">
                                      <p:cBhvr>
                                        <p:cTn id="14" dur="1000" fill="hold"/>
                                        <p:tgtEl>
                                          <p:spTgt spid="50178"/>
                                        </p:tgtEl>
                                        <p:attrNameLst>
                                          <p:attrName>ppt_w</p:attrName>
                                        </p:attrNameLst>
                                      </p:cBhvr>
                                      <p:tavLst>
                                        <p:tav tm="0">
                                          <p:val>
                                            <p:fltVal val="0"/>
                                          </p:val>
                                        </p:tav>
                                        <p:tav tm="100000">
                                          <p:val>
                                            <p:strVal val="#ppt_w"/>
                                          </p:val>
                                        </p:tav>
                                      </p:tavLst>
                                    </p:anim>
                                    <p:anim calcmode="lin" valueType="num">
                                      <p:cBhvr>
                                        <p:cTn id="15" dur="1000" fill="hold"/>
                                        <p:tgtEl>
                                          <p:spTgt spid="50178"/>
                                        </p:tgtEl>
                                        <p:attrNameLst>
                                          <p:attrName>ppt_h</p:attrName>
                                        </p:attrNameLst>
                                      </p:cBhvr>
                                      <p:tavLst>
                                        <p:tav tm="0">
                                          <p:val>
                                            <p:fltVal val="0"/>
                                          </p:val>
                                        </p:tav>
                                        <p:tav tm="100000">
                                          <p:val>
                                            <p:strVal val="#ppt_h"/>
                                          </p:val>
                                        </p:tav>
                                      </p:tavLst>
                                    </p:anim>
                                    <p:animEffect transition="in" filter="fade">
                                      <p:cBhvr>
                                        <p:cTn id="16" dur="1000"/>
                                        <p:tgtEl>
                                          <p:spTgt spid="5017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3949512336"/>
              </p:ext>
            </p:extLst>
          </p:nvPr>
        </p:nvGraphicFramePr>
        <p:xfrm>
          <a:off x="452542" y="1556792"/>
          <a:ext cx="8238915" cy="432048"/>
        </p:xfrm>
        <a:graphic>
          <a:graphicData uri="http://schemas.openxmlformats.org/presentationml/2006/ole">
            <p:oleObj spid="_x0000_s166914" name="公式" r:id="rId3" imgW="4356100" imgH="228600" progId="">
              <p:embed/>
            </p:oleObj>
          </a:graphicData>
        </a:graphic>
      </p:graphicFrame>
      <p:sp>
        <p:nvSpPr>
          <p:cNvPr id="6" name="矩形 5"/>
          <p:cNvSpPr/>
          <p:nvPr/>
        </p:nvSpPr>
        <p:spPr>
          <a:xfrm>
            <a:off x="683568" y="620688"/>
            <a:ext cx="8048738" cy="609398"/>
          </a:xfrm>
          <a:prstGeom prst="rect">
            <a:avLst/>
          </a:prstGeom>
          <a:solidFill>
            <a:srgbClr val="FFCCFF"/>
          </a:solidFill>
        </p:spPr>
        <p:txBody>
          <a:bodyPr wrap="square">
            <a:spAutoFit/>
          </a:bodyPr>
          <a:lstStyle/>
          <a:p>
            <a:pPr>
              <a:lnSpc>
                <a:spcPct val="120000"/>
              </a:lnSpc>
            </a:pPr>
            <a:r>
              <a:rPr lang="zh-CN" altLang="zh-CN" sz="2800" b="1" dirty="0" smtClean="0"/>
              <a:t>用逐步回归</a:t>
            </a:r>
            <a:r>
              <a:rPr lang="zh-CN" altLang="en-US" sz="2800" b="1" dirty="0" smtClean="0"/>
              <a:t>方法</a:t>
            </a:r>
            <a:r>
              <a:rPr lang="zh-CN" altLang="zh-CN" sz="2800" b="1" dirty="0" smtClean="0"/>
              <a:t>建立</a:t>
            </a:r>
            <a:r>
              <a:rPr lang="zh-CN" altLang="zh-CN" sz="2800" b="1" dirty="0"/>
              <a:t>新生儿</a:t>
            </a:r>
            <a:r>
              <a:rPr lang="zh-CN" altLang="zh-CN" sz="2800" b="1" dirty="0" smtClean="0"/>
              <a:t>体重</a:t>
            </a:r>
            <a:r>
              <a:rPr lang="en-US" altLang="zh-CN" sz="2800" b="1" i="1" dirty="0"/>
              <a:t>y</a:t>
            </a:r>
            <a:r>
              <a:rPr lang="zh-CN" altLang="zh-CN" sz="2800" b="1" dirty="0" smtClean="0"/>
              <a:t>的线性回归模型</a:t>
            </a:r>
            <a:endParaRPr lang="zh-CN" altLang="en-US" sz="2800" b="1" dirty="0"/>
          </a:p>
        </p:txBody>
      </p:sp>
      <p:sp>
        <p:nvSpPr>
          <p:cNvPr id="7" name="矩形 6"/>
          <p:cNvSpPr/>
          <p:nvPr/>
        </p:nvSpPr>
        <p:spPr>
          <a:xfrm>
            <a:off x="493966" y="2099927"/>
            <a:ext cx="8064896" cy="535531"/>
          </a:xfrm>
          <a:prstGeom prst="rect">
            <a:avLst/>
          </a:prstGeom>
        </p:spPr>
        <p:txBody>
          <a:bodyPr wrap="square">
            <a:spAutoFit/>
          </a:bodyPr>
          <a:lstStyle/>
          <a:p>
            <a:pPr>
              <a:lnSpc>
                <a:spcPct val="120000"/>
              </a:lnSpc>
            </a:pPr>
            <a:r>
              <a:rPr lang="en-US" altLang="zh-CN" b="1" i="1" dirty="0" smtClean="0"/>
              <a:t>x</a:t>
            </a:r>
            <a:r>
              <a:rPr lang="en-US" altLang="zh-CN" b="1" baseline="-25000" dirty="0" smtClean="0"/>
              <a:t>1 </a:t>
            </a:r>
            <a:r>
              <a:rPr lang="en-US" altLang="zh-CN" b="1" dirty="0" smtClean="0"/>
              <a:t>(</a:t>
            </a:r>
            <a:r>
              <a:rPr lang="zh-CN" altLang="zh-CN" b="1" dirty="0" smtClean="0"/>
              <a:t>怀孕期</a:t>
            </a:r>
            <a:r>
              <a:rPr lang="en-US" altLang="zh-CN" b="1" dirty="0" smtClean="0"/>
              <a:t>)</a:t>
            </a:r>
            <a:r>
              <a:rPr lang="en-US" altLang="zh-CN" b="1" i="1" dirty="0" smtClean="0"/>
              <a:t>, x</a:t>
            </a:r>
            <a:r>
              <a:rPr lang="en-US" altLang="zh-CN" b="1" baseline="-25000" dirty="0" smtClean="0"/>
              <a:t>2 </a:t>
            </a:r>
            <a:r>
              <a:rPr lang="en-US" altLang="zh-CN" b="1" dirty="0" smtClean="0"/>
              <a:t>(</a:t>
            </a:r>
            <a:r>
              <a:rPr lang="zh-CN" altLang="zh-CN" b="1" dirty="0" smtClean="0"/>
              <a:t>胎次</a:t>
            </a:r>
            <a:r>
              <a:rPr lang="zh-CN" altLang="en-US" b="1" dirty="0"/>
              <a:t>状况</a:t>
            </a:r>
            <a:r>
              <a:rPr lang="en-US" altLang="zh-CN" b="1" dirty="0" smtClean="0"/>
              <a:t>)</a:t>
            </a:r>
            <a:r>
              <a:rPr lang="en-US" altLang="zh-CN" b="1" i="1" dirty="0" smtClean="0"/>
              <a:t>, x</a:t>
            </a:r>
            <a:r>
              <a:rPr lang="en-US" altLang="zh-CN" b="1" baseline="-25000" dirty="0" smtClean="0"/>
              <a:t>4 </a:t>
            </a:r>
            <a:r>
              <a:rPr lang="en-US" altLang="zh-CN" b="1" dirty="0" smtClean="0"/>
              <a:t>(</a:t>
            </a:r>
            <a:r>
              <a:rPr lang="zh-CN" altLang="zh-CN" b="1" dirty="0" smtClean="0"/>
              <a:t>身高</a:t>
            </a:r>
            <a:r>
              <a:rPr lang="en-US" altLang="zh-CN" b="1" dirty="0" smtClean="0"/>
              <a:t>)</a:t>
            </a:r>
            <a:r>
              <a:rPr lang="en-US" altLang="zh-CN" b="1" i="1" dirty="0" smtClean="0"/>
              <a:t>, x</a:t>
            </a:r>
            <a:r>
              <a:rPr lang="en-US" altLang="zh-CN" b="1" baseline="-25000" dirty="0" smtClean="0"/>
              <a:t>5 </a:t>
            </a:r>
            <a:r>
              <a:rPr lang="en-US" altLang="zh-CN" b="1" dirty="0" smtClean="0"/>
              <a:t>(</a:t>
            </a:r>
            <a:r>
              <a:rPr lang="zh-CN" altLang="zh-CN" b="1" dirty="0" smtClean="0"/>
              <a:t>体重</a:t>
            </a:r>
            <a:r>
              <a:rPr lang="en-US" altLang="zh-CN" b="1" dirty="0" smtClean="0"/>
              <a:t>)</a:t>
            </a:r>
            <a:r>
              <a:rPr lang="en-US" altLang="zh-CN" b="1" i="1" dirty="0" smtClean="0"/>
              <a:t>, x</a:t>
            </a:r>
            <a:r>
              <a:rPr lang="en-US" altLang="zh-CN" b="1" baseline="-25000" dirty="0" smtClean="0"/>
              <a:t>6 </a:t>
            </a:r>
            <a:r>
              <a:rPr lang="en-US" altLang="zh-CN" b="1" dirty="0" smtClean="0"/>
              <a:t>(</a:t>
            </a:r>
            <a:r>
              <a:rPr lang="zh-CN" altLang="zh-CN" b="1" dirty="0" smtClean="0"/>
              <a:t>吸烟</a:t>
            </a:r>
            <a:r>
              <a:rPr lang="zh-CN" altLang="en-US" b="1" dirty="0"/>
              <a:t>状况</a:t>
            </a:r>
            <a:r>
              <a:rPr lang="en-US" altLang="zh-CN" b="1" dirty="0" smtClean="0"/>
              <a:t>).</a:t>
            </a:r>
            <a:endParaRPr lang="zh-CN" altLang="en-US" b="1" dirty="0"/>
          </a:p>
        </p:txBody>
      </p:sp>
      <p:sp>
        <p:nvSpPr>
          <p:cNvPr id="9" name="矩形 8"/>
          <p:cNvSpPr/>
          <p:nvPr/>
        </p:nvSpPr>
        <p:spPr>
          <a:xfrm>
            <a:off x="3092699" y="2708920"/>
            <a:ext cx="5610086" cy="1126462"/>
          </a:xfrm>
          <a:prstGeom prst="rect">
            <a:avLst/>
          </a:prstGeom>
          <a:solidFill>
            <a:srgbClr val="99FFCC"/>
          </a:solidFill>
        </p:spPr>
        <p:txBody>
          <a:bodyPr wrap="square">
            <a:spAutoFit/>
          </a:bodyPr>
          <a:lstStyle/>
          <a:p>
            <a:pPr marL="457200" indent="-457200">
              <a:lnSpc>
                <a:spcPct val="120000"/>
              </a:lnSpc>
              <a:buFont typeface="Arial" panose="020B0604020202020204" pitchFamily="34" charset="0"/>
              <a:buChar char="•"/>
            </a:pPr>
            <a:r>
              <a:rPr lang="en-US" altLang="zh-CN" sz="2800" b="1" i="1" dirty="0" smtClean="0"/>
              <a:t>x</a:t>
            </a:r>
            <a:r>
              <a:rPr lang="en-US" altLang="zh-CN" sz="2800" b="1" baseline="-25000" dirty="0" smtClean="0"/>
              <a:t>1</a:t>
            </a:r>
            <a:r>
              <a:rPr lang="en-US" altLang="zh-CN" sz="2800" b="1" dirty="0" smtClean="0"/>
              <a:t>,</a:t>
            </a:r>
            <a:r>
              <a:rPr lang="en-US" altLang="zh-CN" sz="2800" b="1" i="1" dirty="0" smtClean="0"/>
              <a:t>x</a:t>
            </a:r>
            <a:r>
              <a:rPr lang="en-US" altLang="zh-CN" sz="2800" b="1" baseline="-25000" dirty="0" smtClean="0"/>
              <a:t>2 </a:t>
            </a:r>
            <a:r>
              <a:rPr lang="en-US" altLang="zh-CN" sz="2800" b="1" dirty="0"/>
              <a:t>,</a:t>
            </a:r>
            <a:r>
              <a:rPr lang="en-US" altLang="zh-CN" sz="2800" b="1" i="1" dirty="0" smtClean="0"/>
              <a:t>x</a:t>
            </a:r>
            <a:r>
              <a:rPr lang="en-US" altLang="zh-CN" sz="2800" b="1" baseline="-25000" dirty="0" smtClean="0"/>
              <a:t>4</a:t>
            </a:r>
            <a:r>
              <a:rPr lang="en-US" altLang="zh-CN" sz="2800" b="1" dirty="0"/>
              <a:t>,</a:t>
            </a:r>
            <a:r>
              <a:rPr lang="en-US" altLang="zh-CN" sz="2800" b="1" baseline="-25000" dirty="0" smtClean="0"/>
              <a:t> </a:t>
            </a:r>
            <a:r>
              <a:rPr lang="en-US" altLang="zh-CN" sz="2800" b="1" i="1" dirty="0" smtClean="0"/>
              <a:t>x</a:t>
            </a:r>
            <a:r>
              <a:rPr lang="en-US" altLang="zh-CN" sz="2800" b="1" baseline="-25000" dirty="0" smtClean="0"/>
              <a:t>5</a:t>
            </a:r>
            <a:r>
              <a:rPr lang="zh-CN" altLang="zh-CN" sz="2800" b="1" dirty="0" smtClean="0"/>
              <a:t>相同</a:t>
            </a:r>
            <a:r>
              <a:rPr lang="zh-CN" altLang="en-US" sz="2800" b="1" dirty="0" smtClean="0"/>
              <a:t>时</a:t>
            </a:r>
            <a:r>
              <a:rPr lang="en-US" altLang="zh-CN" sz="2800" b="1" dirty="0"/>
              <a:t>,</a:t>
            </a:r>
            <a:r>
              <a:rPr lang="zh-CN" altLang="zh-CN" sz="2800" b="1" dirty="0" smtClean="0"/>
              <a:t>吸烟</a:t>
            </a:r>
            <a:r>
              <a:rPr lang="zh-CN" altLang="zh-CN" sz="2800" b="1" dirty="0"/>
              <a:t>比不</a:t>
            </a:r>
            <a:r>
              <a:rPr lang="zh-CN" altLang="zh-CN" sz="2800" b="1" dirty="0" smtClean="0"/>
              <a:t>吸烟</a:t>
            </a:r>
            <a:r>
              <a:rPr lang="zh-CN" altLang="zh-CN" sz="2800" b="1" dirty="0"/>
              <a:t>孕妇</a:t>
            </a:r>
            <a:r>
              <a:rPr lang="zh-CN" altLang="zh-CN" sz="2800" b="1" dirty="0" smtClean="0"/>
              <a:t>的</a:t>
            </a:r>
            <a:r>
              <a:rPr lang="zh-CN" altLang="zh-CN" sz="2800" b="1" dirty="0"/>
              <a:t>新生儿体重</a:t>
            </a:r>
            <a:r>
              <a:rPr lang="zh-CN" altLang="zh-CN" sz="2800" b="1" dirty="0" smtClean="0"/>
              <a:t>平均低</a:t>
            </a:r>
            <a:r>
              <a:rPr lang="en-US" altLang="zh-CN" sz="2800" b="1" dirty="0" smtClean="0"/>
              <a:t>8.4 oz. </a:t>
            </a:r>
            <a:endParaRPr lang="zh-CN" altLang="en-US" sz="2800" b="1" dirty="0"/>
          </a:p>
        </p:txBody>
      </p:sp>
      <mc:AlternateContent xmlns:mc="http://schemas.openxmlformats.org/markup-compatibility/2006">
        <mc:Choice xmlns:a14="http://schemas.microsoft.com/office/drawing/2010/main" xmlns="" Requires="a14">
          <p:sp>
            <p:nvSpPr>
              <p:cNvPr id="10" name="矩形 9"/>
              <p:cNvSpPr/>
              <p:nvPr/>
            </p:nvSpPr>
            <p:spPr>
              <a:xfrm>
                <a:off x="808151" y="2901106"/>
                <a:ext cx="2145587" cy="546240"/>
              </a:xfrm>
              <a:prstGeom prst="rect">
                <a:avLst/>
              </a:prstGeom>
              <a:solidFill>
                <a:srgbClr val="99FFCC"/>
              </a:solidFill>
            </p:spPr>
            <p:txBody>
              <a:bodyPr wrap="non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𝟔</m:t>
                            </m:r>
                          </m:sub>
                        </m:sSub>
                      </m:e>
                    </m:acc>
                    <m:r>
                      <a:rPr lang="en-US" altLang="zh-CN" sz="2800" b="1" i="1">
                        <a:latin typeface="Cambria Math"/>
                      </a:rPr>
                      <m:t> </m:t>
                    </m:r>
                  </m:oMath>
                </a14:m>
                <a:r>
                  <a:rPr lang="fr-FR" altLang="zh-CN" sz="2800" b="1" dirty="0"/>
                  <a:t>=-8. 3939</a:t>
                </a:r>
                <a:r>
                  <a:rPr lang="zh-CN" altLang="en-US" sz="2800" b="1" dirty="0" smtClean="0"/>
                  <a:t/>
                </a:r>
                <a:endParaRPr lang="zh-CN" altLang="en-US" sz="2800" b="1" dirty="0"/>
              </a:p>
            </p:txBody>
          </p:sp>
        </mc:Choice>
        <mc:Fallback>
          <p:sp>
            <p:nvSpPr>
              <p:cNvPr id="10" name="矩形 9"/>
              <p:cNvSpPr>
                <a:spLocks noRot="1" noChangeAspect="1" noMove="1" noResize="1" noEditPoints="1" noAdjustHandles="1" noChangeArrowheads="1" noChangeShapeType="1" noTextEdit="1"/>
              </p:cNvSpPr>
              <p:nvPr/>
            </p:nvSpPr>
            <p:spPr>
              <a:xfrm>
                <a:off x="808151" y="2901106"/>
                <a:ext cx="2145587" cy="546240"/>
              </a:xfrm>
              <a:prstGeom prst="rect">
                <a:avLst/>
              </a:prstGeom>
              <a:blipFill rotWithShape="1">
                <a:blip r:embed="rId4"/>
                <a:stretch>
                  <a:fillRect t="-6667" r="-284" b="-30000"/>
                </a:stretch>
              </a:blipFill>
            </p:spPr>
            <p:txBody>
              <a:bodyPr/>
              <a:lstStyle/>
              <a:p>
                <a:r>
                  <a:rPr lang="zh-CN" altLang="en-US">
                    <a:noFill/>
                  </a:rPr>
                  <a:t> </a:t>
                </a:r>
              </a:p>
            </p:txBody>
          </p:sp>
        </mc:Fallback>
      </mc:AlternateContent>
      <p:sp>
        <p:nvSpPr>
          <p:cNvPr id="11" name="矩形 10"/>
          <p:cNvSpPr/>
          <p:nvPr/>
        </p:nvSpPr>
        <p:spPr>
          <a:xfrm>
            <a:off x="3024082" y="3933056"/>
            <a:ext cx="5227352"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smtClean="0"/>
              <a:t>孕妇</a:t>
            </a:r>
            <a:r>
              <a:rPr lang="zh-CN" altLang="zh-CN" sz="2800" b="1" dirty="0"/>
              <a:t>的怀孕期、身高、体重对新生儿体重的</a:t>
            </a:r>
            <a:r>
              <a:rPr lang="zh-CN" altLang="zh-CN" sz="2800" b="1" dirty="0" smtClean="0"/>
              <a:t>影响是正面</a:t>
            </a:r>
            <a:r>
              <a:rPr lang="zh-CN" altLang="en-US" sz="2800" b="1" dirty="0" smtClean="0"/>
              <a:t>的</a:t>
            </a:r>
            <a:r>
              <a:rPr lang="en-US" altLang="zh-CN" sz="2800" b="1" dirty="0" smtClean="0"/>
              <a:t>.</a:t>
            </a:r>
            <a:endParaRPr lang="zh-CN" altLang="en-US" sz="2800" b="1" dirty="0"/>
          </a:p>
        </p:txBody>
      </p:sp>
      <p:sp>
        <p:nvSpPr>
          <p:cNvPr id="12" name="矩形 11"/>
          <p:cNvSpPr/>
          <p:nvPr/>
        </p:nvSpPr>
        <p:spPr>
          <a:xfrm>
            <a:off x="2957161" y="5083307"/>
            <a:ext cx="5601701" cy="1126462"/>
          </a:xfrm>
          <a:prstGeom prst="rect">
            <a:avLst/>
          </a:prstGeom>
          <a:solidFill>
            <a:srgbClr val="FFFF00"/>
          </a:solidFill>
        </p:spPr>
        <p:txBody>
          <a:bodyPr wrap="square">
            <a:spAutoFit/>
          </a:bodyPr>
          <a:lstStyle/>
          <a:p>
            <a:pPr marL="342900" indent="-342900">
              <a:lnSpc>
                <a:spcPct val="120000"/>
              </a:lnSpc>
              <a:buFont typeface="Arial" panose="020B0604020202020204" pitchFamily="34" charset="0"/>
              <a:buChar char="•"/>
            </a:pPr>
            <a:r>
              <a:rPr lang="zh-CN" altLang="zh-CN" sz="2800" b="1" dirty="0" smtClean="0"/>
              <a:t>第</a:t>
            </a:r>
            <a:r>
              <a:rPr lang="en-US" altLang="zh-CN" sz="2800" b="1" dirty="0"/>
              <a:t>1</a:t>
            </a:r>
            <a:r>
              <a:rPr lang="zh-CN" altLang="zh-CN" sz="2800" b="1" dirty="0"/>
              <a:t>胎新生儿体重比非第</a:t>
            </a:r>
            <a:r>
              <a:rPr lang="en-US" altLang="zh-CN" sz="2800" b="1" dirty="0"/>
              <a:t>1</a:t>
            </a:r>
            <a:r>
              <a:rPr lang="zh-CN" altLang="zh-CN" sz="2800" b="1" dirty="0" smtClean="0"/>
              <a:t>胎</a:t>
            </a:r>
            <a:r>
              <a:rPr lang="zh-CN" altLang="zh-CN" sz="2800" b="1" dirty="0"/>
              <a:t>平均</a:t>
            </a:r>
            <a:r>
              <a:rPr lang="zh-CN" altLang="zh-CN" sz="2800" b="1" dirty="0" smtClean="0"/>
              <a:t>约</a:t>
            </a:r>
            <a:r>
              <a:rPr lang="zh-CN" altLang="zh-CN" sz="2800" b="1" dirty="0"/>
              <a:t>低</a:t>
            </a:r>
            <a:r>
              <a:rPr lang="en-US" altLang="zh-CN" sz="2800" b="1" dirty="0" smtClean="0"/>
              <a:t>3.3</a:t>
            </a:r>
            <a:r>
              <a:rPr lang="en-US" altLang="zh-CN" sz="2800" b="1" dirty="0"/>
              <a:t> </a:t>
            </a:r>
            <a:r>
              <a:rPr lang="en-US" altLang="zh-CN" sz="2800" b="1" dirty="0" err="1"/>
              <a:t>oz</a:t>
            </a:r>
            <a:r>
              <a:rPr lang="en-US" altLang="zh-CN" sz="2800" b="1" dirty="0"/>
              <a:t> </a:t>
            </a:r>
            <a:r>
              <a:rPr lang="en-US" altLang="zh-CN" sz="2800" b="1" dirty="0" smtClean="0"/>
              <a:t>(</a:t>
            </a:r>
            <a:r>
              <a:rPr lang="zh-CN" altLang="zh-CN" sz="2800" b="1" dirty="0" smtClean="0"/>
              <a:t>第</a:t>
            </a:r>
            <a:r>
              <a:rPr lang="en-US" altLang="zh-CN" sz="2800" b="1" dirty="0"/>
              <a:t>1</a:t>
            </a:r>
            <a:r>
              <a:rPr lang="zh-CN" altLang="zh-CN" sz="2800" b="1" dirty="0"/>
              <a:t>胎</a:t>
            </a:r>
            <a:r>
              <a:rPr lang="en-US" altLang="zh-CN" sz="2800" b="1" i="1" dirty="0" smtClean="0"/>
              <a:t>x</a:t>
            </a:r>
            <a:r>
              <a:rPr lang="en-US" altLang="zh-CN" sz="2800" b="1" baseline="-25000" dirty="0" smtClean="0"/>
              <a:t>2</a:t>
            </a:r>
            <a:r>
              <a:rPr lang="en-US" altLang="zh-CN" sz="2800" b="1" dirty="0" smtClean="0"/>
              <a:t>=1</a:t>
            </a:r>
            <a:r>
              <a:rPr lang="en-US" altLang="zh-CN" sz="2800" dirty="0" smtClean="0"/>
              <a:t>)</a:t>
            </a:r>
            <a:r>
              <a:rPr lang="en-US" altLang="zh-CN" sz="2800" b="1" dirty="0" smtClean="0"/>
              <a:t>.</a:t>
            </a:r>
            <a:endParaRPr lang="zh-CN" altLang="en-US" sz="2800" b="1" dirty="0"/>
          </a:p>
        </p:txBody>
      </p:sp>
      <mc:AlternateContent xmlns:mc="http://schemas.openxmlformats.org/markup-compatibility/2006">
        <mc:Choice xmlns:a14="http://schemas.microsoft.com/office/drawing/2010/main" xmlns="" Requires="a14">
          <p:sp>
            <p:nvSpPr>
              <p:cNvPr id="13" name="矩形 12"/>
              <p:cNvSpPr/>
              <p:nvPr/>
            </p:nvSpPr>
            <p:spPr>
              <a:xfrm>
                <a:off x="720820" y="4101004"/>
                <a:ext cx="2263396" cy="546240"/>
              </a:xfrm>
              <a:prstGeom prst="rect">
                <a:avLst/>
              </a:prstGeom>
              <a:noFill/>
            </p:spPr>
            <p:txBody>
              <a:bodyPr wrap="squar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𝟏</m:t>
                            </m:r>
                          </m:sub>
                        </m:sSub>
                        <m:r>
                          <a:rPr lang="en-US" altLang="zh-CN" sz="2800" b="1" i="1" smtClean="0">
                            <a:latin typeface="Cambria Math"/>
                          </a:rPr>
                          <m:t>,</m:t>
                        </m:r>
                      </m:e>
                    </m:acc>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𝟒</m:t>
                            </m:r>
                          </m:sub>
                        </m:sSub>
                        <m:r>
                          <a:rPr lang="en-US" altLang="zh-CN" sz="2800" b="1" i="1">
                            <a:latin typeface="Cambria Math"/>
                          </a:rPr>
                          <m:t>,</m:t>
                        </m:r>
                      </m:e>
                    </m:acc>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𝟓</m:t>
                            </m:r>
                            <m:r>
                              <a:rPr lang="en-US" altLang="zh-CN" sz="2800" b="1" i="1" smtClean="0">
                                <a:latin typeface="Cambria Math"/>
                              </a:rPr>
                              <m:t>  </m:t>
                            </m:r>
                          </m:sub>
                        </m:sSub>
                      </m:e>
                    </m:acc>
                  </m:oMath>
                </a14:m>
                <a:r>
                  <a:rPr lang="en-US" altLang="zh-CN" sz="2800" b="1" dirty="0" smtClean="0"/>
                  <a:t>&gt;0</a:t>
                </a:r>
                <a:endParaRPr lang="zh-CN" altLang="en-US" sz="2800" b="1" dirty="0"/>
              </a:p>
            </p:txBody>
          </p:sp>
        </mc:Choice>
        <mc:Fallback>
          <p:sp>
            <p:nvSpPr>
              <p:cNvPr id="13" name="矩形 12"/>
              <p:cNvSpPr>
                <a:spLocks noRot="1" noChangeAspect="1" noMove="1" noResize="1" noEditPoints="1" noAdjustHandles="1" noChangeArrowheads="1" noChangeShapeType="1" noTextEdit="1"/>
              </p:cNvSpPr>
              <p:nvPr/>
            </p:nvSpPr>
            <p:spPr>
              <a:xfrm>
                <a:off x="720820" y="4101004"/>
                <a:ext cx="2263396" cy="546240"/>
              </a:xfrm>
              <a:prstGeom prst="rect">
                <a:avLst/>
              </a:prstGeom>
              <a:blipFill rotWithShape="1">
                <a:blip r:embed="rId5"/>
                <a:stretch>
                  <a:fillRect t="-6742" b="-314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4" name="矩形 13"/>
              <p:cNvSpPr/>
              <p:nvPr/>
            </p:nvSpPr>
            <p:spPr>
              <a:xfrm>
                <a:off x="749246" y="5188680"/>
                <a:ext cx="1966051"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𝟐</m:t>
                            </m:r>
                          </m:sub>
                        </m:sSub>
                      </m:e>
                    </m:acc>
                    <m:r>
                      <a:rPr lang="en-US" altLang="zh-CN" sz="2800" b="1" i="1">
                        <a:latin typeface="Cambria Math"/>
                      </a:rPr>
                      <m:t> </m:t>
                    </m:r>
                  </m:oMath>
                </a14:m>
                <a:r>
                  <a:rPr lang="fr-FR" altLang="zh-CN" sz="2800" b="1" dirty="0" smtClean="0"/>
                  <a:t>=-</a:t>
                </a:r>
                <a:r>
                  <a:rPr lang="fr-FR" altLang="zh-CN" sz="2800" b="1" dirty="0"/>
                  <a:t>3.2876</a:t>
                </a:r>
                <a:endParaRPr lang="zh-CN" altLang="en-US" sz="2800" b="1" dirty="0"/>
              </a:p>
            </p:txBody>
          </p:sp>
        </mc:Choice>
        <mc:Fallback>
          <p:sp>
            <p:nvSpPr>
              <p:cNvPr id="14" name="矩形 13"/>
              <p:cNvSpPr>
                <a:spLocks noRot="1" noChangeAspect="1" noMove="1" noResize="1" noEditPoints="1" noAdjustHandles="1" noChangeArrowheads="1" noChangeShapeType="1" noTextEdit="1"/>
              </p:cNvSpPr>
              <p:nvPr/>
            </p:nvSpPr>
            <p:spPr>
              <a:xfrm>
                <a:off x="749246" y="5188680"/>
                <a:ext cx="1966051" cy="546240"/>
              </a:xfrm>
              <a:prstGeom prst="rect">
                <a:avLst/>
              </a:prstGeom>
              <a:blipFill rotWithShape="1">
                <a:blip r:embed="rId6"/>
                <a:stretch>
                  <a:fillRect t="-6667" r="-4969" b="-3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93633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10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1000" fill="hold"/>
                                        <p:tgtEl>
                                          <p:spTgt spid="12"/>
                                        </p:tgtEl>
                                        <p:attrNameLst>
                                          <p:attrName>ppt_w</p:attrName>
                                        </p:attrNameLst>
                                      </p:cBhvr>
                                      <p:tavLst>
                                        <p:tav tm="0">
                                          <p:val>
                                            <p:fltVal val="0"/>
                                          </p:val>
                                        </p:tav>
                                        <p:tav tm="100000">
                                          <p:val>
                                            <p:strVal val="#ppt_w"/>
                                          </p:val>
                                        </p:tav>
                                      </p:tavLst>
                                    </p:anim>
                                    <p:anim calcmode="lin" valueType="num">
                                      <p:cBhvr>
                                        <p:cTn id="53" dur="1000" fill="hold"/>
                                        <p:tgtEl>
                                          <p:spTgt spid="12"/>
                                        </p:tgtEl>
                                        <p:attrNameLst>
                                          <p:attrName>ppt_h</p:attrName>
                                        </p:attrNameLst>
                                      </p:cBhvr>
                                      <p:tavLst>
                                        <p:tav tm="0">
                                          <p:val>
                                            <p:fltVal val="0"/>
                                          </p:val>
                                        </p:tav>
                                        <p:tav tm="100000">
                                          <p:val>
                                            <p:strVal val="#ppt_h"/>
                                          </p:val>
                                        </p:tav>
                                      </p:tavLst>
                                    </p:anim>
                                    <p:animEffect transition="in" filter="fade">
                                      <p:cBhvr>
                                        <p:cTn id="5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P spid="12" grpId="0" animBg="1"/>
      <p:bldP spid="13" grpId="0" animBg="1"/>
      <p:bldP spid="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1864362073"/>
              </p:ext>
            </p:extLst>
          </p:nvPr>
        </p:nvGraphicFramePr>
        <p:xfrm>
          <a:off x="519025" y="1196752"/>
          <a:ext cx="7848871" cy="2880320"/>
        </p:xfrm>
        <a:graphic>
          <a:graphicData uri="http://schemas.openxmlformats.org/drawingml/2006/table">
            <a:tbl>
              <a:tblPr firstRow="1" firstCol="1" lastRow="1" lastCol="1" bandRow="1" bandCol="1">
                <a:tableStyleId>{5C22544A-7EE6-4342-B048-85BDC9FD1C3A}</a:tableStyleId>
              </a:tblPr>
              <a:tblGrid>
                <a:gridCol w="690076"/>
                <a:gridCol w="1022685"/>
                <a:gridCol w="1022685"/>
                <a:gridCol w="1022685"/>
                <a:gridCol w="1022685"/>
                <a:gridCol w="1022685"/>
                <a:gridCol w="1022685"/>
                <a:gridCol w="1022685"/>
              </a:tblGrid>
              <a:tr h="360040">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y</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1</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2</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3</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4</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5</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kern="100" dirty="0">
                          <a:solidFill>
                            <a:schemeClr val="tx1"/>
                          </a:solidFill>
                          <a:effectLst/>
                        </a:rPr>
                        <a:t>x</a:t>
                      </a:r>
                      <a:r>
                        <a:rPr lang="en-US" sz="2000" kern="100" baseline="-25000" dirty="0">
                          <a:solidFill>
                            <a:schemeClr val="tx1"/>
                          </a:solidFill>
                          <a:effectLst/>
                        </a:rPr>
                        <a:t>6</a:t>
                      </a:r>
                      <a:endParaRPr lang="zh-CN" sz="20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360040">
                <a:tc>
                  <a:txBody>
                    <a:bodyPr/>
                    <a:lstStyle/>
                    <a:p>
                      <a:pPr algn="ctr">
                        <a:spcAft>
                          <a:spcPts val="0"/>
                        </a:spcAft>
                      </a:pPr>
                      <a:r>
                        <a:rPr lang="en-US" sz="2000" b="0" kern="100" dirty="0">
                          <a:solidFill>
                            <a:schemeClr val="tx1"/>
                          </a:solidFill>
                          <a:effectLst/>
                        </a:rPr>
                        <a:t>y</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0.4075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effectLst/>
                        </a:rPr>
                        <a:t>-0.0439</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0.0270</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0.2037</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effectLst/>
                        </a:rPr>
                        <a:t>0.1559</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kern="100" dirty="0">
                          <a:solidFill>
                            <a:srgbClr val="FF0000"/>
                          </a:solidFill>
                          <a:effectLst/>
                        </a:rPr>
                        <a:t>-0.2468</a:t>
                      </a:r>
                      <a:endParaRPr lang="zh-CN" sz="2000"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1</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0.0809</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-0.0534</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0.0705</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0.0237</a:t>
                      </a:r>
                      <a:endParaRPr lang="zh-CN" sz="2000" b="1" kern="100">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-0.0603</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2</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-0.3510</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effectLst/>
                        </a:rPr>
                        <a:t>0.0435</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-0.0964</a:t>
                      </a:r>
                      <a:endParaRPr lang="zh-CN" sz="2000" b="1" kern="100">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-0.0096</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3</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-0.0065</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0.1473</a:t>
                      </a:r>
                      <a:endParaRPr lang="zh-CN" sz="2000" b="1" kern="100">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-0.0678</a:t>
                      </a:r>
                      <a:endParaRPr lang="zh-CN" sz="2000" kern="10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4</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0.4353</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0.0175</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5</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-0.0603</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6</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kern="100" dirty="0">
                          <a:solidFill>
                            <a:schemeClr val="tx1"/>
                          </a:solidFill>
                          <a:effectLst/>
                        </a:rPr>
                        <a:t>1.0000</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bl>
          </a:graphicData>
        </a:graphic>
      </p:graphicFrame>
      <p:sp>
        <p:nvSpPr>
          <p:cNvPr id="5" name="矩形 4"/>
          <p:cNvSpPr/>
          <p:nvPr/>
        </p:nvSpPr>
        <p:spPr>
          <a:xfrm>
            <a:off x="3059832" y="529516"/>
            <a:ext cx="4896544" cy="523220"/>
          </a:xfrm>
          <a:prstGeom prst="rect">
            <a:avLst/>
          </a:prstGeom>
          <a:solidFill>
            <a:srgbClr val="FFFF00"/>
          </a:solidFill>
        </p:spPr>
        <p:txBody>
          <a:bodyPr wrap="square">
            <a:spAutoFit/>
          </a:bodyPr>
          <a:lstStyle/>
          <a:p>
            <a:r>
              <a:rPr lang="en-US" altLang="zh-CN" sz="2800" b="1" i="1" dirty="0" smtClean="0"/>
              <a:t>y</a:t>
            </a:r>
            <a:r>
              <a:rPr lang="zh-CN" altLang="en-US" sz="2800" b="1" dirty="0" smtClean="0"/>
              <a:t>和各自变量</a:t>
            </a:r>
            <a:r>
              <a:rPr lang="zh-CN" altLang="zh-CN" sz="2800" b="1" dirty="0" smtClean="0"/>
              <a:t>的</a:t>
            </a:r>
            <a:r>
              <a:rPr lang="zh-CN" altLang="zh-CN" sz="2800" b="1" dirty="0"/>
              <a:t>相关系数矩阵</a:t>
            </a:r>
            <a:endParaRPr lang="zh-CN" altLang="en-US" sz="2800" b="1" dirty="0"/>
          </a:p>
        </p:txBody>
      </p:sp>
      <p:sp>
        <p:nvSpPr>
          <p:cNvPr id="6" name="矩形 5"/>
          <p:cNvSpPr/>
          <p:nvPr/>
        </p:nvSpPr>
        <p:spPr>
          <a:xfrm>
            <a:off x="539552" y="4149080"/>
            <a:ext cx="7920880" cy="461665"/>
          </a:xfrm>
          <a:prstGeom prst="rect">
            <a:avLst/>
          </a:prstGeom>
          <a:solidFill>
            <a:srgbClr val="FFCC99"/>
          </a:solidFill>
        </p:spPr>
        <p:txBody>
          <a:bodyPr wrap="square">
            <a:spAutoFit/>
          </a:bodyPr>
          <a:lstStyle/>
          <a:p>
            <a:pPr marL="342900" indent="-342900">
              <a:buFont typeface="Arial" panose="020B0604020202020204" pitchFamily="34" charset="0"/>
              <a:buChar char="•"/>
            </a:pPr>
            <a:r>
              <a:rPr lang="zh-CN" altLang="zh-CN" b="1" dirty="0" smtClean="0"/>
              <a:t>与</a:t>
            </a:r>
            <a:r>
              <a:rPr lang="en-US" altLang="zh-CN" b="1" i="1" dirty="0" smtClean="0"/>
              <a:t>y</a:t>
            </a:r>
            <a:r>
              <a:rPr lang="zh-CN" altLang="zh-CN" b="1" dirty="0"/>
              <a:t>相关性</a:t>
            </a:r>
            <a:r>
              <a:rPr lang="zh-CN" altLang="zh-CN" b="1" dirty="0" smtClean="0"/>
              <a:t>较强的是怀孕期</a:t>
            </a:r>
            <a:r>
              <a:rPr lang="en-US" altLang="zh-CN" b="1" i="1" dirty="0" smtClean="0"/>
              <a:t>x</a:t>
            </a:r>
            <a:r>
              <a:rPr lang="en-US" altLang="zh-CN" b="1" baseline="-25000" dirty="0" smtClean="0"/>
              <a:t>1</a:t>
            </a:r>
            <a:r>
              <a:rPr lang="en-US" altLang="zh-CN" b="1" dirty="0" smtClean="0"/>
              <a:t>, </a:t>
            </a:r>
            <a:r>
              <a:rPr lang="zh-CN" altLang="zh-CN" b="1" dirty="0" smtClean="0"/>
              <a:t>吸烟</a:t>
            </a:r>
            <a:r>
              <a:rPr lang="zh-CN" altLang="zh-CN" b="1" dirty="0"/>
              <a:t>状况</a:t>
            </a:r>
            <a:r>
              <a:rPr lang="en-US" altLang="zh-CN" b="1" i="1" dirty="0" smtClean="0"/>
              <a:t>x</a:t>
            </a:r>
            <a:r>
              <a:rPr lang="en-US" altLang="zh-CN" b="1" baseline="-25000" dirty="0" smtClean="0"/>
              <a:t>6</a:t>
            </a:r>
            <a:r>
              <a:rPr lang="en-US" altLang="zh-CN" b="1" dirty="0" smtClean="0"/>
              <a:t>, </a:t>
            </a:r>
            <a:r>
              <a:rPr lang="zh-CN" altLang="zh-CN" b="1" dirty="0" smtClean="0"/>
              <a:t>身高</a:t>
            </a:r>
            <a:r>
              <a:rPr lang="en-US" altLang="zh-CN" b="1" i="1" dirty="0" smtClean="0"/>
              <a:t>x</a:t>
            </a:r>
            <a:r>
              <a:rPr lang="en-US" altLang="zh-CN" b="1" baseline="-25000" dirty="0" smtClean="0"/>
              <a:t>4</a:t>
            </a:r>
            <a:r>
              <a:rPr lang="en-US" altLang="zh-CN" b="1" dirty="0" smtClean="0"/>
              <a:t>.</a:t>
            </a:r>
            <a:endParaRPr lang="zh-CN" altLang="en-US" b="1" dirty="0"/>
          </a:p>
        </p:txBody>
      </p:sp>
      <p:sp>
        <p:nvSpPr>
          <p:cNvPr id="7" name="矩形 6"/>
          <p:cNvSpPr/>
          <p:nvPr/>
        </p:nvSpPr>
        <p:spPr>
          <a:xfrm>
            <a:off x="491512" y="4581128"/>
            <a:ext cx="8184944" cy="978729"/>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b="1" dirty="0" smtClean="0"/>
              <a:t>自变量间</a:t>
            </a:r>
            <a:r>
              <a:rPr lang="zh-CN" altLang="zh-CN" b="1" dirty="0"/>
              <a:t>相关性较强的有：孕妇体重</a:t>
            </a:r>
            <a:r>
              <a:rPr lang="en-US" altLang="zh-CN" b="1" i="1" dirty="0"/>
              <a:t>x</a:t>
            </a:r>
            <a:r>
              <a:rPr lang="en-US" altLang="zh-CN" b="1" baseline="-25000" dirty="0"/>
              <a:t>5</a:t>
            </a:r>
            <a:r>
              <a:rPr lang="zh-CN" altLang="zh-CN" b="1" dirty="0"/>
              <a:t>与身高</a:t>
            </a:r>
            <a:r>
              <a:rPr lang="en-US" altLang="zh-CN" b="1" i="1" dirty="0"/>
              <a:t>x</a:t>
            </a:r>
            <a:r>
              <a:rPr lang="en-US" altLang="zh-CN" b="1" baseline="-25000" dirty="0"/>
              <a:t>4</a:t>
            </a:r>
            <a:r>
              <a:rPr lang="zh-CN" altLang="zh-CN" b="1" dirty="0"/>
              <a:t>的</a:t>
            </a:r>
            <a:r>
              <a:rPr lang="zh-CN" altLang="zh-CN" b="1" dirty="0" smtClean="0"/>
              <a:t>正相关</a:t>
            </a:r>
            <a:r>
              <a:rPr lang="zh-CN" altLang="en-US" b="1" dirty="0" smtClean="0"/>
              <a:t>；</a:t>
            </a:r>
            <a:r>
              <a:rPr lang="zh-CN" altLang="zh-CN" b="1" dirty="0" smtClean="0"/>
              <a:t>年龄 </a:t>
            </a:r>
            <a:r>
              <a:rPr lang="en-US" altLang="zh-CN" b="1" i="1" dirty="0"/>
              <a:t>x</a:t>
            </a:r>
            <a:r>
              <a:rPr lang="en-US" altLang="zh-CN" b="1" baseline="-25000" dirty="0"/>
              <a:t>3</a:t>
            </a:r>
            <a:r>
              <a:rPr lang="zh-CN" altLang="zh-CN" b="1" dirty="0"/>
              <a:t>与胎次状况</a:t>
            </a:r>
            <a:r>
              <a:rPr lang="en-US" altLang="zh-CN" b="1" i="1" dirty="0"/>
              <a:t>x</a:t>
            </a:r>
            <a:r>
              <a:rPr lang="en-US" altLang="zh-CN" b="1" baseline="-25000" dirty="0"/>
              <a:t>2</a:t>
            </a:r>
            <a:r>
              <a:rPr lang="zh-CN" altLang="zh-CN" b="1" dirty="0"/>
              <a:t>的</a:t>
            </a:r>
            <a:r>
              <a:rPr lang="zh-CN" altLang="zh-CN" b="1" dirty="0" smtClean="0"/>
              <a:t>负相关</a:t>
            </a:r>
            <a:r>
              <a:rPr lang="en-US" altLang="zh-CN" b="1" dirty="0" smtClean="0"/>
              <a:t>(</a:t>
            </a:r>
            <a:r>
              <a:rPr lang="zh-CN" altLang="zh-CN" b="1" dirty="0" smtClean="0"/>
              <a:t>年龄</a:t>
            </a:r>
            <a:r>
              <a:rPr lang="zh-CN" altLang="zh-CN" b="1" dirty="0"/>
              <a:t>越大第</a:t>
            </a:r>
            <a:r>
              <a:rPr lang="en-US" altLang="zh-CN" b="1" dirty="0"/>
              <a:t>1</a:t>
            </a:r>
            <a:r>
              <a:rPr lang="zh-CN" altLang="zh-CN" b="1" dirty="0" smtClean="0"/>
              <a:t>胎</a:t>
            </a:r>
            <a:r>
              <a:rPr lang="en-US" altLang="zh-CN" b="1" i="1" dirty="0" smtClean="0"/>
              <a:t>x</a:t>
            </a:r>
            <a:r>
              <a:rPr lang="en-US" altLang="zh-CN" b="1" baseline="-25000" dirty="0" smtClean="0"/>
              <a:t>2</a:t>
            </a:r>
            <a:r>
              <a:rPr lang="en-US" altLang="zh-CN" b="1" dirty="0" smtClean="0"/>
              <a:t>=1</a:t>
            </a:r>
            <a:r>
              <a:rPr lang="zh-CN" altLang="zh-CN" b="1" dirty="0" smtClean="0"/>
              <a:t>越少</a:t>
            </a:r>
            <a:r>
              <a:rPr lang="en-US" altLang="zh-CN" dirty="0" smtClean="0"/>
              <a:t>)</a:t>
            </a:r>
            <a:r>
              <a:rPr lang="en-US" altLang="zh-CN" b="1" dirty="0" smtClean="0"/>
              <a:t>.</a:t>
            </a:r>
            <a:endParaRPr lang="zh-CN" altLang="zh-CN" b="1" dirty="0"/>
          </a:p>
        </p:txBody>
      </p:sp>
      <p:sp>
        <p:nvSpPr>
          <p:cNvPr id="9" name="矩形 8"/>
          <p:cNvSpPr/>
          <p:nvPr/>
        </p:nvSpPr>
        <p:spPr>
          <a:xfrm>
            <a:off x="467544" y="515346"/>
            <a:ext cx="1872208" cy="609398"/>
          </a:xfrm>
          <a:prstGeom prst="rect">
            <a:avLst/>
          </a:prstGeom>
          <a:solidFill>
            <a:srgbClr val="FFCCFF"/>
          </a:solidFill>
        </p:spPr>
        <p:txBody>
          <a:bodyPr wrap="square">
            <a:spAutoFit/>
          </a:bodyPr>
          <a:lstStyle/>
          <a:p>
            <a:pPr>
              <a:lnSpc>
                <a:spcPct val="120000"/>
              </a:lnSpc>
            </a:pPr>
            <a:r>
              <a:rPr lang="zh-CN" altLang="en-US" sz="2800" b="1" dirty="0" smtClean="0"/>
              <a:t>相关分析</a:t>
            </a:r>
            <a:endParaRPr lang="zh-CN" altLang="en-US" sz="2800" b="1" dirty="0"/>
          </a:p>
        </p:txBody>
      </p:sp>
      <p:sp>
        <p:nvSpPr>
          <p:cNvPr id="10" name="矩形 9"/>
          <p:cNvSpPr/>
          <p:nvPr/>
        </p:nvSpPr>
        <p:spPr>
          <a:xfrm>
            <a:off x="611560" y="5517232"/>
            <a:ext cx="7776864" cy="1126462"/>
          </a:xfrm>
          <a:prstGeom prst="rect">
            <a:avLst/>
          </a:prstGeom>
          <a:solidFill>
            <a:srgbClr val="FFFF00"/>
          </a:solidFill>
        </p:spPr>
        <p:txBody>
          <a:bodyPr wrap="square">
            <a:spAutoFit/>
          </a:bodyPr>
          <a:lstStyle/>
          <a:p>
            <a:pPr>
              <a:lnSpc>
                <a:spcPct val="120000"/>
              </a:lnSpc>
            </a:pPr>
            <a:r>
              <a:rPr lang="zh-CN" altLang="en-US" sz="2800" b="1" dirty="0"/>
              <a:t>当</a:t>
            </a:r>
            <a:r>
              <a:rPr lang="zh-CN" altLang="zh-CN" sz="2800" b="1" dirty="0" smtClean="0"/>
              <a:t>几</a:t>
            </a:r>
            <a:r>
              <a:rPr lang="zh-CN" altLang="zh-CN" sz="2800" b="1" dirty="0"/>
              <a:t>个</a:t>
            </a:r>
            <a:r>
              <a:rPr lang="zh-CN" altLang="zh-CN" sz="2800" b="1" dirty="0" smtClean="0"/>
              <a:t>自变量间</a:t>
            </a:r>
            <a:r>
              <a:rPr lang="zh-CN" altLang="en-US" sz="2800" b="1" dirty="0" smtClean="0"/>
              <a:t>有</a:t>
            </a:r>
            <a:r>
              <a:rPr lang="zh-CN" altLang="zh-CN" sz="2800" b="1" dirty="0" smtClean="0">
                <a:solidFill>
                  <a:srgbClr val="FF0000"/>
                </a:solidFill>
              </a:rPr>
              <a:t>较强相关性</a:t>
            </a:r>
            <a:r>
              <a:rPr lang="zh-CN" altLang="en-US" sz="2800" b="1" dirty="0" smtClean="0"/>
              <a:t>时</a:t>
            </a:r>
            <a:r>
              <a:rPr lang="en-US" altLang="zh-CN" sz="2800" b="1" dirty="0" smtClean="0"/>
              <a:t>, </a:t>
            </a:r>
            <a:r>
              <a:rPr lang="zh-CN" altLang="zh-CN" sz="2800" b="1" dirty="0" smtClean="0">
                <a:solidFill>
                  <a:srgbClr val="FF0000"/>
                </a:solidFill>
              </a:rPr>
              <a:t>删除</a:t>
            </a:r>
            <a:r>
              <a:rPr lang="zh-CN" altLang="zh-CN" sz="2800" b="1" dirty="0">
                <a:solidFill>
                  <a:srgbClr val="FF0000"/>
                </a:solidFill>
              </a:rPr>
              <a:t>多余的只保留一</a:t>
            </a:r>
            <a:r>
              <a:rPr lang="zh-CN" altLang="zh-CN" sz="2800" b="1" dirty="0" smtClean="0">
                <a:solidFill>
                  <a:srgbClr val="FF0000"/>
                </a:solidFill>
              </a:rPr>
              <a:t>个</a:t>
            </a:r>
            <a:r>
              <a:rPr lang="zh-CN" altLang="zh-CN" sz="2800" b="1" dirty="0" smtClean="0"/>
              <a:t>不会</a:t>
            </a:r>
            <a:r>
              <a:rPr lang="zh-CN" altLang="zh-CN" sz="2800" b="1" dirty="0"/>
              <a:t>对</a:t>
            </a:r>
            <a:r>
              <a:rPr lang="zh-CN" altLang="zh-CN" sz="2800" b="1" dirty="0" smtClean="0"/>
              <a:t>模型有效性</a:t>
            </a:r>
            <a:r>
              <a:rPr lang="zh-CN" altLang="zh-CN" sz="2800" b="1" dirty="0"/>
              <a:t>和精确度有多大</a:t>
            </a:r>
            <a:r>
              <a:rPr lang="zh-CN" altLang="zh-CN" sz="2800" b="1" dirty="0" smtClean="0"/>
              <a:t>影响</a:t>
            </a:r>
            <a:r>
              <a:rPr lang="en-US" altLang="zh-CN" sz="2800" b="1" dirty="0" smtClean="0"/>
              <a:t>.</a:t>
            </a:r>
            <a:endParaRPr lang="zh-CN" altLang="en-US" sz="2800" b="1" dirty="0"/>
          </a:p>
        </p:txBody>
      </p:sp>
    </p:spTree>
    <p:extLst>
      <p:ext uri="{BB962C8B-B14F-4D97-AF65-F5344CB8AC3E}">
        <p14:creationId xmlns:p14="http://schemas.microsoft.com/office/powerpoint/2010/main" xmlns="" val="40574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632" y="692696"/>
            <a:ext cx="6768752" cy="523220"/>
          </a:xfrm>
          <a:prstGeom prst="rect">
            <a:avLst/>
          </a:prstGeom>
          <a:solidFill>
            <a:srgbClr val="FFCCFF"/>
          </a:solidFill>
        </p:spPr>
        <p:txBody>
          <a:bodyPr wrap="square">
            <a:spAutoFit/>
          </a:bodyPr>
          <a:lstStyle/>
          <a:p>
            <a:r>
              <a:rPr lang="zh-CN" altLang="zh-CN" sz="2800" b="1" dirty="0"/>
              <a:t>不同年龄段孕妇吸烟对新生儿体重的影响</a:t>
            </a:r>
            <a:endParaRPr lang="zh-CN"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xmlns="" val="634489932"/>
              </p:ext>
            </p:extLst>
          </p:nvPr>
        </p:nvGraphicFramePr>
        <p:xfrm>
          <a:off x="683568" y="1988840"/>
          <a:ext cx="7632848" cy="3408040"/>
        </p:xfrm>
        <a:graphic>
          <a:graphicData uri="http://schemas.openxmlformats.org/drawingml/2006/table">
            <a:tbl>
              <a:tblPr>
                <a:tableStyleId>{5C22544A-7EE6-4342-B048-85BDC9FD1C3A}</a:tableStyleId>
              </a:tblPr>
              <a:tblGrid>
                <a:gridCol w="1497314"/>
                <a:gridCol w="1640028"/>
                <a:gridCol w="1498502"/>
                <a:gridCol w="1498502"/>
                <a:gridCol w="1498502"/>
              </a:tblGrid>
              <a:tr h="340804">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000" b="1" kern="100" dirty="0">
                          <a:effectLst/>
                        </a:rPr>
                        <a:t>小于</a:t>
                      </a:r>
                      <a:r>
                        <a:rPr lang="en-US" sz="2000" b="1" kern="100" dirty="0">
                          <a:effectLst/>
                        </a:rPr>
                        <a:t>25</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en-US" sz="2000" b="1" kern="100" dirty="0">
                          <a:effectLst/>
                        </a:rPr>
                        <a:t>25~30</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en-US" sz="2000" b="1" kern="100" dirty="0">
                          <a:effectLst/>
                        </a:rPr>
                        <a:t>30~35</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000" b="1" kern="100" dirty="0">
                          <a:effectLst/>
                        </a:rPr>
                        <a:t>大于</a:t>
                      </a:r>
                      <a:r>
                        <a:rPr lang="en-US" sz="2000" b="1" kern="100" dirty="0">
                          <a:effectLst/>
                        </a:rPr>
                        <a:t>35</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-66.3893</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a:effectLst/>
                        </a:rPr>
                        <a:t>-39.1296</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a:effectLst/>
                        </a:rPr>
                        <a:t>-157.1307</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dirty="0">
                          <a:effectLst/>
                        </a:rPr>
                        <a:t>-130.1740</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smtClean="0">
                          <a:solidFill>
                            <a:srgbClr val="FF0000"/>
                          </a:solidFill>
                          <a:effectLst/>
                        </a:rPr>
                        <a:t>b</a:t>
                      </a:r>
                      <a:r>
                        <a:rPr lang="en-US" sz="2000" b="1" kern="100" baseline="-25000" dirty="0" smtClean="0">
                          <a:solidFill>
                            <a:srgbClr val="FF0000"/>
                          </a:solidFill>
                          <a:effectLst/>
                        </a:rPr>
                        <a:t>1</a:t>
                      </a:r>
                      <a:r>
                        <a:rPr lang="en-US" sz="2000" b="1" kern="100" baseline="0" dirty="0" smtClean="0">
                          <a:solidFill>
                            <a:srgbClr val="FF0000"/>
                          </a:solidFill>
                          <a:effectLst/>
                        </a:rPr>
                        <a:t>(</a:t>
                      </a:r>
                      <a:r>
                        <a:rPr lang="zh-CN" altLang="en-US" sz="2000" b="1" kern="100" baseline="0" dirty="0" smtClean="0">
                          <a:solidFill>
                            <a:srgbClr val="FF0000"/>
                          </a:solidFill>
                          <a:effectLst/>
                        </a:rPr>
                        <a:t>怀孕期</a:t>
                      </a:r>
                      <a:r>
                        <a:rPr lang="en-US" altLang="zh-CN" sz="2000" b="1" kern="100" baseline="0" dirty="0" smtClean="0">
                          <a:solidFill>
                            <a:srgbClr val="FF0000"/>
                          </a:solidFill>
                          <a:effectLst/>
                        </a:rPr>
                        <a:t>)</a:t>
                      </a:r>
                      <a:endParaRPr lang="zh-CN" sz="2000" b="1" kern="100" dirty="0">
                        <a:solidFill>
                          <a:srgbClr val="FF0000"/>
                        </a:solidFill>
                        <a:effectLst/>
                        <a:latin typeface="Times New Roman"/>
                        <a:ea typeface="宋体"/>
                      </a:endParaRPr>
                    </a:p>
                  </a:txBody>
                  <a:tcPr marL="68580" marR="68580" marT="0" marB="0"/>
                </a:tc>
                <a:tc>
                  <a:txBody>
                    <a:bodyPr/>
                    <a:lstStyle/>
                    <a:p>
                      <a:pPr indent="171450" algn="just">
                        <a:spcAft>
                          <a:spcPts val="0"/>
                        </a:spcAft>
                      </a:pPr>
                      <a:r>
                        <a:rPr lang="fr-FR" sz="2000" b="1" kern="100" dirty="0" smtClean="0">
                          <a:solidFill>
                            <a:srgbClr val="FF0000"/>
                          </a:solidFill>
                          <a:effectLst/>
                        </a:rPr>
                        <a:t>    0.3972</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0.3521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0.5951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0.6728</a:t>
                      </a:r>
                      <a:endParaRPr lang="zh-CN" sz="2000" b="1" kern="100" dirty="0">
                        <a:solidFill>
                          <a:srgbClr val="FF0000"/>
                        </a:solidFill>
                        <a:effectLst/>
                        <a:latin typeface="Times New Roman"/>
                        <a:ea typeface="宋体"/>
                      </a:endParaRPr>
                    </a:p>
                  </a:txBody>
                  <a:tcPr marL="68580" marR="68580" marT="0" marB="0"/>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-0.9978</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a:effectLst/>
                        </a:rPr>
                        <a:t>-7.4124</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a:effectLst/>
                        </a:rPr>
                        <a:t>-0.0932</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dirty="0">
                          <a:effectLst/>
                        </a:rPr>
                        <a:t>-4.1835</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4</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1.2144</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0.8409</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a:effectLst/>
                        </a:rPr>
                        <a:t>1.6828</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dirty="0">
                          <a:effectLst/>
                        </a:rPr>
                        <a:t>0.8747</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5</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-0.0021</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0.0959</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0.0557</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0.0732</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smtClean="0">
                          <a:solidFill>
                            <a:srgbClr val="FF0000"/>
                          </a:solidFill>
                          <a:effectLst/>
                        </a:rPr>
                        <a:t>b</a:t>
                      </a:r>
                      <a:r>
                        <a:rPr lang="en-US" sz="2000" b="1" kern="100" baseline="-25000" dirty="0" smtClean="0">
                          <a:solidFill>
                            <a:srgbClr val="FF0000"/>
                          </a:solidFill>
                          <a:effectLst/>
                        </a:rPr>
                        <a:t>6</a:t>
                      </a:r>
                      <a:r>
                        <a:rPr lang="en-US" altLang="zh-CN" sz="2000" b="1" kern="100" baseline="0" dirty="0" smtClean="0">
                          <a:solidFill>
                            <a:srgbClr val="FF0000"/>
                          </a:solidFill>
                          <a:effectLst/>
                        </a:rPr>
                        <a:t>(</a:t>
                      </a:r>
                      <a:r>
                        <a:rPr lang="zh-CN" altLang="en-US" sz="2000" b="1" kern="100" baseline="0" dirty="0" smtClean="0">
                          <a:solidFill>
                            <a:srgbClr val="FF0000"/>
                          </a:solidFill>
                          <a:effectLst/>
                        </a:rPr>
                        <a:t>吸烟状况</a:t>
                      </a:r>
                      <a:r>
                        <a:rPr lang="en-US" altLang="zh-CN" sz="2000" b="1" kern="100" baseline="0" dirty="0" smtClean="0">
                          <a:solidFill>
                            <a:srgbClr val="FF0000"/>
                          </a:solidFill>
                          <a:effectLst/>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-8.4119</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-8.2656</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-10.5411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-6.4008</a:t>
                      </a:r>
                      <a:endParaRPr lang="zh-CN" sz="2000" b="1" kern="100" dirty="0">
                        <a:solidFill>
                          <a:srgbClr val="FF0000"/>
                        </a:solidFill>
                        <a:effectLst/>
                        <a:latin typeface="Times New Roman"/>
                        <a:ea typeface="宋体"/>
                      </a:endParaRPr>
                    </a:p>
                  </a:txBody>
                  <a:tcPr marL="68580" marR="68580" marT="0" marB="0"/>
                </a:tc>
              </a:tr>
              <a:tr h="340804">
                <a:tc>
                  <a:txBody>
                    <a:bodyPr/>
                    <a:lstStyle/>
                    <a:p>
                      <a:pPr algn="ctr">
                        <a:spcAft>
                          <a:spcPts val="0"/>
                        </a:spcAft>
                      </a:pPr>
                      <a:r>
                        <a:rPr lang="en-US" sz="2000" b="1" kern="100" dirty="0">
                          <a:effectLst/>
                        </a:rPr>
                        <a:t>R</a:t>
                      </a:r>
                      <a:r>
                        <a:rPr lang="en-US" sz="2000" b="1" kern="100" baseline="30000" dirty="0">
                          <a:effectLst/>
                        </a:rPr>
                        <a:t>2</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a:effectLst/>
                        </a:rPr>
                        <a:t>0.2549</a:t>
                      </a:r>
                      <a:endParaRPr lang="zh-CN" sz="2000" b="1" kern="10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0.2330</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0.3394</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0.3136</a:t>
                      </a:r>
                      <a:endParaRPr lang="zh-CN" sz="2000" b="1" kern="100" dirty="0">
                        <a:effectLst/>
                        <a:latin typeface="Times New Roman"/>
                        <a:ea typeface="宋体"/>
                      </a:endParaRPr>
                    </a:p>
                  </a:txBody>
                  <a:tcPr marL="68580" marR="68580" marT="0" marB="0">
                    <a:solidFill>
                      <a:srgbClr val="FFC000"/>
                    </a:solidFill>
                  </a:tcPr>
                </a:tc>
              </a:tr>
              <a:tr h="340804">
                <a:tc>
                  <a:txBody>
                    <a:bodyPr/>
                    <a:lstStyle/>
                    <a:p>
                      <a:pPr algn="ctr">
                        <a:spcAft>
                          <a:spcPts val="0"/>
                        </a:spcAft>
                      </a:pPr>
                      <a:r>
                        <a:rPr lang="fr-FR" sz="2000" b="1" kern="100" dirty="0">
                          <a:effectLst/>
                        </a:rPr>
                        <a:t>s</a:t>
                      </a:r>
                      <a:r>
                        <a:rPr lang="fr-FR" sz="2000" b="1" kern="100" baseline="30000" dirty="0">
                          <a:effectLst/>
                        </a:rPr>
                        <a:t>2</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211.6359</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239.7201</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a:effectLst/>
                        </a:rPr>
                        <a:t>272.6021</a:t>
                      </a:r>
                      <a:endParaRPr lang="zh-CN" sz="2000" b="1" kern="10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a:effectLst/>
                        </a:rPr>
                        <a:t>304.7208</a:t>
                      </a:r>
                      <a:endParaRPr lang="zh-CN" sz="2000" b="1" kern="100">
                        <a:effectLst/>
                        <a:latin typeface="Times New Roman"/>
                        <a:ea typeface="宋体"/>
                      </a:endParaRPr>
                    </a:p>
                  </a:txBody>
                  <a:tcPr marL="68580" marR="68580" marT="0" marB="0">
                    <a:solidFill>
                      <a:srgbClr val="FFC000"/>
                    </a:solidFill>
                  </a:tcPr>
                </a:tc>
              </a:tr>
              <a:tr h="340804">
                <a:tc>
                  <a:txBody>
                    <a:bodyPr/>
                    <a:lstStyle/>
                    <a:p>
                      <a:pPr algn="ctr">
                        <a:spcAft>
                          <a:spcPts val="0"/>
                        </a:spcAft>
                      </a:pPr>
                      <a:r>
                        <a:rPr lang="en-US" sz="2000" b="1" kern="100" dirty="0">
                          <a:effectLst/>
                        </a:rPr>
                        <a:t>n</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444</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362</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211</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157</a:t>
                      </a:r>
                      <a:endParaRPr lang="zh-CN" sz="2000" b="1" kern="100" dirty="0">
                        <a:effectLst/>
                        <a:latin typeface="Times New Roman"/>
                        <a:ea typeface="宋体"/>
                      </a:endParaRPr>
                    </a:p>
                  </a:txBody>
                  <a:tcPr marL="68580" marR="68580" marT="0" marB="0">
                    <a:solidFill>
                      <a:srgbClr val="FFC000"/>
                    </a:solidFill>
                  </a:tcPr>
                </a:tc>
              </a:tr>
            </a:tbl>
          </a:graphicData>
        </a:graphic>
      </p:graphicFrame>
      <p:sp>
        <p:nvSpPr>
          <p:cNvPr id="7" name="矩形 6"/>
          <p:cNvSpPr/>
          <p:nvPr/>
        </p:nvSpPr>
        <p:spPr>
          <a:xfrm>
            <a:off x="539552" y="1340768"/>
            <a:ext cx="7920880" cy="523220"/>
          </a:xfrm>
          <a:prstGeom prst="rect">
            <a:avLst/>
          </a:prstGeom>
        </p:spPr>
        <p:txBody>
          <a:bodyPr wrap="square">
            <a:spAutoFit/>
          </a:bodyPr>
          <a:lstStyle/>
          <a:p>
            <a:r>
              <a:rPr lang="zh-CN" altLang="zh-CN" sz="2800" b="1" dirty="0" smtClean="0"/>
              <a:t>孕妇</a:t>
            </a:r>
            <a:r>
              <a:rPr lang="zh-CN" altLang="en-US" sz="2800" b="1" dirty="0" smtClean="0"/>
              <a:t>按年龄分组</a:t>
            </a:r>
            <a:r>
              <a:rPr lang="zh-CN" altLang="zh-CN" sz="2800" b="1" dirty="0" smtClean="0"/>
              <a:t>建立</a:t>
            </a:r>
            <a:r>
              <a:rPr lang="en-US" altLang="zh-CN" sz="2800" b="1" i="1" dirty="0"/>
              <a:t>y</a:t>
            </a:r>
            <a:r>
              <a:rPr lang="zh-CN" altLang="zh-CN" sz="2800" b="1" dirty="0"/>
              <a:t>与</a:t>
            </a:r>
            <a:r>
              <a:rPr lang="en-US" altLang="zh-CN" sz="2800" b="1" i="1" dirty="0"/>
              <a:t>x</a:t>
            </a:r>
            <a:r>
              <a:rPr lang="en-US" altLang="zh-CN" sz="2800" b="1" baseline="-25000" dirty="0"/>
              <a:t>1</a:t>
            </a:r>
            <a:r>
              <a:rPr lang="en-US" altLang="zh-CN" sz="2800" b="1" dirty="0"/>
              <a:t>, </a:t>
            </a:r>
            <a:r>
              <a:rPr lang="en-US" altLang="zh-CN" sz="2800" b="1" i="1" dirty="0"/>
              <a:t>x</a:t>
            </a:r>
            <a:r>
              <a:rPr lang="en-US" altLang="zh-CN" sz="2800" b="1" baseline="-25000" dirty="0" smtClean="0"/>
              <a:t>2</a:t>
            </a:r>
            <a:r>
              <a:rPr lang="en-US" altLang="zh-CN" sz="2800" b="1" dirty="0"/>
              <a:t>, </a:t>
            </a:r>
            <a:r>
              <a:rPr lang="en-US" altLang="zh-CN" sz="2800" b="1" i="1" dirty="0"/>
              <a:t>x</a:t>
            </a:r>
            <a:r>
              <a:rPr lang="en-US" altLang="zh-CN" sz="2800" b="1" baseline="-25000" dirty="0" smtClean="0"/>
              <a:t>4</a:t>
            </a:r>
            <a:r>
              <a:rPr lang="en-US" altLang="zh-CN" sz="2800" b="1" dirty="0"/>
              <a:t>, </a:t>
            </a:r>
            <a:r>
              <a:rPr lang="en-US" altLang="zh-CN" sz="2800" b="1" i="1" dirty="0"/>
              <a:t>x</a:t>
            </a:r>
            <a:r>
              <a:rPr lang="en-US" altLang="zh-CN" sz="2800" b="1" baseline="-25000" dirty="0" smtClean="0"/>
              <a:t>5</a:t>
            </a:r>
            <a:r>
              <a:rPr lang="en-US" altLang="zh-CN" sz="2800" b="1" dirty="0"/>
              <a:t>, </a:t>
            </a:r>
            <a:r>
              <a:rPr lang="en-US" altLang="zh-CN" sz="2800" b="1" i="1" dirty="0"/>
              <a:t>x</a:t>
            </a:r>
            <a:r>
              <a:rPr lang="en-US" altLang="zh-CN" sz="2800" b="1" baseline="-25000" dirty="0" smtClean="0"/>
              <a:t>6</a:t>
            </a:r>
            <a:r>
              <a:rPr lang="zh-CN" altLang="zh-CN" sz="2800" b="1" dirty="0"/>
              <a:t>的回归模型</a:t>
            </a:r>
            <a:endParaRPr lang="zh-CN" altLang="en-US" sz="2800" b="1" dirty="0"/>
          </a:p>
        </p:txBody>
      </p:sp>
      <p:sp>
        <p:nvSpPr>
          <p:cNvPr id="8" name="矩形 7"/>
          <p:cNvSpPr/>
          <p:nvPr/>
        </p:nvSpPr>
        <p:spPr>
          <a:xfrm>
            <a:off x="712669" y="5445224"/>
            <a:ext cx="7574646" cy="1076961"/>
          </a:xfrm>
          <a:prstGeom prst="rect">
            <a:avLst/>
          </a:prstGeom>
          <a:solidFill>
            <a:srgbClr val="FFFF00"/>
          </a:solidFill>
        </p:spPr>
        <p:txBody>
          <a:bodyPr wrap="square">
            <a:spAutoFit/>
          </a:bodyPr>
          <a:lstStyle/>
          <a:p>
            <a:pPr>
              <a:lnSpc>
                <a:spcPct val="120000"/>
              </a:lnSpc>
            </a:pPr>
            <a:r>
              <a:rPr lang="zh-CN" altLang="zh-CN" sz="2800" b="1" dirty="0" smtClean="0"/>
              <a:t>对于</a:t>
            </a:r>
            <a:r>
              <a:rPr lang="en-US" altLang="zh-CN" sz="2800" b="1" i="1" dirty="0" smtClean="0"/>
              <a:t>x</a:t>
            </a:r>
            <a:r>
              <a:rPr lang="en-US" altLang="zh-CN" sz="2800" b="1" baseline="-25000" dirty="0" smtClean="0"/>
              <a:t>1</a:t>
            </a:r>
            <a:r>
              <a:rPr lang="zh-CN" altLang="zh-CN" sz="2800" b="1" dirty="0" smtClean="0"/>
              <a:t>和</a:t>
            </a:r>
            <a:r>
              <a:rPr lang="en-US" altLang="zh-CN" sz="2800" b="1" i="1" dirty="0" smtClean="0"/>
              <a:t>x</a:t>
            </a:r>
            <a:r>
              <a:rPr lang="en-US" altLang="zh-CN" sz="2800" b="1" baseline="-25000" dirty="0" smtClean="0"/>
              <a:t>6</a:t>
            </a:r>
            <a:r>
              <a:rPr lang="zh-CN" altLang="zh-CN" sz="2800" b="1" dirty="0" smtClean="0"/>
              <a:t>两</a:t>
            </a:r>
            <a:r>
              <a:rPr lang="zh-CN" altLang="zh-CN" sz="2800" b="1" dirty="0"/>
              <a:t>个</a:t>
            </a:r>
            <a:r>
              <a:rPr lang="zh-CN" altLang="zh-CN" sz="2800" b="1" dirty="0" smtClean="0"/>
              <a:t>影响</a:t>
            </a:r>
            <a:r>
              <a:rPr lang="en-US" altLang="zh-CN" sz="2800" b="1" i="1" dirty="0"/>
              <a:t>y</a:t>
            </a:r>
            <a:r>
              <a:rPr lang="zh-CN" altLang="zh-CN" sz="2800" b="1" dirty="0" smtClean="0"/>
              <a:t>的</a:t>
            </a:r>
            <a:r>
              <a:rPr lang="zh-CN" altLang="zh-CN" sz="2800" b="1" dirty="0"/>
              <a:t>主要</a:t>
            </a:r>
            <a:r>
              <a:rPr lang="zh-CN" altLang="zh-CN" sz="2800" b="1" dirty="0" smtClean="0"/>
              <a:t>因素</a:t>
            </a:r>
            <a:r>
              <a:rPr lang="en-US" altLang="zh-CN" sz="2800" b="1" dirty="0" smtClean="0"/>
              <a:t>, </a:t>
            </a:r>
            <a:r>
              <a:rPr lang="fr-FR" altLang="zh-CN" sz="2800" b="1" dirty="0" smtClean="0"/>
              <a:t>30</a:t>
            </a:r>
            <a:r>
              <a:rPr lang="zh-CN" altLang="zh-CN" sz="2800" b="1" dirty="0"/>
              <a:t>岁</a:t>
            </a:r>
            <a:r>
              <a:rPr lang="zh-CN" altLang="zh-CN" sz="2800" b="1" dirty="0" smtClean="0"/>
              <a:t>以下两</a:t>
            </a:r>
            <a:r>
              <a:rPr lang="zh-CN" altLang="zh-CN" sz="2800" b="1" dirty="0"/>
              <a:t>组结果差别</a:t>
            </a:r>
            <a:r>
              <a:rPr lang="zh-CN" altLang="zh-CN" sz="2800" b="1" dirty="0" smtClean="0"/>
              <a:t>不大</a:t>
            </a:r>
            <a:r>
              <a:rPr lang="en-US" altLang="zh-CN" sz="2800" b="1" dirty="0" smtClean="0"/>
              <a:t>, </a:t>
            </a:r>
            <a:r>
              <a:rPr lang="zh-CN" altLang="zh-CN" sz="2800" b="1" dirty="0" smtClean="0"/>
              <a:t>而</a:t>
            </a:r>
            <a:r>
              <a:rPr lang="zh-CN" altLang="zh-CN" sz="2800" b="1" dirty="0"/>
              <a:t>与</a:t>
            </a:r>
            <a:r>
              <a:rPr lang="fr-FR" altLang="zh-CN" sz="2800" b="1" dirty="0"/>
              <a:t>30</a:t>
            </a:r>
            <a:r>
              <a:rPr lang="zh-CN" altLang="zh-CN" sz="2800" b="1" dirty="0"/>
              <a:t>岁</a:t>
            </a:r>
            <a:r>
              <a:rPr lang="zh-CN" altLang="zh-CN" sz="2800" b="1" dirty="0" smtClean="0"/>
              <a:t>以上两</a:t>
            </a:r>
            <a:r>
              <a:rPr lang="zh-CN" altLang="zh-CN" sz="2800" b="1" dirty="0"/>
              <a:t>组则有</a:t>
            </a:r>
            <a:r>
              <a:rPr lang="zh-CN" altLang="zh-CN" sz="2800" b="1" dirty="0" smtClean="0"/>
              <a:t>一定差异</a:t>
            </a:r>
            <a:r>
              <a:rPr lang="en-US" altLang="zh-CN" sz="2800" b="1" dirty="0" smtClean="0"/>
              <a:t>.</a:t>
            </a:r>
            <a:endParaRPr lang="zh-CN" altLang="en-US" sz="2800" b="1" dirty="0"/>
          </a:p>
        </p:txBody>
      </p:sp>
    </p:spTree>
    <p:extLst>
      <p:ext uri="{BB962C8B-B14F-4D97-AF65-F5344CB8AC3E}">
        <p14:creationId xmlns:p14="http://schemas.microsoft.com/office/powerpoint/2010/main" xmlns="" val="23710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ChangeArrowheads="1"/>
          </p:cNvSpPr>
          <p:nvPr/>
        </p:nvSpPr>
        <p:spPr bwMode="auto">
          <a:xfrm>
            <a:off x="107950" y="1340768"/>
            <a:ext cx="8610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zh-CN" altLang="en-US" sz="2800" b="1" dirty="0"/>
              <a:t>冠心病是一种常见的心脏疾病</a:t>
            </a:r>
            <a:r>
              <a:rPr lang="en-US" altLang="zh-CN" sz="2800" b="1" dirty="0"/>
              <a:t>, </a:t>
            </a:r>
            <a:r>
              <a:rPr lang="zh-CN" altLang="en-US" sz="2800" b="1" dirty="0"/>
              <a:t>严重危害人类的健康</a:t>
            </a:r>
            <a:r>
              <a:rPr lang="en-US" altLang="zh-CN" sz="2800" b="1" dirty="0"/>
              <a:t>. </a:t>
            </a:r>
          </a:p>
        </p:txBody>
      </p:sp>
      <p:sp>
        <p:nvSpPr>
          <p:cNvPr id="58376" name="Rectangle 8"/>
          <p:cNvSpPr>
            <a:spLocks noChangeArrowheads="1"/>
          </p:cNvSpPr>
          <p:nvPr/>
        </p:nvSpPr>
        <p:spPr bwMode="auto">
          <a:xfrm>
            <a:off x="107950" y="1916832"/>
            <a:ext cx="85756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zh-CN" altLang="en-US" sz="2800" b="1" dirty="0"/>
              <a:t>多项研究表明</a:t>
            </a:r>
            <a:r>
              <a:rPr lang="en-US" altLang="zh-CN" sz="2800" b="1" dirty="0"/>
              <a:t>, </a:t>
            </a:r>
            <a:r>
              <a:rPr lang="zh-CN" altLang="en-US" sz="2800" b="1" dirty="0">
                <a:solidFill>
                  <a:srgbClr val="FF3300"/>
                </a:solidFill>
              </a:rPr>
              <a:t>冠心病</a:t>
            </a:r>
            <a:r>
              <a:rPr lang="zh-CN" altLang="en-US" sz="2800" b="1" dirty="0"/>
              <a:t>发病率随着</a:t>
            </a:r>
            <a:r>
              <a:rPr lang="zh-CN" altLang="en-US" sz="2800" b="1" dirty="0">
                <a:solidFill>
                  <a:srgbClr val="FF3300"/>
                </a:solidFill>
              </a:rPr>
              <a:t>年龄</a:t>
            </a:r>
            <a:r>
              <a:rPr lang="zh-CN" altLang="en-US" sz="2800" b="1" dirty="0"/>
              <a:t>的增加而上升</a:t>
            </a:r>
            <a:r>
              <a:rPr lang="en-US" altLang="zh-CN" sz="2800" b="1" dirty="0"/>
              <a:t>. </a:t>
            </a:r>
          </a:p>
        </p:txBody>
      </p:sp>
      <p:sp>
        <p:nvSpPr>
          <p:cNvPr id="58377" name="Rectangle 9"/>
          <p:cNvSpPr>
            <a:spLocks noChangeArrowheads="1"/>
          </p:cNvSpPr>
          <p:nvPr/>
        </p:nvSpPr>
        <p:spPr bwMode="auto">
          <a:xfrm>
            <a:off x="107950" y="2468563"/>
            <a:ext cx="91090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zh-CN" altLang="en-US" sz="2800" b="1" dirty="0"/>
              <a:t>在冠心病流行病学研究中</a:t>
            </a:r>
            <a:r>
              <a:rPr lang="zh-CN" altLang="en-US" sz="2800" b="1" dirty="0">
                <a:solidFill>
                  <a:srgbClr val="FF3300"/>
                </a:solidFill>
              </a:rPr>
              <a:t>年龄</a:t>
            </a:r>
            <a:r>
              <a:rPr lang="zh-CN" altLang="en-US" sz="2800" b="1" dirty="0"/>
              <a:t>是最常见的混杂因素之一</a:t>
            </a:r>
            <a:r>
              <a:rPr lang="en-US" altLang="zh-CN" sz="2800" b="1" dirty="0"/>
              <a:t>. </a:t>
            </a:r>
          </a:p>
        </p:txBody>
      </p:sp>
      <p:sp>
        <p:nvSpPr>
          <p:cNvPr id="58378" name="Rectangle 10"/>
          <p:cNvSpPr>
            <a:spLocks noChangeArrowheads="1"/>
          </p:cNvSpPr>
          <p:nvPr/>
        </p:nvSpPr>
        <p:spPr bwMode="auto">
          <a:xfrm>
            <a:off x="966788" y="3043808"/>
            <a:ext cx="6845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b="1" dirty="0"/>
              <a:t>100</a:t>
            </a:r>
            <a:r>
              <a:rPr lang="zh-CN" altLang="en-US" b="1" dirty="0"/>
              <a:t>名被观察者的</a:t>
            </a:r>
            <a:r>
              <a:rPr lang="zh-CN" altLang="en-US" b="1" dirty="0">
                <a:solidFill>
                  <a:srgbClr val="FF3300"/>
                </a:solidFill>
              </a:rPr>
              <a:t>年龄</a:t>
            </a:r>
            <a:r>
              <a:rPr lang="zh-CN" altLang="en-US" b="1" dirty="0"/>
              <a:t>及他们是否</a:t>
            </a:r>
            <a:r>
              <a:rPr lang="zh-CN" altLang="en-US" b="1" dirty="0">
                <a:solidFill>
                  <a:srgbClr val="FF3300"/>
                </a:solidFill>
              </a:rPr>
              <a:t>患冠心病</a:t>
            </a:r>
            <a:r>
              <a:rPr lang="zh-CN" altLang="en-US" b="1" dirty="0"/>
              <a:t>的数据 </a:t>
            </a:r>
          </a:p>
        </p:txBody>
      </p:sp>
      <p:sp>
        <p:nvSpPr>
          <p:cNvPr id="58379" name="Rectangle 11"/>
          <p:cNvSpPr>
            <a:spLocks noChangeArrowheads="1"/>
          </p:cNvSpPr>
          <p:nvPr/>
        </p:nvSpPr>
        <p:spPr bwMode="auto">
          <a:xfrm>
            <a:off x="1043608" y="5373216"/>
            <a:ext cx="7061597" cy="103187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nSpc>
                <a:spcPct val="110000"/>
              </a:lnSpc>
            </a:pPr>
            <a:r>
              <a:rPr lang="zh-CN" altLang="en-US" sz="2800" b="1" dirty="0">
                <a:latin typeface="楷体_GB2312" pitchFamily="49" charset="-122"/>
                <a:ea typeface="楷体_GB2312" pitchFamily="49" charset="-122"/>
              </a:rPr>
              <a:t>根据以上数据建立数学模型</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分析发病率与年龄的关系</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并进行统计预测</a:t>
            </a:r>
            <a:r>
              <a:rPr lang="en-US" altLang="zh-CN" sz="2800" b="1" dirty="0">
                <a:latin typeface="楷体_GB2312" pitchFamily="49" charset="-122"/>
                <a:ea typeface="楷体_GB2312" pitchFamily="49" charset="-122"/>
              </a:rPr>
              <a:t>. </a:t>
            </a:r>
          </a:p>
        </p:txBody>
      </p:sp>
      <p:graphicFrame>
        <p:nvGraphicFramePr>
          <p:cNvPr id="41986" name="Object 330"/>
          <p:cNvGraphicFramePr>
            <a:graphicFrameLocks noChangeAspect="1"/>
          </p:cNvGraphicFramePr>
          <p:nvPr/>
        </p:nvGraphicFramePr>
        <p:xfrm>
          <a:off x="8172450" y="541338"/>
          <a:ext cx="792163" cy="655637"/>
        </p:xfrm>
        <a:graphic>
          <a:graphicData uri="http://schemas.openxmlformats.org/presentationml/2006/ole">
            <p:oleObj spid="_x0000_s42273" name="剪辑" r:id="rId3" imgW="4046538" imgH="3352800" progId="">
              <p:embed/>
            </p:oleObj>
          </a:graphicData>
        </a:graphic>
      </p:graphicFrame>
      <p:graphicFrame>
        <p:nvGraphicFramePr>
          <p:cNvPr id="2" name="表格 1"/>
          <p:cNvGraphicFramePr>
            <a:graphicFrameLocks noGrp="1"/>
          </p:cNvGraphicFramePr>
          <p:nvPr>
            <p:extLst>
              <p:ext uri="{D42A27DB-BD31-4B8C-83A1-F6EECF244321}">
                <p14:modId xmlns:p14="http://schemas.microsoft.com/office/powerpoint/2010/main" xmlns="" val="3992187205"/>
              </p:ext>
            </p:extLst>
          </p:nvPr>
        </p:nvGraphicFramePr>
        <p:xfrm>
          <a:off x="827584" y="3573016"/>
          <a:ext cx="7272806" cy="1584176"/>
        </p:xfrm>
        <a:graphic>
          <a:graphicData uri="http://schemas.openxmlformats.org/drawingml/2006/table">
            <a:tbl>
              <a:tblPr firstRow="1" firstCol="1" bandRow="1">
                <a:tableStyleId>{5C22544A-7EE6-4342-B048-85BDC9FD1C3A}</a:tableStyleId>
              </a:tblPr>
              <a:tblGrid>
                <a:gridCol w="2219918"/>
                <a:gridCol w="842148"/>
                <a:gridCol w="842148"/>
                <a:gridCol w="842148"/>
                <a:gridCol w="842148"/>
                <a:gridCol w="842148"/>
                <a:gridCol w="842148"/>
              </a:tblGrid>
              <a:tr h="445275">
                <a:tc>
                  <a:txBody>
                    <a:bodyPr/>
                    <a:lstStyle/>
                    <a:p>
                      <a:pPr algn="ctr">
                        <a:spcAft>
                          <a:spcPts val="0"/>
                        </a:spcAft>
                      </a:pPr>
                      <a:r>
                        <a:rPr lang="zh-CN" sz="2000" kern="100" dirty="0">
                          <a:solidFill>
                            <a:schemeClr val="tx1"/>
                          </a:solidFill>
                          <a:effectLst/>
                        </a:rPr>
                        <a:t>序号</a:t>
                      </a:r>
                      <a:endParaRPr lang="zh-CN" sz="2000"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1</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2</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3</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99</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100</a:t>
                      </a:r>
                      <a:endParaRPr lang="zh-CN" sz="2000" kern="100">
                        <a:solidFill>
                          <a:schemeClr val="tx1"/>
                        </a:solidFill>
                        <a:effectLst/>
                        <a:latin typeface="Times New Roman"/>
                        <a:ea typeface="宋体"/>
                      </a:endParaRPr>
                    </a:p>
                  </a:txBody>
                  <a:tcPr marL="68580" marR="68580" marT="0" marB="0"/>
                </a:tc>
              </a:tr>
              <a:tr h="445275">
                <a:tc>
                  <a:txBody>
                    <a:bodyPr/>
                    <a:lstStyle/>
                    <a:p>
                      <a:pPr algn="ctr">
                        <a:spcAft>
                          <a:spcPts val="0"/>
                        </a:spcAft>
                      </a:pPr>
                      <a:r>
                        <a:rPr lang="zh-CN" sz="2000" kern="100">
                          <a:solidFill>
                            <a:schemeClr val="tx1"/>
                          </a:solidFill>
                          <a:effectLst/>
                        </a:rPr>
                        <a:t>年龄</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20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23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24</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65</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69</a:t>
                      </a:r>
                      <a:endParaRPr lang="zh-CN" sz="2000" b="1" kern="100">
                        <a:solidFill>
                          <a:schemeClr val="tx1"/>
                        </a:solidFill>
                        <a:effectLst/>
                        <a:latin typeface="Times New Roman"/>
                        <a:ea typeface="宋体"/>
                      </a:endParaRPr>
                    </a:p>
                  </a:txBody>
                  <a:tcPr marL="68580" marR="68580" marT="0" marB="0"/>
                </a:tc>
              </a:tr>
              <a:tr h="693626">
                <a:tc>
                  <a:txBody>
                    <a:bodyPr/>
                    <a:lstStyle/>
                    <a:p>
                      <a:pPr algn="ctr">
                        <a:spcAft>
                          <a:spcPts val="0"/>
                        </a:spcAft>
                      </a:pPr>
                      <a:r>
                        <a:rPr lang="zh-CN" sz="2000" kern="100" dirty="0" smtClean="0">
                          <a:solidFill>
                            <a:schemeClr val="tx1"/>
                          </a:solidFill>
                          <a:effectLst/>
                        </a:rPr>
                        <a:t>冠心病</a:t>
                      </a:r>
                      <a:endParaRPr lang="en-US" altLang="zh-CN" sz="2000" kern="100" dirty="0" smtClean="0">
                        <a:solidFill>
                          <a:schemeClr val="tx1"/>
                        </a:solidFill>
                        <a:effectLst/>
                      </a:endParaRPr>
                    </a:p>
                    <a:p>
                      <a:pPr algn="ctr">
                        <a:spcAft>
                          <a:spcPts val="0"/>
                        </a:spcAft>
                      </a:pPr>
                      <a:r>
                        <a:rPr lang="en-US" sz="2000" kern="100" dirty="0" smtClean="0">
                          <a:solidFill>
                            <a:schemeClr val="tx1"/>
                          </a:solidFill>
                          <a:effectLst/>
                        </a:rPr>
                        <a:t>(1~</a:t>
                      </a:r>
                      <a:r>
                        <a:rPr lang="zh-CN" sz="2000" kern="100" dirty="0">
                          <a:solidFill>
                            <a:schemeClr val="tx1"/>
                          </a:solidFill>
                          <a:effectLst/>
                        </a:rPr>
                        <a:t>患病</a:t>
                      </a:r>
                      <a:r>
                        <a:rPr lang="en-US" sz="2000" kern="100" dirty="0" smtClean="0">
                          <a:solidFill>
                            <a:schemeClr val="tx1"/>
                          </a:solidFill>
                          <a:effectLst/>
                        </a:rPr>
                        <a:t>,0~</a:t>
                      </a:r>
                      <a:r>
                        <a:rPr lang="zh-CN" sz="2000" kern="100" dirty="0">
                          <a:solidFill>
                            <a:schemeClr val="tx1"/>
                          </a:solidFill>
                          <a:effectLst/>
                        </a:rPr>
                        <a:t>不患</a:t>
                      </a:r>
                      <a:r>
                        <a:rPr lang="en-US" sz="2000" kern="100" dirty="0">
                          <a:solidFill>
                            <a:schemeClr val="tx1"/>
                          </a:solidFill>
                          <a:effectLst/>
                        </a:rPr>
                        <a:t>)</a:t>
                      </a:r>
                      <a:endParaRPr lang="zh-CN" sz="2000"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r>
            </a:tbl>
          </a:graphicData>
        </a:graphic>
      </p:graphicFrame>
      <p:sp>
        <p:nvSpPr>
          <p:cNvPr id="12" name="Text Box 2"/>
          <p:cNvSpPr txBox="1">
            <a:spLocks noChangeArrowheads="1"/>
          </p:cNvSpPr>
          <p:nvPr/>
        </p:nvSpPr>
        <p:spPr bwMode="auto">
          <a:xfrm>
            <a:off x="2264007" y="548680"/>
            <a:ext cx="4687423"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smtClean="0">
                <a:latin typeface="+mj-lt"/>
                <a:ea typeface="隶书" panose="02010509060101010101" pitchFamily="49" charset="-122"/>
              </a:rPr>
              <a:t>9.6  </a:t>
            </a:r>
            <a:r>
              <a:rPr lang="zh-CN" altLang="en-US" sz="3600" b="1" dirty="0">
                <a:latin typeface="+mj-lt"/>
                <a:ea typeface="隶书" panose="02010509060101010101" pitchFamily="49" charset="-122"/>
              </a:rPr>
              <a:t>冠心病与年龄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1000"/>
                                        <p:tgtEl>
                                          <p:spTgt spid="58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6"/>
                                        </p:tgtEl>
                                        <p:attrNameLst>
                                          <p:attrName>style.visibility</p:attrName>
                                        </p:attrNameLst>
                                      </p:cBhvr>
                                      <p:to>
                                        <p:strVal val="visible"/>
                                      </p:to>
                                    </p:set>
                                    <p:animEffect transition="in" filter="blinds(horizontal)">
                                      <p:cBhvr>
                                        <p:cTn id="12" dur="1000"/>
                                        <p:tgtEl>
                                          <p:spTgt spid="58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77"/>
                                        </p:tgtEl>
                                        <p:attrNameLst>
                                          <p:attrName>style.visibility</p:attrName>
                                        </p:attrNameLst>
                                      </p:cBhvr>
                                      <p:to>
                                        <p:strVal val="visible"/>
                                      </p:to>
                                    </p:set>
                                    <p:animEffect transition="in" filter="blinds(horizontal)">
                                      <p:cBhvr>
                                        <p:cTn id="17" dur="1000"/>
                                        <p:tgtEl>
                                          <p:spTgt spid="58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78"/>
                                        </p:tgtEl>
                                        <p:attrNameLst>
                                          <p:attrName>style.visibility</p:attrName>
                                        </p:attrNameLst>
                                      </p:cBhvr>
                                      <p:to>
                                        <p:strVal val="visible"/>
                                      </p:to>
                                    </p:set>
                                    <p:animEffect transition="in" filter="blinds(horizontal)">
                                      <p:cBhvr>
                                        <p:cTn id="22" dur="1000"/>
                                        <p:tgtEl>
                                          <p:spTgt spid="583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Effect transition="in" filter="fade">
                                      <p:cBhvr>
                                        <p:cTn id="29" dur="1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8379"/>
                                        </p:tgtEl>
                                        <p:attrNameLst>
                                          <p:attrName>style.visibility</p:attrName>
                                        </p:attrNameLst>
                                      </p:cBhvr>
                                      <p:to>
                                        <p:strVal val="visible"/>
                                      </p:to>
                                    </p:set>
                                    <p:animEffect transition="in" filter="wipe(left)">
                                      <p:cBhvr>
                                        <p:cTn id="34" dur="10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utoUpdateAnimBg="0"/>
      <p:bldP spid="58376" grpId="0" autoUpdateAnimBg="0"/>
      <p:bldP spid="58377" grpId="0" autoUpdateAnimBg="0"/>
      <p:bldP spid="58378" grpId="0" autoUpdateAnimBg="0"/>
      <p:bldP spid="58379"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576362" y="574452"/>
            <a:ext cx="2428875" cy="579437"/>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3200" b="1" dirty="0">
                <a:latin typeface="楷体_GB2312" pitchFamily="49" charset="-122"/>
                <a:ea typeface="楷体_GB2312" pitchFamily="49" charset="-122"/>
              </a:rPr>
              <a:t>分析与假设 </a:t>
            </a:r>
          </a:p>
        </p:txBody>
      </p:sp>
      <p:sp>
        <p:nvSpPr>
          <p:cNvPr id="59397" name="Rectangle 5"/>
          <p:cNvSpPr>
            <a:spLocks noChangeArrowheads="1"/>
          </p:cNvSpPr>
          <p:nvPr/>
        </p:nvSpPr>
        <p:spPr bwMode="auto">
          <a:xfrm>
            <a:off x="3457674" y="675586"/>
            <a:ext cx="44266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marL="457200" indent="-457200">
              <a:buFont typeface="Arial" panose="020B0604020202020204" pitchFamily="34" charset="0"/>
              <a:buChar char="•"/>
            </a:pPr>
            <a:r>
              <a:rPr lang="zh-CN" altLang="en-US" sz="2800" b="1" dirty="0"/>
              <a:t>被观察</a:t>
            </a:r>
            <a:r>
              <a:rPr lang="zh-CN" altLang="en-US" sz="2800" b="1" dirty="0" smtClean="0"/>
              <a:t>者是独立抽取的</a:t>
            </a:r>
            <a:r>
              <a:rPr lang="en-US" altLang="zh-CN" sz="2800" b="1" dirty="0" smtClean="0"/>
              <a:t>.</a:t>
            </a:r>
            <a:r>
              <a:rPr lang="zh-CN" altLang="en-US" sz="2800" b="1" dirty="0" smtClean="0"/>
              <a:t> </a:t>
            </a:r>
            <a:endParaRPr lang="zh-CN" altLang="en-US" sz="2800" b="1" dirty="0"/>
          </a:p>
        </p:txBody>
      </p:sp>
      <p:sp>
        <p:nvSpPr>
          <p:cNvPr id="59398" name="Rectangle 6"/>
          <p:cNvSpPr>
            <a:spLocks noChangeArrowheads="1"/>
          </p:cNvSpPr>
          <p:nvPr/>
        </p:nvSpPr>
        <p:spPr bwMode="auto">
          <a:xfrm>
            <a:off x="252413" y="1253704"/>
            <a:ext cx="84963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altLang="zh-CN" sz="2800" b="1" i="1" dirty="0">
                <a:solidFill>
                  <a:srgbClr val="FF3300"/>
                </a:solidFill>
              </a:rPr>
              <a:t>x</a:t>
            </a:r>
            <a:r>
              <a:rPr lang="en-US" altLang="zh-CN" sz="2800" b="1" dirty="0"/>
              <a:t>~</a:t>
            </a:r>
            <a:r>
              <a:rPr lang="zh-CN" altLang="en-US" sz="2800" b="1" dirty="0"/>
              <a:t>被观察者</a:t>
            </a:r>
            <a:r>
              <a:rPr lang="zh-CN" altLang="en-US" sz="2800" b="1" dirty="0">
                <a:solidFill>
                  <a:srgbClr val="FF3300"/>
                </a:solidFill>
              </a:rPr>
              <a:t>年龄</a:t>
            </a:r>
            <a:r>
              <a:rPr lang="en-US" altLang="zh-CN" sz="2800" b="1" dirty="0"/>
              <a:t>, </a:t>
            </a:r>
            <a:r>
              <a:rPr lang="en-US" altLang="zh-CN" sz="2800" b="1" i="1" dirty="0"/>
              <a:t>Y</a:t>
            </a:r>
            <a:r>
              <a:rPr lang="en-US" altLang="zh-CN" sz="2800" b="1" dirty="0"/>
              <a:t>~</a:t>
            </a:r>
            <a:r>
              <a:rPr lang="zh-CN" altLang="en-US" sz="2800" b="1" dirty="0"/>
              <a:t>患病情况 </a:t>
            </a:r>
            <a:r>
              <a:rPr lang="en-US" altLang="zh-CN" sz="2800" b="1" dirty="0"/>
              <a:t>(</a:t>
            </a:r>
            <a:r>
              <a:rPr lang="en-US" altLang="zh-CN" sz="2800" b="1" i="1" dirty="0">
                <a:solidFill>
                  <a:srgbClr val="FF3300"/>
                </a:solidFill>
              </a:rPr>
              <a:t>Y</a:t>
            </a:r>
            <a:r>
              <a:rPr lang="en-US" altLang="zh-CN" sz="2800" b="1" dirty="0">
                <a:solidFill>
                  <a:srgbClr val="FF3300"/>
                </a:solidFill>
              </a:rPr>
              <a:t>=1~</a:t>
            </a:r>
            <a:r>
              <a:rPr lang="zh-CN" altLang="en-US" sz="2800" b="1" dirty="0">
                <a:solidFill>
                  <a:srgbClr val="FF3300"/>
                </a:solidFill>
              </a:rPr>
              <a:t>患病</a:t>
            </a:r>
            <a:r>
              <a:rPr lang="en-US" altLang="zh-CN" sz="2800" b="1" dirty="0">
                <a:solidFill>
                  <a:srgbClr val="FF3300"/>
                </a:solidFill>
              </a:rPr>
              <a:t>, </a:t>
            </a:r>
            <a:r>
              <a:rPr lang="en-US" altLang="zh-CN" sz="2800" b="1" i="1" dirty="0">
                <a:solidFill>
                  <a:srgbClr val="FF3300"/>
                </a:solidFill>
              </a:rPr>
              <a:t>Y</a:t>
            </a:r>
            <a:r>
              <a:rPr lang="en-US" altLang="zh-CN" sz="2800" b="1" dirty="0">
                <a:solidFill>
                  <a:srgbClr val="FF3300"/>
                </a:solidFill>
              </a:rPr>
              <a:t>=0~</a:t>
            </a:r>
            <a:r>
              <a:rPr lang="zh-CN" altLang="en-US" sz="2800" b="1" dirty="0">
                <a:solidFill>
                  <a:srgbClr val="FF3300"/>
                </a:solidFill>
              </a:rPr>
              <a:t>不患病</a:t>
            </a:r>
            <a:r>
              <a:rPr lang="en-US" altLang="zh-CN" sz="2800" b="1" dirty="0"/>
              <a:t>) </a:t>
            </a:r>
          </a:p>
        </p:txBody>
      </p:sp>
      <p:pic>
        <p:nvPicPr>
          <p:cNvPr id="59400"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95963" y="1772469"/>
            <a:ext cx="3455987" cy="2160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401"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95963" y="3789040"/>
            <a:ext cx="3455987" cy="198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744" name="Rectangle 352"/>
          <p:cNvSpPr>
            <a:spLocks noChangeArrowheads="1"/>
          </p:cNvSpPr>
          <p:nvPr/>
        </p:nvSpPr>
        <p:spPr bwMode="auto">
          <a:xfrm>
            <a:off x="309290" y="2981895"/>
            <a:ext cx="563086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按年龄段</a:t>
            </a:r>
            <a:r>
              <a:rPr lang="zh-CN" altLang="en-US" sz="2800" b="1">
                <a:solidFill>
                  <a:srgbClr val="FF3300"/>
                </a:solidFill>
              </a:rPr>
              <a:t>分组</a:t>
            </a:r>
            <a:r>
              <a:rPr lang="zh-CN" altLang="en-US" sz="2800" b="1"/>
              <a:t>统计患病人数及</a:t>
            </a:r>
            <a:r>
              <a:rPr lang="zh-CN" altLang="en-US" sz="2800" b="1">
                <a:solidFill>
                  <a:srgbClr val="FF3300"/>
                </a:solidFill>
              </a:rPr>
              <a:t>比例</a:t>
            </a:r>
            <a:r>
              <a:rPr lang="zh-CN" altLang="en-US" sz="2800" b="1"/>
              <a:t> </a:t>
            </a:r>
          </a:p>
        </p:txBody>
      </p:sp>
      <p:sp>
        <p:nvSpPr>
          <p:cNvPr id="59745" name="Rectangle 353"/>
          <p:cNvSpPr>
            <a:spLocks noChangeArrowheads="1"/>
          </p:cNvSpPr>
          <p:nvPr/>
        </p:nvSpPr>
        <p:spPr bwMode="auto">
          <a:xfrm>
            <a:off x="755576" y="5805264"/>
            <a:ext cx="7776864" cy="51911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zh-CN" altLang="en-US" sz="2800" b="1" dirty="0">
                <a:ea typeface="楷体_GB2312" pitchFamily="49" charset="-122"/>
              </a:rPr>
              <a:t>患病比例随年龄</a:t>
            </a:r>
            <a:r>
              <a:rPr lang="zh-CN" altLang="en-US" sz="2800" b="1" dirty="0" smtClean="0">
                <a:ea typeface="楷体_GB2312" pitchFamily="49" charset="-122"/>
              </a:rPr>
              <a:t>增大递增</a:t>
            </a:r>
            <a:r>
              <a:rPr lang="en-US" altLang="zh-CN" sz="2800" b="1" dirty="0">
                <a:ea typeface="楷体_GB2312" pitchFamily="49" charset="-122"/>
              </a:rPr>
              <a:t>,</a:t>
            </a:r>
            <a:r>
              <a:rPr lang="zh-CN" altLang="en-US" sz="2800" b="1" dirty="0">
                <a:ea typeface="楷体_GB2312" pitchFamily="49" charset="-122"/>
              </a:rPr>
              <a:t>是介于</a:t>
            </a:r>
            <a:r>
              <a:rPr lang="en-US" altLang="zh-CN" sz="2800" b="1" dirty="0" smtClean="0">
                <a:ea typeface="楷体_GB2312" pitchFamily="49" charset="-122"/>
              </a:rPr>
              <a:t>0~1</a:t>
            </a:r>
            <a:r>
              <a:rPr lang="zh-CN" altLang="en-US" sz="2800" b="1" dirty="0" smtClean="0">
                <a:ea typeface="楷体_GB2312" pitchFamily="49" charset="-122"/>
              </a:rPr>
              <a:t>的</a:t>
            </a:r>
            <a:r>
              <a:rPr lang="en-US" altLang="zh-CN" sz="2800" b="1" dirty="0">
                <a:ea typeface="楷体_GB2312" pitchFamily="49" charset="-122"/>
              </a:rPr>
              <a:t>S</a:t>
            </a:r>
            <a:r>
              <a:rPr lang="zh-CN" altLang="en-US" sz="2800" b="1" dirty="0">
                <a:ea typeface="楷体_GB2312" pitchFamily="49" charset="-122"/>
              </a:rPr>
              <a:t>型曲线</a:t>
            </a:r>
            <a:r>
              <a:rPr lang="en-US" altLang="zh-CN" sz="2800" b="1" dirty="0">
                <a:ea typeface="楷体_GB2312" pitchFamily="49" charset="-122"/>
              </a:rPr>
              <a:t>. </a:t>
            </a:r>
          </a:p>
        </p:txBody>
      </p:sp>
      <p:sp>
        <p:nvSpPr>
          <p:cNvPr id="59748" name="Rectangle 356"/>
          <p:cNvSpPr>
            <a:spLocks noChangeArrowheads="1"/>
          </p:cNvSpPr>
          <p:nvPr/>
        </p:nvSpPr>
        <p:spPr bwMode="auto">
          <a:xfrm>
            <a:off x="453752" y="1902395"/>
            <a:ext cx="511175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7200" indent="-457200">
              <a:lnSpc>
                <a:spcPct val="115000"/>
              </a:lnSpc>
              <a:buFont typeface="Arial" panose="020B0604020202020204" pitchFamily="34" charset="0"/>
              <a:buChar char="•"/>
            </a:pPr>
            <a:r>
              <a:rPr lang="zh-CN" altLang="en-US" sz="2800" b="1" dirty="0"/>
              <a:t>无法建立前面那样的回归模型</a:t>
            </a:r>
            <a:r>
              <a:rPr lang="en-US" altLang="zh-CN" sz="2800" b="1" dirty="0"/>
              <a:t>,</a:t>
            </a:r>
            <a:r>
              <a:rPr lang="zh-CN" altLang="en-US" sz="2800" b="1" dirty="0"/>
              <a:t>需要对数据进行</a:t>
            </a:r>
            <a:r>
              <a:rPr lang="zh-CN" altLang="en-US" sz="2800" b="1" dirty="0">
                <a:solidFill>
                  <a:srgbClr val="FF0000"/>
                </a:solidFill>
              </a:rPr>
              <a:t>预处理</a:t>
            </a:r>
            <a:r>
              <a:rPr lang="en-US" altLang="zh-CN" sz="2800" b="1" dirty="0"/>
              <a:t>. </a:t>
            </a:r>
          </a:p>
        </p:txBody>
      </p:sp>
      <p:graphicFrame>
        <p:nvGraphicFramePr>
          <p:cNvPr id="2" name="表格 1"/>
          <p:cNvGraphicFramePr>
            <a:graphicFrameLocks noGrp="1"/>
          </p:cNvGraphicFramePr>
          <p:nvPr>
            <p:extLst>
              <p:ext uri="{D42A27DB-BD31-4B8C-83A1-F6EECF244321}">
                <p14:modId xmlns:p14="http://schemas.microsoft.com/office/powerpoint/2010/main" xmlns="" val="2547998503"/>
              </p:ext>
            </p:extLst>
          </p:nvPr>
        </p:nvGraphicFramePr>
        <p:xfrm>
          <a:off x="369978" y="3717032"/>
          <a:ext cx="5426158" cy="1912252"/>
        </p:xfrm>
        <a:graphic>
          <a:graphicData uri="http://schemas.openxmlformats.org/drawingml/2006/table">
            <a:tbl>
              <a:tblPr firstRow="1" firstCol="1" lastRow="1" lastCol="1" bandRow="1" bandCol="1">
                <a:tableStyleId>{5C22544A-7EE6-4342-B048-85BDC9FD1C3A}</a:tableStyleId>
              </a:tblPr>
              <a:tblGrid>
                <a:gridCol w="1081830"/>
                <a:gridCol w="1014539"/>
                <a:gridCol w="865906"/>
                <a:gridCol w="1232682"/>
                <a:gridCol w="1231201"/>
              </a:tblGrid>
              <a:tr h="388252">
                <a:tc>
                  <a:txBody>
                    <a:bodyPr/>
                    <a:lstStyle/>
                    <a:p>
                      <a:pPr algn="ctr">
                        <a:spcAft>
                          <a:spcPts val="0"/>
                        </a:spcAft>
                      </a:pPr>
                      <a:r>
                        <a:rPr lang="zh-CN" sz="2000" b="1" kern="100" dirty="0">
                          <a:solidFill>
                            <a:schemeClr val="tx1"/>
                          </a:solidFill>
                          <a:effectLst/>
                        </a:rPr>
                        <a:t>年龄段</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smtClean="0">
                          <a:solidFill>
                            <a:srgbClr val="FF0000"/>
                          </a:solidFill>
                          <a:effectLst/>
                        </a:rPr>
                        <a:t>段</a:t>
                      </a:r>
                      <a:r>
                        <a:rPr lang="zh-CN" sz="2000" b="1" kern="100" dirty="0">
                          <a:solidFill>
                            <a:srgbClr val="FF0000"/>
                          </a:solidFill>
                          <a:effectLst/>
                        </a:rPr>
                        <a:t>中点</a:t>
                      </a:r>
                      <a:endParaRPr lang="zh-CN" sz="2000" b="1" kern="100" dirty="0">
                        <a:solidFill>
                          <a:srgbClr val="FF0000"/>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a:solidFill>
                            <a:schemeClr val="tx1"/>
                          </a:solidFill>
                          <a:effectLst/>
                        </a:rPr>
                        <a:t>人数</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smtClean="0">
                          <a:solidFill>
                            <a:schemeClr val="tx1"/>
                          </a:solidFill>
                          <a:effectLst/>
                        </a:rPr>
                        <a:t>患病人</a:t>
                      </a:r>
                      <a:r>
                        <a:rPr lang="zh-CN" sz="2000" b="1" kern="100" dirty="0">
                          <a:solidFill>
                            <a:schemeClr val="tx1"/>
                          </a:solidFill>
                          <a:effectLst/>
                        </a:rPr>
                        <a:t>数</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smtClean="0">
                          <a:solidFill>
                            <a:srgbClr val="FF0000"/>
                          </a:solidFill>
                          <a:effectLst/>
                        </a:rPr>
                        <a:t>患病</a:t>
                      </a:r>
                      <a:r>
                        <a:rPr lang="zh-CN" sz="2000" b="1" kern="100" dirty="0">
                          <a:solidFill>
                            <a:srgbClr val="FF0000"/>
                          </a:solidFill>
                          <a:effectLst/>
                        </a:rPr>
                        <a:t>比例</a:t>
                      </a:r>
                      <a:endParaRPr lang="zh-CN" sz="2000" b="1" kern="100" dirty="0">
                        <a:solidFill>
                          <a:srgbClr val="FF0000"/>
                        </a:solidFill>
                        <a:effectLst/>
                        <a:latin typeface="Times New Roman"/>
                        <a:ea typeface="宋体"/>
                      </a:endParaRPr>
                    </a:p>
                  </a:txBody>
                  <a:tcPr marL="68580" marR="68580" marT="0" marB="0">
                    <a:solidFill>
                      <a:schemeClr val="accent1">
                        <a:lumMod val="60000"/>
                        <a:lumOff val="40000"/>
                      </a:schemeClr>
                    </a:solidFill>
                  </a:tcPr>
                </a:tc>
              </a:tr>
              <a:tr h="180915">
                <a:tc>
                  <a:txBody>
                    <a:bodyPr/>
                    <a:lstStyle/>
                    <a:p>
                      <a:pPr algn="ctr">
                        <a:spcAft>
                          <a:spcPts val="0"/>
                        </a:spcAft>
                      </a:pPr>
                      <a:r>
                        <a:rPr lang="en-US" sz="2000" b="1" kern="100" dirty="0">
                          <a:solidFill>
                            <a:schemeClr val="tx1"/>
                          </a:solidFill>
                          <a:effectLst/>
                        </a:rPr>
                        <a:t>20-29</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rgbClr val="FF0000"/>
                          </a:solidFill>
                          <a:effectLst/>
                        </a:rPr>
                        <a:t>24.5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0.1</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80915">
                <a:tc>
                  <a:txBody>
                    <a:bodyPr/>
                    <a:lstStyle/>
                    <a:p>
                      <a:pPr algn="ctr">
                        <a:spcAft>
                          <a:spcPts val="0"/>
                        </a:spcAft>
                      </a:pPr>
                      <a:r>
                        <a:rPr lang="en-US" sz="2000" b="1" kern="100" dirty="0">
                          <a:solidFill>
                            <a:schemeClr val="tx1"/>
                          </a:solidFill>
                          <a:effectLst/>
                        </a:rPr>
                        <a:t>30-34</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rgbClr val="FF0000"/>
                          </a:solidFill>
                          <a:effectLst/>
                        </a:rPr>
                        <a:t>32</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15</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0.13</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80915">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80915">
                <a:tc>
                  <a:txBody>
                    <a:bodyPr/>
                    <a:lstStyle/>
                    <a:p>
                      <a:pPr algn="ctr">
                        <a:spcAft>
                          <a:spcPts val="0"/>
                        </a:spcAft>
                      </a:pPr>
                      <a:r>
                        <a:rPr lang="en-US" sz="2000" b="1" kern="100" dirty="0">
                          <a:solidFill>
                            <a:schemeClr val="tx1"/>
                          </a:solidFill>
                          <a:effectLst/>
                        </a:rPr>
                        <a:t>60-69</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rgbClr val="FF0000"/>
                          </a:solidFill>
                          <a:effectLst/>
                        </a:rPr>
                        <a:t>64.5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8</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0.80</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55070">
                <a:tc>
                  <a:txBody>
                    <a:bodyPr/>
                    <a:lstStyle/>
                    <a:p>
                      <a:pPr algn="ctr">
                        <a:spcAft>
                          <a:spcPts val="0"/>
                        </a:spcAft>
                      </a:pPr>
                      <a:r>
                        <a:rPr lang="zh-CN" sz="2000" b="1" kern="100" dirty="0">
                          <a:solidFill>
                            <a:schemeClr val="tx1"/>
                          </a:solidFill>
                          <a:effectLst/>
                        </a:rPr>
                        <a:t>合计</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chemeClr val="tx1"/>
                          </a:solidFill>
                          <a:effectLst/>
                        </a:rPr>
                        <a:t> </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chemeClr val="tx1"/>
                          </a:solidFill>
                          <a:effectLst/>
                        </a:rPr>
                        <a:t>100</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a:solidFill>
                            <a:schemeClr val="tx1"/>
                          </a:solidFill>
                          <a:effectLst/>
                        </a:rPr>
                        <a:t>43</a:t>
                      </a:r>
                      <a:endParaRPr lang="zh-CN" sz="2000" b="1" kern="10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chemeClr val="tx1"/>
                          </a:solidFill>
                          <a:effectLst/>
                        </a:rPr>
                        <a:t>0.43</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blinds(horizontal)">
                                      <p:cBhvr>
                                        <p:cTn id="7" dur="1000"/>
                                        <p:tgtEl>
                                          <p:spTgt spid="59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8"/>
                                        </p:tgtEl>
                                        <p:attrNameLst>
                                          <p:attrName>style.visibility</p:attrName>
                                        </p:attrNameLst>
                                      </p:cBhvr>
                                      <p:to>
                                        <p:strVal val="visible"/>
                                      </p:to>
                                    </p:set>
                                    <p:animEffect transition="in" filter="blinds(horizontal)">
                                      <p:cBhvr>
                                        <p:cTn id="12" dur="1000"/>
                                        <p:tgtEl>
                                          <p:spTgt spid="59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9400"/>
                                        </p:tgtEl>
                                        <p:attrNameLst>
                                          <p:attrName>style.visibility</p:attrName>
                                        </p:attrNameLst>
                                      </p:cBhvr>
                                      <p:to>
                                        <p:strVal val="visible"/>
                                      </p:to>
                                    </p:set>
                                    <p:animEffect transition="in" filter="dissolve">
                                      <p:cBhvr>
                                        <p:cTn id="17" dur="1000"/>
                                        <p:tgtEl>
                                          <p:spTgt spid="59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748"/>
                                        </p:tgtEl>
                                        <p:attrNameLst>
                                          <p:attrName>style.visibility</p:attrName>
                                        </p:attrNameLst>
                                      </p:cBhvr>
                                      <p:to>
                                        <p:strVal val="visible"/>
                                      </p:to>
                                    </p:set>
                                    <p:animEffect transition="in" filter="blinds(horizontal)">
                                      <p:cBhvr>
                                        <p:cTn id="22" dur="1000"/>
                                        <p:tgtEl>
                                          <p:spTgt spid="59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744"/>
                                        </p:tgtEl>
                                        <p:attrNameLst>
                                          <p:attrName>style.visibility</p:attrName>
                                        </p:attrNameLst>
                                      </p:cBhvr>
                                      <p:to>
                                        <p:strVal val="visible"/>
                                      </p:to>
                                    </p:set>
                                    <p:animEffect transition="in" filter="wipe(left)">
                                      <p:cBhvr>
                                        <p:cTn id="27" dur="1000"/>
                                        <p:tgtEl>
                                          <p:spTgt spid="597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fltVal val="0"/>
                                          </p:val>
                                        </p:tav>
                                        <p:tav tm="100000">
                                          <p:val>
                                            <p:strVal val="#ppt_w"/>
                                          </p:val>
                                        </p:tav>
                                      </p:tavLst>
                                    </p:anim>
                                    <p:anim calcmode="lin" valueType="num">
                                      <p:cBhvr>
                                        <p:cTn id="33" dur="1000" fill="hold"/>
                                        <p:tgtEl>
                                          <p:spTgt spid="2"/>
                                        </p:tgtEl>
                                        <p:attrNameLst>
                                          <p:attrName>ppt_h</p:attrName>
                                        </p:attrNameLst>
                                      </p:cBhvr>
                                      <p:tavLst>
                                        <p:tav tm="0">
                                          <p:val>
                                            <p:fltVal val="0"/>
                                          </p:val>
                                        </p:tav>
                                        <p:tav tm="100000">
                                          <p:val>
                                            <p:strVal val="#ppt_h"/>
                                          </p:val>
                                        </p:tav>
                                      </p:tavLst>
                                    </p:anim>
                                    <p:animEffect transition="in" filter="fade">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9401"/>
                                        </p:tgtEl>
                                        <p:attrNameLst>
                                          <p:attrName>style.visibility</p:attrName>
                                        </p:attrNameLst>
                                      </p:cBhvr>
                                      <p:to>
                                        <p:strVal val="visible"/>
                                      </p:to>
                                    </p:set>
                                    <p:animEffect transition="in" filter="dissolve">
                                      <p:cBhvr>
                                        <p:cTn id="39" dur="1000"/>
                                        <p:tgtEl>
                                          <p:spTgt spid="5940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9745"/>
                                        </p:tgtEl>
                                        <p:attrNameLst>
                                          <p:attrName>style.visibility</p:attrName>
                                        </p:attrNameLst>
                                      </p:cBhvr>
                                      <p:to>
                                        <p:strVal val="visible"/>
                                      </p:to>
                                    </p:set>
                                    <p:animEffect transition="in" filter="wipe(down)">
                                      <p:cBhvr>
                                        <p:cTn id="44" dur="1000"/>
                                        <p:tgtEl>
                                          <p:spTgt spid="59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utoUpdateAnimBg="0"/>
      <p:bldP spid="59398" grpId="0" autoUpdateAnimBg="0"/>
      <p:bldP spid="59744" grpId="0" autoUpdateAnimBg="0"/>
      <p:bldP spid="59745" grpId="0" animBg="1" autoUpdateAnimBg="0"/>
      <p:bldP spid="5974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2700338" y="668932"/>
            <a:ext cx="62642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dirty="0">
                <a:solidFill>
                  <a:srgbClr val="FF0000"/>
                </a:solidFill>
                <a:cs typeface="Times New Roman" pitchFamily="18" charset="0"/>
              </a:rPr>
              <a:t>患病比例</a:t>
            </a:r>
            <a:r>
              <a:rPr lang="en-US" altLang="zh-CN" sz="2800" b="1" i="1" dirty="0">
                <a:solidFill>
                  <a:srgbClr val="FF0000"/>
                </a:solidFill>
                <a:cs typeface="Times New Roman" pitchFamily="18" charset="0"/>
              </a:rPr>
              <a:t>y</a:t>
            </a:r>
            <a:r>
              <a:rPr lang="zh-CN" altLang="en-US" sz="2800" b="1" dirty="0">
                <a:solidFill>
                  <a:srgbClr val="FF0000"/>
                </a:solidFill>
                <a:cs typeface="Times New Roman" pitchFamily="18" charset="0"/>
              </a:rPr>
              <a:t>是</a:t>
            </a:r>
            <a:r>
              <a:rPr lang="zh-CN" altLang="zh-CN" sz="2800" b="1" dirty="0">
                <a:cs typeface="Times New Roman" pitchFamily="18" charset="0"/>
              </a:rPr>
              <a:t>年龄段中点</a:t>
            </a:r>
            <a:r>
              <a:rPr lang="en-US" altLang="zh-CN" sz="2800" b="1" i="1" dirty="0">
                <a:cs typeface="Times New Roman" pitchFamily="18" charset="0"/>
              </a:rPr>
              <a:t>x</a:t>
            </a:r>
            <a:r>
              <a:rPr lang="zh-CN" altLang="en-US" sz="2800" b="1" dirty="0">
                <a:cs typeface="Times New Roman" pitchFamily="18" charset="0"/>
              </a:rPr>
              <a:t>时</a:t>
            </a:r>
            <a:r>
              <a:rPr lang="zh-CN" altLang="zh-CN" sz="2800" b="1" i="1" dirty="0">
                <a:cs typeface="Times New Roman" pitchFamily="18" charset="0"/>
              </a:rPr>
              <a:t>Y</a:t>
            </a:r>
            <a:r>
              <a:rPr lang="zh-CN" altLang="zh-CN" sz="2800" b="1" dirty="0">
                <a:cs typeface="Times New Roman" pitchFamily="18" charset="0"/>
              </a:rPr>
              <a:t>的平均值</a:t>
            </a:r>
            <a:endParaRPr lang="zh-CN" altLang="en-US" sz="2800" b="1" dirty="0">
              <a:cs typeface="Times New Roman" pitchFamily="18" charset="0"/>
            </a:endParaRPr>
          </a:p>
        </p:txBody>
      </p:sp>
      <p:sp>
        <p:nvSpPr>
          <p:cNvPr id="43013" name="Rectangle 7"/>
          <p:cNvSpPr>
            <a:spLocks noChangeArrowheads="1"/>
          </p:cNvSpPr>
          <p:nvPr/>
        </p:nvSpPr>
        <p:spPr bwMode="auto">
          <a:xfrm>
            <a:off x="395288" y="595907"/>
            <a:ext cx="2428875" cy="57943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3200" b="1">
                <a:latin typeface="楷体_GB2312" pitchFamily="49" charset="-122"/>
                <a:ea typeface="楷体_GB2312" pitchFamily="49" charset="-122"/>
              </a:rPr>
              <a:t>分析与假设 </a:t>
            </a:r>
          </a:p>
        </p:txBody>
      </p:sp>
      <p:sp>
        <p:nvSpPr>
          <p:cNvPr id="60426" name="Rectangle 10"/>
          <p:cNvSpPr>
            <a:spLocks noChangeArrowheads="1"/>
          </p:cNvSpPr>
          <p:nvPr/>
        </p:nvSpPr>
        <p:spPr bwMode="auto">
          <a:xfrm>
            <a:off x="4932363" y="1245195"/>
            <a:ext cx="396081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zh-CN" sz="2800" b="1" i="1">
                <a:cs typeface="Times New Roman" pitchFamily="18" charset="0"/>
              </a:rPr>
              <a:t>Y</a:t>
            </a:r>
            <a:r>
              <a:rPr lang="zh-CN" altLang="en-US" sz="2800" b="1"/>
              <a:t>取值 </a:t>
            </a:r>
            <a:r>
              <a:rPr lang="en-US" altLang="zh-CN" sz="2800" b="1"/>
              <a:t>0, 1</a:t>
            </a:r>
            <a:r>
              <a:rPr lang="en-US" altLang="zh-CN" sz="2800" b="1" i="1"/>
              <a:t> </a:t>
            </a:r>
            <a:r>
              <a:rPr lang="en-US" altLang="zh-CN" sz="2800" b="1"/>
              <a:t>; </a:t>
            </a:r>
            <a:r>
              <a:rPr lang="en-US" altLang="zh-CN" sz="2800" b="1" i="1"/>
              <a:t>y </a:t>
            </a:r>
            <a:r>
              <a:rPr lang="zh-CN" altLang="en-US" sz="2800" b="1"/>
              <a:t>取值 </a:t>
            </a:r>
            <a:r>
              <a:rPr lang="en-US" altLang="zh-CN" sz="2800" b="1"/>
              <a:t>[0, 1]  </a:t>
            </a:r>
          </a:p>
        </p:txBody>
      </p:sp>
      <p:graphicFrame>
        <p:nvGraphicFramePr>
          <p:cNvPr id="60427" name="Object 11"/>
          <p:cNvGraphicFramePr>
            <a:graphicFrameLocks noChangeAspect="1"/>
          </p:cNvGraphicFramePr>
          <p:nvPr>
            <p:extLst>
              <p:ext uri="{D42A27DB-BD31-4B8C-83A1-F6EECF244321}">
                <p14:modId xmlns:p14="http://schemas.microsoft.com/office/powerpoint/2010/main" xmlns="" val="3475108438"/>
              </p:ext>
            </p:extLst>
          </p:nvPr>
        </p:nvGraphicFramePr>
        <p:xfrm>
          <a:off x="4643438" y="1910357"/>
          <a:ext cx="3960812" cy="485775"/>
        </p:xfrm>
        <a:graphic>
          <a:graphicData uri="http://schemas.openxmlformats.org/presentationml/2006/ole">
            <p:oleObj spid="_x0000_s43445" name="公式" r:id="rId3" imgW="1955800" imgH="241300" progId="">
              <p:embed/>
            </p:oleObj>
          </a:graphicData>
        </a:graphic>
      </p:graphicFrame>
      <p:sp>
        <p:nvSpPr>
          <p:cNvPr id="60429" name="Rectangle 13"/>
          <p:cNvSpPr>
            <a:spLocks noChangeArrowheads="1"/>
          </p:cNvSpPr>
          <p:nvPr/>
        </p:nvSpPr>
        <p:spPr bwMode="auto">
          <a:xfrm>
            <a:off x="323850" y="1892895"/>
            <a:ext cx="420211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dirty="0"/>
              <a:t>用</a:t>
            </a:r>
            <a:r>
              <a:rPr lang="zh-CN" altLang="en-US" sz="2800" b="1" dirty="0">
                <a:solidFill>
                  <a:srgbClr val="FF0000"/>
                </a:solidFill>
              </a:rPr>
              <a:t>普通方法</a:t>
            </a:r>
            <a:r>
              <a:rPr lang="zh-CN" altLang="en-US" sz="2800" b="1" dirty="0"/>
              <a:t>建立回归方程 </a:t>
            </a:r>
          </a:p>
        </p:txBody>
      </p:sp>
      <p:pic>
        <p:nvPicPr>
          <p:cNvPr id="60430" name="Picture 1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292725" y="2413595"/>
            <a:ext cx="3635375"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33" name="Rectangle 17"/>
          <p:cNvSpPr>
            <a:spLocks noChangeArrowheads="1"/>
          </p:cNvSpPr>
          <p:nvPr/>
        </p:nvSpPr>
        <p:spPr bwMode="auto">
          <a:xfrm>
            <a:off x="468313" y="2612032"/>
            <a:ext cx="390366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buFontTx/>
              <a:buChar char="•"/>
            </a:pPr>
            <a:r>
              <a:rPr lang="en-US" altLang="zh-CN" sz="2800" b="1" i="1"/>
              <a:t> y</a:t>
            </a:r>
            <a:r>
              <a:rPr lang="zh-CN" altLang="en-US" sz="2800" b="1">
                <a:cs typeface="Times New Roman" pitchFamily="18" charset="0"/>
              </a:rPr>
              <a:t>取值不一定在</a:t>
            </a:r>
            <a:r>
              <a:rPr lang="en-US" altLang="zh-CN" sz="2800" b="1"/>
              <a:t>[0,1]</a:t>
            </a:r>
            <a:r>
              <a:rPr lang="zh-CN" altLang="en-US" sz="2800" b="1">
                <a:cs typeface="Times New Roman" pitchFamily="18" charset="0"/>
              </a:rPr>
              <a:t>中</a:t>
            </a:r>
            <a:r>
              <a:rPr lang="en-US" altLang="zh-CN" sz="2800" b="1">
                <a:cs typeface="Times New Roman" pitchFamily="18" charset="0"/>
              </a:rPr>
              <a:t>.</a:t>
            </a:r>
            <a:r>
              <a:rPr lang="en-US" altLang="zh-CN" sz="2800" b="1"/>
              <a:t> </a:t>
            </a:r>
          </a:p>
        </p:txBody>
      </p:sp>
      <p:sp>
        <p:nvSpPr>
          <p:cNvPr id="60437" name="Rectangle 21"/>
          <p:cNvSpPr>
            <a:spLocks noChangeArrowheads="1"/>
          </p:cNvSpPr>
          <p:nvPr/>
        </p:nvSpPr>
        <p:spPr bwMode="auto">
          <a:xfrm>
            <a:off x="395288" y="3197820"/>
            <a:ext cx="4608512"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nSpc>
                <a:spcPct val="115000"/>
              </a:lnSpc>
              <a:buFontTx/>
              <a:buChar char="•"/>
            </a:pPr>
            <a:r>
              <a:rPr lang="en-US" altLang="zh-CN" sz="2800" b="1" dirty="0">
                <a:cs typeface="Times New Roman" pitchFamily="18" charset="0"/>
              </a:rPr>
              <a:t> </a:t>
            </a:r>
            <a:r>
              <a:rPr lang="zh-CN" altLang="en-US" sz="2800" b="1" dirty="0">
                <a:cs typeface="Times New Roman" pitchFamily="18" charset="0"/>
              </a:rPr>
              <a:t>误差项</a:t>
            </a:r>
            <a:r>
              <a:rPr lang="el-GR" altLang="zh-CN" sz="2800" b="1" i="1" dirty="0">
                <a:cs typeface="Times New Roman" pitchFamily="18" charset="0"/>
              </a:rPr>
              <a:t>ε</a:t>
            </a:r>
            <a:r>
              <a:rPr lang="zh-CN" altLang="en-US" sz="2800" b="1" dirty="0">
                <a:cs typeface="Times New Roman" pitchFamily="18" charset="0"/>
              </a:rPr>
              <a:t>只能取值</a:t>
            </a:r>
            <a:r>
              <a:rPr lang="en-US" altLang="zh-CN" sz="2800" b="1" dirty="0"/>
              <a:t>0,1</a:t>
            </a:r>
            <a:r>
              <a:rPr lang="en-US" altLang="zh-CN" sz="2800" b="1" dirty="0">
                <a:cs typeface="Times New Roman" pitchFamily="18" charset="0"/>
              </a:rPr>
              <a:t>, </a:t>
            </a:r>
            <a:r>
              <a:rPr lang="zh-CN" altLang="en-US" sz="2800" b="1" dirty="0"/>
              <a:t>不具有正态性</a:t>
            </a:r>
            <a:r>
              <a:rPr lang="en-US" altLang="zh-CN" sz="2800" b="1" dirty="0"/>
              <a:t>, </a:t>
            </a:r>
            <a:r>
              <a:rPr lang="zh-CN" altLang="en-US" sz="2800" b="1" dirty="0"/>
              <a:t>且具有异方差性</a:t>
            </a:r>
            <a:r>
              <a:rPr lang="en-US" altLang="zh-CN" sz="2800" b="1" dirty="0"/>
              <a:t>.</a:t>
            </a:r>
          </a:p>
        </p:txBody>
      </p:sp>
      <p:sp>
        <p:nvSpPr>
          <p:cNvPr id="60439" name="Rectangle 23"/>
          <p:cNvSpPr>
            <a:spLocks noChangeArrowheads="1"/>
          </p:cNvSpPr>
          <p:nvPr/>
        </p:nvSpPr>
        <p:spPr bwMode="auto">
          <a:xfrm>
            <a:off x="611188" y="4485282"/>
            <a:ext cx="503555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违反普通回归分析的前提条件</a:t>
            </a:r>
            <a:r>
              <a:rPr lang="en-US" altLang="zh-CN" sz="2800" b="1"/>
              <a:t>! </a:t>
            </a:r>
          </a:p>
        </p:txBody>
      </p:sp>
      <p:sp>
        <p:nvSpPr>
          <p:cNvPr id="60440" name="Rectangle 24"/>
          <p:cNvSpPr>
            <a:spLocks noChangeArrowheads="1"/>
          </p:cNvSpPr>
          <p:nvPr/>
        </p:nvSpPr>
        <p:spPr bwMode="auto">
          <a:xfrm>
            <a:off x="971550" y="5191720"/>
            <a:ext cx="7561263" cy="11176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nSpc>
                <a:spcPct val="120000"/>
              </a:lnSpc>
            </a:pPr>
            <a:r>
              <a:rPr lang="zh-CN" altLang="en-US" sz="2800" b="1" dirty="0">
                <a:ea typeface="楷体_GB2312" pitchFamily="49" charset="-122"/>
              </a:rPr>
              <a:t>当因变量</a:t>
            </a:r>
            <a:r>
              <a:rPr lang="en-US" altLang="zh-CN" sz="2800" b="1" i="1" dirty="0">
                <a:ea typeface="楷体_GB2312" pitchFamily="49" charset="-122"/>
              </a:rPr>
              <a:t>Y</a:t>
            </a:r>
            <a:r>
              <a:rPr lang="zh-CN" altLang="en-US" sz="2800" b="1" dirty="0">
                <a:ea typeface="楷体_GB2312" pitchFamily="49" charset="-122"/>
              </a:rPr>
              <a:t>为一个</a:t>
            </a:r>
            <a:r>
              <a:rPr lang="zh-CN" altLang="en-US" sz="2800" b="1" dirty="0">
                <a:solidFill>
                  <a:srgbClr val="FF3300"/>
                </a:solidFill>
                <a:ea typeface="楷体_GB2312" pitchFamily="49" charset="-122"/>
              </a:rPr>
              <a:t>二分类</a:t>
            </a:r>
            <a:r>
              <a:rPr lang="en-US" altLang="zh-CN" sz="2800" b="1" dirty="0">
                <a:ea typeface="楷体_GB2312" pitchFamily="49" charset="-122"/>
              </a:rPr>
              <a:t>(</a:t>
            </a:r>
            <a:r>
              <a:rPr lang="zh-CN" altLang="en-US" sz="2800" b="1" dirty="0">
                <a:ea typeface="楷体_GB2312" pitchFamily="49" charset="-122"/>
              </a:rPr>
              <a:t>或多分类</a:t>
            </a:r>
            <a:r>
              <a:rPr lang="en-US" altLang="zh-CN" sz="2800" b="1" dirty="0">
                <a:ea typeface="楷体_GB2312" pitchFamily="49" charset="-122"/>
              </a:rPr>
              <a:t>)</a:t>
            </a:r>
            <a:r>
              <a:rPr lang="zh-CN" altLang="en-US" sz="2800" b="1" dirty="0">
                <a:ea typeface="楷体_GB2312" pitchFamily="49" charset="-122"/>
              </a:rPr>
              <a:t>变量时，需要用到</a:t>
            </a:r>
            <a:r>
              <a:rPr lang="zh-CN" altLang="en-US" sz="2800" b="1" dirty="0">
                <a:solidFill>
                  <a:srgbClr val="FF3300"/>
                </a:solidFill>
                <a:ea typeface="楷体_GB2312" pitchFamily="49" charset="-122"/>
              </a:rPr>
              <a:t>新的回归模型</a:t>
            </a:r>
            <a:r>
              <a:rPr lang="en-US" altLang="zh-CN" sz="2800" b="1" dirty="0">
                <a:ea typeface="楷体_GB2312" pitchFamily="49" charset="-122"/>
              </a:rPr>
              <a:t>.</a:t>
            </a:r>
          </a:p>
        </p:txBody>
      </p:sp>
      <p:grpSp>
        <p:nvGrpSpPr>
          <p:cNvPr id="2" name="组合 1"/>
          <p:cNvGrpSpPr/>
          <p:nvPr/>
        </p:nvGrpSpPr>
        <p:grpSpPr>
          <a:xfrm>
            <a:off x="468313" y="1267420"/>
            <a:ext cx="4319711" cy="523220"/>
            <a:chOff x="468313" y="1267420"/>
            <a:chExt cx="3993952" cy="523220"/>
          </a:xfrm>
        </p:grpSpPr>
        <p:graphicFrame>
          <p:nvGraphicFramePr>
            <p:cNvPr id="60424" name="Object 8"/>
            <p:cNvGraphicFramePr>
              <a:graphicFrameLocks noChangeAspect="1"/>
            </p:cNvGraphicFramePr>
            <p:nvPr>
              <p:extLst>
                <p:ext uri="{D42A27DB-BD31-4B8C-83A1-F6EECF244321}">
                  <p14:modId xmlns:p14="http://schemas.microsoft.com/office/powerpoint/2010/main" xmlns="" val="1698109160"/>
                </p:ext>
              </p:extLst>
            </p:nvPr>
          </p:nvGraphicFramePr>
          <p:xfrm>
            <a:off x="2733478" y="1316632"/>
            <a:ext cx="1728787" cy="447675"/>
          </p:xfrm>
          <a:graphic>
            <a:graphicData uri="http://schemas.openxmlformats.org/presentationml/2006/ole">
              <p:oleObj spid="_x0000_s43446" name="公式" r:id="rId5" imgW="774364" imgH="203112" progId="">
                <p:embed/>
              </p:oleObj>
            </a:graphicData>
          </a:graphic>
        </p:graphicFrame>
        <p:sp>
          <p:nvSpPr>
            <p:cNvPr id="60441" name="Rectangle 25"/>
            <p:cNvSpPr>
              <a:spLocks noChangeArrowheads="1"/>
            </p:cNvSpPr>
            <p:nvPr/>
          </p:nvSpPr>
          <p:spPr bwMode="auto">
            <a:xfrm>
              <a:off x="468313" y="1267420"/>
              <a:ext cx="245764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800" b="1" dirty="0" smtClean="0">
                  <a:cs typeface="Times New Roman" pitchFamily="18" charset="0"/>
                </a:rPr>
                <a:t>即</a:t>
              </a:r>
              <a:r>
                <a:rPr lang="zh-CN" altLang="zh-CN" sz="2800" b="1" i="1" dirty="0" smtClean="0">
                  <a:solidFill>
                    <a:srgbClr val="FF0000"/>
                  </a:solidFill>
                  <a:cs typeface="Times New Roman" pitchFamily="18" charset="0"/>
                </a:rPr>
                <a:t>Y</a:t>
              </a:r>
              <a:r>
                <a:rPr lang="zh-CN" altLang="zh-CN" sz="2800" b="1" dirty="0">
                  <a:solidFill>
                    <a:srgbClr val="FF0000"/>
                  </a:solidFill>
                  <a:cs typeface="Times New Roman" pitchFamily="18" charset="0"/>
                </a:rPr>
                <a:t>的</a:t>
              </a:r>
              <a:r>
                <a:rPr lang="zh-CN" altLang="en-US" sz="2800" b="1" dirty="0" smtClean="0">
                  <a:solidFill>
                    <a:srgbClr val="FF0000"/>
                  </a:solidFill>
                </a:rPr>
                <a:t>条件期望 </a:t>
              </a:r>
              <a:endParaRPr lang="zh-CN" altLang="en-US" sz="28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linds(horizontal)">
                                      <p:cBhvr>
                                        <p:cTn id="7" dur="10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0426"/>
                                        </p:tgtEl>
                                        <p:attrNameLst>
                                          <p:attrName>style.visibility</p:attrName>
                                        </p:attrNameLst>
                                      </p:cBhvr>
                                      <p:to>
                                        <p:strVal val="visible"/>
                                      </p:to>
                                    </p:set>
                                    <p:animEffect transition="in" filter="blinds(horizontal)">
                                      <p:cBhvr>
                                        <p:cTn id="19" dur="1000"/>
                                        <p:tgtEl>
                                          <p:spTgt spid="6042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0429"/>
                                        </p:tgtEl>
                                        <p:attrNameLst>
                                          <p:attrName>style.visibility</p:attrName>
                                        </p:attrNameLst>
                                      </p:cBhvr>
                                      <p:to>
                                        <p:strVal val="visible"/>
                                      </p:to>
                                    </p:set>
                                    <p:animEffect transition="in" filter="blinds(horizontal)">
                                      <p:cBhvr>
                                        <p:cTn id="24" dur="1000"/>
                                        <p:tgtEl>
                                          <p:spTgt spid="60429"/>
                                        </p:tgtEl>
                                      </p:cBhvr>
                                    </p:animEffect>
                                  </p:childTnLst>
                                </p:cTn>
                              </p:par>
                              <p:par>
                                <p:cTn id="25" presetID="3" presetClass="entr" presetSubtype="10" fill="hold" nodeType="withEffect">
                                  <p:stCondLst>
                                    <p:cond delay="0"/>
                                  </p:stCondLst>
                                  <p:childTnLst>
                                    <p:set>
                                      <p:cBhvr>
                                        <p:cTn id="26" dur="1" fill="hold">
                                          <p:stCondLst>
                                            <p:cond delay="0"/>
                                          </p:stCondLst>
                                        </p:cTn>
                                        <p:tgtEl>
                                          <p:spTgt spid="60427"/>
                                        </p:tgtEl>
                                        <p:attrNameLst>
                                          <p:attrName>style.visibility</p:attrName>
                                        </p:attrNameLst>
                                      </p:cBhvr>
                                      <p:to>
                                        <p:strVal val="visible"/>
                                      </p:to>
                                    </p:set>
                                    <p:animEffect transition="in" filter="blinds(horizontal)">
                                      <p:cBhvr>
                                        <p:cTn id="27" dur="1000"/>
                                        <p:tgtEl>
                                          <p:spTgt spid="604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0430"/>
                                        </p:tgtEl>
                                        <p:attrNameLst>
                                          <p:attrName>style.visibility</p:attrName>
                                        </p:attrNameLst>
                                      </p:cBhvr>
                                      <p:to>
                                        <p:strVal val="visible"/>
                                      </p:to>
                                    </p:set>
                                    <p:animEffect transition="in" filter="dissolve">
                                      <p:cBhvr>
                                        <p:cTn id="32" dur="1000"/>
                                        <p:tgtEl>
                                          <p:spTgt spid="6043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0433"/>
                                        </p:tgtEl>
                                        <p:attrNameLst>
                                          <p:attrName>style.visibility</p:attrName>
                                        </p:attrNameLst>
                                      </p:cBhvr>
                                      <p:to>
                                        <p:strVal val="visible"/>
                                      </p:to>
                                    </p:set>
                                    <p:animEffect transition="in" filter="checkerboard(across)">
                                      <p:cBhvr>
                                        <p:cTn id="37" dur="1000"/>
                                        <p:tgtEl>
                                          <p:spTgt spid="6043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60437"/>
                                        </p:tgtEl>
                                        <p:attrNameLst>
                                          <p:attrName>style.visibility</p:attrName>
                                        </p:attrNameLst>
                                      </p:cBhvr>
                                      <p:to>
                                        <p:strVal val="visible"/>
                                      </p:to>
                                    </p:set>
                                    <p:animEffect transition="in" filter="checkerboard(across)">
                                      <p:cBhvr>
                                        <p:cTn id="42" dur="1000"/>
                                        <p:tgtEl>
                                          <p:spTgt spid="604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39"/>
                                        </p:tgtEl>
                                        <p:attrNameLst>
                                          <p:attrName>style.visibility</p:attrName>
                                        </p:attrNameLst>
                                      </p:cBhvr>
                                      <p:to>
                                        <p:strVal val="visible"/>
                                      </p:to>
                                    </p:set>
                                    <p:animEffect transition="in" filter="wipe(left)">
                                      <p:cBhvr>
                                        <p:cTn id="47" dur="1000"/>
                                        <p:tgtEl>
                                          <p:spTgt spid="60439"/>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60440"/>
                                        </p:tgtEl>
                                        <p:attrNameLst>
                                          <p:attrName>style.visibility</p:attrName>
                                        </p:attrNameLst>
                                      </p:cBhvr>
                                      <p:to>
                                        <p:strVal val="visible"/>
                                      </p:to>
                                    </p:set>
                                    <p:anim calcmode="lin" valueType="num">
                                      <p:cBhvr>
                                        <p:cTn id="52" dur="1000" fill="hold"/>
                                        <p:tgtEl>
                                          <p:spTgt spid="60440"/>
                                        </p:tgtEl>
                                        <p:attrNameLst>
                                          <p:attrName>ppt_w</p:attrName>
                                        </p:attrNameLst>
                                      </p:cBhvr>
                                      <p:tavLst>
                                        <p:tav tm="0">
                                          <p:val>
                                            <p:fltVal val="0"/>
                                          </p:val>
                                        </p:tav>
                                        <p:tav tm="100000">
                                          <p:val>
                                            <p:strVal val="#ppt_w"/>
                                          </p:val>
                                        </p:tav>
                                      </p:tavLst>
                                    </p:anim>
                                    <p:anim calcmode="lin" valueType="num">
                                      <p:cBhvr>
                                        <p:cTn id="53" dur="1000" fill="hold"/>
                                        <p:tgtEl>
                                          <p:spTgt spid="60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6" grpId="0"/>
      <p:bldP spid="60429" grpId="0"/>
      <p:bldP spid="60433" grpId="0"/>
      <p:bldP spid="60437" grpId="0"/>
      <p:bldP spid="60439" grpId="0" animBg="1"/>
      <p:bldP spid="6044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
          <p:cNvSpPr>
            <a:spLocks noChangeArrowheads="1"/>
          </p:cNvSpPr>
          <p:nvPr/>
        </p:nvSpPr>
        <p:spPr bwMode="auto">
          <a:xfrm>
            <a:off x="3346996" y="546607"/>
            <a:ext cx="1988045" cy="58477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altLang="zh-CN" sz="3200" b="1" dirty="0" err="1">
                <a:ea typeface="楷体_GB2312" pitchFamily="49" charset="-122"/>
              </a:rPr>
              <a:t>l</a:t>
            </a:r>
            <a:r>
              <a:rPr lang="en-US" altLang="zh-CN" sz="3200" b="1" dirty="0" err="1" smtClean="0">
                <a:ea typeface="楷体_GB2312" pitchFamily="49" charset="-122"/>
              </a:rPr>
              <a:t>ogit</a:t>
            </a:r>
            <a:r>
              <a:rPr lang="en-US" altLang="zh-CN" sz="3200" b="1" dirty="0" smtClean="0">
                <a:ea typeface="楷体_GB2312" pitchFamily="49" charset="-122"/>
              </a:rPr>
              <a:t> </a:t>
            </a:r>
            <a:r>
              <a:rPr lang="zh-CN" altLang="en-US" sz="3200" b="1" dirty="0">
                <a:ea typeface="楷体_GB2312" pitchFamily="49" charset="-122"/>
              </a:rPr>
              <a:t>模型</a:t>
            </a:r>
            <a:r>
              <a:rPr lang="zh-CN" altLang="en-US" sz="3200" dirty="0">
                <a:ea typeface="楷体_GB2312" pitchFamily="49" charset="-122"/>
              </a:rPr>
              <a:t> </a:t>
            </a:r>
          </a:p>
        </p:txBody>
      </p:sp>
      <p:graphicFrame>
        <p:nvGraphicFramePr>
          <p:cNvPr id="61445" name="Object 5"/>
          <p:cNvGraphicFramePr>
            <a:graphicFrameLocks noChangeAspect="1"/>
          </p:cNvGraphicFramePr>
          <p:nvPr/>
        </p:nvGraphicFramePr>
        <p:xfrm>
          <a:off x="6011863" y="1412875"/>
          <a:ext cx="2700337" cy="458788"/>
        </p:xfrm>
        <a:graphic>
          <a:graphicData uri="http://schemas.openxmlformats.org/presentationml/2006/ole">
            <p:oleObj spid="_x0000_s70323" name="公式" r:id="rId3" imgW="1180588" imgH="203112" progId="">
              <p:embed/>
            </p:oleObj>
          </a:graphicData>
        </a:graphic>
      </p:graphicFrame>
      <p:grpSp>
        <p:nvGrpSpPr>
          <p:cNvPr id="2" name="Group 39"/>
          <p:cNvGrpSpPr>
            <a:grpSpLocks/>
          </p:cNvGrpSpPr>
          <p:nvPr/>
        </p:nvGrpSpPr>
        <p:grpSpPr bwMode="auto">
          <a:xfrm>
            <a:off x="250825" y="1989138"/>
            <a:ext cx="4105275" cy="519112"/>
            <a:chOff x="158" y="1253"/>
            <a:chExt cx="2586" cy="327"/>
          </a:xfrm>
        </p:grpSpPr>
        <p:graphicFrame>
          <p:nvGraphicFramePr>
            <p:cNvPr id="44041" name="Object 11"/>
            <p:cNvGraphicFramePr>
              <a:graphicFrameLocks noChangeAspect="1"/>
            </p:cNvGraphicFramePr>
            <p:nvPr/>
          </p:nvGraphicFramePr>
          <p:xfrm>
            <a:off x="1655" y="1298"/>
            <a:ext cx="1089" cy="282"/>
          </p:xfrm>
          <a:graphic>
            <a:graphicData uri="http://schemas.openxmlformats.org/presentationml/2006/ole">
              <p:oleObj spid="_x0000_s70324" name="公式" r:id="rId4" imgW="774364" imgH="203112" progId="">
                <p:embed/>
              </p:oleObj>
            </a:graphicData>
          </a:graphic>
        </p:graphicFrame>
        <p:sp>
          <p:nvSpPr>
            <p:cNvPr id="44062" name="Rectangle 14"/>
            <p:cNvSpPr>
              <a:spLocks noChangeArrowheads="1"/>
            </p:cNvSpPr>
            <p:nvPr/>
          </p:nvSpPr>
          <p:spPr bwMode="auto">
            <a:xfrm>
              <a:off x="158" y="1253"/>
              <a:ext cx="158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zh-CN" sz="2800" b="1" i="1"/>
                <a:t>Y</a:t>
              </a:r>
              <a:r>
                <a:rPr lang="zh-CN" altLang="zh-CN" sz="2800" b="1"/>
                <a:t>的</a:t>
              </a:r>
              <a:r>
                <a:rPr lang="en-US" altLang="zh-CN" sz="2800" b="1"/>
                <a:t>(</a:t>
              </a:r>
              <a:r>
                <a:rPr lang="zh-CN" altLang="en-US" sz="2800" b="1"/>
                <a:t>条件</a:t>
              </a:r>
              <a:r>
                <a:rPr lang="en-US" altLang="zh-CN" sz="2800" b="1"/>
                <a:t>)</a:t>
              </a:r>
              <a:r>
                <a:rPr lang="zh-CN" altLang="en-US" sz="2800" b="1"/>
                <a:t>期望</a:t>
              </a:r>
            </a:p>
          </p:txBody>
        </p:sp>
      </p:grpSp>
      <p:sp>
        <p:nvSpPr>
          <p:cNvPr id="61459" name="Text Box 19"/>
          <p:cNvSpPr txBox="1">
            <a:spLocks noChangeArrowheads="1"/>
          </p:cNvSpPr>
          <p:nvPr/>
        </p:nvSpPr>
        <p:spPr bwMode="auto">
          <a:xfrm>
            <a:off x="323850" y="1341438"/>
            <a:ext cx="576103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l-GR" altLang="zh-CN" sz="2800" b="1" i="1"/>
              <a:t>π</a:t>
            </a:r>
            <a:r>
              <a:rPr lang="en-US" altLang="zh-CN" sz="2800" b="1"/>
              <a:t>(</a:t>
            </a:r>
            <a:r>
              <a:rPr lang="en-US" altLang="zh-CN" sz="2800" b="1" i="1"/>
              <a:t>x</a:t>
            </a:r>
            <a:r>
              <a:rPr lang="en-US" altLang="zh-CN" sz="2800" b="1"/>
              <a:t>)~</a:t>
            </a:r>
            <a:r>
              <a:rPr lang="zh-CN" altLang="en-US" sz="2800" b="1"/>
              <a:t>年龄</a:t>
            </a:r>
            <a:r>
              <a:rPr lang="en-US" altLang="zh-CN" sz="2800" b="1" i="1"/>
              <a:t>x</a:t>
            </a:r>
            <a:r>
              <a:rPr lang="zh-CN" altLang="en-US" sz="2800" b="1"/>
              <a:t>的患病概率</a:t>
            </a:r>
            <a:r>
              <a:rPr lang="en-US" altLang="zh-CN" sz="2800" b="1"/>
              <a:t>(</a:t>
            </a:r>
            <a:r>
              <a:rPr lang="zh-CN" altLang="en-US" sz="2800" b="1"/>
              <a:t>患病比例</a:t>
            </a:r>
            <a:r>
              <a:rPr lang="en-US" altLang="zh-CN" sz="2800" b="1" i="1"/>
              <a:t>y</a:t>
            </a:r>
            <a:r>
              <a:rPr lang="en-US" altLang="zh-CN" sz="2800" b="1"/>
              <a:t>)</a:t>
            </a:r>
          </a:p>
        </p:txBody>
      </p:sp>
      <p:grpSp>
        <p:nvGrpSpPr>
          <p:cNvPr id="3" name="Group 40"/>
          <p:cNvGrpSpPr>
            <a:grpSpLocks/>
          </p:cNvGrpSpPr>
          <p:nvPr/>
        </p:nvGrpSpPr>
        <p:grpSpPr bwMode="auto">
          <a:xfrm>
            <a:off x="4787900" y="2011363"/>
            <a:ext cx="4030663" cy="519112"/>
            <a:chOff x="3107" y="1267"/>
            <a:chExt cx="2539" cy="327"/>
          </a:xfrm>
        </p:grpSpPr>
        <p:graphicFrame>
          <p:nvGraphicFramePr>
            <p:cNvPr id="44040" name="Object 16"/>
            <p:cNvGraphicFramePr>
              <a:graphicFrameLocks noChangeAspect="1"/>
            </p:cNvGraphicFramePr>
            <p:nvPr/>
          </p:nvGraphicFramePr>
          <p:xfrm>
            <a:off x="3696" y="1298"/>
            <a:ext cx="1950" cy="272"/>
          </p:xfrm>
          <a:graphic>
            <a:graphicData uri="http://schemas.openxmlformats.org/presentationml/2006/ole">
              <p:oleObj spid="_x0000_s70325" name="公式" r:id="rId5" imgW="1562100" imgH="203200" progId="">
                <p:embed/>
              </p:oleObj>
            </a:graphicData>
          </a:graphic>
        </p:graphicFrame>
        <p:sp>
          <p:nvSpPr>
            <p:cNvPr id="44061" name="Rectangle 20"/>
            <p:cNvSpPr>
              <a:spLocks noChangeArrowheads="1"/>
            </p:cNvSpPr>
            <p:nvPr/>
          </p:nvSpPr>
          <p:spPr bwMode="auto">
            <a:xfrm>
              <a:off x="3107" y="1267"/>
              <a:ext cx="62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方差 </a:t>
              </a:r>
            </a:p>
          </p:txBody>
        </p:sp>
      </p:grpSp>
      <p:sp>
        <p:nvSpPr>
          <p:cNvPr id="61461" name="Rectangle 21"/>
          <p:cNvSpPr>
            <a:spLocks noChangeArrowheads="1"/>
          </p:cNvSpPr>
          <p:nvPr/>
        </p:nvSpPr>
        <p:spPr bwMode="auto">
          <a:xfrm>
            <a:off x="323850" y="2781300"/>
            <a:ext cx="42529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l-GR" altLang="zh-CN" sz="2800" b="1" i="1" dirty="0"/>
              <a:t>π</a:t>
            </a:r>
            <a:r>
              <a:rPr lang="en-US" altLang="zh-CN" sz="2800" b="1" dirty="0"/>
              <a:t>(</a:t>
            </a:r>
            <a:r>
              <a:rPr lang="en-US" altLang="zh-CN" sz="2800" b="1" i="1" dirty="0"/>
              <a:t>x</a:t>
            </a:r>
            <a:r>
              <a:rPr lang="en-US" altLang="zh-CN" sz="2800" b="1" dirty="0"/>
              <a:t>) ~ S</a:t>
            </a:r>
            <a:r>
              <a:rPr lang="zh-CN" altLang="en-US" sz="2800" b="1" dirty="0"/>
              <a:t>型曲线</a:t>
            </a:r>
            <a:r>
              <a:rPr lang="en-US" altLang="zh-CN" sz="2800" b="1" dirty="0"/>
              <a:t>, </a:t>
            </a:r>
            <a:r>
              <a:rPr lang="zh-CN" altLang="en-US" sz="2800" b="1" dirty="0"/>
              <a:t>取值</a:t>
            </a:r>
            <a:r>
              <a:rPr lang="en-US" altLang="zh-CN" sz="2800" b="1" dirty="0"/>
              <a:t>[0,1] </a:t>
            </a:r>
          </a:p>
        </p:txBody>
      </p:sp>
      <p:graphicFrame>
        <p:nvGraphicFramePr>
          <p:cNvPr id="61463" name="Object 23"/>
          <p:cNvGraphicFramePr>
            <a:graphicFrameLocks noChangeAspect="1"/>
          </p:cNvGraphicFramePr>
          <p:nvPr/>
        </p:nvGraphicFramePr>
        <p:xfrm>
          <a:off x="728663" y="3429000"/>
          <a:ext cx="2501900" cy="1035050"/>
        </p:xfrm>
        <a:graphic>
          <a:graphicData uri="http://schemas.openxmlformats.org/presentationml/2006/ole">
            <p:oleObj spid="_x0000_s70326" name="Equation" r:id="rId6" imgW="1054100" imgH="419100" progId="Equation.DSMT4">
              <p:embed/>
            </p:oleObj>
          </a:graphicData>
        </a:graphic>
      </p:graphicFrame>
      <p:graphicFrame>
        <p:nvGraphicFramePr>
          <p:cNvPr id="61465" name="Object 25"/>
          <p:cNvGraphicFramePr>
            <a:graphicFrameLocks noChangeAspect="1"/>
          </p:cNvGraphicFramePr>
          <p:nvPr/>
        </p:nvGraphicFramePr>
        <p:xfrm>
          <a:off x="4643438" y="3500438"/>
          <a:ext cx="2951162" cy="920750"/>
        </p:xfrm>
        <a:graphic>
          <a:graphicData uri="http://schemas.openxmlformats.org/presentationml/2006/ole">
            <p:oleObj spid="_x0000_s70327" name="公式" r:id="rId7" imgW="1460500" imgH="419100" progId="">
              <p:embed/>
            </p:oleObj>
          </a:graphicData>
        </a:graphic>
      </p:graphicFrame>
      <p:sp>
        <p:nvSpPr>
          <p:cNvPr id="61469" name="Rectangle 29"/>
          <p:cNvSpPr>
            <a:spLocks noChangeArrowheads="1"/>
          </p:cNvSpPr>
          <p:nvPr/>
        </p:nvSpPr>
        <p:spPr bwMode="auto">
          <a:xfrm>
            <a:off x="1979613" y="5731997"/>
            <a:ext cx="4522392" cy="52322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2800" b="1" dirty="0" err="1"/>
              <a:t>l</a:t>
            </a:r>
            <a:r>
              <a:rPr lang="en-US" altLang="zh-CN" sz="2800" b="1" dirty="0" err="1" smtClean="0"/>
              <a:t>ogit</a:t>
            </a:r>
            <a:r>
              <a:rPr lang="zh-CN" altLang="en-US" sz="2800" b="1" dirty="0"/>
              <a:t>模型 </a:t>
            </a:r>
            <a:r>
              <a:rPr lang="en-US" altLang="zh-CN" sz="2800" b="1" dirty="0" smtClean="0"/>
              <a:t>(logistic</a:t>
            </a:r>
            <a:r>
              <a:rPr lang="zh-CN" altLang="en-US" sz="2800" b="1" dirty="0"/>
              <a:t>回归模型</a:t>
            </a:r>
            <a:r>
              <a:rPr lang="en-US" altLang="zh-CN" sz="2800" b="1" dirty="0"/>
              <a:t>) </a:t>
            </a:r>
          </a:p>
        </p:txBody>
      </p:sp>
      <p:grpSp>
        <p:nvGrpSpPr>
          <p:cNvPr id="4" name="Group 42"/>
          <p:cNvGrpSpPr>
            <a:grpSpLocks/>
          </p:cNvGrpSpPr>
          <p:nvPr/>
        </p:nvGrpSpPr>
        <p:grpSpPr bwMode="auto">
          <a:xfrm>
            <a:off x="611188" y="4656138"/>
            <a:ext cx="5245100" cy="860425"/>
            <a:chOff x="385" y="2840"/>
            <a:chExt cx="3304" cy="542"/>
          </a:xfrm>
        </p:grpSpPr>
        <p:graphicFrame>
          <p:nvGraphicFramePr>
            <p:cNvPr id="44039" name="Object 27"/>
            <p:cNvGraphicFramePr>
              <a:graphicFrameLocks noChangeAspect="1"/>
            </p:cNvGraphicFramePr>
            <p:nvPr/>
          </p:nvGraphicFramePr>
          <p:xfrm>
            <a:off x="1573" y="2840"/>
            <a:ext cx="2116" cy="542"/>
          </p:xfrm>
          <a:graphic>
            <a:graphicData uri="http://schemas.openxmlformats.org/presentationml/2006/ole">
              <p:oleObj spid="_x0000_s70328" name="公式" r:id="rId8" imgW="1638300" imgH="419100" progId="">
                <p:embed/>
              </p:oleObj>
            </a:graphicData>
          </a:graphic>
        </p:graphicFrame>
        <p:sp>
          <p:nvSpPr>
            <p:cNvPr id="44060" name="Rectangle 30"/>
            <p:cNvSpPr>
              <a:spLocks noChangeArrowheads="1"/>
            </p:cNvSpPr>
            <p:nvPr/>
          </p:nvSpPr>
          <p:spPr bwMode="auto">
            <a:xfrm>
              <a:off x="385" y="2931"/>
              <a:ext cx="133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l-GR" altLang="zh-CN" sz="2800" b="1" i="1"/>
                <a:t>π</a:t>
              </a:r>
              <a:r>
                <a:rPr lang="en-US" altLang="zh-CN" sz="2800" b="1"/>
                <a:t>(</a:t>
              </a:r>
              <a:r>
                <a:rPr lang="en-US" altLang="zh-CN" sz="2800" b="1" i="1"/>
                <a:t>x</a:t>
              </a:r>
              <a:r>
                <a:rPr lang="en-US" altLang="zh-CN" sz="2800" b="1"/>
                <a:t>)</a:t>
              </a:r>
              <a:r>
                <a:rPr lang="zh-CN" altLang="en-US" sz="2800" b="1"/>
                <a:t>的变换 </a:t>
              </a:r>
            </a:p>
          </p:txBody>
        </p:sp>
      </p:grpSp>
      <p:sp>
        <p:nvSpPr>
          <p:cNvPr id="44049" name="Rectangle 35"/>
          <p:cNvSpPr>
            <a:spLocks noChangeArrowheads="1"/>
          </p:cNvSpPr>
          <p:nvPr/>
        </p:nvSpPr>
        <p:spPr bwMode="auto">
          <a:xfrm>
            <a:off x="4281488" y="3521075"/>
            <a:ext cx="21907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1100"/>
              <a:t> </a:t>
            </a:r>
            <a:endParaRPr lang="en-US" altLang="zh-CN"/>
          </a:p>
        </p:txBody>
      </p:sp>
      <p:grpSp>
        <p:nvGrpSpPr>
          <p:cNvPr id="5" name="Group 43"/>
          <p:cNvGrpSpPr>
            <a:grpSpLocks/>
          </p:cNvGrpSpPr>
          <p:nvPr/>
        </p:nvGrpSpPr>
        <p:grpSpPr bwMode="auto">
          <a:xfrm>
            <a:off x="6372225" y="4581525"/>
            <a:ext cx="2346325" cy="1000125"/>
            <a:chOff x="4014" y="2886"/>
            <a:chExt cx="1478" cy="630"/>
          </a:xfrm>
        </p:grpSpPr>
        <p:grpSp>
          <p:nvGrpSpPr>
            <p:cNvPr id="44057" name="Group 38"/>
            <p:cNvGrpSpPr>
              <a:grpSpLocks/>
            </p:cNvGrpSpPr>
            <p:nvPr/>
          </p:nvGrpSpPr>
          <p:grpSpPr bwMode="auto">
            <a:xfrm>
              <a:off x="4014" y="3158"/>
              <a:ext cx="1451" cy="358"/>
              <a:chOff x="4014" y="2931"/>
              <a:chExt cx="1451" cy="358"/>
            </a:xfrm>
          </p:grpSpPr>
          <p:graphicFrame>
            <p:nvGraphicFramePr>
              <p:cNvPr id="44038" name="Object 33"/>
              <p:cNvGraphicFramePr>
                <a:graphicFrameLocks noChangeAspect="1"/>
              </p:cNvGraphicFramePr>
              <p:nvPr/>
            </p:nvGraphicFramePr>
            <p:xfrm>
              <a:off x="4558" y="2976"/>
              <a:ext cx="907" cy="313"/>
            </p:xfrm>
            <a:graphic>
              <a:graphicData uri="http://schemas.openxmlformats.org/presentationml/2006/ole">
                <p:oleObj spid="_x0000_s70329" name="公式" r:id="rId9" imgW="583947" imgH="203112" progId="">
                  <p:embed/>
                </p:oleObj>
              </a:graphicData>
            </a:graphic>
          </p:graphicFrame>
          <p:sp>
            <p:nvSpPr>
              <p:cNvPr id="44059" name="Rectangle 37"/>
              <p:cNvSpPr>
                <a:spLocks noChangeArrowheads="1"/>
              </p:cNvSpPr>
              <p:nvPr/>
            </p:nvSpPr>
            <p:spPr bwMode="auto">
              <a:xfrm>
                <a:off x="4014" y="2931"/>
                <a:ext cx="5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800" b="1"/>
                  <a:t>取值</a:t>
                </a:r>
              </a:p>
            </p:txBody>
          </p:sp>
        </p:grpSp>
        <p:sp>
          <p:nvSpPr>
            <p:cNvPr id="44058" name="Rectangle 41"/>
            <p:cNvSpPr>
              <a:spLocks noChangeArrowheads="1"/>
            </p:cNvSpPr>
            <p:nvPr/>
          </p:nvSpPr>
          <p:spPr bwMode="auto">
            <a:xfrm>
              <a:off x="4195" y="2886"/>
              <a:ext cx="1297"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连接函数， </a:t>
              </a:r>
            </a:p>
          </p:txBody>
        </p:sp>
      </p:grpSp>
      <p:grpSp>
        <p:nvGrpSpPr>
          <p:cNvPr id="7" name="Group 48"/>
          <p:cNvGrpSpPr>
            <a:grpSpLocks/>
          </p:cNvGrpSpPr>
          <p:nvPr/>
        </p:nvGrpSpPr>
        <p:grpSpPr bwMode="auto">
          <a:xfrm>
            <a:off x="4643438" y="2781300"/>
            <a:ext cx="2479675" cy="519113"/>
            <a:chOff x="2925" y="1752"/>
            <a:chExt cx="1562" cy="327"/>
          </a:xfrm>
        </p:grpSpPr>
        <p:sp>
          <p:nvSpPr>
            <p:cNvPr id="44055" name="Rectangle 22"/>
            <p:cNvSpPr>
              <a:spLocks noChangeArrowheads="1"/>
            </p:cNvSpPr>
            <p:nvPr/>
          </p:nvSpPr>
          <p:spPr bwMode="auto">
            <a:xfrm>
              <a:off x="3107" y="1752"/>
              <a:ext cx="1380" cy="32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altLang="zh-CN" sz="2800" b="1" dirty="0"/>
                <a:t>l</a:t>
              </a:r>
              <a:r>
                <a:rPr lang="en-US" altLang="zh-CN" sz="2800" b="1" dirty="0" smtClean="0"/>
                <a:t>ogistic</a:t>
              </a:r>
              <a:r>
                <a:rPr lang="zh-CN" altLang="en-US" sz="2800" b="1" dirty="0"/>
                <a:t>模型 </a:t>
              </a:r>
            </a:p>
          </p:txBody>
        </p:sp>
        <p:sp>
          <p:nvSpPr>
            <p:cNvPr id="44056" name="AutoShape 44"/>
            <p:cNvSpPr>
              <a:spLocks noChangeArrowheads="1"/>
            </p:cNvSpPr>
            <p:nvPr/>
          </p:nvSpPr>
          <p:spPr bwMode="auto">
            <a:xfrm>
              <a:off x="2925" y="1752"/>
              <a:ext cx="91"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8" name="Group 47"/>
          <p:cNvGrpSpPr>
            <a:grpSpLocks/>
          </p:cNvGrpSpPr>
          <p:nvPr/>
        </p:nvGrpSpPr>
        <p:grpSpPr bwMode="auto">
          <a:xfrm>
            <a:off x="3492500" y="3663950"/>
            <a:ext cx="1179513" cy="942975"/>
            <a:chOff x="2200" y="2308"/>
            <a:chExt cx="743" cy="594"/>
          </a:xfrm>
        </p:grpSpPr>
        <p:sp>
          <p:nvSpPr>
            <p:cNvPr id="44053" name="AutoShape 45"/>
            <p:cNvSpPr>
              <a:spLocks noChangeArrowheads="1"/>
            </p:cNvSpPr>
            <p:nvPr/>
          </p:nvSpPr>
          <p:spPr bwMode="auto">
            <a:xfrm>
              <a:off x="2472" y="2308"/>
              <a:ext cx="91"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4054" name="Rectangle 46"/>
            <p:cNvSpPr>
              <a:spLocks noChangeArrowheads="1"/>
            </p:cNvSpPr>
            <p:nvPr/>
          </p:nvSpPr>
          <p:spPr bwMode="auto">
            <a:xfrm>
              <a:off x="2200" y="2614"/>
              <a:ext cx="74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b="1"/>
                <a:t>反函数 </a:t>
              </a:r>
            </a:p>
          </p:txBody>
        </p:sp>
      </p:grpSp>
      <p:graphicFrame>
        <p:nvGraphicFramePr>
          <p:cNvPr id="44037" name="Object 49"/>
          <p:cNvGraphicFramePr>
            <a:graphicFrameLocks noChangeAspect="1"/>
          </p:cNvGraphicFramePr>
          <p:nvPr/>
        </p:nvGraphicFramePr>
        <p:xfrm>
          <a:off x="8172450" y="541338"/>
          <a:ext cx="792163" cy="655637"/>
        </p:xfrm>
        <a:graphic>
          <a:graphicData uri="http://schemas.openxmlformats.org/presentationml/2006/ole">
            <p:oleObj spid="_x0000_s70330" name="剪辑" r:id="rId10" imgW="4046538" imgH="3352800" progId="">
              <p:embed/>
            </p:oleObj>
          </a:graphicData>
        </a:graphic>
      </p:graphicFrame>
      <p:sp>
        <p:nvSpPr>
          <p:cNvPr id="6" name="Rectangle 3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9"/>
                                        </p:tgtEl>
                                        <p:attrNameLst>
                                          <p:attrName>style.visibility</p:attrName>
                                        </p:attrNameLst>
                                      </p:cBhvr>
                                      <p:to>
                                        <p:strVal val="visible"/>
                                      </p:to>
                                    </p:set>
                                    <p:animEffect transition="in" filter="blinds(horizontal)">
                                      <p:cBhvr>
                                        <p:cTn id="7" dur="1000"/>
                                        <p:tgtEl>
                                          <p:spTgt spid="61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dissolve">
                                      <p:cBhvr>
                                        <p:cTn id="12" dur="1000"/>
                                        <p:tgtEl>
                                          <p:spTgt spid="61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61"/>
                                        </p:tgtEl>
                                        <p:attrNameLst>
                                          <p:attrName>style.visibility</p:attrName>
                                        </p:attrNameLst>
                                      </p:cBhvr>
                                      <p:to>
                                        <p:strVal val="visible"/>
                                      </p:to>
                                    </p:set>
                                    <p:animEffect transition="in" filter="blinds(horizontal)">
                                      <p:cBhvr>
                                        <p:cTn id="27" dur="1000"/>
                                        <p:tgtEl>
                                          <p:spTgt spid="614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across)">
                                      <p:cBhvr>
                                        <p:cTn id="32" dur="10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dissolve">
                                      <p:cBhvr>
                                        <p:cTn id="37" dur="1000"/>
                                        <p:tgtEl>
                                          <p:spTgt spid="614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1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1465"/>
                                        </p:tgtEl>
                                        <p:attrNameLst>
                                          <p:attrName>style.visibility</p:attrName>
                                        </p:attrNameLst>
                                      </p:cBhvr>
                                      <p:to>
                                        <p:strVal val="visible"/>
                                      </p:to>
                                    </p:set>
                                    <p:animEffect transition="in" filter="dissolve">
                                      <p:cBhvr>
                                        <p:cTn id="47" dur="1000"/>
                                        <p:tgtEl>
                                          <p:spTgt spid="614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10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checkerboard(across)">
                                      <p:cBhvr>
                                        <p:cTn id="57" dur="10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1469"/>
                                        </p:tgtEl>
                                        <p:attrNameLst>
                                          <p:attrName>style.visibility</p:attrName>
                                        </p:attrNameLst>
                                      </p:cBhvr>
                                      <p:to>
                                        <p:strVal val="visible"/>
                                      </p:to>
                                    </p:set>
                                    <p:animEffect transition="in" filter="wipe(down)">
                                      <p:cBhvr>
                                        <p:cTn id="62" dur="1000"/>
                                        <p:tgtEl>
                                          <p:spTgt spid="61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9" grpId="0"/>
      <p:bldP spid="61461" grpId="0"/>
      <p:bldP spid="614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895600" y="319088"/>
            <a:ext cx="3810000" cy="519112"/>
          </a:xfrm>
          <a:prstGeom prst="rect">
            <a:avLst/>
          </a:prstGeom>
          <a:solidFill>
            <a:srgbClr val="FFFF00"/>
          </a:solidFill>
          <a:ln w="9525">
            <a:noFill/>
            <a:miter lim="800000"/>
            <a:headEnd/>
            <a:tailEnd/>
          </a:ln>
          <a:effectLst/>
        </p:spPr>
        <p:txBody>
          <a:bodyPr>
            <a:spAutoFit/>
          </a:bodyPr>
          <a:lstStyle/>
          <a:p>
            <a:pPr>
              <a:spcBef>
                <a:spcPct val="50000"/>
              </a:spcBef>
            </a:pPr>
            <a:r>
              <a:rPr lang="en-US" altLang="zh-CN" sz="2800" b="1"/>
              <a:t>MATLAB </a:t>
            </a:r>
            <a:r>
              <a:rPr lang="zh-CN" altLang="en-US" sz="2800" b="1">
                <a:latin typeface="Courier New" pitchFamily="49" charset="0"/>
              </a:rPr>
              <a:t>统计工具箱</a:t>
            </a:r>
            <a:r>
              <a:rPr lang="zh-CN" altLang="en-US" sz="2800" b="1"/>
              <a:t> </a:t>
            </a:r>
          </a:p>
        </p:txBody>
      </p:sp>
      <p:sp>
        <p:nvSpPr>
          <p:cNvPr id="4099" name="Text Box 3"/>
          <p:cNvSpPr txBox="1">
            <a:spLocks noChangeArrowheads="1"/>
          </p:cNvSpPr>
          <p:nvPr/>
        </p:nvSpPr>
        <p:spPr bwMode="auto">
          <a:xfrm>
            <a:off x="457200" y="304800"/>
            <a:ext cx="1905000" cy="579438"/>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ea typeface="楷体_GB2312" pitchFamily="49" charset="-122"/>
              </a:rPr>
              <a:t>模型求解</a:t>
            </a:r>
          </a:p>
        </p:txBody>
      </p:sp>
      <p:sp>
        <p:nvSpPr>
          <p:cNvPr id="4100" name="Text Box 4"/>
          <p:cNvSpPr txBox="1">
            <a:spLocks noChangeArrowheads="1"/>
          </p:cNvSpPr>
          <p:nvPr/>
        </p:nvSpPr>
        <p:spPr bwMode="auto">
          <a:xfrm>
            <a:off x="228600" y="1447800"/>
            <a:ext cx="8686800" cy="519113"/>
          </a:xfrm>
          <a:prstGeom prst="rect">
            <a:avLst/>
          </a:prstGeom>
          <a:solidFill>
            <a:srgbClr val="99FFCC"/>
          </a:solidFill>
          <a:ln w="9525">
            <a:noFill/>
            <a:miter lim="800000"/>
            <a:headEnd/>
            <a:tailEnd/>
          </a:ln>
          <a:effectLst/>
        </p:spPr>
        <p:txBody>
          <a:bodyPr>
            <a:spAutoFit/>
          </a:bodyPr>
          <a:lstStyle/>
          <a:p>
            <a:pPr>
              <a:spcBef>
                <a:spcPct val="50000"/>
              </a:spcBef>
            </a:pPr>
            <a:r>
              <a:rPr lang="en-US" altLang="zh-CN" sz="2800" b="1">
                <a:latin typeface="Courier New" pitchFamily="49" charset="0"/>
                <a:cs typeface="Courier New" pitchFamily="49" charset="0"/>
              </a:rPr>
              <a:t>[b,bint,r,rint,stats]=regress(y,x,alpha)</a:t>
            </a:r>
            <a:r>
              <a:rPr lang="en-US" altLang="zh-CN" sz="2800" b="1"/>
              <a:t> </a:t>
            </a:r>
          </a:p>
        </p:txBody>
      </p:sp>
      <p:sp>
        <p:nvSpPr>
          <p:cNvPr id="4101" name="Text Box 5"/>
          <p:cNvSpPr txBox="1">
            <a:spLocks noChangeArrowheads="1"/>
          </p:cNvSpPr>
          <p:nvPr/>
        </p:nvSpPr>
        <p:spPr bwMode="auto">
          <a:xfrm>
            <a:off x="381000" y="1995488"/>
            <a:ext cx="914400" cy="519112"/>
          </a:xfrm>
          <a:prstGeom prst="rect">
            <a:avLst/>
          </a:prstGeom>
          <a:solidFill>
            <a:srgbClr val="99CCFF"/>
          </a:solidFill>
          <a:ln w="9525">
            <a:noFill/>
            <a:miter lim="800000"/>
            <a:headEnd/>
            <a:tailEnd/>
          </a:ln>
          <a:effectLst/>
        </p:spPr>
        <p:txBody>
          <a:bodyPr>
            <a:spAutoFit/>
          </a:bodyPr>
          <a:lstStyle/>
          <a:p>
            <a:pPr>
              <a:spcBef>
                <a:spcPct val="50000"/>
              </a:spcBef>
            </a:pPr>
            <a:r>
              <a:rPr lang="zh-CN" altLang="en-US" sz="2800" b="1">
                <a:latin typeface="Courier New" pitchFamily="49" charset="0"/>
              </a:rPr>
              <a:t>输入</a:t>
            </a:r>
            <a:r>
              <a:rPr lang="zh-CN" altLang="en-US" sz="2800" b="1"/>
              <a:t> </a:t>
            </a:r>
          </a:p>
        </p:txBody>
      </p:sp>
      <p:grpSp>
        <p:nvGrpSpPr>
          <p:cNvPr id="2" name="Group 77"/>
          <p:cNvGrpSpPr>
            <a:grpSpLocks/>
          </p:cNvGrpSpPr>
          <p:nvPr/>
        </p:nvGrpSpPr>
        <p:grpSpPr bwMode="auto">
          <a:xfrm>
            <a:off x="304800" y="2590800"/>
            <a:ext cx="3581400" cy="968375"/>
            <a:chOff x="192" y="1680"/>
            <a:chExt cx="2256" cy="610"/>
          </a:xfrm>
        </p:grpSpPr>
        <p:sp>
          <p:nvSpPr>
            <p:cNvPr id="4102" name="Text Box 6"/>
            <p:cNvSpPr txBox="1">
              <a:spLocks noChangeArrowheads="1"/>
            </p:cNvSpPr>
            <p:nvPr/>
          </p:nvSpPr>
          <p:spPr bwMode="auto">
            <a:xfrm>
              <a:off x="192" y="1680"/>
              <a:ext cx="2256" cy="610"/>
            </a:xfrm>
            <a:prstGeom prst="rect">
              <a:avLst/>
            </a:prstGeom>
            <a:solidFill>
              <a:srgbClr val="99CCFF"/>
            </a:solidFill>
            <a:ln w="9525">
              <a:noFill/>
              <a:miter lim="800000"/>
              <a:headEnd/>
              <a:tailEnd/>
            </a:ln>
            <a:effectLst/>
          </p:spPr>
          <p:txBody>
            <a:bodyPr>
              <a:spAutoFit/>
            </a:bodyPr>
            <a:lstStyle/>
            <a:p>
              <a:pPr>
                <a:lnSpc>
                  <a:spcPct val="120000"/>
                </a:lnSpc>
                <a:spcBef>
                  <a:spcPct val="50000"/>
                </a:spcBef>
              </a:pPr>
              <a:r>
                <a:rPr lang="en-US" altLang="zh-CN" b="1">
                  <a:latin typeface="Courier New" pitchFamily="49" charset="0"/>
                  <a:cs typeface="Courier New" pitchFamily="49" charset="0"/>
                </a:rPr>
                <a:t>x=           </a:t>
              </a:r>
              <a:r>
                <a:rPr lang="en-US" altLang="zh-CN" b="1"/>
                <a:t>~</a:t>
              </a:r>
              <a:r>
                <a:rPr lang="en-US" altLang="zh-CN" b="1" i="1"/>
                <a:t>n</a:t>
              </a:r>
              <a:r>
                <a:rPr lang="en-US" altLang="zh-CN" b="1">
                  <a:sym typeface="Symbol" pitchFamily="18" charset="2"/>
                </a:rPr>
                <a:t></a:t>
              </a:r>
              <a:r>
                <a:rPr lang="en-US" altLang="zh-CN" b="1"/>
                <a:t>4</a:t>
              </a:r>
              <a:r>
                <a:rPr lang="zh-CN" altLang="en-US" b="1"/>
                <a:t>数据矩阵</a:t>
              </a:r>
              <a:r>
                <a:rPr lang="en-US" altLang="zh-CN" b="1"/>
                <a:t>, </a:t>
              </a:r>
              <a:r>
                <a:rPr lang="zh-CN" altLang="en-US" b="1"/>
                <a:t>第</a:t>
              </a:r>
              <a:r>
                <a:rPr lang="en-US" altLang="zh-CN" b="1"/>
                <a:t>1</a:t>
              </a:r>
              <a:r>
                <a:rPr lang="zh-CN" altLang="en-US" b="1"/>
                <a:t>列为全</a:t>
              </a:r>
              <a:r>
                <a:rPr lang="en-US" altLang="zh-CN" b="1"/>
                <a:t>1</a:t>
              </a:r>
              <a:r>
                <a:rPr lang="zh-CN" altLang="en-US" b="1"/>
                <a:t>向量</a:t>
              </a:r>
            </a:p>
          </p:txBody>
        </p:sp>
        <p:graphicFrame>
          <p:nvGraphicFramePr>
            <p:cNvPr id="4103" name="Object 7"/>
            <p:cNvGraphicFramePr>
              <a:graphicFrameLocks noChangeAspect="1"/>
            </p:cNvGraphicFramePr>
            <p:nvPr/>
          </p:nvGraphicFramePr>
          <p:xfrm>
            <a:off x="528" y="1680"/>
            <a:ext cx="1104" cy="333"/>
          </p:xfrm>
          <a:graphic>
            <a:graphicData uri="http://schemas.openxmlformats.org/presentationml/2006/ole">
              <p:oleObj spid="_x0000_s225283" r:id="rId3" imgW="1066800" imgH="228600" progId="">
                <p:embed/>
              </p:oleObj>
            </a:graphicData>
          </a:graphic>
        </p:graphicFrame>
      </p:grpSp>
      <p:sp>
        <p:nvSpPr>
          <p:cNvPr id="4106" name="Text Box 10"/>
          <p:cNvSpPr txBox="1">
            <a:spLocks noChangeArrowheads="1"/>
          </p:cNvSpPr>
          <p:nvPr/>
        </p:nvSpPr>
        <p:spPr bwMode="auto">
          <a:xfrm>
            <a:off x="304800" y="3673475"/>
            <a:ext cx="3505200" cy="457200"/>
          </a:xfrm>
          <a:prstGeom prst="rect">
            <a:avLst/>
          </a:prstGeom>
          <a:solidFill>
            <a:srgbClr val="99CCFF"/>
          </a:solidFill>
          <a:ln w="9525">
            <a:noFill/>
            <a:miter lim="800000"/>
            <a:headEnd/>
            <a:tailEnd/>
          </a:ln>
          <a:effectLst/>
        </p:spPr>
        <p:txBody>
          <a:bodyPr>
            <a:spAutoFit/>
          </a:bodyPr>
          <a:lstStyle/>
          <a:p>
            <a:pPr>
              <a:spcBef>
                <a:spcPct val="50000"/>
              </a:spcBef>
            </a:pPr>
            <a:r>
              <a:rPr lang="en-US" altLang="zh-CN" b="1">
                <a:latin typeface="Courier New" pitchFamily="49" charset="0"/>
                <a:cs typeface="Courier New" pitchFamily="49" charset="0"/>
              </a:rPr>
              <a:t>alpha</a:t>
            </a:r>
            <a:r>
              <a:rPr lang="en-US" altLang="zh-CN" b="1">
                <a:latin typeface="Courier New" pitchFamily="49" charset="0"/>
              </a:rPr>
              <a:t>(</a:t>
            </a:r>
            <a:r>
              <a:rPr lang="zh-CN" altLang="en-US" b="1"/>
              <a:t>置信</a:t>
            </a:r>
            <a:r>
              <a:rPr lang="zh-CN" altLang="en-US" b="1">
                <a:latin typeface="Courier New" pitchFamily="49" charset="0"/>
              </a:rPr>
              <a:t>水平</a:t>
            </a:r>
            <a:r>
              <a:rPr lang="en-US" altLang="zh-CN" b="1">
                <a:latin typeface="Courier New" pitchFamily="49" charset="0"/>
              </a:rPr>
              <a:t>,</a:t>
            </a:r>
            <a:r>
              <a:rPr lang="en-US" altLang="zh-CN" b="1">
                <a:latin typeface="Courier New" pitchFamily="49" charset="0"/>
                <a:cs typeface="Courier New" pitchFamily="49" charset="0"/>
              </a:rPr>
              <a:t>0.05</a:t>
            </a:r>
            <a:r>
              <a:rPr lang="en-US" altLang="zh-CN" b="1">
                <a:latin typeface="Courier New" pitchFamily="49" charset="0"/>
              </a:rPr>
              <a:t>)</a:t>
            </a:r>
            <a:r>
              <a:rPr lang="en-US" altLang="zh-CN" b="1"/>
              <a:t> </a:t>
            </a:r>
          </a:p>
        </p:txBody>
      </p:sp>
      <p:graphicFrame>
        <p:nvGraphicFramePr>
          <p:cNvPr id="4164" name="Object 68"/>
          <p:cNvGraphicFramePr>
            <a:graphicFrameLocks noChangeAspect="1"/>
          </p:cNvGraphicFramePr>
          <p:nvPr/>
        </p:nvGraphicFramePr>
        <p:xfrm>
          <a:off x="228600" y="838200"/>
          <a:ext cx="5181600" cy="614363"/>
        </p:xfrm>
        <a:graphic>
          <a:graphicData uri="http://schemas.openxmlformats.org/presentationml/2006/ole">
            <p:oleObj spid="_x0000_s225282" r:id="rId4" imgW="2006600" imgH="241300" progId="">
              <p:embed/>
            </p:oleObj>
          </a:graphicData>
        </a:graphic>
      </p:graphicFrame>
      <p:sp>
        <p:nvSpPr>
          <p:cNvPr id="4165" name="Text Box 69"/>
          <p:cNvSpPr txBox="1">
            <a:spLocks noChangeArrowheads="1"/>
          </p:cNvSpPr>
          <p:nvPr/>
        </p:nvSpPr>
        <p:spPr bwMode="auto">
          <a:xfrm>
            <a:off x="5410200" y="2057400"/>
            <a:ext cx="1981200" cy="457200"/>
          </a:xfrm>
          <a:prstGeom prst="rect">
            <a:avLst/>
          </a:prstGeom>
          <a:solidFill>
            <a:srgbClr val="FFCCFF"/>
          </a:solidFill>
          <a:ln w="9525">
            <a:noFill/>
            <a:miter lim="800000"/>
            <a:headEnd/>
            <a:tailEnd/>
          </a:ln>
          <a:effectLst/>
        </p:spPr>
        <p:txBody>
          <a:bodyPr>
            <a:spAutoFit/>
          </a:bodyPr>
          <a:lstStyle/>
          <a:p>
            <a:pPr>
              <a:spcBef>
                <a:spcPct val="50000"/>
              </a:spcBef>
            </a:pPr>
            <a:r>
              <a:rPr lang="en-US" altLang="zh-CN" b="1">
                <a:latin typeface="Courier New" pitchFamily="49" charset="0"/>
                <a:cs typeface="Courier New" pitchFamily="49" charset="0"/>
              </a:rPr>
              <a:t>b~</a:t>
            </a:r>
            <a:r>
              <a:rPr lang="en-US" altLang="zh-CN" b="1" i="1">
                <a:latin typeface="Courier New" pitchFamily="49" charset="0"/>
                <a:cs typeface="Courier New" pitchFamily="49" charset="0"/>
                <a:sym typeface="Symbol" pitchFamily="18" charset="2"/>
              </a:rPr>
              <a:t></a:t>
            </a:r>
            <a:r>
              <a:rPr lang="zh-CN" altLang="en-US" b="1">
                <a:latin typeface="Courier New" pitchFamily="49" charset="0"/>
              </a:rPr>
              <a:t>的</a:t>
            </a:r>
            <a:r>
              <a:rPr lang="zh-CN" altLang="en-US" b="1"/>
              <a:t>估计值 </a:t>
            </a:r>
          </a:p>
        </p:txBody>
      </p:sp>
      <p:sp>
        <p:nvSpPr>
          <p:cNvPr id="4166" name="Text Box 70"/>
          <p:cNvSpPr txBox="1">
            <a:spLocks noChangeArrowheads="1"/>
          </p:cNvSpPr>
          <p:nvPr/>
        </p:nvSpPr>
        <p:spPr bwMode="auto">
          <a:xfrm>
            <a:off x="4419600" y="2590800"/>
            <a:ext cx="2971800" cy="457200"/>
          </a:xfrm>
          <a:prstGeom prst="rect">
            <a:avLst/>
          </a:prstGeom>
          <a:solidFill>
            <a:srgbClr val="FFCCFF"/>
          </a:solidFill>
          <a:ln w="9525">
            <a:noFill/>
            <a:miter lim="800000"/>
            <a:headEnd/>
            <a:tailEnd/>
          </a:ln>
          <a:effectLst/>
        </p:spPr>
        <p:txBody>
          <a:bodyPr>
            <a:spAutoFit/>
          </a:bodyPr>
          <a:lstStyle/>
          <a:p>
            <a:pPr>
              <a:spcBef>
                <a:spcPct val="50000"/>
              </a:spcBef>
            </a:pPr>
            <a:r>
              <a:rPr lang="en-US" altLang="zh-CN" b="1">
                <a:latin typeface="Courier New" pitchFamily="49" charset="0"/>
                <a:cs typeface="Courier New" pitchFamily="49" charset="0"/>
              </a:rPr>
              <a:t>bint</a:t>
            </a:r>
            <a:r>
              <a:rPr lang="en-US" altLang="zh-CN" b="1">
                <a:latin typeface="Courier New" pitchFamily="49" charset="0"/>
              </a:rPr>
              <a:t>~</a:t>
            </a:r>
            <a:r>
              <a:rPr lang="en-US" altLang="zh-CN" b="1">
                <a:latin typeface="Courier New" pitchFamily="49" charset="0"/>
                <a:cs typeface="Courier New" pitchFamily="49" charset="0"/>
              </a:rPr>
              <a:t>b</a:t>
            </a:r>
            <a:r>
              <a:rPr lang="zh-CN" altLang="en-US" b="1"/>
              <a:t>的置信区间 </a:t>
            </a:r>
          </a:p>
        </p:txBody>
      </p:sp>
      <p:sp>
        <p:nvSpPr>
          <p:cNvPr id="4167" name="Text Box 71"/>
          <p:cNvSpPr txBox="1">
            <a:spLocks noChangeArrowheads="1"/>
          </p:cNvSpPr>
          <p:nvPr/>
        </p:nvSpPr>
        <p:spPr bwMode="auto">
          <a:xfrm>
            <a:off x="4419600" y="3124200"/>
            <a:ext cx="2971800" cy="457200"/>
          </a:xfrm>
          <a:prstGeom prst="rect">
            <a:avLst/>
          </a:prstGeom>
          <a:solidFill>
            <a:srgbClr val="FFCCFF"/>
          </a:solidFill>
          <a:ln w="9525">
            <a:noFill/>
            <a:miter lim="800000"/>
            <a:headEnd/>
            <a:tailEnd/>
          </a:ln>
          <a:effectLst/>
        </p:spPr>
        <p:txBody>
          <a:bodyPr>
            <a:spAutoFit/>
          </a:bodyPr>
          <a:lstStyle/>
          <a:p>
            <a:pPr>
              <a:spcBef>
                <a:spcPct val="50000"/>
              </a:spcBef>
            </a:pPr>
            <a:r>
              <a:rPr lang="en-US" altLang="zh-CN" b="1">
                <a:latin typeface="Courier New" pitchFamily="49" charset="0"/>
                <a:cs typeface="Courier New" pitchFamily="49" charset="0"/>
              </a:rPr>
              <a:t>r</a:t>
            </a:r>
            <a:r>
              <a:rPr lang="en-US" altLang="zh-CN" b="1"/>
              <a:t> ~</a:t>
            </a:r>
            <a:r>
              <a:rPr lang="zh-CN" altLang="en-US" b="1"/>
              <a:t>残差向量</a:t>
            </a:r>
            <a:r>
              <a:rPr lang="en-US" altLang="zh-CN" b="1">
                <a:latin typeface="Courier New" pitchFamily="49" charset="0"/>
                <a:cs typeface="Courier New" pitchFamily="49" charset="0"/>
              </a:rPr>
              <a:t>y</a:t>
            </a:r>
            <a:r>
              <a:rPr lang="en-US" altLang="zh-CN" b="1"/>
              <a:t>-</a:t>
            </a:r>
            <a:r>
              <a:rPr lang="en-US" altLang="zh-CN" b="1">
                <a:latin typeface="Courier New" pitchFamily="49" charset="0"/>
                <a:cs typeface="Courier New" pitchFamily="49" charset="0"/>
              </a:rPr>
              <a:t>xb</a:t>
            </a:r>
            <a:r>
              <a:rPr lang="en-US" altLang="zh-CN" b="1"/>
              <a:t> </a:t>
            </a:r>
          </a:p>
        </p:txBody>
      </p:sp>
      <p:sp>
        <p:nvSpPr>
          <p:cNvPr id="4168" name="Text Box 72"/>
          <p:cNvSpPr txBox="1">
            <a:spLocks noChangeArrowheads="1"/>
          </p:cNvSpPr>
          <p:nvPr/>
        </p:nvSpPr>
        <p:spPr bwMode="auto">
          <a:xfrm>
            <a:off x="4419600" y="3657600"/>
            <a:ext cx="2971800" cy="457200"/>
          </a:xfrm>
          <a:prstGeom prst="rect">
            <a:avLst/>
          </a:prstGeom>
          <a:solidFill>
            <a:srgbClr val="FFCCFF"/>
          </a:solidFill>
          <a:ln w="9525">
            <a:noFill/>
            <a:miter lim="800000"/>
            <a:headEnd/>
            <a:tailEnd/>
          </a:ln>
          <a:effectLst/>
        </p:spPr>
        <p:txBody>
          <a:bodyPr>
            <a:spAutoFit/>
          </a:bodyPr>
          <a:lstStyle/>
          <a:p>
            <a:pPr>
              <a:spcBef>
                <a:spcPct val="50000"/>
              </a:spcBef>
            </a:pPr>
            <a:r>
              <a:rPr lang="en-US" altLang="zh-CN" b="1"/>
              <a:t> </a:t>
            </a:r>
            <a:r>
              <a:rPr lang="en-US" altLang="zh-CN" b="1">
                <a:latin typeface="Courier New" pitchFamily="49" charset="0"/>
                <a:cs typeface="Courier New" pitchFamily="49" charset="0"/>
              </a:rPr>
              <a:t>rint</a:t>
            </a:r>
            <a:r>
              <a:rPr lang="en-US" altLang="zh-CN" b="1">
                <a:latin typeface="Courier New" pitchFamily="49" charset="0"/>
              </a:rPr>
              <a:t>~</a:t>
            </a:r>
            <a:r>
              <a:rPr lang="en-US" altLang="zh-CN" b="1">
                <a:latin typeface="Courier New" pitchFamily="49" charset="0"/>
                <a:cs typeface="Courier New" pitchFamily="49" charset="0"/>
              </a:rPr>
              <a:t>r</a:t>
            </a:r>
            <a:r>
              <a:rPr lang="zh-CN" altLang="en-US" b="1"/>
              <a:t>的置信区间 </a:t>
            </a:r>
          </a:p>
        </p:txBody>
      </p:sp>
      <p:sp>
        <p:nvSpPr>
          <p:cNvPr id="4169" name="Text Box 73"/>
          <p:cNvSpPr txBox="1">
            <a:spLocks noChangeArrowheads="1"/>
          </p:cNvSpPr>
          <p:nvPr/>
        </p:nvSpPr>
        <p:spPr bwMode="auto">
          <a:xfrm>
            <a:off x="7086600" y="4419600"/>
            <a:ext cx="1752600" cy="1298575"/>
          </a:xfrm>
          <a:prstGeom prst="rect">
            <a:avLst/>
          </a:prstGeom>
          <a:noFill/>
          <a:ln w="9525">
            <a:noFill/>
            <a:miter lim="800000"/>
            <a:headEnd/>
            <a:tailEnd/>
          </a:ln>
          <a:effectLst/>
        </p:spPr>
        <p:txBody>
          <a:bodyPr>
            <a:spAutoFit/>
          </a:bodyPr>
          <a:lstStyle/>
          <a:p>
            <a:pPr algn="ctr">
              <a:spcBef>
                <a:spcPct val="15000"/>
              </a:spcBef>
            </a:pPr>
            <a:r>
              <a:rPr lang="en-US" altLang="zh-CN" b="1">
                <a:latin typeface="Courier New" pitchFamily="49" charset="0"/>
                <a:cs typeface="Courier New" pitchFamily="49" charset="0"/>
              </a:rPr>
              <a:t>Stats</a:t>
            </a:r>
            <a:r>
              <a:rPr lang="en-US" altLang="zh-CN" b="1">
                <a:latin typeface="Courier New" pitchFamily="49" charset="0"/>
              </a:rPr>
              <a:t>~</a:t>
            </a:r>
          </a:p>
          <a:p>
            <a:pPr>
              <a:spcBef>
                <a:spcPct val="15000"/>
              </a:spcBef>
            </a:pPr>
            <a:r>
              <a:rPr lang="zh-CN" altLang="en-US" b="1"/>
              <a:t>检验统计量</a:t>
            </a:r>
          </a:p>
          <a:p>
            <a:pPr>
              <a:spcBef>
                <a:spcPct val="15000"/>
              </a:spcBef>
            </a:pPr>
            <a:r>
              <a:rPr lang="zh-CN" altLang="en-US" b="1"/>
              <a:t>   </a:t>
            </a:r>
            <a:r>
              <a:rPr lang="en-US" altLang="zh-CN" b="1" i="1"/>
              <a:t>R</a:t>
            </a:r>
            <a:r>
              <a:rPr lang="en-US" altLang="zh-CN" b="1" baseline="30000"/>
              <a:t>2</a:t>
            </a:r>
            <a:r>
              <a:rPr lang="en-US" altLang="zh-CN" b="1"/>
              <a:t>,</a:t>
            </a:r>
            <a:r>
              <a:rPr lang="en-US" altLang="zh-CN" b="1" i="1"/>
              <a:t>F</a:t>
            </a:r>
            <a:r>
              <a:rPr lang="en-US" altLang="zh-CN" b="1"/>
              <a:t>, </a:t>
            </a:r>
            <a:r>
              <a:rPr lang="en-US" altLang="zh-CN" b="1" i="1"/>
              <a:t>p</a:t>
            </a:r>
            <a:r>
              <a:rPr lang="en-US" altLang="zh-CN" b="1"/>
              <a:t> </a:t>
            </a:r>
          </a:p>
        </p:txBody>
      </p:sp>
      <p:sp>
        <p:nvSpPr>
          <p:cNvPr id="4170" name="Text Box 74"/>
          <p:cNvSpPr txBox="1">
            <a:spLocks noChangeArrowheads="1"/>
          </p:cNvSpPr>
          <p:nvPr/>
        </p:nvSpPr>
        <p:spPr bwMode="auto">
          <a:xfrm>
            <a:off x="1371600" y="2057400"/>
            <a:ext cx="2514600" cy="457200"/>
          </a:xfrm>
          <a:prstGeom prst="rect">
            <a:avLst/>
          </a:prstGeom>
          <a:solidFill>
            <a:srgbClr val="99CCFF"/>
          </a:solidFill>
          <a:ln w="9525">
            <a:noFill/>
            <a:miter lim="800000"/>
            <a:headEnd/>
            <a:tailEnd/>
          </a:ln>
          <a:effectLst/>
        </p:spPr>
        <p:txBody>
          <a:bodyPr>
            <a:spAutoFit/>
          </a:bodyPr>
          <a:lstStyle/>
          <a:p>
            <a:pPr>
              <a:spcBef>
                <a:spcPct val="50000"/>
              </a:spcBef>
            </a:pPr>
            <a:r>
              <a:rPr lang="en-US" altLang="zh-CN" b="1">
                <a:latin typeface="Courier New" pitchFamily="49" charset="0"/>
                <a:cs typeface="Courier New" pitchFamily="49" charset="0"/>
              </a:rPr>
              <a:t>y~</a:t>
            </a:r>
            <a:r>
              <a:rPr lang="en-US" altLang="zh-CN" b="1" i="1"/>
              <a:t>n</a:t>
            </a:r>
            <a:r>
              <a:rPr lang="zh-CN" altLang="en-US" b="1"/>
              <a:t>维数据向量</a:t>
            </a:r>
          </a:p>
        </p:txBody>
      </p:sp>
      <p:sp>
        <p:nvSpPr>
          <p:cNvPr id="4171" name="Text Box 75"/>
          <p:cNvSpPr txBox="1">
            <a:spLocks noChangeArrowheads="1"/>
          </p:cNvSpPr>
          <p:nvPr/>
        </p:nvSpPr>
        <p:spPr bwMode="auto">
          <a:xfrm>
            <a:off x="4343400" y="1981200"/>
            <a:ext cx="914400" cy="519113"/>
          </a:xfrm>
          <a:prstGeom prst="rect">
            <a:avLst/>
          </a:prstGeom>
          <a:solidFill>
            <a:srgbClr val="FFCCFF"/>
          </a:solidFill>
          <a:ln w="9525">
            <a:noFill/>
            <a:miter lim="800000"/>
            <a:headEnd/>
            <a:tailEnd/>
          </a:ln>
          <a:effectLst/>
        </p:spPr>
        <p:txBody>
          <a:bodyPr>
            <a:spAutoFit/>
          </a:bodyPr>
          <a:lstStyle/>
          <a:p>
            <a:pPr>
              <a:spcBef>
                <a:spcPct val="50000"/>
              </a:spcBef>
            </a:pPr>
            <a:r>
              <a:rPr lang="zh-CN" altLang="en-US" sz="2800" b="1">
                <a:latin typeface="Courier New" pitchFamily="49" charset="0"/>
              </a:rPr>
              <a:t>输出</a:t>
            </a:r>
            <a:r>
              <a:rPr lang="zh-CN" altLang="en-US" sz="2800" b="1"/>
              <a:t> </a:t>
            </a:r>
          </a:p>
        </p:txBody>
      </p:sp>
      <p:sp>
        <p:nvSpPr>
          <p:cNvPr id="4172" name="Text Box 76"/>
          <p:cNvSpPr txBox="1">
            <a:spLocks noChangeArrowheads="1"/>
          </p:cNvSpPr>
          <p:nvPr/>
        </p:nvSpPr>
        <p:spPr bwMode="auto">
          <a:xfrm>
            <a:off x="5562600" y="928688"/>
            <a:ext cx="3276600" cy="519112"/>
          </a:xfrm>
          <a:prstGeom prst="rect">
            <a:avLst/>
          </a:prstGeom>
          <a:noFill/>
          <a:ln w="9525">
            <a:noFill/>
            <a:miter lim="800000"/>
            <a:headEnd/>
            <a:tailEnd/>
          </a:ln>
          <a:effectLst/>
        </p:spPr>
        <p:txBody>
          <a:bodyPr>
            <a:spAutoFit/>
          </a:bodyPr>
          <a:lstStyle/>
          <a:p>
            <a:pPr>
              <a:spcBef>
                <a:spcPct val="50000"/>
              </a:spcBef>
            </a:pPr>
            <a:r>
              <a:rPr lang="zh-CN" altLang="en-US" sz="2800" b="1"/>
              <a:t>由数据 </a:t>
            </a:r>
            <a:r>
              <a:rPr lang="en-US" altLang="zh-CN" sz="2800" b="1" i="1">
                <a:cs typeface="Courier New" pitchFamily="49" charset="0"/>
              </a:rPr>
              <a:t>y</a:t>
            </a:r>
            <a:r>
              <a:rPr lang="en-US" altLang="zh-CN" sz="2800" b="1" i="1"/>
              <a:t>,x</a:t>
            </a:r>
            <a:r>
              <a:rPr lang="en-US" altLang="zh-CN" sz="2800" b="1" baseline="-25000"/>
              <a:t>1</a:t>
            </a:r>
            <a:r>
              <a:rPr lang="en-US" altLang="zh-CN" sz="2800" b="1"/>
              <a:t>,</a:t>
            </a:r>
            <a:r>
              <a:rPr lang="en-US" altLang="zh-CN" sz="2800" b="1" i="1"/>
              <a:t>x</a:t>
            </a:r>
            <a:r>
              <a:rPr lang="en-US" altLang="zh-CN" sz="2800" b="1" baseline="-25000"/>
              <a:t>2</a:t>
            </a:r>
            <a:r>
              <a:rPr lang="zh-CN" altLang="en-US" sz="2800" b="1"/>
              <a:t>估计</a:t>
            </a:r>
            <a:r>
              <a:rPr lang="zh-CN" altLang="en-US" sz="2800" b="1" i="1">
                <a:latin typeface="Courier New" pitchFamily="49" charset="0"/>
                <a:cs typeface="Courier New" pitchFamily="49" charset="0"/>
                <a:sym typeface="Symbol" pitchFamily="18" charset="2"/>
              </a:rPr>
              <a:t></a:t>
            </a:r>
          </a:p>
        </p:txBody>
      </p:sp>
      <p:grpSp>
        <p:nvGrpSpPr>
          <p:cNvPr id="3" name="Group 82"/>
          <p:cNvGrpSpPr>
            <a:grpSpLocks/>
          </p:cNvGrpSpPr>
          <p:nvPr/>
        </p:nvGrpSpPr>
        <p:grpSpPr bwMode="auto">
          <a:xfrm>
            <a:off x="228600" y="4114800"/>
            <a:ext cx="6553200" cy="2438400"/>
            <a:chOff x="144" y="2688"/>
            <a:chExt cx="4128" cy="1536"/>
          </a:xfrm>
        </p:grpSpPr>
        <p:grpSp>
          <p:nvGrpSpPr>
            <p:cNvPr id="4" name="Group 66"/>
            <p:cNvGrpSpPr>
              <a:grpSpLocks/>
            </p:cNvGrpSpPr>
            <p:nvPr/>
          </p:nvGrpSpPr>
          <p:grpSpPr bwMode="auto">
            <a:xfrm>
              <a:off x="144" y="2688"/>
              <a:ext cx="4128" cy="1536"/>
              <a:chOff x="-3" y="-3"/>
              <a:chExt cx="2208" cy="2310"/>
            </a:xfrm>
          </p:grpSpPr>
          <p:grpSp>
            <p:nvGrpSpPr>
              <p:cNvPr id="5" name="Group 64"/>
              <p:cNvGrpSpPr>
                <a:grpSpLocks/>
              </p:cNvGrpSpPr>
              <p:nvPr/>
            </p:nvGrpSpPr>
            <p:grpSpPr bwMode="auto">
              <a:xfrm>
                <a:off x="0" y="0"/>
                <a:ext cx="2202" cy="2304"/>
                <a:chOff x="0" y="0"/>
                <a:chExt cx="2202" cy="2304"/>
              </a:xfrm>
            </p:grpSpPr>
            <p:grpSp>
              <p:nvGrpSpPr>
                <p:cNvPr id="6" name="Group 33"/>
                <p:cNvGrpSpPr>
                  <a:grpSpLocks/>
                </p:cNvGrpSpPr>
                <p:nvPr/>
              </p:nvGrpSpPr>
              <p:grpSpPr bwMode="auto">
                <a:xfrm>
                  <a:off x="0" y="0"/>
                  <a:ext cx="496" cy="384"/>
                  <a:chOff x="0" y="0"/>
                  <a:chExt cx="496" cy="384"/>
                </a:xfrm>
              </p:grpSpPr>
              <p:sp>
                <p:nvSpPr>
                  <p:cNvPr id="4112" name="Rectangle 16"/>
                  <p:cNvSpPr>
                    <a:spLocks noChangeArrowheads="1"/>
                  </p:cNvSpPr>
                  <p:nvPr/>
                </p:nvSpPr>
                <p:spPr bwMode="auto">
                  <a:xfrm>
                    <a:off x="43" y="0"/>
                    <a:ext cx="410" cy="384"/>
                  </a:xfrm>
                  <a:prstGeom prst="rect">
                    <a:avLst/>
                  </a:prstGeom>
                  <a:noFill/>
                  <a:ln w="9525">
                    <a:noFill/>
                    <a:miter lim="800000"/>
                    <a:headEnd/>
                    <a:tailEnd/>
                  </a:ln>
                  <a:effectLst/>
                </p:spPr>
                <p:txBody>
                  <a:bodyPr/>
                  <a:lstStyle/>
                  <a:p>
                    <a:pPr algn="ctr"/>
                    <a:r>
                      <a:rPr lang="zh-CN" altLang="en-US" b="1"/>
                      <a:t>参数</a:t>
                    </a:r>
                  </a:p>
                  <a:p>
                    <a:pPr algn="ctr" eaLnBrk="0" hangingPunct="0"/>
                    <a:endParaRPr lang="en-US" altLang="zh-CN" b="1"/>
                  </a:p>
                </p:txBody>
              </p:sp>
              <p:sp>
                <p:nvSpPr>
                  <p:cNvPr id="4128" name="Rectangle 32"/>
                  <p:cNvSpPr>
                    <a:spLocks noChangeArrowheads="1"/>
                  </p:cNvSpPr>
                  <p:nvPr/>
                </p:nvSpPr>
                <p:spPr bwMode="auto">
                  <a:xfrm>
                    <a:off x="0" y="0"/>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7" name="Group 35"/>
                <p:cNvGrpSpPr>
                  <a:grpSpLocks/>
                </p:cNvGrpSpPr>
                <p:nvPr/>
              </p:nvGrpSpPr>
              <p:grpSpPr bwMode="auto">
                <a:xfrm>
                  <a:off x="496" y="0"/>
                  <a:ext cx="756" cy="384"/>
                  <a:chOff x="496" y="0"/>
                  <a:chExt cx="756" cy="384"/>
                </a:xfrm>
              </p:grpSpPr>
              <p:sp>
                <p:nvSpPr>
                  <p:cNvPr id="4113" name="Rectangle 17"/>
                  <p:cNvSpPr>
                    <a:spLocks noChangeArrowheads="1"/>
                  </p:cNvSpPr>
                  <p:nvPr/>
                </p:nvSpPr>
                <p:spPr bwMode="auto">
                  <a:xfrm>
                    <a:off x="539" y="0"/>
                    <a:ext cx="670" cy="384"/>
                  </a:xfrm>
                  <a:prstGeom prst="rect">
                    <a:avLst/>
                  </a:prstGeom>
                  <a:noFill/>
                  <a:ln w="9525">
                    <a:noFill/>
                    <a:miter lim="800000"/>
                    <a:headEnd/>
                    <a:tailEnd/>
                  </a:ln>
                  <a:effectLst/>
                </p:spPr>
                <p:txBody>
                  <a:bodyPr/>
                  <a:lstStyle/>
                  <a:p>
                    <a:pPr algn="ctr"/>
                    <a:r>
                      <a:rPr lang="zh-CN" altLang="en-US" b="1"/>
                      <a:t>参数估计值</a:t>
                    </a:r>
                  </a:p>
                  <a:p>
                    <a:pPr algn="ctr" eaLnBrk="0" hangingPunct="0"/>
                    <a:endParaRPr lang="en-US" altLang="zh-CN" b="1"/>
                  </a:p>
                </p:txBody>
              </p:sp>
              <p:sp>
                <p:nvSpPr>
                  <p:cNvPr id="4130" name="Rectangle 34"/>
                  <p:cNvSpPr>
                    <a:spLocks noChangeArrowheads="1"/>
                  </p:cNvSpPr>
                  <p:nvPr/>
                </p:nvSpPr>
                <p:spPr bwMode="auto">
                  <a:xfrm>
                    <a:off x="496" y="0"/>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8" name="Group 37"/>
                <p:cNvGrpSpPr>
                  <a:grpSpLocks/>
                </p:cNvGrpSpPr>
                <p:nvPr/>
              </p:nvGrpSpPr>
              <p:grpSpPr bwMode="auto">
                <a:xfrm>
                  <a:off x="1252" y="0"/>
                  <a:ext cx="950" cy="384"/>
                  <a:chOff x="1252" y="0"/>
                  <a:chExt cx="950" cy="384"/>
                </a:xfrm>
              </p:grpSpPr>
              <p:sp>
                <p:nvSpPr>
                  <p:cNvPr id="4114" name="Rectangle 18"/>
                  <p:cNvSpPr>
                    <a:spLocks noChangeArrowheads="1"/>
                  </p:cNvSpPr>
                  <p:nvPr/>
                </p:nvSpPr>
                <p:spPr bwMode="auto">
                  <a:xfrm>
                    <a:off x="1295" y="0"/>
                    <a:ext cx="864" cy="384"/>
                  </a:xfrm>
                  <a:prstGeom prst="rect">
                    <a:avLst/>
                  </a:prstGeom>
                  <a:noFill/>
                  <a:ln w="9525">
                    <a:noFill/>
                    <a:miter lim="800000"/>
                    <a:headEnd/>
                    <a:tailEnd/>
                  </a:ln>
                  <a:effectLst/>
                </p:spPr>
                <p:txBody>
                  <a:bodyPr/>
                  <a:lstStyle/>
                  <a:p>
                    <a:pPr algn="ctr"/>
                    <a:r>
                      <a:rPr lang="zh-CN" altLang="en-US" b="1"/>
                      <a:t>置信区间</a:t>
                    </a:r>
                  </a:p>
                  <a:p>
                    <a:pPr algn="ctr" eaLnBrk="0" hangingPunct="0"/>
                    <a:endParaRPr lang="en-US" altLang="zh-CN" b="1"/>
                  </a:p>
                </p:txBody>
              </p:sp>
              <p:sp>
                <p:nvSpPr>
                  <p:cNvPr id="4132" name="Rectangle 36"/>
                  <p:cNvSpPr>
                    <a:spLocks noChangeArrowheads="1"/>
                  </p:cNvSpPr>
                  <p:nvPr/>
                </p:nvSpPr>
                <p:spPr bwMode="auto">
                  <a:xfrm>
                    <a:off x="1252" y="0"/>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9" name="Group 39"/>
                <p:cNvGrpSpPr>
                  <a:grpSpLocks/>
                </p:cNvGrpSpPr>
                <p:nvPr/>
              </p:nvGrpSpPr>
              <p:grpSpPr bwMode="auto">
                <a:xfrm>
                  <a:off x="0" y="384"/>
                  <a:ext cx="496" cy="384"/>
                  <a:chOff x="0" y="384"/>
                  <a:chExt cx="496" cy="384"/>
                </a:xfrm>
              </p:grpSpPr>
              <p:sp>
                <p:nvSpPr>
                  <p:cNvPr id="4115" name="Rectangle 19"/>
                  <p:cNvSpPr>
                    <a:spLocks noChangeArrowheads="1" noTextEdit="1"/>
                  </p:cNvSpPr>
                  <p:nvPr/>
                </p:nvSpPr>
                <p:spPr bwMode="auto">
                  <a:xfrm>
                    <a:off x="43" y="384"/>
                    <a:ext cx="410" cy="384"/>
                  </a:xfrm>
                  <a:prstGeom prst="rect">
                    <a:avLst/>
                  </a:prstGeom>
                  <a:noFill/>
                  <a:ln w="9525">
                    <a:noFill/>
                    <a:miter lim="800000"/>
                    <a:headEnd/>
                    <a:tailEnd/>
                  </a:ln>
                  <a:effectLst/>
                </p:spPr>
                <p:txBody>
                  <a:bodyPr>
                    <a:spAutoFit/>
                  </a:bodyPr>
                  <a:lstStyle/>
                  <a:p>
                    <a:endParaRPr lang="zh-CN" altLang="en-US"/>
                  </a:p>
                </p:txBody>
              </p:sp>
              <p:sp>
                <p:nvSpPr>
                  <p:cNvPr id="4134" name="Rectangle 38"/>
                  <p:cNvSpPr>
                    <a:spLocks noChangeArrowheads="1"/>
                  </p:cNvSpPr>
                  <p:nvPr/>
                </p:nvSpPr>
                <p:spPr bwMode="auto">
                  <a:xfrm>
                    <a:off x="0" y="384"/>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0" name="Group 41"/>
                <p:cNvGrpSpPr>
                  <a:grpSpLocks/>
                </p:cNvGrpSpPr>
                <p:nvPr/>
              </p:nvGrpSpPr>
              <p:grpSpPr bwMode="auto">
                <a:xfrm>
                  <a:off x="496" y="384"/>
                  <a:ext cx="756" cy="384"/>
                  <a:chOff x="496" y="384"/>
                  <a:chExt cx="756" cy="384"/>
                </a:xfrm>
              </p:grpSpPr>
              <p:sp>
                <p:nvSpPr>
                  <p:cNvPr id="4116" name="Rectangle 20"/>
                  <p:cNvSpPr>
                    <a:spLocks noChangeArrowheads="1"/>
                  </p:cNvSpPr>
                  <p:nvPr/>
                </p:nvSpPr>
                <p:spPr bwMode="auto">
                  <a:xfrm>
                    <a:off x="539" y="384"/>
                    <a:ext cx="670" cy="384"/>
                  </a:xfrm>
                  <a:prstGeom prst="rect">
                    <a:avLst/>
                  </a:prstGeom>
                  <a:noFill/>
                  <a:ln w="9525">
                    <a:noFill/>
                    <a:miter lim="800000"/>
                    <a:headEnd/>
                    <a:tailEnd/>
                  </a:ln>
                  <a:effectLst/>
                </p:spPr>
                <p:txBody>
                  <a:bodyPr/>
                  <a:lstStyle/>
                  <a:p>
                    <a:pPr algn="ctr"/>
                    <a:r>
                      <a:rPr lang="en-US" altLang="zh-CN" b="1"/>
                      <a:t>17.3244</a:t>
                    </a:r>
                  </a:p>
                  <a:p>
                    <a:pPr algn="ctr" eaLnBrk="0" hangingPunct="0"/>
                    <a:endParaRPr lang="en-US" altLang="zh-CN" b="1"/>
                  </a:p>
                </p:txBody>
              </p:sp>
              <p:sp>
                <p:nvSpPr>
                  <p:cNvPr id="4136" name="Rectangle 40"/>
                  <p:cNvSpPr>
                    <a:spLocks noChangeArrowheads="1"/>
                  </p:cNvSpPr>
                  <p:nvPr/>
                </p:nvSpPr>
                <p:spPr bwMode="auto">
                  <a:xfrm>
                    <a:off x="496" y="384"/>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1" name="Group 43"/>
                <p:cNvGrpSpPr>
                  <a:grpSpLocks/>
                </p:cNvGrpSpPr>
                <p:nvPr/>
              </p:nvGrpSpPr>
              <p:grpSpPr bwMode="auto">
                <a:xfrm>
                  <a:off x="1252" y="384"/>
                  <a:ext cx="950" cy="384"/>
                  <a:chOff x="1252" y="384"/>
                  <a:chExt cx="950" cy="384"/>
                </a:xfrm>
              </p:grpSpPr>
              <p:sp>
                <p:nvSpPr>
                  <p:cNvPr id="4117" name="Rectangle 21"/>
                  <p:cNvSpPr>
                    <a:spLocks noChangeArrowheads="1"/>
                  </p:cNvSpPr>
                  <p:nvPr/>
                </p:nvSpPr>
                <p:spPr bwMode="auto">
                  <a:xfrm>
                    <a:off x="1295" y="384"/>
                    <a:ext cx="864" cy="384"/>
                  </a:xfrm>
                  <a:prstGeom prst="rect">
                    <a:avLst/>
                  </a:prstGeom>
                  <a:noFill/>
                  <a:ln w="9525">
                    <a:noFill/>
                    <a:miter lim="800000"/>
                    <a:headEnd/>
                    <a:tailEnd/>
                  </a:ln>
                  <a:effectLst/>
                </p:spPr>
                <p:txBody>
                  <a:bodyPr/>
                  <a:lstStyle/>
                  <a:p>
                    <a:pPr algn="ctr"/>
                    <a:r>
                      <a:rPr lang="en-US" altLang="zh-CN" b="1"/>
                      <a:t>[5.7282   28.9206]</a:t>
                    </a:r>
                  </a:p>
                  <a:p>
                    <a:pPr algn="ctr" eaLnBrk="0" hangingPunct="0"/>
                    <a:endParaRPr lang="en-US" altLang="zh-CN" b="1"/>
                  </a:p>
                </p:txBody>
              </p:sp>
              <p:sp>
                <p:nvSpPr>
                  <p:cNvPr id="4138" name="Rectangle 42"/>
                  <p:cNvSpPr>
                    <a:spLocks noChangeArrowheads="1"/>
                  </p:cNvSpPr>
                  <p:nvPr/>
                </p:nvSpPr>
                <p:spPr bwMode="auto">
                  <a:xfrm>
                    <a:off x="1252" y="384"/>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2" name="Group 45"/>
                <p:cNvGrpSpPr>
                  <a:grpSpLocks/>
                </p:cNvGrpSpPr>
                <p:nvPr/>
              </p:nvGrpSpPr>
              <p:grpSpPr bwMode="auto">
                <a:xfrm>
                  <a:off x="0" y="768"/>
                  <a:ext cx="496" cy="384"/>
                  <a:chOff x="0" y="768"/>
                  <a:chExt cx="496" cy="384"/>
                </a:xfrm>
              </p:grpSpPr>
              <p:sp>
                <p:nvSpPr>
                  <p:cNvPr id="4118" name="Rectangle 22"/>
                  <p:cNvSpPr>
                    <a:spLocks noChangeArrowheads="1" noTextEdit="1"/>
                  </p:cNvSpPr>
                  <p:nvPr/>
                </p:nvSpPr>
                <p:spPr bwMode="auto">
                  <a:xfrm>
                    <a:off x="43" y="768"/>
                    <a:ext cx="410" cy="384"/>
                  </a:xfrm>
                  <a:prstGeom prst="rect">
                    <a:avLst/>
                  </a:prstGeom>
                  <a:noFill/>
                  <a:ln w="9525">
                    <a:noFill/>
                    <a:miter lim="800000"/>
                    <a:headEnd/>
                    <a:tailEnd/>
                  </a:ln>
                  <a:effectLst/>
                </p:spPr>
                <p:txBody>
                  <a:bodyPr>
                    <a:spAutoFit/>
                  </a:bodyPr>
                  <a:lstStyle/>
                  <a:p>
                    <a:endParaRPr lang="zh-CN" altLang="en-US"/>
                  </a:p>
                </p:txBody>
              </p:sp>
              <p:sp>
                <p:nvSpPr>
                  <p:cNvPr id="4140" name="Rectangle 44"/>
                  <p:cNvSpPr>
                    <a:spLocks noChangeArrowheads="1"/>
                  </p:cNvSpPr>
                  <p:nvPr/>
                </p:nvSpPr>
                <p:spPr bwMode="auto">
                  <a:xfrm>
                    <a:off x="0" y="768"/>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3" name="Group 47"/>
                <p:cNvGrpSpPr>
                  <a:grpSpLocks/>
                </p:cNvGrpSpPr>
                <p:nvPr/>
              </p:nvGrpSpPr>
              <p:grpSpPr bwMode="auto">
                <a:xfrm>
                  <a:off x="496" y="768"/>
                  <a:ext cx="756" cy="384"/>
                  <a:chOff x="496" y="768"/>
                  <a:chExt cx="756" cy="384"/>
                </a:xfrm>
              </p:grpSpPr>
              <p:sp>
                <p:nvSpPr>
                  <p:cNvPr id="4119" name="Rectangle 23"/>
                  <p:cNvSpPr>
                    <a:spLocks noChangeArrowheads="1"/>
                  </p:cNvSpPr>
                  <p:nvPr/>
                </p:nvSpPr>
                <p:spPr bwMode="auto">
                  <a:xfrm>
                    <a:off x="539" y="768"/>
                    <a:ext cx="670" cy="384"/>
                  </a:xfrm>
                  <a:prstGeom prst="rect">
                    <a:avLst/>
                  </a:prstGeom>
                  <a:noFill/>
                  <a:ln w="9525">
                    <a:noFill/>
                    <a:miter lim="800000"/>
                    <a:headEnd/>
                    <a:tailEnd/>
                  </a:ln>
                  <a:effectLst/>
                </p:spPr>
                <p:txBody>
                  <a:bodyPr/>
                  <a:lstStyle/>
                  <a:p>
                    <a:pPr algn="ctr"/>
                    <a:r>
                      <a:rPr lang="en-US" altLang="zh-CN" b="1"/>
                      <a:t>1.3070</a:t>
                    </a:r>
                  </a:p>
                  <a:p>
                    <a:pPr algn="ctr" eaLnBrk="0" hangingPunct="0"/>
                    <a:endParaRPr lang="en-US" altLang="zh-CN" b="1"/>
                  </a:p>
                </p:txBody>
              </p:sp>
              <p:sp>
                <p:nvSpPr>
                  <p:cNvPr id="4142" name="Rectangle 46"/>
                  <p:cNvSpPr>
                    <a:spLocks noChangeArrowheads="1"/>
                  </p:cNvSpPr>
                  <p:nvPr/>
                </p:nvSpPr>
                <p:spPr bwMode="auto">
                  <a:xfrm>
                    <a:off x="496" y="768"/>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4" name="Group 49"/>
                <p:cNvGrpSpPr>
                  <a:grpSpLocks/>
                </p:cNvGrpSpPr>
                <p:nvPr/>
              </p:nvGrpSpPr>
              <p:grpSpPr bwMode="auto">
                <a:xfrm>
                  <a:off x="1252" y="768"/>
                  <a:ext cx="950" cy="384"/>
                  <a:chOff x="1252" y="768"/>
                  <a:chExt cx="950" cy="384"/>
                </a:xfrm>
              </p:grpSpPr>
              <p:sp>
                <p:nvSpPr>
                  <p:cNvPr id="4120" name="Rectangle 24"/>
                  <p:cNvSpPr>
                    <a:spLocks noChangeArrowheads="1"/>
                  </p:cNvSpPr>
                  <p:nvPr/>
                </p:nvSpPr>
                <p:spPr bwMode="auto">
                  <a:xfrm>
                    <a:off x="1295" y="768"/>
                    <a:ext cx="864" cy="384"/>
                  </a:xfrm>
                  <a:prstGeom prst="rect">
                    <a:avLst/>
                  </a:prstGeom>
                  <a:noFill/>
                  <a:ln w="9525">
                    <a:noFill/>
                    <a:miter lim="800000"/>
                    <a:headEnd/>
                    <a:tailEnd/>
                  </a:ln>
                  <a:effectLst/>
                </p:spPr>
                <p:txBody>
                  <a:bodyPr/>
                  <a:lstStyle/>
                  <a:p>
                    <a:pPr algn="ctr"/>
                    <a:r>
                      <a:rPr lang="en-US" altLang="zh-CN" b="1"/>
                      <a:t>[0.6829   1.9311 ]</a:t>
                    </a:r>
                  </a:p>
                  <a:p>
                    <a:pPr algn="ctr" eaLnBrk="0" hangingPunct="0"/>
                    <a:endParaRPr lang="en-US" altLang="zh-CN" b="1"/>
                  </a:p>
                </p:txBody>
              </p:sp>
              <p:sp>
                <p:nvSpPr>
                  <p:cNvPr id="4144" name="Rectangle 48"/>
                  <p:cNvSpPr>
                    <a:spLocks noChangeArrowheads="1"/>
                  </p:cNvSpPr>
                  <p:nvPr/>
                </p:nvSpPr>
                <p:spPr bwMode="auto">
                  <a:xfrm>
                    <a:off x="1252" y="768"/>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5" name="Group 51"/>
                <p:cNvGrpSpPr>
                  <a:grpSpLocks/>
                </p:cNvGrpSpPr>
                <p:nvPr/>
              </p:nvGrpSpPr>
              <p:grpSpPr bwMode="auto">
                <a:xfrm>
                  <a:off x="0" y="1152"/>
                  <a:ext cx="496" cy="384"/>
                  <a:chOff x="0" y="1152"/>
                  <a:chExt cx="496" cy="384"/>
                </a:xfrm>
              </p:grpSpPr>
              <p:sp>
                <p:nvSpPr>
                  <p:cNvPr id="4121" name="Rectangle 25"/>
                  <p:cNvSpPr>
                    <a:spLocks noChangeArrowheads="1" noTextEdit="1"/>
                  </p:cNvSpPr>
                  <p:nvPr/>
                </p:nvSpPr>
                <p:spPr bwMode="auto">
                  <a:xfrm>
                    <a:off x="43" y="1152"/>
                    <a:ext cx="410" cy="384"/>
                  </a:xfrm>
                  <a:prstGeom prst="rect">
                    <a:avLst/>
                  </a:prstGeom>
                  <a:noFill/>
                  <a:ln w="9525">
                    <a:noFill/>
                    <a:miter lim="800000"/>
                    <a:headEnd/>
                    <a:tailEnd/>
                  </a:ln>
                  <a:effectLst/>
                </p:spPr>
                <p:txBody>
                  <a:bodyPr>
                    <a:spAutoFit/>
                  </a:bodyPr>
                  <a:lstStyle/>
                  <a:p>
                    <a:endParaRPr lang="zh-CN" altLang="en-US"/>
                  </a:p>
                </p:txBody>
              </p:sp>
              <p:sp>
                <p:nvSpPr>
                  <p:cNvPr id="4146" name="Rectangle 50"/>
                  <p:cNvSpPr>
                    <a:spLocks noChangeArrowheads="1"/>
                  </p:cNvSpPr>
                  <p:nvPr/>
                </p:nvSpPr>
                <p:spPr bwMode="auto">
                  <a:xfrm>
                    <a:off x="0" y="1152"/>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6" name="Group 53"/>
                <p:cNvGrpSpPr>
                  <a:grpSpLocks/>
                </p:cNvGrpSpPr>
                <p:nvPr/>
              </p:nvGrpSpPr>
              <p:grpSpPr bwMode="auto">
                <a:xfrm>
                  <a:off x="496" y="1152"/>
                  <a:ext cx="756" cy="384"/>
                  <a:chOff x="496" y="1152"/>
                  <a:chExt cx="756" cy="384"/>
                </a:xfrm>
              </p:grpSpPr>
              <p:sp>
                <p:nvSpPr>
                  <p:cNvPr id="4122" name="Rectangle 26"/>
                  <p:cNvSpPr>
                    <a:spLocks noChangeArrowheads="1"/>
                  </p:cNvSpPr>
                  <p:nvPr/>
                </p:nvSpPr>
                <p:spPr bwMode="auto">
                  <a:xfrm>
                    <a:off x="539" y="1152"/>
                    <a:ext cx="670" cy="384"/>
                  </a:xfrm>
                  <a:prstGeom prst="rect">
                    <a:avLst/>
                  </a:prstGeom>
                  <a:noFill/>
                  <a:ln w="9525">
                    <a:noFill/>
                    <a:miter lim="800000"/>
                    <a:headEnd/>
                    <a:tailEnd/>
                  </a:ln>
                  <a:effectLst/>
                </p:spPr>
                <p:txBody>
                  <a:bodyPr/>
                  <a:lstStyle/>
                  <a:p>
                    <a:pPr algn="ctr"/>
                    <a:r>
                      <a:rPr lang="en-US" altLang="zh-CN" b="1"/>
                      <a:t>-3.6956</a:t>
                    </a:r>
                  </a:p>
                  <a:p>
                    <a:pPr algn="ctr" eaLnBrk="0" hangingPunct="0"/>
                    <a:endParaRPr lang="en-US" altLang="zh-CN" b="1"/>
                  </a:p>
                </p:txBody>
              </p:sp>
              <p:sp>
                <p:nvSpPr>
                  <p:cNvPr id="4148" name="Rectangle 52"/>
                  <p:cNvSpPr>
                    <a:spLocks noChangeArrowheads="1"/>
                  </p:cNvSpPr>
                  <p:nvPr/>
                </p:nvSpPr>
                <p:spPr bwMode="auto">
                  <a:xfrm>
                    <a:off x="496" y="1152"/>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7" name="Group 55"/>
                <p:cNvGrpSpPr>
                  <a:grpSpLocks/>
                </p:cNvGrpSpPr>
                <p:nvPr/>
              </p:nvGrpSpPr>
              <p:grpSpPr bwMode="auto">
                <a:xfrm>
                  <a:off x="1252" y="1152"/>
                  <a:ext cx="950" cy="384"/>
                  <a:chOff x="1252" y="1152"/>
                  <a:chExt cx="950" cy="384"/>
                </a:xfrm>
              </p:grpSpPr>
              <p:sp>
                <p:nvSpPr>
                  <p:cNvPr id="4123" name="Rectangle 27"/>
                  <p:cNvSpPr>
                    <a:spLocks noChangeArrowheads="1"/>
                  </p:cNvSpPr>
                  <p:nvPr/>
                </p:nvSpPr>
                <p:spPr bwMode="auto">
                  <a:xfrm>
                    <a:off x="1295" y="1152"/>
                    <a:ext cx="864" cy="384"/>
                  </a:xfrm>
                  <a:prstGeom prst="rect">
                    <a:avLst/>
                  </a:prstGeom>
                  <a:noFill/>
                  <a:ln w="9525">
                    <a:noFill/>
                    <a:miter lim="800000"/>
                    <a:headEnd/>
                    <a:tailEnd/>
                  </a:ln>
                  <a:effectLst/>
                </p:spPr>
                <p:txBody>
                  <a:bodyPr/>
                  <a:lstStyle/>
                  <a:p>
                    <a:pPr algn="ctr"/>
                    <a:r>
                      <a:rPr lang="en-US" altLang="zh-CN" b="1"/>
                      <a:t>[-7.4989   0.1077 ]</a:t>
                    </a:r>
                  </a:p>
                  <a:p>
                    <a:pPr algn="ctr" eaLnBrk="0" hangingPunct="0"/>
                    <a:endParaRPr lang="en-US" altLang="zh-CN" b="1"/>
                  </a:p>
                </p:txBody>
              </p:sp>
              <p:sp>
                <p:nvSpPr>
                  <p:cNvPr id="4150" name="Rectangle 54"/>
                  <p:cNvSpPr>
                    <a:spLocks noChangeArrowheads="1"/>
                  </p:cNvSpPr>
                  <p:nvPr/>
                </p:nvSpPr>
                <p:spPr bwMode="auto">
                  <a:xfrm>
                    <a:off x="1252" y="1152"/>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8" name="Group 57"/>
                <p:cNvGrpSpPr>
                  <a:grpSpLocks/>
                </p:cNvGrpSpPr>
                <p:nvPr/>
              </p:nvGrpSpPr>
              <p:grpSpPr bwMode="auto">
                <a:xfrm>
                  <a:off x="0" y="1536"/>
                  <a:ext cx="496" cy="384"/>
                  <a:chOff x="0" y="1536"/>
                  <a:chExt cx="496" cy="384"/>
                </a:xfrm>
              </p:grpSpPr>
              <p:sp>
                <p:nvSpPr>
                  <p:cNvPr id="4124" name="Rectangle 28"/>
                  <p:cNvSpPr>
                    <a:spLocks noChangeArrowheads="1" noTextEdit="1"/>
                  </p:cNvSpPr>
                  <p:nvPr/>
                </p:nvSpPr>
                <p:spPr bwMode="auto">
                  <a:xfrm>
                    <a:off x="43" y="1536"/>
                    <a:ext cx="410" cy="384"/>
                  </a:xfrm>
                  <a:prstGeom prst="rect">
                    <a:avLst/>
                  </a:prstGeom>
                  <a:noFill/>
                  <a:ln w="9525">
                    <a:noFill/>
                    <a:miter lim="800000"/>
                    <a:headEnd/>
                    <a:tailEnd/>
                  </a:ln>
                  <a:effectLst/>
                </p:spPr>
                <p:txBody>
                  <a:bodyPr>
                    <a:spAutoFit/>
                  </a:bodyPr>
                  <a:lstStyle/>
                  <a:p>
                    <a:endParaRPr lang="zh-CN" altLang="en-US"/>
                  </a:p>
                </p:txBody>
              </p:sp>
              <p:sp>
                <p:nvSpPr>
                  <p:cNvPr id="4152" name="Rectangle 56"/>
                  <p:cNvSpPr>
                    <a:spLocks noChangeArrowheads="1"/>
                  </p:cNvSpPr>
                  <p:nvPr/>
                </p:nvSpPr>
                <p:spPr bwMode="auto">
                  <a:xfrm>
                    <a:off x="0" y="1536"/>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9" name="Group 59"/>
                <p:cNvGrpSpPr>
                  <a:grpSpLocks/>
                </p:cNvGrpSpPr>
                <p:nvPr/>
              </p:nvGrpSpPr>
              <p:grpSpPr bwMode="auto">
                <a:xfrm>
                  <a:off x="496" y="1536"/>
                  <a:ext cx="756" cy="384"/>
                  <a:chOff x="496" y="1536"/>
                  <a:chExt cx="756" cy="384"/>
                </a:xfrm>
              </p:grpSpPr>
              <p:sp>
                <p:nvSpPr>
                  <p:cNvPr id="4125" name="Rectangle 29"/>
                  <p:cNvSpPr>
                    <a:spLocks noChangeArrowheads="1"/>
                  </p:cNvSpPr>
                  <p:nvPr/>
                </p:nvSpPr>
                <p:spPr bwMode="auto">
                  <a:xfrm>
                    <a:off x="539" y="1536"/>
                    <a:ext cx="670" cy="384"/>
                  </a:xfrm>
                  <a:prstGeom prst="rect">
                    <a:avLst/>
                  </a:prstGeom>
                  <a:noFill/>
                  <a:ln w="9525">
                    <a:noFill/>
                    <a:miter lim="800000"/>
                    <a:headEnd/>
                    <a:tailEnd/>
                  </a:ln>
                  <a:effectLst/>
                </p:spPr>
                <p:txBody>
                  <a:bodyPr/>
                  <a:lstStyle/>
                  <a:p>
                    <a:pPr algn="ctr"/>
                    <a:r>
                      <a:rPr lang="en-US" altLang="zh-CN" b="1"/>
                      <a:t>0.3486</a:t>
                    </a:r>
                  </a:p>
                  <a:p>
                    <a:pPr algn="ctr" eaLnBrk="0" hangingPunct="0"/>
                    <a:endParaRPr lang="en-US" altLang="zh-CN" b="1"/>
                  </a:p>
                </p:txBody>
              </p:sp>
              <p:sp>
                <p:nvSpPr>
                  <p:cNvPr id="4154" name="Rectangle 58"/>
                  <p:cNvSpPr>
                    <a:spLocks noChangeArrowheads="1"/>
                  </p:cNvSpPr>
                  <p:nvPr/>
                </p:nvSpPr>
                <p:spPr bwMode="auto">
                  <a:xfrm>
                    <a:off x="496" y="1536"/>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20" name="Group 61"/>
                <p:cNvGrpSpPr>
                  <a:grpSpLocks/>
                </p:cNvGrpSpPr>
                <p:nvPr/>
              </p:nvGrpSpPr>
              <p:grpSpPr bwMode="auto">
                <a:xfrm>
                  <a:off x="1252" y="1536"/>
                  <a:ext cx="950" cy="384"/>
                  <a:chOff x="1252" y="1536"/>
                  <a:chExt cx="950" cy="384"/>
                </a:xfrm>
              </p:grpSpPr>
              <p:sp>
                <p:nvSpPr>
                  <p:cNvPr id="4126" name="Rectangle 30"/>
                  <p:cNvSpPr>
                    <a:spLocks noChangeArrowheads="1"/>
                  </p:cNvSpPr>
                  <p:nvPr/>
                </p:nvSpPr>
                <p:spPr bwMode="auto">
                  <a:xfrm>
                    <a:off x="1295" y="1536"/>
                    <a:ext cx="864" cy="384"/>
                  </a:xfrm>
                  <a:prstGeom prst="rect">
                    <a:avLst/>
                  </a:prstGeom>
                  <a:noFill/>
                  <a:ln w="9525">
                    <a:noFill/>
                    <a:miter lim="800000"/>
                    <a:headEnd/>
                    <a:tailEnd/>
                  </a:ln>
                  <a:effectLst/>
                </p:spPr>
                <p:txBody>
                  <a:bodyPr/>
                  <a:lstStyle/>
                  <a:p>
                    <a:pPr algn="ctr"/>
                    <a:r>
                      <a:rPr lang="en-US" altLang="zh-CN" b="1"/>
                      <a:t>[0.0379   0.6594 ]</a:t>
                    </a:r>
                  </a:p>
                  <a:p>
                    <a:pPr algn="ctr" eaLnBrk="0" hangingPunct="0"/>
                    <a:endParaRPr lang="en-US" altLang="zh-CN" b="1"/>
                  </a:p>
                </p:txBody>
              </p:sp>
              <p:sp>
                <p:nvSpPr>
                  <p:cNvPr id="4156" name="Rectangle 60"/>
                  <p:cNvSpPr>
                    <a:spLocks noChangeArrowheads="1"/>
                  </p:cNvSpPr>
                  <p:nvPr/>
                </p:nvSpPr>
                <p:spPr bwMode="auto">
                  <a:xfrm>
                    <a:off x="1252" y="1536"/>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21" name="Group 63"/>
                <p:cNvGrpSpPr>
                  <a:grpSpLocks/>
                </p:cNvGrpSpPr>
                <p:nvPr/>
              </p:nvGrpSpPr>
              <p:grpSpPr bwMode="auto">
                <a:xfrm>
                  <a:off x="0" y="1920"/>
                  <a:ext cx="2202" cy="384"/>
                  <a:chOff x="0" y="1920"/>
                  <a:chExt cx="2202" cy="384"/>
                </a:xfrm>
              </p:grpSpPr>
              <p:sp>
                <p:nvSpPr>
                  <p:cNvPr id="4127" name="Rectangle 31"/>
                  <p:cNvSpPr>
                    <a:spLocks noChangeArrowheads="1"/>
                  </p:cNvSpPr>
                  <p:nvPr/>
                </p:nvSpPr>
                <p:spPr bwMode="auto">
                  <a:xfrm>
                    <a:off x="43" y="1920"/>
                    <a:ext cx="2116" cy="384"/>
                  </a:xfrm>
                  <a:prstGeom prst="rect">
                    <a:avLst/>
                  </a:prstGeom>
                  <a:noFill/>
                  <a:ln w="9525">
                    <a:noFill/>
                    <a:miter lim="800000"/>
                    <a:headEnd/>
                    <a:tailEnd/>
                  </a:ln>
                  <a:effectLst/>
                </p:spPr>
                <p:txBody>
                  <a:bodyPr/>
                  <a:lstStyle/>
                  <a:p>
                    <a:pPr algn="ctr"/>
                    <a:r>
                      <a:rPr lang="en-US" altLang="zh-CN" b="1" i="1"/>
                      <a:t>R</a:t>
                    </a:r>
                    <a:r>
                      <a:rPr lang="en-US" altLang="zh-CN" b="1" baseline="30000"/>
                      <a:t>2</a:t>
                    </a:r>
                    <a:r>
                      <a:rPr lang="en-US" altLang="zh-CN" b="1"/>
                      <a:t>=0.9054     </a:t>
                    </a:r>
                    <a:r>
                      <a:rPr lang="en-US" altLang="zh-CN" b="1" i="1"/>
                      <a:t>F</a:t>
                    </a:r>
                    <a:r>
                      <a:rPr lang="en-US" altLang="zh-CN" b="1"/>
                      <a:t>=82.9409     </a:t>
                    </a:r>
                    <a:r>
                      <a:rPr lang="en-US" altLang="zh-CN" b="1" i="1"/>
                      <a:t>p</a:t>
                    </a:r>
                    <a:r>
                      <a:rPr lang="en-US" altLang="zh-CN" b="1"/>
                      <a:t>=0.0000</a:t>
                    </a:r>
                  </a:p>
                  <a:p>
                    <a:pPr algn="ctr" eaLnBrk="0" hangingPunct="0"/>
                    <a:endParaRPr lang="en-US" altLang="zh-CN" b="1"/>
                  </a:p>
                </p:txBody>
              </p:sp>
              <p:sp>
                <p:nvSpPr>
                  <p:cNvPr id="4158" name="Rectangle 62"/>
                  <p:cNvSpPr>
                    <a:spLocks noChangeArrowheads="1"/>
                  </p:cNvSpPr>
                  <p:nvPr/>
                </p:nvSpPr>
                <p:spPr bwMode="auto">
                  <a:xfrm>
                    <a:off x="0" y="1920"/>
                    <a:ext cx="2202" cy="384"/>
                  </a:xfrm>
                  <a:prstGeom prst="rect">
                    <a:avLst/>
                  </a:prstGeom>
                  <a:noFill/>
                  <a:ln w="7">
                    <a:solidFill>
                      <a:srgbClr val="A0A0A0"/>
                    </a:solidFill>
                    <a:miter lim="800000"/>
                    <a:headEnd/>
                    <a:tailEnd/>
                  </a:ln>
                  <a:effectLst/>
                </p:spPr>
                <p:txBody>
                  <a:bodyPr/>
                  <a:lstStyle/>
                  <a:p>
                    <a:endParaRPr lang="zh-CN" altLang="en-US"/>
                  </a:p>
                </p:txBody>
              </p:sp>
            </p:grpSp>
          </p:grpSp>
          <p:sp>
            <p:nvSpPr>
              <p:cNvPr id="4161" name="Rectangle 65"/>
              <p:cNvSpPr>
                <a:spLocks noChangeArrowheads="1"/>
              </p:cNvSpPr>
              <p:nvPr/>
            </p:nvSpPr>
            <p:spPr bwMode="auto">
              <a:xfrm>
                <a:off x="-3" y="-3"/>
                <a:ext cx="2208" cy="2310"/>
              </a:xfrm>
              <a:prstGeom prst="rect">
                <a:avLst/>
              </a:prstGeom>
              <a:noFill/>
              <a:ln w="11112">
                <a:solidFill>
                  <a:srgbClr val="A0A0A0"/>
                </a:solidFill>
                <a:miter lim="800000"/>
                <a:headEnd/>
                <a:tailEnd/>
              </a:ln>
              <a:effectLst/>
            </p:spPr>
            <p:txBody>
              <a:bodyPr/>
              <a:lstStyle/>
              <a:p>
                <a:endParaRPr lang="zh-CN" altLang="en-US"/>
              </a:p>
            </p:txBody>
          </p:sp>
        </p:grpSp>
        <p:sp>
          <p:nvSpPr>
            <p:cNvPr id="4174" name="Text Box 78"/>
            <p:cNvSpPr txBox="1">
              <a:spLocks noChangeArrowheads="1"/>
            </p:cNvSpPr>
            <p:nvPr/>
          </p:nvSpPr>
          <p:spPr bwMode="auto">
            <a:xfrm>
              <a:off x="432" y="292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0</a:t>
              </a:r>
              <a:endParaRPr lang="en-US" altLang="zh-CN" b="1" i="1">
                <a:latin typeface="Courier New" pitchFamily="49" charset="0"/>
                <a:cs typeface="Courier New" pitchFamily="49" charset="0"/>
                <a:sym typeface="Symbol" pitchFamily="18" charset="2"/>
              </a:endParaRPr>
            </a:p>
          </p:txBody>
        </p:sp>
        <p:sp>
          <p:nvSpPr>
            <p:cNvPr id="4175" name="Text Box 79"/>
            <p:cNvSpPr txBox="1">
              <a:spLocks noChangeArrowheads="1"/>
            </p:cNvSpPr>
            <p:nvPr/>
          </p:nvSpPr>
          <p:spPr bwMode="auto">
            <a:xfrm>
              <a:off x="432" y="316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1</a:t>
              </a:r>
              <a:endParaRPr lang="en-US" altLang="zh-CN" b="1" i="1">
                <a:latin typeface="Courier New" pitchFamily="49" charset="0"/>
                <a:cs typeface="Courier New" pitchFamily="49" charset="0"/>
                <a:sym typeface="Symbol" pitchFamily="18" charset="2"/>
              </a:endParaRPr>
            </a:p>
          </p:txBody>
        </p:sp>
        <p:sp>
          <p:nvSpPr>
            <p:cNvPr id="4176" name="Text Box 80"/>
            <p:cNvSpPr txBox="1">
              <a:spLocks noChangeArrowheads="1"/>
            </p:cNvSpPr>
            <p:nvPr/>
          </p:nvSpPr>
          <p:spPr bwMode="auto">
            <a:xfrm>
              <a:off x="432" y="340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2</a:t>
              </a:r>
              <a:endParaRPr lang="en-US" altLang="zh-CN" b="1" i="1">
                <a:latin typeface="Courier New" pitchFamily="49" charset="0"/>
                <a:cs typeface="Courier New" pitchFamily="49" charset="0"/>
                <a:sym typeface="Symbol" pitchFamily="18" charset="2"/>
              </a:endParaRPr>
            </a:p>
          </p:txBody>
        </p:sp>
        <p:sp>
          <p:nvSpPr>
            <p:cNvPr id="4177" name="Text Box 81"/>
            <p:cNvSpPr txBox="1">
              <a:spLocks noChangeArrowheads="1"/>
            </p:cNvSpPr>
            <p:nvPr/>
          </p:nvSpPr>
          <p:spPr bwMode="auto">
            <a:xfrm>
              <a:off x="432" y="364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3</a:t>
              </a:r>
              <a:endParaRPr lang="en-US" altLang="zh-CN" b="1" i="1">
                <a:latin typeface="Courier New" pitchFamily="49" charset="0"/>
                <a:cs typeface="Courier New" pitchFamily="49" charset="0"/>
                <a:sym typeface="Symbol"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164"/>
                                        </p:tgtEl>
                                        <p:attrNameLst>
                                          <p:attrName>style.visibility</p:attrName>
                                        </p:attrNameLst>
                                      </p:cBhvr>
                                      <p:to>
                                        <p:strVal val="visible"/>
                                      </p:to>
                                    </p:set>
                                    <p:animEffect transition="in" filter="dissolve">
                                      <p:cBhvr>
                                        <p:cTn id="11" dur="500"/>
                                        <p:tgtEl>
                                          <p:spTgt spid="416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172"/>
                                        </p:tgtEl>
                                        <p:attrNameLst>
                                          <p:attrName>style.visibility</p:attrName>
                                        </p:attrNameLst>
                                      </p:cBhvr>
                                      <p:to>
                                        <p:strVal val="visible"/>
                                      </p:to>
                                    </p:set>
                                    <p:animEffect transition="in" filter="dissolve">
                                      <p:cBhvr>
                                        <p:cTn id="16" dur="500"/>
                                        <p:tgtEl>
                                          <p:spTgt spid="417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100"/>
                                        </p:tgtEl>
                                        <p:attrNameLst>
                                          <p:attrName>style.visibility</p:attrName>
                                        </p:attrNameLst>
                                      </p:cBhvr>
                                      <p:to>
                                        <p:strVal val="visible"/>
                                      </p:to>
                                    </p:set>
                                    <p:animEffect transition="in" filter="blinds(horizontal)">
                                      <p:cBhvr>
                                        <p:cTn id="21" dur="500"/>
                                        <p:tgtEl>
                                          <p:spTgt spid="410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10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170"/>
                                        </p:tgtEl>
                                        <p:attrNameLst>
                                          <p:attrName>style.visibility</p:attrName>
                                        </p:attrNameLst>
                                      </p:cBhvr>
                                      <p:to>
                                        <p:strVal val="visible"/>
                                      </p:to>
                                    </p:set>
                                    <p:animEffect transition="in" filter="box(in)">
                                      <p:cBhvr>
                                        <p:cTn id="30" dur="500"/>
                                        <p:tgtEl>
                                          <p:spTgt spid="417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106"/>
                                        </p:tgtEl>
                                        <p:attrNameLst>
                                          <p:attrName>style.visibility</p:attrName>
                                        </p:attrNameLst>
                                      </p:cBhvr>
                                      <p:to>
                                        <p:strVal val="visible"/>
                                      </p:to>
                                    </p:set>
                                    <p:animEffect transition="in" filter="box(in)">
                                      <p:cBhvr>
                                        <p:cTn id="40" dur="500"/>
                                        <p:tgtEl>
                                          <p:spTgt spid="410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1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165"/>
                                        </p:tgtEl>
                                        <p:attrNameLst>
                                          <p:attrName>style.visibility</p:attrName>
                                        </p:attrNameLst>
                                      </p:cBhvr>
                                      <p:to>
                                        <p:strVal val="visible"/>
                                      </p:to>
                                    </p:set>
                                    <p:animEffect transition="in" filter="blinds(horizontal)">
                                      <p:cBhvr>
                                        <p:cTn id="49" dur="500"/>
                                        <p:tgtEl>
                                          <p:spTgt spid="416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166"/>
                                        </p:tgtEl>
                                        <p:attrNameLst>
                                          <p:attrName>style.visibility</p:attrName>
                                        </p:attrNameLst>
                                      </p:cBhvr>
                                      <p:to>
                                        <p:strVal val="visible"/>
                                      </p:to>
                                    </p:set>
                                    <p:animEffect transition="in" filter="blinds(horizontal)">
                                      <p:cBhvr>
                                        <p:cTn id="54" dur="500"/>
                                        <p:tgtEl>
                                          <p:spTgt spid="416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167"/>
                                        </p:tgtEl>
                                        <p:attrNameLst>
                                          <p:attrName>style.visibility</p:attrName>
                                        </p:attrNameLst>
                                      </p:cBhvr>
                                      <p:to>
                                        <p:strVal val="visible"/>
                                      </p:to>
                                    </p:set>
                                    <p:animEffect transition="in" filter="blinds(horizontal)">
                                      <p:cBhvr>
                                        <p:cTn id="59" dur="500"/>
                                        <p:tgtEl>
                                          <p:spTgt spid="416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168"/>
                                        </p:tgtEl>
                                        <p:attrNameLst>
                                          <p:attrName>style.visibility</p:attrName>
                                        </p:attrNameLst>
                                      </p:cBhvr>
                                      <p:to>
                                        <p:strVal val="visible"/>
                                      </p:to>
                                    </p:set>
                                    <p:animEffect transition="in" filter="blinds(horizontal)">
                                      <p:cBhvr>
                                        <p:cTn id="64" dur="500"/>
                                        <p:tgtEl>
                                          <p:spTgt spid="416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169"/>
                                        </p:tgtEl>
                                        <p:attrNameLst>
                                          <p:attrName>style.visibility</p:attrName>
                                        </p:attrNameLst>
                                      </p:cBhvr>
                                      <p:to>
                                        <p:strVal val="visible"/>
                                      </p:to>
                                    </p:set>
                                    <p:animEffect transition="in" filter="blinds(horizontal)">
                                      <p:cBhvr>
                                        <p:cTn id="69" dur="500"/>
                                        <p:tgtEl>
                                          <p:spTgt spid="416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dissolv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autoUpdateAnimBg="0"/>
      <p:bldP spid="4100" grpId="0" animBg="1" autoUpdateAnimBg="0"/>
      <p:bldP spid="4101" grpId="0" animBg="1" autoUpdateAnimBg="0"/>
      <p:bldP spid="4106" grpId="0" animBg="1" autoUpdateAnimBg="0"/>
      <p:bldP spid="4165" grpId="0" animBg="1" autoUpdateAnimBg="0"/>
      <p:bldP spid="4166" grpId="0" animBg="1" autoUpdateAnimBg="0"/>
      <p:bldP spid="4167" grpId="0" animBg="1" autoUpdateAnimBg="0"/>
      <p:bldP spid="4168" grpId="0" animBg="1" autoUpdateAnimBg="0"/>
      <p:bldP spid="4169" grpId="0" animBg="1" autoUpdateAnimBg="0"/>
      <p:bldP spid="4170" grpId="0" animBg="1" autoUpdateAnimBg="0"/>
      <p:bldP spid="4171" grpId="0" animBg="1" autoUpdateAnimBg="0"/>
      <p:bldP spid="4172"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4"/>
          <p:cNvSpPr>
            <a:spLocks noChangeArrowheads="1"/>
          </p:cNvSpPr>
          <p:nvPr/>
        </p:nvSpPr>
        <p:spPr bwMode="auto">
          <a:xfrm>
            <a:off x="3346996" y="546607"/>
            <a:ext cx="1988045" cy="58477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altLang="zh-CN" sz="3200" b="1" dirty="0" err="1" smtClean="0">
                <a:ea typeface="楷体_GB2312" pitchFamily="49" charset="-122"/>
              </a:rPr>
              <a:t>logit</a:t>
            </a:r>
            <a:r>
              <a:rPr lang="en-US" altLang="zh-CN" sz="3200" b="1" dirty="0" smtClean="0">
                <a:ea typeface="楷体_GB2312" pitchFamily="49" charset="-122"/>
              </a:rPr>
              <a:t> </a:t>
            </a:r>
            <a:r>
              <a:rPr lang="zh-CN" altLang="en-US" sz="3200" b="1" dirty="0">
                <a:ea typeface="楷体_GB2312" pitchFamily="49" charset="-122"/>
              </a:rPr>
              <a:t>模型</a:t>
            </a:r>
            <a:r>
              <a:rPr lang="zh-CN" altLang="en-US" sz="3200" dirty="0">
                <a:ea typeface="楷体_GB2312" pitchFamily="49" charset="-122"/>
              </a:rPr>
              <a:t> </a:t>
            </a:r>
          </a:p>
        </p:txBody>
      </p:sp>
      <p:sp>
        <p:nvSpPr>
          <p:cNvPr id="62470" name="Rectangle 6"/>
          <p:cNvSpPr>
            <a:spLocks noChangeArrowheads="1"/>
          </p:cNvSpPr>
          <p:nvPr/>
        </p:nvSpPr>
        <p:spPr bwMode="auto">
          <a:xfrm>
            <a:off x="684213" y="1341438"/>
            <a:ext cx="51831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a:cs typeface="Times New Roman" pitchFamily="18" charset="0"/>
              </a:rPr>
              <a:t>数据预处理</a:t>
            </a:r>
            <a:r>
              <a:rPr lang="en-US" altLang="zh-CN" sz="2800" b="1">
                <a:cs typeface="Times New Roman" pitchFamily="18" charset="0"/>
              </a:rPr>
              <a:t>: </a:t>
            </a:r>
            <a:r>
              <a:rPr lang="zh-CN" altLang="en-US" sz="2800" b="1">
                <a:cs typeface="Times New Roman" pitchFamily="18" charset="0"/>
              </a:rPr>
              <a:t>将年龄分成</a:t>
            </a:r>
            <a:r>
              <a:rPr lang="en-US" altLang="zh-CN" sz="2800" b="1" i="1">
                <a:cs typeface="Times New Roman" pitchFamily="18" charset="0"/>
              </a:rPr>
              <a:t>k</a:t>
            </a:r>
            <a:r>
              <a:rPr lang="en-US" altLang="zh-CN" sz="2800" b="1">
                <a:cs typeface="Times New Roman" pitchFamily="18" charset="0"/>
              </a:rPr>
              <a:t>(=8)</a:t>
            </a:r>
            <a:r>
              <a:rPr lang="zh-CN" altLang="en-US" sz="2800" b="1">
                <a:cs typeface="Times New Roman" pitchFamily="18" charset="0"/>
              </a:rPr>
              <a:t>组</a:t>
            </a:r>
            <a:r>
              <a:rPr lang="en-US" altLang="zh-CN" sz="2800" b="1">
                <a:cs typeface="Times New Roman" pitchFamily="18" charset="0"/>
              </a:rPr>
              <a:t>.</a:t>
            </a:r>
            <a:endParaRPr lang="en-US" altLang="zh-CN" sz="2800" b="1"/>
          </a:p>
        </p:txBody>
      </p:sp>
      <p:sp>
        <p:nvSpPr>
          <p:cNvPr id="62473" name="Rectangle 9"/>
          <p:cNvSpPr>
            <a:spLocks noChangeArrowheads="1"/>
          </p:cNvSpPr>
          <p:nvPr/>
        </p:nvSpPr>
        <p:spPr bwMode="auto">
          <a:xfrm>
            <a:off x="395288" y="1989138"/>
            <a:ext cx="83534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altLang="zh-CN" sz="2800" b="1" i="1">
                <a:cs typeface="Times New Roman" pitchFamily="18" charset="0"/>
              </a:rPr>
              <a:t>x</a:t>
            </a:r>
            <a:r>
              <a:rPr lang="en-US" altLang="zh-CN" sz="2800" b="1" i="1" baseline="-25000">
                <a:cs typeface="Times New Roman" pitchFamily="18" charset="0"/>
              </a:rPr>
              <a:t>i</a:t>
            </a:r>
            <a:r>
              <a:rPr lang="en-US" altLang="zh-CN" sz="2800" b="1" i="1">
                <a:cs typeface="Times New Roman" pitchFamily="18" charset="0"/>
              </a:rPr>
              <a:t>~</a:t>
            </a:r>
            <a:r>
              <a:rPr lang="zh-CN" altLang="en-US" sz="2800" b="1">
                <a:cs typeface="Times New Roman" pitchFamily="18" charset="0"/>
              </a:rPr>
              <a:t>第</a:t>
            </a:r>
            <a:r>
              <a:rPr lang="en-US" altLang="zh-CN" sz="2800" b="1" i="1">
                <a:cs typeface="Times New Roman" pitchFamily="18" charset="0"/>
              </a:rPr>
              <a:t>i</a:t>
            </a:r>
            <a:r>
              <a:rPr lang="zh-CN" altLang="en-US" sz="2800" b="1">
                <a:cs typeface="Times New Roman" pitchFamily="18" charset="0"/>
              </a:rPr>
              <a:t>组年龄</a:t>
            </a:r>
            <a:r>
              <a:rPr lang="en-US" altLang="zh-CN" sz="2800" b="1">
                <a:cs typeface="Times New Roman" pitchFamily="18" charset="0"/>
              </a:rPr>
              <a:t>, </a:t>
            </a:r>
            <a:r>
              <a:rPr lang="en-US" altLang="zh-CN" sz="2800" b="1" i="1">
                <a:cs typeface="Times New Roman" pitchFamily="18" charset="0"/>
              </a:rPr>
              <a:t>n</a:t>
            </a:r>
            <a:r>
              <a:rPr lang="en-US" altLang="zh-CN" sz="2800" b="1" i="1" baseline="-25000">
                <a:cs typeface="Times New Roman" pitchFamily="18" charset="0"/>
              </a:rPr>
              <a:t>i</a:t>
            </a:r>
            <a:r>
              <a:rPr lang="en-US" altLang="zh-CN" sz="2800" b="1" i="1">
                <a:cs typeface="Times New Roman" pitchFamily="18" charset="0"/>
              </a:rPr>
              <a:t>~</a:t>
            </a:r>
            <a:r>
              <a:rPr lang="zh-CN" altLang="en-US" sz="2800" b="1">
                <a:cs typeface="Times New Roman" pitchFamily="18" charset="0"/>
              </a:rPr>
              <a:t>被观察人数</a:t>
            </a:r>
            <a:r>
              <a:rPr lang="en-US" altLang="zh-CN" sz="2800" b="1">
                <a:cs typeface="Times New Roman" pitchFamily="18" charset="0"/>
              </a:rPr>
              <a:t>, </a:t>
            </a:r>
            <a:r>
              <a:rPr lang="en-US" altLang="zh-CN" sz="2800" b="1" i="1">
                <a:cs typeface="Times New Roman" pitchFamily="18" charset="0"/>
              </a:rPr>
              <a:t>m</a:t>
            </a:r>
            <a:r>
              <a:rPr lang="en-US" altLang="zh-CN" sz="2800" b="1" i="1" baseline="-25000">
                <a:cs typeface="Times New Roman" pitchFamily="18" charset="0"/>
              </a:rPr>
              <a:t>i</a:t>
            </a:r>
            <a:r>
              <a:rPr lang="en-US" altLang="zh-CN" sz="2800" b="1" i="1">
                <a:cs typeface="Times New Roman" pitchFamily="18" charset="0"/>
              </a:rPr>
              <a:t>~</a:t>
            </a:r>
            <a:r>
              <a:rPr lang="zh-CN" altLang="en-US" sz="2800" b="1"/>
              <a:t>患病人数</a:t>
            </a:r>
            <a:r>
              <a:rPr lang="en-US" altLang="zh-CN" sz="2800" b="1"/>
              <a:t>,</a:t>
            </a:r>
            <a:r>
              <a:rPr lang="en-US" altLang="zh-CN" sz="2800" b="1" i="1"/>
              <a:t> i</a:t>
            </a:r>
            <a:r>
              <a:rPr lang="en-US" altLang="zh-CN" sz="2800" b="1"/>
              <a:t>=1,</a:t>
            </a:r>
            <a:r>
              <a:rPr lang="en-US" altLang="zh-CN" sz="2800" b="1">
                <a:cs typeface="Times New Roman" pitchFamily="18" charset="0"/>
              </a:rPr>
              <a:t>…, </a:t>
            </a:r>
            <a:r>
              <a:rPr lang="en-US" altLang="zh-CN" sz="2800" b="1" i="1">
                <a:cs typeface="Times New Roman" pitchFamily="18" charset="0"/>
              </a:rPr>
              <a:t>k</a:t>
            </a:r>
            <a:r>
              <a:rPr lang="en-US" altLang="zh-CN" sz="2800" b="1"/>
              <a:t> </a:t>
            </a:r>
          </a:p>
        </p:txBody>
      </p:sp>
      <p:grpSp>
        <p:nvGrpSpPr>
          <p:cNvPr id="2" name="Group 25"/>
          <p:cNvGrpSpPr>
            <a:grpSpLocks/>
          </p:cNvGrpSpPr>
          <p:nvPr/>
        </p:nvGrpSpPr>
        <p:grpSpPr bwMode="auto">
          <a:xfrm>
            <a:off x="755650" y="2708275"/>
            <a:ext cx="3132138" cy="519113"/>
            <a:chOff x="476" y="1706"/>
            <a:chExt cx="1973" cy="327"/>
          </a:xfrm>
        </p:grpSpPr>
        <p:graphicFrame>
          <p:nvGraphicFramePr>
            <p:cNvPr id="45060" name="Object 12"/>
            <p:cNvGraphicFramePr>
              <a:graphicFrameLocks noChangeAspect="1"/>
            </p:cNvGraphicFramePr>
            <p:nvPr/>
          </p:nvGraphicFramePr>
          <p:xfrm>
            <a:off x="1519" y="1706"/>
            <a:ext cx="930" cy="298"/>
          </p:xfrm>
          <a:graphic>
            <a:graphicData uri="http://schemas.openxmlformats.org/presentationml/2006/ole">
              <p:oleObj spid="_x0000_s45705" name="公式" r:id="rId3" imgW="711200" imgH="228600" progId="">
                <p:embed/>
              </p:oleObj>
            </a:graphicData>
          </a:graphic>
        </p:graphicFrame>
        <p:sp>
          <p:nvSpPr>
            <p:cNvPr id="45073" name="Rectangle 14"/>
            <p:cNvSpPr>
              <a:spLocks noChangeArrowheads="1"/>
            </p:cNvSpPr>
            <p:nvPr/>
          </p:nvSpPr>
          <p:spPr bwMode="auto">
            <a:xfrm>
              <a:off x="476" y="1706"/>
              <a:ext cx="1072" cy="327"/>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患病概率 </a:t>
              </a:r>
            </a:p>
          </p:txBody>
        </p:sp>
      </p:grpSp>
      <p:sp>
        <p:nvSpPr>
          <p:cNvPr id="45066" name="Rectangle 19"/>
          <p:cNvSpPr>
            <a:spLocks noChangeArrowheads="1"/>
          </p:cNvSpPr>
          <p:nvPr/>
        </p:nvSpPr>
        <p:spPr bwMode="auto">
          <a:xfrm>
            <a:off x="0" y="3767138"/>
            <a:ext cx="2476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1000"/>
              <a:t>  </a:t>
            </a:r>
            <a:endParaRPr lang="en-US" altLang="zh-CN"/>
          </a:p>
        </p:txBody>
      </p:sp>
      <p:sp>
        <p:nvSpPr>
          <p:cNvPr id="62484" name="Rectangle 20"/>
          <p:cNvSpPr>
            <a:spLocks noChangeArrowheads="1"/>
          </p:cNvSpPr>
          <p:nvPr/>
        </p:nvSpPr>
        <p:spPr bwMode="auto">
          <a:xfrm>
            <a:off x="755650" y="4508500"/>
            <a:ext cx="29527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l-GR" altLang="zh-CN" sz="2800" b="1" i="1" dirty="0"/>
              <a:t>β</a:t>
            </a:r>
            <a:r>
              <a:rPr lang="en-US" altLang="zh-CN" sz="2800" b="1" baseline="-25000" dirty="0">
                <a:cs typeface="Times New Roman" pitchFamily="18" charset="0"/>
              </a:rPr>
              <a:t>0</a:t>
            </a:r>
            <a:r>
              <a:rPr lang="en-US" altLang="zh-CN" sz="2800" b="1" dirty="0" smtClean="0">
                <a:cs typeface="Times New Roman" pitchFamily="18" charset="0"/>
              </a:rPr>
              <a:t>, </a:t>
            </a:r>
            <a:r>
              <a:rPr lang="el-GR" altLang="zh-CN" sz="2800" b="1" i="1" dirty="0" smtClean="0">
                <a:cs typeface="Times New Roman" pitchFamily="18" charset="0"/>
              </a:rPr>
              <a:t>β</a:t>
            </a:r>
            <a:r>
              <a:rPr lang="en-US" altLang="zh-CN" sz="2800" b="1" baseline="-25000" dirty="0">
                <a:cs typeface="Times New Roman" pitchFamily="18" charset="0"/>
              </a:rPr>
              <a:t>1</a:t>
            </a:r>
            <a:r>
              <a:rPr lang="en-US" altLang="zh-CN" sz="2800" b="1" dirty="0">
                <a:cs typeface="Times New Roman" pitchFamily="18" charset="0"/>
              </a:rPr>
              <a:t>~</a:t>
            </a:r>
            <a:r>
              <a:rPr lang="zh-CN" altLang="en-US" sz="2800" b="1" dirty="0"/>
              <a:t>回归系数 </a:t>
            </a:r>
          </a:p>
        </p:txBody>
      </p:sp>
      <p:grpSp>
        <p:nvGrpSpPr>
          <p:cNvPr id="3" name="Group 30"/>
          <p:cNvGrpSpPr>
            <a:grpSpLocks/>
          </p:cNvGrpSpPr>
          <p:nvPr/>
        </p:nvGrpSpPr>
        <p:grpSpPr bwMode="auto">
          <a:xfrm>
            <a:off x="3995738" y="4581525"/>
            <a:ext cx="4394200" cy="519113"/>
            <a:chOff x="2517" y="2886"/>
            <a:chExt cx="2768" cy="327"/>
          </a:xfrm>
        </p:grpSpPr>
        <p:graphicFrame>
          <p:nvGraphicFramePr>
            <p:cNvPr id="45059" name="Object 21"/>
            <p:cNvGraphicFramePr>
              <a:graphicFrameLocks noChangeAspect="1"/>
            </p:cNvGraphicFramePr>
            <p:nvPr/>
          </p:nvGraphicFramePr>
          <p:xfrm>
            <a:off x="4468" y="2886"/>
            <a:ext cx="817" cy="321"/>
          </p:xfrm>
          <a:graphic>
            <a:graphicData uri="http://schemas.openxmlformats.org/presentationml/2006/ole">
              <p:oleObj spid="_x0000_s45706" name="公式" r:id="rId4" imgW="583947" imgH="228501" progId="">
                <p:embed/>
              </p:oleObj>
            </a:graphicData>
          </a:graphic>
        </p:graphicFrame>
        <p:sp>
          <p:nvSpPr>
            <p:cNvPr id="45072" name="Rectangle 23"/>
            <p:cNvSpPr>
              <a:spLocks noChangeArrowheads="1"/>
            </p:cNvSpPr>
            <p:nvPr/>
          </p:nvSpPr>
          <p:spPr bwMode="auto">
            <a:xfrm>
              <a:off x="2517" y="2886"/>
              <a:ext cx="195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cs typeface="Times New Roman" pitchFamily="18" charset="0"/>
                </a:rPr>
                <a:t>设</a:t>
              </a:r>
              <a:r>
                <a:rPr lang="en-US" altLang="zh-CN" sz="2800" b="1" i="1">
                  <a:cs typeface="Times New Roman" pitchFamily="18" charset="0"/>
                </a:rPr>
                <a:t>m</a:t>
              </a:r>
              <a:r>
                <a:rPr lang="en-US" altLang="zh-CN" sz="2800" b="1" i="1" baseline="-25000">
                  <a:cs typeface="Times New Roman" pitchFamily="18" charset="0"/>
                </a:rPr>
                <a:t>i</a:t>
              </a:r>
              <a:r>
                <a:rPr lang="zh-CN" altLang="en-US" sz="2800" b="1"/>
                <a:t>服从二项分布 </a:t>
              </a:r>
            </a:p>
          </p:txBody>
        </p:sp>
      </p:grpSp>
      <p:sp>
        <p:nvSpPr>
          <p:cNvPr id="62488" name="Rectangle 24"/>
          <p:cNvSpPr>
            <a:spLocks noChangeArrowheads="1"/>
          </p:cNvSpPr>
          <p:nvPr/>
        </p:nvSpPr>
        <p:spPr bwMode="auto">
          <a:xfrm>
            <a:off x="1692275" y="5516563"/>
            <a:ext cx="5719763" cy="519112"/>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回归系数可用极大似然法估计得到</a:t>
            </a:r>
            <a:r>
              <a:rPr lang="en-US" altLang="zh-CN" sz="2800" b="1"/>
              <a:t>. </a:t>
            </a:r>
          </a:p>
        </p:txBody>
      </p:sp>
      <p:grpSp>
        <p:nvGrpSpPr>
          <p:cNvPr id="4" name="Group 27"/>
          <p:cNvGrpSpPr>
            <a:grpSpLocks/>
          </p:cNvGrpSpPr>
          <p:nvPr/>
        </p:nvGrpSpPr>
        <p:grpSpPr bwMode="auto">
          <a:xfrm>
            <a:off x="673101" y="3357563"/>
            <a:ext cx="6059488" cy="898525"/>
            <a:chOff x="424" y="2115"/>
            <a:chExt cx="3817" cy="566"/>
          </a:xfrm>
        </p:grpSpPr>
        <p:graphicFrame>
          <p:nvGraphicFramePr>
            <p:cNvPr id="45058" name="Object 15"/>
            <p:cNvGraphicFramePr>
              <a:graphicFrameLocks noChangeAspect="1"/>
            </p:cNvGraphicFramePr>
            <p:nvPr/>
          </p:nvGraphicFramePr>
          <p:xfrm>
            <a:off x="1610" y="2115"/>
            <a:ext cx="2631" cy="566"/>
          </p:xfrm>
          <a:graphic>
            <a:graphicData uri="http://schemas.openxmlformats.org/presentationml/2006/ole">
              <p:oleObj spid="_x0000_s45707" name="公式" r:id="rId5" imgW="2019300" imgH="431800" progId="">
                <p:embed/>
              </p:oleObj>
            </a:graphicData>
          </a:graphic>
        </p:graphicFrame>
        <p:sp>
          <p:nvSpPr>
            <p:cNvPr id="45071" name="Rectangle 26"/>
            <p:cNvSpPr>
              <a:spLocks noChangeArrowheads="1"/>
            </p:cNvSpPr>
            <p:nvPr/>
          </p:nvSpPr>
          <p:spPr bwMode="auto">
            <a:xfrm>
              <a:off x="424" y="2204"/>
              <a:ext cx="1111" cy="330"/>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altLang="zh-CN" sz="2800" b="1" dirty="0" err="1"/>
                <a:t>l</a:t>
              </a:r>
              <a:r>
                <a:rPr lang="en-US" altLang="zh-CN" sz="2800" b="1" dirty="0" err="1" smtClean="0"/>
                <a:t>ogit</a:t>
              </a:r>
              <a:r>
                <a:rPr lang="en-US" altLang="zh-CN" sz="2800" b="1" dirty="0" smtClean="0"/>
                <a:t> </a:t>
              </a:r>
              <a:r>
                <a:rPr lang="zh-CN" altLang="en-US" sz="2800" b="1" dirty="0"/>
                <a:t>模型</a:t>
              </a:r>
              <a:r>
                <a:rPr lang="zh-CN" altLang="en-US" sz="2800" dirty="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blinds(horizontal)">
                                      <p:cBhvr>
                                        <p:cTn id="7" dur="1000"/>
                                        <p:tgtEl>
                                          <p:spTgt spid="6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linds(horizontal)">
                                      <p:cBhvr>
                                        <p:cTn id="12" dur="1000"/>
                                        <p:tgtEl>
                                          <p:spTgt spid="624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84"/>
                                        </p:tgtEl>
                                        <p:attrNameLst>
                                          <p:attrName>style.visibility</p:attrName>
                                        </p:attrNameLst>
                                      </p:cBhvr>
                                      <p:to>
                                        <p:strVal val="visible"/>
                                      </p:to>
                                    </p:set>
                                    <p:animEffect transition="in" filter="blinds(horizontal)">
                                      <p:cBhvr>
                                        <p:cTn id="27" dur="1000"/>
                                        <p:tgtEl>
                                          <p:spTgt spid="624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10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62488"/>
                                        </p:tgtEl>
                                        <p:attrNameLst>
                                          <p:attrName>style.visibility</p:attrName>
                                        </p:attrNameLst>
                                      </p:cBhvr>
                                      <p:to>
                                        <p:strVal val="visible"/>
                                      </p:to>
                                    </p:set>
                                    <p:anim calcmode="lin" valueType="num">
                                      <p:cBhvr>
                                        <p:cTn id="37" dur="1000" fill="hold"/>
                                        <p:tgtEl>
                                          <p:spTgt spid="62488"/>
                                        </p:tgtEl>
                                        <p:attrNameLst>
                                          <p:attrName>ppt_w</p:attrName>
                                        </p:attrNameLst>
                                      </p:cBhvr>
                                      <p:tavLst>
                                        <p:tav tm="0">
                                          <p:val>
                                            <p:fltVal val="0"/>
                                          </p:val>
                                        </p:tav>
                                        <p:tav tm="100000">
                                          <p:val>
                                            <p:strVal val="#ppt_w"/>
                                          </p:val>
                                        </p:tav>
                                      </p:tavLst>
                                    </p:anim>
                                    <p:anim calcmode="lin" valueType="num">
                                      <p:cBhvr>
                                        <p:cTn id="38" dur="1000" fill="hold"/>
                                        <p:tgtEl>
                                          <p:spTgt spid="624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P spid="62473" grpId="0"/>
      <p:bldP spid="62484" grpId="0"/>
      <p:bldP spid="6248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92383" y="1331966"/>
            <a:ext cx="688432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fr-FR" altLang="zh-CN" sz="2800" b="1" dirty="0" smtClean="0">
                <a:latin typeface="Arial" charset="0"/>
              </a:rPr>
              <a:t>[</a:t>
            </a:r>
            <a:r>
              <a:rPr lang="fr-FR" altLang="zh-CN" sz="2800" b="1" dirty="0">
                <a:latin typeface="Arial" charset="0"/>
              </a:rPr>
              <a:t>b,dev,stats] = glmfit(x, y, ’distr’, ’link</a:t>
            </a:r>
            <a:r>
              <a:rPr lang="fr-FR" altLang="zh-CN" sz="2800" b="1" dirty="0" smtClean="0">
                <a:latin typeface="Arial" charset="0"/>
              </a:rPr>
              <a:t>’)</a:t>
            </a:r>
            <a:endParaRPr lang="fr-FR" altLang="zh-CN" sz="2800" b="1" dirty="0">
              <a:latin typeface="Arial" charset="0"/>
            </a:endParaRPr>
          </a:p>
        </p:txBody>
      </p:sp>
      <p:grpSp>
        <p:nvGrpSpPr>
          <p:cNvPr id="6" name="组合 5"/>
          <p:cNvGrpSpPr/>
          <p:nvPr/>
        </p:nvGrpSpPr>
        <p:grpSpPr>
          <a:xfrm>
            <a:off x="600522" y="1916832"/>
            <a:ext cx="1199728" cy="1068529"/>
            <a:chOff x="2339752" y="2011223"/>
            <a:chExt cx="1199728" cy="1068529"/>
          </a:xfrm>
        </p:grpSpPr>
        <p:sp>
          <p:nvSpPr>
            <p:cNvPr id="7" name="矩形 6"/>
            <p:cNvSpPr/>
            <p:nvPr/>
          </p:nvSpPr>
          <p:spPr>
            <a:xfrm>
              <a:off x="2339752" y="2248755"/>
              <a:ext cx="1199728" cy="830997"/>
            </a:xfrm>
            <a:prstGeom prst="rect">
              <a:avLst/>
            </a:prstGeom>
            <a:ln>
              <a:solidFill>
                <a:schemeClr val="tx1"/>
              </a:solidFill>
            </a:ln>
          </p:spPr>
          <p:txBody>
            <a:bodyPr wrap="square">
              <a:spAutoFit/>
            </a:bodyPr>
            <a:lstStyle/>
            <a:p>
              <a:r>
                <a:rPr lang="en-US" altLang="zh-CN" b="1" i="1" dirty="0" smtClean="0">
                  <a:sym typeface="Symbol" pitchFamily="18" charset="2"/>
                </a:rPr>
                <a:t></a:t>
              </a:r>
              <a:r>
                <a:rPr lang="en-US" altLang="zh-CN" b="1" baseline="-25000" dirty="0">
                  <a:sym typeface="Symbol" pitchFamily="18" charset="2"/>
                </a:rPr>
                <a:t>0</a:t>
              </a:r>
              <a:r>
                <a:rPr lang="en-US" altLang="zh-CN" b="1" dirty="0" smtClean="0">
                  <a:sym typeface="Symbol" pitchFamily="18" charset="2"/>
                </a:rPr>
                <a:t> </a:t>
              </a:r>
              <a:r>
                <a:rPr lang="en-US" altLang="zh-CN" b="1" i="1" dirty="0">
                  <a:sym typeface="Symbol" pitchFamily="18" charset="2"/>
                </a:rPr>
                <a:t>, </a:t>
              </a:r>
              <a:r>
                <a:rPr lang="en-US" altLang="zh-CN" b="1" i="1" dirty="0" smtClean="0">
                  <a:sym typeface="Symbol" pitchFamily="18" charset="2"/>
                </a:rPr>
                <a:t></a:t>
              </a:r>
              <a:r>
                <a:rPr lang="en-US" altLang="zh-CN" b="1" baseline="-25000" dirty="0">
                  <a:sym typeface="Symbol" pitchFamily="18" charset="2"/>
                </a:rPr>
                <a:t>1</a:t>
              </a:r>
              <a:r>
                <a:rPr lang="zh-CN" altLang="en-US" b="1" dirty="0" smtClean="0">
                  <a:latin typeface="Arial" charset="0"/>
                </a:rPr>
                <a:t>估计值</a:t>
              </a:r>
              <a:endParaRPr lang="zh-CN" altLang="en-US" dirty="0"/>
            </a:p>
          </p:txBody>
        </p:sp>
        <p:cxnSp>
          <p:nvCxnSpPr>
            <p:cNvPr id="8" name="直接箭头连接符 7"/>
            <p:cNvCxnSpPr/>
            <p:nvPr/>
          </p:nvCxnSpPr>
          <p:spPr bwMode="auto">
            <a:xfrm>
              <a:off x="3131840" y="2011223"/>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9" name="组合 8"/>
          <p:cNvGrpSpPr/>
          <p:nvPr/>
        </p:nvGrpSpPr>
        <p:grpSpPr>
          <a:xfrm>
            <a:off x="5292080" y="1851445"/>
            <a:ext cx="1512168" cy="1047021"/>
            <a:chOff x="6348600" y="1988840"/>
            <a:chExt cx="1512168" cy="1047021"/>
          </a:xfrm>
        </p:grpSpPr>
        <p:sp>
          <p:nvSpPr>
            <p:cNvPr id="10" name="Text Box 15"/>
            <p:cNvSpPr txBox="1">
              <a:spLocks noChangeArrowheads="1"/>
            </p:cNvSpPr>
            <p:nvPr/>
          </p:nvSpPr>
          <p:spPr bwMode="auto">
            <a:xfrm>
              <a:off x="6348600" y="2204864"/>
              <a:ext cx="1512168" cy="830997"/>
            </a:xfrm>
            <a:prstGeom prst="rect">
              <a:avLst/>
            </a:prstGeom>
            <a:noFill/>
            <a:ln w="9525">
              <a:solidFill>
                <a:srgbClr val="000000"/>
              </a:solidFill>
              <a:miter lim="800000"/>
              <a:headEnd/>
              <a:tailEnd/>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dirty="0"/>
                <a:t>所用</a:t>
              </a:r>
              <a:r>
                <a:rPr lang="zh-CN" altLang="en-US" b="1" dirty="0" smtClean="0"/>
                <a:t>分布</a:t>
              </a:r>
              <a:r>
                <a:rPr lang="en-US" altLang="zh-CN" b="1" dirty="0">
                  <a:solidFill>
                    <a:srgbClr val="FF0000"/>
                  </a:solidFill>
                </a:rPr>
                <a:t>(</a:t>
              </a:r>
              <a:r>
                <a:rPr lang="en-US" altLang="zh-CN" b="1" dirty="0" smtClean="0">
                  <a:solidFill>
                    <a:srgbClr val="FF3300"/>
                  </a:solidFill>
                </a:rPr>
                <a:t>binomial)</a:t>
              </a:r>
              <a:endParaRPr lang="zh-CN" altLang="en-US" b="1" dirty="0">
                <a:latin typeface="Arial" charset="0"/>
              </a:endParaRPr>
            </a:p>
          </p:txBody>
        </p:sp>
        <p:cxnSp>
          <p:nvCxnSpPr>
            <p:cNvPr id="11" name="直接箭头连接符 10"/>
            <p:cNvCxnSpPr/>
            <p:nvPr/>
          </p:nvCxnSpPr>
          <p:spPr bwMode="auto">
            <a:xfrm>
              <a:off x="7020272"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2" name="组合 11"/>
          <p:cNvGrpSpPr/>
          <p:nvPr/>
        </p:nvGrpSpPr>
        <p:grpSpPr>
          <a:xfrm>
            <a:off x="4427984" y="1851445"/>
            <a:ext cx="864096" cy="794620"/>
            <a:chOff x="5547607" y="1988840"/>
            <a:chExt cx="864096" cy="794620"/>
          </a:xfrm>
        </p:grpSpPr>
        <p:sp>
          <p:nvSpPr>
            <p:cNvPr id="13" name="Text Box 8"/>
            <p:cNvSpPr txBox="1">
              <a:spLocks noChangeArrowheads="1"/>
            </p:cNvSpPr>
            <p:nvPr/>
          </p:nvSpPr>
          <p:spPr bwMode="auto">
            <a:xfrm>
              <a:off x="5547607" y="2247929"/>
              <a:ext cx="864096" cy="535531"/>
            </a:xfrm>
            <a:prstGeom prst="rect">
              <a:avLst/>
            </a:prstGeom>
            <a:noFill/>
            <a:ln>
              <a:solidFill>
                <a:schemeClr val="tx1"/>
              </a:solid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zh-CN" altLang="en-US" b="1" dirty="0" smtClean="0">
                  <a:latin typeface="Arial" charset="0"/>
                </a:rPr>
                <a:t>数据</a:t>
              </a:r>
              <a:endParaRPr lang="zh-CN" altLang="en-US" dirty="0">
                <a:latin typeface="Arial" charset="0"/>
              </a:endParaRPr>
            </a:p>
          </p:txBody>
        </p:sp>
        <p:cxnSp>
          <p:nvCxnSpPr>
            <p:cNvPr id="14" name="直接箭头连接符 13"/>
            <p:cNvCxnSpPr/>
            <p:nvPr/>
          </p:nvCxnSpPr>
          <p:spPr bwMode="auto">
            <a:xfrm>
              <a:off x="6012160"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5" name="直接箭头连接符 14"/>
            <p:cNvCxnSpPr/>
            <p:nvPr/>
          </p:nvCxnSpPr>
          <p:spPr bwMode="auto">
            <a:xfrm>
              <a:off x="6300192" y="201701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6" name="组合 15"/>
          <p:cNvGrpSpPr/>
          <p:nvPr/>
        </p:nvGrpSpPr>
        <p:grpSpPr>
          <a:xfrm>
            <a:off x="2339752" y="1916832"/>
            <a:ext cx="864096" cy="1047021"/>
            <a:chOff x="3547976" y="1996120"/>
            <a:chExt cx="864096" cy="1047021"/>
          </a:xfrm>
        </p:grpSpPr>
        <p:sp>
          <p:nvSpPr>
            <p:cNvPr id="17" name="矩形 16"/>
            <p:cNvSpPr/>
            <p:nvPr/>
          </p:nvSpPr>
          <p:spPr>
            <a:xfrm>
              <a:off x="3547976" y="2212144"/>
              <a:ext cx="864096" cy="830997"/>
            </a:xfrm>
            <a:prstGeom prst="rect">
              <a:avLst/>
            </a:prstGeom>
            <a:ln>
              <a:solidFill>
                <a:schemeClr val="tx1"/>
              </a:solidFill>
            </a:ln>
          </p:spPr>
          <p:txBody>
            <a:bodyPr wrap="square">
              <a:spAutoFit/>
            </a:bodyPr>
            <a:lstStyle/>
            <a:p>
              <a:r>
                <a:rPr lang="zh-CN" altLang="en-US" b="1" dirty="0"/>
                <a:t>统计指标</a:t>
              </a:r>
              <a:endParaRPr lang="zh-CN" altLang="en-US" dirty="0"/>
            </a:p>
          </p:txBody>
        </p:sp>
        <p:cxnSp>
          <p:nvCxnSpPr>
            <p:cNvPr id="18" name="直接箭头连接符 17"/>
            <p:cNvCxnSpPr/>
            <p:nvPr/>
          </p:nvCxnSpPr>
          <p:spPr bwMode="auto">
            <a:xfrm>
              <a:off x="3851920" y="199612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9" name="组合 18"/>
          <p:cNvGrpSpPr/>
          <p:nvPr/>
        </p:nvGrpSpPr>
        <p:grpSpPr>
          <a:xfrm>
            <a:off x="6824051" y="1835276"/>
            <a:ext cx="988310" cy="1090858"/>
            <a:chOff x="7746980" y="1972671"/>
            <a:chExt cx="988310" cy="1090858"/>
          </a:xfrm>
        </p:grpSpPr>
        <p:sp>
          <p:nvSpPr>
            <p:cNvPr id="20" name="矩形 19"/>
            <p:cNvSpPr/>
            <p:nvPr/>
          </p:nvSpPr>
          <p:spPr>
            <a:xfrm>
              <a:off x="7746980" y="2232532"/>
              <a:ext cx="988310" cy="830997"/>
            </a:xfrm>
            <a:prstGeom prst="rect">
              <a:avLst/>
            </a:prstGeom>
            <a:ln>
              <a:solidFill>
                <a:schemeClr val="tx1"/>
              </a:solidFill>
            </a:ln>
          </p:spPr>
          <p:txBody>
            <a:bodyPr wrap="square">
              <a:spAutoFit/>
            </a:bodyPr>
            <a:lstStyle/>
            <a:p>
              <a:r>
                <a:rPr lang="zh-CN" altLang="en-US" b="1" dirty="0" smtClean="0"/>
                <a:t>缺省</a:t>
              </a:r>
              <a:r>
                <a:rPr lang="en-US" altLang="zh-CN" b="1" dirty="0" smtClean="0">
                  <a:solidFill>
                    <a:srgbClr val="FF0000"/>
                  </a:solidFill>
                </a:rPr>
                <a:t>(</a:t>
              </a:r>
              <a:r>
                <a:rPr lang="en-US" altLang="zh-CN" b="1" dirty="0" err="1" smtClean="0">
                  <a:solidFill>
                    <a:srgbClr val="FF0000"/>
                  </a:solidFill>
                </a:rPr>
                <a:t>logit</a:t>
              </a:r>
              <a:r>
                <a:rPr lang="en-US" altLang="zh-CN" b="1" dirty="0" smtClean="0">
                  <a:solidFill>
                    <a:srgbClr val="FF0000"/>
                  </a:solidFill>
                </a:rPr>
                <a:t>)</a:t>
              </a:r>
              <a:endParaRPr lang="zh-CN" altLang="en-US" dirty="0">
                <a:solidFill>
                  <a:srgbClr val="FF0000"/>
                </a:solidFill>
              </a:endParaRPr>
            </a:p>
          </p:txBody>
        </p:sp>
        <p:cxnSp>
          <p:nvCxnSpPr>
            <p:cNvPr id="21" name="直接箭头连接符 20"/>
            <p:cNvCxnSpPr/>
            <p:nvPr/>
          </p:nvCxnSpPr>
          <p:spPr bwMode="auto">
            <a:xfrm>
              <a:off x="8071148" y="197267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26" name="组合 25"/>
          <p:cNvGrpSpPr/>
          <p:nvPr/>
        </p:nvGrpSpPr>
        <p:grpSpPr>
          <a:xfrm>
            <a:off x="793758" y="3284859"/>
            <a:ext cx="1980920" cy="400110"/>
            <a:chOff x="700360" y="3852670"/>
            <a:chExt cx="1980920" cy="400110"/>
          </a:xfrm>
        </p:grpSpPr>
        <p:sp>
          <p:nvSpPr>
            <p:cNvPr id="28" name="矩形 27"/>
            <p:cNvSpPr/>
            <p:nvPr/>
          </p:nvSpPr>
          <p:spPr>
            <a:xfrm>
              <a:off x="1251080" y="3852670"/>
              <a:ext cx="1430200" cy="400110"/>
            </a:xfrm>
            <a:prstGeom prst="rect">
              <a:avLst/>
            </a:prstGeom>
          </p:spPr>
          <p:txBody>
            <a:bodyPr wrap="none">
              <a:spAutoFit/>
            </a:bodyPr>
            <a:lstStyle/>
            <a:p>
              <a:r>
                <a:rPr lang="en-US" altLang="zh-CN" sz="2000" dirty="0" smtClean="0"/>
                <a:t>prog0905.m</a:t>
              </a:r>
              <a:endParaRPr lang="zh-CN" altLang="en-US" sz="2000" dirty="0"/>
            </a:p>
          </p:txBody>
        </p:sp>
        <p:pic>
          <p:nvPicPr>
            <p:cNvPr id="29"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2" name="矩形 31"/>
          <p:cNvSpPr/>
          <p:nvPr/>
        </p:nvSpPr>
        <p:spPr>
          <a:xfrm>
            <a:off x="3907228" y="617314"/>
            <a:ext cx="2543260" cy="523220"/>
          </a:xfrm>
          <a:prstGeom prst="rect">
            <a:avLst/>
          </a:prstGeom>
        </p:spPr>
        <p:txBody>
          <a:bodyPr wrap="none">
            <a:spAutoFit/>
          </a:bodyPr>
          <a:lstStyle/>
          <a:p>
            <a:r>
              <a:rPr lang="en-US" altLang="zh-CN" sz="2800" b="1" dirty="0">
                <a:solidFill>
                  <a:srgbClr val="FF0000"/>
                </a:solidFill>
              </a:rPr>
              <a:t>MATLAB</a:t>
            </a:r>
            <a:r>
              <a:rPr lang="zh-CN" altLang="en-US" sz="2800" b="1" dirty="0">
                <a:solidFill>
                  <a:srgbClr val="FF0000"/>
                </a:solidFill>
              </a:rPr>
              <a:t>命令</a:t>
            </a:r>
            <a:r>
              <a:rPr lang="en-US" altLang="zh-CN" sz="2800" b="1" dirty="0">
                <a:solidFill>
                  <a:srgbClr val="FF0000"/>
                </a:solidFill>
              </a:rPr>
              <a:t> </a:t>
            </a:r>
            <a:endParaRPr lang="zh-CN" altLang="en-US" sz="2800" dirty="0"/>
          </a:p>
        </p:txBody>
      </p:sp>
      <p:sp>
        <p:nvSpPr>
          <p:cNvPr id="33" name="Rectangle 4"/>
          <p:cNvSpPr>
            <a:spLocks noChangeArrowheads="1"/>
          </p:cNvSpPr>
          <p:nvPr/>
        </p:nvSpPr>
        <p:spPr bwMode="auto">
          <a:xfrm>
            <a:off x="828700" y="617314"/>
            <a:ext cx="1943100"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模型求解</a:t>
            </a:r>
            <a:r>
              <a:rPr lang="zh-CN" altLang="en-US" sz="3200" dirty="0">
                <a:latin typeface="楷体_GB2312" pitchFamily="49" charset="-122"/>
                <a:ea typeface="楷体_GB2312" pitchFamily="49" charset="-122"/>
              </a:rPr>
              <a:t> </a:t>
            </a:r>
          </a:p>
        </p:txBody>
      </p:sp>
      <p:graphicFrame>
        <p:nvGraphicFramePr>
          <p:cNvPr id="34" name="表格 33"/>
          <p:cNvGraphicFramePr>
            <a:graphicFrameLocks noGrp="1"/>
          </p:cNvGraphicFramePr>
          <p:nvPr>
            <p:extLst>
              <p:ext uri="{D42A27DB-BD31-4B8C-83A1-F6EECF244321}">
                <p14:modId xmlns:p14="http://schemas.microsoft.com/office/powerpoint/2010/main" xmlns="" val="1996960427"/>
              </p:ext>
            </p:extLst>
          </p:nvPr>
        </p:nvGraphicFramePr>
        <p:xfrm>
          <a:off x="543192" y="3933056"/>
          <a:ext cx="4328730" cy="1165880"/>
        </p:xfrm>
        <a:graphic>
          <a:graphicData uri="http://schemas.openxmlformats.org/drawingml/2006/table">
            <a:tbl>
              <a:tblPr firstRow="1" firstCol="1" lastRow="1" lastCol="1" bandRow="1" bandCol="1">
                <a:tableStyleId>{5C22544A-7EE6-4342-B048-85BDC9FD1C3A}</a:tableStyleId>
              </a:tblPr>
              <a:tblGrid>
                <a:gridCol w="881069"/>
                <a:gridCol w="1915367"/>
                <a:gridCol w="1532294"/>
              </a:tblGrid>
              <a:tr h="352008">
                <a:tc>
                  <a:txBody>
                    <a:bodyPr/>
                    <a:lstStyle/>
                    <a:p>
                      <a:pPr algn="ctr">
                        <a:spcAft>
                          <a:spcPts val="0"/>
                        </a:spcAft>
                      </a:pPr>
                      <a:r>
                        <a:rPr lang="zh-CN" sz="2400" kern="100" dirty="0">
                          <a:solidFill>
                            <a:schemeClr val="tx1"/>
                          </a:solidFill>
                          <a:effectLst/>
                        </a:rPr>
                        <a:t>参数</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参数估计值</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标准差</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r>
              <a:tr h="358884">
                <a:tc>
                  <a:txBody>
                    <a:bodyPr/>
                    <a:lstStyle/>
                    <a:p>
                      <a:pPr algn="ctr">
                        <a:spcAft>
                          <a:spcPts val="0"/>
                        </a:spcAft>
                      </a:pPr>
                      <a:r>
                        <a:rPr lang="en-US" altLang="zh-CN" sz="2400" b="1" i="1" dirty="0" smtClean="0">
                          <a:solidFill>
                            <a:schemeClr val="tx1"/>
                          </a:solidFill>
                          <a:sym typeface="Symbol" pitchFamily="18" charset="2"/>
                        </a:rPr>
                        <a:t></a:t>
                      </a:r>
                      <a:r>
                        <a:rPr lang="en-US" altLang="zh-CN" sz="2400" b="1" baseline="-25000" dirty="0" smtClean="0">
                          <a:solidFill>
                            <a:schemeClr val="tx1"/>
                          </a:solidFill>
                          <a:sym typeface="Symbol" pitchFamily="18" charset="2"/>
                        </a:rPr>
                        <a:t>0</a:t>
                      </a:r>
                      <a:r>
                        <a:rPr lang="en-US" altLang="zh-CN" sz="2400" b="1" dirty="0" smtClean="0">
                          <a:solidFill>
                            <a:schemeClr val="tx1"/>
                          </a:solidFill>
                          <a:sym typeface="Symbol" pitchFamily="18" charset="2"/>
                        </a:rPr>
                        <a:t> </a:t>
                      </a:r>
                      <a:endParaRPr lang="en-US"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-5.0382</a:t>
                      </a:r>
                    </a:p>
                  </a:txBody>
                  <a:tcPr marL="68580" marR="68580" marT="0" marB="0">
                    <a:solidFill>
                      <a:schemeClr val="accent1">
                        <a:lumMod val="20000"/>
                        <a:lumOff val="80000"/>
                      </a:schemeClr>
                    </a:solidFill>
                  </a:tcPr>
                </a:tc>
                <a:tc>
                  <a:txBody>
                    <a:bodyPr/>
                    <a:lstStyle/>
                    <a:p>
                      <a:pPr algn="ctr">
                        <a:spcAft>
                          <a:spcPts val="0"/>
                        </a:spcAft>
                      </a:pPr>
                      <a:r>
                        <a:rPr lang="en-US" sz="2400" kern="100">
                          <a:solidFill>
                            <a:schemeClr val="tx1"/>
                          </a:solidFill>
                          <a:effectLst/>
                        </a:rPr>
                        <a:t>1.0863</a:t>
                      </a:r>
                      <a:endParaRPr lang="zh-CN" sz="2400" kern="100">
                        <a:solidFill>
                          <a:schemeClr val="tx1"/>
                        </a:solidFill>
                        <a:effectLst/>
                        <a:latin typeface="Times New Roman"/>
                        <a:ea typeface="宋体"/>
                      </a:endParaRPr>
                    </a:p>
                  </a:txBody>
                  <a:tcPr marL="68580" marR="68580" marT="0" marB="0">
                    <a:solidFill>
                      <a:schemeClr val="accent1">
                        <a:lumMod val="20000"/>
                        <a:lumOff val="80000"/>
                      </a:schemeClr>
                    </a:solidFill>
                  </a:tcPr>
                </a:tc>
              </a:tr>
              <a:tr h="434360">
                <a:tc>
                  <a:txBody>
                    <a:bodyPr/>
                    <a:lstStyle/>
                    <a:p>
                      <a:pPr algn="ctr">
                        <a:spcAft>
                          <a:spcPts val="0"/>
                        </a:spcAft>
                      </a:pPr>
                      <a:r>
                        <a:rPr lang="en-US" altLang="zh-CN" sz="2400" b="1" i="1" dirty="0" smtClean="0">
                          <a:solidFill>
                            <a:schemeClr val="tx1"/>
                          </a:solidFill>
                          <a:sym typeface="Symbol" pitchFamily="18" charset="2"/>
                        </a:rPr>
                        <a:t></a:t>
                      </a:r>
                      <a:r>
                        <a:rPr lang="en-US" altLang="zh-CN" sz="2400" b="1" baseline="-25000" dirty="0" smtClean="0">
                          <a:solidFill>
                            <a:schemeClr val="tx1"/>
                          </a:solidFill>
                          <a:sym typeface="Symbol" pitchFamily="18" charset="2"/>
                        </a:rPr>
                        <a:t>1</a:t>
                      </a:r>
                      <a:endParaRPr lang="en-US"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400" kern="100" dirty="0">
                          <a:solidFill>
                            <a:schemeClr val="tx1"/>
                          </a:solidFill>
                          <a:effectLst/>
                        </a:rPr>
                        <a:t>0.1050</a:t>
                      </a:r>
                      <a:endParaRPr lang="zh-CN"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400" kern="100" dirty="0">
                          <a:solidFill>
                            <a:schemeClr val="tx1"/>
                          </a:solidFill>
                          <a:effectLst/>
                        </a:rPr>
                        <a:t>0.0231</a:t>
                      </a:r>
                      <a:endParaRPr lang="zh-CN"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bl>
          </a:graphicData>
        </a:graphic>
      </p:graphicFrame>
      <p:grpSp>
        <p:nvGrpSpPr>
          <p:cNvPr id="38" name="Group 397"/>
          <p:cNvGrpSpPr>
            <a:grpSpLocks/>
          </p:cNvGrpSpPr>
          <p:nvPr/>
        </p:nvGrpSpPr>
        <p:grpSpPr bwMode="auto">
          <a:xfrm>
            <a:off x="4932363" y="3555330"/>
            <a:ext cx="3887787" cy="2393950"/>
            <a:chOff x="3107" y="391"/>
            <a:chExt cx="2449" cy="1508"/>
          </a:xfrm>
        </p:grpSpPr>
        <p:pic>
          <p:nvPicPr>
            <p:cNvPr id="39"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07" y="391"/>
              <a:ext cx="2449" cy="1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Text Box 386"/>
            <p:cNvSpPr txBox="1">
              <a:spLocks noChangeArrowheads="1"/>
            </p:cNvSpPr>
            <p:nvPr/>
          </p:nvSpPr>
          <p:spPr bwMode="auto">
            <a:xfrm>
              <a:off x="3606" y="663"/>
              <a:ext cx="95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rgbClr val="FF3300"/>
                  </a:solidFill>
                </a:rPr>
                <a:t>回归曲线</a:t>
              </a:r>
            </a:p>
          </p:txBody>
        </p:sp>
      </p:grpSp>
    </p:spTree>
    <p:extLst>
      <p:ext uri="{BB962C8B-B14F-4D97-AF65-F5344CB8AC3E}">
        <p14:creationId xmlns:p14="http://schemas.microsoft.com/office/powerpoint/2010/main" xmlns="" val="80888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1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1000" fill="hold"/>
                                        <p:tgtEl>
                                          <p:spTgt spid="26"/>
                                        </p:tgtEl>
                                        <p:attrNameLst>
                                          <p:attrName>ppt_w</p:attrName>
                                        </p:attrNameLst>
                                      </p:cBhvr>
                                      <p:tavLst>
                                        <p:tav tm="0">
                                          <p:val>
                                            <p:fltVal val="0"/>
                                          </p:val>
                                        </p:tav>
                                        <p:tav tm="100000">
                                          <p:val>
                                            <p:strVal val="#ppt_w"/>
                                          </p:val>
                                        </p:tav>
                                      </p:tavLst>
                                    </p:anim>
                                    <p:anim calcmode="lin" valueType="num">
                                      <p:cBhvr>
                                        <p:cTn id="40" dur="1000" fill="hold"/>
                                        <p:tgtEl>
                                          <p:spTgt spid="26"/>
                                        </p:tgtEl>
                                        <p:attrNameLst>
                                          <p:attrName>ppt_h</p:attrName>
                                        </p:attrNameLst>
                                      </p:cBhvr>
                                      <p:tavLst>
                                        <p:tav tm="0">
                                          <p:val>
                                            <p:fltVal val="0"/>
                                          </p:val>
                                        </p:tav>
                                        <p:tav tm="100000">
                                          <p:val>
                                            <p:strVal val="#ppt_h"/>
                                          </p:val>
                                        </p:tav>
                                      </p:tavLst>
                                    </p:anim>
                                    <p:anim calcmode="lin" valueType="num">
                                      <p:cBhvr>
                                        <p:cTn id="41" dur="1000" fill="hold"/>
                                        <p:tgtEl>
                                          <p:spTgt spid="26"/>
                                        </p:tgtEl>
                                        <p:attrNameLst>
                                          <p:attrName>style.rotation</p:attrName>
                                        </p:attrNameLst>
                                      </p:cBhvr>
                                      <p:tavLst>
                                        <p:tav tm="0">
                                          <p:val>
                                            <p:fltVal val="90"/>
                                          </p:val>
                                        </p:tav>
                                        <p:tav tm="100000">
                                          <p:val>
                                            <p:fltVal val="0"/>
                                          </p:val>
                                        </p:tav>
                                      </p:tavLst>
                                    </p:anim>
                                    <p:animEffect transition="in" filter="fade">
                                      <p:cBhvr>
                                        <p:cTn id="42" dur="1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dissolve">
                                      <p:cBhvr>
                                        <p:cTn id="54"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4"/>
          <p:cNvSpPr>
            <a:spLocks noChangeArrowheads="1"/>
          </p:cNvSpPr>
          <p:nvPr/>
        </p:nvSpPr>
        <p:spPr bwMode="auto">
          <a:xfrm>
            <a:off x="2222574" y="510073"/>
            <a:ext cx="3960812" cy="57943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graphicFrame>
        <p:nvGraphicFramePr>
          <p:cNvPr id="65543" name="Object 7"/>
          <p:cNvGraphicFramePr>
            <a:graphicFrameLocks noChangeAspect="1"/>
          </p:cNvGraphicFramePr>
          <p:nvPr/>
        </p:nvGraphicFramePr>
        <p:xfrm>
          <a:off x="395288" y="1773238"/>
          <a:ext cx="4906962" cy="920750"/>
        </p:xfrm>
        <a:graphic>
          <a:graphicData uri="http://schemas.openxmlformats.org/presentationml/2006/ole">
            <p:oleObj spid="_x0000_s99372" name="公式" r:id="rId3" imgW="2286000" imgH="419100" progId="">
              <p:embed/>
            </p:oleObj>
          </a:graphicData>
        </a:graphic>
      </p:graphicFrame>
      <p:grpSp>
        <p:nvGrpSpPr>
          <p:cNvPr id="2" name="Group 29"/>
          <p:cNvGrpSpPr>
            <a:grpSpLocks/>
          </p:cNvGrpSpPr>
          <p:nvPr/>
        </p:nvGrpSpPr>
        <p:grpSpPr bwMode="auto">
          <a:xfrm>
            <a:off x="5651500" y="1916113"/>
            <a:ext cx="2376488" cy="576262"/>
            <a:chOff x="3560" y="1344"/>
            <a:chExt cx="1354" cy="306"/>
          </a:xfrm>
        </p:grpSpPr>
        <p:sp>
          <p:nvSpPr>
            <p:cNvPr id="46101" name="AutoShape 10"/>
            <p:cNvSpPr>
              <a:spLocks noChangeArrowheads="1"/>
            </p:cNvSpPr>
            <p:nvPr/>
          </p:nvSpPr>
          <p:spPr bwMode="auto">
            <a:xfrm>
              <a:off x="3560" y="1344"/>
              <a:ext cx="91" cy="306"/>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p>
              <a:endParaRPr lang="zh-CN" altLang="en-US"/>
            </a:p>
          </p:txBody>
        </p:sp>
        <p:graphicFrame>
          <p:nvGraphicFramePr>
            <p:cNvPr id="46086" name="Object 11"/>
            <p:cNvGraphicFramePr>
              <a:graphicFrameLocks noChangeAspect="1"/>
            </p:cNvGraphicFramePr>
            <p:nvPr/>
          </p:nvGraphicFramePr>
          <p:xfrm>
            <a:off x="3787" y="1344"/>
            <a:ext cx="1127" cy="281"/>
          </p:xfrm>
          <a:graphic>
            <a:graphicData uri="http://schemas.openxmlformats.org/presentationml/2006/ole">
              <p:oleObj spid="_x0000_s99373" name="公式" r:id="rId4" imgW="965200" imgH="241300" progId="">
                <p:embed/>
              </p:oleObj>
            </a:graphicData>
          </a:graphic>
        </p:graphicFrame>
      </p:grpSp>
      <p:sp>
        <p:nvSpPr>
          <p:cNvPr id="65550" name="Rectangle 14"/>
          <p:cNvSpPr>
            <a:spLocks noChangeArrowheads="1"/>
          </p:cNvSpPr>
          <p:nvPr/>
        </p:nvSpPr>
        <p:spPr bwMode="auto">
          <a:xfrm>
            <a:off x="468313" y="1125538"/>
            <a:ext cx="51117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Tx/>
              <a:buChar char="•"/>
            </a:pPr>
            <a:r>
              <a:rPr lang="en-US" altLang="zh-CN" sz="2800" b="1" dirty="0"/>
              <a:t> </a:t>
            </a:r>
            <a:r>
              <a:rPr lang="en-US" altLang="zh-CN" sz="2800" b="1" dirty="0" err="1"/>
              <a:t>l</a:t>
            </a:r>
            <a:r>
              <a:rPr lang="en-US" altLang="zh-CN" sz="2800" b="1" dirty="0" err="1" smtClean="0"/>
              <a:t>ogit</a:t>
            </a:r>
            <a:r>
              <a:rPr lang="zh-CN" altLang="en-US" sz="2800" b="1" dirty="0"/>
              <a:t>模型是否需要引入</a:t>
            </a:r>
            <a:r>
              <a:rPr lang="en-US" altLang="zh-CN" sz="2800" b="1" i="1" dirty="0"/>
              <a:t>x</a:t>
            </a:r>
            <a:r>
              <a:rPr lang="en-US" altLang="zh-CN" sz="2800" b="1" baseline="30000" dirty="0"/>
              <a:t>2</a:t>
            </a:r>
            <a:r>
              <a:rPr lang="zh-CN" altLang="en-US" sz="2800" b="1" dirty="0"/>
              <a:t>项？</a:t>
            </a:r>
          </a:p>
        </p:txBody>
      </p:sp>
      <p:sp>
        <p:nvSpPr>
          <p:cNvPr id="65551" name="Rectangle 15"/>
          <p:cNvSpPr>
            <a:spLocks noChangeArrowheads="1"/>
          </p:cNvSpPr>
          <p:nvPr/>
        </p:nvSpPr>
        <p:spPr bwMode="auto">
          <a:xfrm>
            <a:off x="250825" y="2781300"/>
            <a:ext cx="36004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a:t>用似然比统计量计算：</a:t>
            </a:r>
          </a:p>
        </p:txBody>
      </p:sp>
      <p:sp>
        <p:nvSpPr>
          <p:cNvPr id="65555" name="Rectangle 19"/>
          <p:cNvSpPr>
            <a:spLocks noChangeArrowheads="1"/>
          </p:cNvSpPr>
          <p:nvPr/>
        </p:nvSpPr>
        <p:spPr bwMode="auto">
          <a:xfrm>
            <a:off x="3922713" y="2781300"/>
            <a:ext cx="51133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b="1"/>
              <a:t>pval = 1 - chi2cdf(dev-dev2,1) =0.9371</a:t>
            </a:r>
          </a:p>
        </p:txBody>
      </p:sp>
      <p:sp>
        <p:nvSpPr>
          <p:cNvPr id="65556" name="Rectangle 20"/>
          <p:cNvSpPr>
            <a:spLocks noChangeArrowheads="1"/>
          </p:cNvSpPr>
          <p:nvPr/>
        </p:nvSpPr>
        <p:spPr bwMode="auto">
          <a:xfrm>
            <a:off x="395288" y="4076700"/>
            <a:ext cx="83534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buFontTx/>
              <a:buChar char="•"/>
            </a:pPr>
            <a:r>
              <a:rPr lang="en-US" altLang="zh-CN" sz="2800" b="1" dirty="0"/>
              <a:t> </a:t>
            </a:r>
            <a:r>
              <a:rPr lang="zh-CN" altLang="en-US" sz="2800" b="1" dirty="0" smtClean="0"/>
              <a:t>选用</a:t>
            </a:r>
            <a:r>
              <a:rPr lang="en-US" altLang="zh-CN" sz="2800" b="1" dirty="0" err="1">
                <a:solidFill>
                  <a:srgbClr val="FF3300"/>
                </a:solidFill>
              </a:rPr>
              <a:t>p</a:t>
            </a:r>
            <a:r>
              <a:rPr lang="en-US" altLang="zh-CN" sz="2800" b="1" dirty="0" err="1" smtClean="0">
                <a:solidFill>
                  <a:srgbClr val="FF3300"/>
                </a:solidFill>
              </a:rPr>
              <a:t>robit</a:t>
            </a:r>
            <a:r>
              <a:rPr lang="zh-CN" altLang="en-US" sz="2800" b="1" dirty="0">
                <a:solidFill>
                  <a:srgbClr val="FF3300"/>
                </a:solidFill>
              </a:rPr>
              <a:t>模型</a:t>
            </a:r>
            <a:r>
              <a:rPr lang="en-US" altLang="zh-CN" sz="2800" b="1" dirty="0"/>
              <a:t>(</a:t>
            </a:r>
            <a:r>
              <a:rPr lang="zh-CN" altLang="en-US" sz="2800" b="1" dirty="0"/>
              <a:t>另一种广义线性模型</a:t>
            </a:r>
            <a:r>
              <a:rPr lang="en-US" altLang="zh-CN" sz="2800" b="1" dirty="0"/>
              <a:t>)</a:t>
            </a:r>
            <a:r>
              <a:rPr lang="zh-CN" altLang="en-US" sz="2800" b="1" dirty="0"/>
              <a:t>结果如何？</a:t>
            </a:r>
          </a:p>
        </p:txBody>
      </p:sp>
      <p:graphicFrame>
        <p:nvGraphicFramePr>
          <p:cNvPr id="65557" name="Object 21"/>
          <p:cNvGraphicFramePr>
            <a:graphicFrameLocks noChangeAspect="1"/>
          </p:cNvGraphicFramePr>
          <p:nvPr/>
        </p:nvGraphicFramePr>
        <p:xfrm>
          <a:off x="727075" y="4757738"/>
          <a:ext cx="2722563" cy="514350"/>
        </p:xfrm>
        <a:graphic>
          <a:graphicData uri="http://schemas.openxmlformats.org/presentationml/2006/ole">
            <p:oleObj spid="_x0000_s99374" name="公式" r:id="rId5" imgW="1206500" imgH="228600" progId="">
              <p:embed/>
            </p:oleObj>
          </a:graphicData>
        </a:graphic>
      </p:graphicFrame>
      <p:graphicFrame>
        <p:nvGraphicFramePr>
          <p:cNvPr id="65559" name="Object 23"/>
          <p:cNvGraphicFramePr>
            <a:graphicFrameLocks noChangeAspect="1"/>
          </p:cNvGraphicFramePr>
          <p:nvPr/>
        </p:nvGraphicFramePr>
        <p:xfrm>
          <a:off x="3735388" y="4724400"/>
          <a:ext cx="4699000" cy="554038"/>
        </p:xfrm>
        <a:graphic>
          <a:graphicData uri="http://schemas.openxmlformats.org/presentationml/2006/ole">
            <p:oleObj spid="_x0000_s99375" name="公式" r:id="rId6" imgW="2235200" imgH="241300" progId="">
              <p:embed/>
            </p:oleObj>
          </a:graphicData>
        </a:graphic>
      </p:graphicFrame>
      <p:sp>
        <p:nvSpPr>
          <p:cNvPr id="65564" name="Rectangle 28"/>
          <p:cNvSpPr>
            <a:spLocks noChangeArrowheads="1"/>
          </p:cNvSpPr>
          <p:nvPr/>
        </p:nvSpPr>
        <p:spPr bwMode="auto">
          <a:xfrm>
            <a:off x="1042988" y="5445125"/>
            <a:ext cx="53530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2800" b="1" i="1"/>
              <a:t>Ф</a:t>
            </a:r>
            <a:r>
              <a:rPr lang="zh-CN" altLang="en-US" sz="2800" b="1"/>
              <a:t>是正态概率分布函数</a:t>
            </a:r>
            <a:r>
              <a:rPr lang="en-US" altLang="zh-CN" sz="2800" b="1"/>
              <a:t>(S</a:t>
            </a:r>
            <a:r>
              <a:rPr lang="zh-CN" altLang="en-US" sz="2800" b="1"/>
              <a:t>型曲线</a:t>
            </a:r>
            <a:r>
              <a:rPr lang="en-US" altLang="zh-CN" sz="2800" b="1"/>
              <a:t>) </a:t>
            </a:r>
          </a:p>
        </p:txBody>
      </p:sp>
      <p:grpSp>
        <p:nvGrpSpPr>
          <p:cNvPr id="3" name="Group 31"/>
          <p:cNvGrpSpPr>
            <a:grpSpLocks/>
          </p:cNvGrpSpPr>
          <p:nvPr/>
        </p:nvGrpSpPr>
        <p:grpSpPr bwMode="auto">
          <a:xfrm>
            <a:off x="1116013" y="3429000"/>
            <a:ext cx="7345362" cy="519113"/>
            <a:chOff x="703" y="2160"/>
            <a:chExt cx="4627" cy="327"/>
          </a:xfrm>
        </p:grpSpPr>
        <p:sp>
          <p:nvSpPr>
            <p:cNvPr id="46099" name="Rectangle 17"/>
            <p:cNvSpPr>
              <a:spLocks noChangeArrowheads="1"/>
            </p:cNvSpPr>
            <p:nvPr/>
          </p:nvSpPr>
          <p:spPr bwMode="auto">
            <a:xfrm>
              <a:off x="884" y="2160"/>
              <a:ext cx="444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a:cs typeface="Times New Roman" pitchFamily="18" charset="0"/>
                </a:rPr>
                <a:t>模型中</a:t>
              </a:r>
              <a:r>
                <a:rPr lang="zh-CN" altLang="en-US" sz="2800" b="1"/>
                <a:t>引入</a:t>
              </a:r>
              <a:r>
                <a:rPr lang="en-US" altLang="zh-CN" sz="2800" b="1" i="1"/>
                <a:t>x</a:t>
              </a:r>
              <a:r>
                <a:rPr lang="en-US" altLang="zh-CN" sz="2800" b="1" baseline="30000"/>
                <a:t>2</a:t>
              </a:r>
              <a:r>
                <a:rPr lang="zh-CN" altLang="en-US" sz="2800" b="1"/>
                <a:t>项不能显著提高拟合程度</a:t>
              </a:r>
              <a:r>
                <a:rPr lang="en-US" altLang="zh-CN" sz="2800" b="1"/>
                <a:t>.</a:t>
              </a:r>
            </a:p>
          </p:txBody>
        </p:sp>
        <p:sp>
          <p:nvSpPr>
            <p:cNvPr id="46100" name="AutoShape 30"/>
            <p:cNvSpPr>
              <a:spLocks noChangeArrowheads="1"/>
            </p:cNvSpPr>
            <p:nvPr/>
          </p:nvSpPr>
          <p:spPr bwMode="auto">
            <a:xfrm>
              <a:off x="703" y="2160"/>
              <a:ext cx="116"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aphicFrame>
        <p:nvGraphicFramePr>
          <p:cNvPr id="46085" name="Object 32"/>
          <p:cNvGraphicFramePr>
            <a:graphicFrameLocks noChangeAspect="1"/>
          </p:cNvGraphicFramePr>
          <p:nvPr/>
        </p:nvGraphicFramePr>
        <p:xfrm>
          <a:off x="8172450" y="541338"/>
          <a:ext cx="792163" cy="655637"/>
        </p:xfrm>
        <a:graphic>
          <a:graphicData uri="http://schemas.openxmlformats.org/presentationml/2006/ole">
            <p:oleObj spid="_x0000_s99376" name="剪辑" r:id="rId7" imgW="4046538" imgH="3352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50"/>
                                        </p:tgtEl>
                                        <p:attrNameLst>
                                          <p:attrName>style.visibility</p:attrName>
                                        </p:attrNameLst>
                                      </p:cBhvr>
                                      <p:to>
                                        <p:strVal val="visible"/>
                                      </p:to>
                                    </p:set>
                                    <p:animEffect transition="in" filter="blinds(horizontal)">
                                      <p:cBhvr>
                                        <p:cTn id="7" dur="1000"/>
                                        <p:tgtEl>
                                          <p:spTgt spid="65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dissolve">
                                      <p:cBhvr>
                                        <p:cTn id="12" dur="1000"/>
                                        <p:tgtEl>
                                          <p:spTgt spid="655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51"/>
                                        </p:tgtEl>
                                        <p:attrNameLst>
                                          <p:attrName>style.visibility</p:attrName>
                                        </p:attrNameLst>
                                      </p:cBhvr>
                                      <p:to>
                                        <p:strVal val="visible"/>
                                      </p:to>
                                    </p:set>
                                    <p:animEffect transition="in" filter="blinds(horizontal)">
                                      <p:cBhvr>
                                        <p:cTn id="22" dur="1000"/>
                                        <p:tgtEl>
                                          <p:spTgt spid="6555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5555"/>
                                        </p:tgtEl>
                                        <p:attrNameLst>
                                          <p:attrName>style.visibility</p:attrName>
                                        </p:attrNameLst>
                                      </p:cBhvr>
                                      <p:to>
                                        <p:strVal val="visible"/>
                                      </p:to>
                                    </p:set>
                                    <p:animEffect transition="in" filter="blinds(horizontal)">
                                      <p:cBhvr>
                                        <p:cTn id="25" dur="1000"/>
                                        <p:tgtEl>
                                          <p:spTgt spid="655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10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5556"/>
                                        </p:tgtEl>
                                        <p:attrNameLst>
                                          <p:attrName>style.visibility</p:attrName>
                                        </p:attrNameLst>
                                      </p:cBhvr>
                                      <p:to>
                                        <p:strVal val="visible"/>
                                      </p:to>
                                    </p:set>
                                    <p:animEffect transition="in" filter="blinds(horizontal)">
                                      <p:cBhvr>
                                        <p:cTn id="35" dur="1000"/>
                                        <p:tgtEl>
                                          <p:spTgt spid="655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65557"/>
                                        </p:tgtEl>
                                        <p:attrNameLst>
                                          <p:attrName>style.visibility</p:attrName>
                                        </p:attrNameLst>
                                      </p:cBhvr>
                                      <p:to>
                                        <p:strVal val="visible"/>
                                      </p:to>
                                    </p:set>
                                    <p:animEffect transition="in" filter="dissolve">
                                      <p:cBhvr>
                                        <p:cTn id="40" dur="1000"/>
                                        <p:tgtEl>
                                          <p:spTgt spid="655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65559"/>
                                        </p:tgtEl>
                                        <p:attrNameLst>
                                          <p:attrName>style.visibility</p:attrName>
                                        </p:attrNameLst>
                                      </p:cBhvr>
                                      <p:to>
                                        <p:strVal val="visible"/>
                                      </p:to>
                                    </p:set>
                                    <p:animEffect transition="in" filter="dissolve">
                                      <p:cBhvr>
                                        <p:cTn id="45" dur="1000"/>
                                        <p:tgtEl>
                                          <p:spTgt spid="6555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5564"/>
                                        </p:tgtEl>
                                        <p:attrNameLst>
                                          <p:attrName>style.visibility</p:attrName>
                                        </p:attrNameLst>
                                      </p:cBhvr>
                                      <p:to>
                                        <p:strVal val="visible"/>
                                      </p:to>
                                    </p:set>
                                    <p:animEffect transition="in" filter="blinds(horizontal)">
                                      <p:cBhvr>
                                        <p:cTn id="50" dur="1000"/>
                                        <p:tgtEl>
                                          <p:spTgt spid="65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0" grpId="0"/>
      <p:bldP spid="65551" grpId="0"/>
      <p:bldP spid="65555" grpId="0"/>
      <p:bldP spid="65556" grpId="0"/>
      <p:bldP spid="6556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323850" y="1125538"/>
            <a:ext cx="450056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2800" b="1"/>
              <a:t>glmfit</a:t>
            </a:r>
            <a:r>
              <a:rPr lang="zh-CN" altLang="en-US" sz="2800" b="1"/>
              <a:t>中需将</a:t>
            </a:r>
            <a:r>
              <a:rPr lang="en-US" altLang="zh-CN" sz="2800" b="1"/>
              <a:t>logit</a:t>
            </a:r>
            <a:r>
              <a:rPr lang="zh-CN" altLang="en-US" sz="2800" b="1"/>
              <a:t>改为</a:t>
            </a:r>
            <a:r>
              <a:rPr lang="en-US" altLang="zh-CN" sz="2800" b="1"/>
              <a:t>probit</a:t>
            </a:r>
          </a:p>
        </p:txBody>
      </p:sp>
      <p:pic>
        <p:nvPicPr>
          <p:cNvPr id="66565"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27538" y="908050"/>
            <a:ext cx="4897437" cy="288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6619" name="Group 59"/>
          <p:cNvGraphicFramePr>
            <a:graphicFrameLocks noGrp="1"/>
          </p:cNvGraphicFramePr>
          <p:nvPr>
            <p:extLst>
              <p:ext uri="{D42A27DB-BD31-4B8C-83A1-F6EECF244321}">
                <p14:modId xmlns:p14="http://schemas.microsoft.com/office/powerpoint/2010/main" xmlns="" val="1600076636"/>
              </p:ext>
            </p:extLst>
          </p:nvPr>
        </p:nvGraphicFramePr>
        <p:xfrm>
          <a:off x="539750" y="3716338"/>
          <a:ext cx="7777163" cy="2267712"/>
        </p:xfrm>
        <a:graphic>
          <a:graphicData uri="http://schemas.openxmlformats.org/drawingml/2006/table">
            <a:tbl>
              <a:tblPr/>
              <a:tblGrid>
                <a:gridCol w="1223963"/>
                <a:gridCol w="1166812"/>
                <a:gridCol w="1520825"/>
                <a:gridCol w="1909763"/>
                <a:gridCol w="1955800"/>
              </a:tblGrid>
              <a:tr h="263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年龄段</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年龄</a:t>
                      </a: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患病比例</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实际值</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预测值</a:t>
                      </a:r>
                      <a:r>
                        <a:rPr kumimoji="1" lang="en-US" altLang="zh-CN"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1</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r>
                        <a:rPr kumimoji="1" lang="en-US" altLang="zh-CN" sz="24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logit</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预测值</a:t>
                      </a:r>
                      <a:r>
                        <a:rPr kumimoji="1" lang="en-US" altLang="zh-CN"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2</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r>
                        <a:rPr kumimoji="1" lang="en-US" altLang="zh-CN" sz="24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probit</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20-29</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24.5</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0.0783</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0.0715</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60-69</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64.5</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0.80</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0.8501</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0.8489</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6868" name="Rectangle 308"/>
          <p:cNvSpPr>
            <a:spLocks noChangeArrowheads="1"/>
          </p:cNvSpPr>
          <p:nvPr/>
        </p:nvSpPr>
        <p:spPr bwMode="auto">
          <a:xfrm>
            <a:off x="2051050" y="6062663"/>
            <a:ext cx="5186363" cy="519112"/>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latin typeface="楷体_GB2312" pitchFamily="49" charset="-122"/>
                <a:ea typeface="楷体_GB2312" pitchFamily="49" charset="-122"/>
              </a:rPr>
              <a:t>两个模型的拟合程度不相上下</a:t>
            </a:r>
            <a:r>
              <a:rPr lang="en-US" altLang="zh-CN" sz="2800" b="1">
                <a:latin typeface="楷体_GB2312" pitchFamily="49" charset="-122"/>
                <a:ea typeface="楷体_GB2312" pitchFamily="49" charset="-122"/>
              </a:rPr>
              <a:t>. </a:t>
            </a:r>
          </a:p>
        </p:txBody>
      </p:sp>
      <p:sp>
        <p:nvSpPr>
          <p:cNvPr id="66597" name="Rectangle 309"/>
          <p:cNvSpPr>
            <a:spLocks noChangeArrowheads="1"/>
          </p:cNvSpPr>
          <p:nvPr/>
        </p:nvSpPr>
        <p:spPr bwMode="auto">
          <a:xfrm>
            <a:off x="827088" y="476250"/>
            <a:ext cx="3960812"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sp>
        <p:nvSpPr>
          <p:cNvPr id="66598" name="Rectangle 311"/>
          <p:cNvSpPr>
            <a:spLocks noChangeArrowheads="1"/>
          </p:cNvSpPr>
          <p:nvPr/>
        </p:nvSpPr>
        <p:spPr bwMode="auto">
          <a:xfrm>
            <a:off x="5364163" y="549275"/>
            <a:ext cx="26638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sz="2800" b="1" dirty="0" err="1">
                <a:solidFill>
                  <a:srgbClr val="FF3300"/>
                </a:solidFill>
              </a:rPr>
              <a:t>p</a:t>
            </a:r>
            <a:r>
              <a:rPr lang="en-US" altLang="zh-CN" sz="2800" b="1" dirty="0" err="1" smtClean="0">
                <a:solidFill>
                  <a:srgbClr val="FF3300"/>
                </a:solidFill>
              </a:rPr>
              <a:t>robit</a:t>
            </a:r>
            <a:r>
              <a:rPr lang="zh-CN" altLang="en-US" sz="2800" b="1" dirty="0">
                <a:solidFill>
                  <a:srgbClr val="FF3300"/>
                </a:solidFill>
              </a:rPr>
              <a:t>模型</a:t>
            </a:r>
            <a:r>
              <a:rPr lang="zh-CN" altLang="en-US" sz="2800" b="1" dirty="0"/>
              <a:t>求解</a:t>
            </a:r>
          </a:p>
        </p:txBody>
      </p:sp>
      <p:graphicFrame>
        <p:nvGraphicFramePr>
          <p:cNvPr id="10" name="表格 9"/>
          <p:cNvGraphicFramePr>
            <a:graphicFrameLocks noGrp="1"/>
          </p:cNvGraphicFramePr>
          <p:nvPr>
            <p:extLst>
              <p:ext uri="{D42A27DB-BD31-4B8C-83A1-F6EECF244321}">
                <p14:modId xmlns:p14="http://schemas.microsoft.com/office/powerpoint/2010/main" xmlns="" val="1312682435"/>
              </p:ext>
            </p:extLst>
          </p:nvPr>
        </p:nvGraphicFramePr>
        <p:xfrm>
          <a:off x="409766" y="2204864"/>
          <a:ext cx="4328730" cy="1280160"/>
        </p:xfrm>
        <a:graphic>
          <a:graphicData uri="http://schemas.openxmlformats.org/drawingml/2006/table">
            <a:tbl>
              <a:tblPr firstRow="1" firstCol="1" lastRow="1" lastCol="1" bandRow="1" bandCol="1">
                <a:tableStyleId>{5C22544A-7EE6-4342-B048-85BDC9FD1C3A}</a:tableStyleId>
              </a:tblPr>
              <a:tblGrid>
                <a:gridCol w="881069"/>
                <a:gridCol w="1915367"/>
                <a:gridCol w="1532294"/>
              </a:tblGrid>
              <a:tr h="352008">
                <a:tc>
                  <a:txBody>
                    <a:bodyPr/>
                    <a:lstStyle/>
                    <a:p>
                      <a:pPr algn="ctr">
                        <a:spcAft>
                          <a:spcPts val="0"/>
                        </a:spcAft>
                      </a:pPr>
                      <a:r>
                        <a:rPr lang="zh-CN" sz="2400" kern="100" dirty="0">
                          <a:solidFill>
                            <a:schemeClr val="tx1"/>
                          </a:solidFill>
                          <a:effectLst/>
                        </a:rPr>
                        <a:t>参数</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参数估计值</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标准差</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r>
              <a:tr h="3588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l-GR"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β</a:t>
                      </a:r>
                      <a:r>
                        <a:rPr kumimoji="1" lang="en-US" altLang="zh-CN"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0</a:t>
                      </a:r>
                      <a:endParaRPr kumimoji="1" lang="el-GR"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-2.9933</a:t>
                      </a: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0.6011</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chemeClr val="accent1">
                        <a:lumMod val="20000"/>
                        <a:lumOff val="80000"/>
                      </a:schemeClr>
                    </a:solidFill>
                  </a:tcPr>
                </a:tc>
              </a:tr>
              <a:tr h="434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l-GR"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β</a:t>
                      </a:r>
                      <a:r>
                        <a:rPr kumimoji="1" lang="en-US" altLang="zh-CN"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0.0624</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0.0128</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chemeClr val="accent1">
                        <a:lumMod val="20000"/>
                        <a:lumOff val="80000"/>
                      </a:schemeClr>
                    </a:solidFill>
                  </a:tcPr>
                </a:tc>
              </a:tr>
            </a:tbl>
          </a:graphicData>
        </a:graphic>
      </p:graphicFrame>
      <p:grpSp>
        <p:nvGrpSpPr>
          <p:cNvPr id="11" name="组合 10"/>
          <p:cNvGrpSpPr/>
          <p:nvPr/>
        </p:nvGrpSpPr>
        <p:grpSpPr>
          <a:xfrm>
            <a:off x="793758" y="1700808"/>
            <a:ext cx="1980920" cy="400110"/>
            <a:chOff x="700360" y="3852670"/>
            <a:chExt cx="1980920" cy="400110"/>
          </a:xfrm>
        </p:grpSpPr>
        <p:sp>
          <p:nvSpPr>
            <p:cNvPr id="12" name="矩形 11"/>
            <p:cNvSpPr/>
            <p:nvPr/>
          </p:nvSpPr>
          <p:spPr>
            <a:xfrm>
              <a:off x="1251080" y="3852670"/>
              <a:ext cx="1430200" cy="400110"/>
            </a:xfrm>
            <a:prstGeom prst="rect">
              <a:avLst/>
            </a:prstGeom>
          </p:spPr>
          <p:txBody>
            <a:bodyPr wrap="none">
              <a:spAutoFit/>
            </a:bodyPr>
            <a:lstStyle/>
            <a:p>
              <a:r>
                <a:rPr lang="en-US" altLang="zh-CN" sz="2000" dirty="0" smtClean="0"/>
                <a:t>prog0905.m</a:t>
              </a:r>
              <a:endParaRPr lang="zh-CN" altLang="en-US" sz="2000" dirty="0"/>
            </a:p>
          </p:txBody>
        </p:sp>
        <p:pic>
          <p:nvPicPr>
            <p:cNvPr id="13"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10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fltVal val="0"/>
                                          </p:val>
                                        </p:tav>
                                        <p:tav tm="100000">
                                          <p:val>
                                            <p:strVal val="#ppt_h"/>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6565"/>
                                        </p:tgtEl>
                                        <p:attrNameLst>
                                          <p:attrName>style.visibility</p:attrName>
                                        </p:attrNameLst>
                                      </p:cBhvr>
                                      <p:to>
                                        <p:strVal val="visible"/>
                                      </p:to>
                                    </p:set>
                                    <p:animEffect transition="in" filter="dissolve">
                                      <p:cBhvr>
                                        <p:cTn id="27" dur="1000"/>
                                        <p:tgtEl>
                                          <p:spTgt spid="665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619"/>
                                        </p:tgtEl>
                                        <p:attrNameLst>
                                          <p:attrName>style.visibility</p:attrName>
                                        </p:attrNameLst>
                                      </p:cBhvr>
                                      <p:to>
                                        <p:strVal val="visible"/>
                                      </p:to>
                                    </p:set>
                                    <p:animEffect transition="in" filter="blinds(horizontal)">
                                      <p:cBhvr>
                                        <p:cTn id="32" dur="1000"/>
                                        <p:tgtEl>
                                          <p:spTgt spid="666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6868"/>
                                        </p:tgtEl>
                                        <p:attrNameLst>
                                          <p:attrName>style.visibility</p:attrName>
                                        </p:attrNameLst>
                                      </p:cBhvr>
                                      <p:to>
                                        <p:strVal val="visible"/>
                                      </p:to>
                                    </p:set>
                                    <p:animEffect transition="in" filter="wipe(down)">
                                      <p:cBhvr>
                                        <p:cTn id="37" dur="1000"/>
                                        <p:tgtEl>
                                          <p:spTgt spid="6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868"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9" name="Object 5"/>
          <p:cNvGraphicFramePr>
            <a:graphicFrameLocks noChangeAspect="1"/>
          </p:cNvGraphicFramePr>
          <p:nvPr/>
        </p:nvGraphicFramePr>
        <p:xfrm>
          <a:off x="539750" y="1196975"/>
          <a:ext cx="7900988" cy="936625"/>
        </p:xfrm>
        <a:graphic>
          <a:graphicData uri="http://schemas.openxmlformats.org/presentationml/2006/ole">
            <p:oleObj spid="_x0000_s100393" name="公式" r:id="rId3" imgW="3581400" imgH="419100" progId="">
              <p:embed/>
            </p:oleObj>
          </a:graphicData>
        </a:graphic>
      </p:graphicFrame>
      <p:sp>
        <p:nvSpPr>
          <p:cNvPr id="67593" name="Rectangle 9"/>
          <p:cNvSpPr>
            <a:spLocks noChangeArrowheads="1"/>
          </p:cNvSpPr>
          <p:nvPr/>
        </p:nvSpPr>
        <p:spPr bwMode="auto">
          <a:xfrm>
            <a:off x="5364163" y="549275"/>
            <a:ext cx="2527300" cy="519113"/>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l-GR" altLang="zh-CN" sz="2800" b="1" i="1">
                <a:cs typeface="Times New Roman" pitchFamily="18" charset="0"/>
              </a:rPr>
              <a:t>β</a:t>
            </a:r>
            <a:r>
              <a:rPr lang="en-US" altLang="zh-CN" sz="2800" b="1" baseline="-25000">
                <a:cs typeface="Times New Roman" pitchFamily="18" charset="0"/>
              </a:rPr>
              <a:t>1</a:t>
            </a:r>
            <a:r>
              <a:rPr lang="zh-CN" altLang="en-US" sz="2800" b="1"/>
              <a:t>的直观解释 </a:t>
            </a:r>
          </a:p>
        </p:txBody>
      </p:sp>
      <p:sp>
        <p:nvSpPr>
          <p:cNvPr id="67596" name="Rectangle 12"/>
          <p:cNvSpPr>
            <a:spLocks noChangeArrowheads="1"/>
          </p:cNvSpPr>
          <p:nvPr/>
        </p:nvSpPr>
        <p:spPr bwMode="auto">
          <a:xfrm>
            <a:off x="250825" y="2205038"/>
            <a:ext cx="867568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altLang="zh-CN" sz="2800" b="1">
                <a:solidFill>
                  <a:srgbClr val="FF3300"/>
                </a:solidFill>
              </a:rPr>
              <a:t>Odds</a:t>
            </a:r>
            <a:r>
              <a:rPr lang="en-US" altLang="zh-CN" sz="2800" b="1">
                <a:cs typeface="Times New Roman" pitchFamily="18" charset="0"/>
              </a:rPr>
              <a:t>~</a:t>
            </a:r>
            <a:r>
              <a:rPr lang="zh-CN" altLang="en-US" sz="2800" b="1">
                <a:cs typeface="Times New Roman" pitchFamily="18" charset="0"/>
              </a:rPr>
              <a:t>事件发生</a:t>
            </a:r>
            <a:r>
              <a:rPr lang="en-US" altLang="zh-CN" sz="2800" b="1">
                <a:cs typeface="Times New Roman" pitchFamily="18" charset="0"/>
              </a:rPr>
              <a:t>(</a:t>
            </a:r>
            <a:r>
              <a:rPr lang="zh-CN" altLang="en-US" sz="2800" b="1">
                <a:cs typeface="Times New Roman" pitchFamily="18" charset="0"/>
              </a:rPr>
              <a:t>患病</a:t>
            </a:r>
            <a:r>
              <a:rPr lang="en-US" altLang="zh-CN" sz="2800" b="1">
                <a:cs typeface="Times New Roman" pitchFamily="18" charset="0"/>
              </a:rPr>
              <a:t>)</a:t>
            </a:r>
            <a:r>
              <a:rPr lang="zh-CN" altLang="en-US" sz="2800" b="1">
                <a:cs typeface="Times New Roman" pitchFamily="18" charset="0"/>
              </a:rPr>
              <a:t>概率与不发生</a:t>
            </a:r>
            <a:r>
              <a:rPr lang="en-US" altLang="zh-CN" sz="2800" b="1">
                <a:cs typeface="Times New Roman" pitchFamily="18" charset="0"/>
              </a:rPr>
              <a:t>(</a:t>
            </a:r>
            <a:r>
              <a:rPr lang="zh-CN" altLang="en-US" sz="2800" b="1">
                <a:cs typeface="Times New Roman" pitchFamily="18" charset="0"/>
              </a:rPr>
              <a:t>不患病</a:t>
            </a:r>
            <a:r>
              <a:rPr lang="en-US" altLang="zh-CN" sz="2800" b="1">
                <a:cs typeface="Times New Roman" pitchFamily="18" charset="0"/>
              </a:rPr>
              <a:t>)</a:t>
            </a:r>
            <a:r>
              <a:rPr lang="zh-CN" altLang="en-US" sz="2800" b="1">
                <a:cs typeface="Times New Roman" pitchFamily="18" charset="0"/>
              </a:rPr>
              <a:t>概率之比</a:t>
            </a:r>
            <a:r>
              <a:rPr lang="en-US" altLang="zh-CN" sz="2800" b="1">
                <a:cs typeface="Times New Roman" pitchFamily="18" charset="0"/>
              </a:rPr>
              <a:t>.</a:t>
            </a:r>
          </a:p>
        </p:txBody>
      </p:sp>
      <p:sp>
        <p:nvSpPr>
          <p:cNvPr id="47114" name="Rectangle 15"/>
          <p:cNvSpPr>
            <a:spLocks noChangeArrowheads="1"/>
          </p:cNvSpPr>
          <p:nvPr/>
        </p:nvSpPr>
        <p:spPr bwMode="auto">
          <a:xfrm>
            <a:off x="827088" y="476250"/>
            <a:ext cx="3960812"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graphicFrame>
        <p:nvGraphicFramePr>
          <p:cNvPr id="67600" name="Object 16"/>
          <p:cNvGraphicFramePr>
            <a:graphicFrameLocks noChangeAspect="1"/>
          </p:cNvGraphicFramePr>
          <p:nvPr/>
        </p:nvGraphicFramePr>
        <p:xfrm>
          <a:off x="192088" y="2852738"/>
          <a:ext cx="3646487" cy="898525"/>
        </p:xfrm>
        <a:graphic>
          <a:graphicData uri="http://schemas.openxmlformats.org/presentationml/2006/ole">
            <p:oleObj spid="_x0000_s100394" name="Equation" r:id="rId4" imgW="1765300" imgH="419100" progId="Equation.DSMT4">
              <p:embed/>
            </p:oleObj>
          </a:graphicData>
        </a:graphic>
      </p:graphicFrame>
      <p:sp>
        <p:nvSpPr>
          <p:cNvPr id="67602" name="Rectangle 18"/>
          <p:cNvSpPr>
            <a:spLocks noChangeArrowheads="1"/>
          </p:cNvSpPr>
          <p:nvPr/>
        </p:nvSpPr>
        <p:spPr bwMode="auto">
          <a:xfrm>
            <a:off x="3800475" y="2997200"/>
            <a:ext cx="5451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solidFill>
                  <a:srgbClr val="FF3300"/>
                </a:solidFill>
              </a:rPr>
              <a:t>年龄</a:t>
            </a:r>
            <a:r>
              <a:rPr lang="en-US" altLang="zh-CN" sz="2800" b="1" i="1">
                <a:solidFill>
                  <a:srgbClr val="FF3300"/>
                </a:solidFill>
              </a:rPr>
              <a:t>x</a:t>
            </a:r>
            <a:r>
              <a:rPr lang="zh-CN" altLang="en-US" sz="2800" b="1">
                <a:solidFill>
                  <a:srgbClr val="FF3300"/>
                </a:solidFill>
              </a:rPr>
              <a:t>的人患病与不患病概率之比 </a:t>
            </a:r>
          </a:p>
        </p:txBody>
      </p:sp>
      <p:sp>
        <p:nvSpPr>
          <p:cNvPr id="67603" name="Rectangle 19"/>
          <p:cNvSpPr>
            <a:spLocks noChangeArrowheads="1"/>
          </p:cNvSpPr>
          <p:nvPr/>
        </p:nvSpPr>
        <p:spPr bwMode="auto">
          <a:xfrm>
            <a:off x="1258888" y="3789363"/>
            <a:ext cx="53403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年龄增加</a:t>
            </a:r>
            <a:r>
              <a:rPr lang="en-US" altLang="zh-CN" sz="2800" b="1"/>
              <a:t>1</a:t>
            </a:r>
            <a:r>
              <a:rPr lang="zh-CN" altLang="en-US" sz="2800" b="1"/>
              <a:t>岁的</a:t>
            </a:r>
            <a:r>
              <a:rPr lang="en-US" altLang="zh-CN" sz="2800" b="1"/>
              <a:t>Odds</a:t>
            </a:r>
            <a:r>
              <a:rPr lang="zh-CN" altLang="en-US" sz="2800" b="1"/>
              <a:t>比</a:t>
            </a:r>
            <a:r>
              <a:rPr lang="en-US" altLang="zh-CN" sz="2800" b="1"/>
              <a:t>(</a:t>
            </a:r>
            <a:r>
              <a:rPr lang="zh-CN" altLang="en-US" sz="2800" b="1"/>
              <a:t>发生比率</a:t>
            </a:r>
            <a:r>
              <a:rPr lang="en-US" altLang="zh-CN" sz="2800" b="1"/>
              <a:t>)</a:t>
            </a:r>
          </a:p>
        </p:txBody>
      </p:sp>
      <p:graphicFrame>
        <p:nvGraphicFramePr>
          <p:cNvPr id="67604" name="Object 20"/>
          <p:cNvGraphicFramePr>
            <a:graphicFrameLocks noChangeAspect="1"/>
          </p:cNvGraphicFramePr>
          <p:nvPr/>
        </p:nvGraphicFramePr>
        <p:xfrm>
          <a:off x="169863" y="4437063"/>
          <a:ext cx="3614737" cy="911225"/>
        </p:xfrm>
        <a:graphic>
          <a:graphicData uri="http://schemas.openxmlformats.org/presentationml/2006/ole">
            <p:oleObj spid="_x0000_s100395" name="Equation" r:id="rId5" imgW="1777229" imgH="444307" progId="Equation.DSMT4">
              <p:embed/>
            </p:oleObj>
          </a:graphicData>
        </a:graphic>
      </p:graphicFrame>
      <p:sp>
        <p:nvSpPr>
          <p:cNvPr id="67610" name="Rectangle 26"/>
          <p:cNvSpPr>
            <a:spLocks noChangeArrowheads="1"/>
          </p:cNvSpPr>
          <p:nvPr/>
        </p:nvSpPr>
        <p:spPr bwMode="auto">
          <a:xfrm>
            <a:off x="6719888" y="4437063"/>
            <a:ext cx="2424112"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zh-CN" altLang="en-US" sz="2800" b="1"/>
              <a:t>年龄增加</a:t>
            </a:r>
            <a:r>
              <a:rPr lang="en-US" altLang="zh-CN" sz="2800" b="1"/>
              <a:t>1</a:t>
            </a:r>
            <a:r>
              <a:rPr lang="zh-CN" altLang="en-US" sz="2800" b="1"/>
              <a:t>岁</a:t>
            </a:r>
          </a:p>
          <a:p>
            <a:pPr algn="ctr"/>
            <a:r>
              <a:rPr lang="en-US" altLang="zh-CN" sz="2800" b="1"/>
              <a:t>Odds</a:t>
            </a:r>
            <a:r>
              <a:rPr lang="zh-CN" altLang="en-US" sz="2800" b="1"/>
              <a:t>比的对数</a:t>
            </a:r>
          </a:p>
        </p:txBody>
      </p:sp>
      <p:grpSp>
        <p:nvGrpSpPr>
          <p:cNvPr id="2" name="Group 30"/>
          <p:cNvGrpSpPr>
            <a:grpSpLocks/>
          </p:cNvGrpSpPr>
          <p:nvPr/>
        </p:nvGrpSpPr>
        <p:grpSpPr bwMode="auto">
          <a:xfrm>
            <a:off x="3922713" y="4437063"/>
            <a:ext cx="2854325" cy="879475"/>
            <a:chOff x="2471" y="2795"/>
            <a:chExt cx="1798" cy="554"/>
          </a:xfrm>
        </p:grpSpPr>
        <p:graphicFrame>
          <p:nvGraphicFramePr>
            <p:cNvPr id="47110" name="Object 22"/>
            <p:cNvGraphicFramePr>
              <a:graphicFrameLocks noChangeAspect="1"/>
            </p:cNvGraphicFramePr>
            <p:nvPr/>
          </p:nvGraphicFramePr>
          <p:xfrm>
            <a:off x="2578" y="2795"/>
            <a:ext cx="1691" cy="554"/>
          </p:xfrm>
          <a:graphic>
            <a:graphicData uri="http://schemas.openxmlformats.org/presentationml/2006/ole">
              <p:oleObj spid="_x0000_s100396" name="公式" r:id="rId6" imgW="1282700" imgH="419100" progId="">
                <p:embed/>
              </p:oleObj>
            </a:graphicData>
          </a:graphic>
        </p:graphicFrame>
        <p:sp>
          <p:nvSpPr>
            <p:cNvPr id="47122" name="AutoShape 27"/>
            <p:cNvSpPr>
              <a:spLocks noChangeArrowheads="1"/>
            </p:cNvSpPr>
            <p:nvPr/>
          </p:nvSpPr>
          <p:spPr bwMode="auto">
            <a:xfrm>
              <a:off x="2471" y="2931"/>
              <a:ext cx="91" cy="306"/>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p>
              <a:endParaRPr lang="zh-CN" altLang="en-US"/>
            </a:p>
          </p:txBody>
        </p:sp>
      </p:grpSp>
      <p:sp>
        <p:nvSpPr>
          <p:cNvPr id="67612" name="Rectangle 28"/>
          <p:cNvSpPr>
            <a:spLocks noChangeArrowheads="1"/>
          </p:cNvSpPr>
          <p:nvPr/>
        </p:nvSpPr>
        <p:spPr bwMode="auto">
          <a:xfrm>
            <a:off x="4716463" y="5661025"/>
            <a:ext cx="3744912" cy="519113"/>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a:t>年龄增加</a:t>
            </a:r>
            <a:r>
              <a:rPr lang="en-US" altLang="zh-CN" sz="2800" b="1" i="1"/>
              <a:t>k</a:t>
            </a:r>
            <a:r>
              <a:rPr lang="zh-CN" altLang="en-US" sz="2800" b="1"/>
              <a:t>岁后的</a:t>
            </a:r>
            <a:r>
              <a:rPr lang="en-US" altLang="zh-CN" sz="2800" b="1"/>
              <a:t>Odds</a:t>
            </a:r>
          </a:p>
        </p:txBody>
      </p:sp>
      <p:grpSp>
        <p:nvGrpSpPr>
          <p:cNvPr id="3" name="Group 31"/>
          <p:cNvGrpSpPr>
            <a:grpSpLocks/>
          </p:cNvGrpSpPr>
          <p:nvPr/>
        </p:nvGrpSpPr>
        <p:grpSpPr bwMode="auto">
          <a:xfrm>
            <a:off x="496888" y="5516563"/>
            <a:ext cx="3759200" cy="720725"/>
            <a:chOff x="313" y="3475"/>
            <a:chExt cx="2368" cy="454"/>
          </a:xfrm>
        </p:grpSpPr>
        <p:graphicFrame>
          <p:nvGraphicFramePr>
            <p:cNvPr id="47109" name="Object 24"/>
            <p:cNvGraphicFramePr>
              <a:graphicFrameLocks noChangeAspect="1"/>
            </p:cNvGraphicFramePr>
            <p:nvPr/>
          </p:nvGraphicFramePr>
          <p:xfrm>
            <a:off x="313" y="3599"/>
            <a:ext cx="2368" cy="330"/>
          </p:xfrm>
          <a:graphic>
            <a:graphicData uri="http://schemas.openxmlformats.org/presentationml/2006/ole">
              <p:oleObj spid="_x0000_s100397" name="Equation" r:id="rId7" imgW="1638300" imgH="228600" progId="Equation.DSMT4">
                <p:embed/>
              </p:oleObj>
            </a:graphicData>
          </a:graphic>
        </p:graphicFrame>
        <p:sp>
          <p:nvSpPr>
            <p:cNvPr id="47121" name="AutoShape 29"/>
            <p:cNvSpPr>
              <a:spLocks noChangeArrowheads="1"/>
            </p:cNvSpPr>
            <p:nvPr/>
          </p:nvSpPr>
          <p:spPr bwMode="auto">
            <a:xfrm>
              <a:off x="975" y="3475"/>
              <a:ext cx="306" cy="91"/>
            </a:xfrm>
            <a:prstGeom prst="downArrow">
              <a:avLst>
                <a:gd name="adj1" fmla="val 50000"/>
                <a:gd name="adj2" fmla="val 25000"/>
              </a:avLst>
            </a:prstGeom>
            <a:solidFill>
              <a:srgbClr val="FFFF66"/>
            </a:solidFill>
            <a:ln w="9525">
              <a:solidFill>
                <a:schemeClr val="tx1"/>
              </a:solidFill>
              <a:miter lim="800000"/>
              <a:headEnd/>
              <a:tailEnd/>
            </a:ln>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blinds(horizontal)">
                                      <p:cBhvr>
                                        <p:cTn id="7" dur="1000"/>
                                        <p:tgtEl>
                                          <p:spTgt spid="67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dissolve">
                                      <p:cBhvr>
                                        <p:cTn id="12" dur="10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96"/>
                                        </p:tgtEl>
                                        <p:attrNameLst>
                                          <p:attrName>style.visibility</p:attrName>
                                        </p:attrNameLst>
                                      </p:cBhvr>
                                      <p:to>
                                        <p:strVal val="visible"/>
                                      </p:to>
                                    </p:set>
                                    <p:animEffect transition="in" filter="blinds(horizontal)">
                                      <p:cBhvr>
                                        <p:cTn id="17" dur="1000"/>
                                        <p:tgtEl>
                                          <p:spTgt spid="67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7600"/>
                                        </p:tgtEl>
                                        <p:attrNameLst>
                                          <p:attrName>style.visibility</p:attrName>
                                        </p:attrNameLst>
                                      </p:cBhvr>
                                      <p:to>
                                        <p:strVal val="visible"/>
                                      </p:to>
                                    </p:set>
                                    <p:animEffect transition="in" filter="dissolve">
                                      <p:cBhvr>
                                        <p:cTn id="22" dur="1000"/>
                                        <p:tgtEl>
                                          <p:spTgt spid="676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602"/>
                                        </p:tgtEl>
                                        <p:attrNameLst>
                                          <p:attrName>style.visibility</p:attrName>
                                        </p:attrNameLst>
                                      </p:cBhvr>
                                      <p:to>
                                        <p:strVal val="visible"/>
                                      </p:to>
                                    </p:set>
                                    <p:animEffect transition="in" filter="blinds(horizontal)">
                                      <p:cBhvr>
                                        <p:cTn id="27" dur="1000"/>
                                        <p:tgtEl>
                                          <p:spTgt spid="676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603"/>
                                        </p:tgtEl>
                                        <p:attrNameLst>
                                          <p:attrName>style.visibility</p:attrName>
                                        </p:attrNameLst>
                                      </p:cBhvr>
                                      <p:to>
                                        <p:strVal val="visible"/>
                                      </p:to>
                                    </p:set>
                                    <p:animEffect transition="in" filter="blinds(horizontal)">
                                      <p:cBhvr>
                                        <p:cTn id="32" dur="1000"/>
                                        <p:tgtEl>
                                          <p:spTgt spid="676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7604"/>
                                        </p:tgtEl>
                                        <p:attrNameLst>
                                          <p:attrName>style.visibility</p:attrName>
                                        </p:attrNameLst>
                                      </p:cBhvr>
                                      <p:to>
                                        <p:strVal val="visible"/>
                                      </p:to>
                                    </p:set>
                                    <p:animEffect transition="in" filter="dissolve">
                                      <p:cBhvr>
                                        <p:cTn id="37" dur="1000"/>
                                        <p:tgtEl>
                                          <p:spTgt spid="676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dissolve">
                                      <p:cBhvr>
                                        <p:cTn id="42" dur="10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7610"/>
                                        </p:tgtEl>
                                        <p:attrNameLst>
                                          <p:attrName>style.visibility</p:attrName>
                                        </p:attrNameLst>
                                      </p:cBhvr>
                                      <p:to>
                                        <p:strVal val="visible"/>
                                      </p:to>
                                    </p:set>
                                    <p:animEffect transition="in" filter="wipe(left)">
                                      <p:cBhvr>
                                        <p:cTn id="47" dur="1000"/>
                                        <p:tgtEl>
                                          <p:spTgt spid="676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10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7612"/>
                                        </p:tgtEl>
                                        <p:attrNameLst>
                                          <p:attrName>style.visibility</p:attrName>
                                        </p:attrNameLst>
                                      </p:cBhvr>
                                      <p:to>
                                        <p:strVal val="visible"/>
                                      </p:to>
                                    </p:set>
                                    <p:animEffect transition="in" filter="blinds(horizontal)">
                                      <p:cBhvr>
                                        <p:cTn id="57" dur="1000"/>
                                        <p:tgtEl>
                                          <p:spTgt spid="67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nimBg="1"/>
      <p:bldP spid="67596" grpId="0"/>
      <p:bldP spid="67602" grpId="0"/>
      <p:bldP spid="67603" grpId="0"/>
      <p:bldP spid="67610" grpId="0"/>
      <p:bldP spid="676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0" name="Rectangle 4"/>
          <p:cNvSpPr>
            <a:spLocks noChangeArrowheads="1"/>
          </p:cNvSpPr>
          <p:nvPr/>
        </p:nvSpPr>
        <p:spPr bwMode="auto">
          <a:xfrm>
            <a:off x="2339975" y="404813"/>
            <a:ext cx="3960813" cy="57943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graphicFrame>
        <p:nvGraphicFramePr>
          <p:cNvPr id="68615" name="Object 7"/>
          <p:cNvGraphicFramePr>
            <a:graphicFrameLocks noChangeAspect="1"/>
          </p:cNvGraphicFramePr>
          <p:nvPr/>
        </p:nvGraphicFramePr>
        <p:xfrm>
          <a:off x="5292725" y="2133600"/>
          <a:ext cx="2085975" cy="431800"/>
        </p:xfrm>
        <a:graphic>
          <a:graphicData uri="http://schemas.openxmlformats.org/presentationml/2006/ole">
            <p:oleObj spid="_x0000_s101450" name="公式" r:id="rId3" imgW="965200" imgH="203200" progId="">
              <p:embed/>
            </p:oleObj>
          </a:graphicData>
        </a:graphic>
      </p:graphicFrame>
      <p:graphicFrame>
        <p:nvGraphicFramePr>
          <p:cNvPr id="68617" name="Object 9"/>
          <p:cNvGraphicFramePr>
            <a:graphicFrameLocks noChangeAspect="1"/>
          </p:cNvGraphicFramePr>
          <p:nvPr/>
        </p:nvGraphicFramePr>
        <p:xfrm>
          <a:off x="395288" y="1052513"/>
          <a:ext cx="7900987" cy="936625"/>
        </p:xfrm>
        <a:graphic>
          <a:graphicData uri="http://schemas.openxmlformats.org/presentationml/2006/ole">
            <p:oleObj spid="_x0000_s101451" name="公式" r:id="rId4" imgW="3581400" imgH="419100" progId="">
              <p:embed/>
            </p:oleObj>
          </a:graphicData>
        </a:graphic>
      </p:graphicFrame>
      <p:sp>
        <p:nvSpPr>
          <p:cNvPr id="68618" name="Rectangle 10"/>
          <p:cNvSpPr>
            <a:spLocks noChangeArrowheads="1"/>
          </p:cNvSpPr>
          <p:nvPr/>
        </p:nvSpPr>
        <p:spPr bwMode="auto">
          <a:xfrm>
            <a:off x="468313" y="2060575"/>
            <a:ext cx="49149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2800" b="1" dirty="0">
                <a:solidFill>
                  <a:srgbClr val="FF3300"/>
                </a:solidFill>
              </a:rPr>
              <a:t>20</a:t>
            </a:r>
            <a:r>
              <a:rPr lang="zh-CN" altLang="en-US" sz="2800" b="1" dirty="0">
                <a:solidFill>
                  <a:srgbClr val="FF3300"/>
                </a:solidFill>
              </a:rPr>
              <a:t>岁</a:t>
            </a:r>
            <a:r>
              <a:rPr lang="zh-CN" altLang="en-US" sz="2800" b="1" dirty="0"/>
              <a:t>的青年人患冠心病的概率 </a:t>
            </a:r>
          </a:p>
        </p:txBody>
      </p:sp>
      <p:sp>
        <p:nvSpPr>
          <p:cNvPr id="68619" name="Rectangle 11"/>
          <p:cNvSpPr>
            <a:spLocks noChangeArrowheads="1"/>
          </p:cNvSpPr>
          <p:nvPr/>
        </p:nvSpPr>
        <p:spPr bwMode="auto">
          <a:xfrm>
            <a:off x="360363" y="2708275"/>
            <a:ext cx="601186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a:t>发生比</a:t>
            </a:r>
            <a:r>
              <a:rPr lang="en-US" altLang="zh-CN" sz="2800" b="1"/>
              <a:t>(</a:t>
            </a:r>
            <a:r>
              <a:rPr lang="zh-CN" altLang="en-US" sz="2800" b="1"/>
              <a:t>患与不患冠心病的概率之比）</a:t>
            </a:r>
          </a:p>
        </p:txBody>
      </p:sp>
      <p:graphicFrame>
        <p:nvGraphicFramePr>
          <p:cNvPr id="68620" name="Object 12"/>
          <p:cNvGraphicFramePr>
            <a:graphicFrameLocks noChangeAspect="1"/>
          </p:cNvGraphicFramePr>
          <p:nvPr/>
        </p:nvGraphicFramePr>
        <p:xfrm>
          <a:off x="6240463" y="2784475"/>
          <a:ext cx="2565400" cy="428625"/>
        </p:xfrm>
        <a:graphic>
          <a:graphicData uri="http://schemas.openxmlformats.org/presentationml/2006/ole">
            <p:oleObj spid="_x0000_s101452" name="公式" r:id="rId5" imgW="1193800" imgH="203200" progId="">
              <p:embed/>
            </p:oleObj>
          </a:graphicData>
        </a:graphic>
      </p:graphicFrame>
      <p:sp>
        <p:nvSpPr>
          <p:cNvPr id="68623" name="Rectangle 15"/>
          <p:cNvSpPr>
            <a:spLocks noChangeArrowheads="1"/>
          </p:cNvSpPr>
          <p:nvPr/>
        </p:nvSpPr>
        <p:spPr bwMode="auto">
          <a:xfrm>
            <a:off x="395288" y="3933825"/>
            <a:ext cx="37528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2800" b="1" dirty="0"/>
              <a:t>10</a:t>
            </a:r>
            <a:r>
              <a:rPr lang="zh-CN" altLang="en-US" sz="2800" b="1" dirty="0"/>
              <a:t>年后</a:t>
            </a:r>
            <a:r>
              <a:rPr lang="en-US" altLang="zh-CN" sz="2800" b="1" dirty="0">
                <a:solidFill>
                  <a:srgbClr val="FF3300"/>
                </a:solidFill>
              </a:rPr>
              <a:t>30</a:t>
            </a:r>
            <a:r>
              <a:rPr lang="zh-CN" altLang="en-US" sz="2800" b="1" dirty="0">
                <a:solidFill>
                  <a:srgbClr val="FF3300"/>
                </a:solidFill>
              </a:rPr>
              <a:t>岁</a:t>
            </a:r>
            <a:r>
              <a:rPr lang="zh-CN" altLang="en-US" sz="2800" b="1" dirty="0"/>
              <a:t>人的发生比</a:t>
            </a:r>
          </a:p>
        </p:txBody>
      </p:sp>
      <p:graphicFrame>
        <p:nvGraphicFramePr>
          <p:cNvPr id="68624" name="Object 16"/>
          <p:cNvGraphicFramePr>
            <a:graphicFrameLocks noChangeAspect="1"/>
          </p:cNvGraphicFramePr>
          <p:nvPr/>
        </p:nvGraphicFramePr>
        <p:xfrm>
          <a:off x="4264025" y="3933825"/>
          <a:ext cx="4575175" cy="503238"/>
        </p:xfrm>
        <a:graphic>
          <a:graphicData uri="http://schemas.openxmlformats.org/presentationml/2006/ole">
            <p:oleObj spid="_x0000_s101453" name="Equation" r:id="rId6" imgW="2171700" imgH="228600" progId="Equation.DSMT4">
              <p:embed/>
            </p:oleObj>
          </a:graphicData>
        </a:graphic>
      </p:graphicFrame>
      <p:sp>
        <p:nvSpPr>
          <p:cNvPr id="68626" name="Rectangle 18"/>
          <p:cNvSpPr>
            <a:spLocks noChangeArrowheads="1"/>
          </p:cNvSpPr>
          <p:nvPr/>
        </p:nvSpPr>
        <p:spPr bwMode="auto">
          <a:xfrm>
            <a:off x="395288" y="4508500"/>
            <a:ext cx="13430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altLang="zh-CN" sz="2800" b="1">
                <a:solidFill>
                  <a:srgbClr val="FF3300"/>
                </a:solidFill>
              </a:rPr>
              <a:t>60</a:t>
            </a:r>
            <a:r>
              <a:rPr lang="zh-CN" altLang="en-US" sz="2800" b="1">
                <a:solidFill>
                  <a:srgbClr val="FF3300"/>
                </a:solidFill>
              </a:rPr>
              <a:t>岁</a:t>
            </a:r>
            <a:r>
              <a:rPr lang="zh-CN" altLang="en-US" sz="2800" b="1"/>
              <a:t>时 </a:t>
            </a:r>
          </a:p>
        </p:txBody>
      </p:sp>
      <p:graphicFrame>
        <p:nvGraphicFramePr>
          <p:cNvPr id="68627" name="Object 19"/>
          <p:cNvGraphicFramePr>
            <a:graphicFrameLocks noChangeAspect="1"/>
          </p:cNvGraphicFramePr>
          <p:nvPr/>
        </p:nvGraphicFramePr>
        <p:xfrm>
          <a:off x="1674813" y="4594225"/>
          <a:ext cx="2465387" cy="419100"/>
        </p:xfrm>
        <a:graphic>
          <a:graphicData uri="http://schemas.openxmlformats.org/presentationml/2006/ole">
            <p:oleObj spid="_x0000_s101454" name="公式" r:id="rId7" imgW="1193800" imgH="203200" progId="">
              <p:embed/>
            </p:oleObj>
          </a:graphicData>
        </a:graphic>
      </p:graphicFrame>
      <p:graphicFrame>
        <p:nvGraphicFramePr>
          <p:cNvPr id="68631" name="Object 23"/>
          <p:cNvGraphicFramePr>
            <a:graphicFrameLocks noChangeAspect="1"/>
          </p:cNvGraphicFramePr>
          <p:nvPr/>
        </p:nvGraphicFramePr>
        <p:xfrm>
          <a:off x="5795963" y="5229225"/>
          <a:ext cx="1512887" cy="458788"/>
        </p:xfrm>
        <a:graphic>
          <a:graphicData uri="http://schemas.openxmlformats.org/presentationml/2006/ole">
            <p:oleObj spid="_x0000_s101455" name="公式" r:id="rId8" imgW="749300" imgH="228600" progId="">
              <p:embed/>
            </p:oleObj>
          </a:graphicData>
        </a:graphic>
      </p:graphicFrame>
      <p:grpSp>
        <p:nvGrpSpPr>
          <p:cNvPr id="2" name="Group 41"/>
          <p:cNvGrpSpPr>
            <a:grpSpLocks/>
          </p:cNvGrpSpPr>
          <p:nvPr/>
        </p:nvGrpSpPr>
        <p:grpSpPr bwMode="auto">
          <a:xfrm>
            <a:off x="7451725" y="5229225"/>
            <a:ext cx="1295400" cy="485775"/>
            <a:chOff x="4694" y="3294"/>
            <a:chExt cx="816" cy="306"/>
          </a:xfrm>
        </p:grpSpPr>
        <p:graphicFrame>
          <p:nvGraphicFramePr>
            <p:cNvPr id="48139" name="Object 25"/>
            <p:cNvGraphicFramePr>
              <a:graphicFrameLocks noChangeAspect="1"/>
            </p:cNvGraphicFramePr>
            <p:nvPr/>
          </p:nvGraphicFramePr>
          <p:xfrm>
            <a:off x="4830" y="3294"/>
            <a:ext cx="680" cy="249"/>
          </p:xfrm>
          <a:graphic>
            <a:graphicData uri="http://schemas.openxmlformats.org/presentationml/2006/ole">
              <p:oleObj spid="_x0000_s101456" name="公式" r:id="rId9" imgW="494870" imgH="177646" progId="">
                <p:embed/>
              </p:oleObj>
            </a:graphicData>
          </a:graphic>
        </p:graphicFrame>
        <p:sp>
          <p:nvSpPr>
            <p:cNvPr id="48158" name="AutoShape 31"/>
            <p:cNvSpPr>
              <a:spLocks noChangeArrowheads="1"/>
            </p:cNvSpPr>
            <p:nvPr/>
          </p:nvSpPr>
          <p:spPr bwMode="auto">
            <a:xfrm>
              <a:off x="4694" y="3294"/>
              <a:ext cx="91" cy="306"/>
            </a:xfrm>
            <a:prstGeom prst="rightArrow">
              <a:avLst>
                <a:gd name="adj1" fmla="val 50000"/>
                <a:gd name="adj2" fmla="val 2500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3" name="Group 40"/>
          <p:cNvGrpSpPr>
            <a:grpSpLocks/>
          </p:cNvGrpSpPr>
          <p:nvPr/>
        </p:nvGrpSpPr>
        <p:grpSpPr bwMode="auto">
          <a:xfrm>
            <a:off x="468313" y="5805488"/>
            <a:ext cx="7991475" cy="519112"/>
            <a:chOff x="295" y="3657"/>
            <a:chExt cx="5034" cy="327"/>
          </a:xfrm>
        </p:grpSpPr>
        <p:sp>
          <p:nvSpPr>
            <p:cNvPr id="48156" name="Rectangle 27"/>
            <p:cNvSpPr>
              <a:spLocks noChangeArrowheads="1"/>
            </p:cNvSpPr>
            <p:nvPr/>
          </p:nvSpPr>
          <p:spPr bwMode="auto">
            <a:xfrm>
              <a:off x="385" y="3657"/>
              <a:ext cx="4944" cy="32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altLang="zh-CN" sz="2800" b="1"/>
                <a:t>48</a:t>
              </a:r>
              <a:r>
                <a:rPr lang="zh-CN" altLang="en-US" sz="2800" b="1"/>
                <a:t>岁时患冠心病的概率会大于不患冠心病的概率</a:t>
              </a:r>
              <a:r>
                <a:rPr lang="en-US" altLang="zh-CN" sz="2800" b="1"/>
                <a:t>. </a:t>
              </a:r>
            </a:p>
          </p:txBody>
        </p:sp>
        <p:sp>
          <p:nvSpPr>
            <p:cNvPr id="48157" name="AutoShape 32"/>
            <p:cNvSpPr>
              <a:spLocks noChangeArrowheads="1"/>
            </p:cNvSpPr>
            <p:nvPr/>
          </p:nvSpPr>
          <p:spPr bwMode="auto">
            <a:xfrm>
              <a:off x="295" y="3668"/>
              <a:ext cx="91" cy="306"/>
            </a:xfrm>
            <a:prstGeom prst="rightArrow">
              <a:avLst>
                <a:gd name="adj1" fmla="val 50000"/>
                <a:gd name="adj2" fmla="val 2500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4" name="Group 35"/>
          <p:cNvGrpSpPr>
            <a:grpSpLocks/>
          </p:cNvGrpSpPr>
          <p:nvPr/>
        </p:nvGrpSpPr>
        <p:grpSpPr bwMode="auto">
          <a:xfrm>
            <a:off x="1403350" y="3284538"/>
            <a:ext cx="5756275" cy="519112"/>
            <a:chOff x="884" y="2069"/>
            <a:chExt cx="3626" cy="327"/>
          </a:xfrm>
        </p:grpSpPr>
        <p:sp>
          <p:nvSpPr>
            <p:cNvPr id="48154" name="Rectangle 14"/>
            <p:cNvSpPr>
              <a:spLocks noChangeArrowheads="1"/>
            </p:cNvSpPr>
            <p:nvPr/>
          </p:nvSpPr>
          <p:spPr bwMode="auto">
            <a:xfrm>
              <a:off x="1020" y="2069"/>
              <a:ext cx="3490" cy="32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2800" b="1"/>
                <a:t>年龄增加</a:t>
              </a:r>
              <a:r>
                <a:rPr lang="en-US" altLang="zh-CN" sz="2800" b="1"/>
                <a:t>1</a:t>
              </a:r>
              <a:r>
                <a:rPr lang="zh-CN" altLang="en-US" sz="2800" b="1"/>
                <a:t>岁患病概率的变化很小</a:t>
              </a:r>
              <a:r>
                <a:rPr lang="en-US" altLang="zh-CN" sz="2800" b="1"/>
                <a:t>. </a:t>
              </a:r>
            </a:p>
          </p:txBody>
        </p:sp>
        <p:sp>
          <p:nvSpPr>
            <p:cNvPr id="48155" name="AutoShape 33"/>
            <p:cNvSpPr>
              <a:spLocks noChangeArrowheads="1"/>
            </p:cNvSpPr>
            <p:nvPr/>
          </p:nvSpPr>
          <p:spPr bwMode="auto">
            <a:xfrm>
              <a:off x="884" y="2069"/>
              <a:ext cx="91"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48149" name="Rectangle 3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zh-CN" altLang="en-US"/>
          </a:p>
        </p:txBody>
      </p:sp>
      <p:grpSp>
        <p:nvGrpSpPr>
          <p:cNvPr id="5" name="Group 39"/>
          <p:cNvGrpSpPr>
            <a:grpSpLocks/>
          </p:cNvGrpSpPr>
          <p:nvPr/>
        </p:nvGrpSpPr>
        <p:grpSpPr bwMode="auto">
          <a:xfrm>
            <a:off x="323850" y="5141913"/>
            <a:ext cx="4968875" cy="519112"/>
            <a:chOff x="204" y="3239"/>
            <a:chExt cx="3130" cy="327"/>
          </a:xfrm>
        </p:grpSpPr>
        <p:sp>
          <p:nvSpPr>
            <p:cNvPr id="48153" name="Rectangle 36"/>
            <p:cNvSpPr>
              <a:spLocks noChangeArrowheads="1"/>
            </p:cNvSpPr>
            <p:nvPr/>
          </p:nvSpPr>
          <p:spPr bwMode="auto">
            <a:xfrm>
              <a:off x="204" y="3239"/>
              <a:ext cx="313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US" altLang="zh-CN" sz="2800" b="1"/>
                <a:t>Logit</a:t>
              </a:r>
              <a:r>
                <a:rPr lang="zh-CN" altLang="en-US" sz="2800" b="1"/>
                <a:t>回归模型</a:t>
              </a:r>
            </a:p>
          </p:txBody>
        </p:sp>
        <p:graphicFrame>
          <p:nvGraphicFramePr>
            <p:cNvPr id="48138" name="Object 37"/>
            <p:cNvGraphicFramePr>
              <a:graphicFrameLocks noChangeAspect="1"/>
            </p:cNvGraphicFramePr>
            <p:nvPr/>
          </p:nvGraphicFramePr>
          <p:xfrm>
            <a:off x="1701" y="3294"/>
            <a:ext cx="1592" cy="268"/>
          </p:xfrm>
          <a:graphic>
            <a:graphicData uri="http://schemas.openxmlformats.org/presentationml/2006/ole">
              <p:oleObj spid="_x0000_s101457" name="公式" r:id="rId10" imgW="1180588" imgH="203112" progId="">
                <p:embed/>
              </p:oleObj>
            </a:graphicData>
          </a:graphic>
        </p:graphicFrame>
      </p:grpSp>
      <p:grpSp>
        <p:nvGrpSpPr>
          <p:cNvPr id="6" name="Group 42"/>
          <p:cNvGrpSpPr>
            <a:grpSpLocks/>
          </p:cNvGrpSpPr>
          <p:nvPr/>
        </p:nvGrpSpPr>
        <p:grpSpPr bwMode="auto">
          <a:xfrm>
            <a:off x="4500563" y="4494213"/>
            <a:ext cx="4319587" cy="519112"/>
            <a:chOff x="2835" y="2831"/>
            <a:chExt cx="2721" cy="327"/>
          </a:xfrm>
        </p:grpSpPr>
        <p:sp>
          <p:nvSpPr>
            <p:cNvPr id="48152" name="Rectangle 30"/>
            <p:cNvSpPr>
              <a:spLocks noChangeArrowheads="1"/>
            </p:cNvSpPr>
            <p:nvPr/>
          </p:nvSpPr>
          <p:spPr bwMode="auto">
            <a:xfrm>
              <a:off x="2835" y="2831"/>
              <a:ext cx="2721" cy="32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a:t>是</a:t>
              </a:r>
              <a:r>
                <a:rPr lang="en-US" altLang="zh-CN" sz="2800" b="1"/>
                <a:t>20</a:t>
              </a:r>
              <a:r>
                <a:rPr lang="zh-CN" altLang="en-US" sz="2800" b="1"/>
                <a:t>岁的                         倍</a:t>
              </a:r>
            </a:p>
          </p:txBody>
        </p:sp>
        <p:graphicFrame>
          <p:nvGraphicFramePr>
            <p:cNvPr id="48137" name="Object 28"/>
            <p:cNvGraphicFramePr>
              <a:graphicFrameLocks noChangeAspect="1"/>
            </p:cNvGraphicFramePr>
            <p:nvPr/>
          </p:nvGraphicFramePr>
          <p:xfrm>
            <a:off x="3849" y="2886"/>
            <a:ext cx="1282" cy="259"/>
          </p:xfrm>
          <a:graphic>
            <a:graphicData uri="http://schemas.openxmlformats.org/presentationml/2006/ole">
              <p:oleObj spid="_x0000_s101458" name="Equation" r:id="rId11" imgW="990170" imgH="203112" progId="Equation.DSMT4">
                <p:embed/>
              </p:oleObj>
            </a:graphicData>
          </a:graphic>
        </p:graphicFrame>
      </p:grpSp>
      <p:graphicFrame>
        <p:nvGraphicFramePr>
          <p:cNvPr id="48136" name="Object 43"/>
          <p:cNvGraphicFramePr>
            <a:graphicFrameLocks noChangeAspect="1"/>
          </p:cNvGraphicFramePr>
          <p:nvPr/>
        </p:nvGraphicFramePr>
        <p:xfrm>
          <a:off x="8172450" y="541338"/>
          <a:ext cx="792163" cy="655637"/>
        </p:xfrm>
        <a:graphic>
          <a:graphicData uri="http://schemas.openxmlformats.org/presentationml/2006/ole">
            <p:oleObj spid="_x0000_s101459" name="剪辑" r:id="rId12" imgW="4046538" imgH="3352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8617"/>
                                        </p:tgtEl>
                                        <p:attrNameLst>
                                          <p:attrName>style.visibility</p:attrName>
                                        </p:attrNameLst>
                                      </p:cBhvr>
                                      <p:to>
                                        <p:strVal val="visible"/>
                                      </p:to>
                                    </p:set>
                                    <p:animEffect transition="in" filter="dissolve">
                                      <p:cBhvr>
                                        <p:cTn id="7" dur="1000"/>
                                        <p:tgtEl>
                                          <p:spTgt spid="686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8"/>
                                        </p:tgtEl>
                                        <p:attrNameLst>
                                          <p:attrName>style.visibility</p:attrName>
                                        </p:attrNameLst>
                                      </p:cBhvr>
                                      <p:to>
                                        <p:strVal val="visible"/>
                                      </p:to>
                                    </p:set>
                                    <p:animEffect transition="in" filter="blinds(horizontal)">
                                      <p:cBhvr>
                                        <p:cTn id="12" dur="1000"/>
                                        <p:tgtEl>
                                          <p:spTgt spid="68618"/>
                                        </p:tgtEl>
                                      </p:cBhvr>
                                    </p:animEffect>
                                  </p:childTnLst>
                                </p:cTn>
                              </p:par>
                              <p:par>
                                <p:cTn id="13" presetID="3" presetClass="entr" presetSubtype="10" fill="hold" nodeType="withEffect">
                                  <p:stCondLst>
                                    <p:cond delay="0"/>
                                  </p:stCondLst>
                                  <p:childTnLst>
                                    <p:set>
                                      <p:cBhvr>
                                        <p:cTn id="14" dur="1" fill="hold">
                                          <p:stCondLst>
                                            <p:cond delay="0"/>
                                          </p:stCondLst>
                                        </p:cTn>
                                        <p:tgtEl>
                                          <p:spTgt spid="68615"/>
                                        </p:tgtEl>
                                        <p:attrNameLst>
                                          <p:attrName>style.visibility</p:attrName>
                                        </p:attrNameLst>
                                      </p:cBhvr>
                                      <p:to>
                                        <p:strVal val="visible"/>
                                      </p:to>
                                    </p:set>
                                    <p:animEffect transition="in" filter="blinds(horizontal)">
                                      <p:cBhvr>
                                        <p:cTn id="15" dur="1000"/>
                                        <p:tgtEl>
                                          <p:spTgt spid="686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619"/>
                                        </p:tgtEl>
                                        <p:attrNameLst>
                                          <p:attrName>style.visibility</p:attrName>
                                        </p:attrNameLst>
                                      </p:cBhvr>
                                      <p:to>
                                        <p:strVal val="visible"/>
                                      </p:to>
                                    </p:set>
                                    <p:animEffect transition="in" filter="blinds(horizontal)">
                                      <p:cBhvr>
                                        <p:cTn id="20" dur="1000"/>
                                        <p:tgtEl>
                                          <p:spTgt spid="68619"/>
                                        </p:tgtEl>
                                      </p:cBhvr>
                                    </p:animEffect>
                                  </p:childTnLst>
                                </p:cTn>
                              </p:par>
                              <p:par>
                                <p:cTn id="21" presetID="3" presetClass="entr" presetSubtype="10" fill="hold" nodeType="withEffect">
                                  <p:stCondLst>
                                    <p:cond delay="0"/>
                                  </p:stCondLst>
                                  <p:childTnLst>
                                    <p:set>
                                      <p:cBhvr>
                                        <p:cTn id="22" dur="1" fill="hold">
                                          <p:stCondLst>
                                            <p:cond delay="0"/>
                                          </p:stCondLst>
                                        </p:cTn>
                                        <p:tgtEl>
                                          <p:spTgt spid="68620"/>
                                        </p:tgtEl>
                                        <p:attrNameLst>
                                          <p:attrName>style.visibility</p:attrName>
                                        </p:attrNameLst>
                                      </p:cBhvr>
                                      <p:to>
                                        <p:strVal val="visible"/>
                                      </p:to>
                                    </p:set>
                                    <p:animEffect transition="in" filter="blinds(horizontal)">
                                      <p:cBhvr>
                                        <p:cTn id="23" dur="1000"/>
                                        <p:tgtEl>
                                          <p:spTgt spid="686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10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8623"/>
                                        </p:tgtEl>
                                        <p:attrNameLst>
                                          <p:attrName>style.visibility</p:attrName>
                                        </p:attrNameLst>
                                      </p:cBhvr>
                                      <p:to>
                                        <p:strVal val="visible"/>
                                      </p:to>
                                    </p:set>
                                    <p:animEffect transition="in" filter="blinds(horizontal)">
                                      <p:cBhvr>
                                        <p:cTn id="33" dur="1000"/>
                                        <p:tgtEl>
                                          <p:spTgt spid="68623"/>
                                        </p:tgtEl>
                                      </p:cBhvr>
                                    </p:animEffect>
                                  </p:childTnLst>
                                </p:cTn>
                              </p:par>
                              <p:par>
                                <p:cTn id="34" presetID="3" presetClass="entr" presetSubtype="10" fill="hold" nodeType="withEffect">
                                  <p:stCondLst>
                                    <p:cond delay="0"/>
                                  </p:stCondLst>
                                  <p:childTnLst>
                                    <p:set>
                                      <p:cBhvr>
                                        <p:cTn id="35" dur="1" fill="hold">
                                          <p:stCondLst>
                                            <p:cond delay="0"/>
                                          </p:stCondLst>
                                        </p:cTn>
                                        <p:tgtEl>
                                          <p:spTgt spid="68624"/>
                                        </p:tgtEl>
                                        <p:attrNameLst>
                                          <p:attrName>style.visibility</p:attrName>
                                        </p:attrNameLst>
                                      </p:cBhvr>
                                      <p:to>
                                        <p:strVal val="visible"/>
                                      </p:to>
                                    </p:set>
                                    <p:animEffect transition="in" filter="blinds(horizontal)">
                                      <p:cBhvr>
                                        <p:cTn id="36" dur="1000"/>
                                        <p:tgtEl>
                                          <p:spTgt spid="686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8627"/>
                                        </p:tgtEl>
                                        <p:attrNameLst>
                                          <p:attrName>style.visibility</p:attrName>
                                        </p:attrNameLst>
                                      </p:cBhvr>
                                      <p:to>
                                        <p:strVal val="visible"/>
                                      </p:to>
                                    </p:set>
                                    <p:animEffect transition="in" filter="blinds(horizontal)">
                                      <p:cBhvr>
                                        <p:cTn id="41" dur="1000"/>
                                        <p:tgtEl>
                                          <p:spTgt spid="6862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68626"/>
                                        </p:tgtEl>
                                        <p:attrNameLst>
                                          <p:attrName>style.visibility</p:attrName>
                                        </p:attrNameLst>
                                      </p:cBhvr>
                                      <p:to>
                                        <p:strVal val="visible"/>
                                      </p:to>
                                    </p:set>
                                    <p:animEffect transition="in" filter="blinds(horizontal)">
                                      <p:cBhvr>
                                        <p:cTn id="44" dur="1000"/>
                                        <p:tgtEl>
                                          <p:spTgt spid="686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10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1000"/>
                                        <p:tgtEl>
                                          <p:spTgt spid="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nodeType="clickEffect">
                                  <p:stCondLst>
                                    <p:cond delay="0"/>
                                  </p:stCondLst>
                                  <p:childTnLst>
                                    <p:set>
                                      <p:cBhvr>
                                        <p:cTn id="58" dur="1" fill="hold">
                                          <p:stCondLst>
                                            <p:cond delay="0"/>
                                          </p:stCondLst>
                                        </p:cTn>
                                        <p:tgtEl>
                                          <p:spTgt spid="68631"/>
                                        </p:tgtEl>
                                        <p:attrNameLst>
                                          <p:attrName>style.visibility</p:attrName>
                                        </p:attrNameLst>
                                      </p:cBhvr>
                                      <p:to>
                                        <p:strVal val="visible"/>
                                      </p:to>
                                    </p:set>
                                    <p:animEffect transition="in" filter="checkerboard(across)">
                                      <p:cBhvr>
                                        <p:cTn id="59" dur="1000"/>
                                        <p:tgtEl>
                                          <p:spTgt spid="6863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checkerboard(across)">
                                      <p:cBhvr>
                                        <p:cTn id="64" dur="1000"/>
                                        <p:tgtEl>
                                          <p:spTgt spid="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down)">
                                      <p:cBhvr>
                                        <p:cTn id="6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8" grpId="0"/>
      <p:bldP spid="68619" grpId="0"/>
      <p:bldP spid="68623" grpId="0"/>
      <p:bldP spid="6862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ChangeArrowheads="1"/>
          </p:cNvSpPr>
          <p:nvPr/>
        </p:nvSpPr>
        <p:spPr bwMode="auto">
          <a:xfrm>
            <a:off x="468313" y="1159818"/>
            <a:ext cx="8388350" cy="1563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nSpc>
                <a:spcPct val="115000"/>
              </a:lnSpc>
              <a:buFontTx/>
              <a:buChar char="•"/>
            </a:pPr>
            <a:r>
              <a:rPr lang="en-US" altLang="zh-CN" sz="2800" b="1" dirty="0"/>
              <a:t> </a:t>
            </a:r>
            <a:r>
              <a:rPr lang="zh-CN" altLang="en-US" sz="2800" b="1" dirty="0">
                <a:solidFill>
                  <a:srgbClr val="FF0000"/>
                </a:solidFill>
              </a:rPr>
              <a:t>因变量是定性变量</a:t>
            </a:r>
            <a:r>
              <a:rPr lang="zh-CN" altLang="en-US" sz="2800" b="1" dirty="0"/>
              <a:t>的回归分析作为一种有效的数据处理方法已被广泛应用，尤其在医学、社会调查、生物信息处理等领域 </a:t>
            </a:r>
            <a:r>
              <a:rPr lang="en-US" altLang="zh-CN" sz="2800" b="1" dirty="0"/>
              <a:t>.</a:t>
            </a:r>
          </a:p>
        </p:txBody>
      </p:sp>
      <p:graphicFrame>
        <p:nvGraphicFramePr>
          <p:cNvPr id="69637" name="Object 5"/>
          <p:cNvGraphicFramePr>
            <a:graphicFrameLocks noChangeAspect="1"/>
          </p:cNvGraphicFramePr>
          <p:nvPr>
            <p:extLst>
              <p:ext uri="{D42A27DB-BD31-4B8C-83A1-F6EECF244321}">
                <p14:modId xmlns:p14="http://schemas.microsoft.com/office/powerpoint/2010/main" xmlns="" val="3999854761"/>
              </p:ext>
            </p:extLst>
          </p:nvPr>
        </p:nvGraphicFramePr>
        <p:xfrm>
          <a:off x="3000375" y="2773486"/>
          <a:ext cx="5086350" cy="871538"/>
        </p:xfrm>
        <a:graphic>
          <a:graphicData uri="http://schemas.openxmlformats.org/presentationml/2006/ole">
            <p:oleObj spid="_x0000_s49584" name="公式" r:id="rId3" imgW="2501900" imgH="431800" progId="">
              <p:embed/>
            </p:oleObj>
          </a:graphicData>
        </a:graphic>
      </p:graphicFrame>
      <p:grpSp>
        <p:nvGrpSpPr>
          <p:cNvPr id="2" name="Group 13"/>
          <p:cNvGrpSpPr>
            <a:grpSpLocks/>
          </p:cNvGrpSpPr>
          <p:nvPr/>
        </p:nvGrpSpPr>
        <p:grpSpPr bwMode="auto">
          <a:xfrm>
            <a:off x="611188" y="3773984"/>
            <a:ext cx="7561262" cy="519112"/>
            <a:chOff x="385" y="2205"/>
            <a:chExt cx="4763" cy="327"/>
          </a:xfrm>
        </p:grpSpPr>
        <p:graphicFrame>
          <p:nvGraphicFramePr>
            <p:cNvPr id="49155" name="Object 7"/>
            <p:cNvGraphicFramePr>
              <a:graphicFrameLocks noChangeAspect="1"/>
            </p:cNvGraphicFramePr>
            <p:nvPr/>
          </p:nvGraphicFramePr>
          <p:xfrm>
            <a:off x="1292" y="2206"/>
            <a:ext cx="862" cy="317"/>
          </p:xfrm>
          <a:graphic>
            <a:graphicData uri="http://schemas.openxmlformats.org/presentationml/2006/ole">
              <p:oleObj spid="_x0000_s49585" name="公式" r:id="rId4" imgW="571252" imgH="228501" progId="">
                <p:embed/>
              </p:oleObj>
            </a:graphicData>
          </a:graphic>
        </p:graphicFrame>
        <p:sp>
          <p:nvSpPr>
            <p:cNvPr id="49162" name="Rectangle 9"/>
            <p:cNvSpPr>
              <a:spLocks noChangeArrowheads="1"/>
            </p:cNvSpPr>
            <p:nvPr/>
          </p:nvSpPr>
          <p:spPr bwMode="auto">
            <a:xfrm>
              <a:off x="385" y="2205"/>
              <a:ext cx="4763"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2800" b="1" dirty="0"/>
                <a:t>自变量                     可以是定量变量或定性变量 </a:t>
              </a:r>
            </a:p>
          </p:txBody>
        </p:sp>
      </p:grpSp>
      <p:sp>
        <p:nvSpPr>
          <p:cNvPr id="69642" name="Rectangle 10"/>
          <p:cNvSpPr>
            <a:spLocks noChangeArrowheads="1"/>
          </p:cNvSpPr>
          <p:nvPr/>
        </p:nvSpPr>
        <p:spPr bwMode="auto">
          <a:xfrm>
            <a:off x="208089" y="4454745"/>
            <a:ext cx="8748713" cy="1578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nSpc>
                <a:spcPct val="115000"/>
              </a:lnSpc>
              <a:buFontTx/>
              <a:buChar char="•"/>
            </a:pPr>
            <a:r>
              <a:rPr lang="en-US" altLang="zh-CN" sz="2800" b="1" dirty="0"/>
              <a:t> </a:t>
            </a:r>
            <a:r>
              <a:rPr lang="zh-CN" altLang="en-US" sz="2800" b="1" dirty="0"/>
              <a:t>可以用</a:t>
            </a:r>
            <a:r>
              <a:rPr lang="zh-CN" altLang="en-US" sz="2800" b="1" dirty="0">
                <a:solidFill>
                  <a:srgbClr val="FF3300"/>
                </a:solidFill>
              </a:rPr>
              <a:t>逐步回归</a:t>
            </a:r>
            <a:r>
              <a:rPr lang="zh-CN" altLang="en-US" sz="2800" b="1" dirty="0"/>
              <a:t>方法建立</a:t>
            </a:r>
            <a:r>
              <a:rPr lang="zh-CN" altLang="en-US" sz="2800" b="1" dirty="0" smtClean="0"/>
              <a:t>多元</a:t>
            </a:r>
            <a:r>
              <a:rPr lang="en-US" altLang="zh-CN" sz="2800" b="1" dirty="0" err="1"/>
              <a:t>l</a:t>
            </a:r>
            <a:r>
              <a:rPr lang="en-US" altLang="zh-CN" sz="2800" b="1" dirty="0" err="1" smtClean="0"/>
              <a:t>ogit</a:t>
            </a:r>
            <a:r>
              <a:rPr lang="zh-CN" altLang="en-US" sz="2800" b="1" dirty="0"/>
              <a:t>模型</a:t>
            </a:r>
            <a:r>
              <a:rPr lang="zh-CN" altLang="en-US" sz="2800" b="1" dirty="0" smtClean="0"/>
              <a:t>和</a:t>
            </a:r>
            <a:r>
              <a:rPr lang="en-US" altLang="zh-CN" sz="2800" b="1" dirty="0" err="1"/>
              <a:t>p</a:t>
            </a:r>
            <a:r>
              <a:rPr lang="en-US" altLang="zh-CN" sz="2800" b="1" dirty="0" err="1" smtClean="0"/>
              <a:t>robit</a:t>
            </a:r>
            <a:r>
              <a:rPr lang="zh-CN" altLang="en-US" sz="2800" b="1" dirty="0"/>
              <a:t>模型</a:t>
            </a:r>
            <a:r>
              <a:rPr lang="en-US" altLang="zh-CN" sz="2800" b="1" dirty="0"/>
              <a:t>, </a:t>
            </a:r>
            <a:r>
              <a:rPr lang="zh-CN" altLang="en-US" sz="2800" b="1" dirty="0" smtClean="0"/>
              <a:t>逐个加入</a:t>
            </a:r>
            <a:r>
              <a:rPr lang="zh-CN" altLang="en-US" sz="2800" b="1" dirty="0"/>
              <a:t>自变量</a:t>
            </a:r>
            <a:r>
              <a:rPr lang="en-US" altLang="zh-CN" sz="2800" b="1" dirty="0"/>
              <a:t>(</a:t>
            </a:r>
            <a:r>
              <a:rPr lang="zh-CN" altLang="en-US" sz="2800" b="1" dirty="0" smtClean="0"/>
              <a:t>包括自变量</a:t>
            </a:r>
            <a:r>
              <a:rPr lang="zh-CN" altLang="en-US" sz="2800" b="1" dirty="0"/>
              <a:t>的高次项</a:t>
            </a:r>
            <a:r>
              <a:rPr lang="zh-CN" altLang="en-US" sz="2800" b="1" dirty="0" smtClean="0"/>
              <a:t>及交叉项</a:t>
            </a:r>
            <a:r>
              <a:rPr lang="en-US" altLang="zh-CN" sz="2800" b="1" dirty="0" smtClean="0"/>
              <a:t>), </a:t>
            </a:r>
            <a:r>
              <a:rPr lang="zh-CN" altLang="en-US" sz="2800" b="1" dirty="0"/>
              <a:t>并且实时地进行模型比较检验</a:t>
            </a:r>
            <a:r>
              <a:rPr lang="en-US" altLang="zh-CN" sz="2800" b="1" dirty="0"/>
              <a:t>, </a:t>
            </a:r>
            <a:r>
              <a:rPr lang="zh-CN" altLang="en-US" sz="2800" b="1" dirty="0"/>
              <a:t>选择与数据拟合较好的模型</a:t>
            </a:r>
            <a:r>
              <a:rPr lang="en-US" altLang="zh-CN" sz="2800" b="1" dirty="0"/>
              <a:t>. </a:t>
            </a:r>
          </a:p>
        </p:txBody>
      </p:sp>
      <p:sp>
        <p:nvSpPr>
          <p:cNvPr id="49160" name="Rectangle 11"/>
          <p:cNvSpPr>
            <a:spLocks noChangeArrowheads="1"/>
          </p:cNvSpPr>
          <p:nvPr/>
        </p:nvSpPr>
        <p:spPr bwMode="auto">
          <a:xfrm>
            <a:off x="3348038" y="476250"/>
            <a:ext cx="1873250"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69644" name="Rectangle 12"/>
          <p:cNvSpPr>
            <a:spLocks noChangeArrowheads="1"/>
          </p:cNvSpPr>
          <p:nvPr/>
        </p:nvSpPr>
        <p:spPr bwMode="auto">
          <a:xfrm>
            <a:off x="539750" y="2973511"/>
            <a:ext cx="2305439"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800" b="1" dirty="0" smtClean="0"/>
              <a:t>多元</a:t>
            </a:r>
            <a:r>
              <a:rPr lang="en-US" altLang="zh-CN" sz="2800" b="1" dirty="0" err="1"/>
              <a:t>l</a:t>
            </a:r>
            <a:r>
              <a:rPr lang="en-US" altLang="zh-CN" sz="2800" b="1" dirty="0" err="1" smtClean="0"/>
              <a:t>ogit</a:t>
            </a:r>
            <a:r>
              <a:rPr lang="zh-CN" altLang="en-US" sz="2800" b="1" dirty="0"/>
              <a:t>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1000"/>
                                        <p:tgtEl>
                                          <p:spTgt spid="6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644"/>
                                        </p:tgtEl>
                                        <p:attrNameLst>
                                          <p:attrName>style.visibility</p:attrName>
                                        </p:attrNameLst>
                                      </p:cBhvr>
                                      <p:to>
                                        <p:strVal val="visible"/>
                                      </p:to>
                                    </p:set>
                                    <p:animEffect transition="in" filter="dissolve">
                                      <p:cBhvr>
                                        <p:cTn id="12" dur="1000"/>
                                        <p:tgtEl>
                                          <p:spTgt spid="69644"/>
                                        </p:tgtEl>
                                      </p:cBhvr>
                                    </p:animEffect>
                                  </p:childTnLst>
                                </p:cTn>
                              </p:par>
                              <p:par>
                                <p:cTn id="13" presetID="9" presetClass="entr" presetSubtype="0" fill="hold" nodeType="withEffect">
                                  <p:stCondLst>
                                    <p:cond delay="0"/>
                                  </p:stCondLst>
                                  <p:childTnLst>
                                    <p:set>
                                      <p:cBhvr>
                                        <p:cTn id="14" dur="1" fill="hold">
                                          <p:stCondLst>
                                            <p:cond delay="0"/>
                                          </p:stCondLst>
                                        </p:cTn>
                                        <p:tgtEl>
                                          <p:spTgt spid="69637"/>
                                        </p:tgtEl>
                                        <p:attrNameLst>
                                          <p:attrName>style.visibility</p:attrName>
                                        </p:attrNameLst>
                                      </p:cBhvr>
                                      <p:to>
                                        <p:strVal val="visible"/>
                                      </p:to>
                                    </p:set>
                                    <p:animEffect transition="in" filter="dissolve">
                                      <p:cBhvr>
                                        <p:cTn id="15" dur="1000"/>
                                        <p:tgtEl>
                                          <p:spTgt spid="696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10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9642"/>
                                        </p:tgtEl>
                                        <p:attrNameLst>
                                          <p:attrName>style.visibility</p:attrName>
                                        </p:attrNameLst>
                                      </p:cBhvr>
                                      <p:to>
                                        <p:strVal val="visible"/>
                                      </p:to>
                                    </p:set>
                                    <p:animEffect transition="in" filter="blinds(horizontal)">
                                      <p:cBhvr>
                                        <p:cTn id="25" dur="10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69642" grpId="0"/>
      <p:bldP spid="6964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64404" y="476672"/>
            <a:ext cx="4687423"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smtClean="0">
                <a:latin typeface="+mj-lt"/>
                <a:ea typeface="隶书" panose="02010509060101010101" pitchFamily="49" charset="-122"/>
              </a:rPr>
              <a:t>9.7</a:t>
            </a:r>
            <a:r>
              <a:rPr lang="en-US" altLang="zh-CN" sz="3600" b="1" dirty="0">
                <a:latin typeface="+mj-lt"/>
                <a:ea typeface="隶书" panose="02010509060101010101" pitchFamily="49" charset="-122"/>
              </a:rPr>
              <a:t>	</a:t>
            </a:r>
            <a:r>
              <a:rPr lang="zh-CN" altLang="en-US" sz="3600" b="1" dirty="0">
                <a:latin typeface="+mj-lt"/>
                <a:ea typeface="隶书" panose="02010509060101010101" pitchFamily="49" charset="-122"/>
              </a:rPr>
              <a:t>蠓虫分类判别</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xmlns="" val="1803627394"/>
              </p:ext>
            </p:extLst>
          </p:nvPr>
        </p:nvGraphicFramePr>
        <p:xfrm>
          <a:off x="1073645" y="3579832"/>
          <a:ext cx="7674819" cy="3017520"/>
        </p:xfrm>
        <a:graphic>
          <a:graphicData uri="http://schemas.openxmlformats.org/drawingml/2006/table">
            <a:tbl>
              <a:tblPr firstRow="1" firstCol="1" bandRow="1">
                <a:tableStyleId>{5C22544A-7EE6-4342-B048-85BDC9FD1C3A}</a:tableStyleId>
              </a:tblPr>
              <a:tblGrid>
                <a:gridCol w="1278611"/>
                <a:gridCol w="1278611"/>
                <a:gridCol w="1278611"/>
                <a:gridCol w="1279662"/>
                <a:gridCol w="1279662"/>
                <a:gridCol w="1279662"/>
              </a:tblGrid>
              <a:tr h="223838">
                <a:tc gridSpan="2">
                  <a:txBody>
                    <a:bodyPr/>
                    <a:lstStyle/>
                    <a:p>
                      <a:pPr algn="ctr">
                        <a:spcAft>
                          <a:spcPts val="0"/>
                        </a:spcAft>
                      </a:pPr>
                      <a:r>
                        <a:rPr lang="en-US" sz="1800" b="1" kern="100" dirty="0" err="1" smtClean="0">
                          <a:solidFill>
                            <a:srgbClr val="002060"/>
                          </a:solidFill>
                          <a:effectLst/>
                        </a:rPr>
                        <a:t>Apf</a:t>
                      </a:r>
                      <a:r>
                        <a:rPr lang="en-US" sz="1800" b="1" kern="100" dirty="0" smtClean="0">
                          <a:solidFill>
                            <a:srgbClr val="002060"/>
                          </a:solidFill>
                          <a:effectLst/>
                        </a:rPr>
                        <a:t> </a:t>
                      </a:r>
                      <a:r>
                        <a:rPr lang="zh-CN" sz="1800" b="1" kern="100" dirty="0" smtClean="0">
                          <a:solidFill>
                            <a:srgbClr val="002060"/>
                          </a:solidFill>
                          <a:effectLst/>
                        </a:rPr>
                        <a:t>蠓虫</a:t>
                      </a:r>
                      <a:r>
                        <a:rPr lang="zh-CN" altLang="en-US" sz="1800" b="1" kern="100" dirty="0" smtClean="0">
                          <a:solidFill>
                            <a:srgbClr val="002060"/>
                          </a:solidFill>
                          <a:effectLst/>
                        </a:rPr>
                        <a:t>样本</a:t>
                      </a:r>
                      <a:endParaRPr lang="zh-CN" sz="1800" b="1" kern="100" dirty="0">
                        <a:solidFill>
                          <a:srgbClr val="002060"/>
                        </a:solidFill>
                        <a:effectLst/>
                        <a:latin typeface="Times New Roman"/>
                        <a:ea typeface="宋体"/>
                        <a:cs typeface="Times New Roman"/>
                      </a:endParaRPr>
                    </a:p>
                  </a:txBody>
                  <a:tcPr marL="68580" marR="68580" marT="0" marB="0"/>
                </a:tc>
                <a:tc hMerge="1">
                  <a:txBody>
                    <a:bodyPr/>
                    <a:lstStyle/>
                    <a:p>
                      <a:endParaRPr lang="zh-CN" altLang="en-US"/>
                    </a:p>
                  </a:txBody>
                  <a:tcPr/>
                </a:tc>
                <a:tc gridSpan="2">
                  <a:txBody>
                    <a:bodyPr/>
                    <a:lstStyle/>
                    <a:p>
                      <a:pPr algn="ctr">
                        <a:spcAft>
                          <a:spcPts val="0"/>
                        </a:spcAft>
                      </a:pPr>
                      <a:r>
                        <a:rPr lang="en-US" sz="1800" kern="100" dirty="0" err="1" smtClean="0">
                          <a:solidFill>
                            <a:srgbClr val="002060"/>
                          </a:solidFill>
                          <a:effectLst/>
                        </a:rPr>
                        <a:t>Af</a:t>
                      </a:r>
                      <a:r>
                        <a:rPr lang="en-US" sz="1800" kern="100" dirty="0" smtClean="0">
                          <a:solidFill>
                            <a:srgbClr val="002060"/>
                          </a:solidFill>
                          <a:effectLst/>
                        </a:rPr>
                        <a:t> </a:t>
                      </a:r>
                      <a:r>
                        <a:rPr lang="zh-CN" sz="1800" kern="100" dirty="0" smtClean="0">
                          <a:solidFill>
                            <a:srgbClr val="002060"/>
                          </a:solidFill>
                          <a:effectLst/>
                        </a:rPr>
                        <a:t>蠓虫</a:t>
                      </a:r>
                      <a:r>
                        <a:rPr lang="zh-CN" altLang="en-US" sz="1800" kern="100" dirty="0" smtClean="0">
                          <a:solidFill>
                            <a:srgbClr val="002060"/>
                          </a:solidFill>
                          <a:effectLst/>
                        </a:rPr>
                        <a:t>样本</a:t>
                      </a:r>
                      <a:endParaRPr lang="zh-CN" sz="1800" kern="100" dirty="0">
                        <a:solidFill>
                          <a:srgbClr val="002060"/>
                        </a:solidFill>
                        <a:effectLst/>
                        <a:latin typeface="Times New Roman"/>
                        <a:ea typeface="宋体"/>
                        <a:cs typeface="Times New Roman"/>
                      </a:endParaRPr>
                    </a:p>
                  </a:txBody>
                  <a:tcPr marL="68580" marR="68580" marT="0" marB="0"/>
                </a:tc>
                <a:tc hMerge="1">
                  <a:txBody>
                    <a:bodyPr/>
                    <a:lstStyle/>
                    <a:p>
                      <a:endParaRPr lang="zh-CN" altLang="en-US"/>
                    </a:p>
                  </a:txBody>
                  <a:tcPr/>
                </a:tc>
                <a:tc gridSpan="2">
                  <a:txBody>
                    <a:bodyPr/>
                    <a:lstStyle/>
                    <a:p>
                      <a:pPr algn="ctr">
                        <a:spcAft>
                          <a:spcPts val="0"/>
                        </a:spcAft>
                      </a:pPr>
                      <a:r>
                        <a:rPr lang="zh-CN" sz="1800" kern="100" dirty="0">
                          <a:solidFill>
                            <a:srgbClr val="C00000"/>
                          </a:solidFill>
                          <a:effectLst/>
                        </a:rPr>
                        <a:t>待</a:t>
                      </a:r>
                      <a:r>
                        <a:rPr lang="zh-CN" sz="1800" kern="100" dirty="0" smtClean="0">
                          <a:solidFill>
                            <a:srgbClr val="C00000"/>
                          </a:solidFill>
                          <a:effectLst/>
                        </a:rPr>
                        <a:t>判</a:t>
                      </a:r>
                      <a:r>
                        <a:rPr lang="zh-CN" altLang="en-US" sz="1800" kern="100" dirty="0" smtClean="0">
                          <a:solidFill>
                            <a:srgbClr val="C00000"/>
                          </a:solidFill>
                          <a:effectLst/>
                        </a:rPr>
                        <a:t>蠓虫样本</a:t>
                      </a:r>
                      <a:endParaRPr lang="zh-CN" sz="1800" kern="100" dirty="0">
                        <a:solidFill>
                          <a:srgbClr val="C00000"/>
                        </a:solidFill>
                        <a:effectLst/>
                        <a:latin typeface="Times New Roman"/>
                        <a:ea typeface="宋体"/>
                        <a:cs typeface="Times New Roman"/>
                      </a:endParaRPr>
                    </a:p>
                  </a:txBody>
                  <a:tcPr marL="68580" marR="68580" marT="0" marB="0"/>
                </a:tc>
                <a:tc hMerge="1">
                  <a:txBody>
                    <a:bodyPr/>
                    <a:lstStyle/>
                    <a:p>
                      <a:endParaRPr lang="zh-CN" altLang="en-US"/>
                    </a:p>
                  </a:txBody>
                  <a:tcPr/>
                </a:tc>
              </a:tr>
              <a:tr h="223838">
                <a:tc>
                  <a:txBody>
                    <a:bodyPr/>
                    <a:lstStyle/>
                    <a:p>
                      <a:pPr algn="ctr">
                        <a:spcAft>
                          <a:spcPts val="0"/>
                        </a:spcAft>
                      </a:pPr>
                      <a:r>
                        <a:rPr lang="zh-CN" sz="1800" kern="100" dirty="0">
                          <a:solidFill>
                            <a:srgbClr val="FF0000"/>
                          </a:solidFill>
                          <a:effectLst/>
                        </a:rPr>
                        <a:t>触角长</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zh-CN" sz="1800" b="1" kern="100" dirty="0">
                          <a:solidFill>
                            <a:schemeClr val="accent6"/>
                          </a:solidFill>
                          <a:effectLst/>
                        </a:rPr>
                        <a:t>翅长</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zh-CN" sz="1800" b="1" kern="100" dirty="0">
                          <a:solidFill>
                            <a:srgbClr val="FF0000"/>
                          </a:solidFill>
                          <a:effectLst/>
                        </a:rPr>
                        <a:t>触角长</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zh-CN" sz="1800" b="1" kern="100" dirty="0">
                          <a:solidFill>
                            <a:schemeClr val="accent6"/>
                          </a:solidFill>
                          <a:effectLst/>
                        </a:rPr>
                        <a:t>翅长</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zh-CN" sz="1800" b="1" kern="100" dirty="0">
                          <a:solidFill>
                            <a:srgbClr val="C00000"/>
                          </a:solidFill>
                          <a:effectLst/>
                        </a:rPr>
                        <a:t>触角长</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zh-CN" sz="1800" b="1" kern="100" dirty="0">
                          <a:solidFill>
                            <a:schemeClr val="accent6"/>
                          </a:solidFill>
                          <a:effectLst/>
                        </a:rPr>
                        <a:t>翅长</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1.14</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1.78</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1.24</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C00000"/>
                          </a:solidFill>
                          <a:effectLst/>
                        </a:rPr>
                        <a:t>1.24</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1.18</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1.96</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1.36</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1.74</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C00000"/>
                          </a:solidFill>
                          <a:effectLst/>
                        </a:rPr>
                        <a:t>1.29</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1.81</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1.20</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1.86</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1.64</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C00000"/>
                          </a:solidFill>
                          <a:effectLst/>
                        </a:rPr>
                        <a:t>1.43</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2.03</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1.26</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1.28</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1.90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1.30</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1.96</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1.40</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 </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1.48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 </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1.54</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 </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1.56</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2.08</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bl>
          </a:graphicData>
        </a:graphic>
      </p:graphicFrame>
      <p:sp>
        <p:nvSpPr>
          <p:cNvPr id="7" name="矩形 6"/>
          <p:cNvSpPr/>
          <p:nvPr/>
        </p:nvSpPr>
        <p:spPr>
          <a:xfrm>
            <a:off x="120278" y="3663022"/>
            <a:ext cx="923330" cy="2286258"/>
          </a:xfrm>
          <a:prstGeom prst="rect">
            <a:avLst/>
          </a:prstGeom>
          <a:solidFill>
            <a:srgbClr val="FFCCFF"/>
          </a:solidFill>
        </p:spPr>
        <p:txBody>
          <a:bodyPr vert="eaVert" wrap="square">
            <a:spAutoFit/>
          </a:bodyPr>
          <a:lstStyle/>
          <a:p>
            <a:r>
              <a:rPr lang="zh-CN" altLang="en-US" b="1" dirty="0"/>
              <a:t>已知</a:t>
            </a:r>
            <a:r>
              <a:rPr lang="zh-CN" altLang="en-US" b="1" dirty="0" smtClean="0"/>
              <a:t>蠓虫和待判蠓虫的样本数据</a:t>
            </a:r>
            <a:endParaRPr lang="zh-CN" altLang="en-US" b="1" dirty="0"/>
          </a:p>
        </p:txBody>
      </p:sp>
      <p:sp>
        <p:nvSpPr>
          <p:cNvPr id="8" name="矩形 7"/>
          <p:cNvSpPr/>
          <p:nvPr/>
        </p:nvSpPr>
        <p:spPr>
          <a:xfrm>
            <a:off x="1115616" y="1196752"/>
            <a:ext cx="7560840" cy="954107"/>
          </a:xfrm>
          <a:prstGeom prst="rect">
            <a:avLst/>
          </a:prstGeom>
        </p:spPr>
        <p:txBody>
          <a:bodyPr wrap="square">
            <a:spAutoFit/>
          </a:bodyPr>
          <a:lstStyle/>
          <a:p>
            <a:r>
              <a:rPr lang="zh-CN" altLang="en-US" sz="2800" b="1" dirty="0" smtClean="0"/>
              <a:t>已知</a:t>
            </a:r>
            <a:r>
              <a:rPr lang="en-US" altLang="zh-CN" sz="2800" b="1" dirty="0" smtClean="0"/>
              <a:t>6</a:t>
            </a:r>
            <a:r>
              <a:rPr lang="zh-CN" altLang="zh-CN" sz="2800" b="1" dirty="0"/>
              <a:t>个</a:t>
            </a:r>
            <a:r>
              <a:rPr lang="en-US" altLang="zh-CN" sz="2800" b="1" dirty="0" err="1"/>
              <a:t>Apf</a:t>
            </a:r>
            <a:r>
              <a:rPr lang="en-US" altLang="zh-CN" sz="2800" b="1" dirty="0"/>
              <a:t> </a:t>
            </a:r>
            <a:r>
              <a:rPr lang="zh-CN" altLang="zh-CN" sz="2800" b="1" dirty="0"/>
              <a:t>蠓虫与</a:t>
            </a:r>
            <a:r>
              <a:rPr lang="en-US" altLang="zh-CN" sz="2800" b="1" dirty="0"/>
              <a:t>9</a:t>
            </a:r>
            <a:r>
              <a:rPr lang="zh-CN" altLang="zh-CN" sz="2800" b="1" dirty="0"/>
              <a:t>个</a:t>
            </a:r>
            <a:r>
              <a:rPr lang="en-US" altLang="zh-CN" sz="2800" b="1" dirty="0" err="1"/>
              <a:t>Af</a:t>
            </a:r>
            <a:r>
              <a:rPr lang="en-US" altLang="zh-CN" sz="2800" b="1" dirty="0"/>
              <a:t> </a:t>
            </a:r>
            <a:r>
              <a:rPr lang="zh-CN" altLang="zh-CN" sz="2800" b="1" dirty="0"/>
              <a:t>蠓虫的触角长和翅</a:t>
            </a:r>
            <a:r>
              <a:rPr lang="zh-CN" altLang="zh-CN" sz="2800" b="1" dirty="0" smtClean="0"/>
              <a:t>长</a:t>
            </a:r>
            <a:r>
              <a:rPr lang="en-US" altLang="zh-CN" sz="2800" b="1" dirty="0" smtClean="0"/>
              <a:t>,</a:t>
            </a:r>
            <a:r>
              <a:rPr lang="zh-CN" altLang="en-US" sz="2800" b="1" dirty="0" smtClean="0"/>
              <a:t>根据样本数据</a:t>
            </a:r>
            <a:r>
              <a:rPr lang="zh-CN" altLang="zh-CN" sz="2800" b="1" dirty="0" smtClean="0">
                <a:solidFill>
                  <a:srgbClr val="FF0000"/>
                </a:solidFill>
              </a:rPr>
              <a:t>建立</a:t>
            </a:r>
            <a:r>
              <a:rPr lang="zh-CN" altLang="zh-CN" sz="2800" b="1" dirty="0">
                <a:solidFill>
                  <a:srgbClr val="FF0000"/>
                </a:solidFill>
              </a:rPr>
              <a:t>模型</a:t>
            </a:r>
            <a:r>
              <a:rPr lang="zh-CN" altLang="zh-CN" sz="2800" b="1" dirty="0" smtClean="0"/>
              <a:t>，</a:t>
            </a:r>
            <a:r>
              <a:rPr lang="zh-CN" altLang="en-US" sz="2800" b="1" dirty="0" smtClean="0"/>
              <a:t>正确</a:t>
            </a:r>
            <a:r>
              <a:rPr lang="zh-CN" altLang="zh-CN" sz="2800" b="1" dirty="0" smtClean="0">
                <a:solidFill>
                  <a:srgbClr val="FF0000"/>
                </a:solidFill>
              </a:rPr>
              <a:t>区分</a:t>
            </a:r>
            <a:r>
              <a:rPr lang="zh-CN" altLang="en-US" sz="2800" b="1" dirty="0" smtClean="0">
                <a:solidFill>
                  <a:srgbClr val="FF0000"/>
                </a:solidFill>
              </a:rPr>
              <a:t>这</a:t>
            </a:r>
            <a:r>
              <a:rPr lang="zh-CN" altLang="zh-CN" sz="2800" b="1" dirty="0" smtClean="0">
                <a:solidFill>
                  <a:srgbClr val="FF0000"/>
                </a:solidFill>
              </a:rPr>
              <a:t>两</a:t>
            </a:r>
            <a:r>
              <a:rPr lang="zh-CN" altLang="zh-CN" sz="2800" b="1" dirty="0">
                <a:solidFill>
                  <a:srgbClr val="FF0000"/>
                </a:solidFill>
              </a:rPr>
              <a:t>类蠓虫</a:t>
            </a:r>
            <a:r>
              <a:rPr lang="zh-CN" altLang="zh-CN" sz="2800" b="1" dirty="0"/>
              <a:t>； </a:t>
            </a:r>
            <a:endParaRPr lang="zh-CN" altLang="en-US" sz="2800" b="1" dirty="0"/>
          </a:p>
        </p:txBody>
      </p:sp>
      <p:sp>
        <p:nvSpPr>
          <p:cNvPr id="9" name="矩形 8"/>
          <p:cNvSpPr/>
          <p:nvPr/>
        </p:nvSpPr>
        <p:spPr>
          <a:xfrm>
            <a:off x="1115616" y="2132856"/>
            <a:ext cx="7527888" cy="523220"/>
          </a:xfrm>
          <a:prstGeom prst="rect">
            <a:avLst/>
          </a:prstGeom>
          <a:solidFill>
            <a:srgbClr val="FFFF00"/>
          </a:solidFill>
        </p:spPr>
        <p:txBody>
          <a:bodyPr wrap="square">
            <a:spAutoFit/>
          </a:bodyPr>
          <a:lstStyle/>
          <a:p>
            <a:pPr lvl="0"/>
            <a:r>
              <a:rPr lang="zh-CN" altLang="zh-CN" sz="2800" b="1" dirty="0" smtClean="0"/>
              <a:t>用模型</a:t>
            </a:r>
            <a:r>
              <a:rPr lang="zh-CN" altLang="zh-CN" sz="2800" b="1" dirty="0" smtClean="0">
                <a:solidFill>
                  <a:srgbClr val="FF0000"/>
                </a:solidFill>
              </a:rPr>
              <a:t>识别</a:t>
            </a:r>
            <a:r>
              <a:rPr lang="zh-CN" altLang="zh-CN" sz="2800" b="1" dirty="0"/>
              <a:t>已知触角长和翅长的</a:t>
            </a:r>
            <a:r>
              <a:rPr lang="en-US" altLang="zh-CN" sz="2800" b="1" dirty="0"/>
              <a:t>3</a:t>
            </a:r>
            <a:r>
              <a:rPr lang="zh-CN" altLang="zh-CN" sz="2800" b="1" dirty="0"/>
              <a:t>个</a:t>
            </a:r>
            <a:r>
              <a:rPr lang="zh-CN" altLang="zh-CN" sz="2800" b="1" dirty="0">
                <a:solidFill>
                  <a:srgbClr val="FF0000"/>
                </a:solidFill>
              </a:rPr>
              <a:t>待判</a:t>
            </a:r>
            <a:r>
              <a:rPr lang="zh-CN" altLang="zh-CN" sz="2800" b="1" dirty="0" smtClean="0">
                <a:solidFill>
                  <a:srgbClr val="FF0000"/>
                </a:solidFill>
              </a:rPr>
              <a:t>蠓虫</a:t>
            </a:r>
            <a:r>
              <a:rPr lang="zh-CN" altLang="zh-CN" sz="2800" b="1" dirty="0" smtClean="0"/>
              <a:t>；</a:t>
            </a:r>
            <a:endParaRPr lang="zh-CN" altLang="zh-CN" sz="2800" b="1" dirty="0"/>
          </a:p>
        </p:txBody>
      </p:sp>
      <p:sp>
        <p:nvSpPr>
          <p:cNvPr id="10" name="Text Box 3"/>
          <p:cNvSpPr txBox="1">
            <a:spLocks noChangeArrowheads="1"/>
          </p:cNvSpPr>
          <p:nvPr/>
        </p:nvSpPr>
        <p:spPr bwMode="auto">
          <a:xfrm>
            <a:off x="304800" y="1484784"/>
            <a:ext cx="609600" cy="1066800"/>
          </a:xfrm>
          <a:prstGeom prst="rect">
            <a:avLst/>
          </a:prstGeom>
          <a:solidFill>
            <a:srgbClr val="FFCC99"/>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12" name="矩形 11"/>
          <p:cNvSpPr/>
          <p:nvPr/>
        </p:nvSpPr>
        <p:spPr>
          <a:xfrm>
            <a:off x="1115616" y="2636912"/>
            <a:ext cx="7560840" cy="954107"/>
          </a:xfrm>
          <a:prstGeom prst="rect">
            <a:avLst/>
          </a:prstGeom>
        </p:spPr>
        <p:txBody>
          <a:bodyPr wrap="square">
            <a:spAutoFit/>
          </a:bodyPr>
          <a:lstStyle/>
          <a:p>
            <a:pPr lvl="0"/>
            <a:r>
              <a:rPr lang="zh-CN" altLang="zh-CN" sz="2800" b="1" dirty="0"/>
              <a:t>如果</a:t>
            </a:r>
            <a:r>
              <a:rPr lang="en-US" altLang="zh-CN" sz="2800" b="1" dirty="0" err="1" smtClean="0">
                <a:solidFill>
                  <a:srgbClr val="FF0000"/>
                </a:solidFill>
              </a:rPr>
              <a:t>Apf</a:t>
            </a:r>
            <a:r>
              <a:rPr lang="en-US" altLang="zh-CN" sz="2800" b="1" dirty="0" smtClean="0"/>
              <a:t> </a:t>
            </a:r>
            <a:r>
              <a:rPr lang="zh-CN" altLang="zh-CN" sz="2800" b="1" dirty="0" smtClean="0"/>
              <a:t>蠓虫</a:t>
            </a:r>
            <a:r>
              <a:rPr lang="zh-CN" altLang="zh-CN" sz="2800" b="1" dirty="0"/>
              <a:t>是某种疾病的载体</a:t>
            </a:r>
            <a:r>
              <a:rPr lang="zh-CN" altLang="zh-CN" sz="2800" b="1" dirty="0">
                <a:solidFill>
                  <a:srgbClr val="FF0000"/>
                </a:solidFill>
              </a:rPr>
              <a:t>毒蠓</a:t>
            </a:r>
            <a:r>
              <a:rPr lang="zh-CN" altLang="zh-CN" sz="2800" b="1" dirty="0"/>
              <a:t>，</a:t>
            </a:r>
            <a:r>
              <a:rPr lang="en-US" altLang="zh-CN" sz="2800" b="1" dirty="0" err="1" smtClean="0">
                <a:solidFill>
                  <a:srgbClr val="FF0000"/>
                </a:solidFill>
              </a:rPr>
              <a:t>Af</a:t>
            </a:r>
            <a:r>
              <a:rPr lang="en-US" altLang="zh-CN" sz="2800" b="1" dirty="0" smtClean="0">
                <a:solidFill>
                  <a:srgbClr val="FF0000"/>
                </a:solidFill>
              </a:rPr>
              <a:t> </a:t>
            </a:r>
            <a:r>
              <a:rPr lang="zh-CN" altLang="zh-CN" sz="2800" b="1" dirty="0" smtClean="0"/>
              <a:t>蠓虫</a:t>
            </a:r>
            <a:r>
              <a:rPr lang="zh-CN" altLang="zh-CN" sz="2800" b="1" dirty="0"/>
              <a:t>是传粉</a:t>
            </a:r>
            <a:r>
              <a:rPr lang="zh-CN" altLang="zh-CN" sz="2800" b="1" dirty="0">
                <a:solidFill>
                  <a:srgbClr val="FF0000"/>
                </a:solidFill>
              </a:rPr>
              <a:t>益蠓</a:t>
            </a:r>
            <a:r>
              <a:rPr lang="zh-CN" altLang="zh-CN" sz="2800" b="1" dirty="0" smtClean="0"/>
              <a:t>，</a:t>
            </a:r>
            <a:r>
              <a:rPr lang="zh-CN" altLang="zh-CN" sz="2800" b="1" dirty="0" smtClean="0">
                <a:solidFill>
                  <a:srgbClr val="FF0000"/>
                </a:solidFill>
              </a:rPr>
              <a:t>修改分类</a:t>
            </a:r>
            <a:r>
              <a:rPr lang="zh-CN" altLang="en-US" sz="2800" b="1" dirty="0" smtClean="0">
                <a:solidFill>
                  <a:srgbClr val="FF0000"/>
                </a:solidFill>
              </a:rPr>
              <a:t>判别</a:t>
            </a:r>
            <a:r>
              <a:rPr lang="zh-CN" altLang="zh-CN" sz="2800" b="1" dirty="0" smtClean="0">
                <a:solidFill>
                  <a:srgbClr val="FF0000"/>
                </a:solidFill>
              </a:rPr>
              <a:t>方法</a:t>
            </a:r>
            <a:r>
              <a:rPr lang="zh-CN" altLang="en-US" sz="2800" b="1" dirty="0" smtClean="0"/>
              <a:t>再进行识别。</a:t>
            </a:r>
            <a:endParaRPr lang="zh-CN" altLang="zh-CN" sz="2800" b="1" dirty="0"/>
          </a:p>
        </p:txBody>
      </p:sp>
    </p:spTree>
    <p:extLst>
      <p:ext uri="{BB962C8B-B14F-4D97-AF65-F5344CB8AC3E}">
        <p14:creationId xmlns:p14="http://schemas.microsoft.com/office/powerpoint/2010/main" xmlns="" val="9137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autoUpdateAnimBg="0"/>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576362" y="571783"/>
            <a:ext cx="1832553" cy="58477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3200" b="1" dirty="0" smtClean="0">
                <a:latin typeface="楷体_GB2312" pitchFamily="49" charset="-122"/>
                <a:ea typeface="楷体_GB2312" pitchFamily="49" charset="-122"/>
              </a:rPr>
              <a:t>问题分析</a:t>
            </a:r>
            <a:endParaRPr lang="zh-CN" altLang="en-US" sz="3200" b="1" dirty="0">
              <a:latin typeface="楷体_GB2312" pitchFamily="49" charset="-122"/>
              <a:ea typeface="楷体_GB2312" pitchFamily="49" charset="-122"/>
            </a:endParaRPr>
          </a:p>
        </p:txBody>
      </p:sp>
      <p:pic>
        <p:nvPicPr>
          <p:cNvPr id="11" name="图片 10"/>
          <p:cNvPicPr/>
          <p:nvPr/>
        </p:nvPicPr>
        <p:blipFill>
          <a:blip r:embed="rId4">
            <a:extLst>
              <a:ext uri="{28A0092B-C50C-407E-A947-70E740481C1C}">
                <a14:useLocalDpi xmlns:a14="http://schemas.microsoft.com/office/drawing/2010/main" xmlns="" val="0"/>
              </a:ext>
            </a:extLst>
          </a:blip>
          <a:srcRect/>
          <a:stretch>
            <a:fillRect/>
          </a:stretch>
        </p:blipFill>
        <p:spPr bwMode="auto">
          <a:xfrm>
            <a:off x="5523300" y="985113"/>
            <a:ext cx="3672408" cy="3019951"/>
          </a:xfrm>
          <a:prstGeom prst="rect">
            <a:avLst/>
          </a:prstGeom>
          <a:noFill/>
          <a:ln>
            <a:noFill/>
          </a:ln>
        </p:spPr>
      </p:pic>
      <p:sp>
        <p:nvSpPr>
          <p:cNvPr id="12" name="矩形 11"/>
          <p:cNvSpPr/>
          <p:nvPr/>
        </p:nvSpPr>
        <p:spPr>
          <a:xfrm>
            <a:off x="304800" y="1268760"/>
            <a:ext cx="5491336" cy="523220"/>
          </a:xfrm>
          <a:prstGeom prst="rect">
            <a:avLst/>
          </a:prstGeom>
        </p:spPr>
        <p:txBody>
          <a:bodyPr wrap="square">
            <a:spAutoFit/>
          </a:bodyPr>
          <a:lstStyle/>
          <a:p>
            <a:r>
              <a:rPr lang="en-US" altLang="zh-CN" sz="2800" b="1" dirty="0" smtClean="0"/>
              <a:t>   </a:t>
            </a:r>
            <a:r>
              <a:rPr lang="en-US" altLang="zh-CN" sz="2800" b="1" dirty="0" err="1" smtClean="0"/>
              <a:t>Apf</a:t>
            </a:r>
            <a:r>
              <a:rPr lang="en-US" altLang="zh-CN" sz="2800" b="1" dirty="0" smtClean="0"/>
              <a:t> </a:t>
            </a:r>
            <a:r>
              <a:rPr lang="zh-CN" altLang="zh-CN" sz="2800" b="1" dirty="0" smtClean="0"/>
              <a:t>蠓虫数据</a:t>
            </a:r>
            <a:r>
              <a:rPr lang="zh-CN" altLang="zh-CN" sz="2800" b="1" dirty="0"/>
              <a:t>点集中在</a:t>
            </a:r>
            <a:r>
              <a:rPr lang="zh-CN" altLang="zh-CN" sz="2800" b="1" dirty="0" smtClean="0"/>
              <a:t>图左上方</a:t>
            </a:r>
            <a:endParaRPr lang="zh-CN" altLang="en-US" sz="2800" b="1" dirty="0"/>
          </a:p>
        </p:txBody>
      </p:sp>
      <p:sp>
        <p:nvSpPr>
          <p:cNvPr id="13" name="矩形 12"/>
          <p:cNvSpPr/>
          <p:nvPr/>
        </p:nvSpPr>
        <p:spPr>
          <a:xfrm>
            <a:off x="469500" y="1791980"/>
            <a:ext cx="5544616" cy="523220"/>
          </a:xfrm>
          <a:prstGeom prst="rect">
            <a:avLst/>
          </a:prstGeom>
        </p:spPr>
        <p:txBody>
          <a:bodyPr wrap="square">
            <a:spAutoFit/>
          </a:bodyPr>
          <a:lstStyle/>
          <a:p>
            <a:r>
              <a:rPr lang="en-US" altLang="zh-CN" sz="2800" b="1" dirty="0"/>
              <a:t> </a:t>
            </a:r>
            <a:r>
              <a:rPr lang="en-US" altLang="zh-CN" sz="2800" b="1" dirty="0" smtClean="0"/>
              <a:t>  </a:t>
            </a:r>
            <a:r>
              <a:rPr lang="en-US" altLang="zh-CN" sz="2800" b="1" dirty="0" err="1" smtClean="0">
                <a:solidFill>
                  <a:srgbClr val="FF0000"/>
                </a:solidFill>
              </a:rPr>
              <a:t>Af</a:t>
            </a:r>
            <a:r>
              <a:rPr lang="en-US" altLang="zh-CN" sz="2800" b="1" dirty="0" smtClean="0">
                <a:solidFill>
                  <a:srgbClr val="FF0000"/>
                </a:solidFill>
              </a:rPr>
              <a:t> </a:t>
            </a:r>
            <a:r>
              <a:rPr lang="zh-CN" altLang="zh-CN" sz="2800" b="1" dirty="0" smtClean="0">
                <a:solidFill>
                  <a:srgbClr val="FF0000"/>
                </a:solidFill>
              </a:rPr>
              <a:t>蠓虫</a:t>
            </a:r>
            <a:r>
              <a:rPr lang="zh-CN" altLang="zh-CN" sz="2800" b="1" dirty="0" smtClean="0"/>
              <a:t>数据</a:t>
            </a:r>
            <a:r>
              <a:rPr lang="zh-CN" altLang="zh-CN" sz="2800" b="1" dirty="0"/>
              <a:t>点集中在</a:t>
            </a:r>
            <a:r>
              <a:rPr lang="zh-CN" altLang="zh-CN" sz="2800" b="1" dirty="0" smtClean="0"/>
              <a:t>图右下方</a:t>
            </a:r>
            <a:endParaRPr lang="zh-CN" altLang="en-US" sz="2800" b="1" dirty="0"/>
          </a:p>
        </p:txBody>
      </p:sp>
      <p:sp>
        <p:nvSpPr>
          <p:cNvPr id="15" name="矩形 14"/>
          <p:cNvSpPr/>
          <p:nvPr/>
        </p:nvSpPr>
        <p:spPr>
          <a:xfrm>
            <a:off x="526551" y="2348880"/>
            <a:ext cx="5269585" cy="1076961"/>
          </a:xfrm>
          <a:prstGeom prst="rect">
            <a:avLst/>
          </a:prstGeom>
        </p:spPr>
        <p:txBody>
          <a:bodyPr wrap="square">
            <a:spAutoFit/>
          </a:bodyPr>
          <a:lstStyle/>
          <a:p>
            <a:pPr>
              <a:lnSpc>
                <a:spcPct val="120000"/>
              </a:lnSpc>
            </a:pPr>
            <a:r>
              <a:rPr lang="zh-CN" altLang="zh-CN" sz="2800" b="1" dirty="0" smtClean="0"/>
              <a:t>找</a:t>
            </a:r>
            <a:r>
              <a:rPr lang="zh-CN" altLang="zh-CN" sz="2800" b="1" dirty="0" smtClean="0">
                <a:solidFill>
                  <a:srgbClr val="FF0000"/>
                </a:solidFill>
              </a:rPr>
              <a:t>一</a:t>
            </a:r>
            <a:r>
              <a:rPr lang="zh-CN" altLang="zh-CN" sz="2800" b="1" dirty="0">
                <a:solidFill>
                  <a:srgbClr val="FF0000"/>
                </a:solidFill>
              </a:rPr>
              <a:t>条直线</a:t>
            </a:r>
            <a:r>
              <a:rPr lang="zh-CN" altLang="zh-CN" sz="2800" b="1" dirty="0" smtClean="0"/>
              <a:t>把两</a:t>
            </a:r>
            <a:r>
              <a:rPr lang="zh-CN" altLang="zh-CN" sz="2800" b="1" dirty="0"/>
              <a:t>类点分开</a:t>
            </a:r>
            <a:r>
              <a:rPr lang="zh-CN" altLang="zh-CN" sz="2800" b="1" dirty="0" smtClean="0"/>
              <a:t>，作为</a:t>
            </a:r>
            <a:r>
              <a:rPr lang="en-US" altLang="zh-CN" sz="2800" b="1" dirty="0" smtClean="0"/>
              <a:t> </a:t>
            </a:r>
            <a:r>
              <a:rPr lang="en-US" altLang="zh-CN" sz="2800" b="1" dirty="0" err="1" smtClean="0"/>
              <a:t>Apf</a:t>
            </a:r>
            <a:r>
              <a:rPr lang="en-US" altLang="zh-CN" sz="2800" b="1" dirty="0" smtClean="0"/>
              <a:t> </a:t>
            </a:r>
            <a:r>
              <a:rPr lang="zh-CN" altLang="zh-CN" sz="2800" b="1" dirty="0" smtClean="0"/>
              <a:t>蠓虫</a:t>
            </a:r>
            <a:r>
              <a:rPr lang="zh-CN" altLang="zh-CN" sz="2800" b="1" dirty="0"/>
              <a:t>和</a:t>
            </a:r>
            <a:r>
              <a:rPr lang="en-US" altLang="zh-CN" sz="2800" b="1" dirty="0"/>
              <a:t> </a:t>
            </a:r>
            <a:r>
              <a:rPr lang="en-US" altLang="zh-CN" sz="2800" b="1" dirty="0" err="1"/>
              <a:t>Af</a:t>
            </a:r>
            <a:r>
              <a:rPr lang="en-US" altLang="zh-CN" sz="2800" b="1" dirty="0"/>
              <a:t> </a:t>
            </a:r>
            <a:r>
              <a:rPr lang="zh-CN" altLang="zh-CN" sz="2800" b="1" dirty="0"/>
              <a:t>蠓虫的</a:t>
            </a:r>
            <a:r>
              <a:rPr lang="zh-CN" altLang="zh-CN" sz="2800" b="1" dirty="0" smtClean="0">
                <a:solidFill>
                  <a:srgbClr val="FF0000"/>
                </a:solidFill>
              </a:rPr>
              <a:t>分界线</a:t>
            </a:r>
            <a:r>
              <a:rPr lang="en-US" altLang="zh-CN" sz="2800" b="1" dirty="0" smtClean="0"/>
              <a:t>.</a:t>
            </a:r>
            <a:endParaRPr lang="zh-CN" altLang="en-US" sz="2800" b="1" dirty="0"/>
          </a:p>
        </p:txBody>
      </p:sp>
      <p:sp>
        <p:nvSpPr>
          <p:cNvPr id="26" name="矩形 25"/>
          <p:cNvSpPr/>
          <p:nvPr/>
        </p:nvSpPr>
        <p:spPr>
          <a:xfrm>
            <a:off x="379529" y="3573016"/>
            <a:ext cx="2882520" cy="523220"/>
          </a:xfrm>
          <a:prstGeom prst="rect">
            <a:avLst/>
          </a:prstGeom>
          <a:solidFill>
            <a:schemeClr val="accent2">
              <a:lumMod val="20000"/>
              <a:lumOff val="80000"/>
            </a:schemeClr>
          </a:solidFill>
        </p:spPr>
        <p:txBody>
          <a:bodyPr wrap="none">
            <a:spAutoFit/>
          </a:bodyPr>
          <a:lstStyle/>
          <a:p>
            <a:r>
              <a:rPr lang="en-US" altLang="zh-CN" sz="2800" b="1" dirty="0" err="1" smtClean="0"/>
              <a:t>Apf</a:t>
            </a:r>
            <a:r>
              <a:rPr lang="en-US" altLang="zh-CN" sz="2800" b="1" dirty="0" smtClean="0"/>
              <a:t> </a:t>
            </a:r>
            <a:r>
              <a:rPr lang="zh-CN" altLang="zh-CN" sz="2800" b="1" dirty="0" smtClean="0"/>
              <a:t>蠓虫</a:t>
            </a:r>
            <a:r>
              <a:rPr lang="en-US" altLang="zh-CN" sz="2800" b="1" dirty="0" smtClean="0"/>
              <a:t>~</a:t>
            </a:r>
            <a:r>
              <a:rPr lang="zh-CN" altLang="en-US" sz="2800" b="1" dirty="0" smtClean="0"/>
              <a:t>总体</a:t>
            </a:r>
            <a:r>
              <a:rPr lang="en-US" altLang="zh-CN" sz="2800" b="1" i="1" dirty="0" smtClean="0"/>
              <a:t>G</a:t>
            </a:r>
            <a:r>
              <a:rPr lang="en-US" altLang="zh-CN" sz="2800" b="1" baseline="-25000" dirty="0" smtClean="0"/>
              <a:t>1</a:t>
            </a:r>
            <a:endParaRPr lang="zh-CN" altLang="en-US" sz="2800" b="1" dirty="0"/>
          </a:p>
        </p:txBody>
      </p:sp>
      <p:sp>
        <p:nvSpPr>
          <p:cNvPr id="3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矩形 39"/>
          <p:cNvSpPr/>
          <p:nvPr/>
        </p:nvSpPr>
        <p:spPr>
          <a:xfrm>
            <a:off x="3317824" y="3573016"/>
            <a:ext cx="2696291" cy="523220"/>
          </a:xfrm>
          <a:prstGeom prst="rect">
            <a:avLst/>
          </a:prstGeom>
          <a:solidFill>
            <a:srgbClr val="FFCCFF"/>
          </a:solidFill>
        </p:spPr>
        <p:txBody>
          <a:bodyPr wrap="square">
            <a:spAutoFit/>
          </a:bodyPr>
          <a:lstStyle/>
          <a:p>
            <a:r>
              <a:rPr lang="en-US" altLang="zh-CN" sz="2800" b="1" dirty="0" err="1" smtClean="0"/>
              <a:t>Af</a:t>
            </a:r>
            <a:r>
              <a:rPr lang="en-US" altLang="zh-CN" sz="2800" b="1" dirty="0" smtClean="0"/>
              <a:t> </a:t>
            </a:r>
            <a:r>
              <a:rPr lang="zh-CN" altLang="zh-CN" sz="2800" b="1" dirty="0" smtClean="0"/>
              <a:t>蠓虫</a:t>
            </a:r>
            <a:r>
              <a:rPr lang="en-US" altLang="zh-CN" sz="2800" b="1" dirty="0" smtClean="0"/>
              <a:t>~</a:t>
            </a:r>
            <a:r>
              <a:rPr lang="zh-CN" altLang="en-US" sz="2800" b="1" dirty="0" smtClean="0"/>
              <a:t>总体</a:t>
            </a:r>
            <a:r>
              <a:rPr lang="en-US" altLang="zh-CN" sz="2800" b="1" i="1" dirty="0" smtClean="0"/>
              <a:t>G</a:t>
            </a:r>
            <a:r>
              <a:rPr lang="en-US" altLang="zh-CN" sz="2800" b="1" baseline="-25000" dirty="0" smtClean="0"/>
              <a:t>2</a:t>
            </a:r>
            <a:endParaRPr lang="zh-CN" altLang="en-US" sz="2800" b="1" dirty="0"/>
          </a:p>
        </p:txBody>
      </p:sp>
      <p:sp>
        <p:nvSpPr>
          <p:cNvPr id="43"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对象 43"/>
          <p:cNvGraphicFramePr>
            <a:graphicFrameLocks noChangeAspect="1"/>
          </p:cNvGraphicFramePr>
          <p:nvPr>
            <p:extLst>
              <p:ext uri="{D42A27DB-BD31-4B8C-83A1-F6EECF244321}">
                <p14:modId xmlns:p14="http://schemas.microsoft.com/office/powerpoint/2010/main" xmlns="" val="824424283"/>
              </p:ext>
            </p:extLst>
          </p:nvPr>
        </p:nvGraphicFramePr>
        <p:xfrm>
          <a:off x="6732240" y="3933056"/>
          <a:ext cx="1959845" cy="484910"/>
        </p:xfrm>
        <a:graphic>
          <a:graphicData uri="http://schemas.openxmlformats.org/presentationml/2006/ole">
            <p:oleObj spid="_x0000_s92346" name="Equation" r:id="rId5" imgW="927100" imgH="228600" progId="Equation.DSMT4">
              <p:embed/>
            </p:oleObj>
          </a:graphicData>
        </a:graphic>
      </p:graphicFrame>
      <p:sp>
        <p:nvSpPr>
          <p:cNvPr id="45"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 name="对象 45"/>
          <p:cNvGraphicFramePr>
            <a:graphicFrameLocks noChangeAspect="1"/>
          </p:cNvGraphicFramePr>
          <p:nvPr>
            <p:extLst>
              <p:ext uri="{D42A27DB-BD31-4B8C-83A1-F6EECF244321}">
                <p14:modId xmlns:p14="http://schemas.microsoft.com/office/powerpoint/2010/main" xmlns="" val="3769726726"/>
              </p:ext>
            </p:extLst>
          </p:nvPr>
        </p:nvGraphicFramePr>
        <p:xfrm>
          <a:off x="2302806" y="5733256"/>
          <a:ext cx="4354308" cy="660354"/>
        </p:xfrm>
        <a:graphic>
          <a:graphicData uri="http://schemas.openxmlformats.org/presentationml/2006/ole">
            <p:oleObj spid="_x0000_s92347" name="Equation" r:id="rId6" imgW="1968480" imgH="291960" progId="Equation.DSMT4">
              <p:embed/>
            </p:oleObj>
          </a:graphicData>
        </a:graphic>
      </p:graphicFrame>
      <p:sp>
        <p:nvSpPr>
          <p:cNvPr id="47"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 name="对象 47"/>
          <p:cNvGraphicFramePr>
            <a:graphicFrameLocks noChangeAspect="1"/>
          </p:cNvGraphicFramePr>
          <p:nvPr>
            <p:extLst>
              <p:ext uri="{D42A27DB-BD31-4B8C-83A1-F6EECF244321}">
                <p14:modId xmlns:p14="http://schemas.microsoft.com/office/powerpoint/2010/main" xmlns="" val="911983664"/>
              </p:ext>
            </p:extLst>
          </p:nvPr>
        </p:nvGraphicFramePr>
        <p:xfrm>
          <a:off x="379529" y="4272587"/>
          <a:ext cx="5634585" cy="509366"/>
        </p:xfrm>
        <a:graphic>
          <a:graphicData uri="http://schemas.openxmlformats.org/presentationml/2006/ole">
            <p:oleObj spid="_x0000_s92348" name="Equation" r:id="rId7" imgW="2514600" imgH="228600" progId="Equation.DSMT4">
              <p:embed/>
            </p:oleObj>
          </a:graphicData>
        </a:graphic>
      </p:graphicFrame>
      <p:sp>
        <p:nvSpPr>
          <p:cNvPr id="55"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 name="对象 55"/>
          <p:cNvGraphicFramePr>
            <a:graphicFrameLocks noChangeAspect="1"/>
          </p:cNvGraphicFramePr>
          <p:nvPr>
            <p:extLst>
              <p:ext uri="{D42A27DB-BD31-4B8C-83A1-F6EECF244321}">
                <p14:modId xmlns:p14="http://schemas.microsoft.com/office/powerpoint/2010/main" xmlns="" val="3497312423"/>
              </p:ext>
            </p:extLst>
          </p:nvPr>
        </p:nvGraphicFramePr>
        <p:xfrm>
          <a:off x="7020272" y="5013176"/>
          <a:ext cx="1501881" cy="432048"/>
        </p:xfrm>
        <a:graphic>
          <a:graphicData uri="http://schemas.openxmlformats.org/presentationml/2006/ole">
            <p:oleObj spid="_x0000_s92349" name="Equation" r:id="rId8" imgW="698197" imgH="203112" progId="Equation.DSMT4">
              <p:embed/>
            </p:oleObj>
          </a:graphicData>
        </a:graphic>
      </p:graphicFrame>
      <p:sp>
        <p:nvSpPr>
          <p:cNvPr id="57"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8" name="对象 57"/>
          <p:cNvGraphicFramePr>
            <a:graphicFrameLocks noChangeAspect="1"/>
          </p:cNvGraphicFramePr>
          <p:nvPr>
            <p:extLst>
              <p:ext uri="{D42A27DB-BD31-4B8C-83A1-F6EECF244321}">
                <p14:modId xmlns:p14="http://schemas.microsoft.com/office/powerpoint/2010/main" xmlns="" val="2909652430"/>
              </p:ext>
            </p:extLst>
          </p:nvPr>
        </p:nvGraphicFramePr>
        <p:xfrm>
          <a:off x="6804248" y="4437112"/>
          <a:ext cx="1816284" cy="480167"/>
        </p:xfrm>
        <a:graphic>
          <a:graphicData uri="http://schemas.openxmlformats.org/presentationml/2006/ole">
            <p:oleObj spid="_x0000_s92350" name="Equation" r:id="rId9" imgW="825142" imgH="215806" progId="Equation.DSMT4">
              <p:embed/>
            </p:oleObj>
          </a:graphicData>
        </a:graphic>
      </p:graphicFrame>
      <p:sp>
        <p:nvSpPr>
          <p:cNvPr id="65" name="Rectangle 7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 name="对象 65"/>
          <p:cNvGraphicFramePr>
            <a:graphicFrameLocks noChangeAspect="1"/>
          </p:cNvGraphicFramePr>
          <p:nvPr>
            <p:extLst>
              <p:ext uri="{D42A27DB-BD31-4B8C-83A1-F6EECF244321}">
                <p14:modId xmlns:p14="http://schemas.microsoft.com/office/powerpoint/2010/main" xmlns="" val="661748226"/>
              </p:ext>
            </p:extLst>
          </p:nvPr>
        </p:nvGraphicFramePr>
        <p:xfrm>
          <a:off x="844550" y="5013325"/>
          <a:ext cx="6046788" cy="503238"/>
        </p:xfrm>
        <a:graphic>
          <a:graphicData uri="http://schemas.openxmlformats.org/presentationml/2006/ole">
            <p:oleObj spid="_x0000_s92351" name="Equation" r:id="rId10" imgW="2743200" imgH="228600" progId="Equation.DSMT4">
              <p:embed/>
            </p:oleObj>
          </a:graphicData>
        </a:graphic>
      </p:graphicFrame>
      <p:sp>
        <p:nvSpPr>
          <p:cNvPr id="67" name="矩形 66"/>
          <p:cNvSpPr/>
          <p:nvPr/>
        </p:nvSpPr>
        <p:spPr>
          <a:xfrm>
            <a:off x="2771800" y="602560"/>
            <a:ext cx="341632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sz="2800" b="1" dirty="0"/>
              <a:t>属于两总体判别问题</a:t>
            </a:r>
          </a:p>
        </p:txBody>
      </p:sp>
    </p:spTree>
    <p:extLst>
      <p:ext uri="{BB962C8B-B14F-4D97-AF65-F5344CB8AC3E}">
        <p14:creationId xmlns:p14="http://schemas.microsoft.com/office/powerpoint/2010/main" xmlns="" val="43370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1000"/>
                                        <p:tgtEl>
                                          <p:spTgt spid="58"/>
                                        </p:tgtEl>
                                      </p:cBhvr>
                                    </p:animEffect>
                                    <p:anim calcmode="lin" valueType="num">
                                      <p:cBhvr>
                                        <p:cTn id="22" dur="1000" fill="hold"/>
                                        <p:tgtEl>
                                          <p:spTgt spid="58"/>
                                        </p:tgtEl>
                                        <p:attrNameLst>
                                          <p:attrName>ppt_x</p:attrName>
                                        </p:attrNameLst>
                                      </p:cBhvr>
                                      <p:tavLst>
                                        <p:tav tm="0">
                                          <p:val>
                                            <p:strVal val="#ppt_x"/>
                                          </p:val>
                                        </p:tav>
                                        <p:tav tm="100000">
                                          <p:val>
                                            <p:strVal val="#ppt_x"/>
                                          </p:val>
                                        </p:tav>
                                      </p:tavLst>
                                    </p:anim>
                                    <p:anim calcmode="lin" valueType="num">
                                      <p:cBhvr>
                                        <p:cTn id="2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ircle(in)">
                                      <p:cBhvr>
                                        <p:cTn id="40" dur="1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additive="base">
                                        <p:cTn id="52" dur="1000" fill="hold"/>
                                        <p:tgtEl>
                                          <p:spTgt spid="67"/>
                                        </p:tgtEl>
                                        <p:attrNameLst>
                                          <p:attrName>ppt_x</p:attrName>
                                        </p:attrNameLst>
                                      </p:cBhvr>
                                      <p:tavLst>
                                        <p:tav tm="0">
                                          <p:val>
                                            <p:strVal val="#ppt_x"/>
                                          </p:val>
                                        </p:tav>
                                        <p:tav tm="100000">
                                          <p:val>
                                            <p:strVal val="#ppt_x"/>
                                          </p:val>
                                        </p:tav>
                                      </p:tavLst>
                                    </p:anim>
                                    <p:anim calcmode="lin" valueType="num">
                                      <p:cBhvr additive="base">
                                        <p:cTn id="53" dur="1000" fill="hold"/>
                                        <p:tgtEl>
                                          <p:spTgt spid="67"/>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10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10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circle(in)">
                                      <p:cBhvr>
                                        <p:cTn id="68" dur="10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1000" fill="hold"/>
                                        <p:tgtEl>
                                          <p:spTgt spid="46"/>
                                        </p:tgtEl>
                                        <p:attrNameLst>
                                          <p:attrName>ppt_w</p:attrName>
                                        </p:attrNameLst>
                                      </p:cBhvr>
                                      <p:tavLst>
                                        <p:tav tm="0">
                                          <p:val>
                                            <p:fltVal val="0"/>
                                          </p:val>
                                        </p:tav>
                                        <p:tav tm="100000">
                                          <p:val>
                                            <p:strVal val="#ppt_w"/>
                                          </p:val>
                                        </p:tav>
                                      </p:tavLst>
                                    </p:anim>
                                    <p:anim calcmode="lin" valueType="num">
                                      <p:cBhvr>
                                        <p:cTn id="81" dur="1000" fill="hold"/>
                                        <p:tgtEl>
                                          <p:spTgt spid="46"/>
                                        </p:tgtEl>
                                        <p:attrNameLst>
                                          <p:attrName>ppt_h</p:attrName>
                                        </p:attrNameLst>
                                      </p:cBhvr>
                                      <p:tavLst>
                                        <p:tav tm="0">
                                          <p:val>
                                            <p:fltVal val="0"/>
                                          </p:val>
                                        </p:tav>
                                        <p:tav tm="100000">
                                          <p:val>
                                            <p:strVal val="#ppt_h"/>
                                          </p:val>
                                        </p:tav>
                                      </p:tavLst>
                                    </p:anim>
                                    <p:animEffect transition="in" filter="fade">
                                      <p:cBhvr>
                                        <p:cTn id="82"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26" grpId="0" animBg="1"/>
      <p:bldP spid="40" grpId="0" animBg="1"/>
      <p:bldP spid="6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3243752" y="548680"/>
            <a:ext cx="2656496" cy="584775"/>
          </a:xfrm>
          <a:prstGeom prst="rect">
            <a:avLst/>
          </a:prstGeom>
          <a:solidFill>
            <a:srgbClr val="FFCCFF"/>
          </a:solidFill>
        </p:spPr>
        <p:txBody>
          <a:bodyPr wrap="none">
            <a:spAutoFit/>
          </a:bodyPr>
          <a:lstStyle/>
          <a:p>
            <a:r>
              <a:rPr lang="zh-CN" altLang="zh-CN" sz="3200" b="1" dirty="0"/>
              <a:t>距离判别模型</a:t>
            </a:r>
            <a:endParaRPr lang="zh-CN" altLang="en-US" sz="3200" dirty="0"/>
          </a:p>
        </p:txBody>
      </p:sp>
      <p:sp>
        <p:nvSpPr>
          <p:cNvPr id="20" name="Rectangle 11"/>
          <p:cNvSpPr>
            <a:spLocks noChangeArrowheads="1"/>
          </p:cNvSpPr>
          <p:nvPr/>
        </p:nvSpPr>
        <p:spPr bwMode="auto">
          <a:xfrm>
            <a:off x="0" y="10858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xmlns="" val="3820069148"/>
              </p:ext>
            </p:extLst>
          </p:nvPr>
        </p:nvGraphicFramePr>
        <p:xfrm>
          <a:off x="1059028" y="3068960"/>
          <a:ext cx="4071300" cy="764563"/>
        </p:xfrm>
        <a:graphic>
          <a:graphicData uri="http://schemas.openxmlformats.org/presentationml/2006/ole">
            <p:oleObj spid="_x0000_s91456" name="Equation" r:id="rId4" imgW="2032000" imgH="393700" progId="Equation.DSMT4">
              <p:embed/>
            </p:oleObj>
          </a:graphicData>
        </a:graphic>
      </p:graphicFrame>
      <p:sp>
        <p:nvSpPr>
          <p:cNvPr id="2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xmlns="" val="1265551560"/>
              </p:ext>
            </p:extLst>
          </p:nvPr>
        </p:nvGraphicFramePr>
        <p:xfrm>
          <a:off x="3491880" y="3933056"/>
          <a:ext cx="3339913" cy="1013902"/>
        </p:xfrm>
        <a:graphic>
          <a:graphicData uri="http://schemas.openxmlformats.org/presentationml/2006/ole">
            <p:oleObj spid="_x0000_s91457" name="Equation" r:id="rId5" imgW="1600200" imgH="482600" progId="Equation.DSMT4">
              <p:embed/>
            </p:oleObj>
          </a:graphicData>
        </a:graphic>
      </p:graphicFrame>
      <p:sp>
        <p:nvSpPr>
          <p:cNvPr id="2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矩形 43"/>
          <p:cNvSpPr/>
          <p:nvPr/>
        </p:nvSpPr>
        <p:spPr>
          <a:xfrm>
            <a:off x="755576" y="1268760"/>
            <a:ext cx="906017" cy="523220"/>
          </a:xfrm>
          <a:prstGeom prst="rect">
            <a:avLst/>
          </a:prstGeom>
          <a:solidFill>
            <a:schemeClr val="accent1">
              <a:lumMod val="60000"/>
              <a:lumOff val="40000"/>
            </a:schemeClr>
          </a:solidFill>
        </p:spPr>
        <p:txBody>
          <a:bodyPr wrap="none">
            <a:spAutoFit/>
          </a:bodyPr>
          <a:lstStyle/>
          <a:p>
            <a:r>
              <a:rPr lang="zh-CN" altLang="en-US" sz="2800" b="1" dirty="0" smtClean="0"/>
              <a:t>原理</a:t>
            </a:r>
            <a:endParaRPr lang="zh-CN" altLang="en-US" sz="2800" b="1" dirty="0"/>
          </a:p>
        </p:txBody>
      </p:sp>
      <p:sp>
        <p:nvSpPr>
          <p:cNvPr id="58"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 name="对象 58"/>
          <p:cNvGraphicFramePr>
            <a:graphicFrameLocks noChangeAspect="1"/>
          </p:cNvGraphicFramePr>
          <p:nvPr>
            <p:extLst>
              <p:ext uri="{D42A27DB-BD31-4B8C-83A1-F6EECF244321}">
                <p14:modId xmlns:p14="http://schemas.microsoft.com/office/powerpoint/2010/main" xmlns="" val="1867414546"/>
              </p:ext>
            </p:extLst>
          </p:nvPr>
        </p:nvGraphicFramePr>
        <p:xfrm>
          <a:off x="815579" y="2470324"/>
          <a:ext cx="5477384" cy="526628"/>
        </p:xfrm>
        <a:graphic>
          <a:graphicData uri="http://schemas.openxmlformats.org/presentationml/2006/ole">
            <p:oleObj spid="_x0000_s91458" name="Equation" r:id="rId6" imgW="2476440" imgH="241200" progId="Equation.DSMT4">
              <p:embed/>
            </p:oleObj>
          </a:graphicData>
        </a:graphic>
      </p:graphicFrame>
      <p:sp>
        <p:nvSpPr>
          <p:cNvPr id="60" name="Rectangle 7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 name="对象 60"/>
          <p:cNvGraphicFramePr>
            <a:graphicFrameLocks noChangeAspect="1"/>
          </p:cNvGraphicFramePr>
          <p:nvPr>
            <p:extLst>
              <p:ext uri="{D42A27DB-BD31-4B8C-83A1-F6EECF244321}">
                <p14:modId xmlns:p14="http://schemas.microsoft.com/office/powerpoint/2010/main" xmlns="" val="363760012"/>
              </p:ext>
            </p:extLst>
          </p:nvPr>
        </p:nvGraphicFramePr>
        <p:xfrm>
          <a:off x="6382189" y="2477580"/>
          <a:ext cx="2510292" cy="519372"/>
        </p:xfrm>
        <a:graphic>
          <a:graphicData uri="http://schemas.openxmlformats.org/presentationml/2006/ole">
            <p:oleObj spid="_x0000_s91459" name="Equation" r:id="rId7" imgW="1104900" imgH="228600" progId="Equation.DSMT4">
              <p:embed/>
            </p:oleObj>
          </a:graphicData>
        </a:graphic>
      </p:graphicFrame>
      <p:sp>
        <p:nvSpPr>
          <p:cNvPr id="62" name="矩形 61"/>
          <p:cNvSpPr/>
          <p:nvPr/>
        </p:nvSpPr>
        <p:spPr>
          <a:xfrm>
            <a:off x="1863036" y="1268760"/>
            <a:ext cx="2492940" cy="523220"/>
          </a:xfrm>
          <a:prstGeom prst="rect">
            <a:avLst/>
          </a:prstGeom>
          <a:solidFill>
            <a:srgbClr val="FFC000"/>
          </a:solidFill>
        </p:spPr>
        <p:txBody>
          <a:bodyPr wrap="square">
            <a:spAutoFit/>
          </a:bodyPr>
          <a:lstStyle/>
          <a:p>
            <a:r>
              <a:rPr lang="zh-CN" altLang="en-US" sz="2800" b="1" dirty="0" smtClean="0"/>
              <a:t>距离就近原则</a:t>
            </a:r>
            <a:endParaRPr lang="zh-CN" altLang="en-US" sz="2800" b="1" dirty="0"/>
          </a:p>
        </p:txBody>
      </p:sp>
      <p:sp>
        <p:nvSpPr>
          <p:cNvPr id="63" name="矩形 62"/>
          <p:cNvSpPr/>
          <p:nvPr/>
        </p:nvSpPr>
        <p:spPr>
          <a:xfrm>
            <a:off x="852175" y="4178397"/>
            <a:ext cx="2339102" cy="523220"/>
          </a:xfrm>
          <a:prstGeom prst="rect">
            <a:avLst/>
          </a:prstGeom>
          <a:solidFill>
            <a:schemeClr val="accent1">
              <a:lumMod val="60000"/>
              <a:lumOff val="40000"/>
            </a:schemeClr>
          </a:solidFill>
        </p:spPr>
        <p:txBody>
          <a:bodyPr wrap="none">
            <a:spAutoFit/>
          </a:bodyPr>
          <a:lstStyle/>
          <a:p>
            <a:r>
              <a:rPr lang="zh-CN" altLang="en-US" sz="2800" b="1" dirty="0" smtClean="0"/>
              <a:t>距离</a:t>
            </a:r>
            <a:r>
              <a:rPr lang="zh-CN" altLang="zh-CN" sz="2800" b="1" dirty="0" smtClean="0"/>
              <a:t>判别</a:t>
            </a:r>
            <a:r>
              <a:rPr lang="zh-CN" altLang="zh-CN" sz="2800" b="1" dirty="0"/>
              <a:t>准则</a:t>
            </a:r>
            <a:endParaRPr lang="zh-CN" altLang="en-US" sz="2800" b="1" dirty="0"/>
          </a:p>
        </p:txBody>
      </p:sp>
      <p:sp>
        <p:nvSpPr>
          <p:cNvPr id="67" name="Text Box 16"/>
          <p:cNvSpPr txBox="1">
            <a:spLocks noChangeArrowheads="1"/>
          </p:cNvSpPr>
          <p:nvPr/>
        </p:nvSpPr>
        <p:spPr bwMode="auto">
          <a:xfrm>
            <a:off x="5364088" y="3189632"/>
            <a:ext cx="2520280" cy="523220"/>
          </a:xfrm>
          <a:prstGeom prst="rect">
            <a:avLst/>
          </a:prstGeom>
          <a:solidFill>
            <a:srgbClr val="FFFF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Arial" charset="0"/>
              </a:rPr>
              <a:t>距离判别函数</a:t>
            </a:r>
            <a:endParaRPr lang="zh-CN" altLang="en-US" sz="2800" b="1" dirty="0">
              <a:latin typeface="Arial" charset="0"/>
            </a:endParaRPr>
          </a:p>
        </p:txBody>
      </p:sp>
      <p:grpSp>
        <p:nvGrpSpPr>
          <p:cNvPr id="9" name="组合 8"/>
          <p:cNvGrpSpPr/>
          <p:nvPr/>
        </p:nvGrpSpPr>
        <p:grpSpPr>
          <a:xfrm>
            <a:off x="2431516" y="5085184"/>
            <a:ext cx="3078601" cy="523220"/>
            <a:chOff x="2431516" y="5085184"/>
            <a:chExt cx="3078601" cy="523220"/>
          </a:xfrm>
        </p:grpSpPr>
        <p:graphicFrame>
          <p:nvGraphicFramePr>
            <p:cNvPr id="27" name="对象 26"/>
            <p:cNvGraphicFramePr>
              <a:graphicFrameLocks noChangeAspect="1"/>
            </p:cNvGraphicFramePr>
            <p:nvPr>
              <p:extLst>
                <p:ext uri="{D42A27DB-BD31-4B8C-83A1-F6EECF244321}">
                  <p14:modId xmlns:p14="http://schemas.microsoft.com/office/powerpoint/2010/main" xmlns="" val="3490436763"/>
                </p:ext>
              </p:extLst>
            </p:nvPr>
          </p:nvGraphicFramePr>
          <p:xfrm>
            <a:off x="2915816" y="5085184"/>
            <a:ext cx="2594301" cy="523220"/>
          </p:xfrm>
          <a:graphic>
            <a:graphicData uri="http://schemas.openxmlformats.org/presentationml/2006/ole">
              <p:oleObj spid="_x0000_s91460" name="Equation" r:id="rId8" imgW="1130300" imgH="228600" progId="Equation.DSMT4">
                <p:embed/>
              </p:oleObj>
            </a:graphicData>
          </a:graphic>
        </p:graphicFrame>
        <p:sp>
          <p:nvSpPr>
            <p:cNvPr id="4" name="右箭头 3"/>
            <p:cNvSpPr/>
            <p:nvPr/>
          </p:nvSpPr>
          <p:spPr bwMode="auto">
            <a:xfrm>
              <a:off x="2431516" y="5195591"/>
              <a:ext cx="402344" cy="30240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34" name="Text Box 16"/>
          <p:cNvSpPr txBox="1">
            <a:spLocks noChangeArrowheads="1"/>
          </p:cNvSpPr>
          <p:nvPr/>
        </p:nvSpPr>
        <p:spPr bwMode="auto">
          <a:xfrm>
            <a:off x="5658101" y="5085184"/>
            <a:ext cx="3057529" cy="523220"/>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latin typeface="Arial" charset="0"/>
              </a:rPr>
              <a:t>线性距离判别函数</a:t>
            </a:r>
            <a:endParaRPr lang="zh-CN" altLang="en-US" sz="2800" b="1" dirty="0">
              <a:latin typeface="Arial" charset="0"/>
            </a:endParaRPr>
          </a:p>
        </p:txBody>
      </p:sp>
      <p:grpSp>
        <p:nvGrpSpPr>
          <p:cNvPr id="10" name="组合 9"/>
          <p:cNvGrpSpPr/>
          <p:nvPr/>
        </p:nvGrpSpPr>
        <p:grpSpPr>
          <a:xfrm>
            <a:off x="1898094" y="5608404"/>
            <a:ext cx="4554451" cy="912175"/>
            <a:chOff x="1898094" y="5608404"/>
            <a:chExt cx="4554451" cy="912175"/>
          </a:xfrm>
        </p:grpSpPr>
        <p:graphicFrame>
          <p:nvGraphicFramePr>
            <p:cNvPr id="29" name="对象 28"/>
            <p:cNvGraphicFramePr>
              <a:graphicFrameLocks noChangeAspect="1"/>
            </p:cNvGraphicFramePr>
            <p:nvPr>
              <p:extLst>
                <p:ext uri="{D42A27DB-BD31-4B8C-83A1-F6EECF244321}">
                  <p14:modId xmlns:p14="http://schemas.microsoft.com/office/powerpoint/2010/main" xmlns="" val="1654030585"/>
                </p:ext>
              </p:extLst>
            </p:nvPr>
          </p:nvGraphicFramePr>
          <p:xfrm>
            <a:off x="1898094" y="5661248"/>
            <a:ext cx="4554451" cy="859331"/>
          </p:xfrm>
          <a:graphic>
            <a:graphicData uri="http://schemas.openxmlformats.org/presentationml/2006/ole">
              <p:oleObj spid="_x0000_s91461" name="Equation" r:id="rId9" imgW="2019300" imgH="393700" progId="Equation.DSMT4">
                <p:embed/>
              </p:oleObj>
            </a:graphicData>
          </a:graphic>
        </p:graphicFrame>
        <p:sp>
          <p:nvSpPr>
            <p:cNvPr id="5" name="上箭头 4"/>
            <p:cNvSpPr/>
            <p:nvPr/>
          </p:nvSpPr>
          <p:spPr bwMode="auto">
            <a:xfrm>
              <a:off x="3733354" y="5608404"/>
              <a:ext cx="242316" cy="268868"/>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xmlns="" val="1069626639"/>
              </p:ext>
            </p:extLst>
          </p:nvPr>
        </p:nvGraphicFramePr>
        <p:xfrm>
          <a:off x="4572001" y="1268760"/>
          <a:ext cx="3888432" cy="589929"/>
        </p:xfrm>
        <a:graphic>
          <a:graphicData uri="http://schemas.openxmlformats.org/presentationml/2006/ole">
            <p:oleObj spid="_x0000_s91462" name="Equation" r:id="rId10" imgW="1968480" imgH="291960" progId="Equation.DSMT4">
              <p:embed/>
            </p:oleObj>
          </a:graphicData>
        </a:graphic>
      </p:graphicFrame>
      <p:grpSp>
        <p:nvGrpSpPr>
          <p:cNvPr id="8" name="组合 7"/>
          <p:cNvGrpSpPr/>
          <p:nvPr/>
        </p:nvGrpSpPr>
        <p:grpSpPr>
          <a:xfrm>
            <a:off x="876962" y="1897668"/>
            <a:ext cx="5567246" cy="527576"/>
            <a:chOff x="876962" y="1897668"/>
            <a:chExt cx="5567246" cy="527576"/>
          </a:xfrm>
        </p:grpSpPr>
        <p:graphicFrame>
          <p:nvGraphicFramePr>
            <p:cNvPr id="43" name="对象 42"/>
            <p:cNvGraphicFramePr>
              <a:graphicFrameLocks noChangeAspect="1"/>
            </p:cNvGraphicFramePr>
            <p:nvPr>
              <p:extLst>
                <p:ext uri="{D42A27DB-BD31-4B8C-83A1-F6EECF244321}">
                  <p14:modId xmlns:p14="http://schemas.microsoft.com/office/powerpoint/2010/main" xmlns="" val="3967671008"/>
                </p:ext>
              </p:extLst>
            </p:nvPr>
          </p:nvGraphicFramePr>
          <p:xfrm>
            <a:off x="3599202" y="1935996"/>
            <a:ext cx="2759356" cy="489248"/>
          </p:xfrm>
          <a:graphic>
            <a:graphicData uri="http://schemas.openxmlformats.org/presentationml/2006/ole">
              <p:oleObj spid="_x0000_s91463" name="Equation" r:id="rId11" imgW="1346200" imgH="241300" progId="Equation.DSMT4">
                <p:embed/>
              </p:oleObj>
            </a:graphicData>
          </a:graphic>
        </p:graphicFrame>
        <p:sp>
          <p:nvSpPr>
            <p:cNvPr id="7" name="TextBox 6"/>
            <p:cNvSpPr txBox="1"/>
            <p:nvPr/>
          </p:nvSpPr>
          <p:spPr>
            <a:xfrm>
              <a:off x="876962" y="1897668"/>
              <a:ext cx="5567246" cy="523220"/>
            </a:xfrm>
            <a:prstGeom prst="rect">
              <a:avLst/>
            </a:prstGeom>
            <a:noFill/>
          </p:spPr>
          <p:txBody>
            <a:bodyPr wrap="square" rtlCol="0">
              <a:spAutoFit/>
            </a:bodyPr>
            <a:lstStyle/>
            <a:p>
              <a:r>
                <a:rPr lang="zh-CN" altLang="en-US" sz="2800" b="1" dirty="0" smtClean="0"/>
                <a:t>对于样本 </a:t>
              </a:r>
              <a:r>
                <a:rPr lang="en-US" altLang="zh-CN" sz="2800" b="1" i="1" dirty="0" smtClean="0"/>
                <a:t>x</a:t>
              </a:r>
              <a:r>
                <a:rPr lang="en-US" altLang="zh-CN" sz="2800" b="1" dirty="0" smtClean="0"/>
                <a:t>, </a:t>
              </a:r>
              <a:r>
                <a:rPr lang="zh-CN" altLang="en-US" sz="2800" b="1" dirty="0" smtClean="0"/>
                <a:t>计算</a:t>
              </a:r>
              <a:endParaRPr lang="zh-CN" altLang="en-US" sz="2800" b="1" dirty="0"/>
            </a:p>
          </p:txBody>
        </p:sp>
      </p:grpSp>
      <p:sp>
        <p:nvSpPr>
          <p:cNvPr id="11" name="Rectangle 13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xmlns="" val="822980862"/>
              </p:ext>
            </p:extLst>
          </p:nvPr>
        </p:nvGraphicFramePr>
        <p:xfrm>
          <a:off x="839576" y="5127241"/>
          <a:ext cx="1644033" cy="439106"/>
        </p:xfrm>
        <a:graphic>
          <a:graphicData uri="http://schemas.openxmlformats.org/presentationml/2006/ole">
            <p:oleObj spid="_x0000_s91464" name="Equation" r:id="rId12" imgW="990170" imgH="266584" progId="Equation.DSMT4">
              <p:embed/>
            </p:oleObj>
          </a:graphicData>
        </a:graphic>
      </p:graphicFrame>
      <p:sp>
        <p:nvSpPr>
          <p:cNvPr id="13" name="Rectangle 1316"/>
          <p:cNvSpPr>
            <a:spLocks noChangeArrowheads="1"/>
          </p:cNvSpPr>
          <p:nvPr/>
        </p:nvSpPr>
        <p:spPr bwMode="auto">
          <a:xfrm>
            <a:off x="0" y="266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267944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1000"/>
                                        <p:tgtEl>
                                          <p:spTgt spid="62"/>
                                        </p:tgtEl>
                                      </p:cBhvr>
                                    </p:animEffect>
                                    <p:anim calcmode="lin" valueType="num">
                                      <p:cBhvr>
                                        <p:cTn id="14" dur="1000" fill="hold"/>
                                        <p:tgtEl>
                                          <p:spTgt spid="62"/>
                                        </p:tgtEl>
                                        <p:attrNameLst>
                                          <p:attrName>ppt_x</p:attrName>
                                        </p:attrNameLst>
                                      </p:cBhvr>
                                      <p:tavLst>
                                        <p:tav tm="0">
                                          <p:val>
                                            <p:strVal val="#ppt_x"/>
                                          </p:val>
                                        </p:tav>
                                        <p:tav tm="100000">
                                          <p:val>
                                            <p:strVal val="#ppt_x"/>
                                          </p:val>
                                        </p:tav>
                                      </p:tavLst>
                                    </p:anim>
                                    <p:anim calcmode="lin" valueType="num">
                                      <p:cBhvr>
                                        <p:cTn id="1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1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circle(in)">
                                      <p:cBhvr>
                                        <p:cTn id="25" dur="10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circle(in)">
                                      <p:cBhvr>
                                        <p:cTn id="30" dur="10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1000" fill="hold"/>
                                        <p:tgtEl>
                                          <p:spTgt spid="22"/>
                                        </p:tgtEl>
                                        <p:attrNameLst>
                                          <p:attrName>ppt_w</p:attrName>
                                        </p:attrNameLst>
                                      </p:cBhvr>
                                      <p:tavLst>
                                        <p:tav tm="0">
                                          <p:val>
                                            <p:fltVal val="0"/>
                                          </p:val>
                                        </p:tav>
                                        <p:tav tm="100000">
                                          <p:val>
                                            <p:strVal val="#ppt_w"/>
                                          </p:val>
                                        </p:tav>
                                      </p:tavLst>
                                    </p:anim>
                                    <p:anim calcmode="lin" valueType="num">
                                      <p:cBhvr>
                                        <p:cTn id="36" dur="1000" fill="hold"/>
                                        <p:tgtEl>
                                          <p:spTgt spid="22"/>
                                        </p:tgtEl>
                                        <p:attrNameLst>
                                          <p:attrName>ppt_h</p:attrName>
                                        </p:attrNameLst>
                                      </p:cBhvr>
                                      <p:tavLst>
                                        <p:tav tm="0">
                                          <p:val>
                                            <p:fltVal val="0"/>
                                          </p:val>
                                        </p:tav>
                                        <p:tav tm="100000">
                                          <p:val>
                                            <p:strVal val="#ppt_h"/>
                                          </p:val>
                                        </p:tav>
                                      </p:tavLst>
                                    </p:anim>
                                    <p:animEffect transition="in" filter="fade">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anim calcmode="lin" valueType="num">
                                      <p:cBhvr>
                                        <p:cTn id="43" dur="1000" fill="hold"/>
                                        <p:tgtEl>
                                          <p:spTgt spid="67"/>
                                        </p:tgtEl>
                                        <p:attrNameLst>
                                          <p:attrName>ppt_x</p:attrName>
                                        </p:attrNameLst>
                                      </p:cBhvr>
                                      <p:tavLst>
                                        <p:tav tm="0">
                                          <p:val>
                                            <p:strVal val="#ppt_x"/>
                                          </p:val>
                                        </p:tav>
                                        <p:tav tm="100000">
                                          <p:val>
                                            <p:strVal val="#ppt_x"/>
                                          </p:val>
                                        </p:tav>
                                      </p:tavLst>
                                    </p:anim>
                                    <p:anim calcmode="lin" valueType="num">
                                      <p:cBhvr>
                                        <p:cTn id="4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additive="base">
                                        <p:cTn id="49" dur="1000" fill="hold"/>
                                        <p:tgtEl>
                                          <p:spTgt spid="63"/>
                                        </p:tgtEl>
                                        <p:attrNameLst>
                                          <p:attrName>ppt_x</p:attrName>
                                        </p:attrNameLst>
                                      </p:cBhvr>
                                      <p:tavLst>
                                        <p:tav tm="0">
                                          <p:val>
                                            <p:strVal val="0-#ppt_w/2"/>
                                          </p:val>
                                        </p:tav>
                                        <p:tav tm="100000">
                                          <p:val>
                                            <p:strVal val="#ppt_x"/>
                                          </p:val>
                                        </p:tav>
                                      </p:tavLst>
                                    </p:anim>
                                    <p:anim calcmode="lin" valueType="num">
                                      <p:cBhvr additive="base">
                                        <p:cTn id="50"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1000" fill="hold"/>
                                        <p:tgtEl>
                                          <p:spTgt spid="24"/>
                                        </p:tgtEl>
                                        <p:attrNameLst>
                                          <p:attrName>ppt_w</p:attrName>
                                        </p:attrNameLst>
                                      </p:cBhvr>
                                      <p:tavLst>
                                        <p:tav tm="0">
                                          <p:val>
                                            <p:fltVal val="0"/>
                                          </p:val>
                                        </p:tav>
                                        <p:tav tm="100000">
                                          <p:val>
                                            <p:strVal val="#ppt_w"/>
                                          </p:val>
                                        </p:tav>
                                      </p:tavLst>
                                    </p:anim>
                                    <p:anim calcmode="lin" valueType="num">
                                      <p:cBhvr>
                                        <p:cTn id="56" dur="1000" fill="hold"/>
                                        <p:tgtEl>
                                          <p:spTgt spid="24"/>
                                        </p:tgtEl>
                                        <p:attrNameLst>
                                          <p:attrName>ppt_h</p:attrName>
                                        </p:attrNameLst>
                                      </p:cBhvr>
                                      <p:tavLst>
                                        <p:tav tm="0">
                                          <p:val>
                                            <p:fltVal val="0"/>
                                          </p:val>
                                        </p:tav>
                                        <p:tav tm="100000">
                                          <p:val>
                                            <p:strVal val="#ppt_h"/>
                                          </p:val>
                                        </p:tav>
                                      </p:tavLst>
                                    </p:anim>
                                    <p:animEffect transition="in" filter="fade">
                                      <p:cBhvr>
                                        <p:cTn id="57" dur="10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ircle(in)">
                                      <p:cBhvr>
                                        <p:cTn id="62" dur="10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10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1000" fill="hold"/>
                                        <p:tgtEl>
                                          <p:spTgt spid="10"/>
                                        </p:tgtEl>
                                        <p:attrNameLst>
                                          <p:attrName>ppt_w</p:attrName>
                                        </p:attrNameLst>
                                      </p:cBhvr>
                                      <p:tavLst>
                                        <p:tav tm="0">
                                          <p:val>
                                            <p:fltVal val="0"/>
                                          </p:val>
                                        </p:tav>
                                        <p:tav tm="100000">
                                          <p:val>
                                            <p:strVal val="#ppt_w"/>
                                          </p:val>
                                        </p:tav>
                                      </p:tavLst>
                                    </p:anim>
                                    <p:anim calcmode="lin" valueType="num">
                                      <p:cBhvr>
                                        <p:cTn id="73" dur="1000" fill="hold"/>
                                        <p:tgtEl>
                                          <p:spTgt spid="10"/>
                                        </p:tgtEl>
                                        <p:attrNameLst>
                                          <p:attrName>ppt_h</p:attrName>
                                        </p:attrNameLst>
                                      </p:cBhvr>
                                      <p:tavLst>
                                        <p:tav tm="0">
                                          <p:val>
                                            <p:fltVal val="0"/>
                                          </p:val>
                                        </p:tav>
                                        <p:tav tm="100000">
                                          <p:val>
                                            <p:strVal val="#ppt_h"/>
                                          </p:val>
                                        </p:tav>
                                      </p:tavLst>
                                    </p:anim>
                                    <p:animEffect transition="in" filter="fade">
                                      <p:cBhvr>
                                        <p:cTn id="74" dur="10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62" grpId="0" animBg="1"/>
      <p:bldP spid="63" grpId="0" animBg="1"/>
      <p:bldP spid="67"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838200" y="304800"/>
            <a:ext cx="1905000" cy="579438"/>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ea typeface="楷体_GB2312" pitchFamily="49" charset="-122"/>
              </a:rPr>
              <a:t>结果分析</a:t>
            </a:r>
          </a:p>
        </p:txBody>
      </p:sp>
      <p:sp>
        <p:nvSpPr>
          <p:cNvPr id="5123" name="Text Box 3"/>
          <p:cNvSpPr txBox="1">
            <a:spLocks noChangeArrowheads="1"/>
          </p:cNvSpPr>
          <p:nvPr/>
        </p:nvSpPr>
        <p:spPr bwMode="auto">
          <a:xfrm>
            <a:off x="539750" y="3500438"/>
            <a:ext cx="4038600" cy="519112"/>
          </a:xfrm>
          <a:prstGeom prst="rect">
            <a:avLst/>
          </a:prstGeom>
          <a:solidFill>
            <a:srgbClr val="CCFF99"/>
          </a:solidFill>
          <a:ln w="9525">
            <a:noFill/>
            <a:miter lim="800000"/>
            <a:headEnd/>
            <a:tailEnd/>
          </a:ln>
          <a:effectLst/>
        </p:spPr>
        <p:txBody>
          <a:bodyPr>
            <a:spAutoFit/>
          </a:bodyPr>
          <a:lstStyle/>
          <a:p>
            <a:pPr>
              <a:spcBef>
                <a:spcPct val="50000"/>
              </a:spcBef>
            </a:pPr>
            <a:r>
              <a:rPr lang="en-US" altLang="zh-CN" sz="2800" b="1" i="1"/>
              <a:t>y</a:t>
            </a:r>
            <a:r>
              <a:rPr lang="zh-CN" altLang="en-US" sz="2800" b="1"/>
              <a:t>的</a:t>
            </a:r>
            <a:r>
              <a:rPr lang="en-US" altLang="zh-CN" sz="2800" b="1"/>
              <a:t>90.54%</a:t>
            </a:r>
            <a:r>
              <a:rPr lang="zh-CN" altLang="en-US" sz="2800" b="1"/>
              <a:t>可由模型确定 </a:t>
            </a:r>
          </a:p>
        </p:txBody>
      </p:sp>
      <p:grpSp>
        <p:nvGrpSpPr>
          <p:cNvPr id="2" name="Group 4"/>
          <p:cNvGrpSpPr>
            <a:grpSpLocks/>
          </p:cNvGrpSpPr>
          <p:nvPr/>
        </p:nvGrpSpPr>
        <p:grpSpPr bwMode="auto">
          <a:xfrm>
            <a:off x="1143000" y="990600"/>
            <a:ext cx="6553200" cy="2438400"/>
            <a:chOff x="144" y="2688"/>
            <a:chExt cx="4128" cy="1536"/>
          </a:xfrm>
        </p:grpSpPr>
        <p:grpSp>
          <p:nvGrpSpPr>
            <p:cNvPr id="3" name="Group 5"/>
            <p:cNvGrpSpPr>
              <a:grpSpLocks/>
            </p:cNvGrpSpPr>
            <p:nvPr/>
          </p:nvGrpSpPr>
          <p:grpSpPr bwMode="auto">
            <a:xfrm>
              <a:off x="144" y="2688"/>
              <a:ext cx="4128" cy="1536"/>
              <a:chOff x="-3" y="-3"/>
              <a:chExt cx="2208" cy="2310"/>
            </a:xfrm>
          </p:grpSpPr>
          <p:grpSp>
            <p:nvGrpSpPr>
              <p:cNvPr id="4" name="Group 6"/>
              <p:cNvGrpSpPr>
                <a:grpSpLocks/>
              </p:cNvGrpSpPr>
              <p:nvPr/>
            </p:nvGrpSpPr>
            <p:grpSpPr bwMode="auto">
              <a:xfrm>
                <a:off x="0" y="0"/>
                <a:ext cx="2202" cy="2304"/>
                <a:chOff x="0" y="0"/>
                <a:chExt cx="2202" cy="2304"/>
              </a:xfrm>
            </p:grpSpPr>
            <p:grpSp>
              <p:nvGrpSpPr>
                <p:cNvPr id="5" name="Group 7"/>
                <p:cNvGrpSpPr>
                  <a:grpSpLocks/>
                </p:cNvGrpSpPr>
                <p:nvPr/>
              </p:nvGrpSpPr>
              <p:grpSpPr bwMode="auto">
                <a:xfrm>
                  <a:off x="0" y="0"/>
                  <a:ext cx="496" cy="384"/>
                  <a:chOff x="0" y="0"/>
                  <a:chExt cx="496" cy="384"/>
                </a:xfrm>
              </p:grpSpPr>
              <p:sp>
                <p:nvSpPr>
                  <p:cNvPr id="5128" name="Rectangle 8"/>
                  <p:cNvSpPr>
                    <a:spLocks noChangeArrowheads="1"/>
                  </p:cNvSpPr>
                  <p:nvPr/>
                </p:nvSpPr>
                <p:spPr bwMode="auto">
                  <a:xfrm>
                    <a:off x="43" y="0"/>
                    <a:ext cx="410" cy="384"/>
                  </a:xfrm>
                  <a:prstGeom prst="rect">
                    <a:avLst/>
                  </a:prstGeom>
                  <a:noFill/>
                  <a:ln w="9525">
                    <a:noFill/>
                    <a:miter lim="800000"/>
                    <a:headEnd/>
                    <a:tailEnd/>
                  </a:ln>
                  <a:effectLst/>
                </p:spPr>
                <p:txBody>
                  <a:bodyPr/>
                  <a:lstStyle/>
                  <a:p>
                    <a:pPr algn="ctr"/>
                    <a:r>
                      <a:rPr lang="zh-CN" altLang="en-US" b="1"/>
                      <a:t>参数</a:t>
                    </a:r>
                  </a:p>
                  <a:p>
                    <a:pPr algn="ctr" eaLnBrk="0" hangingPunct="0"/>
                    <a:endParaRPr lang="en-US" altLang="zh-CN" b="1"/>
                  </a:p>
                </p:txBody>
              </p:sp>
              <p:sp>
                <p:nvSpPr>
                  <p:cNvPr id="5129" name="Rectangle 9"/>
                  <p:cNvSpPr>
                    <a:spLocks noChangeArrowheads="1"/>
                  </p:cNvSpPr>
                  <p:nvPr/>
                </p:nvSpPr>
                <p:spPr bwMode="auto">
                  <a:xfrm>
                    <a:off x="0" y="0"/>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6" name="Group 10"/>
                <p:cNvGrpSpPr>
                  <a:grpSpLocks/>
                </p:cNvGrpSpPr>
                <p:nvPr/>
              </p:nvGrpSpPr>
              <p:grpSpPr bwMode="auto">
                <a:xfrm>
                  <a:off x="496" y="0"/>
                  <a:ext cx="756" cy="384"/>
                  <a:chOff x="496" y="0"/>
                  <a:chExt cx="756" cy="384"/>
                </a:xfrm>
              </p:grpSpPr>
              <p:sp>
                <p:nvSpPr>
                  <p:cNvPr id="5131" name="Rectangle 11"/>
                  <p:cNvSpPr>
                    <a:spLocks noChangeArrowheads="1"/>
                  </p:cNvSpPr>
                  <p:nvPr/>
                </p:nvSpPr>
                <p:spPr bwMode="auto">
                  <a:xfrm>
                    <a:off x="539" y="0"/>
                    <a:ext cx="670" cy="384"/>
                  </a:xfrm>
                  <a:prstGeom prst="rect">
                    <a:avLst/>
                  </a:prstGeom>
                  <a:noFill/>
                  <a:ln w="9525">
                    <a:noFill/>
                    <a:miter lim="800000"/>
                    <a:headEnd/>
                    <a:tailEnd/>
                  </a:ln>
                  <a:effectLst/>
                </p:spPr>
                <p:txBody>
                  <a:bodyPr/>
                  <a:lstStyle/>
                  <a:p>
                    <a:pPr algn="ctr"/>
                    <a:r>
                      <a:rPr lang="zh-CN" altLang="en-US" b="1"/>
                      <a:t>参数估计值</a:t>
                    </a:r>
                  </a:p>
                  <a:p>
                    <a:pPr algn="ctr" eaLnBrk="0" hangingPunct="0"/>
                    <a:endParaRPr lang="en-US" altLang="zh-CN" b="1"/>
                  </a:p>
                </p:txBody>
              </p:sp>
              <p:sp>
                <p:nvSpPr>
                  <p:cNvPr id="5132" name="Rectangle 12"/>
                  <p:cNvSpPr>
                    <a:spLocks noChangeArrowheads="1"/>
                  </p:cNvSpPr>
                  <p:nvPr/>
                </p:nvSpPr>
                <p:spPr bwMode="auto">
                  <a:xfrm>
                    <a:off x="496" y="0"/>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7" name="Group 13"/>
                <p:cNvGrpSpPr>
                  <a:grpSpLocks/>
                </p:cNvGrpSpPr>
                <p:nvPr/>
              </p:nvGrpSpPr>
              <p:grpSpPr bwMode="auto">
                <a:xfrm>
                  <a:off x="1252" y="0"/>
                  <a:ext cx="950" cy="384"/>
                  <a:chOff x="1252" y="0"/>
                  <a:chExt cx="950" cy="384"/>
                </a:xfrm>
              </p:grpSpPr>
              <p:sp>
                <p:nvSpPr>
                  <p:cNvPr id="5134" name="Rectangle 14"/>
                  <p:cNvSpPr>
                    <a:spLocks noChangeArrowheads="1"/>
                  </p:cNvSpPr>
                  <p:nvPr/>
                </p:nvSpPr>
                <p:spPr bwMode="auto">
                  <a:xfrm>
                    <a:off x="1295" y="0"/>
                    <a:ext cx="864" cy="384"/>
                  </a:xfrm>
                  <a:prstGeom prst="rect">
                    <a:avLst/>
                  </a:prstGeom>
                  <a:noFill/>
                  <a:ln w="9525">
                    <a:noFill/>
                    <a:miter lim="800000"/>
                    <a:headEnd/>
                    <a:tailEnd/>
                  </a:ln>
                  <a:effectLst/>
                </p:spPr>
                <p:txBody>
                  <a:bodyPr/>
                  <a:lstStyle/>
                  <a:p>
                    <a:pPr algn="ctr"/>
                    <a:r>
                      <a:rPr lang="zh-CN" altLang="en-US" b="1"/>
                      <a:t>置信区间</a:t>
                    </a:r>
                  </a:p>
                  <a:p>
                    <a:pPr algn="ctr" eaLnBrk="0" hangingPunct="0"/>
                    <a:endParaRPr lang="en-US" altLang="zh-CN" b="1"/>
                  </a:p>
                </p:txBody>
              </p:sp>
              <p:sp>
                <p:nvSpPr>
                  <p:cNvPr id="5135" name="Rectangle 15"/>
                  <p:cNvSpPr>
                    <a:spLocks noChangeArrowheads="1"/>
                  </p:cNvSpPr>
                  <p:nvPr/>
                </p:nvSpPr>
                <p:spPr bwMode="auto">
                  <a:xfrm>
                    <a:off x="1252" y="0"/>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8" name="Group 16"/>
                <p:cNvGrpSpPr>
                  <a:grpSpLocks/>
                </p:cNvGrpSpPr>
                <p:nvPr/>
              </p:nvGrpSpPr>
              <p:grpSpPr bwMode="auto">
                <a:xfrm>
                  <a:off x="0" y="384"/>
                  <a:ext cx="496" cy="384"/>
                  <a:chOff x="0" y="384"/>
                  <a:chExt cx="496" cy="384"/>
                </a:xfrm>
              </p:grpSpPr>
              <p:sp>
                <p:nvSpPr>
                  <p:cNvPr id="5137" name="Rectangle 17"/>
                  <p:cNvSpPr>
                    <a:spLocks noChangeArrowheads="1" noTextEdit="1"/>
                  </p:cNvSpPr>
                  <p:nvPr/>
                </p:nvSpPr>
                <p:spPr bwMode="auto">
                  <a:xfrm>
                    <a:off x="43" y="384"/>
                    <a:ext cx="410" cy="384"/>
                  </a:xfrm>
                  <a:prstGeom prst="rect">
                    <a:avLst/>
                  </a:prstGeom>
                  <a:noFill/>
                  <a:ln w="9525">
                    <a:noFill/>
                    <a:miter lim="800000"/>
                    <a:headEnd/>
                    <a:tailEnd/>
                  </a:ln>
                  <a:effectLst/>
                </p:spPr>
                <p:txBody>
                  <a:bodyPr>
                    <a:spAutoFit/>
                  </a:bodyPr>
                  <a:lstStyle/>
                  <a:p>
                    <a:endParaRPr lang="zh-CN" altLang="en-US"/>
                  </a:p>
                </p:txBody>
              </p:sp>
              <p:sp>
                <p:nvSpPr>
                  <p:cNvPr id="5138" name="Rectangle 18"/>
                  <p:cNvSpPr>
                    <a:spLocks noChangeArrowheads="1"/>
                  </p:cNvSpPr>
                  <p:nvPr/>
                </p:nvSpPr>
                <p:spPr bwMode="auto">
                  <a:xfrm>
                    <a:off x="0" y="384"/>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9" name="Group 19"/>
                <p:cNvGrpSpPr>
                  <a:grpSpLocks/>
                </p:cNvGrpSpPr>
                <p:nvPr/>
              </p:nvGrpSpPr>
              <p:grpSpPr bwMode="auto">
                <a:xfrm>
                  <a:off x="496" y="384"/>
                  <a:ext cx="756" cy="384"/>
                  <a:chOff x="496" y="384"/>
                  <a:chExt cx="756" cy="384"/>
                </a:xfrm>
              </p:grpSpPr>
              <p:sp>
                <p:nvSpPr>
                  <p:cNvPr id="5140" name="Rectangle 20"/>
                  <p:cNvSpPr>
                    <a:spLocks noChangeArrowheads="1"/>
                  </p:cNvSpPr>
                  <p:nvPr/>
                </p:nvSpPr>
                <p:spPr bwMode="auto">
                  <a:xfrm>
                    <a:off x="539" y="384"/>
                    <a:ext cx="670" cy="384"/>
                  </a:xfrm>
                  <a:prstGeom prst="rect">
                    <a:avLst/>
                  </a:prstGeom>
                  <a:noFill/>
                  <a:ln w="9525">
                    <a:noFill/>
                    <a:miter lim="800000"/>
                    <a:headEnd/>
                    <a:tailEnd/>
                  </a:ln>
                  <a:effectLst/>
                </p:spPr>
                <p:txBody>
                  <a:bodyPr/>
                  <a:lstStyle/>
                  <a:p>
                    <a:pPr algn="ctr"/>
                    <a:r>
                      <a:rPr lang="en-US" altLang="zh-CN" b="1"/>
                      <a:t>17.3244</a:t>
                    </a:r>
                  </a:p>
                  <a:p>
                    <a:pPr algn="ctr" eaLnBrk="0" hangingPunct="0"/>
                    <a:endParaRPr lang="en-US" altLang="zh-CN" b="1"/>
                  </a:p>
                </p:txBody>
              </p:sp>
              <p:sp>
                <p:nvSpPr>
                  <p:cNvPr id="5141" name="Rectangle 21"/>
                  <p:cNvSpPr>
                    <a:spLocks noChangeArrowheads="1"/>
                  </p:cNvSpPr>
                  <p:nvPr/>
                </p:nvSpPr>
                <p:spPr bwMode="auto">
                  <a:xfrm>
                    <a:off x="496" y="384"/>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0" name="Group 22"/>
                <p:cNvGrpSpPr>
                  <a:grpSpLocks/>
                </p:cNvGrpSpPr>
                <p:nvPr/>
              </p:nvGrpSpPr>
              <p:grpSpPr bwMode="auto">
                <a:xfrm>
                  <a:off x="1252" y="384"/>
                  <a:ext cx="950" cy="384"/>
                  <a:chOff x="1252" y="384"/>
                  <a:chExt cx="950" cy="384"/>
                </a:xfrm>
              </p:grpSpPr>
              <p:sp>
                <p:nvSpPr>
                  <p:cNvPr id="5143" name="Rectangle 23"/>
                  <p:cNvSpPr>
                    <a:spLocks noChangeArrowheads="1"/>
                  </p:cNvSpPr>
                  <p:nvPr/>
                </p:nvSpPr>
                <p:spPr bwMode="auto">
                  <a:xfrm>
                    <a:off x="1295" y="384"/>
                    <a:ext cx="864" cy="384"/>
                  </a:xfrm>
                  <a:prstGeom prst="rect">
                    <a:avLst/>
                  </a:prstGeom>
                  <a:noFill/>
                  <a:ln w="9525">
                    <a:noFill/>
                    <a:miter lim="800000"/>
                    <a:headEnd/>
                    <a:tailEnd/>
                  </a:ln>
                  <a:effectLst/>
                </p:spPr>
                <p:txBody>
                  <a:bodyPr/>
                  <a:lstStyle/>
                  <a:p>
                    <a:pPr algn="ctr"/>
                    <a:r>
                      <a:rPr lang="en-US" altLang="zh-CN" b="1"/>
                      <a:t>[5.7282   28.9206]</a:t>
                    </a:r>
                  </a:p>
                  <a:p>
                    <a:pPr algn="ctr" eaLnBrk="0" hangingPunct="0"/>
                    <a:endParaRPr lang="en-US" altLang="zh-CN" b="1"/>
                  </a:p>
                </p:txBody>
              </p:sp>
              <p:sp>
                <p:nvSpPr>
                  <p:cNvPr id="5144" name="Rectangle 24"/>
                  <p:cNvSpPr>
                    <a:spLocks noChangeArrowheads="1"/>
                  </p:cNvSpPr>
                  <p:nvPr/>
                </p:nvSpPr>
                <p:spPr bwMode="auto">
                  <a:xfrm>
                    <a:off x="1252" y="384"/>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1" name="Group 25"/>
                <p:cNvGrpSpPr>
                  <a:grpSpLocks/>
                </p:cNvGrpSpPr>
                <p:nvPr/>
              </p:nvGrpSpPr>
              <p:grpSpPr bwMode="auto">
                <a:xfrm>
                  <a:off x="0" y="768"/>
                  <a:ext cx="496" cy="384"/>
                  <a:chOff x="0" y="768"/>
                  <a:chExt cx="496" cy="384"/>
                </a:xfrm>
              </p:grpSpPr>
              <p:sp>
                <p:nvSpPr>
                  <p:cNvPr id="5146" name="Rectangle 26"/>
                  <p:cNvSpPr>
                    <a:spLocks noChangeArrowheads="1" noTextEdit="1"/>
                  </p:cNvSpPr>
                  <p:nvPr/>
                </p:nvSpPr>
                <p:spPr bwMode="auto">
                  <a:xfrm>
                    <a:off x="43" y="768"/>
                    <a:ext cx="410" cy="384"/>
                  </a:xfrm>
                  <a:prstGeom prst="rect">
                    <a:avLst/>
                  </a:prstGeom>
                  <a:noFill/>
                  <a:ln w="9525">
                    <a:noFill/>
                    <a:miter lim="800000"/>
                    <a:headEnd/>
                    <a:tailEnd/>
                  </a:ln>
                  <a:effectLst/>
                </p:spPr>
                <p:txBody>
                  <a:bodyPr>
                    <a:spAutoFit/>
                  </a:bodyPr>
                  <a:lstStyle/>
                  <a:p>
                    <a:endParaRPr lang="zh-CN" altLang="en-US"/>
                  </a:p>
                </p:txBody>
              </p:sp>
              <p:sp>
                <p:nvSpPr>
                  <p:cNvPr id="5147" name="Rectangle 27"/>
                  <p:cNvSpPr>
                    <a:spLocks noChangeArrowheads="1"/>
                  </p:cNvSpPr>
                  <p:nvPr/>
                </p:nvSpPr>
                <p:spPr bwMode="auto">
                  <a:xfrm>
                    <a:off x="0" y="768"/>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2" name="Group 28"/>
                <p:cNvGrpSpPr>
                  <a:grpSpLocks/>
                </p:cNvGrpSpPr>
                <p:nvPr/>
              </p:nvGrpSpPr>
              <p:grpSpPr bwMode="auto">
                <a:xfrm>
                  <a:off x="496" y="768"/>
                  <a:ext cx="756" cy="384"/>
                  <a:chOff x="496" y="768"/>
                  <a:chExt cx="756" cy="384"/>
                </a:xfrm>
              </p:grpSpPr>
              <p:sp>
                <p:nvSpPr>
                  <p:cNvPr id="5149" name="Rectangle 29"/>
                  <p:cNvSpPr>
                    <a:spLocks noChangeArrowheads="1"/>
                  </p:cNvSpPr>
                  <p:nvPr/>
                </p:nvSpPr>
                <p:spPr bwMode="auto">
                  <a:xfrm>
                    <a:off x="539" y="768"/>
                    <a:ext cx="670" cy="384"/>
                  </a:xfrm>
                  <a:prstGeom prst="rect">
                    <a:avLst/>
                  </a:prstGeom>
                  <a:noFill/>
                  <a:ln w="9525">
                    <a:noFill/>
                    <a:miter lim="800000"/>
                    <a:headEnd/>
                    <a:tailEnd/>
                  </a:ln>
                  <a:effectLst/>
                </p:spPr>
                <p:txBody>
                  <a:bodyPr/>
                  <a:lstStyle/>
                  <a:p>
                    <a:pPr algn="ctr"/>
                    <a:r>
                      <a:rPr lang="en-US" altLang="zh-CN" b="1"/>
                      <a:t>1.3070</a:t>
                    </a:r>
                  </a:p>
                  <a:p>
                    <a:pPr algn="ctr" eaLnBrk="0" hangingPunct="0"/>
                    <a:endParaRPr lang="en-US" altLang="zh-CN" b="1"/>
                  </a:p>
                </p:txBody>
              </p:sp>
              <p:sp>
                <p:nvSpPr>
                  <p:cNvPr id="5150" name="Rectangle 30"/>
                  <p:cNvSpPr>
                    <a:spLocks noChangeArrowheads="1"/>
                  </p:cNvSpPr>
                  <p:nvPr/>
                </p:nvSpPr>
                <p:spPr bwMode="auto">
                  <a:xfrm>
                    <a:off x="496" y="768"/>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3" name="Group 31"/>
                <p:cNvGrpSpPr>
                  <a:grpSpLocks/>
                </p:cNvGrpSpPr>
                <p:nvPr/>
              </p:nvGrpSpPr>
              <p:grpSpPr bwMode="auto">
                <a:xfrm>
                  <a:off x="1252" y="768"/>
                  <a:ext cx="950" cy="384"/>
                  <a:chOff x="1252" y="768"/>
                  <a:chExt cx="950" cy="384"/>
                </a:xfrm>
              </p:grpSpPr>
              <p:sp>
                <p:nvSpPr>
                  <p:cNvPr id="5152" name="Rectangle 32"/>
                  <p:cNvSpPr>
                    <a:spLocks noChangeArrowheads="1"/>
                  </p:cNvSpPr>
                  <p:nvPr/>
                </p:nvSpPr>
                <p:spPr bwMode="auto">
                  <a:xfrm>
                    <a:off x="1295" y="768"/>
                    <a:ext cx="864" cy="384"/>
                  </a:xfrm>
                  <a:prstGeom prst="rect">
                    <a:avLst/>
                  </a:prstGeom>
                  <a:noFill/>
                  <a:ln w="9525">
                    <a:noFill/>
                    <a:miter lim="800000"/>
                    <a:headEnd/>
                    <a:tailEnd/>
                  </a:ln>
                  <a:effectLst/>
                </p:spPr>
                <p:txBody>
                  <a:bodyPr/>
                  <a:lstStyle/>
                  <a:p>
                    <a:pPr algn="ctr"/>
                    <a:r>
                      <a:rPr lang="en-US" altLang="zh-CN" b="1"/>
                      <a:t>[0.6829   1.9311 ]</a:t>
                    </a:r>
                  </a:p>
                  <a:p>
                    <a:pPr algn="ctr" eaLnBrk="0" hangingPunct="0"/>
                    <a:endParaRPr lang="en-US" altLang="zh-CN" b="1"/>
                  </a:p>
                </p:txBody>
              </p:sp>
              <p:sp>
                <p:nvSpPr>
                  <p:cNvPr id="5153" name="Rectangle 33"/>
                  <p:cNvSpPr>
                    <a:spLocks noChangeArrowheads="1"/>
                  </p:cNvSpPr>
                  <p:nvPr/>
                </p:nvSpPr>
                <p:spPr bwMode="auto">
                  <a:xfrm>
                    <a:off x="1252" y="768"/>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4" name="Group 34"/>
                <p:cNvGrpSpPr>
                  <a:grpSpLocks/>
                </p:cNvGrpSpPr>
                <p:nvPr/>
              </p:nvGrpSpPr>
              <p:grpSpPr bwMode="auto">
                <a:xfrm>
                  <a:off x="0" y="1152"/>
                  <a:ext cx="496" cy="384"/>
                  <a:chOff x="0" y="1152"/>
                  <a:chExt cx="496" cy="384"/>
                </a:xfrm>
              </p:grpSpPr>
              <p:sp>
                <p:nvSpPr>
                  <p:cNvPr id="5155" name="Rectangle 35"/>
                  <p:cNvSpPr>
                    <a:spLocks noChangeArrowheads="1" noTextEdit="1"/>
                  </p:cNvSpPr>
                  <p:nvPr/>
                </p:nvSpPr>
                <p:spPr bwMode="auto">
                  <a:xfrm>
                    <a:off x="43" y="1152"/>
                    <a:ext cx="410" cy="384"/>
                  </a:xfrm>
                  <a:prstGeom prst="rect">
                    <a:avLst/>
                  </a:prstGeom>
                  <a:noFill/>
                  <a:ln w="9525">
                    <a:noFill/>
                    <a:miter lim="800000"/>
                    <a:headEnd/>
                    <a:tailEnd/>
                  </a:ln>
                  <a:effectLst/>
                </p:spPr>
                <p:txBody>
                  <a:bodyPr>
                    <a:spAutoFit/>
                  </a:bodyPr>
                  <a:lstStyle/>
                  <a:p>
                    <a:endParaRPr lang="zh-CN" altLang="en-US"/>
                  </a:p>
                </p:txBody>
              </p:sp>
              <p:sp>
                <p:nvSpPr>
                  <p:cNvPr id="5156" name="Rectangle 36"/>
                  <p:cNvSpPr>
                    <a:spLocks noChangeArrowheads="1"/>
                  </p:cNvSpPr>
                  <p:nvPr/>
                </p:nvSpPr>
                <p:spPr bwMode="auto">
                  <a:xfrm>
                    <a:off x="0" y="1152"/>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5" name="Group 37"/>
                <p:cNvGrpSpPr>
                  <a:grpSpLocks/>
                </p:cNvGrpSpPr>
                <p:nvPr/>
              </p:nvGrpSpPr>
              <p:grpSpPr bwMode="auto">
                <a:xfrm>
                  <a:off x="496" y="1152"/>
                  <a:ext cx="756" cy="384"/>
                  <a:chOff x="496" y="1152"/>
                  <a:chExt cx="756" cy="384"/>
                </a:xfrm>
              </p:grpSpPr>
              <p:sp>
                <p:nvSpPr>
                  <p:cNvPr id="5158" name="Rectangle 38"/>
                  <p:cNvSpPr>
                    <a:spLocks noChangeArrowheads="1"/>
                  </p:cNvSpPr>
                  <p:nvPr/>
                </p:nvSpPr>
                <p:spPr bwMode="auto">
                  <a:xfrm>
                    <a:off x="539" y="1152"/>
                    <a:ext cx="670" cy="384"/>
                  </a:xfrm>
                  <a:prstGeom prst="rect">
                    <a:avLst/>
                  </a:prstGeom>
                  <a:noFill/>
                  <a:ln w="9525">
                    <a:noFill/>
                    <a:miter lim="800000"/>
                    <a:headEnd/>
                    <a:tailEnd/>
                  </a:ln>
                  <a:effectLst/>
                </p:spPr>
                <p:txBody>
                  <a:bodyPr/>
                  <a:lstStyle/>
                  <a:p>
                    <a:pPr algn="ctr"/>
                    <a:r>
                      <a:rPr lang="en-US" altLang="zh-CN" b="1"/>
                      <a:t>-3.6956</a:t>
                    </a:r>
                  </a:p>
                  <a:p>
                    <a:pPr algn="ctr" eaLnBrk="0" hangingPunct="0"/>
                    <a:endParaRPr lang="en-US" altLang="zh-CN" b="1"/>
                  </a:p>
                </p:txBody>
              </p:sp>
              <p:sp>
                <p:nvSpPr>
                  <p:cNvPr id="5159" name="Rectangle 39"/>
                  <p:cNvSpPr>
                    <a:spLocks noChangeArrowheads="1"/>
                  </p:cNvSpPr>
                  <p:nvPr/>
                </p:nvSpPr>
                <p:spPr bwMode="auto">
                  <a:xfrm>
                    <a:off x="496" y="1152"/>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6" name="Group 40"/>
                <p:cNvGrpSpPr>
                  <a:grpSpLocks/>
                </p:cNvGrpSpPr>
                <p:nvPr/>
              </p:nvGrpSpPr>
              <p:grpSpPr bwMode="auto">
                <a:xfrm>
                  <a:off x="1252" y="1152"/>
                  <a:ext cx="950" cy="384"/>
                  <a:chOff x="1252" y="1152"/>
                  <a:chExt cx="950" cy="384"/>
                </a:xfrm>
              </p:grpSpPr>
              <p:sp>
                <p:nvSpPr>
                  <p:cNvPr id="5161" name="Rectangle 41"/>
                  <p:cNvSpPr>
                    <a:spLocks noChangeArrowheads="1"/>
                  </p:cNvSpPr>
                  <p:nvPr/>
                </p:nvSpPr>
                <p:spPr bwMode="auto">
                  <a:xfrm>
                    <a:off x="1295" y="1152"/>
                    <a:ext cx="864" cy="384"/>
                  </a:xfrm>
                  <a:prstGeom prst="rect">
                    <a:avLst/>
                  </a:prstGeom>
                  <a:noFill/>
                  <a:ln w="9525">
                    <a:noFill/>
                    <a:miter lim="800000"/>
                    <a:headEnd/>
                    <a:tailEnd/>
                  </a:ln>
                  <a:effectLst/>
                </p:spPr>
                <p:txBody>
                  <a:bodyPr/>
                  <a:lstStyle/>
                  <a:p>
                    <a:pPr algn="ctr"/>
                    <a:r>
                      <a:rPr lang="en-US" altLang="zh-CN" b="1"/>
                      <a:t>[-7.4989   0.1077 ]</a:t>
                    </a:r>
                  </a:p>
                  <a:p>
                    <a:pPr algn="ctr" eaLnBrk="0" hangingPunct="0"/>
                    <a:endParaRPr lang="en-US" altLang="zh-CN" b="1"/>
                  </a:p>
                </p:txBody>
              </p:sp>
              <p:sp>
                <p:nvSpPr>
                  <p:cNvPr id="5162" name="Rectangle 42"/>
                  <p:cNvSpPr>
                    <a:spLocks noChangeArrowheads="1"/>
                  </p:cNvSpPr>
                  <p:nvPr/>
                </p:nvSpPr>
                <p:spPr bwMode="auto">
                  <a:xfrm>
                    <a:off x="1252" y="1152"/>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17" name="Group 43"/>
                <p:cNvGrpSpPr>
                  <a:grpSpLocks/>
                </p:cNvGrpSpPr>
                <p:nvPr/>
              </p:nvGrpSpPr>
              <p:grpSpPr bwMode="auto">
                <a:xfrm>
                  <a:off x="0" y="1536"/>
                  <a:ext cx="496" cy="384"/>
                  <a:chOff x="0" y="1536"/>
                  <a:chExt cx="496" cy="384"/>
                </a:xfrm>
              </p:grpSpPr>
              <p:sp>
                <p:nvSpPr>
                  <p:cNvPr id="5164" name="Rectangle 44"/>
                  <p:cNvSpPr>
                    <a:spLocks noChangeArrowheads="1" noTextEdit="1"/>
                  </p:cNvSpPr>
                  <p:nvPr/>
                </p:nvSpPr>
                <p:spPr bwMode="auto">
                  <a:xfrm>
                    <a:off x="43" y="1536"/>
                    <a:ext cx="410" cy="384"/>
                  </a:xfrm>
                  <a:prstGeom prst="rect">
                    <a:avLst/>
                  </a:prstGeom>
                  <a:noFill/>
                  <a:ln w="9525">
                    <a:noFill/>
                    <a:miter lim="800000"/>
                    <a:headEnd/>
                    <a:tailEnd/>
                  </a:ln>
                  <a:effectLst/>
                </p:spPr>
                <p:txBody>
                  <a:bodyPr>
                    <a:spAutoFit/>
                  </a:bodyPr>
                  <a:lstStyle/>
                  <a:p>
                    <a:endParaRPr lang="zh-CN" altLang="en-US"/>
                  </a:p>
                </p:txBody>
              </p:sp>
              <p:sp>
                <p:nvSpPr>
                  <p:cNvPr id="5165" name="Rectangle 45"/>
                  <p:cNvSpPr>
                    <a:spLocks noChangeArrowheads="1"/>
                  </p:cNvSpPr>
                  <p:nvPr/>
                </p:nvSpPr>
                <p:spPr bwMode="auto">
                  <a:xfrm>
                    <a:off x="0" y="1536"/>
                    <a:ext cx="496" cy="384"/>
                  </a:xfrm>
                  <a:prstGeom prst="rect">
                    <a:avLst/>
                  </a:prstGeom>
                  <a:noFill/>
                  <a:ln w="7">
                    <a:solidFill>
                      <a:srgbClr val="A0A0A0"/>
                    </a:solidFill>
                    <a:miter lim="800000"/>
                    <a:headEnd/>
                    <a:tailEnd/>
                  </a:ln>
                  <a:effectLst/>
                </p:spPr>
                <p:txBody>
                  <a:bodyPr/>
                  <a:lstStyle/>
                  <a:p>
                    <a:endParaRPr lang="zh-CN" altLang="en-US"/>
                  </a:p>
                </p:txBody>
              </p:sp>
            </p:grpSp>
            <p:grpSp>
              <p:nvGrpSpPr>
                <p:cNvPr id="18" name="Group 46"/>
                <p:cNvGrpSpPr>
                  <a:grpSpLocks/>
                </p:cNvGrpSpPr>
                <p:nvPr/>
              </p:nvGrpSpPr>
              <p:grpSpPr bwMode="auto">
                <a:xfrm>
                  <a:off x="496" y="1536"/>
                  <a:ext cx="756" cy="384"/>
                  <a:chOff x="496" y="1536"/>
                  <a:chExt cx="756" cy="384"/>
                </a:xfrm>
              </p:grpSpPr>
              <p:sp>
                <p:nvSpPr>
                  <p:cNvPr id="5167" name="Rectangle 47"/>
                  <p:cNvSpPr>
                    <a:spLocks noChangeArrowheads="1"/>
                  </p:cNvSpPr>
                  <p:nvPr/>
                </p:nvSpPr>
                <p:spPr bwMode="auto">
                  <a:xfrm>
                    <a:off x="539" y="1536"/>
                    <a:ext cx="670" cy="384"/>
                  </a:xfrm>
                  <a:prstGeom prst="rect">
                    <a:avLst/>
                  </a:prstGeom>
                  <a:noFill/>
                  <a:ln w="9525">
                    <a:noFill/>
                    <a:miter lim="800000"/>
                    <a:headEnd/>
                    <a:tailEnd/>
                  </a:ln>
                  <a:effectLst/>
                </p:spPr>
                <p:txBody>
                  <a:bodyPr/>
                  <a:lstStyle/>
                  <a:p>
                    <a:pPr algn="ctr"/>
                    <a:r>
                      <a:rPr lang="en-US" altLang="zh-CN" b="1"/>
                      <a:t>0.3486</a:t>
                    </a:r>
                  </a:p>
                  <a:p>
                    <a:pPr algn="ctr" eaLnBrk="0" hangingPunct="0"/>
                    <a:endParaRPr lang="en-US" altLang="zh-CN" b="1"/>
                  </a:p>
                </p:txBody>
              </p:sp>
              <p:sp>
                <p:nvSpPr>
                  <p:cNvPr id="5168" name="Rectangle 48"/>
                  <p:cNvSpPr>
                    <a:spLocks noChangeArrowheads="1"/>
                  </p:cNvSpPr>
                  <p:nvPr/>
                </p:nvSpPr>
                <p:spPr bwMode="auto">
                  <a:xfrm>
                    <a:off x="496" y="1536"/>
                    <a:ext cx="756" cy="384"/>
                  </a:xfrm>
                  <a:prstGeom prst="rect">
                    <a:avLst/>
                  </a:prstGeom>
                  <a:noFill/>
                  <a:ln w="7">
                    <a:solidFill>
                      <a:srgbClr val="A0A0A0"/>
                    </a:solidFill>
                    <a:miter lim="800000"/>
                    <a:headEnd/>
                    <a:tailEnd/>
                  </a:ln>
                  <a:effectLst/>
                </p:spPr>
                <p:txBody>
                  <a:bodyPr/>
                  <a:lstStyle/>
                  <a:p>
                    <a:endParaRPr lang="zh-CN" altLang="en-US"/>
                  </a:p>
                </p:txBody>
              </p:sp>
            </p:grpSp>
            <p:grpSp>
              <p:nvGrpSpPr>
                <p:cNvPr id="19" name="Group 49"/>
                <p:cNvGrpSpPr>
                  <a:grpSpLocks/>
                </p:cNvGrpSpPr>
                <p:nvPr/>
              </p:nvGrpSpPr>
              <p:grpSpPr bwMode="auto">
                <a:xfrm>
                  <a:off x="1252" y="1536"/>
                  <a:ext cx="950" cy="384"/>
                  <a:chOff x="1252" y="1536"/>
                  <a:chExt cx="950" cy="384"/>
                </a:xfrm>
              </p:grpSpPr>
              <p:sp>
                <p:nvSpPr>
                  <p:cNvPr id="5170" name="Rectangle 50"/>
                  <p:cNvSpPr>
                    <a:spLocks noChangeArrowheads="1"/>
                  </p:cNvSpPr>
                  <p:nvPr/>
                </p:nvSpPr>
                <p:spPr bwMode="auto">
                  <a:xfrm>
                    <a:off x="1295" y="1536"/>
                    <a:ext cx="864" cy="384"/>
                  </a:xfrm>
                  <a:prstGeom prst="rect">
                    <a:avLst/>
                  </a:prstGeom>
                  <a:noFill/>
                  <a:ln w="9525">
                    <a:noFill/>
                    <a:miter lim="800000"/>
                    <a:headEnd/>
                    <a:tailEnd/>
                  </a:ln>
                  <a:effectLst/>
                </p:spPr>
                <p:txBody>
                  <a:bodyPr/>
                  <a:lstStyle/>
                  <a:p>
                    <a:pPr algn="ctr"/>
                    <a:r>
                      <a:rPr lang="en-US" altLang="zh-CN" b="1"/>
                      <a:t>[0.0379   0.6594 ]</a:t>
                    </a:r>
                  </a:p>
                  <a:p>
                    <a:pPr algn="ctr" eaLnBrk="0" hangingPunct="0"/>
                    <a:endParaRPr lang="en-US" altLang="zh-CN" b="1"/>
                  </a:p>
                </p:txBody>
              </p:sp>
              <p:sp>
                <p:nvSpPr>
                  <p:cNvPr id="5171" name="Rectangle 51"/>
                  <p:cNvSpPr>
                    <a:spLocks noChangeArrowheads="1"/>
                  </p:cNvSpPr>
                  <p:nvPr/>
                </p:nvSpPr>
                <p:spPr bwMode="auto">
                  <a:xfrm>
                    <a:off x="1252" y="1536"/>
                    <a:ext cx="950" cy="384"/>
                  </a:xfrm>
                  <a:prstGeom prst="rect">
                    <a:avLst/>
                  </a:prstGeom>
                  <a:noFill/>
                  <a:ln w="7">
                    <a:solidFill>
                      <a:srgbClr val="A0A0A0"/>
                    </a:solidFill>
                    <a:miter lim="800000"/>
                    <a:headEnd/>
                    <a:tailEnd/>
                  </a:ln>
                  <a:effectLst/>
                </p:spPr>
                <p:txBody>
                  <a:bodyPr/>
                  <a:lstStyle/>
                  <a:p>
                    <a:endParaRPr lang="zh-CN" altLang="en-US"/>
                  </a:p>
                </p:txBody>
              </p:sp>
            </p:grpSp>
            <p:grpSp>
              <p:nvGrpSpPr>
                <p:cNvPr id="20" name="Group 52"/>
                <p:cNvGrpSpPr>
                  <a:grpSpLocks/>
                </p:cNvGrpSpPr>
                <p:nvPr/>
              </p:nvGrpSpPr>
              <p:grpSpPr bwMode="auto">
                <a:xfrm>
                  <a:off x="0" y="1920"/>
                  <a:ext cx="2202" cy="384"/>
                  <a:chOff x="0" y="1920"/>
                  <a:chExt cx="2202" cy="384"/>
                </a:xfrm>
              </p:grpSpPr>
              <p:sp>
                <p:nvSpPr>
                  <p:cNvPr id="5173" name="Rectangle 53"/>
                  <p:cNvSpPr>
                    <a:spLocks noChangeArrowheads="1"/>
                  </p:cNvSpPr>
                  <p:nvPr/>
                </p:nvSpPr>
                <p:spPr bwMode="auto">
                  <a:xfrm>
                    <a:off x="43" y="1920"/>
                    <a:ext cx="2116" cy="384"/>
                  </a:xfrm>
                  <a:prstGeom prst="rect">
                    <a:avLst/>
                  </a:prstGeom>
                  <a:noFill/>
                  <a:ln w="9525">
                    <a:noFill/>
                    <a:miter lim="800000"/>
                    <a:headEnd/>
                    <a:tailEnd/>
                  </a:ln>
                  <a:effectLst/>
                </p:spPr>
                <p:txBody>
                  <a:bodyPr/>
                  <a:lstStyle/>
                  <a:p>
                    <a:pPr algn="ctr"/>
                    <a:r>
                      <a:rPr lang="en-US" altLang="zh-CN" b="1" i="1"/>
                      <a:t>R</a:t>
                    </a:r>
                    <a:r>
                      <a:rPr lang="en-US" altLang="zh-CN" b="1" baseline="30000"/>
                      <a:t>2</a:t>
                    </a:r>
                    <a:r>
                      <a:rPr lang="en-US" altLang="zh-CN" b="1"/>
                      <a:t>=0.9054      </a:t>
                    </a:r>
                    <a:r>
                      <a:rPr lang="en-US" altLang="zh-CN" b="1" i="1"/>
                      <a:t>F</a:t>
                    </a:r>
                    <a:r>
                      <a:rPr lang="en-US" altLang="zh-CN" b="1"/>
                      <a:t>=82.9409      </a:t>
                    </a:r>
                    <a:r>
                      <a:rPr lang="en-US" altLang="zh-CN" b="1" i="1"/>
                      <a:t>p</a:t>
                    </a:r>
                    <a:r>
                      <a:rPr lang="en-US" altLang="zh-CN" b="1"/>
                      <a:t>=0.0000</a:t>
                    </a:r>
                  </a:p>
                  <a:p>
                    <a:pPr algn="ctr" eaLnBrk="0" hangingPunct="0"/>
                    <a:endParaRPr lang="en-US" altLang="zh-CN" b="1"/>
                  </a:p>
                </p:txBody>
              </p:sp>
              <p:sp>
                <p:nvSpPr>
                  <p:cNvPr id="5174" name="Rectangle 54"/>
                  <p:cNvSpPr>
                    <a:spLocks noChangeArrowheads="1"/>
                  </p:cNvSpPr>
                  <p:nvPr/>
                </p:nvSpPr>
                <p:spPr bwMode="auto">
                  <a:xfrm>
                    <a:off x="0" y="1920"/>
                    <a:ext cx="2202" cy="384"/>
                  </a:xfrm>
                  <a:prstGeom prst="rect">
                    <a:avLst/>
                  </a:prstGeom>
                  <a:noFill/>
                  <a:ln w="7">
                    <a:solidFill>
                      <a:srgbClr val="A0A0A0"/>
                    </a:solidFill>
                    <a:miter lim="800000"/>
                    <a:headEnd/>
                    <a:tailEnd/>
                  </a:ln>
                  <a:effectLst/>
                </p:spPr>
                <p:txBody>
                  <a:bodyPr/>
                  <a:lstStyle/>
                  <a:p>
                    <a:endParaRPr lang="zh-CN" altLang="en-US"/>
                  </a:p>
                </p:txBody>
              </p:sp>
            </p:grpSp>
          </p:grpSp>
          <p:sp>
            <p:nvSpPr>
              <p:cNvPr id="5175" name="Rectangle 55"/>
              <p:cNvSpPr>
                <a:spLocks noChangeArrowheads="1"/>
              </p:cNvSpPr>
              <p:nvPr/>
            </p:nvSpPr>
            <p:spPr bwMode="auto">
              <a:xfrm>
                <a:off x="-3" y="-3"/>
                <a:ext cx="2208" cy="2310"/>
              </a:xfrm>
              <a:prstGeom prst="rect">
                <a:avLst/>
              </a:prstGeom>
              <a:noFill/>
              <a:ln w="11112">
                <a:solidFill>
                  <a:srgbClr val="A0A0A0"/>
                </a:solidFill>
                <a:miter lim="800000"/>
                <a:headEnd/>
                <a:tailEnd/>
              </a:ln>
              <a:effectLst/>
            </p:spPr>
            <p:txBody>
              <a:bodyPr/>
              <a:lstStyle/>
              <a:p>
                <a:endParaRPr lang="zh-CN" altLang="en-US"/>
              </a:p>
            </p:txBody>
          </p:sp>
        </p:grpSp>
        <p:sp>
          <p:nvSpPr>
            <p:cNvPr id="5176" name="Text Box 56"/>
            <p:cNvSpPr txBox="1">
              <a:spLocks noChangeArrowheads="1"/>
            </p:cNvSpPr>
            <p:nvPr/>
          </p:nvSpPr>
          <p:spPr bwMode="auto">
            <a:xfrm>
              <a:off x="432" y="292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0</a:t>
              </a:r>
              <a:endParaRPr lang="en-US" altLang="zh-CN" b="1" i="1">
                <a:latin typeface="Courier New" pitchFamily="49" charset="0"/>
                <a:cs typeface="Courier New" pitchFamily="49" charset="0"/>
                <a:sym typeface="Symbol" pitchFamily="18" charset="2"/>
              </a:endParaRPr>
            </a:p>
          </p:txBody>
        </p:sp>
        <p:sp>
          <p:nvSpPr>
            <p:cNvPr id="5177" name="Text Box 57"/>
            <p:cNvSpPr txBox="1">
              <a:spLocks noChangeArrowheads="1"/>
            </p:cNvSpPr>
            <p:nvPr/>
          </p:nvSpPr>
          <p:spPr bwMode="auto">
            <a:xfrm>
              <a:off x="432" y="316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1</a:t>
              </a:r>
              <a:endParaRPr lang="en-US" altLang="zh-CN" b="1" i="1">
                <a:latin typeface="Courier New" pitchFamily="49" charset="0"/>
                <a:cs typeface="Courier New" pitchFamily="49" charset="0"/>
                <a:sym typeface="Symbol" pitchFamily="18" charset="2"/>
              </a:endParaRPr>
            </a:p>
          </p:txBody>
        </p:sp>
        <p:sp>
          <p:nvSpPr>
            <p:cNvPr id="5178" name="Text Box 58"/>
            <p:cNvSpPr txBox="1">
              <a:spLocks noChangeArrowheads="1"/>
            </p:cNvSpPr>
            <p:nvPr/>
          </p:nvSpPr>
          <p:spPr bwMode="auto">
            <a:xfrm>
              <a:off x="432" y="340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2</a:t>
              </a:r>
              <a:endParaRPr lang="en-US" altLang="zh-CN" b="1" i="1">
                <a:latin typeface="Courier New" pitchFamily="49" charset="0"/>
                <a:cs typeface="Courier New" pitchFamily="49" charset="0"/>
                <a:sym typeface="Symbol" pitchFamily="18" charset="2"/>
              </a:endParaRPr>
            </a:p>
          </p:txBody>
        </p:sp>
        <p:sp>
          <p:nvSpPr>
            <p:cNvPr id="5179" name="Text Box 59"/>
            <p:cNvSpPr txBox="1">
              <a:spLocks noChangeArrowheads="1"/>
            </p:cNvSpPr>
            <p:nvPr/>
          </p:nvSpPr>
          <p:spPr bwMode="auto">
            <a:xfrm>
              <a:off x="432" y="3648"/>
              <a:ext cx="384" cy="288"/>
            </a:xfrm>
            <a:prstGeom prst="rect">
              <a:avLst/>
            </a:prstGeom>
            <a:noFill/>
            <a:ln w="9525">
              <a:noFill/>
              <a:miter lim="800000"/>
              <a:headEnd/>
              <a:tailEnd/>
            </a:ln>
            <a:effectLst/>
          </p:spPr>
          <p:txBody>
            <a:bodyPr>
              <a:spAutoFit/>
            </a:bodyPr>
            <a:lstStyle/>
            <a:p>
              <a:pPr>
                <a:spcBef>
                  <a:spcPct val="50000"/>
                </a:spcBef>
              </a:pPr>
              <a:r>
                <a:rPr lang="en-US" altLang="zh-CN" b="1" i="1">
                  <a:latin typeface="Courier New" pitchFamily="49" charset="0"/>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3</a:t>
              </a:r>
              <a:endParaRPr lang="en-US" altLang="zh-CN" b="1" i="1">
                <a:latin typeface="Courier New" pitchFamily="49" charset="0"/>
                <a:cs typeface="Courier New" pitchFamily="49" charset="0"/>
                <a:sym typeface="Symbol" pitchFamily="18" charset="2"/>
              </a:endParaRPr>
            </a:p>
          </p:txBody>
        </p:sp>
      </p:grpSp>
      <p:graphicFrame>
        <p:nvGraphicFramePr>
          <p:cNvPr id="5180" name="Object 60"/>
          <p:cNvGraphicFramePr>
            <a:graphicFrameLocks noChangeAspect="1"/>
          </p:cNvGraphicFramePr>
          <p:nvPr/>
        </p:nvGraphicFramePr>
        <p:xfrm>
          <a:off x="2895600" y="381000"/>
          <a:ext cx="4800600" cy="569913"/>
        </p:xfrm>
        <a:graphic>
          <a:graphicData uri="http://schemas.openxmlformats.org/presentationml/2006/ole">
            <p:oleObj spid="_x0000_s226306" r:id="rId3" imgW="2006600" imgH="241300" progId="">
              <p:embed/>
            </p:oleObj>
          </a:graphicData>
        </a:graphic>
      </p:graphicFrame>
      <p:sp>
        <p:nvSpPr>
          <p:cNvPr id="5181" name="Text Box 61"/>
          <p:cNvSpPr txBox="1">
            <a:spLocks noChangeArrowheads="1"/>
          </p:cNvSpPr>
          <p:nvPr/>
        </p:nvSpPr>
        <p:spPr bwMode="auto">
          <a:xfrm>
            <a:off x="4800600" y="3505200"/>
            <a:ext cx="3886200" cy="519113"/>
          </a:xfrm>
          <a:prstGeom prst="rect">
            <a:avLst/>
          </a:prstGeom>
          <a:solidFill>
            <a:srgbClr val="CCFF99"/>
          </a:solidFill>
          <a:ln w="9525">
            <a:noFill/>
            <a:miter lim="800000"/>
            <a:headEnd/>
            <a:tailEnd/>
          </a:ln>
          <a:effectLst/>
        </p:spPr>
        <p:txBody>
          <a:bodyPr>
            <a:spAutoFit/>
          </a:bodyPr>
          <a:lstStyle/>
          <a:p>
            <a:pPr>
              <a:spcBef>
                <a:spcPct val="50000"/>
              </a:spcBef>
            </a:pPr>
            <a:r>
              <a:rPr lang="en-US" altLang="zh-CN" sz="2800" b="1" i="1"/>
              <a:t>F</a:t>
            </a:r>
            <a:r>
              <a:rPr lang="zh-CN" altLang="en-US" sz="2800" b="1"/>
              <a:t>远超过</a:t>
            </a:r>
            <a:r>
              <a:rPr lang="en-US" altLang="zh-CN" sz="2800" b="1" i="1"/>
              <a:t>F</a:t>
            </a:r>
            <a:r>
              <a:rPr lang="zh-CN" altLang="en-US" sz="2800" b="1"/>
              <a:t>检验的临界值 </a:t>
            </a:r>
          </a:p>
        </p:txBody>
      </p:sp>
      <p:sp>
        <p:nvSpPr>
          <p:cNvPr id="5182" name="Text Box 62"/>
          <p:cNvSpPr txBox="1">
            <a:spLocks noChangeArrowheads="1"/>
          </p:cNvSpPr>
          <p:nvPr/>
        </p:nvSpPr>
        <p:spPr bwMode="auto">
          <a:xfrm>
            <a:off x="609600" y="4114800"/>
            <a:ext cx="2819400" cy="519113"/>
          </a:xfrm>
          <a:prstGeom prst="rect">
            <a:avLst/>
          </a:prstGeom>
          <a:solidFill>
            <a:srgbClr val="CCFF99"/>
          </a:solidFill>
          <a:ln w="9525">
            <a:noFill/>
            <a:miter lim="800000"/>
            <a:headEnd/>
            <a:tailEnd/>
          </a:ln>
          <a:effectLst/>
        </p:spPr>
        <p:txBody>
          <a:bodyPr>
            <a:spAutoFit/>
          </a:bodyPr>
          <a:lstStyle/>
          <a:p>
            <a:pPr>
              <a:spcBef>
                <a:spcPct val="50000"/>
              </a:spcBef>
            </a:pPr>
            <a:r>
              <a:rPr lang="en-US" altLang="zh-CN" sz="2800" b="1" i="1"/>
              <a:t>p</a:t>
            </a:r>
            <a:r>
              <a:rPr lang="zh-CN" altLang="en-US" sz="2800" b="1"/>
              <a:t>远小于</a:t>
            </a:r>
            <a:r>
              <a:rPr lang="zh-CN" altLang="en-US" sz="2800" b="1">
                <a:latin typeface="Courier New" pitchFamily="49" charset="0"/>
                <a:sym typeface="Symbol" pitchFamily="18" charset="2"/>
              </a:rPr>
              <a:t></a:t>
            </a:r>
            <a:r>
              <a:rPr lang="en-US" altLang="zh-CN" sz="2800" b="1">
                <a:latin typeface="Courier New" pitchFamily="49" charset="0"/>
                <a:cs typeface="Courier New" pitchFamily="49" charset="0"/>
              </a:rPr>
              <a:t>=</a:t>
            </a:r>
            <a:r>
              <a:rPr lang="en-US" altLang="zh-CN" sz="2800" b="1">
                <a:cs typeface="Courier New" pitchFamily="49" charset="0"/>
              </a:rPr>
              <a:t>0.05</a:t>
            </a:r>
            <a:r>
              <a:rPr lang="en-US" altLang="zh-CN" sz="2800" b="1"/>
              <a:t> </a:t>
            </a:r>
          </a:p>
        </p:txBody>
      </p:sp>
      <p:sp>
        <p:nvSpPr>
          <p:cNvPr id="5183" name="Text Box 63"/>
          <p:cNvSpPr txBox="1">
            <a:spLocks noChangeArrowheads="1"/>
          </p:cNvSpPr>
          <p:nvPr/>
        </p:nvSpPr>
        <p:spPr bwMode="auto">
          <a:xfrm>
            <a:off x="533400" y="4648200"/>
            <a:ext cx="3733800" cy="1117600"/>
          </a:xfrm>
          <a:prstGeom prst="rect">
            <a:avLst/>
          </a:prstGeom>
          <a:solidFill>
            <a:srgbClr val="FFCCFF"/>
          </a:solidFill>
          <a:ln w="9525">
            <a:noFill/>
            <a:miter lim="800000"/>
            <a:headEnd/>
            <a:tailEnd/>
          </a:ln>
          <a:effectLst/>
        </p:spPr>
        <p:txBody>
          <a:bodyPr>
            <a:spAutoFit/>
          </a:bodyPr>
          <a:lstStyle/>
          <a:p>
            <a:pPr>
              <a:lnSpc>
                <a:spcPct val="120000"/>
              </a:lnSpc>
              <a:spcBef>
                <a:spcPct val="50000"/>
              </a:spcBef>
            </a:pPr>
            <a:r>
              <a:rPr lang="en-US" altLang="zh-CN" b="1" i="1">
                <a:cs typeface="Courier New" pitchFamily="49" charset="0"/>
                <a:sym typeface="Symbol" pitchFamily="18" charset="2"/>
              </a:rPr>
              <a:t></a:t>
            </a:r>
            <a:r>
              <a:rPr lang="en-US" altLang="zh-CN" b="1" baseline="-25000">
                <a:latin typeface="Courier New" pitchFamily="49" charset="0"/>
                <a:cs typeface="Courier New" pitchFamily="49" charset="0"/>
                <a:sym typeface="Symbol" pitchFamily="18" charset="2"/>
              </a:rPr>
              <a:t>2</a:t>
            </a:r>
            <a:r>
              <a:rPr lang="zh-CN" altLang="en-US" sz="2800" b="1"/>
              <a:t>的置信区间包含零点</a:t>
            </a:r>
            <a:r>
              <a:rPr lang="en-US" altLang="zh-CN" sz="2800" b="1"/>
              <a:t>(</a:t>
            </a:r>
            <a:r>
              <a:rPr lang="zh-CN" altLang="en-US" sz="2800" b="1"/>
              <a:t>右端点距零点很近</a:t>
            </a:r>
            <a:r>
              <a:rPr lang="en-US" altLang="zh-CN" sz="2800" b="1"/>
              <a:t>) </a:t>
            </a:r>
          </a:p>
        </p:txBody>
      </p:sp>
      <p:sp>
        <p:nvSpPr>
          <p:cNvPr id="5184" name="Text Box 64"/>
          <p:cNvSpPr txBox="1">
            <a:spLocks noChangeArrowheads="1"/>
          </p:cNvSpPr>
          <p:nvPr/>
        </p:nvSpPr>
        <p:spPr bwMode="auto">
          <a:xfrm>
            <a:off x="4800600" y="4673600"/>
            <a:ext cx="2590800" cy="1117600"/>
          </a:xfrm>
          <a:prstGeom prst="rect">
            <a:avLst/>
          </a:prstGeom>
          <a:solidFill>
            <a:srgbClr val="FFFF00"/>
          </a:solidFill>
          <a:ln w="9525">
            <a:noFill/>
            <a:miter lim="800000"/>
            <a:headEnd/>
            <a:tailEnd/>
          </a:ln>
          <a:effectLst/>
        </p:spPr>
        <p:txBody>
          <a:bodyPr>
            <a:spAutoFit/>
          </a:bodyPr>
          <a:lstStyle/>
          <a:p>
            <a:pPr>
              <a:lnSpc>
                <a:spcPct val="120000"/>
              </a:lnSpc>
              <a:spcBef>
                <a:spcPct val="50000"/>
              </a:spcBef>
            </a:pPr>
            <a:r>
              <a:rPr lang="en-US" altLang="zh-CN" sz="2800" b="1" i="1"/>
              <a:t>x</a:t>
            </a:r>
            <a:r>
              <a:rPr lang="en-US" altLang="zh-CN" sz="2800" b="1" baseline="-30000"/>
              <a:t>2</a:t>
            </a:r>
            <a:r>
              <a:rPr lang="zh-CN" altLang="en-US" sz="2800" b="1"/>
              <a:t>对因变量</a:t>
            </a:r>
            <a:r>
              <a:rPr lang="en-US" altLang="zh-CN" sz="2800" b="1" i="1"/>
              <a:t>y </a:t>
            </a:r>
            <a:r>
              <a:rPr lang="zh-CN" altLang="en-US" sz="2800" b="1"/>
              <a:t>的影响不太显著</a:t>
            </a:r>
          </a:p>
        </p:txBody>
      </p:sp>
      <p:sp>
        <p:nvSpPr>
          <p:cNvPr id="5185" name="Text Box 65"/>
          <p:cNvSpPr txBox="1">
            <a:spLocks noChangeArrowheads="1"/>
          </p:cNvSpPr>
          <p:nvPr/>
        </p:nvSpPr>
        <p:spPr bwMode="auto">
          <a:xfrm>
            <a:off x="685800" y="5867400"/>
            <a:ext cx="1752600" cy="519113"/>
          </a:xfrm>
          <a:prstGeom prst="rect">
            <a:avLst/>
          </a:prstGeom>
          <a:noFill/>
          <a:ln w="9525">
            <a:noFill/>
            <a:miter lim="800000"/>
            <a:headEnd/>
            <a:tailEnd/>
          </a:ln>
          <a:effectLst/>
        </p:spPr>
        <p:txBody>
          <a:bodyPr>
            <a:spAutoFit/>
          </a:bodyPr>
          <a:lstStyle/>
          <a:p>
            <a:pPr>
              <a:spcBef>
                <a:spcPct val="50000"/>
              </a:spcBef>
            </a:pPr>
            <a:r>
              <a:rPr lang="en-US" altLang="zh-CN" sz="2800" b="1" i="1"/>
              <a:t>x</a:t>
            </a:r>
            <a:r>
              <a:rPr lang="en-US" altLang="zh-CN" sz="2800" b="1" baseline="-30000"/>
              <a:t>2</a:t>
            </a:r>
            <a:r>
              <a:rPr lang="en-US" altLang="zh-CN" sz="2800" b="1" baseline="30000"/>
              <a:t>2</a:t>
            </a:r>
            <a:r>
              <a:rPr lang="zh-CN" altLang="en-US" sz="2800" b="1"/>
              <a:t>项显著 </a:t>
            </a:r>
          </a:p>
        </p:txBody>
      </p:sp>
      <p:sp>
        <p:nvSpPr>
          <p:cNvPr id="5186" name="Text Box 66"/>
          <p:cNvSpPr txBox="1">
            <a:spLocks noChangeArrowheads="1"/>
          </p:cNvSpPr>
          <p:nvPr/>
        </p:nvSpPr>
        <p:spPr bwMode="auto">
          <a:xfrm>
            <a:off x="4800600" y="5867400"/>
            <a:ext cx="3505200" cy="519113"/>
          </a:xfrm>
          <a:prstGeom prst="rect">
            <a:avLst/>
          </a:prstGeom>
          <a:noFill/>
          <a:ln w="9525">
            <a:noFill/>
            <a:miter lim="800000"/>
            <a:headEnd/>
            <a:tailEnd/>
          </a:ln>
          <a:effectLst/>
        </p:spPr>
        <p:txBody>
          <a:bodyPr>
            <a:spAutoFit/>
          </a:bodyPr>
          <a:lstStyle/>
          <a:p>
            <a:pPr>
              <a:spcBef>
                <a:spcPct val="50000"/>
              </a:spcBef>
            </a:pPr>
            <a:r>
              <a:rPr lang="zh-CN" altLang="en-US" sz="2800" b="1"/>
              <a:t>可将</a:t>
            </a:r>
            <a:r>
              <a:rPr lang="en-US" altLang="zh-CN" sz="2800" b="1" i="1"/>
              <a:t>x</a:t>
            </a:r>
            <a:r>
              <a:rPr lang="en-US" altLang="zh-CN" sz="2800" b="1" baseline="-30000"/>
              <a:t>2</a:t>
            </a:r>
            <a:r>
              <a:rPr lang="zh-CN" altLang="en-US" sz="2800" b="1"/>
              <a:t>保留在模型中 </a:t>
            </a:r>
          </a:p>
        </p:txBody>
      </p:sp>
      <p:sp>
        <p:nvSpPr>
          <p:cNvPr id="5187" name="Text Box 67"/>
          <p:cNvSpPr txBox="1">
            <a:spLocks noChangeArrowheads="1"/>
          </p:cNvSpPr>
          <p:nvPr/>
        </p:nvSpPr>
        <p:spPr bwMode="auto">
          <a:xfrm>
            <a:off x="4800600" y="4114800"/>
            <a:ext cx="3429000" cy="519113"/>
          </a:xfrm>
          <a:prstGeom prst="rect">
            <a:avLst/>
          </a:prstGeom>
          <a:solidFill>
            <a:srgbClr val="FFFF00"/>
          </a:solidFill>
          <a:ln w="9525">
            <a:noFill/>
            <a:miter lim="800000"/>
            <a:headEnd/>
            <a:tailEnd/>
          </a:ln>
          <a:effectLst/>
        </p:spPr>
        <p:txBody>
          <a:bodyPr>
            <a:spAutoFit/>
          </a:bodyPr>
          <a:lstStyle/>
          <a:p>
            <a:pPr>
              <a:spcBef>
                <a:spcPct val="50000"/>
              </a:spcBef>
            </a:pPr>
            <a:r>
              <a:rPr lang="zh-CN" altLang="en-US" sz="2800" b="1"/>
              <a:t>模型从整体上看成立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180"/>
                                        </p:tgtEl>
                                        <p:attrNameLst>
                                          <p:attrName>style.visibility</p:attrName>
                                        </p:attrNameLst>
                                      </p:cBhvr>
                                      <p:to>
                                        <p:strVal val="visible"/>
                                      </p:to>
                                    </p:set>
                                    <p:animEffect transition="in" filter="box(out)">
                                      <p:cBhvr>
                                        <p:cTn id="7" dur="500"/>
                                        <p:tgtEl>
                                          <p:spTgt spid="51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box(in)">
                                      <p:cBhvr>
                                        <p:cTn id="17" dur="5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181"/>
                                        </p:tgtEl>
                                        <p:attrNameLst>
                                          <p:attrName>style.visibility</p:attrName>
                                        </p:attrNameLst>
                                      </p:cBhvr>
                                      <p:to>
                                        <p:strVal val="visible"/>
                                      </p:to>
                                    </p:set>
                                    <p:animEffect transition="in" filter="box(in)">
                                      <p:cBhvr>
                                        <p:cTn id="22" dur="500"/>
                                        <p:tgtEl>
                                          <p:spTgt spid="518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182"/>
                                        </p:tgtEl>
                                        <p:attrNameLst>
                                          <p:attrName>style.visibility</p:attrName>
                                        </p:attrNameLst>
                                      </p:cBhvr>
                                      <p:to>
                                        <p:strVal val="visible"/>
                                      </p:to>
                                    </p:set>
                                    <p:animEffect transition="in" filter="box(in)">
                                      <p:cBhvr>
                                        <p:cTn id="27" dur="500"/>
                                        <p:tgtEl>
                                          <p:spTgt spid="518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87"/>
                                        </p:tgtEl>
                                        <p:attrNameLst>
                                          <p:attrName>style.visibility</p:attrName>
                                        </p:attrNameLst>
                                      </p:cBhvr>
                                      <p:to>
                                        <p:strVal val="visible"/>
                                      </p:to>
                                    </p:set>
                                    <p:animEffect transition="in" filter="dissolve">
                                      <p:cBhvr>
                                        <p:cTn id="32" dur="500"/>
                                        <p:tgtEl>
                                          <p:spTgt spid="518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183"/>
                                        </p:tgtEl>
                                        <p:attrNameLst>
                                          <p:attrName>style.visibility</p:attrName>
                                        </p:attrNameLst>
                                      </p:cBhvr>
                                      <p:to>
                                        <p:strVal val="visible"/>
                                      </p:to>
                                    </p:set>
                                    <p:animEffect transition="in" filter="checkerboard(across)">
                                      <p:cBhvr>
                                        <p:cTn id="37" dur="500"/>
                                        <p:tgtEl>
                                          <p:spTgt spid="518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184"/>
                                        </p:tgtEl>
                                        <p:attrNameLst>
                                          <p:attrName>style.visibility</p:attrName>
                                        </p:attrNameLst>
                                      </p:cBhvr>
                                      <p:to>
                                        <p:strVal val="visible"/>
                                      </p:to>
                                    </p:set>
                                    <p:animEffect transition="in" filter="checkerboard(across)">
                                      <p:cBhvr>
                                        <p:cTn id="42" dur="500"/>
                                        <p:tgtEl>
                                          <p:spTgt spid="5184"/>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185"/>
                                        </p:tgtEl>
                                        <p:attrNameLst>
                                          <p:attrName>style.visibility</p:attrName>
                                        </p:attrNameLst>
                                      </p:cBhvr>
                                      <p:to>
                                        <p:strVal val="visible"/>
                                      </p:to>
                                    </p:set>
                                    <p:animEffect transition="in" filter="checkerboard(across)">
                                      <p:cBhvr>
                                        <p:cTn id="47" dur="500"/>
                                        <p:tgtEl>
                                          <p:spTgt spid="518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186"/>
                                        </p:tgtEl>
                                        <p:attrNameLst>
                                          <p:attrName>style.visibility</p:attrName>
                                        </p:attrNameLst>
                                      </p:cBhvr>
                                      <p:to>
                                        <p:strVal val="visible"/>
                                      </p:to>
                                    </p:set>
                                    <p:animEffect transition="in" filter="slide(fromBottom)">
                                      <p:cBhvr>
                                        <p:cTn id="52" dur="500"/>
                                        <p:tgtEl>
                                          <p:spTgt spid="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P spid="5181" grpId="0" animBg="1" autoUpdateAnimBg="0"/>
      <p:bldP spid="5182" grpId="0" animBg="1" autoUpdateAnimBg="0"/>
      <p:bldP spid="5183" grpId="0" animBg="1" autoUpdateAnimBg="0"/>
      <p:bldP spid="5184" grpId="0" animBg="1" autoUpdateAnimBg="0"/>
      <p:bldP spid="5185" grpId="0" autoUpdateAnimBg="0"/>
      <p:bldP spid="5186" grpId="0" autoUpdateAnimBg="0"/>
      <p:bldP spid="5187"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529" y="548680"/>
            <a:ext cx="1633462" cy="954107"/>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ts val="0"/>
              </a:spcBef>
            </a:pPr>
            <a:r>
              <a:rPr lang="zh-CN" altLang="en-US" sz="2800" b="1" dirty="0" smtClean="0">
                <a:latin typeface="+mj-ea"/>
                <a:ea typeface="+mj-ea"/>
              </a:rPr>
              <a:t>估计与</a:t>
            </a:r>
            <a:endParaRPr lang="en-US" altLang="zh-CN" sz="2800" b="1" dirty="0" smtClean="0">
              <a:latin typeface="+mj-ea"/>
              <a:ea typeface="+mj-ea"/>
            </a:endParaRPr>
          </a:p>
          <a:p>
            <a:pPr algn="ctr" eaLnBrk="1" hangingPunct="1">
              <a:spcBef>
                <a:spcPts val="0"/>
              </a:spcBef>
            </a:pPr>
            <a:r>
              <a:rPr lang="zh-CN" altLang="en-US" sz="2800" b="1" dirty="0" smtClean="0">
                <a:latin typeface="+mj-ea"/>
                <a:ea typeface="+mj-ea"/>
              </a:rPr>
              <a:t>假设检验</a:t>
            </a:r>
            <a:endParaRPr lang="zh-CN" altLang="en-US" sz="2800" b="1" dirty="0">
              <a:latin typeface="+mj-ea"/>
              <a:ea typeface="+mj-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3091773555"/>
              </p:ext>
            </p:extLst>
          </p:nvPr>
        </p:nvGraphicFramePr>
        <p:xfrm>
          <a:off x="1975075" y="773705"/>
          <a:ext cx="3381376" cy="504056"/>
        </p:xfrm>
        <a:graphic>
          <a:graphicData uri="http://schemas.openxmlformats.org/presentationml/2006/ole">
            <p:oleObj spid="_x0000_s79801" name="Equation" r:id="rId4" imgW="1524000" imgH="228600" progId="Equation.DSMT4">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243821351"/>
              </p:ext>
            </p:extLst>
          </p:nvPr>
        </p:nvGraphicFramePr>
        <p:xfrm>
          <a:off x="5508104" y="764704"/>
          <a:ext cx="3434736" cy="495097"/>
        </p:xfrm>
        <a:graphic>
          <a:graphicData uri="http://schemas.openxmlformats.org/presentationml/2006/ole">
            <p:oleObj spid="_x0000_s79802" name="Equation" r:id="rId5" imgW="1574640" imgH="228600" progId="Equation.DSMT4">
              <p:embed/>
            </p:oleObj>
          </a:graphicData>
        </a:graphic>
      </p:graphicFrame>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413868122"/>
              </p:ext>
            </p:extLst>
          </p:nvPr>
        </p:nvGraphicFramePr>
        <p:xfrm>
          <a:off x="455017" y="1772815"/>
          <a:ext cx="1643792" cy="576065"/>
        </p:xfrm>
        <a:graphic>
          <a:graphicData uri="http://schemas.openxmlformats.org/presentationml/2006/ole">
            <p:oleObj spid="_x0000_s79803" name="Equation" r:id="rId6" imgW="634680" imgH="228600" progId="Equation.DSMT4">
              <p:embed/>
            </p:oleObj>
          </a:graphicData>
        </a:graphic>
      </p:graphicFrame>
      <p:sp>
        <p:nvSpPr>
          <p:cNvPr id="8"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989449289"/>
              </p:ext>
            </p:extLst>
          </p:nvPr>
        </p:nvGraphicFramePr>
        <p:xfrm>
          <a:off x="2242970" y="1556792"/>
          <a:ext cx="2359763" cy="792088"/>
        </p:xfrm>
        <a:graphic>
          <a:graphicData uri="http://schemas.openxmlformats.org/presentationml/2006/ole">
            <p:oleObj spid="_x0000_s79804" name="Equation" r:id="rId7" imgW="1358900" imgH="457200" progId="Equation.DSMT4">
              <p:embed/>
            </p:oleObj>
          </a:graphicData>
        </a:graphic>
      </p:graphicFrame>
      <p:sp>
        <p:nvSpPr>
          <p:cNvPr id="10"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xmlns="" val="2270807229"/>
              </p:ext>
            </p:extLst>
          </p:nvPr>
        </p:nvGraphicFramePr>
        <p:xfrm>
          <a:off x="4067944" y="2335058"/>
          <a:ext cx="4608512" cy="816268"/>
        </p:xfrm>
        <a:graphic>
          <a:graphicData uri="http://schemas.openxmlformats.org/presentationml/2006/ole">
            <p:oleObj spid="_x0000_s79805" name="Equation" r:id="rId8" imgW="2578100" imgH="457200" progId="Equation.DSMT4">
              <p:embed/>
            </p:oleObj>
          </a:graphicData>
        </a:graphic>
      </p:graphicFrame>
      <p:sp>
        <p:nvSpPr>
          <p:cNvPr id="1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xmlns="" val="721985557"/>
              </p:ext>
            </p:extLst>
          </p:nvPr>
        </p:nvGraphicFramePr>
        <p:xfrm>
          <a:off x="4067944" y="3221702"/>
          <a:ext cx="3326439" cy="855370"/>
        </p:xfrm>
        <a:graphic>
          <a:graphicData uri="http://schemas.openxmlformats.org/presentationml/2006/ole">
            <p:oleObj spid="_x0000_s79806" name="Equation" r:id="rId9" imgW="1663700" imgH="43180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3491027488"/>
              </p:ext>
            </p:extLst>
          </p:nvPr>
        </p:nvGraphicFramePr>
        <p:xfrm>
          <a:off x="414577" y="2816964"/>
          <a:ext cx="1672440" cy="563675"/>
        </p:xfrm>
        <a:graphic>
          <a:graphicData uri="http://schemas.openxmlformats.org/presentationml/2006/ole">
            <p:oleObj spid="_x0000_s79807" name="Equation" r:id="rId10" imgW="660240" imgH="228600" progId="Equation.DSMT4">
              <p:embed/>
            </p:oleObj>
          </a:graphicData>
        </a:graphic>
      </p:graphicFrame>
      <p:sp>
        <p:nvSpPr>
          <p:cNvPr id="1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xmlns="" val="43632065"/>
              </p:ext>
            </p:extLst>
          </p:nvPr>
        </p:nvGraphicFramePr>
        <p:xfrm>
          <a:off x="2267744" y="2636912"/>
          <a:ext cx="1372251" cy="489702"/>
        </p:xfrm>
        <a:graphic>
          <a:graphicData uri="http://schemas.openxmlformats.org/presentationml/2006/ole">
            <p:oleObj spid="_x0000_s79808" name="Equation" r:id="rId11" imgW="520700" imgH="228600"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3007735058"/>
              </p:ext>
            </p:extLst>
          </p:nvPr>
        </p:nvGraphicFramePr>
        <p:xfrm>
          <a:off x="2241550" y="3276600"/>
          <a:ext cx="1752600" cy="517525"/>
        </p:xfrm>
        <a:graphic>
          <a:graphicData uri="http://schemas.openxmlformats.org/presentationml/2006/ole">
            <p:oleObj spid="_x0000_s79809" name="Equation" r:id="rId12" imgW="812520" imgH="241200" progId="Equation.DSMT4">
              <p:embed/>
            </p:oleObj>
          </a:graphicData>
        </a:graphic>
      </p:graphicFrame>
      <p:sp>
        <p:nvSpPr>
          <p:cNvPr id="21" name="矩形 20"/>
          <p:cNvSpPr/>
          <p:nvPr/>
        </p:nvSpPr>
        <p:spPr>
          <a:xfrm>
            <a:off x="466870" y="4110484"/>
            <a:ext cx="1931939" cy="523220"/>
          </a:xfrm>
          <a:prstGeom prst="rect">
            <a:avLst/>
          </a:prstGeom>
          <a:solidFill>
            <a:srgbClr val="92D050"/>
          </a:solidFill>
        </p:spPr>
        <p:txBody>
          <a:bodyPr wrap="none">
            <a:spAutoFit/>
          </a:bodyPr>
          <a:lstStyle/>
          <a:p>
            <a:r>
              <a:rPr lang="en-US" altLang="zh-CN" sz="2800" b="1" dirty="0"/>
              <a:t>Box M</a:t>
            </a:r>
            <a:r>
              <a:rPr lang="zh-CN" altLang="zh-CN" sz="2800" b="1" dirty="0"/>
              <a:t>检验</a:t>
            </a:r>
            <a:endParaRPr lang="zh-CN" altLang="en-US" sz="2800" b="1" dirty="0"/>
          </a:p>
        </p:txBody>
      </p:sp>
      <p:sp>
        <p:nvSpPr>
          <p:cNvPr id="22"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xmlns="" val="4194683894"/>
              </p:ext>
            </p:extLst>
          </p:nvPr>
        </p:nvGraphicFramePr>
        <p:xfrm>
          <a:off x="2555775" y="4110484"/>
          <a:ext cx="3924153" cy="523220"/>
        </p:xfrm>
        <a:graphic>
          <a:graphicData uri="http://schemas.openxmlformats.org/presentationml/2006/ole">
            <p:oleObj spid="_x0000_s79810" name="Equation" r:id="rId13" imgW="1714500" imgH="228600" progId="Equation.DSMT4">
              <p:embed/>
            </p:oleObj>
          </a:graphicData>
        </a:graphic>
      </p:graphicFrame>
      <p:sp>
        <p:nvSpPr>
          <p:cNvPr id="24" name="矩形 23"/>
          <p:cNvSpPr/>
          <p:nvPr/>
        </p:nvSpPr>
        <p:spPr>
          <a:xfrm>
            <a:off x="461711" y="4725144"/>
            <a:ext cx="1980029" cy="523220"/>
          </a:xfrm>
          <a:prstGeom prst="rect">
            <a:avLst/>
          </a:prstGeom>
          <a:solidFill>
            <a:srgbClr val="FFFF00"/>
          </a:solidFill>
        </p:spPr>
        <p:txBody>
          <a:bodyPr wrap="none">
            <a:spAutoFit/>
          </a:bodyPr>
          <a:lstStyle/>
          <a:p>
            <a:r>
              <a:rPr lang="zh-CN" altLang="zh-CN" sz="2800" b="1" dirty="0" smtClean="0"/>
              <a:t>检验统计量</a:t>
            </a:r>
            <a:endParaRPr lang="zh-CN" altLang="en-US" sz="2800" b="1" dirty="0"/>
          </a:p>
        </p:txBody>
      </p:sp>
      <p:sp>
        <p:nvSpPr>
          <p:cNvPr id="25"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xmlns="" val="2475887115"/>
              </p:ext>
            </p:extLst>
          </p:nvPr>
        </p:nvGraphicFramePr>
        <p:xfrm>
          <a:off x="2627783" y="4736915"/>
          <a:ext cx="3196556" cy="511449"/>
        </p:xfrm>
        <a:graphic>
          <a:graphicData uri="http://schemas.openxmlformats.org/presentationml/2006/ole">
            <p:oleObj spid="_x0000_s79811" name="Equation" r:id="rId14" imgW="1422400" imgH="228600" progId="Equation.DSMT4">
              <p:embed/>
            </p:oleObj>
          </a:graphicData>
        </a:graphic>
      </p:graphicFrame>
      <p:sp>
        <p:nvSpPr>
          <p:cNvPr id="27"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xmlns="" val="3269520163"/>
              </p:ext>
            </p:extLst>
          </p:nvPr>
        </p:nvGraphicFramePr>
        <p:xfrm>
          <a:off x="2441740" y="5877272"/>
          <a:ext cx="3890035" cy="792088"/>
        </p:xfrm>
        <a:graphic>
          <a:graphicData uri="http://schemas.openxmlformats.org/presentationml/2006/ole">
            <p:oleObj spid="_x0000_s79812" name="Equation" r:id="rId15" imgW="2108160" imgH="431640" progId="Equation.DSMT4">
              <p:embed/>
            </p:oleObj>
          </a:graphicData>
        </a:graphic>
      </p:graphicFrame>
      <p:sp>
        <p:nvSpPr>
          <p:cNvPr id="31"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xmlns="" val="1282527374"/>
              </p:ext>
            </p:extLst>
          </p:nvPr>
        </p:nvGraphicFramePr>
        <p:xfrm>
          <a:off x="1140260" y="5373216"/>
          <a:ext cx="7248164" cy="478627"/>
        </p:xfrm>
        <a:graphic>
          <a:graphicData uri="http://schemas.openxmlformats.org/presentationml/2006/ole">
            <p:oleObj spid="_x0000_s79813" name="Equation" r:id="rId16" imgW="3416300" imgH="228600" progId="Equation.DSMT4">
              <p:embed/>
            </p:oleObj>
          </a:graphicData>
        </a:graphic>
      </p:graphicFrame>
      <p:sp>
        <p:nvSpPr>
          <p:cNvPr id="33" name="Rectangle 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293983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0-#ppt_w/2"/>
                                          </p:val>
                                        </p:tav>
                                        <p:tav tm="100000">
                                          <p:val>
                                            <p:strVal val="#ppt_x"/>
                                          </p:val>
                                        </p:tav>
                                      </p:tavLst>
                                    </p:anim>
                                    <p:anim calcmode="lin" valueType="num">
                                      <p:cBhvr additive="base">
                                        <p:cTn id="2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000" fill="hold"/>
                                        <p:tgtEl>
                                          <p:spTgt spid="16"/>
                                        </p:tgtEl>
                                        <p:attrNameLst>
                                          <p:attrName>ppt_x</p:attrName>
                                        </p:attrNameLst>
                                      </p:cBhvr>
                                      <p:tavLst>
                                        <p:tav tm="0">
                                          <p:val>
                                            <p:strVal val="0-#ppt_w/2"/>
                                          </p:val>
                                        </p:tav>
                                        <p:tav tm="100000">
                                          <p:val>
                                            <p:strVal val="#ppt_x"/>
                                          </p:val>
                                        </p:tav>
                                      </p:tavLst>
                                    </p:anim>
                                    <p:anim calcmode="lin" valueType="num">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Effect transition="in" filter="fade">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1000" fill="hold"/>
                                        <p:tgtEl>
                                          <p:spTgt spid="15"/>
                                        </p:tgtEl>
                                        <p:attrNameLst>
                                          <p:attrName>ppt_w</p:attrName>
                                        </p:attrNameLst>
                                      </p:cBhvr>
                                      <p:tavLst>
                                        <p:tav tm="0">
                                          <p:val>
                                            <p:fltVal val="0"/>
                                          </p:val>
                                        </p:tav>
                                        <p:tav tm="100000">
                                          <p:val>
                                            <p:strVal val="#ppt_w"/>
                                          </p:val>
                                        </p:tav>
                                      </p:tavLst>
                                    </p:anim>
                                    <p:anim calcmode="lin" valueType="num">
                                      <p:cBhvr>
                                        <p:cTn id="62" dur="1000" fill="hold"/>
                                        <p:tgtEl>
                                          <p:spTgt spid="15"/>
                                        </p:tgtEl>
                                        <p:attrNameLst>
                                          <p:attrName>ppt_h</p:attrName>
                                        </p:attrNameLst>
                                      </p:cBhvr>
                                      <p:tavLst>
                                        <p:tav tm="0">
                                          <p:val>
                                            <p:fltVal val="0"/>
                                          </p:val>
                                        </p:tav>
                                        <p:tav tm="100000">
                                          <p:val>
                                            <p:strVal val="#ppt_h"/>
                                          </p:val>
                                        </p:tav>
                                      </p:tavLst>
                                    </p:anim>
                                    <p:animEffect transition="in" filter="fade">
                                      <p:cBhvr>
                                        <p:cTn id="63" dur="1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1000" fill="hold"/>
                                        <p:tgtEl>
                                          <p:spTgt spid="21"/>
                                        </p:tgtEl>
                                        <p:attrNameLst>
                                          <p:attrName>ppt_x</p:attrName>
                                        </p:attrNameLst>
                                      </p:cBhvr>
                                      <p:tavLst>
                                        <p:tav tm="0">
                                          <p:val>
                                            <p:strVal val="0-#ppt_w/2"/>
                                          </p:val>
                                        </p:tav>
                                        <p:tav tm="100000">
                                          <p:val>
                                            <p:strVal val="#ppt_x"/>
                                          </p:val>
                                        </p:tav>
                                      </p:tavLst>
                                    </p:anim>
                                    <p:anim calcmode="lin" valueType="num">
                                      <p:cBhvr additive="base">
                                        <p:cTn id="69"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circle(in)">
                                      <p:cBhvr>
                                        <p:cTn id="81" dur="10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circle(in)">
                                      <p:cBhvr>
                                        <p:cTn id="86" dur="10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1000"/>
                                        <p:tgtEl>
                                          <p:spTgt spid="32"/>
                                        </p:tgtEl>
                                      </p:cBhvr>
                                    </p:animEffect>
                                    <p:anim calcmode="lin" valueType="num">
                                      <p:cBhvr>
                                        <p:cTn id="92" dur="1000" fill="hold"/>
                                        <p:tgtEl>
                                          <p:spTgt spid="32"/>
                                        </p:tgtEl>
                                        <p:attrNameLst>
                                          <p:attrName>ppt_x</p:attrName>
                                        </p:attrNameLst>
                                      </p:cBhvr>
                                      <p:tavLst>
                                        <p:tav tm="0">
                                          <p:val>
                                            <p:strVal val="#ppt_x"/>
                                          </p:val>
                                        </p:tav>
                                        <p:tav tm="100000">
                                          <p:val>
                                            <p:strVal val="#ppt_x"/>
                                          </p:val>
                                        </p:tav>
                                      </p:tavLst>
                                    </p:anim>
                                    <p:anim calcmode="lin" valueType="num">
                                      <p:cBhvr>
                                        <p:cTn id="9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1000"/>
                                        <p:tgtEl>
                                          <p:spTgt spid="30"/>
                                        </p:tgtEl>
                                      </p:cBhvr>
                                    </p:animEffect>
                                    <p:anim calcmode="lin" valueType="num">
                                      <p:cBhvr>
                                        <p:cTn id="99" dur="1000" fill="hold"/>
                                        <p:tgtEl>
                                          <p:spTgt spid="30"/>
                                        </p:tgtEl>
                                        <p:attrNameLst>
                                          <p:attrName>ppt_x</p:attrName>
                                        </p:attrNameLst>
                                      </p:cBhvr>
                                      <p:tavLst>
                                        <p:tav tm="0">
                                          <p:val>
                                            <p:strVal val="#ppt_x"/>
                                          </p:val>
                                        </p:tav>
                                        <p:tav tm="100000">
                                          <p:val>
                                            <p:strVal val="#ppt_x"/>
                                          </p:val>
                                        </p:tav>
                                      </p:tavLst>
                                    </p:anim>
                                    <p:anim calcmode="lin" valueType="num">
                                      <p:cBhvr>
                                        <p:cTn id="10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55776" y="548680"/>
            <a:ext cx="3600400"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a:t>蠓虫分类的距离判别</a:t>
            </a:r>
            <a:endParaRPr lang="zh-CN" altLang="en-US" sz="2800" b="1" dirty="0">
              <a:latin typeface="+mj-lt"/>
              <a:ea typeface="隶书" panose="02010509060101010101" pitchFamily="49" charset="-122"/>
            </a:endParaRPr>
          </a:p>
        </p:txBody>
      </p:sp>
      <p:pic>
        <p:nvPicPr>
          <p:cNvPr id="3" name="图片 2"/>
          <p:cNvPicPr/>
          <p:nvPr/>
        </p:nvPicPr>
        <p:blipFill>
          <a:blip r:embed="rId3">
            <a:extLst>
              <a:ext uri="{28A0092B-C50C-407E-A947-70E740481C1C}">
                <a14:useLocalDpi xmlns:a14="http://schemas.microsoft.com/office/drawing/2010/main" xmlns="" val="0"/>
              </a:ext>
            </a:extLst>
          </a:blip>
          <a:srcRect/>
          <a:stretch>
            <a:fillRect/>
          </a:stretch>
        </p:blipFill>
        <p:spPr bwMode="auto">
          <a:xfrm>
            <a:off x="5449270" y="1106307"/>
            <a:ext cx="3780576" cy="2716386"/>
          </a:xfrm>
          <a:prstGeom prst="rect">
            <a:avLst/>
          </a:prstGeom>
          <a:noFill/>
          <a:ln>
            <a:noFill/>
          </a:ln>
        </p:spPr>
      </p:pic>
      <mc:AlternateContent xmlns:mc="http://schemas.openxmlformats.org/markup-compatibility/2006">
        <mc:Choice xmlns:a14="http://schemas.microsoft.com/office/drawing/2010/main" xmlns="" Requires="a14">
          <p:graphicFrame>
            <p:nvGraphicFramePr>
              <p:cNvPr id="2" name="表格 1"/>
              <p:cNvGraphicFramePr>
                <a:graphicFrameLocks noGrp="1"/>
              </p:cNvGraphicFramePr>
              <p:nvPr>
                <p:extLst>
                  <p:ext uri="{D42A27DB-BD31-4B8C-83A1-F6EECF244321}">
                    <p14:modId xmlns:p14="http://schemas.microsoft.com/office/powerpoint/2010/main" val="3258009635"/>
                  </p:ext>
                </p:extLst>
              </p:nvPr>
            </p:nvGraphicFramePr>
            <p:xfrm>
              <a:off x="3749298" y="4725144"/>
              <a:ext cx="4752528" cy="1690135"/>
            </p:xfrm>
            <a:graphic>
              <a:graphicData uri="http://schemas.openxmlformats.org/drawingml/2006/table">
                <a:tbl>
                  <a:tblPr firstRow="1" firstCol="1" bandRow="1">
                    <a:tableStyleId>{5C22544A-7EE6-4342-B048-85BDC9FD1C3A}</a:tableStyleId>
                  </a:tblPr>
                  <a:tblGrid>
                    <a:gridCol w="1008112"/>
                    <a:gridCol w="936104"/>
                    <a:gridCol w="792088"/>
                    <a:gridCol w="1224136"/>
                    <a:gridCol w="792088"/>
                  </a:tblGrid>
                  <a:tr h="481952">
                    <a:tc>
                      <a:txBody>
                        <a:bodyPr/>
                        <a:lstStyle/>
                        <a:p>
                          <a:pPr algn="ctr">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触角长</a:t>
                          </a:r>
                          <a14:m>
                            <m:oMath xmlns:m="http://schemas.openxmlformats.org/officeDocument/2006/math">
                              <m:sSup>
                                <m:sSupPr>
                                  <m:ctrlPr>
                                    <a:rPr lang="zh-CN" sz="2000" b="1" i="1" kern="100">
                                      <a:solidFill>
                                        <a:schemeClr val="accent6"/>
                                      </a:solidFill>
                                      <a:effectLst/>
                                      <a:latin typeface="Cambria Math"/>
                                    </a:rPr>
                                  </m:ctrlPr>
                                </m:sSupPr>
                                <m:e>
                                  <m:r>
                                    <a:rPr lang="en-US" sz="2000" b="1" i="1" kern="100">
                                      <a:solidFill>
                                        <a:schemeClr val="accent6"/>
                                      </a:solidFill>
                                      <a:effectLst/>
                                      <a:latin typeface="Cambria Math"/>
                                    </a:rPr>
                                    <m:t>𝒙</m:t>
                                  </m:r>
                                </m:e>
                                <m:sup>
                                  <m:d>
                                    <m:dPr>
                                      <m:ctrlPr>
                                        <a:rPr lang="zh-CN" sz="2000" b="1" i="1" kern="100">
                                          <a:solidFill>
                                            <a:schemeClr val="accent6"/>
                                          </a:solidFill>
                                          <a:effectLst/>
                                          <a:latin typeface="Cambria Math"/>
                                        </a:rPr>
                                      </m:ctrlPr>
                                    </m:dPr>
                                    <m:e>
                                      <m:r>
                                        <a:rPr lang="en-US" sz="2000" b="1" i="1" kern="100">
                                          <a:solidFill>
                                            <a:schemeClr val="accent6"/>
                                          </a:solidFill>
                                          <a:effectLst/>
                                          <a:latin typeface="Cambria Math"/>
                                        </a:rPr>
                                        <m:t>𝟏</m:t>
                                      </m:r>
                                    </m:e>
                                  </m:d>
                                </m:sup>
                              </m:sSup>
                            </m:oMath>
                          </a14:m>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翅长</a:t>
                          </a:r>
                          <a14:m>
                            <m:oMath xmlns:m="http://schemas.openxmlformats.org/officeDocument/2006/math">
                              <m:sSup>
                                <m:sSupPr>
                                  <m:ctrlPr>
                                    <a:rPr lang="zh-CN" sz="2000" b="1" i="1" kern="100">
                                      <a:solidFill>
                                        <a:schemeClr val="accent6"/>
                                      </a:solidFill>
                                      <a:effectLst/>
                                      <a:latin typeface="Cambria Math"/>
                                    </a:rPr>
                                  </m:ctrlPr>
                                </m:sSupPr>
                                <m:e>
                                  <m:r>
                                    <a:rPr lang="en-US" sz="2000" b="1" i="1" kern="100">
                                      <a:solidFill>
                                        <a:schemeClr val="accent6"/>
                                      </a:solidFill>
                                      <a:effectLst/>
                                      <a:latin typeface="Cambria Math"/>
                                    </a:rPr>
                                    <m:t>𝒙</m:t>
                                  </m:r>
                                </m:e>
                                <m:sup>
                                  <m:d>
                                    <m:dPr>
                                      <m:ctrlPr>
                                        <a:rPr lang="zh-CN" sz="2000" b="1" i="1" kern="100">
                                          <a:solidFill>
                                            <a:schemeClr val="accent6"/>
                                          </a:solidFill>
                                          <a:effectLst/>
                                          <a:latin typeface="Cambria Math"/>
                                        </a:rPr>
                                      </m:ctrlPr>
                                    </m:dPr>
                                    <m:e>
                                      <m:r>
                                        <a:rPr lang="en-US" sz="2000" b="1" i="1" kern="100">
                                          <a:solidFill>
                                            <a:schemeClr val="accent6"/>
                                          </a:solidFill>
                                          <a:effectLst/>
                                          <a:latin typeface="Cambria Math"/>
                                        </a:rPr>
                                        <m:t>𝟐</m:t>
                                      </m:r>
                                    </m:e>
                                  </m:d>
                                </m:sup>
                              </m:sSup>
                            </m:oMath>
                          </a14:m>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判别函数值 </a:t>
                          </a:r>
                          <a14:m>
                            <m:oMath xmlns:m="http://schemas.openxmlformats.org/officeDocument/2006/math">
                              <m:r>
                                <a:rPr lang="en-US" sz="2000" b="1" i="1" kern="100">
                                  <a:solidFill>
                                    <a:schemeClr val="accent6"/>
                                  </a:solidFill>
                                  <a:effectLst/>
                                  <a:latin typeface="Cambria Math"/>
                                </a:rPr>
                                <m:t>𝑾</m:t>
                              </m:r>
                              <m:d>
                                <m:dPr>
                                  <m:ctrlPr>
                                    <a:rPr lang="zh-CN" sz="2000" b="1" i="1" kern="100">
                                      <a:solidFill>
                                        <a:schemeClr val="accent6"/>
                                      </a:solidFill>
                                      <a:effectLst/>
                                      <a:latin typeface="Cambria Math"/>
                                    </a:rPr>
                                  </m:ctrlPr>
                                </m:dPr>
                                <m:e>
                                  <m:r>
                                    <a:rPr lang="en-US" sz="2000" b="1" i="1" kern="100">
                                      <a:solidFill>
                                        <a:schemeClr val="accent6"/>
                                      </a:solidFill>
                                      <a:effectLst/>
                                      <a:latin typeface="Cambria Math"/>
                                    </a:rPr>
                                    <m:t>𝒙</m:t>
                                  </m:r>
                                </m:e>
                              </m:d>
                            </m:oMath>
                          </a14:m>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判别</a:t>
                          </a:r>
                          <a:endParaRPr lang="en-US" altLang="zh-CN" sz="2000" b="1" kern="100" dirty="0" smtClean="0">
                            <a:solidFill>
                              <a:schemeClr val="accent6"/>
                            </a:solidFill>
                            <a:effectLst/>
                          </a:endParaRPr>
                        </a:p>
                        <a:p>
                          <a:pPr algn="ctr">
                            <a:spcAft>
                              <a:spcPts val="0"/>
                            </a:spcAft>
                          </a:pPr>
                          <a:r>
                            <a:rPr lang="zh-CN" sz="2000" b="1" kern="100" dirty="0" smtClean="0">
                              <a:solidFill>
                                <a:schemeClr val="accent6"/>
                              </a:solidFill>
                              <a:effectLst/>
                            </a:rPr>
                            <a:t>结果</a:t>
                          </a:r>
                          <a:endParaRPr lang="zh-CN" sz="2000" b="1" kern="100" dirty="0">
                            <a:solidFill>
                              <a:schemeClr val="accent6"/>
                            </a:solidFill>
                            <a:effectLst/>
                            <a:latin typeface="Times New Roman"/>
                            <a:ea typeface="宋体"/>
                          </a:endParaRPr>
                        </a:p>
                      </a:txBody>
                      <a:tcPr marL="68580" marR="68580" marT="0" marB="0"/>
                    </a:tc>
                  </a:tr>
                  <a:tr h="353278">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1.24</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1.80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2.1640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err="1">
                              <a:effectLst/>
                            </a:rPr>
                            <a:t>Apf</a:t>
                          </a:r>
                          <a:r>
                            <a:rPr lang="en-US" sz="2000" b="1" kern="100" dirty="0">
                              <a:effectLst/>
                            </a:rPr>
                            <a:t/>
                          </a:r>
                          <a:endParaRPr lang="zh-CN" sz="2000" b="1" kern="100" dirty="0">
                            <a:effectLst/>
                            <a:latin typeface="Times New Roman"/>
                            <a:ea typeface="宋体"/>
                          </a:endParaRPr>
                        </a:p>
                      </a:txBody>
                      <a:tcPr marL="68580" marR="68580" marT="0" marB="0">
                        <a:solidFill>
                          <a:srgbClr val="FFFF00"/>
                        </a:solidFill>
                      </a:tcPr>
                    </a:tc>
                  </a:tr>
                  <a:tr h="353278">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1.29</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1.81</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-0.3673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r h="353278">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1.43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2.03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-0.1475</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xmlns="" xmlns:a14="http://schemas.microsoft.com/office/drawing/2010/main" val="3258009635"/>
                  </p:ext>
                </p:extLst>
              </p:nvPr>
            </p:nvGraphicFramePr>
            <p:xfrm>
              <a:off x="3749298" y="4725144"/>
              <a:ext cx="4752528" cy="1690135"/>
            </p:xfrm>
            <a:graphic>
              <a:graphicData uri="http://schemas.openxmlformats.org/drawingml/2006/table">
                <a:tbl>
                  <a:tblPr firstRow="1" firstCol="1" bandRow="1">
                    <a:tableStyleId>{5C22544A-7EE6-4342-B048-85BDC9FD1C3A}</a:tableStyleId>
                  </a:tblPr>
                  <a:tblGrid>
                    <a:gridCol w="1008112"/>
                    <a:gridCol w="936104"/>
                    <a:gridCol w="792088"/>
                    <a:gridCol w="1224136"/>
                    <a:gridCol w="792088"/>
                  </a:tblGrid>
                  <a:tr h="630301">
                    <a:tc>
                      <a:txBody>
                        <a:bodyPr/>
                        <a:lstStyle/>
                        <a:p>
                          <a:pPr algn="ctr">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tc>
                    <a:tc>
                      <a:txBody>
                        <a:bodyPr/>
                        <a:lstStyle/>
                        <a:p>
                          <a:endParaRPr lang="zh-CN"/>
                        </a:p>
                      </a:txBody>
                      <a:tcPr marL="68580" marR="68580" marT="0" marB="0">
                        <a:blipFill rotWithShape="1">
                          <a:blip r:embed="rId4"/>
                          <a:stretch>
                            <a:fillRect l="-107143" t="-13592" r="-299351" b="-186408"/>
                          </a:stretch>
                        </a:blipFill>
                      </a:tcPr>
                    </a:tc>
                    <a:tc>
                      <a:txBody>
                        <a:bodyPr/>
                        <a:lstStyle/>
                        <a:p>
                          <a:endParaRPr lang="zh-CN"/>
                        </a:p>
                      </a:txBody>
                      <a:tcPr marL="68580" marR="68580" marT="0" marB="0">
                        <a:blipFill rotWithShape="1">
                          <a:blip r:embed="rId4"/>
                          <a:stretch>
                            <a:fillRect l="-245385" t="-13592" r="-254615" b="-186408"/>
                          </a:stretch>
                        </a:blipFill>
                      </a:tcPr>
                    </a:tc>
                    <a:tc>
                      <a:txBody>
                        <a:bodyPr/>
                        <a:lstStyle/>
                        <a:p>
                          <a:endParaRPr lang="zh-CN"/>
                        </a:p>
                      </a:txBody>
                      <a:tcPr marL="68580" marR="68580" marT="0" marB="0">
                        <a:blipFill rotWithShape="1">
                          <a:blip r:embed="rId4"/>
                          <a:stretch>
                            <a:fillRect l="-223383" t="-13592" r="-64677" b="-186408"/>
                          </a:stretch>
                        </a:blipFill>
                      </a:tcPr>
                    </a:tc>
                    <a:tc>
                      <a:txBody>
                        <a:bodyPr/>
                        <a:lstStyle/>
                        <a:p>
                          <a:pPr algn="ctr">
                            <a:spcAft>
                              <a:spcPts val="0"/>
                            </a:spcAft>
                          </a:pPr>
                          <a:r>
                            <a:rPr lang="zh-CN" sz="2000" b="1" kern="100" dirty="0" smtClean="0">
                              <a:solidFill>
                                <a:schemeClr val="accent6"/>
                              </a:solidFill>
                              <a:effectLst/>
                            </a:rPr>
                            <a:t>判别</a:t>
                          </a:r>
                          <a:endParaRPr lang="en-US" altLang="zh-CN" sz="2000" b="1" kern="100" dirty="0" smtClean="0">
                            <a:solidFill>
                              <a:schemeClr val="accent6"/>
                            </a:solidFill>
                            <a:effectLst/>
                          </a:endParaRPr>
                        </a:p>
                        <a:p>
                          <a:pPr algn="ctr">
                            <a:spcAft>
                              <a:spcPts val="0"/>
                            </a:spcAft>
                          </a:pPr>
                          <a:r>
                            <a:rPr lang="zh-CN" sz="2000" b="1" kern="100" dirty="0" smtClean="0">
                              <a:solidFill>
                                <a:schemeClr val="accent6"/>
                              </a:solidFill>
                              <a:effectLst/>
                            </a:rPr>
                            <a:t>结果</a:t>
                          </a:r>
                          <a:endParaRPr lang="zh-CN" sz="2000" b="1" kern="100" dirty="0">
                            <a:solidFill>
                              <a:schemeClr val="accent6"/>
                            </a:solidFill>
                            <a:effectLst/>
                            <a:latin typeface="Times New Roman"/>
                            <a:ea typeface="宋体"/>
                          </a:endParaRPr>
                        </a:p>
                      </a:txBody>
                      <a:tcPr marL="68580" marR="68580" marT="0" marB="0"/>
                    </a:tc>
                  </a:tr>
                  <a:tr h="353278">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1.24</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1.80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2.1640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err="1">
                              <a:effectLst/>
                            </a:rPr>
                            <a:t>Apf</a:t>
                          </a:r>
                          <a:endParaRPr lang="zh-CN" sz="2000" b="1" kern="100" dirty="0">
                            <a:effectLst/>
                            <a:latin typeface="Times New Roman"/>
                            <a:ea typeface="宋体"/>
                          </a:endParaRPr>
                        </a:p>
                      </a:txBody>
                      <a:tcPr marL="68580" marR="68580" marT="0" marB="0">
                        <a:solidFill>
                          <a:srgbClr val="FFFF00"/>
                        </a:solidFill>
                      </a:tcPr>
                    </a:tc>
                  </a:tr>
                  <a:tr h="353278">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1.29</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1.81</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-0.3673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r h="353278">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1.43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2.03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-0.1475</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bl>
              </a:graphicData>
            </a:graphic>
          </p:graphicFrame>
        </mc:Fallback>
      </mc:AlternateContent>
      <p:sp>
        <p:nvSpPr>
          <p:cNvPr id="5" name="矩形 4"/>
          <p:cNvSpPr/>
          <p:nvPr/>
        </p:nvSpPr>
        <p:spPr>
          <a:xfrm>
            <a:off x="397230" y="3246544"/>
            <a:ext cx="3057247" cy="523220"/>
          </a:xfrm>
          <a:prstGeom prst="rect">
            <a:avLst/>
          </a:prstGeom>
          <a:solidFill>
            <a:srgbClr val="FFFF00"/>
          </a:solidFill>
        </p:spPr>
        <p:txBody>
          <a:bodyPr wrap="none">
            <a:spAutoFit/>
          </a:bodyPr>
          <a:lstStyle/>
          <a:p>
            <a:r>
              <a:rPr lang="zh-CN" altLang="zh-CN" sz="2800" b="1" dirty="0"/>
              <a:t>线性距离判别函数</a:t>
            </a:r>
            <a:endParaRPr lang="zh-CN" altLang="en-US" sz="28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3615220244"/>
              </p:ext>
            </p:extLst>
          </p:nvPr>
        </p:nvGraphicFramePr>
        <p:xfrm>
          <a:off x="407308" y="3888271"/>
          <a:ext cx="5824574" cy="491641"/>
        </p:xfrm>
        <a:graphic>
          <a:graphicData uri="http://schemas.openxmlformats.org/presentationml/2006/ole">
            <p:oleObj spid="_x0000_s59010" name="Equation" r:id="rId5" imgW="2705040" imgH="228600" progId="Equation.DSMT4">
              <p:embed/>
            </p:oleObj>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3364250124"/>
              </p:ext>
            </p:extLst>
          </p:nvPr>
        </p:nvGraphicFramePr>
        <p:xfrm>
          <a:off x="397230" y="1916832"/>
          <a:ext cx="4844028" cy="547668"/>
        </p:xfrm>
        <a:graphic>
          <a:graphicData uri="http://schemas.openxmlformats.org/presentationml/2006/ole">
            <p:oleObj spid="_x0000_s59011" name="Equation" r:id="rId6" imgW="2095200" imgH="241200" progId="Equation.DSMT4">
              <p:embed/>
            </p:oleObj>
          </a:graphicData>
        </a:graphic>
      </p:graphicFrame>
      <p:sp>
        <p:nvSpPr>
          <p:cNvPr id="10" name="矩形 9"/>
          <p:cNvSpPr/>
          <p:nvPr/>
        </p:nvSpPr>
        <p:spPr>
          <a:xfrm>
            <a:off x="397230" y="1340767"/>
            <a:ext cx="2627642" cy="523220"/>
          </a:xfrm>
          <a:prstGeom prst="rect">
            <a:avLst/>
          </a:prstGeom>
          <a:solidFill>
            <a:schemeClr val="accent1">
              <a:lumMod val="40000"/>
              <a:lumOff val="60000"/>
            </a:schemeClr>
          </a:solidFill>
        </p:spPr>
        <p:txBody>
          <a:bodyPr wrap="none">
            <a:spAutoFit/>
          </a:bodyPr>
          <a:lstStyle/>
          <a:p>
            <a:r>
              <a:rPr lang="en-US" altLang="zh-CN" sz="2800" b="1" dirty="0"/>
              <a:t>Box M</a:t>
            </a:r>
            <a:r>
              <a:rPr lang="zh-CN" altLang="zh-CN" sz="2800" b="1" dirty="0" smtClean="0"/>
              <a:t>检验</a:t>
            </a:r>
            <a:r>
              <a:rPr lang="zh-CN" altLang="en-US" sz="2800" b="1" dirty="0" smtClean="0"/>
              <a:t>结果</a:t>
            </a:r>
            <a:endParaRPr lang="zh-CN" altLang="en-US" sz="2800" b="1" dirty="0"/>
          </a:p>
        </p:txBody>
      </p:sp>
      <p:graphicFrame>
        <p:nvGraphicFramePr>
          <p:cNvPr id="11" name="对象 10"/>
          <p:cNvGraphicFramePr>
            <a:graphicFrameLocks noChangeAspect="1"/>
          </p:cNvGraphicFramePr>
          <p:nvPr>
            <p:extLst>
              <p:ext uri="{D42A27DB-BD31-4B8C-83A1-F6EECF244321}">
                <p14:modId xmlns:p14="http://schemas.microsoft.com/office/powerpoint/2010/main" xmlns="" val="1301904620"/>
              </p:ext>
            </p:extLst>
          </p:nvPr>
        </p:nvGraphicFramePr>
        <p:xfrm>
          <a:off x="1925853" y="2564904"/>
          <a:ext cx="2543934" cy="532452"/>
        </p:xfrm>
        <a:graphic>
          <a:graphicData uri="http://schemas.openxmlformats.org/presentationml/2006/ole">
            <p:oleObj spid="_x0000_s59012" name="Equation" r:id="rId7" imgW="1091726" imgH="228501" progId="Equation.DSMT4">
              <p:embed/>
            </p:oleObj>
          </a:graphicData>
        </a:graphic>
      </p:graphicFrame>
      <p:sp>
        <p:nvSpPr>
          <p:cNvPr id="1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1573876319"/>
              </p:ext>
            </p:extLst>
          </p:nvPr>
        </p:nvGraphicFramePr>
        <p:xfrm>
          <a:off x="3059832" y="1384889"/>
          <a:ext cx="2722563" cy="434975"/>
        </p:xfrm>
        <a:graphic>
          <a:graphicData uri="http://schemas.openxmlformats.org/presentationml/2006/ole">
            <p:oleObj spid="_x0000_s59013" name="Equation" r:id="rId8" imgW="1409400" imgH="228600" progId="Equation.DSMT4">
              <p:embed/>
            </p:oleObj>
          </a:graphicData>
        </a:graphic>
      </p:graphicFrame>
      <p:sp>
        <p:nvSpPr>
          <p:cNvPr id="14" name="矩形 13"/>
          <p:cNvSpPr/>
          <p:nvPr/>
        </p:nvSpPr>
        <p:spPr>
          <a:xfrm>
            <a:off x="6444208" y="4212648"/>
            <a:ext cx="2031325" cy="461665"/>
          </a:xfrm>
          <a:prstGeom prst="rect">
            <a:avLst/>
          </a:prstGeom>
          <a:solidFill>
            <a:srgbClr val="FFCCFF"/>
          </a:solidFill>
        </p:spPr>
        <p:txBody>
          <a:bodyPr wrap="none">
            <a:spAutoFit/>
          </a:bodyPr>
          <a:lstStyle/>
          <a:p>
            <a:r>
              <a:rPr lang="zh-CN" altLang="zh-CN" b="1" dirty="0" smtClean="0"/>
              <a:t>距离判别</a:t>
            </a:r>
            <a:r>
              <a:rPr lang="zh-CN" altLang="en-US" b="1" dirty="0"/>
              <a:t>结果</a:t>
            </a:r>
          </a:p>
        </p:txBody>
      </p:sp>
      <p:graphicFrame>
        <p:nvGraphicFramePr>
          <p:cNvPr id="15" name="对象 14"/>
          <p:cNvGraphicFramePr>
            <a:graphicFrameLocks noChangeAspect="1"/>
          </p:cNvGraphicFramePr>
          <p:nvPr>
            <p:extLst>
              <p:ext uri="{D42A27DB-BD31-4B8C-83A1-F6EECF244321}">
                <p14:modId xmlns:p14="http://schemas.microsoft.com/office/powerpoint/2010/main" xmlns="" val="2835490737"/>
              </p:ext>
            </p:extLst>
          </p:nvPr>
        </p:nvGraphicFramePr>
        <p:xfrm>
          <a:off x="397230" y="5190760"/>
          <a:ext cx="3213855" cy="974544"/>
        </p:xfrm>
        <a:graphic>
          <a:graphicData uri="http://schemas.openxmlformats.org/presentationml/2006/ole">
            <p:oleObj spid="_x0000_s59014" name="Equation" r:id="rId9" imgW="1600200" imgH="482600" progId="Equation.DSMT4">
              <p:embed/>
            </p:oleObj>
          </a:graphicData>
        </a:graphic>
      </p:graphicFrame>
      <p:sp>
        <p:nvSpPr>
          <p:cNvPr id="16" name="矩形 15"/>
          <p:cNvSpPr/>
          <p:nvPr/>
        </p:nvSpPr>
        <p:spPr>
          <a:xfrm>
            <a:off x="396883" y="4628727"/>
            <a:ext cx="2339102" cy="523220"/>
          </a:xfrm>
          <a:prstGeom prst="rect">
            <a:avLst/>
          </a:prstGeom>
          <a:solidFill>
            <a:schemeClr val="accent1">
              <a:lumMod val="20000"/>
              <a:lumOff val="80000"/>
            </a:schemeClr>
          </a:solidFill>
        </p:spPr>
        <p:txBody>
          <a:bodyPr wrap="none">
            <a:spAutoFit/>
          </a:bodyPr>
          <a:lstStyle/>
          <a:p>
            <a:r>
              <a:rPr lang="zh-CN" altLang="en-US" sz="2800" b="1" dirty="0" smtClean="0"/>
              <a:t>距离</a:t>
            </a:r>
            <a:r>
              <a:rPr lang="zh-CN" altLang="zh-CN" sz="2800" b="1" dirty="0" smtClean="0"/>
              <a:t>判别</a:t>
            </a:r>
            <a:r>
              <a:rPr lang="zh-CN" altLang="zh-CN" sz="2800" b="1" dirty="0"/>
              <a:t>准则</a:t>
            </a:r>
            <a:endParaRPr lang="zh-CN" altLang="en-US" sz="2800" b="1" dirty="0"/>
          </a:p>
        </p:txBody>
      </p:sp>
    </p:spTree>
    <p:extLst>
      <p:ext uri="{BB962C8B-B14F-4D97-AF65-F5344CB8AC3E}">
        <p14:creationId xmlns:p14="http://schemas.microsoft.com/office/powerpoint/2010/main" xmlns="" val="93914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0-#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Effect transition="in" filter="fade">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1000" fill="hold"/>
                                        <p:tgtEl>
                                          <p:spTgt spid="5"/>
                                        </p:tgtEl>
                                        <p:attrNameLst>
                                          <p:attrName>ppt_x</p:attrName>
                                        </p:attrNameLst>
                                      </p:cBhvr>
                                      <p:tavLst>
                                        <p:tav tm="0">
                                          <p:val>
                                            <p:strVal val="0-#ppt_w/2"/>
                                          </p:val>
                                        </p:tav>
                                        <p:tav tm="100000">
                                          <p:val>
                                            <p:strVal val="#ppt_x"/>
                                          </p:val>
                                        </p:tav>
                                      </p:tavLst>
                                    </p:anim>
                                    <p:anim calcmode="lin" valueType="num">
                                      <p:cBhvr additive="base">
                                        <p:cTn id="40"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fltVal val="0"/>
                                          </p:val>
                                        </p:tav>
                                        <p:tav tm="100000">
                                          <p:val>
                                            <p:strVal val="#ppt_w"/>
                                          </p:val>
                                        </p:tav>
                                      </p:tavLst>
                                    </p:anim>
                                    <p:anim calcmode="lin" valueType="num">
                                      <p:cBhvr>
                                        <p:cTn id="46" dur="1000" fill="hold"/>
                                        <p:tgtEl>
                                          <p:spTgt spid="7"/>
                                        </p:tgtEl>
                                        <p:attrNameLst>
                                          <p:attrName>ppt_h</p:attrName>
                                        </p:attrNameLst>
                                      </p:cBhvr>
                                      <p:tavLst>
                                        <p:tav tm="0">
                                          <p:val>
                                            <p:fltVal val="0"/>
                                          </p:val>
                                        </p:tav>
                                        <p:tav tm="100000">
                                          <p:val>
                                            <p:strVal val="#ppt_h"/>
                                          </p:val>
                                        </p:tav>
                                      </p:tavLst>
                                    </p:anim>
                                    <p:animEffect transition="in" filter="fade">
                                      <p:cBhvr>
                                        <p:cTn id="47" dur="1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1000" fill="hold"/>
                                        <p:tgtEl>
                                          <p:spTgt spid="16"/>
                                        </p:tgtEl>
                                        <p:attrNameLst>
                                          <p:attrName>ppt_x</p:attrName>
                                        </p:attrNameLst>
                                      </p:cBhvr>
                                      <p:tavLst>
                                        <p:tav tm="0">
                                          <p:val>
                                            <p:strVal val="0-#ppt_w/2"/>
                                          </p:val>
                                        </p:tav>
                                        <p:tav tm="100000">
                                          <p:val>
                                            <p:strVal val="#ppt_x"/>
                                          </p:val>
                                        </p:tav>
                                      </p:tavLst>
                                    </p:anim>
                                    <p:anim calcmode="lin" valueType="num">
                                      <p:cBhvr additive="base">
                                        <p:cTn id="53"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circle(in)">
                                      <p:cBhvr>
                                        <p:cTn id="58" dur="1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1000" fill="hold"/>
                                        <p:tgtEl>
                                          <p:spTgt spid="14"/>
                                        </p:tgtEl>
                                        <p:attrNameLst>
                                          <p:attrName>ppt_x</p:attrName>
                                        </p:attrNameLst>
                                      </p:cBhvr>
                                      <p:tavLst>
                                        <p:tav tm="0">
                                          <p:val>
                                            <p:strVal val="1+#ppt_w/2"/>
                                          </p:val>
                                        </p:tav>
                                        <p:tav tm="100000">
                                          <p:val>
                                            <p:strVal val="#ppt_x"/>
                                          </p:val>
                                        </p:tav>
                                      </p:tavLst>
                                    </p:anim>
                                    <p:anim calcmode="lin" valueType="num">
                                      <p:cBhvr additive="base">
                                        <p:cTn id="64"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p:cTn id="69" dur="1000" fill="hold"/>
                                        <p:tgtEl>
                                          <p:spTgt spid="2"/>
                                        </p:tgtEl>
                                        <p:attrNameLst>
                                          <p:attrName>ppt_w</p:attrName>
                                        </p:attrNameLst>
                                      </p:cBhvr>
                                      <p:tavLst>
                                        <p:tav tm="0">
                                          <p:val>
                                            <p:fltVal val="0"/>
                                          </p:val>
                                        </p:tav>
                                        <p:tav tm="100000">
                                          <p:val>
                                            <p:strVal val="#ppt_w"/>
                                          </p:val>
                                        </p:tav>
                                      </p:tavLst>
                                    </p:anim>
                                    <p:anim calcmode="lin" valueType="num">
                                      <p:cBhvr>
                                        <p:cTn id="70" dur="1000" fill="hold"/>
                                        <p:tgtEl>
                                          <p:spTgt spid="2"/>
                                        </p:tgtEl>
                                        <p:attrNameLst>
                                          <p:attrName>ppt_h</p:attrName>
                                        </p:attrNameLst>
                                      </p:cBhvr>
                                      <p:tavLst>
                                        <p:tav tm="0">
                                          <p:val>
                                            <p:fltVal val="0"/>
                                          </p:val>
                                        </p:tav>
                                        <p:tav tm="100000">
                                          <p:val>
                                            <p:strVal val="#ppt_h"/>
                                          </p:val>
                                        </p:tav>
                                      </p:tavLst>
                                    </p:anim>
                                    <p:animEffect transition="in" filter="fade">
                                      <p:cBhvr>
                                        <p:cTn id="7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P spid="1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627784" y="548680"/>
            <a:ext cx="3456384"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sz="2800" b="1" dirty="0" smtClean="0"/>
              <a:t>距离判别</a:t>
            </a:r>
            <a:r>
              <a:rPr lang="zh-CN" altLang="zh-CN" sz="2800" b="1" dirty="0" smtClean="0"/>
              <a:t>模型</a:t>
            </a:r>
            <a:r>
              <a:rPr lang="zh-CN" altLang="en-US" sz="2800" b="1" dirty="0" smtClean="0"/>
              <a:t>的</a:t>
            </a:r>
            <a:r>
              <a:rPr lang="zh-CN" altLang="zh-CN" sz="2800" b="1" dirty="0" smtClean="0"/>
              <a:t>检验</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379049700"/>
              </p:ext>
            </p:extLst>
          </p:nvPr>
        </p:nvGraphicFramePr>
        <p:xfrm>
          <a:off x="1329318" y="1700808"/>
          <a:ext cx="6762372" cy="500305"/>
        </p:xfrm>
        <a:graphic>
          <a:graphicData uri="http://schemas.openxmlformats.org/presentationml/2006/ole">
            <p:oleObj spid="_x0000_s60296" name="Equation" r:id="rId3" imgW="3098520" imgH="228600" progId="Equation.DSMT4">
              <p:embed/>
            </p:oleObj>
          </a:graphicData>
        </a:graphic>
      </p:graphicFrame>
      <p:sp>
        <p:nvSpPr>
          <p:cNvPr id="5" name="矩形 4"/>
          <p:cNvSpPr/>
          <p:nvPr/>
        </p:nvSpPr>
        <p:spPr>
          <a:xfrm>
            <a:off x="214782" y="1071900"/>
            <a:ext cx="1980029" cy="523220"/>
          </a:xfrm>
          <a:prstGeom prst="rect">
            <a:avLst/>
          </a:prstGeom>
          <a:solidFill>
            <a:srgbClr val="FFFF00"/>
          </a:solidFill>
        </p:spPr>
        <p:txBody>
          <a:bodyPr wrap="none">
            <a:spAutoFit/>
          </a:bodyPr>
          <a:lstStyle/>
          <a:p>
            <a:r>
              <a:rPr lang="zh-CN" altLang="zh-CN" sz="2800" b="1" dirty="0"/>
              <a:t>回代误判法</a:t>
            </a:r>
            <a:endParaRPr lang="zh-CN" altLang="en-US" sz="2800" b="1" dirty="0"/>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34966696"/>
              </p:ext>
            </p:extLst>
          </p:nvPr>
        </p:nvGraphicFramePr>
        <p:xfrm>
          <a:off x="4273255" y="3110075"/>
          <a:ext cx="4598223" cy="436195"/>
        </p:xfrm>
        <a:graphic>
          <a:graphicData uri="http://schemas.openxmlformats.org/presentationml/2006/ole">
            <p:oleObj spid="_x0000_s60297" name="Equation" r:id="rId4" imgW="2413000" imgH="2286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1200526996"/>
              </p:ext>
            </p:extLst>
          </p:nvPr>
        </p:nvGraphicFramePr>
        <p:xfrm>
          <a:off x="4272734" y="3645024"/>
          <a:ext cx="4601205" cy="432048"/>
        </p:xfrm>
        <a:graphic>
          <a:graphicData uri="http://schemas.openxmlformats.org/presentationml/2006/ole">
            <p:oleObj spid="_x0000_s60298" name="Equation" r:id="rId5" imgW="2438280" imgH="228600" progId="Equation.DSMT4">
              <p:embed/>
            </p:oleObj>
          </a:graphicData>
        </a:graphic>
      </p:graphicFrame>
      <p:grpSp>
        <p:nvGrpSpPr>
          <p:cNvPr id="6" name="组合 5"/>
          <p:cNvGrpSpPr/>
          <p:nvPr/>
        </p:nvGrpSpPr>
        <p:grpSpPr>
          <a:xfrm>
            <a:off x="2411760" y="2201112"/>
            <a:ext cx="2339102" cy="815004"/>
            <a:chOff x="2411760" y="2201112"/>
            <a:chExt cx="2339102" cy="815004"/>
          </a:xfrm>
        </p:grpSpPr>
        <p:sp>
          <p:nvSpPr>
            <p:cNvPr id="11" name="矩形 10"/>
            <p:cNvSpPr/>
            <p:nvPr/>
          </p:nvSpPr>
          <p:spPr>
            <a:xfrm>
              <a:off x="2411760" y="2492896"/>
              <a:ext cx="2339102"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sz="2800" b="1" dirty="0"/>
                <a:t>逐个</a:t>
              </a:r>
              <a:r>
                <a:rPr lang="zh-CN" altLang="zh-CN" sz="2800" b="1" dirty="0" smtClean="0"/>
                <a:t>回代判别</a:t>
              </a:r>
              <a:endParaRPr lang="zh-CN" altLang="en-US" sz="2800" b="1" dirty="0"/>
            </a:p>
          </p:txBody>
        </p:sp>
        <p:sp>
          <p:nvSpPr>
            <p:cNvPr id="15" name="下箭头 14"/>
            <p:cNvSpPr/>
            <p:nvPr/>
          </p:nvSpPr>
          <p:spPr bwMode="auto">
            <a:xfrm>
              <a:off x="3305024" y="2201112"/>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2528881" y="2996952"/>
            <a:ext cx="1683079" cy="792088"/>
            <a:chOff x="2528881" y="2996952"/>
            <a:chExt cx="1683079" cy="792088"/>
          </a:xfrm>
        </p:grpSpPr>
        <p:graphicFrame>
          <p:nvGraphicFramePr>
            <p:cNvPr id="18" name="对象 17"/>
            <p:cNvGraphicFramePr>
              <a:graphicFrameLocks noChangeAspect="1"/>
            </p:cNvGraphicFramePr>
            <p:nvPr>
              <p:extLst>
                <p:ext uri="{D42A27DB-BD31-4B8C-83A1-F6EECF244321}">
                  <p14:modId xmlns:p14="http://schemas.microsoft.com/office/powerpoint/2010/main" xmlns="" val="3489957067"/>
                </p:ext>
              </p:extLst>
            </p:nvPr>
          </p:nvGraphicFramePr>
          <p:xfrm>
            <a:off x="2528881" y="3264444"/>
            <a:ext cx="1683079" cy="524596"/>
          </p:xfrm>
          <a:graphic>
            <a:graphicData uri="http://schemas.openxmlformats.org/presentationml/2006/ole">
              <p:oleObj spid="_x0000_s60299" name="Equation" r:id="rId6" imgW="736600" imgH="228600" progId="Equation.DSMT4">
                <p:embed/>
              </p:oleObj>
            </a:graphicData>
          </a:graphic>
        </p:graphicFrame>
        <p:sp>
          <p:nvSpPr>
            <p:cNvPr id="22" name="下箭头 21"/>
            <p:cNvSpPr/>
            <p:nvPr/>
          </p:nvSpPr>
          <p:spPr bwMode="auto">
            <a:xfrm>
              <a:off x="3337245" y="2996952"/>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6" name="组合 15"/>
          <p:cNvGrpSpPr/>
          <p:nvPr/>
        </p:nvGrpSpPr>
        <p:grpSpPr>
          <a:xfrm>
            <a:off x="611560" y="3789040"/>
            <a:ext cx="4104456" cy="1394196"/>
            <a:chOff x="611560" y="3789040"/>
            <a:chExt cx="4104456" cy="1394196"/>
          </a:xfrm>
        </p:grpSpPr>
        <p:graphicFrame>
          <p:nvGraphicFramePr>
            <p:cNvPr id="8" name="对象 7"/>
            <p:cNvGraphicFramePr>
              <a:graphicFrameLocks noChangeAspect="1"/>
            </p:cNvGraphicFramePr>
            <p:nvPr>
              <p:extLst>
                <p:ext uri="{D42A27DB-BD31-4B8C-83A1-F6EECF244321}">
                  <p14:modId xmlns:p14="http://schemas.microsoft.com/office/powerpoint/2010/main" xmlns="" val="3616949245"/>
                </p:ext>
              </p:extLst>
            </p:nvPr>
          </p:nvGraphicFramePr>
          <p:xfrm>
            <a:off x="2591589" y="4149080"/>
            <a:ext cx="2124427" cy="1034156"/>
          </p:xfrm>
          <a:graphic>
            <a:graphicData uri="http://schemas.openxmlformats.org/presentationml/2006/ole">
              <p:oleObj spid="_x0000_s60300" name="Equation" r:id="rId7" imgW="799753" imgH="431613" progId="Equation.DSMT4">
                <p:embed/>
              </p:oleObj>
            </a:graphicData>
          </a:graphic>
        </p:graphicFrame>
        <p:sp>
          <p:nvSpPr>
            <p:cNvPr id="19" name="矩形 18"/>
            <p:cNvSpPr/>
            <p:nvPr/>
          </p:nvSpPr>
          <p:spPr>
            <a:xfrm>
              <a:off x="611560" y="4351358"/>
              <a:ext cx="1980029" cy="523220"/>
            </a:xfrm>
            <a:prstGeom prst="rect">
              <a:avLst/>
            </a:prstGeom>
            <a:solidFill>
              <a:srgbClr val="FFC000"/>
            </a:solidFill>
          </p:spPr>
          <p:txBody>
            <a:bodyPr wrap="none">
              <a:spAutoFit/>
            </a:bodyPr>
            <a:lstStyle/>
            <a:p>
              <a:r>
                <a:rPr lang="zh-CN" altLang="zh-CN" sz="2800" b="1" dirty="0"/>
                <a:t>回代</a:t>
              </a:r>
              <a:r>
                <a:rPr lang="zh-CN" altLang="zh-CN" sz="2800" b="1" dirty="0" smtClean="0"/>
                <a:t>误判</a:t>
              </a:r>
              <a:r>
                <a:rPr lang="zh-CN" altLang="en-US" sz="2800" b="1" dirty="0" smtClean="0"/>
                <a:t>率</a:t>
              </a:r>
              <a:endParaRPr lang="zh-CN" altLang="en-US" sz="2800" b="1" dirty="0"/>
            </a:p>
          </p:txBody>
        </p:sp>
        <p:sp>
          <p:nvSpPr>
            <p:cNvPr id="23" name="下箭头 22"/>
            <p:cNvSpPr/>
            <p:nvPr/>
          </p:nvSpPr>
          <p:spPr bwMode="auto">
            <a:xfrm>
              <a:off x="3354743" y="3789040"/>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4" name="矩形 23"/>
          <p:cNvSpPr/>
          <p:nvPr/>
        </p:nvSpPr>
        <p:spPr>
          <a:xfrm>
            <a:off x="486651" y="5543228"/>
            <a:ext cx="3416320" cy="523220"/>
          </a:xfrm>
          <a:prstGeom prst="rect">
            <a:avLst/>
          </a:prstGeom>
          <a:solidFill>
            <a:srgbClr val="FFFF00"/>
          </a:solidFill>
        </p:spPr>
        <p:txBody>
          <a:bodyPr wrap="none">
            <a:spAutoFit/>
          </a:bodyPr>
          <a:lstStyle/>
          <a:p>
            <a:r>
              <a:rPr lang="zh-CN" altLang="en-US" sz="2800" b="1" dirty="0" smtClean="0"/>
              <a:t>蠓虫分类</a:t>
            </a:r>
            <a:r>
              <a:rPr lang="zh-CN" altLang="zh-CN" sz="2800" b="1" dirty="0" smtClean="0"/>
              <a:t>回代误判</a:t>
            </a:r>
            <a:r>
              <a:rPr lang="zh-CN" altLang="en-US" sz="2800" b="1" dirty="0" smtClean="0"/>
              <a:t>率</a:t>
            </a:r>
            <a:endParaRPr lang="zh-CN" altLang="en-US" sz="2800" b="1" dirty="0"/>
          </a:p>
        </p:txBody>
      </p:sp>
      <p:graphicFrame>
        <p:nvGraphicFramePr>
          <p:cNvPr id="25" name="对象 24"/>
          <p:cNvGraphicFramePr>
            <a:graphicFrameLocks noChangeAspect="1"/>
          </p:cNvGraphicFramePr>
          <p:nvPr>
            <p:extLst>
              <p:ext uri="{D42A27DB-BD31-4B8C-83A1-F6EECF244321}">
                <p14:modId xmlns:p14="http://schemas.microsoft.com/office/powerpoint/2010/main" xmlns="" val="2319805171"/>
              </p:ext>
            </p:extLst>
          </p:nvPr>
        </p:nvGraphicFramePr>
        <p:xfrm>
          <a:off x="4139952" y="5520074"/>
          <a:ext cx="1922215" cy="573222"/>
        </p:xfrm>
        <a:graphic>
          <a:graphicData uri="http://schemas.openxmlformats.org/presentationml/2006/ole">
            <p:oleObj spid="_x0000_s60301" name="Equation" r:id="rId8" imgW="761760" imgH="228600" progId="Equation.DSMT4">
              <p:embed/>
            </p:oleObj>
          </a:graphicData>
        </a:graphic>
      </p:graphicFrame>
      <p:grpSp>
        <p:nvGrpSpPr>
          <p:cNvPr id="21" name="组合 20"/>
          <p:cNvGrpSpPr/>
          <p:nvPr/>
        </p:nvGrpSpPr>
        <p:grpSpPr>
          <a:xfrm>
            <a:off x="6256504" y="5589240"/>
            <a:ext cx="1421640" cy="519319"/>
            <a:chOff x="6256504" y="5589240"/>
            <a:chExt cx="1421640" cy="519319"/>
          </a:xfrm>
        </p:grpSpPr>
        <p:graphicFrame>
          <p:nvGraphicFramePr>
            <p:cNvPr id="26" name="对象 25"/>
            <p:cNvGraphicFramePr>
              <a:graphicFrameLocks noChangeAspect="1"/>
            </p:cNvGraphicFramePr>
            <p:nvPr>
              <p:extLst>
                <p:ext uri="{D42A27DB-BD31-4B8C-83A1-F6EECF244321}">
                  <p14:modId xmlns:p14="http://schemas.microsoft.com/office/powerpoint/2010/main" xmlns="" val="2076720115"/>
                </p:ext>
              </p:extLst>
            </p:nvPr>
          </p:nvGraphicFramePr>
          <p:xfrm>
            <a:off x="6732240" y="5589240"/>
            <a:ext cx="945904" cy="519319"/>
          </p:xfrm>
          <a:graphic>
            <a:graphicData uri="http://schemas.openxmlformats.org/presentationml/2006/ole">
              <p:oleObj spid="_x0000_s60302" name="Equation" r:id="rId9" imgW="368280" imgH="203040" progId="Equation.DSMT4">
                <p:embed/>
              </p:oleObj>
            </a:graphicData>
          </a:graphic>
        </p:graphicFrame>
        <p:sp>
          <p:nvSpPr>
            <p:cNvPr id="27" name="右箭头 26"/>
            <p:cNvSpPr/>
            <p:nvPr/>
          </p:nvSpPr>
          <p:spPr bwMode="auto">
            <a:xfrm>
              <a:off x="6256504" y="5589240"/>
              <a:ext cx="244602" cy="38422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xmlns="" val="184618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1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1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1000" fill="hold"/>
                                        <p:tgtEl>
                                          <p:spTgt spid="24"/>
                                        </p:tgtEl>
                                        <p:attrNameLst>
                                          <p:attrName>ppt_x</p:attrName>
                                        </p:attrNameLst>
                                      </p:cBhvr>
                                      <p:tavLst>
                                        <p:tav tm="0">
                                          <p:val>
                                            <p:strVal val="0-#ppt_w/2"/>
                                          </p:val>
                                        </p:tav>
                                        <p:tav tm="100000">
                                          <p:val>
                                            <p:strVal val="#ppt_x"/>
                                          </p:val>
                                        </p:tav>
                                      </p:tavLst>
                                    </p:anim>
                                    <p:anim calcmode="lin" valueType="num">
                                      <p:cBhvr additive="base">
                                        <p:cTn id="50" dur="10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1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1000" fill="hold"/>
                                        <p:tgtEl>
                                          <p:spTgt spid="21"/>
                                        </p:tgtEl>
                                        <p:attrNameLst>
                                          <p:attrName>ppt_w</p:attrName>
                                        </p:attrNameLst>
                                      </p:cBhvr>
                                      <p:tavLst>
                                        <p:tav tm="0">
                                          <p:val>
                                            <p:fltVal val="0"/>
                                          </p:val>
                                        </p:tav>
                                        <p:tav tm="100000">
                                          <p:val>
                                            <p:strVal val="#ppt_w"/>
                                          </p:val>
                                        </p:tav>
                                      </p:tavLst>
                                    </p:anim>
                                    <p:anim calcmode="lin" valueType="num">
                                      <p:cBhvr>
                                        <p:cTn id="61" dur="1000" fill="hold"/>
                                        <p:tgtEl>
                                          <p:spTgt spid="21"/>
                                        </p:tgtEl>
                                        <p:attrNameLst>
                                          <p:attrName>ppt_h</p:attrName>
                                        </p:attrNameLst>
                                      </p:cBhvr>
                                      <p:tavLst>
                                        <p:tav tm="0">
                                          <p:val>
                                            <p:fltVal val="0"/>
                                          </p:val>
                                        </p:tav>
                                        <p:tav tm="100000">
                                          <p:val>
                                            <p:strVal val="#ppt_h"/>
                                          </p:val>
                                        </p:tav>
                                      </p:tavLst>
                                    </p:anim>
                                    <p:animEffect transition="in" filter="fade">
                                      <p:cBhvr>
                                        <p:cTn id="6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83568" y="548680"/>
            <a:ext cx="1980029" cy="523220"/>
          </a:xfrm>
          <a:prstGeom prst="rect">
            <a:avLst/>
          </a:prstGeom>
          <a:solidFill>
            <a:srgbClr val="FFFF00"/>
          </a:solidFill>
        </p:spPr>
        <p:txBody>
          <a:bodyPr wrap="none">
            <a:spAutoFit/>
          </a:bodyPr>
          <a:lstStyle/>
          <a:p>
            <a:r>
              <a:rPr lang="zh-CN" altLang="zh-CN" sz="2800" b="1" dirty="0"/>
              <a:t>交叉验证法</a:t>
            </a:r>
            <a:endParaRPr lang="zh-CN" altLang="en-US" sz="2800" b="1" dirty="0"/>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843374" y="2128981"/>
            <a:ext cx="5555483" cy="689271"/>
            <a:chOff x="1843374" y="2128981"/>
            <a:chExt cx="5555483" cy="689271"/>
          </a:xfrm>
        </p:grpSpPr>
        <p:graphicFrame>
          <p:nvGraphicFramePr>
            <p:cNvPr id="20" name="对象 19"/>
            <p:cNvGraphicFramePr>
              <a:graphicFrameLocks noChangeAspect="1"/>
            </p:cNvGraphicFramePr>
            <p:nvPr>
              <p:extLst>
                <p:ext uri="{D42A27DB-BD31-4B8C-83A1-F6EECF244321}">
                  <p14:modId xmlns:p14="http://schemas.microsoft.com/office/powerpoint/2010/main" xmlns="" val="1498193798"/>
                </p:ext>
              </p:extLst>
            </p:nvPr>
          </p:nvGraphicFramePr>
          <p:xfrm>
            <a:off x="1843374" y="2323276"/>
            <a:ext cx="5555483" cy="494976"/>
          </p:xfrm>
          <a:graphic>
            <a:graphicData uri="http://schemas.openxmlformats.org/presentationml/2006/ole">
              <p:oleObj spid="_x0000_s61147" name="Equation" r:id="rId3" imgW="2666880" imgH="241200" progId="Equation.DSMT4">
                <p:embed/>
              </p:oleObj>
            </a:graphicData>
          </a:graphic>
        </p:graphicFrame>
        <p:sp>
          <p:nvSpPr>
            <p:cNvPr id="22" name="下箭头 21"/>
            <p:cNvSpPr/>
            <p:nvPr/>
          </p:nvSpPr>
          <p:spPr bwMode="auto">
            <a:xfrm>
              <a:off x="4059136" y="2128981"/>
              <a:ext cx="368847" cy="14401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6" name="矩形 25"/>
          <p:cNvSpPr/>
          <p:nvPr/>
        </p:nvSpPr>
        <p:spPr>
          <a:xfrm>
            <a:off x="486651" y="5584235"/>
            <a:ext cx="4134465" cy="523220"/>
          </a:xfrm>
          <a:prstGeom prst="rect">
            <a:avLst/>
          </a:prstGeom>
          <a:solidFill>
            <a:srgbClr val="FFFF00"/>
          </a:solidFill>
        </p:spPr>
        <p:txBody>
          <a:bodyPr wrap="none">
            <a:spAutoFit/>
          </a:bodyPr>
          <a:lstStyle/>
          <a:p>
            <a:r>
              <a:rPr lang="zh-CN" altLang="en-US" sz="2800" b="1" dirty="0" smtClean="0"/>
              <a:t>蠓虫分类交叉验证</a:t>
            </a:r>
            <a:r>
              <a:rPr lang="zh-CN" altLang="zh-CN" sz="2800" b="1" dirty="0" smtClean="0"/>
              <a:t>误判</a:t>
            </a:r>
            <a:r>
              <a:rPr lang="zh-CN" altLang="en-US" sz="2800" b="1" dirty="0" smtClean="0"/>
              <a:t>率</a:t>
            </a:r>
            <a:endParaRPr lang="zh-CN" altLang="en-US" sz="2800" b="1" dirty="0"/>
          </a:p>
        </p:txBody>
      </p:sp>
      <p:graphicFrame>
        <p:nvGraphicFramePr>
          <p:cNvPr id="27" name="对象 26"/>
          <p:cNvGraphicFramePr>
            <a:graphicFrameLocks noChangeAspect="1"/>
          </p:cNvGraphicFramePr>
          <p:nvPr>
            <p:extLst>
              <p:ext uri="{D42A27DB-BD31-4B8C-83A1-F6EECF244321}">
                <p14:modId xmlns:p14="http://schemas.microsoft.com/office/powerpoint/2010/main" xmlns="" val="3135871460"/>
              </p:ext>
            </p:extLst>
          </p:nvPr>
        </p:nvGraphicFramePr>
        <p:xfrm>
          <a:off x="4795519" y="5568889"/>
          <a:ext cx="1925873" cy="524407"/>
        </p:xfrm>
        <a:graphic>
          <a:graphicData uri="http://schemas.openxmlformats.org/presentationml/2006/ole">
            <p:oleObj spid="_x0000_s61148" name="Equation" r:id="rId4" imgW="888840" imgH="241200" progId="Equation.DSMT4">
              <p:embed/>
            </p:oleObj>
          </a:graphicData>
        </a:graphic>
      </p:graphicFrame>
      <p:grpSp>
        <p:nvGrpSpPr>
          <p:cNvPr id="5" name="组合 4"/>
          <p:cNvGrpSpPr/>
          <p:nvPr/>
        </p:nvGrpSpPr>
        <p:grpSpPr>
          <a:xfrm>
            <a:off x="6876256" y="5251386"/>
            <a:ext cx="1440160" cy="896099"/>
            <a:chOff x="6876256" y="5251386"/>
            <a:chExt cx="1440160" cy="896099"/>
          </a:xfrm>
        </p:grpSpPr>
        <p:graphicFrame>
          <p:nvGraphicFramePr>
            <p:cNvPr id="28" name="对象 27"/>
            <p:cNvGraphicFramePr>
              <a:graphicFrameLocks noChangeAspect="1"/>
            </p:cNvGraphicFramePr>
            <p:nvPr>
              <p:extLst>
                <p:ext uri="{D42A27DB-BD31-4B8C-83A1-F6EECF244321}">
                  <p14:modId xmlns:p14="http://schemas.microsoft.com/office/powerpoint/2010/main" xmlns="" val="3048856188"/>
                </p:ext>
              </p:extLst>
            </p:nvPr>
          </p:nvGraphicFramePr>
          <p:xfrm>
            <a:off x="7164288" y="5251386"/>
            <a:ext cx="1152128" cy="896099"/>
          </p:xfrm>
          <a:graphic>
            <a:graphicData uri="http://schemas.openxmlformats.org/presentationml/2006/ole">
              <p:oleObj spid="_x0000_s61149" name="Equation" r:id="rId5" imgW="507960" imgH="393480" progId="Equation.DSMT4">
                <p:embed/>
              </p:oleObj>
            </a:graphicData>
          </a:graphic>
        </p:graphicFrame>
        <p:sp>
          <p:nvSpPr>
            <p:cNvPr id="29" name="右箭头 28"/>
            <p:cNvSpPr/>
            <p:nvPr/>
          </p:nvSpPr>
          <p:spPr bwMode="auto">
            <a:xfrm>
              <a:off x="6876256" y="5589240"/>
              <a:ext cx="122301" cy="3827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7" name="矩形 6"/>
          <p:cNvSpPr/>
          <p:nvPr/>
        </p:nvSpPr>
        <p:spPr>
          <a:xfrm>
            <a:off x="683568" y="1275641"/>
            <a:ext cx="7992888" cy="830997"/>
          </a:xfrm>
          <a:prstGeom prst="rect">
            <a:avLst/>
          </a:prstGeom>
        </p:spPr>
        <p:txBody>
          <a:bodyPr wrap="square">
            <a:spAutoFit/>
          </a:bodyPr>
          <a:lstStyle/>
          <a:p>
            <a:r>
              <a:rPr lang="zh-CN" altLang="zh-CN" b="1" dirty="0" smtClean="0"/>
              <a:t>从</a:t>
            </a:r>
            <a:r>
              <a:rPr lang="en-US" altLang="zh-CN" b="1" i="1" dirty="0" smtClean="0"/>
              <a:t>G</a:t>
            </a:r>
            <a:r>
              <a:rPr lang="en-US" altLang="zh-CN" b="1" baseline="-25000" dirty="0" smtClean="0"/>
              <a:t>1</a:t>
            </a:r>
            <a:r>
              <a:rPr lang="zh-CN" altLang="zh-CN" b="1" dirty="0"/>
              <a:t>的</a:t>
            </a:r>
            <a:r>
              <a:rPr lang="en-US" altLang="zh-CN" b="1" i="1" dirty="0"/>
              <a:t>n</a:t>
            </a:r>
            <a:r>
              <a:rPr lang="en-US" altLang="zh-CN" b="1" baseline="-25000" dirty="0"/>
              <a:t>1</a:t>
            </a:r>
            <a:r>
              <a:rPr lang="zh-CN" altLang="zh-CN" b="1" dirty="0" smtClean="0"/>
              <a:t>个样本中</a:t>
            </a:r>
            <a:r>
              <a:rPr lang="zh-CN" altLang="zh-CN" b="1" dirty="0" smtClean="0">
                <a:solidFill>
                  <a:srgbClr val="FF0000"/>
                </a:solidFill>
              </a:rPr>
              <a:t>每次</a:t>
            </a:r>
            <a:r>
              <a:rPr lang="zh-CN" altLang="en-US" b="1" dirty="0" smtClean="0">
                <a:solidFill>
                  <a:srgbClr val="FF0000"/>
                </a:solidFill>
              </a:rPr>
              <a:t>留</a:t>
            </a:r>
            <a:r>
              <a:rPr lang="zh-CN" altLang="zh-CN" b="1" dirty="0" smtClean="0">
                <a:solidFill>
                  <a:srgbClr val="FF0000"/>
                </a:solidFill>
              </a:rPr>
              <a:t>一</a:t>
            </a:r>
            <a:r>
              <a:rPr lang="zh-CN" altLang="zh-CN" b="1" dirty="0"/>
              <a:t>个作为</a:t>
            </a:r>
            <a:r>
              <a:rPr lang="zh-CN" altLang="zh-CN" b="1" dirty="0">
                <a:solidFill>
                  <a:srgbClr val="FF0000"/>
                </a:solidFill>
              </a:rPr>
              <a:t>验证</a:t>
            </a:r>
            <a:r>
              <a:rPr lang="zh-CN" altLang="zh-CN" b="1" dirty="0" smtClean="0"/>
              <a:t>样本</a:t>
            </a:r>
            <a:r>
              <a:rPr lang="en-US" altLang="zh-CN" b="1" dirty="0" smtClean="0"/>
              <a:t>, </a:t>
            </a:r>
            <a:r>
              <a:rPr lang="zh-CN" altLang="zh-CN" b="1" dirty="0" smtClean="0"/>
              <a:t>其余</a:t>
            </a:r>
            <a:r>
              <a:rPr lang="en-US" altLang="zh-CN" b="1" i="1" dirty="0"/>
              <a:t>n</a:t>
            </a:r>
            <a:r>
              <a:rPr lang="en-US" altLang="zh-CN" b="1" baseline="-25000" dirty="0"/>
              <a:t>1</a:t>
            </a:r>
            <a:r>
              <a:rPr lang="en-US" altLang="zh-CN" b="1" dirty="0"/>
              <a:t>-1</a:t>
            </a:r>
            <a:r>
              <a:rPr lang="zh-CN" altLang="zh-CN" b="1" dirty="0"/>
              <a:t>个</a:t>
            </a:r>
            <a:r>
              <a:rPr lang="zh-CN" altLang="zh-CN" b="1" dirty="0" smtClean="0"/>
              <a:t>与</a:t>
            </a:r>
            <a:r>
              <a:rPr lang="en-US" altLang="zh-CN" b="1" i="1" dirty="0" smtClean="0"/>
              <a:t>G</a:t>
            </a:r>
            <a:r>
              <a:rPr lang="en-US" altLang="zh-CN" b="1" baseline="-25000" dirty="0" smtClean="0"/>
              <a:t>2</a:t>
            </a:r>
            <a:r>
              <a:rPr lang="zh-CN" altLang="zh-CN" b="1" dirty="0"/>
              <a:t>的</a:t>
            </a:r>
            <a:r>
              <a:rPr lang="en-US" altLang="zh-CN" b="1" i="1" dirty="0"/>
              <a:t>n</a:t>
            </a:r>
            <a:r>
              <a:rPr lang="en-US" altLang="zh-CN" b="1" baseline="-25000" dirty="0"/>
              <a:t>2</a:t>
            </a:r>
            <a:r>
              <a:rPr lang="zh-CN" altLang="zh-CN" b="1" dirty="0"/>
              <a:t>个</a:t>
            </a:r>
            <a:r>
              <a:rPr lang="zh-CN" altLang="zh-CN" b="1" dirty="0" smtClean="0"/>
              <a:t>一起作为训练样本建立</a:t>
            </a:r>
            <a:r>
              <a:rPr lang="zh-CN" altLang="zh-CN" b="1" dirty="0"/>
              <a:t>判别</a:t>
            </a:r>
            <a:r>
              <a:rPr lang="zh-CN" altLang="zh-CN" b="1" dirty="0" smtClean="0"/>
              <a:t>准则</a:t>
            </a:r>
            <a:r>
              <a:rPr lang="en-US" altLang="zh-CN" b="1" dirty="0" smtClean="0"/>
              <a:t>, </a:t>
            </a:r>
            <a:r>
              <a:rPr lang="zh-CN" altLang="zh-CN" b="1" dirty="0" smtClean="0"/>
              <a:t>检验验证样本</a:t>
            </a:r>
            <a:r>
              <a:rPr lang="en-US" altLang="zh-CN" b="1" dirty="0" smtClean="0"/>
              <a:t>.</a:t>
            </a:r>
            <a:endParaRPr lang="zh-CN" altLang="en-US" b="1" dirty="0"/>
          </a:p>
        </p:txBody>
      </p:sp>
      <p:sp>
        <p:nvSpPr>
          <p:cNvPr id="8" name="Rectangle 6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971600" y="4114396"/>
            <a:ext cx="4217724" cy="1186812"/>
            <a:chOff x="971600" y="4114396"/>
            <a:chExt cx="4217724" cy="1186812"/>
          </a:xfrm>
        </p:grpSpPr>
        <p:graphicFrame>
          <p:nvGraphicFramePr>
            <p:cNvPr id="18" name="对象 17"/>
            <p:cNvGraphicFramePr>
              <a:graphicFrameLocks noChangeAspect="1"/>
            </p:cNvGraphicFramePr>
            <p:nvPr>
              <p:extLst>
                <p:ext uri="{D42A27DB-BD31-4B8C-83A1-F6EECF244321}">
                  <p14:modId xmlns:p14="http://schemas.microsoft.com/office/powerpoint/2010/main" xmlns="" val="3758313171"/>
                </p:ext>
              </p:extLst>
            </p:nvPr>
          </p:nvGraphicFramePr>
          <p:xfrm>
            <a:off x="3360997" y="4314899"/>
            <a:ext cx="1828327" cy="986309"/>
          </p:xfrm>
          <a:graphic>
            <a:graphicData uri="http://schemas.openxmlformats.org/presentationml/2006/ole">
              <p:oleObj spid="_x0000_s61150" name="Equation" r:id="rId6" imgW="850900" imgH="457200" progId="Equation.DSMT4">
                <p:embed/>
              </p:oleObj>
            </a:graphicData>
          </a:graphic>
        </p:graphicFrame>
        <p:sp>
          <p:nvSpPr>
            <p:cNvPr id="24" name="矩形 23"/>
            <p:cNvSpPr/>
            <p:nvPr/>
          </p:nvSpPr>
          <p:spPr>
            <a:xfrm>
              <a:off x="971600" y="4546444"/>
              <a:ext cx="2698175" cy="523220"/>
            </a:xfrm>
            <a:prstGeom prst="rect">
              <a:avLst/>
            </a:prstGeom>
            <a:solidFill>
              <a:srgbClr val="FFC000"/>
            </a:solidFill>
          </p:spPr>
          <p:txBody>
            <a:bodyPr wrap="none">
              <a:spAutoFit/>
            </a:bodyPr>
            <a:lstStyle/>
            <a:p>
              <a:r>
                <a:rPr lang="zh-CN" altLang="en-US" sz="2800" b="1" dirty="0" smtClean="0"/>
                <a:t>交叉验证</a:t>
              </a:r>
              <a:r>
                <a:rPr lang="zh-CN" altLang="zh-CN" sz="2800" b="1" dirty="0" smtClean="0"/>
                <a:t>误判</a:t>
              </a:r>
              <a:r>
                <a:rPr lang="zh-CN" altLang="en-US" sz="2800" b="1" dirty="0" smtClean="0"/>
                <a:t>率</a:t>
              </a:r>
              <a:endParaRPr lang="zh-CN" altLang="en-US" sz="2800" b="1" dirty="0"/>
            </a:p>
          </p:txBody>
        </p:sp>
        <p:sp>
          <p:nvSpPr>
            <p:cNvPr id="30" name="下箭头 29"/>
            <p:cNvSpPr/>
            <p:nvPr/>
          </p:nvSpPr>
          <p:spPr bwMode="auto">
            <a:xfrm>
              <a:off x="3942552" y="4114396"/>
              <a:ext cx="368847" cy="14401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 name="组合 2"/>
          <p:cNvGrpSpPr/>
          <p:nvPr/>
        </p:nvGrpSpPr>
        <p:grpSpPr>
          <a:xfrm>
            <a:off x="1907704" y="2890260"/>
            <a:ext cx="5344566" cy="1182047"/>
            <a:chOff x="1907704" y="2890260"/>
            <a:chExt cx="5344566" cy="1182047"/>
          </a:xfrm>
        </p:grpSpPr>
        <p:graphicFrame>
          <p:nvGraphicFramePr>
            <p:cNvPr id="21" name="对象 20"/>
            <p:cNvGraphicFramePr>
              <a:graphicFrameLocks noChangeAspect="1"/>
            </p:cNvGraphicFramePr>
            <p:nvPr>
              <p:extLst>
                <p:ext uri="{D42A27DB-BD31-4B8C-83A1-F6EECF244321}">
                  <p14:modId xmlns:p14="http://schemas.microsoft.com/office/powerpoint/2010/main" xmlns="" val="2379733356"/>
                </p:ext>
              </p:extLst>
            </p:nvPr>
          </p:nvGraphicFramePr>
          <p:xfrm>
            <a:off x="1907704" y="3126060"/>
            <a:ext cx="5344566" cy="946247"/>
          </p:xfrm>
          <a:graphic>
            <a:graphicData uri="http://schemas.openxmlformats.org/presentationml/2006/ole">
              <p:oleObj spid="_x0000_s61151" name="Equation" r:id="rId7" imgW="2705040" imgH="482400" progId="Equation.DSMT4">
                <p:embed/>
              </p:oleObj>
            </a:graphicData>
          </a:graphic>
        </p:graphicFrame>
        <p:sp>
          <p:nvSpPr>
            <p:cNvPr id="31" name="下箭头 30"/>
            <p:cNvSpPr/>
            <p:nvPr/>
          </p:nvSpPr>
          <p:spPr bwMode="auto">
            <a:xfrm>
              <a:off x="4000844" y="2890260"/>
              <a:ext cx="368847" cy="14401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xmlns="" val="41798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1000" fill="hold"/>
                                        <p:tgtEl>
                                          <p:spTgt spid="26"/>
                                        </p:tgtEl>
                                        <p:attrNameLst>
                                          <p:attrName>ppt_x</p:attrName>
                                        </p:attrNameLst>
                                      </p:cBhvr>
                                      <p:tavLst>
                                        <p:tav tm="0">
                                          <p:val>
                                            <p:strVal val="#ppt_x"/>
                                          </p:val>
                                        </p:tav>
                                        <p:tav tm="100000">
                                          <p:val>
                                            <p:strVal val="#ppt_x"/>
                                          </p:val>
                                        </p:tav>
                                      </p:tavLst>
                                    </p:anim>
                                    <p:anim calcmode="lin" valueType="num">
                                      <p:cBhvr additive="base">
                                        <p:cTn id="30"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fltVal val="0"/>
                                          </p:val>
                                        </p:tav>
                                        <p:tav tm="100000">
                                          <p:val>
                                            <p:strVal val="#ppt_w"/>
                                          </p:val>
                                        </p:tav>
                                      </p:tavLst>
                                    </p:anim>
                                    <p:anim calcmode="lin" valueType="num">
                                      <p:cBhvr>
                                        <p:cTn id="43" dur="1000" fill="hold"/>
                                        <p:tgtEl>
                                          <p:spTgt spid="5"/>
                                        </p:tgtEl>
                                        <p:attrNameLst>
                                          <p:attrName>ppt_h</p:attrName>
                                        </p:attrNameLst>
                                      </p:cBhvr>
                                      <p:tavLst>
                                        <p:tav tm="0">
                                          <p:val>
                                            <p:fltVal val="0"/>
                                          </p:val>
                                        </p:tav>
                                        <p:tav tm="100000">
                                          <p:val>
                                            <p:strVal val="#ppt_h"/>
                                          </p:val>
                                        </p:tav>
                                      </p:tavLst>
                                    </p:anim>
                                    <p:animEffect transition="in" filter="fade">
                                      <p:cBhvr>
                                        <p:cTn id="4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843808" y="548680"/>
            <a:ext cx="2880320"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a:t>判别模型</a:t>
            </a:r>
            <a:endParaRPr lang="zh-CN" altLang="en-US" sz="2800" b="1" dirty="0">
              <a:latin typeface="+mj-lt"/>
              <a:ea typeface="隶书" panose="02010509060101010101" pitchFamily="49" charset="-122"/>
            </a:endParaRPr>
          </a:p>
        </p:txBody>
      </p:sp>
      <p:sp>
        <p:nvSpPr>
          <p:cNvPr id="2" name="矩形 1"/>
          <p:cNvSpPr/>
          <p:nvPr/>
        </p:nvSpPr>
        <p:spPr>
          <a:xfrm>
            <a:off x="6516216" y="1196752"/>
            <a:ext cx="2339102" cy="523220"/>
          </a:xfrm>
          <a:prstGeom prst="rect">
            <a:avLst/>
          </a:prstGeom>
          <a:solidFill>
            <a:srgbClr val="FFFF00"/>
          </a:solidFill>
        </p:spPr>
        <p:txBody>
          <a:bodyPr wrap="none">
            <a:spAutoFit/>
          </a:bodyPr>
          <a:lstStyle/>
          <a:p>
            <a:r>
              <a:rPr lang="zh-CN" altLang="zh-CN" sz="2800" b="1" dirty="0" smtClean="0"/>
              <a:t>考虑</a:t>
            </a:r>
            <a:r>
              <a:rPr lang="zh-CN" altLang="zh-CN" sz="2800" b="1" dirty="0" smtClean="0">
                <a:solidFill>
                  <a:srgbClr val="FF0000"/>
                </a:solidFill>
              </a:rPr>
              <a:t>误判损失</a:t>
            </a:r>
            <a:endParaRPr lang="zh-CN" altLang="en-US" sz="2800" b="1" dirty="0">
              <a:solidFill>
                <a:srgbClr val="FF0000"/>
              </a:solidFill>
            </a:endParaRPr>
          </a:p>
        </p:txBody>
      </p:sp>
      <p:sp>
        <p:nvSpPr>
          <p:cNvPr id="3" name="矩形 2"/>
          <p:cNvSpPr/>
          <p:nvPr/>
        </p:nvSpPr>
        <p:spPr>
          <a:xfrm>
            <a:off x="428303" y="1196752"/>
            <a:ext cx="5791970" cy="523220"/>
          </a:xfrm>
          <a:prstGeom prst="rect">
            <a:avLst/>
          </a:prstGeom>
          <a:noFill/>
        </p:spPr>
        <p:txBody>
          <a:bodyPr wrap="none">
            <a:spAutoFit/>
          </a:bodyPr>
          <a:lstStyle/>
          <a:p>
            <a:r>
              <a:rPr lang="zh-CN" altLang="zh-CN" sz="2800" b="1" dirty="0"/>
              <a:t>毒蠓</a:t>
            </a:r>
            <a:r>
              <a:rPr lang="en-US" altLang="zh-CN" sz="2800" b="1" dirty="0" err="1"/>
              <a:t>Apf</a:t>
            </a:r>
            <a:r>
              <a:rPr lang="zh-CN" altLang="zh-CN" sz="2800" b="1" dirty="0"/>
              <a:t>误判成益蠓</a:t>
            </a:r>
            <a:r>
              <a:rPr lang="en-US" altLang="zh-CN" sz="2800" b="1" dirty="0" err="1"/>
              <a:t>Af</a:t>
            </a:r>
            <a:r>
              <a:rPr lang="zh-CN" altLang="zh-CN" sz="2800" b="1" dirty="0"/>
              <a:t>的</a:t>
            </a:r>
            <a:r>
              <a:rPr lang="zh-CN" altLang="zh-CN" sz="2800" b="1" dirty="0" smtClean="0">
                <a:solidFill>
                  <a:srgbClr val="FF0000"/>
                </a:solidFill>
              </a:rPr>
              <a:t>危害</a:t>
            </a:r>
            <a:r>
              <a:rPr lang="zh-CN" altLang="en-US" sz="2800" b="1" dirty="0" smtClean="0">
                <a:solidFill>
                  <a:srgbClr val="FF0000"/>
                </a:solidFill>
              </a:rPr>
              <a:t>性</a:t>
            </a:r>
            <a:r>
              <a:rPr lang="zh-CN" altLang="en-US" sz="2800" b="1" dirty="0" smtClean="0"/>
              <a:t>更大</a:t>
            </a:r>
            <a:endParaRPr lang="zh-CN" altLang="en-US" sz="2800" b="1" dirty="0"/>
          </a:p>
        </p:txBody>
      </p:sp>
      <p:sp>
        <p:nvSpPr>
          <p:cNvPr id="5" name="矩形 4"/>
          <p:cNvSpPr/>
          <p:nvPr/>
        </p:nvSpPr>
        <p:spPr>
          <a:xfrm>
            <a:off x="558830" y="1772816"/>
            <a:ext cx="1627369" cy="523220"/>
          </a:xfrm>
          <a:prstGeom prst="rect">
            <a:avLst/>
          </a:prstGeom>
          <a:solidFill>
            <a:srgbClr val="FFCCFF"/>
          </a:solidFill>
        </p:spPr>
        <p:txBody>
          <a:bodyPr wrap="none">
            <a:spAutoFit/>
          </a:bodyPr>
          <a:lstStyle/>
          <a:p>
            <a:r>
              <a:rPr lang="zh-CN" altLang="zh-CN" sz="2800" b="1" dirty="0" smtClean="0"/>
              <a:t>模型</a:t>
            </a:r>
            <a:r>
              <a:rPr lang="zh-CN" altLang="en-US" sz="2800" b="1" dirty="0" smtClean="0"/>
              <a:t>假设</a:t>
            </a:r>
            <a:endParaRPr lang="zh-CN" altLang="en-US" sz="2800"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12460979"/>
              </p:ext>
            </p:extLst>
          </p:nvPr>
        </p:nvGraphicFramePr>
        <p:xfrm>
          <a:off x="1187624" y="2360613"/>
          <a:ext cx="5265737" cy="531812"/>
        </p:xfrm>
        <a:graphic>
          <a:graphicData uri="http://schemas.openxmlformats.org/presentationml/2006/ole">
            <p:oleObj spid="_x0000_s63426" name="Equation" r:id="rId3" imgW="2260440" imgH="228600" progId="Equation.DSMT4">
              <p:embed/>
            </p:oleObj>
          </a:graphicData>
        </a:graphic>
      </p:graphicFrame>
      <p:sp>
        <p:nvSpPr>
          <p:cNvPr id="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xmlns="" val="2696555391"/>
              </p:ext>
            </p:extLst>
          </p:nvPr>
        </p:nvGraphicFramePr>
        <p:xfrm>
          <a:off x="736600" y="3573016"/>
          <a:ext cx="7670800" cy="503237"/>
        </p:xfrm>
        <a:graphic>
          <a:graphicData uri="http://schemas.openxmlformats.org/presentationml/2006/ole">
            <p:oleObj spid="_x0000_s63427" name="Equation" r:id="rId4" imgW="3479760" imgH="22860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3703473640"/>
              </p:ext>
            </p:extLst>
          </p:nvPr>
        </p:nvGraphicFramePr>
        <p:xfrm>
          <a:off x="6804248" y="2996952"/>
          <a:ext cx="1492250" cy="444500"/>
        </p:xfrm>
        <a:graphic>
          <a:graphicData uri="http://schemas.openxmlformats.org/presentationml/2006/ole">
            <p:oleObj spid="_x0000_s63428" name="Equation" r:id="rId5" imgW="761760" imgH="228600" progId="Equation.DSMT4">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3212176907"/>
              </p:ext>
            </p:extLst>
          </p:nvPr>
        </p:nvGraphicFramePr>
        <p:xfrm>
          <a:off x="1233216" y="2996952"/>
          <a:ext cx="4994275" cy="504825"/>
        </p:xfrm>
        <a:graphic>
          <a:graphicData uri="http://schemas.openxmlformats.org/presentationml/2006/ole">
            <p:oleObj spid="_x0000_s63429" name="Equation" r:id="rId6" imgW="2260440" imgH="228600" progId="Equation.DSMT4">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431256172"/>
              </p:ext>
            </p:extLst>
          </p:nvPr>
        </p:nvGraphicFramePr>
        <p:xfrm>
          <a:off x="6732240" y="2326248"/>
          <a:ext cx="1563134" cy="526688"/>
        </p:xfrm>
        <a:graphic>
          <a:graphicData uri="http://schemas.openxmlformats.org/presentationml/2006/ole">
            <p:oleObj spid="_x0000_s63430" name="Equation" r:id="rId7" imgW="672840" imgH="228600" progId="Equation.DSMT4">
              <p:embed/>
            </p:oleObj>
          </a:graphicData>
        </a:graphic>
      </p:graphicFrame>
      <p:sp>
        <p:nvSpPr>
          <p:cNvPr id="2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xmlns="" val="500219625"/>
              </p:ext>
            </p:extLst>
          </p:nvPr>
        </p:nvGraphicFramePr>
        <p:xfrm>
          <a:off x="459507" y="4149080"/>
          <a:ext cx="7856538" cy="528637"/>
        </p:xfrm>
        <a:graphic>
          <a:graphicData uri="http://schemas.openxmlformats.org/presentationml/2006/ole">
            <p:oleObj spid="_x0000_s63431" name="Equation" r:id="rId8" imgW="3543120" imgH="241200" progId="Equation.DSMT4">
              <p:embed/>
            </p:oleObj>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xmlns="" val="3128602725"/>
              </p:ext>
            </p:extLst>
          </p:nvPr>
        </p:nvGraphicFramePr>
        <p:xfrm>
          <a:off x="596900" y="4778375"/>
          <a:ext cx="5370513" cy="488950"/>
        </p:xfrm>
        <a:graphic>
          <a:graphicData uri="http://schemas.openxmlformats.org/presentationml/2006/ole">
            <p:oleObj spid="_x0000_s63432" name="Equation" r:id="rId9" imgW="2336760" imgH="215640" progId="Equation.DSMT4">
              <p:embed/>
            </p:oleObj>
          </a:graphicData>
        </a:graphic>
      </p:graphicFrame>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xmlns="" val="3521641026"/>
              </p:ext>
            </p:extLst>
          </p:nvPr>
        </p:nvGraphicFramePr>
        <p:xfrm>
          <a:off x="971600" y="5445224"/>
          <a:ext cx="7200800" cy="720080"/>
        </p:xfrm>
        <a:graphic>
          <a:graphicData uri="http://schemas.openxmlformats.org/presentationml/2006/ole">
            <p:oleObj spid="_x0000_s63433" name="Equation" r:id="rId10" imgW="3175000" imgH="330200" progId="Equation.DSMT4">
              <p:embed/>
            </p:oleObj>
          </a:graphicData>
        </a:graphic>
      </p:graphicFrame>
    </p:spTree>
    <p:extLst>
      <p:ext uri="{BB962C8B-B14F-4D97-AF65-F5344CB8AC3E}">
        <p14:creationId xmlns:p14="http://schemas.microsoft.com/office/powerpoint/2010/main" xmlns="" val="228976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10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ircle(in)">
                                      <p:cBhvr>
                                        <p:cTn id="63" dur="10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1000" fill="hold"/>
                                        <p:tgtEl>
                                          <p:spTgt spid="28"/>
                                        </p:tgtEl>
                                        <p:attrNameLst>
                                          <p:attrName>ppt_w</p:attrName>
                                        </p:attrNameLst>
                                      </p:cBhvr>
                                      <p:tavLst>
                                        <p:tav tm="0">
                                          <p:val>
                                            <p:fltVal val="0"/>
                                          </p:val>
                                        </p:tav>
                                        <p:tav tm="100000">
                                          <p:val>
                                            <p:strVal val="#ppt_w"/>
                                          </p:val>
                                        </p:tav>
                                      </p:tavLst>
                                    </p:anim>
                                    <p:anim calcmode="lin" valueType="num">
                                      <p:cBhvr>
                                        <p:cTn id="69" dur="1000" fill="hold"/>
                                        <p:tgtEl>
                                          <p:spTgt spid="28"/>
                                        </p:tgtEl>
                                        <p:attrNameLst>
                                          <p:attrName>ppt_h</p:attrName>
                                        </p:attrNameLst>
                                      </p:cBhvr>
                                      <p:tavLst>
                                        <p:tav tm="0">
                                          <p:val>
                                            <p:fltVal val="0"/>
                                          </p:val>
                                        </p:tav>
                                        <p:tav tm="100000">
                                          <p:val>
                                            <p:strVal val="#ppt_h"/>
                                          </p:val>
                                        </p:tav>
                                      </p:tavLst>
                                    </p:anim>
                                    <p:animEffect transition="in" filter="fade">
                                      <p:cBhvr>
                                        <p:cTn id="7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843808" y="548680"/>
            <a:ext cx="2880320"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smtClean="0"/>
              <a:t>判别</a:t>
            </a:r>
            <a:r>
              <a:rPr lang="zh-CN" altLang="en-US" sz="2800" b="1" dirty="0" smtClean="0"/>
              <a:t>准则</a:t>
            </a:r>
            <a:endParaRPr lang="zh-CN" altLang="en-US" sz="2800" b="1" dirty="0">
              <a:latin typeface="+mj-lt"/>
              <a:ea typeface="隶书" panose="02010509060101010101" pitchFamily="49"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4282676320"/>
              </p:ext>
            </p:extLst>
          </p:nvPr>
        </p:nvGraphicFramePr>
        <p:xfrm>
          <a:off x="871092" y="1772816"/>
          <a:ext cx="6825752" cy="504056"/>
        </p:xfrm>
        <a:graphic>
          <a:graphicData uri="http://schemas.openxmlformats.org/presentationml/2006/ole">
            <p:oleObj spid="_x0000_s94383" name="Equation" r:id="rId3" imgW="3086100" imgH="228600" progId="Equation.DSMT4">
              <p:embed/>
            </p:oleObj>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491942" y="2420888"/>
            <a:ext cx="1656184" cy="1031051"/>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ts val="600"/>
              </a:spcBef>
            </a:pPr>
            <a:r>
              <a:rPr lang="en-US" altLang="zh-CN" sz="2800" b="1" dirty="0" smtClean="0"/>
              <a:t>Bayes</a:t>
            </a:r>
          </a:p>
          <a:p>
            <a:pPr algn="ctr" eaLnBrk="1" hangingPunct="1">
              <a:spcBef>
                <a:spcPts val="600"/>
              </a:spcBef>
            </a:pPr>
            <a:r>
              <a:rPr lang="zh-CN" altLang="zh-CN" sz="2800" b="1" dirty="0" smtClean="0"/>
              <a:t>判别</a:t>
            </a:r>
            <a:r>
              <a:rPr lang="zh-CN" altLang="en-US" sz="2800" b="1" dirty="0" smtClean="0"/>
              <a:t>准则</a:t>
            </a:r>
            <a:endParaRPr lang="zh-CN" altLang="en-US" sz="2800" b="1" dirty="0">
              <a:latin typeface="+mj-lt"/>
              <a:ea typeface="隶书" panose="02010509060101010101" pitchFamily="49" charset="-122"/>
            </a:endParaRPr>
          </a:p>
        </p:txBody>
      </p:sp>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2818514116"/>
              </p:ext>
            </p:extLst>
          </p:nvPr>
        </p:nvGraphicFramePr>
        <p:xfrm>
          <a:off x="2148126" y="2420888"/>
          <a:ext cx="6307610" cy="1031051"/>
        </p:xfrm>
        <a:graphic>
          <a:graphicData uri="http://schemas.openxmlformats.org/presentationml/2006/ole">
            <p:oleObj spid="_x0000_s94384" name="Equation" r:id="rId4" imgW="2971800" imgH="482600" progId="Equation.DSMT4">
              <p:embed/>
            </p:oleObj>
          </a:graphicData>
        </a:graphic>
      </p:graphicFrame>
      <p:sp>
        <p:nvSpPr>
          <p:cNvPr id="14" name="Text Box 2"/>
          <p:cNvSpPr txBox="1">
            <a:spLocks noChangeArrowheads="1"/>
          </p:cNvSpPr>
          <p:nvPr/>
        </p:nvSpPr>
        <p:spPr bwMode="auto">
          <a:xfrm>
            <a:off x="547403" y="3717032"/>
            <a:ext cx="1656184" cy="523220"/>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正态情形</a:t>
            </a:r>
            <a:endParaRPr lang="zh-CN" altLang="en-US" sz="2800" b="1" dirty="0">
              <a:latin typeface="+mj-ea"/>
              <a:ea typeface="+mj-ea"/>
            </a:endParaRPr>
          </a:p>
        </p:txBody>
      </p:sp>
      <p:sp>
        <p:nvSpPr>
          <p:cNvPr id="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2419485917"/>
              </p:ext>
            </p:extLst>
          </p:nvPr>
        </p:nvGraphicFramePr>
        <p:xfrm>
          <a:off x="2267744" y="3709015"/>
          <a:ext cx="4581794" cy="541690"/>
        </p:xfrm>
        <a:graphic>
          <a:graphicData uri="http://schemas.openxmlformats.org/presentationml/2006/ole">
            <p:oleObj spid="_x0000_s94385" name="Equation" r:id="rId5" imgW="1930400" imgH="228600" progId="Equation.DSMT4">
              <p:embed/>
            </p:oleObj>
          </a:graphicData>
        </a:graphic>
      </p:graphicFrame>
      <p:sp>
        <p:nvSpPr>
          <p:cNvPr id="17"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3390719919"/>
              </p:ext>
            </p:extLst>
          </p:nvPr>
        </p:nvGraphicFramePr>
        <p:xfrm>
          <a:off x="6948264" y="3717032"/>
          <a:ext cx="1867853" cy="533673"/>
        </p:xfrm>
        <a:graphic>
          <a:graphicData uri="http://schemas.openxmlformats.org/presentationml/2006/ole">
            <p:oleObj spid="_x0000_s94386" name="Equation" r:id="rId6" imgW="800100" imgH="228600" progId="Equation.DSMT4">
              <p:embed/>
            </p:oleObj>
          </a:graphicData>
        </a:graphic>
      </p:graphicFrame>
      <p:sp>
        <p:nvSpPr>
          <p:cNvPr id="19"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xmlns="" val="974189489"/>
              </p:ext>
            </p:extLst>
          </p:nvPr>
        </p:nvGraphicFramePr>
        <p:xfrm>
          <a:off x="2203586" y="4378273"/>
          <a:ext cx="3736565" cy="1070588"/>
        </p:xfrm>
        <a:graphic>
          <a:graphicData uri="http://schemas.openxmlformats.org/presentationml/2006/ole">
            <p:oleObj spid="_x0000_s94387" name="Equation" r:id="rId7" imgW="1688367" imgH="482391" progId="Equation.DSMT4">
              <p:embed/>
            </p:oleObj>
          </a:graphicData>
        </a:graphic>
      </p:graphicFrame>
      <p:sp>
        <p:nvSpPr>
          <p:cNvPr id="21"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xmlns="" val="555564215"/>
              </p:ext>
            </p:extLst>
          </p:nvPr>
        </p:nvGraphicFramePr>
        <p:xfrm>
          <a:off x="395536" y="5574432"/>
          <a:ext cx="4422338" cy="762472"/>
        </p:xfrm>
        <a:graphic>
          <a:graphicData uri="http://schemas.openxmlformats.org/presentationml/2006/ole">
            <p:oleObj spid="_x0000_s94388" name="Equation" r:id="rId8" imgW="2222500" imgH="393700" progId="Equation.DSMT4">
              <p:embed/>
            </p:oleObj>
          </a:graphicData>
        </a:graphic>
      </p:graphicFrame>
      <p:sp>
        <p:nvSpPr>
          <p:cNvPr id="2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xmlns="" val="1117437467"/>
              </p:ext>
            </p:extLst>
          </p:nvPr>
        </p:nvGraphicFramePr>
        <p:xfrm>
          <a:off x="4889165" y="5548942"/>
          <a:ext cx="2016224" cy="832386"/>
        </p:xfrm>
        <a:graphic>
          <a:graphicData uri="http://schemas.openxmlformats.org/presentationml/2006/ole">
            <p:oleObj spid="_x0000_s94389" name="Equation" r:id="rId9" imgW="1040948" imgH="431613" progId="Equation.DSMT4">
              <p:embed/>
            </p:oleObj>
          </a:graphicData>
        </a:graphic>
      </p:graphicFrame>
      <p:sp>
        <p:nvSpPr>
          <p:cNvPr id="25" name="Text Box 2"/>
          <p:cNvSpPr txBox="1">
            <a:spLocks noChangeArrowheads="1"/>
          </p:cNvSpPr>
          <p:nvPr/>
        </p:nvSpPr>
        <p:spPr bwMode="auto">
          <a:xfrm>
            <a:off x="7092280" y="4293096"/>
            <a:ext cx="1278142" cy="830997"/>
          </a:xfrm>
          <a:prstGeom prst="rect">
            <a:avLst/>
          </a:prstGeom>
          <a:solidFill>
            <a:schemeClr val="accent1">
              <a:lumMod val="20000"/>
              <a:lumOff val="80000"/>
            </a:schemeClr>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dirty="0"/>
              <a:t>Bayes</a:t>
            </a:r>
            <a:r>
              <a:rPr lang="zh-CN" altLang="zh-CN" b="1" dirty="0" smtClean="0"/>
              <a:t>判别</a:t>
            </a:r>
            <a:r>
              <a:rPr lang="zh-CN" altLang="en-US" b="1" dirty="0" smtClean="0"/>
              <a:t>准则</a:t>
            </a:r>
            <a:endParaRPr lang="zh-CN" altLang="en-US" b="1" dirty="0">
              <a:latin typeface="+mj-lt"/>
              <a:ea typeface="隶书" panose="02010509060101010101" pitchFamily="49" charset="-122"/>
            </a:endParaRPr>
          </a:p>
        </p:txBody>
      </p:sp>
      <p:sp>
        <p:nvSpPr>
          <p:cNvPr id="26" name="Text Box 2"/>
          <p:cNvSpPr txBox="1">
            <a:spLocks noChangeArrowheads="1"/>
          </p:cNvSpPr>
          <p:nvPr/>
        </p:nvSpPr>
        <p:spPr bwMode="auto">
          <a:xfrm>
            <a:off x="7092280" y="5589240"/>
            <a:ext cx="1584176" cy="830997"/>
          </a:xfrm>
          <a:prstGeom prst="rect">
            <a:avLst/>
          </a:prstGeom>
          <a:solidFill>
            <a:schemeClr val="accent1">
              <a:lumMod val="20000"/>
              <a:lumOff val="80000"/>
            </a:schemeClr>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dirty="0" smtClean="0"/>
              <a:t>线性距离</a:t>
            </a:r>
            <a:r>
              <a:rPr lang="zh-CN" altLang="zh-CN" b="1" dirty="0" smtClean="0"/>
              <a:t>判别</a:t>
            </a:r>
            <a:r>
              <a:rPr lang="zh-CN" altLang="en-US" b="1" dirty="0" smtClean="0"/>
              <a:t>准则</a:t>
            </a:r>
            <a:endParaRPr lang="zh-CN" altLang="en-US" b="1" dirty="0">
              <a:latin typeface="+mj-lt"/>
              <a:ea typeface="隶书" panose="02010509060101010101" pitchFamily="49" charset="-122"/>
            </a:endParaRPr>
          </a:p>
        </p:txBody>
      </p:sp>
      <p:grpSp>
        <p:nvGrpSpPr>
          <p:cNvPr id="30" name="组合 29"/>
          <p:cNvGrpSpPr/>
          <p:nvPr/>
        </p:nvGrpSpPr>
        <p:grpSpPr>
          <a:xfrm>
            <a:off x="7326306" y="5152503"/>
            <a:ext cx="1066780" cy="421929"/>
            <a:chOff x="7326306" y="5152503"/>
            <a:chExt cx="1066780" cy="421929"/>
          </a:xfrm>
        </p:grpSpPr>
        <p:sp>
          <p:nvSpPr>
            <p:cNvPr id="27" name="上下箭头 26"/>
            <p:cNvSpPr/>
            <p:nvPr/>
          </p:nvSpPr>
          <p:spPr bwMode="auto">
            <a:xfrm>
              <a:off x="7326306" y="5157192"/>
              <a:ext cx="324036" cy="417240"/>
            </a:xfrm>
            <a:prstGeom prst="up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xmlns="" val="4076349374"/>
                </p:ext>
              </p:extLst>
            </p:nvPr>
          </p:nvGraphicFramePr>
          <p:xfrm>
            <a:off x="7596336" y="5152503"/>
            <a:ext cx="796750" cy="421929"/>
          </p:xfrm>
          <a:graphic>
            <a:graphicData uri="http://schemas.openxmlformats.org/presentationml/2006/ole">
              <p:oleObj spid="_x0000_s94390" name="Equation" r:id="rId10" imgW="380880" imgH="203040" progId="Equation.DSMT4">
                <p:embed/>
              </p:oleObj>
            </a:graphicData>
          </a:graphic>
        </p:graphicFrame>
      </p:grpSp>
      <p:sp>
        <p:nvSpPr>
          <p:cNvPr id="7" name="矩形 6"/>
          <p:cNvSpPr/>
          <p:nvPr/>
        </p:nvSpPr>
        <p:spPr>
          <a:xfrm>
            <a:off x="1979712" y="1178621"/>
            <a:ext cx="5832648" cy="523220"/>
          </a:xfrm>
          <a:prstGeom prst="rect">
            <a:avLst/>
          </a:prstGeom>
        </p:spPr>
        <p:txBody>
          <a:bodyPr wrap="square">
            <a:spAutoFit/>
          </a:bodyPr>
          <a:lstStyle/>
          <a:p>
            <a:r>
              <a:rPr lang="zh-CN" altLang="zh-CN" sz="2800" b="1" dirty="0"/>
              <a:t>总误判损失的</a:t>
            </a:r>
            <a:r>
              <a:rPr lang="zh-CN" altLang="zh-CN" sz="2800" b="1" dirty="0" smtClean="0"/>
              <a:t>期望</a:t>
            </a:r>
            <a:r>
              <a:rPr lang="en-US" altLang="zh-CN" sz="2800" b="1" i="1" dirty="0" smtClean="0"/>
              <a:t>ECM</a:t>
            </a:r>
            <a:r>
              <a:rPr lang="en-US" altLang="zh-CN" sz="2800" b="1" dirty="0" smtClean="0"/>
              <a:t>(</a:t>
            </a:r>
            <a:r>
              <a:rPr lang="en-US" altLang="zh-CN" sz="2800" b="1" i="1" dirty="0" smtClean="0"/>
              <a:t>R</a:t>
            </a:r>
            <a:r>
              <a:rPr lang="en-US" altLang="zh-CN" sz="2800" b="1" baseline="-25000" dirty="0" smtClean="0"/>
              <a:t>1</a:t>
            </a:r>
            <a:r>
              <a:rPr lang="en-US" altLang="zh-CN" sz="2800" b="1" dirty="0" smtClean="0"/>
              <a:t>,</a:t>
            </a:r>
            <a:r>
              <a:rPr lang="en-US" altLang="zh-CN" sz="2800" b="1" i="1" dirty="0" smtClean="0"/>
              <a:t>R</a:t>
            </a:r>
            <a:r>
              <a:rPr lang="en-US" altLang="zh-CN" sz="2800" b="1" baseline="-25000" dirty="0" smtClean="0"/>
              <a:t>2</a:t>
            </a:r>
            <a:r>
              <a:rPr lang="en-US" altLang="zh-CN" sz="2800" b="1" dirty="0" smtClean="0"/>
              <a:t>)</a:t>
            </a:r>
            <a:r>
              <a:rPr lang="zh-CN" altLang="en-US" sz="2800" b="1" dirty="0" smtClean="0"/>
              <a:t>最小</a:t>
            </a:r>
            <a:endParaRPr lang="zh-CN" altLang="en-US" sz="2800" b="1" dirty="0"/>
          </a:p>
        </p:txBody>
      </p:sp>
      <p:sp>
        <p:nvSpPr>
          <p:cNvPr id="29" name="TextBox 28"/>
          <p:cNvSpPr txBox="1"/>
          <p:nvPr/>
        </p:nvSpPr>
        <p:spPr>
          <a:xfrm>
            <a:off x="611560" y="1178621"/>
            <a:ext cx="972108" cy="523220"/>
          </a:xfrm>
          <a:prstGeom prst="rect">
            <a:avLst/>
          </a:prstGeom>
          <a:solidFill>
            <a:srgbClr val="FFCCFF"/>
          </a:solidFill>
        </p:spPr>
        <p:txBody>
          <a:bodyPr wrap="square" rtlCol="0">
            <a:spAutoFit/>
          </a:bodyPr>
          <a:lstStyle/>
          <a:p>
            <a:r>
              <a:rPr lang="zh-CN" altLang="en-US" sz="2800" b="1" dirty="0" smtClean="0"/>
              <a:t>原理</a:t>
            </a:r>
            <a:endParaRPr lang="zh-CN" altLang="en-US" sz="2800" b="1" dirty="0"/>
          </a:p>
        </p:txBody>
      </p:sp>
    </p:spTree>
    <p:extLst>
      <p:ext uri="{BB962C8B-B14F-4D97-AF65-F5344CB8AC3E}">
        <p14:creationId xmlns:p14="http://schemas.microsoft.com/office/powerpoint/2010/main" xmlns="" val="255837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1000" fill="hold"/>
                                        <p:tgtEl>
                                          <p:spTgt spid="11"/>
                                        </p:tgtEl>
                                        <p:attrNameLst>
                                          <p:attrName>ppt_x</p:attrName>
                                        </p:attrNameLst>
                                      </p:cBhvr>
                                      <p:tavLst>
                                        <p:tav tm="0">
                                          <p:val>
                                            <p:strVal val="0-#ppt_w/2"/>
                                          </p:val>
                                        </p:tav>
                                        <p:tav tm="100000">
                                          <p:val>
                                            <p:strVal val="#ppt_x"/>
                                          </p:val>
                                        </p:tav>
                                      </p:tavLst>
                                    </p:anim>
                                    <p:anim calcmode="lin" valueType="num">
                                      <p:cBhvr additive="base">
                                        <p:cTn id="2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Effect transition="in" filter="fade">
                                      <p:cBhvr>
                                        <p:cTn id="33" dur="1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000" fill="hold"/>
                                        <p:tgtEl>
                                          <p:spTgt spid="14"/>
                                        </p:tgtEl>
                                        <p:attrNameLst>
                                          <p:attrName>ppt_x</p:attrName>
                                        </p:attrNameLst>
                                      </p:cBhvr>
                                      <p:tavLst>
                                        <p:tav tm="0">
                                          <p:val>
                                            <p:strVal val="0-#ppt_w/2"/>
                                          </p:val>
                                        </p:tav>
                                        <p:tav tm="100000">
                                          <p:val>
                                            <p:strVal val="#ppt_x"/>
                                          </p:val>
                                        </p:tav>
                                      </p:tavLst>
                                    </p:anim>
                                    <p:anim calcmode="lin" valueType="num">
                                      <p:cBhvr additive="base">
                                        <p:cTn id="39"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fltVal val="0"/>
                                          </p:val>
                                        </p:tav>
                                        <p:tav tm="100000">
                                          <p:val>
                                            <p:strVal val="#ppt_w"/>
                                          </p:val>
                                        </p:tav>
                                      </p:tavLst>
                                    </p:anim>
                                    <p:anim calcmode="lin" valueType="num">
                                      <p:cBhvr>
                                        <p:cTn id="59" dur="1000" fill="hold"/>
                                        <p:tgtEl>
                                          <p:spTgt spid="20"/>
                                        </p:tgtEl>
                                        <p:attrNameLst>
                                          <p:attrName>ppt_h</p:attrName>
                                        </p:attrNameLst>
                                      </p:cBhvr>
                                      <p:tavLst>
                                        <p:tav tm="0">
                                          <p:val>
                                            <p:fltVal val="0"/>
                                          </p:val>
                                        </p:tav>
                                        <p:tav tm="100000">
                                          <p:val>
                                            <p:strVal val="#ppt_h"/>
                                          </p:val>
                                        </p:tav>
                                      </p:tavLst>
                                    </p:anim>
                                    <p:animEffect transition="in" filter="fade">
                                      <p:cBhvr>
                                        <p:cTn id="60" dur="10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circle(in)">
                                      <p:cBhvr>
                                        <p:cTn id="65" dur="10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circle(in)">
                                      <p:cBhvr>
                                        <p:cTn id="70" dur="10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1000" fill="hold"/>
                                        <p:tgtEl>
                                          <p:spTgt spid="30"/>
                                        </p:tgtEl>
                                        <p:attrNameLst>
                                          <p:attrName>ppt_x</p:attrName>
                                        </p:attrNameLst>
                                      </p:cBhvr>
                                      <p:tavLst>
                                        <p:tav tm="0">
                                          <p:val>
                                            <p:strVal val="#ppt_x"/>
                                          </p:val>
                                        </p:tav>
                                        <p:tav tm="100000">
                                          <p:val>
                                            <p:strVal val="#ppt_x"/>
                                          </p:val>
                                        </p:tav>
                                      </p:tavLst>
                                    </p:anim>
                                    <p:anim calcmode="lin" valueType="num">
                                      <p:cBhvr additive="base">
                                        <p:cTn id="83"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arn(inVertical)">
                                      <p:cBhvr>
                                        <p:cTn id="8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5" grpId="0" animBg="1"/>
      <p:bldP spid="26" grpId="0" animBg="1"/>
      <p:bldP spid="7" grpId="0"/>
      <p:bldP spid="2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55776" y="548680"/>
            <a:ext cx="4320480"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蠓虫分类的</a:t>
            </a:r>
            <a:r>
              <a:rPr lang="en-US" altLang="zh-CN" sz="2800" b="1" dirty="0"/>
              <a:t>Bayes</a:t>
            </a:r>
            <a:r>
              <a:rPr lang="zh-CN" altLang="zh-CN" sz="2800" b="1" dirty="0"/>
              <a:t>判别模型</a:t>
            </a:r>
            <a:endParaRPr lang="zh-CN" altLang="zh-CN" sz="2800" dirty="0"/>
          </a:p>
        </p:txBody>
      </p:sp>
      <p:sp>
        <p:nvSpPr>
          <p:cNvPr id="8" name="矩形 7"/>
          <p:cNvSpPr/>
          <p:nvPr/>
        </p:nvSpPr>
        <p:spPr>
          <a:xfrm>
            <a:off x="539552" y="1350375"/>
            <a:ext cx="1627369" cy="523220"/>
          </a:xfrm>
          <a:prstGeom prst="rect">
            <a:avLst/>
          </a:prstGeom>
          <a:solidFill>
            <a:srgbClr val="FFCCFF"/>
          </a:solidFill>
        </p:spPr>
        <p:txBody>
          <a:bodyPr wrap="none">
            <a:spAutoFit/>
          </a:bodyPr>
          <a:lstStyle/>
          <a:p>
            <a:r>
              <a:rPr lang="zh-CN" altLang="zh-CN" sz="2800" b="1" dirty="0"/>
              <a:t>先验概率</a:t>
            </a:r>
            <a:endParaRPr lang="zh-CN" altLang="en-US" sz="2800" b="1" dirty="0"/>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184663641"/>
              </p:ext>
            </p:extLst>
          </p:nvPr>
        </p:nvGraphicFramePr>
        <p:xfrm>
          <a:off x="2555777" y="1134165"/>
          <a:ext cx="2786162" cy="823223"/>
        </p:xfrm>
        <a:graphic>
          <a:graphicData uri="http://schemas.openxmlformats.org/presentationml/2006/ole">
            <p:oleObj spid="_x0000_s65480" name="Equation" r:id="rId4" imgW="1447560" imgH="431640" progId="Equation.DSMT4">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1058318906"/>
              </p:ext>
            </p:extLst>
          </p:nvPr>
        </p:nvGraphicFramePr>
        <p:xfrm>
          <a:off x="5707445" y="1125538"/>
          <a:ext cx="2969011" cy="881674"/>
        </p:xfrm>
        <a:graphic>
          <a:graphicData uri="http://schemas.openxmlformats.org/presentationml/2006/ole">
            <p:oleObj spid="_x0000_s65481" name="Equation" r:id="rId5" imgW="1371600" imgH="431640" progId="Equation.DSMT4">
              <p:embed/>
            </p:oleObj>
          </a:graphicData>
        </a:graphic>
      </p:graphicFrame>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2499084764"/>
              </p:ext>
            </p:extLst>
          </p:nvPr>
        </p:nvGraphicFramePr>
        <p:xfrm>
          <a:off x="2411760" y="3236951"/>
          <a:ext cx="2448272" cy="439433"/>
        </p:xfrm>
        <a:graphic>
          <a:graphicData uri="http://schemas.openxmlformats.org/presentationml/2006/ole">
            <p:oleObj spid="_x0000_s65482" name="Equation" r:id="rId6" imgW="1117115" imgH="203112" progId="Equation.DSMT4">
              <p:embed/>
            </p:oleObj>
          </a:graphicData>
        </a:graphic>
      </p:graphicFrame>
      <p:sp>
        <p:nvSpPr>
          <p:cNvPr id="1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xmlns="" val="3673957346"/>
              </p:ext>
            </p:extLst>
          </p:nvPr>
        </p:nvGraphicFramePr>
        <p:xfrm>
          <a:off x="2932180" y="4715988"/>
          <a:ext cx="3944076" cy="1668647"/>
        </p:xfrm>
        <a:graphic>
          <a:graphicData uri="http://schemas.openxmlformats.org/presentationml/2006/ole">
            <p:oleObj spid="_x0000_s65483" name="Equation" r:id="rId7" imgW="1981200" imgH="838200" progId="Equation.DSMT4">
              <p:embed/>
            </p:oleObj>
          </a:graphicData>
        </a:graphic>
      </p:graphicFrame>
      <p:sp>
        <p:nvSpPr>
          <p:cNvPr id="1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515796068"/>
              </p:ext>
            </p:extLst>
          </p:nvPr>
        </p:nvGraphicFramePr>
        <p:xfrm>
          <a:off x="3203848" y="4059533"/>
          <a:ext cx="5616624" cy="484191"/>
        </p:xfrm>
        <a:graphic>
          <a:graphicData uri="http://schemas.openxmlformats.org/presentationml/2006/ole">
            <p:oleObj spid="_x0000_s65484" name="Equation" r:id="rId8" imgW="2755900" imgH="241300" progId="Equation.DSMT4">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1427649808"/>
              </p:ext>
            </p:extLst>
          </p:nvPr>
        </p:nvGraphicFramePr>
        <p:xfrm>
          <a:off x="2410736" y="2003417"/>
          <a:ext cx="5265738" cy="468312"/>
        </p:xfrm>
        <a:graphic>
          <a:graphicData uri="http://schemas.openxmlformats.org/presentationml/2006/ole">
            <p:oleObj spid="_x0000_s65485" name="Equation" r:id="rId9" imgW="2565360" imgH="228600"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3885487194"/>
              </p:ext>
            </p:extLst>
          </p:nvPr>
        </p:nvGraphicFramePr>
        <p:xfrm>
          <a:off x="2411760" y="2564904"/>
          <a:ext cx="2232025" cy="460375"/>
        </p:xfrm>
        <a:graphic>
          <a:graphicData uri="http://schemas.openxmlformats.org/presentationml/2006/ole">
            <p:oleObj spid="_x0000_s65486" name="Equation" r:id="rId10" imgW="1104840" imgH="22860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179200476"/>
              </p:ext>
            </p:extLst>
          </p:nvPr>
        </p:nvGraphicFramePr>
        <p:xfrm>
          <a:off x="5004048" y="3219375"/>
          <a:ext cx="867738" cy="427393"/>
        </p:xfrm>
        <a:graphic>
          <a:graphicData uri="http://schemas.openxmlformats.org/presentationml/2006/ole">
            <p:oleObj spid="_x0000_s65487" name="Equation" r:id="rId11" imgW="355320" imgH="177480" progId="Equation.DSMT4">
              <p:embed/>
            </p:oleObj>
          </a:graphicData>
        </a:graphic>
      </p:graphicFrame>
      <p:sp>
        <p:nvSpPr>
          <p:cNvPr id="22" name="矩形 21"/>
          <p:cNvSpPr/>
          <p:nvPr/>
        </p:nvSpPr>
        <p:spPr>
          <a:xfrm>
            <a:off x="552846" y="2038121"/>
            <a:ext cx="1627369" cy="523220"/>
          </a:xfrm>
          <a:prstGeom prst="rect">
            <a:avLst/>
          </a:prstGeom>
          <a:solidFill>
            <a:srgbClr val="FFCCFF"/>
          </a:solidFill>
        </p:spPr>
        <p:txBody>
          <a:bodyPr wrap="none">
            <a:spAutoFit/>
          </a:bodyPr>
          <a:lstStyle/>
          <a:p>
            <a:r>
              <a:rPr lang="zh-CN" altLang="en-US" sz="2800" b="1" dirty="0" smtClean="0"/>
              <a:t>总体分布</a:t>
            </a:r>
            <a:endParaRPr lang="zh-CN" altLang="en-US" sz="2800" b="1" dirty="0"/>
          </a:p>
        </p:txBody>
      </p:sp>
      <p:sp>
        <p:nvSpPr>
          <p:cNvPr id="23" name="矩形 22"/>
          <p:cNvSpPr/>
          <p:nvPr/>
        </p:nvSpPr>
        <p:spPr>
          <a:xfrm>
            <a:off x="544608" y="3190248"/>
            <a:ext cx="1627369" cy="523220"/>
          </a:xfrm>
          <a:prstGeom prst="rect">
            <a:avLst/>
          </a:prstGeom>
          <a:solidFill>
            <a:srgbClr val="FFCCFF"/>
          </a:solidFill>
        </p:spPr>
        <p:txBody>
          <a:bodyPr wrap="none">
            <a:spAutoFit/>
          </a:bodyPr>
          <a:lstStyle/>
          <a:p>
            <a:r>
              <a:rPr lang="zh-CN" altLang="en-US" sz="2800" b="1" dirty="0" smtClean="0"/>
              <a:t>误判损失</a:t>
            </a:r>
            <a:endParaRPr lang="zh-CN" altLang="en-US" sz="2800" b="1" dirty="0"/>
          </a:p>
        </p:txBody>
      </p:sp>
      <p:grpSp>
        <p:nvGrpSpPr>
          <p:cNvPr id="2" name="组合 1"/>
          <p:cNvGrpSpPr/>
          <p:nvPr/>
        </p:nvGrpSpPr>
        <p:grpSpPr>
          <a:xfrm>
            <a:off x="5940152" y="3005450"/>
            <a:ext cx="2720869" cy="830997"/>
            <a:chOff x="5940152" y="3005450"/>
            <a:chExt cx="2720869" cy="830997"/>
          </a:xfrm>
        </p:grpSpPr>
        <p:sp>
          <p:nvSpPr>
            <p:cNvPr id="24" name="矩形 23"/>
            <p:cNvSpPr/>
            <p:nvPr/>
          </p:nvSpPr>
          <p:spPr>
            <a:xfrm>
              <a:off x="6103026" y="3005450"/>
              <a:ext cx="2557995" cy="830997"/>
            </a:xfrm>
            <a:prstGeom prst="rect">
              <a:avLst/>
            </a:prstGeom>
            <a:solidFill>
              <a:schemeClr val="accent1">
                <a:lumMod val="20000"/>
                <a:lumOff val="80000"/>
              </a:schemeClr>
            </a:solidFill>
          </p:spPr>
          <p:txBody>
            <a:bodyPr wrap="square">
              <a:spAutoFit/>
            </a:bodyPr>
            <a:lstStyle/>
            <a:p>
              <a:r>
                <a:rPr lang="zh-CN" altLang="zh-CN" b="1" dirty="0"/>
                <a:t>毒蠓</a:t>
              </a:r>
              <a:r>
                <a:rPr lang="en-US" altLang="zh-CN" b="1" dirty="0" err="1"/>
                <a:t>Apf</a:t>
              </a:r>
              <a:r>
                <a:rPr lang="zh-CN" altLang="zh-CN" b="1" dirty="0"/>
                <a:t>误判成益蠓</a:t>
              </a:r>
              <a:r>
                <a:rPr lang="en-US" altLang="zh-CN" b="1" dirty="0" err="1"/>
                <a:t>Af</a:t>
              </a:r>
              <a:r>
                <a:rPr lang="zh-CN" altLang="zh-CN" b="1" dirty="0"/>
                <a:t>的危害更大</a:t>
              </a:r>
              <a:endParaRPr lang="zh-CN" altLang="en-US" b="1" dirty="0"/>
            </a:p>
          </p:txBody>
        </p:sp>
        <p:sp>
          <p:nvSpPr>
            <p:cNvPr id="25" name="右箭头 24"/>
            <p:cNvSpPr/>
            <p:nvPr/>
          </p:nvSpPr>
          <p:spPr bwMode="auto">
            <a:xfrm>
              <a:off x="5940152" y="3330700"/>
              <a:ext cx="162874" cy="2423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6" name="Text Box 2"/>
          <p:cNvSpPr txBox="1">
            <a:spLocks noChangeArrowheads="1"/>
          </p:cNvSpPr>
          <p:nvPr/>
        </p:nvSpPr>
        <p:spPr bwMode="auto">
          <a:xfrm>
            <a:off x="467544" y="4005064"/>
            <a:ext cx="2557171" cy="523220"/>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smtClean="0"/>
              <a:t>判别</a:t>
            </a:r>
            <a:r>
              <a:rPr lang="zh-CN" altLang="en-US" sz="2800" b="1" dirty="0" smtClean="0"/>
              <a:t>函数</a:t>
            </a:r>
            <a:endParaRPr lang="zh-CN" altLang="en-US" sz="2800" b="1" dirty="0">
              <a:latin typeface="+mj-lt"/>
              <a:ea typeface="隶书" panose="02010509060101010101" pitchFamily="49" charset="-122"/>
            </a:endParaRPr>
          </a:p>
        </p:txBody>
      </p:sp>
      <p:sp>
        <p:nvSpPr>
          <p:cNvPr id="27" name="Text Box 2"/>
          <p:cNvSpPr txBox="1">
            <a:spLocks noChangeArrowheads="1"/>
          </p:cNvSpPr>
          <p:nvPr/>
        </p:nvSpPr>
        <p:spPr bwMode="auto">
          <a:xfrm>
            <a:off x="395536" y="4936812"/>
            <a:ext cx="2557171" cy="523220"/>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smtClean="0"/>
              <a:t>判别</a:t>
            </a:r>
            <a:r>
              <a:rPr lang="zh-CN" altLang="en-US" sz="2800" b="1" dirty="0" smtClean="0"/>
              <a:t>准则</a:t>
            </a:r>
            <a:endParaRPr lang="zh-CN" altLang="en-US" sz="2800" b="1" dirty="0">
              <a:latin typeface="+mj-lt"/>
              <a:ea typeface="隶书" panose="02010509060101010101" pitchFamily="49" charset="-122"/>
            </a:endParaRPr>
          </a:p>
        </p:txBody>
      </p:sp>
      <p:grpSp>
        <p:nvGrpSpPr>
          <p:cNvPr id="3" name="组合 2"/>
          <p:cNvGrpSpPr/>
          <p:nvPr/>
        </p:nvGrpSpPr>
        <p:grpSpPr>
          <a:xfrm>
            <a:off x="7380312" y="4926121"/>
            <a:ext cx="1381368" cy="1312500"/>
            <a:chOff x="7380312" y="4926121"/>
            <a:chExt cx="1381368" cy="1312500"/>
          </a:xfrm>
        </p:grpSpPr>
        <p:graphicFrame>
          <p:nvGraphicFramePr>
            <p:cNvPr id="16" name="对象 15"/>
            <p:cNvGraphicFramePr>
              <a:graphicFrameLocks noChangeAspect="1"/>
            </p:cNvGraphicFramePr>
            <p:nvPr>
              <p:extLst>
                <p:ext uri="{D42A27DB-BD31-4B8C-83A1-F6EECF244321}">
                  <p14:modId xmlns:p14="http://schemas.microsoft.com/office/powerpoint/2010/main" xmlns="" val="1099321775"/>
                </p:ext>
              </p:extLst>
            </p:nvPr>
          </p:nvGraphicFramePr>
          <p:xfrm>
            <a:off x="7380312" y="5460032"/>
            <a:ext cx="1381368" cy="778589"/>
          </p:xfrm>
          <a:graphic>
            <a:graphicData uri="http://schemas.openxmlformats.org/presentationml/2006/ole">
              <p:oleObj spid="_x0000_s65488" name="Equation" r:id="rId12" imgW="698400" imgH="393480" progId="Equation.DSMT4">
                <p:embed/>
              </p:oleObj>
            </a:graphicData>
          </a:graphic>
        </p:graphicFrame>
        <p:sp>
          <p:nvSpPr>
            <p:cNvPr id="28" name="矩形 27"/>
            <p:cNvSpPr/>
            <p:nvPr/>
          </p:nvSpPr>
          <p:spPr>
            <a:xfrm>
              <a:off x="7556267" y="4926121"/>
              <a:ext cx="800219" cy="461665"/>
            </a:xfrm>
            <a:prstGeom prst="rect">
              <a:avLst/>
            </a:prstGeom>
            <a:solidFill>
              <a:srgbClr val="FFFF00"/>
            </a:solidFill>
          </p:spPr>
          <p:txBody>
            <a:bodyPr wrap="none">
              <a:spAutoFit/>
            </a:bodyPr>
            <a:lstStyle/>
            <a:p>
              <a:r>
                <a:rPr lang="zh-CN" altLang="en-US" b="1" dirty="0" smtClean="0"/>
                <a:t>阈值</a:t>
              </a:r>
              <a:endParaRPr lang="zh-CN" altLang="en-US" b="1" dirty="0"/>
            </a:p>
          </p:txBody>
        </p:sp>
      </p:grpSp>
    </p:spTree>
    <p:extLst>
      <p:ext uri="{BB962C8B-B14F-4D97-AF65-F5344CB8AC3E}">
        <p14:creationId xmlns:p14="http://schemas.microsoft.com/office/powerpoint/2010/main" xmlns="" val="361955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1000" fill="hold"/>
                                        <p:tgtEl>
                                          <p:spTgt spid="22"/>
                                        </p:tgtEl>
                                        <p:attrNameLst>
                                          <p:attrName>ppt_x</p:attrName>
                                        </p:attrNameLst>
                                      </p:cBhvr>
                                      <p:tavLst>
                                        <p:tav tm="0">
                                          <p:val>
                                            <p:strVal val="0-#ppt_w/2"/>
                                          </p:val>
                                        </p:tav>
                                        <p:tav tm="100000">
                                          <p:val>
                                            <p:strVal val="#ppt_x"/>
                                          </p:val>
                                        </p:tav>
                                      </p:tavLst>
                                    </p:anim>
                                    <p:anim calcmode="lin" valueType="num">
                                      <p:cBhvr additive="base">
                                        <p:cTn id="2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1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10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1000" fill="hold"/>
                                        <p:tgtEl>
                                          <p:spTgt spid="23"/>
                                        </p:tgtEl>
                                        <p:attrNameLst>
                                          <p:attrName>ppt_x</p:attrName>
                                        </p:attrNameLst>
                                      </p:cBhvr>
                                      <p:tavLst>
                                        <p:tav tm="0">
                                          <p:val>
                                            <p:strVal val="0-#ppt_w/2"/>
                                          </p:val>
                                        </p:tav>
                                        <p:tav tm="100000">
                                          <p:val>
                                            <p:strVal val="#ppt_x"/>
                                          </p:val>
                                        </p:tav>
                                      </p:tavLst>
                                    </p:anim>
                                    <p:anim calcmode="lin" valueType="num">
                                      <p:cBhvr additive="base">
                                        <p:cTn id="44"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10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1000"/>
                                        <p:tgtEl>
                                          <p:spTgt spid="2"/>
                                        </p:tgtEl>
                                      </p:cBhvr>
                                    </p:animEffect>
                                    <p:anim calcmode="lin" valueType="num">
                                      <p:cBhvr>
                                        <p:cTn id="62" dur="1000" fill="hold"/>
                                        <p:tgtEl>
                                          <p:spTgt spid="2"/>
                                        </p:tgtEl>
                                        <p:attrNameLst>
                                          <p:attrName>ppt_x</p:attrName>
                                        </p:attrNameLst>
                                      </p:cBhvr>
                                      <p:tavLst>
                                        <p:tav tm="0">
                                          <p:val>
                                            <p:strVal val="#ppt_x"/>
                                          </p:val>
                                        </p:tav>
                                        <p:tav tm="100000">
                                          <p:val>
                                            <p:strVal val="#ppt_x"/>
                                          </p:val>
                                        </p:tav>
                                      </p:tavLst>
                                    </p:anim>
                                    <p:anim calcmode="lin" valueType="num">
                                      <p:cBhvr>
                                        <p:cTn id="6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1000" fill="hold"/>
                                        <p:tgtEl>
                                          <p:spTgt spid="26"/>
                                        </p:tgtEl>
                                        <p:attrNameLst>
                                          <p:attrName>ppt_x</p:attrName>
                                        </p:attrNameLst>
                                      </p:cBhvr>
                                      <p:tavLst>
                                        <p:tav tm="0">
                                          <p:val>
                                            <p:strVal val="0-#ppt_w/2"/>
                                          </p:val>
                                        </p:tav>
                                        <p:tav tm="100000">
                                          <p:val>
                                            <p:strVal val="#ppt_x"/>
                                          </p:val>
                                        </p:tav>
                                      </p:tavLst>
                                    </p:anim>
                                    <p:anim calcmode="lin" valueType="num">
                                      <p:cBhvr additive="base">
                                        <p:cTn id="69"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10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p:cTn id="85" dur="1000" fill="hold"/>
                                        <p:tgtEl>
                                          <p:spTgt spid="15"/>
                                        </p:tgtEl>
                                        <p:attrNameLst>
                                          <p:attrName>ppt_w</p:attrName>
                                        </p:attrNameLst>
                                      </p:cBhvr>
                                      <p:tavLst>
                                        <p:tav tm="0">
                                          <p:val>
                                            <p:fltVal val="0"/>
                                          </p:val>
                                        </p:tav>
                                        <p:tav tm="100000">
                                          <p:val>
                                            <p:strVal val="#ppt_w"/>
                                          </p:val>
                                        </p:tav>
                                      </p:tavLst>
                                    </p:anim>
                                    <p:anim calcmode="lin" valueType="num">
                                      <p:cBhvr>
                                        <p:cTn id="86" dur="1000" fill="hold"/>
                                        <p:tgtEl>
                                          <p:spTgt spid="15"/>
                                        </p:tgtEl>
                                        <p:attrNameLst>
                                          <p:attrName>ppt_h</p:attrName>
                                        </p:attrNameLst>
                                      </p:cBhvr>
                                      <p:tavLst>
                                        <p:tav tm="0">
                                          <p:val>
                                            <p:fltVal val="0"/>
                                          </p:val>
                                        </p:tav>
                                        <p:tav tm="100000">
                                          <p:val>
                                            <p:strVal val="#ppt_h"/>
                                          </p:val>
                                        </p:tav>
                                      </p:tavLst>
                                    </p:anim>
                                    <p:animEffect transition="in" filter="fade">
                                      <p:cBhvr>
                                        <p:cTn id="87" dur="10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circle(in)">
                                      <p:cBhvr>
                                        <p:cTn id="9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3" grpId="0" animBg="1"/>
      <p:bldP spid="26" grpId="0" animBg="1"/>
      <p:bldP spid="2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907704" y="548680"/>
            <a:ext cx="5040560"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蠓虫分类的</a:t>
            </a:r>
            <a:r>
              <a:rPr lang="en-US" altLang="zh-CN" sz="2800" b="1" dirty="0"/>
              <a:t>Bayes</a:t>
            </a:r>
            <a:r>
              <a:rPr lang="zh-CN" altLang="zh-CN" sz="2800" b="1" dirty="0" smtClean="0"/>
              <a:t>判别</a:t>
            </a:r>
            <a:r>
              <a:rPr lang="zh-CN" altLang="en-US" sz="2800" b="1" dirty="0" smtClean="0"/>
              <a:t>结果分析</a:t>
            </a:r>
            <a:endParaRPr lang="zh-CN" altLang="zh-CN" sz="2800" dirty="0"/>
          </a:p>
        </p:txBody>
      </p:sp>
      <mc:AlternateContent xmlns:mc="http://schemas.openxmlformats.org/markup-compatibility/2006">
        <mc:Choice xmlns:a14="http://schemas.microsoft.com/office/drawing/2010/main" xmlns="" Requires="a14">
          <p:graphicFrame>
            <p:nvGraphicFramePr>
              <p:cNvPr id="2" name="表格 1"/>
              <p:cNvGraphicFramePr>
                <a:graphicFrameLocks noGrp="1"/>
              </p:cNvGraphicFramePr>
              <p:nvPr>
                <p:extLst>
                  <p:ext uri="{D42A27DB-BD31-4B8C-83A1-F6EECF244321}">
                    <p14:modId xmlns:p14="http://schemas.microsoft.com/office/powerpoint/2010/main" val="1949067829"/>
                  </p:ext>
                </p:extLst>
              </p:nvPr>
            </p:nvGraphicFramePr>
            <p:xfrm>
              <a:off x="640247" y="1844824"/>
              <a:ext cx="7892193" cy="1672952"/>
            </p:xfrm>
            <a:graphic>
              <a:graphicData uri="http://schemas.openxmlformats.org/drawingml/2006/table">
                <a:tbl>
                  <a:tblPr firstRow="1" firstCol="1" bandRow="1">
                    <a:tableStyleId>{5C22544A-7EE6-4342-B048-85BDC9FD1C3A}</a:tableStyleId>
                  </a:tblPr>
                  <a:tblGrid>
                    <a:gridCol w="979425"/>
                    <a:gridCol w="1152128"/>
                    <a:gridCol w="792088"/>
                    <a:gridCol w="1224136"/>
                    <a:gridCol w="1224136"/>
                    <a:gridCol w="1296144"/>
                    <a:gridCol w="1224136"/>
                  </a:tblGrid>
                  <a:tr h="576063">
                    <a:tc>
                      <a:txBody>
                        <a:bodyPr/>
                        <a:lstStyle/>
                        <a:p>
                          <a:pPr algn="l">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en-US" altLang="zh-CN" sz="2000" b="1" kern="100" dirty="0" smtClean="0">
                              <a:solidFill>
                                <a:schemeClr val="accent6"/>
                              </a:solidFill>
                              <a:effectLst/>
                            </a:rPr>
                            <a:t/>
                          </a:r>
                          <a:r>
                            <a:rPr lang="zh-CN" sz="2000" b="1" kern="100" dirty="0" smtClean="0">
                              <a:solidFill>
                                <a:schemeClr val="accent6"/>
                              </a:solidFill>
                              <a:effectLst/>
                            </a:rPr>
                            <a:t>触角长</a:t>
                          </a:r>
                          <a14:m>
                            <m:oMath xmlns:m="http://schemas.openxmlformats.org/officeDocument/2006/math">
                              <m:sSup>
                                <m:sSupPr>
                                  <m:ctrlPr>
                                    <a:rPr lang="zh-CN" sz="2000" b="0" i="1" kern="100">
                                      <a:solidFill>
                                        <a:schemeClr val="accent6"/>
                                      </a:solidFill>
                                      <a:effectLst/>
                                      <a:latin typeface="Cambria Math"/>
                                    </a:rPr>
                                  </m:ctrlPr>
                                </m:sSupPr>
                                <m:e>
                                  <m:r>
                                    <a:rPr lang="en-US" altLang="zh-CN" sz="2000" b="0" i="1" kern="100" smtClean="0">
                                      <a:solidFill>
                                        <a:schemeClr val="accent6"/>
                                      </a:solidFill>
                                      <a:effectLst/>
                                      <a:latin typeface="Cambria Math"/>
                                    </a:rPr>
                                    <m:t>     </m:t>
                                  </m:r>
                                  <m:r>
                                    <a:rPr lang="en-US" sz="2000" b="0" i="1" kern="100">
                                      <a:solidFill>
                                        <a:schemeClr val="accent6"/>
                                      </a:solidFill>
                                      <a:effectLst/>
                                      <a:latin typeface="Cambria Math"/>
                                    </a:rPr>
                                    <m:t>𝑥</m:t>
                                  </m:r>
                                </m:e>
                                <m:sup>
                                  <m:d>
                                    <m:dPr>
                                      <m:ctrlPr>
                                        <a:rPr lang="zh-CN" sz="2000" b="0" i="1" kern="100">
                                          <a:solidFill>
                                            <a:schemeClr val="accent6"/>
                                          </a:solidFill>
                                          <a:effectLst/>
                                          <a:latin typeface="Cambria Math"/>
                                        </a:rPr>
                                      </m:ctrlPr>
                                    </m:dPr>
                                    <m:e>
                                      <m:r>
                                        <a:rPr lang="en-US" sz="2000" b="0" i="1" kern="100">
                                          <a:solidFill>
                                            <a:schemeClr val="accent6"/>
                                          </a:solidFill>
                                          <a:effectLst/>
                                          <a:latin typeface="Cambria Math"/>
                                        </a:rPr>
                                        <m:t>1</m:t>
                                      </m:r>
                                    </m:e>
                                  </m:d>
                                </m:sup>
                              </m:sSup>
                            </m:oMath>
                          </a14:m>
                          <a:endParaRPr lang="zh-CN" sz="2000" b="0"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smtClean="0">
                              <a:solidFill>
                                <a:schemeClr val="accent6"/>
                              </a:solidFill>
                              <a:effectLst/>
                            </a:rPr>
                            <a:t>翅长</a:t>
                          </a:r>
                          <a:r>
                            <a:rPr lang="en-US" altLang="zh-CN" sz="2000" b="1" kern="100" dirty="0" smtClean="0">
                              <a:solidFill>
                                <a:schemeClr val="accent6"/>
                              </a:solidFill>
                              <a:effectLst/>
                            </a:rPr>
                            <a:t/>
                          </a:r>
                          <a14:m>
                            <m:oMath xmlns:m="http://schemas.openxmlformats.org/officeDocument/2006/math">
                              <m:sSup>
                                <m:sSupPr>
                                  <m:ctrlPr>
                                    <a:rPr lang="zh-CN" sz="2000" b="0" i="1" kern="100">
                                      <a:solidFill>
                                        <a:schemeClr val="accent6"/>
                                      </a:solidFill>
                                      <a:effectLst/>
                                      <a:latin typeface="Cambria Math"/>
                                    </a:rPr>
                                  </m:ctrlPr>
                                </m:sSupPr>
                                <m:e>
                                  <m:r>
                                    <a:rPr lang="en-US" altLang="zh-CN" sz="2000" b="0" i="1" kern="100" smtClean="0">
                                      <a:solidFill>
                                        <a:schemeClr val="accent6"/>
                                      </a:solidFill>
                                      <a:effectLst/>
                                      <a:latin typeface="Cambria Math"/>
                                    </a:rPr>
                                    <m:t>   </m:t>
                                  </m:r>
                                  <m:r>
                                    <a:rPr lang="en-US" sz="2000" b="0" i="1" kern="100">
                                      <a:solidFill>
                                        <a:schemeClr val="accent6"/>
                                      </a:solidFill>
                                      <a:effectLst/>
                                      <a:latin typeface="Cambria Math"/>
                                    </a:rPr>
                                    <m:t>𝑥</m:t>
                                  </m:r>
                                </m:e>
                                <m:sup>
                                  <m:d>
                                    <m:dPr>
                                      <m:ctrlPr>
                                        <a:rPr lang="zh-CN" sz="2000" b="0" i="1" kern="100">
                                          <a:solidFill>
                                            <a:schemeClr val="accent6"/>
                                          </a:solidFill>
                                          <a:effectLst/>
                                          <a:latin typeface="Cambria Math"/>
                                        </a:rPr>
                                      </m:ctrlPr>
                                    </m:dPr>
                                    <m:e>
                                      <m:r>
                                        <a:rPr lang="en-US" sz="2000" b="0" i="1" kern="100">
                                          <a:solidFill>
                                            <a:schemeClr val="accent6"/>
                                          </a:solidFill>
                                          <a:effectLst/>
                                          <a:latin typeface="Cambria Math"/>
                                        </a:rPr>
                                        <m:t>2</m:t>
                                      </m:r>
                                    </m:e>
                                  </m:d>
                                </m:sup>
                              </m:sSup>
                            </m:oMath>
                          </a14:m>
                          <a:endParaRPr lang="zh-CN" sz="2000" b="0" i="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判别函数值 </a:t>
                          </a:r>
                          <a:r>
                            <a:rPr lang="en-US" altLang="zh-CN" sz="2000" b="1" i="1" kern="100" dirty="0" smtClean="0">
                              <a:solidFill>
                                <a:schemeClr val="accent6"/>
                              </a:solidFill>
                              <a:effectLst/>
                            </a:rPr>
                            <a:t>W</a:t>
                          </a:r>
                          <a:r>
                            <a:rPr lang="en-US" altLang="zh-CN" sz="2000" b="1" i="1" kern="100" baseline="-25000" dirty="0" smtClean="0">
                              <a:solidFill>
                                <a:schemeClr val="accent6"/>
                              </a:solidFill>
                              <a:effectLst/>
                            </a:rPr>
                            <a:t>B</a:t>
                          </a:r>
                          <a:r>
                            <a:rPr lang="en-US" altLang="zh-CN" sz="2000" b="1" kern="100" baseline="0" dirty="0" smtClean="0">
                              <a:solidFill>
                                <a:schemeClr val="accent6"/>
                              </a:solidFill>
                              <a:effectLst/>
                            </a:rPr>
                            <a:t>(</a:t>
                          </a:r>
                          <a:r>
                            <a:rPr lang="en-US" altLang="zh-CN" sz="2000" b="1" i="1" kern="100" baseline="0" dirty="0" smtClean="0">
                              <a:solidFill>
                                <a:schemeClr val="accent6"/>
                              </a:solidFill>
                              <a:effectLst/>
                            </a:rPr>
                            <a:t>x</a:t>
                          </a:r>
                          <a:r>
                            <a:rPr lang="en-US" altLang="zh-CN" sz="2000" b="1" kern="100" baseline="0" dirty="0" smtClean="0">
                              <a:solidFill>
                                <a:schemeClr val="accent6"/>
                              </a:solidFill>
                              <a:effectLst/>
                            </a:rPr>
                            <a:t>)</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altLang="zh-CN" sz="2000" b="1" kern="100" dirty="0" smtClean="0">
                              <a:solidFill>
                                <a:schemeClr val="accent6"/>
                              </a:solidFill>
                              <a:effectLst/>
                              <a:latin typeface="Times New Roman"/>
                              <a:cs typeface="Times New Roman"/>
                            </a:rPr>
                            <a:t/>
                          </a:r>
                          <a:r>
                            <a:rPr lang="zh-CN" altLang="zh-CN" sz="2000" b="1" kern="100" dirty="0" smtClean="0">
                              <a:solidFill>
                                <a:schemeClr val="accent6"/>
                              </a:solidFill>
                              <a:effectLst/>
                              <a:latin typeface="Times New Roman"/>
                              <a:cs typeface="Times New Roman"/>
                            </a:rPr>
                            <a:t>α</a:t>
                          </a:r>
                          <a:r>
                            <a:rPr lang="en-US" altLang="zh-CN" sz="2000" b="1" kern="100" dirty="0" smtClean="0">
                              <a:solidFill>
                                <a:schemeClr val="accent6"/>
                              </a:solidFill>
                              <a:effectLst/>
                              <a:latin typeface="Times New Roman"/>
                              <a:cs typeface="Times New Roman"/>
                            </a:rPr>
                            <a:t>=1.5</a:t>
                          </a:r>
                          <a:r>
                            <a:rPr lang="en-US" sz="2000" b="1" kern="100" dirty="0" smtClean="0">
                              <a:solidFill>
                                <a:schemeClr val="accent6"/>
                              </a:solidFill>
                              <a:effectLst/>
                            </a:rPr>
                            <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sz="2000" b="1" kern="100" dirty="0" smtClean="0">
                              <a:solidFill>
                                <a:schemeClr val="accent6"/>
                              </a:solidFill>
                              <a:effectLst/>
                            </a:rPr>
                            <a:t/>
                          </a: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=2.0</a:t>
                          </a:r>
                          <a:r>
                            <a:rPr lang="en-US" sz="2000" b="1" kern="100" dirty="0" smtClean="0">
                              <a:solidFill>
                                <a:schemeClr val="accent6"/>
                              </a:solidFill>
                              <a:effectLst/>
                            </a:rPr>
                            <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altLang="zh-CN" sz="2000" b="1" kern="100" dirty="0" smtClean="0">
                              <a:solidFill>
                                <a:schemeClr val="accent6"/>
                              </a:solidFill>
                              <a:effectLst/>
                              <a:latin typeface="+mn-lt"/>
                              <a:cs typeface="Times New Roman"/>
                            </a:rPr>
                            <a:t/>
                          </a: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=2.5</a:t>
                          </a:r>
                          <a:endParaRPr lang="zh-CN" sz="2000" b="1" kern="100" dirty="0">
                            <a:solidFill>
                              <a:schemeClr val="accent6"/>
                            </a:solidFill>
                            <a:effectLst/>
                            <a:latin typeface="Times New Roman"/>
                            <a:ea typeface="宋体"/>
                          </a:endParaRPr>
                        </a:p>
                      </a:txBody>
                      <a:tcPr marL="68580" marR="68580" marT="0" marB="0">
                        <a:solidFill>
                          <a:srgbClr val="FFFF00"/>
                        </a:solidFill>
                      </a:tcPr>
                    </a:tc>
                  </a:tr>
                  <a:tr h="377811">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1.24</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1.80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2.1640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r>
                            <a:rPr lang="en-US" sz="2000" b="1" kern="100" dirty="0">
                              <a:solidFill>
                                <a:schemeClr val="accent6"/>
                              </a:solidFill>
                              <a:effectLst/>
                            </a:rPr>
                            <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r>
                  <a:tr h="360040">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1.29</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1.81</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0.3673</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rgbClr val="FFCCFF"/>
                        </a:solidFill>
                      </a:tcPr>
                    </a:tc>
                  </a:tr>
                  <a:tr h="288032">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1.43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2.03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0.1475</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xmlns="" xmlns:a14="http://schemas.microsoft.com/office/drawing/2010/main" val="1949067829"/>
                  </p:ext>
                </p:extLst>
              </p:nvPr>
            </p:nvGraphicFramePr>
            <p:xfrm>
              <a:off x="640247" y="1844824"/>
              <a:ext cx="7892193" cy="1672952"/>
            </p:xfrm>
            <a:graphic>
              <a:graphicData uri="http://schemas.openxmlformats.org/drawingml/2006/table">
                <a:tbl>
                  <a:tblPr firstRow="1" firstCol="1" bandRow="1">
                    <a:tableStyleId>{5C22544A-7EE6-4342-B048-85BDC9FD1C3A}</a:tableStyleId>
                  </a:tblPr>
                  <a:tblGrid>
                    <a:gridCol w="979425"/>
                    <a:gridCol w="1152128"/>
                    <a:gridCol w="792088"/>
                    <a:gridCol w="1224136"/>
                    <a:gridCol w="1224136"/>
                    <a:gridCol w="1296144"/>
                    <a:gridCol w="1224136"/>
                  </a:tblGrid>
                  <a:tr h="630301">
                    <a:tc>
                      <a:txBody>
                        <a:bodyPr/>
                        <a:lstStyle/>
                        <a:p>
                          <a:pPr algn="l">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endParaRPr lang="zh-CN"/>
                        </a:p>
                      </a:txBody>
                      <a:tcPr marL="68580" marR="68580" marT="0" marB="0">
                        <a:blipFill rotWithShape="1">
                          <a:blip r:embed="rId3"/>
                          <a:stretch>
                            <a:fillRect l="-85185" t="-14563" r="-500000" b="-191262"/>
                          </a:stretch>
                        </a:blipFill>
                      </a:tcPr>
                    </a:tc>
                    <a:tc>
                      <a:txBody>
                        <a:bodyPr/>
                        <a:lstStyle/>
                        <a:p>
                          <a:endParaRPr lang="zh-CN"/>
                        </a:p>
                      </a:txBody>
                      <a:tcPr marL="68580" marR="68580" marT="0" marB="0">
                        <a:blipFill rotWithShape="1">
                          <a:blip r:embed="rId3"/>
                          <a:stretch>
                            <a:fillRect l="-269231" t="-14563" r="-626923" b="-191262"/>
                          </a:stretch>
                        </a:blipFill>
                      </a:tcPr>
                    </a:tc>
                    <a:tc>
                      <a:txBody>
                        <a:bodyPr/>
                        <a:lstStyle/>
                        <a:p>
                          <a:pPr algn="l">
                            <a:spcAft>
                              <a:spcPts val="0"/>
                            </a:spcAft>
                          </a:pPr>
                          <a:r>
                            <a:rPr lang="zh-CN" sz="2000" b="1" kern="100" dirty="0">
                              <a:solidFill>
                                <a:schemeClr val="accent6"/>
                              </a:solidFill>
                              <a:effectLst/>
                            </a:rPr>
                            <a:t>判别函数值 </a:t>
                          </a:r>
                          <a:r>
                            <a:rPr lang="en-US" altLang="zh-CN" sz="2000" b="1" i="1" kern="100" dirty="0" smtClean="0">
                              <a:solidFill>
                                <a:schemeClr val="accent6"/>
                              </a:solidFill>
                              <a:effectLst/>
                            </a:rPr>
                            <a:t>W</a:t>
                          </a:r>
                          <a:r>
                            <a:rPr lang="en-US" altLang="zh-CN" sz="2000" b="1" i="1" kern="100" baseline="-25000" dirty="0" smtClean="0">
                              <a:solidFill>
                                <a:schemeClr val="accent6"/>
                              </a:solidFill>
                              <a:effectLst/>
                            </a:rPr>
                            <a:t>B</a:t>
                          </a:r>
                          <a:r>
                            <a:rPr lang="en-US" altLang="zh-CN" sz="2000" b="1" kern="100" baseline="0" dirty="0" smtClean="0">
                              <a:solidFill>
                                <a:schemeClr val="accent6"/>
                              </a:solidFill>
                              <a:effectLst/>
                            </a:rPr>
                            <a:t>(</a:t>
                          </a:r>
                          <a:r>
                            <a:rPr lang="en-US" altLang="zh-CN" sz="2000" b="1" i="1" kern="100" baseline="0" dirty="0" smtClean="0">
                              <a:solidFill>
                                <a:schemeClr val="accent6"/>
                              </a:solidFill>
                              <a:effectLst/>
                            </a:rPr>
                            <a:t>x</a:t>
                          </a:r>
                          <a:r>
                            <a:rPr lang="en-US" altLang="zh-CN" sz="2000" b="1" kern="100" baseline="0" dirty="0" smtClean="0">
                              <a:solidFill>
                                <a:schemeClr val="accent6"/>
                              </a:solidFill>
                              <a:effectLst/>
                            </a:rPr>
                            <a:t>)</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zh-CN" altLang="zh-CN" sz="2000" b="1" kern="100" dirty="0" smtClean="0">
                              <a:solidFill>
                                <a:schemeClr val="accent6"/>
                              </a:solidFill>
                              <a:effectLst/>
                              <a:latin typeface="Times New Roman"/>
                              <a:cs typeface="Times New Roman"/>
                            </a:rPr>
                            <a:t>α</a:t>
                          </a:r>
                          <a:r>
                            <a:rPr lang="en-US" altLang="zh-CN" sz="2000" b="1" kern="100" dirty="0" smtClean="0">
                              <a:solidFill>
                                <a:schemeClr val="accent6"/>
                              </a:solidFill>
                              <a:effectLst/>
                              <a:latin typeface="Times New Roman"/>
                              <a:cs typeface="Times New Roman"/>
                            </a:rPr>
                            <a:t>=1.5</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=2.0</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=2.5</a:t>
                          </a:r>
                          <a:endParaRPr lang="zh-CN" sz="2000" b="1" kern="100" dirty="0">
                            <a:solidFill>
                              <a:schemeClr val="accent6"/>
                            </a:solidFill>
                            <a:effectLst/>
                            <a:latin typeface="Times New Roman"/>
                            <a:ea typeface="宋体"/>
                          </a:endParaRPr>
                        </a:p>
                      </a:txBody>
                      <a:tcPr marL="68580" marR="68580" marT="0" marB="0">
                        <a:solidFill>
                          <a:srgbClr val="FFFF00"/>
                        </a:solidFill>
                      </a:tcPr>
                    </a:tc>
                  </a:tr>
                  <a:tr h="377811">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1.24</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1.80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2.1640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r>
                  <a:tr h="360040">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1.29</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1.81</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0.3673</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rgbClr val="FFCCFF"/>
                        </a:solidFill>
                      </a:tcPr>
                    </a:tc>
                  </a:tr>
                  <a:tr h="304800">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1.43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2.03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0.1475</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r>
                </a:tbl>
              </a:graphicData>
            </a:graphic>
          </p:graphicFrame>
        </mc:Fallback>
      </mc:AlternateContent>
      <p:sp>
        <p:nvSpPr>
          <p:cNvPr id="8" name="矩形 7"/>
          <p:cNvSpPr/>
          <p:nvPr/>
        </p:nvSpPr>
        <p:spPr>
          <a:xfrm>
            <a:off x="696297" y="1196752"/>
            <a:ext cx="4493538" cy="523220"/>
          </a:xfrm>
          <a:prstGeom prst="rect">
            <a:avLst/>
          </a:prstGeom>
          <a:solidFill>
            <a:srgbClr val="FFC000"/>
          </a:solidFill>
        </p:spPr>
        <p:txBody>
          <a:bodyPr wrap="none">
            <a:spAutoFit/>
          </a:bodyPr>
          <a:lstStyle/>
          <a:p>
            <a:r>
              <a:rPr lang="zh-CN" altLang="zh-CN" sz="2800" b="1" dirty="0"/>
              <a:t>不同误判损失下的判别结果</a:t>
            </a:r>
            <a:endParaRPr lang="zh-CN" altLang="en-US" sz="2800" b="1" dirty="0"/>
          </a:p>
        </p:txBody>
      </p:sp>
      <p:sp>
        <p:nvSpPr>
          <p:cNvPr id="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2839266056"/>
              </p:ext>
            </p:extLst>
          </p:nvPr>
        </p:nvGraphicFramePr>
        <p:xfrm>
          <a:off x="5796135" y="1268760"/>
          <a:ext cx="2144771" cy="478930"/>
        </p:xfrm>
        <a:graphic>
          <a:graphicData uri="http://schemas.openxmlformats.org/presentationml/2006/ole">
            <p:oleObj spid="_x0000_s66408" name="Equation" r:id="rId4" imgW="977476" imgH="215806" progId="Equation.DSMT4">
              <p:embed/>
            </p:oleObj>
          </a:graphicData>
        </a:graphic>
      </p:graphicFrame>
      <p:sp>
        <p:nvSpPr>
          <p:cNvPr id="11" name="矩形 10"/>
          <p:cNvSpPr/>
          <p:nvPr/>
        </p:nvSpPr>
        <p:spPr>
          <a:xfrm>
            <a:off x="467544" y="3645024"/>
            <a:ext cx="1669344" cy="523220"/>
          </a:xfrm>
          <a:prstGeom prst="rect">
            <a:avLst/>
          </a:prstGeom>
          <a:solidFill>
            <a:srgbClr val="FFC000"/>
          </a:solidFill>
        </p:spPr>
        <p:txBody>
          <a:bodyPr wrap="square">
            <a:spAutoFit/>
          </a:bodyPr>
          <a:lstStyle/>
          <a:p>
            <a:r>
              <a:rPr lang="zh-CN" altLang="zh-CN" sz="2800" b="1" dirty="0" smtClean="0"/>
              <a:t>结果</a:t>
            </a:r>
            <a:r>
              <a:rPr lang="zh-CN" altLang="en-US" sz="2800" b="1" dirty="0" smtClean="0"/>
              <a:t>分析</a:t>
            </a:r>
            <a:endParaRPr lang="zh-CN" altLang="en-US" sz="2800" b="1" dirty="0"/>
          </a:p>
        </p:txBody>
      </p:sp>
      <p:graphicFrame>
        <p:nvGraphicFramePr>
          <p:cNvPr id="12" name="对象 11"/>
          <p:cNvGraphicFramePr>
            <a:graphicFrameLocks noChangeAspect="1"/>
          </p:cNvGraphicFramePr>
          <p:nvPr>
            <p:extLst>
              <p:ext uri="{D42A27DB-BD31-4B8C-83A1-F6EECF244321}">
                <p14:modId xmlns:p14="http://schemas.microsoft.com/office/powerpoint/2010/main" xmlns="" val="3932710769"/>
              </p:ext>
            </p:extLst>
          </p:nvPr>
        </p:nvGraphicFramePr>
        <p:xfrm>
          <a:off x="467544" y="4221088"/>
          <a:ext cx="1040265" cy="432048"/>
        </p:xfrm>
        <a:graphic>
          <a:graphicData uri="http://schemas.openxmlformats.org/presentationml/2006/ole">
            <p:oleObj spid="_x0000_s66409" name="Equation" r:id="rId5" imgW="419040" imgH="177480" progId="Equation.DSMT4">
              <p:embed/>
            </p:oleObj>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xmlns="" val="2135719522"/>
              </p:ext>
            </p:extLst>
          </p:nvPr>
        </p:nvGraphicFramePr>
        <p:xfrm>
          <a:off x="467544" y="4725144"/>
          <a:ext cx="917126" cy="432048"/>
        </p:xfrm>
        <a:graphic>
          <a:graphicData uri="http://schemas.openxmlformats.org/presentationml/2006/ole">
            <p:oleObj spid="_x0000_s66410" name="Equation" r:id="rId6" imgW="317160" imgH="17748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3488362278"/>
              </p:ext>
            </p:extLst>
          </p:nvPr>
        </p:nvGraphicFramePr>
        <p:xfrm>
          <a:off x="467544" y="5229200"/>
          <a:ext cx="1066151" cy="430855"/>
        </p:xfrm>
        <a:graphic>
          <a:graphicData uri="http://schemas.openxmlformats.org/presentationml/2006/ole">
            <p:oleObj spid="_x0000_s66411" name="Equation" r:id="rId7" imgW="431640" imgH="177480" progId="Equation.DSMT4">
              <p:embed/>
            </p:oleObj>
          </a:graphicData>
        </a:graphic>
      </p:graphicFrame>
      <p:sp>
        <p:nvSpPr>
          <p:cNvPr id="15" name="矩形 14"/>
          <p:cNvSpPr/>
          <p:nvPr/>
        </p:nvSpPr>
        <p:spPr>
          <a:xfrm>
            <a:off x="1619672" y="4188598"/>
            <a:ext cx="4752528" cy="523220"/>
          </a:xfrm>
          <a:prstGeom prst="rect">
            <a:avLst/>
          </a:prstGeom>
          <a:solidFill>
            <a:srgbClr val="92D050"/>
          </a:solidFill>
        </p:spPr>
        <p:txBody>
          <a:bodyPr wrap="square">
            <a:spAutoFit/>
          </a:bodyPr>
          <a:lstStyle/>
          <a:p>
            <a:r>
              <a:rPr lang="zh-CN" altLang="zh-CN" sz="2800" b="1" dirty="0" smtClean="0"/>
              <a:t>判别结果与距离判别法一致</a:t>
            </a:r>
            <a:endParaRPr lang="zh-CN" altLang="en-US" sz="2800" b="1" dirty="0"/>
          </a:p>
        </p:txBody>
      </p:sp>
      <p:sp>
        <p:nvSpPr>
          <p:cNvPr id="16" name="矩形 15"/>
          <p:cNvSpPr/>
          <p:nvPr/>
        </p:nvSpPr>
        <p:spPr>
          <a:xfrm>
            <a:off x="1619672" y="4650263"/>
            <a:ext cx="4752528" cy="523220"/>
          </a:xfrm>
          <a:prstGeom prst="rect">
            <a:avLst/>
          </a:prstGeom>
          <a:solidFill>
            <a:srgbClr val="FFCCFF"/>
          </a:solidFill>
        </p:spPr>
        <p:txBody>
          <a:bodyPr wrap="square">
            <a:spAutoFit/>
          </a:bodyPr>
          <a:lstStyle/>
          <a:p>
            <a:r>
              <a:rPr lang="zh-CN" altLang="zh-CN" sz="2800" b="1" dirty="0"/>
              <a:t>待判</a:t>
            </a:r>
            <a:r>
              <a:rPr lang="zh-CN" altLang="zh-CN" sz="2800" b="1" dirty="0" smtClean="0"/>
              <a:t>样</a:t>
            </a:r>
            <a:r>
              <a:rPr lang="zh-CN" altLang="en-US" sz="2800" b="1" dirty="0" smtClean="0"/>
              <a:t>本</a:t>
            </a:r>
            <a:r>
              <a:rPr lang="en-US" altLang="zh-CN" sz="2800" b="1" dirty="0" smtClean="0"/>
              <a:t>3</a:t>
            </a:r>
            <a:r>
              <a:rPr lang="zh-CN" altLang="zh-CN" sz="2800" b="1" dirty="0"/>
              <a:t>被判别为</a:t>
            </a:r>
            <a:r>
              <a:rPr lang="en-US" altLang="zh-CN" sz="2800" b="1" dirty="0" err="1"/>
              <a:t>Apf</a:t>
            </a:r>
            <a:r>
              <a:rPr lang="zh-CN" altLang="zh-CN" sz="2800" b="1" dirty="0"/>
              <a:t>蠓虫</a:t>
            </a:r>
            <a:endParaRPr lang="zh-CN" altLang="en-US" sz="2800" b="1" dirty="0"/>
          </a:p>
        </p:txBody>
      </p:sp>
      <p:sp>
        <p:nvSpPr>
          <p:cNvPr id="17" name="矩形 16"/>
          <p:cNvSpPr/>
          <p:nvPr/>
        </p:nvSpPr>
        <p:spPr>
          <a:xfrm>
            <a:off x="1619671" y="5124168"/>
            <a:ext cx="4752529" cy="523220"/>
          </a:xfrm>
          <a:prstGeom prst="rect">
            <a:avLst/>
          </a:prstGeom>
          <a:solidFill>
            <a:schemeClr val="accent1">
              <a:lumMod val="20000"/>
              <a:lumOff val="80000"/>
            </a:schemeClr>
          </a:solidFill>
        </p:spPr>
        <p:txBody>
          <a:bodyPr wrap="square">
            <a:spAutoFit/>
          </a:bodyPr>
          <a:lstStyle/>
          <a:p>
            <a:r>
              <a:rPr lang="zh-CN" altLang="zh-CN" sz="2800" b="1" dirty="0"/>
              <a:t>待判</a:t>
            </a:r>
            <a:r>
              <a:rPr lang="zh-CN" altLang="zh-CN" sz="2800" b="1" dirty="0" smtClean="0"/>
              <a:t>样</a:t>
            </a:r>
            <a:r>
              <a:rPr lang="zh-CN" altLang="en-US" sz="2800" b="1" dirty="0" smtClean="0"/>
              <a:t>本</a:t>
            </a:r>
            <a:r>
              <a:rPr lang="en-US" altLang="zh-CN" sz="2800" b="1" dirty="0" smtClean="0"/>
              <a:t>2</a:t>
            </a:r>
            <a:r>
              <a:rPr lang="zh-CN" altLang="zh-CN" sz="2800" b="1" dirty="0"/>
              <a:t>和</a:t>
            </a:r>
            <a:r>
              <a:rPr lang="en-US" altLang="zh-CN" sz="2800" b="1" dirty="0"/>
              <a:t>3</a:t>
            </a:r>
            <a:r>
              <a:rPr lang="zh-CN" altLang="zh-CN" sz="2800" b="1" dirty="0"/>
              <a:t>均被判别为</a:t>
            </a:r>
            <a:r>
              <a:rPr lang="en-US" altLang="zh-CN" sz="2800" b="1" dirty="0" err="1" smtClean="0"/>
              <a:t>Apf</a:t>
            </a:r>
            <a:endParaRPr lang="zh-CN" altLang="en-US" sz="2800" b="1" dirty="0"/>
          </a:p>
        </p:txBody>
      </p:sp>
      <p:sp>
        <p:nvSpPr>
          <p:cNvPr id="19"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xmlns="" val="1005553766"/>
              </p:ext>
            </p:extLst>
          </p:nvPr>
        </p:nvGraphicFramePr>
        <p:xfrm>
          <a:off x="382576" y="5937736"/>
          <a:ext cx="2893280" cy="443592"/>
        </p:xfrm>
        <a:graphic>
          <a:graphicData uri="http://schemas.openxmlformats.org/presentationml/2006/ole">
            <p:oleObj spid="_x0000_s66412" name="Equation" r:id="rId8" imgW="1269449" imgH="203112" progId="Equation.DSMT4">
              <p:embed/>
            </p:oleObj>
          </a:graphicData>
        </a:graphic>
      </p:graphicFrame>
      <p:sp>
        <p:nvSpPr>
          <p:cNvPr id="21" name="矩形 20"/>
          <p:cNvSpPr/>
          <p:nvPr/>
        </p:nvSpPr>
        <p:spPr>
          <a:xfrm>
            <a:off x="3431724" y="5877272"/>
            <a:ext cx="3074974" cy="523220"/>
          </a:xfrm>
          <a:prstGeom prst="rect">
            <a:avLst/>
          </a:prstGeom>
          <a:solidFill>
            <a:srgbClr val="FFC000"/>
          </a:solidFill>
        </p:spPr>
        <p:txBody>
          <a:bodyPr wrap="square">
            <a:spAutoFit/>
          </a:bodyPr>
          <a:lstStyle/>
          <a:p>
            <a:r>
              <a:rPr lang="zh-CN" altLang="zh-CN" sz="2800" b="1" dirty="0"/>
              <a:t>回代误判</a:t>
            </a:r>
            <a:r>
              <a:rPr lang="zh-CN" altLang="zh-CN" sz="2800" b="1" dirty="0" smtClean="0"/>
              <a:t>率均为</a:t>
            </a:r>
            <a:r>
              <a:rPr lang="en-US" altLang="zh-CN" sz="2800" b="1" dirty="0" smtClean="0"/>
              <a:t>0</a:t>
            </a:r>
            <a:endParaRPr lang="zh-CN" altLang="en-US" sz="2800" b="1" dirty="0"/>
          </a:p>
        </p:txBody>
      </p:sp>
      <p:grpSp>
        <p:nvGrpSpPr>
          <p:cNvPr id="25" name="组合 24"/>
          <p:cNvGrpSpPr/>
          <p:nvPr/>
        </p:nvGrpSpPr>
        <p:grpSpPr>
          <a:xfrm>
            <a:off x="6506698" y="4221088"/>
            <a:ext cx="2297653" cy="1815882"/>
            <a:chOff x="6506698" y="4221088"/>
            <a:chExt cx="2297653" cy="1815882"/>
          </a:xfrm>
        </p:grpSpPr>
        <p:sp>
          <p:nvSpPr>
            <p:cNvPr id="18" name="矩形 17"/>
            <p:cNvSpPr/>
            <p:nvPr/>
          </p:nvSpPr>
          <p:spPr>
            <a:xfrm>
              <a:off x="6876256" y="4221088"/>
              <a:ext cx="1928095" cy="1815882"/>
            </a:xfrm>
            <a:prstGeom prst="rect">
              <a:avLst/>
            </a:prstGeom>
            <a:solidFill>
              <a:srgbClr val="FFFF00"/>
            </a:solidFill>
          </p:spPr>
          <p:txBody>
            <a:bodyPr wrap="square">
              <a:spAutoFit/>
            </a:bodyPr>
            <a:lstStyle/>
            <a:p>
              <a:r>
                <a:rPr lang="zh-CN" altLang="en-US" sz="2800" b="1" dirty="0" smtClean="0"/>
                <a:t>反映了</a:t>
              </a:r>
              <a:r>
                <a:rPr lang="zh-CN" altLang="zh-CN" sz="2800" b="1" dirty="0" smtClean="0"/>
                <a:t>误判损失</a:t>
              </a:r>
              <a:r>
                <a:rPr lang="zh-CN" altLang="en-US" sz="2800" b="1" dirty="0"/>
                <a:t>对</a:t>
              </a:r>
              <a:r>
                <a:rPr lang="en-US" altLang="zh-CN" sz="2800" b="1" dirty="0" smtClean="0"/>
                <a:t>Bayes</a:t>
              </a:r>
              <a:r>
                <a:rPr lang="zh-CN" altLang="zh-CN" sz="2800" b="1" dirty="0" smtClean="0"/>
                <a:t>判别的</a:t>
              </a:r>
              <a:r>
                <a:rPr lang="zh-CN" altLang="zh-CN" sz="2800" b="1" dirty="0"/>
                <a:t>作用</a:t>
              </a:r>
              <a:endParaRPr lang="zh-CN" altLang="en-US" sz="2800" b="1" dirty="0"/>
            </a:p>
          </p:txBody>
        </p:sp>
        <p:sp>
          <p:nvSpPr>
            <p:cNvPr id="22" name="AutoShape 38"/>
            <p:cNvSpPr>
              <a:spLocks noChangeArrowheads="1"/>
            </p:cNvSpPr>
            <p:nvPr/>
          </p:nvSpPr>
          <p:spPr bwMode="auto">
            <a:xfrm>
              <a:off x="6506698" y="4453372"/>
              <a:ext cx="297550" cy="1039356"/>
            </a:xfrm>
            <a:prstGeom prst="rightArrow">
              <a:avLst>
                <a:gd name="adj1" fmla="val 50000"/>
                <a:gd name="adj2" fmla="val 57325"/>
              </a:avLst>
            </a:prstGeom>
            <a:solidFill>
              <a:srgbClr val="0070C0">
                <a:alpha val="74901"/>
              </a:srgbClr>
            </a:solidFill>
            <a:ln>
              <a:noFill/>
            </a:ln>
            <a:extLst/>
          </p:spPr>
          <p:txBody>
            <a:bodyPr wrap="square" anchor="ctr">
              <a:spAutoFit/>
            </a:bodyPr>
            <a:lstStyle/>
            <a:p>
              <a:endParaRPr lang="zh-CN" altLang="en-US" sz="2800" b="1"/>
            </a:p>
          </p:txBody>
        </p:sp>
      </p:grpSp>
    </p:spTree>
    <p:extLst>
      <p:ext uri="{BB962C8B-B14F-4D97-AF65-F5344CB8AC3E}">
        <p14:creationId xmlns:p14="http://schemas.microsoft.com/office/powerpoint/2010/main" xmlns="" val="358554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0-#ppt_w/2"/>
                                          </p:val>
                                        </p:tav>
                                        <p:tav tm="100000">
                                          <p:val>
                                            <p:strVal val="#ppt_x"/>
                                          </p:val>
                                        </p:tav>
                                      </p:tavLst>
                                    </p:anim>
                                    <p:anim calcmode="lin" valueType="num">
                                      <p:cBhvr additive="base">
                                        <p:cTn id="2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1000" fill="hold"/>
                                        <p:tgtEl>
                                          <p:spTgt spid="12"/>
                                        </p:tgtEl>
                                        <p:attrNameLst>
                                          <p:attrName>ppt_x</p:attrName>
                                        </p:attrNameLst>
                                      </p:cBhvr>
                                      <p:tavLst>
                                        <p:tav tm="0">
                                          <p:val>
                                            <p:strVal val="0-#ppt_w/2"/>
                                          </p:val>
                                        </p:tav>
                                        <p:tav tm="100000">
                                          <p:val>
                                            <p:strVal val="#ppt_x"/>
                                          </p:val>
                                        </p:tav>
                                      </p:tavLst>
                                    </p:anim>
                                    <p:anim calcmode="lin" valueType="num">
                                      <p:cBhvr additive="base">
                                        <p:cTn id="3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0-#ppt_w/2"/>
                                          </p:val>
                                        </p:tav>
                                        <p:tav tm="100000">
                                          <p:val>
                                            <p:strVal val="#ppt_x"/>
                                          </p:val>
                                        </p:tav>
                                      </p:tavLst>
                                    </p:anim>
                                    <p:anim calcmode="lin" valueType="num">
                                      <p:cBhvr additive="base">
                                        <p:cTn id="47"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000" fill="hold"/>
                                        <p:tgtEl>
                                          <p:spTgt spid="14"/>
                                        </p:tgtEl>
                                        <p:attrNameLst>
                                          <p:attrName>ppt_x</p:attrName>
                                        </p:attrNameLst>
                                      </p:cBhvr>
                                      <p:tavLst>
                                        <p:tav tm="0">
                                          <p:val>
                                            <p:strVal val="0-#ppt_w/2"/>
                                          </p:val>
                                        </p:tav>
                                        <p:tav tm="100000">
                                          <p:val>
                                            <p:strVal val="#ppt_x"/>
                                          </p:val>
                                        </p:tav>
                                      </p:tavLst>
                                    </p:anim>
                                    <p:anim calcmode="lin" valueType="num">
                                      <p:cBhvr additive="base">
                                        <p:cTn id="60"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1000"/>
                                        <p:tgtEl>
                                          <p:spTgt spid="17"/>
                                        </p:tgtEl>
                                      </p:cBhvr>
                                    </p:animEffect>
                                    <p:anim calcmode="lin" valueType="num">
                                      <p:cBhvr>
                                        <p:cTn id="66" dur="1000" fill="hold"/>
                                        <p:tgtEl>
                                          <p:spTgt spid="17"/>
                                        </p:tgtEl>
                                        <p:attrNameLst>
                                          <p:attrName>ppt_x</p:attrName>
                                        </p:attrNameLst>
                                      </p:cBhvr>
                                      <p:tavLst>
                                        <p:tav tm="0">
                                          <p:val>
                                            <p:strVal val="#ppt_x"/>
                                          </p:val>
                                        </p:tav>
                                        <p:tav tm="100000">
                                          <p:val>
                                            <p:strVal val="#ppt_x"/>
                                          </p:val>
                                        </p:tav>
                                      </p:tavLst>
                                    </p:anim>
                                    <p:anim calcmode="lin" valueType="num">
                                      <p:cBhvr>
                                        <p:cTn id="6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1000" fill="hold"/>
                                        <p:tgtEl>
                                          <p:spTgt spid="25"/>
                                        </p:tgtEl>
                                        <p:attrNameLst>
                                          <p:attrName>ppt_w</p:attrName>
                                        </p:attrNameLst>
                                      </p:cBhvr>
                                      <p:tavLst>
                                        <p:tav tm="0">
                                          <p:val>
                                            <p:fltVal val="0"/>
                                          </p:val>
                                        </p:tav>
                                        <p:tav tm="100000">
                                          <p:val>
                                            <p:strVal val="#ppt_w"/>
                                          </p:val>
                                        </p:tav>
                                      </p:tavLst>
                                    </p:anim>
                                    <p:anim calcmode="lin" valueType="num">
                                      <p:cBhvr>
                                        <p:cTn id="73" dur="1000" fill="hold"/>
                                        <p:tgtEl>
                                          <p:spTgt spid="25"/>
                                        </p:tgtEl>
                                        <p:attrNameLst>
                                          <p:attrName>ppt_h</p:attrName>
                                        </p:attrNameLst>
                                      </p:cBhvr>
                                      <p:tavLst>
                                        <p:tav tm="0">
                                          <p:val>
                                            <p:fltVal val="0"/>
                                          </p:val>
                                        </p:tav>
                                        <p:tav tm="100000">
                                          <p:val>
                                            <p:strVal val="#ppt_h"/>
                                          </p:val>
                                        </p:tav>
                                      </p:tavLst>
                                    </p:anim>
                                    <p:animEffect transition="in" filter="fade">
                                      <p:cBhvr>
                                        <p:cTn id="74" dur="10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1000" fill="hold"/>
                                        <p:tgtEl>
                                          <p:spTgt spid="20"/>
                                        </p:tgtEl>
                                        <p:attrNameLst>
                                          <p:attrName>ppt_x</p:attrName>
                                        </p:attrNameLst>
                                      </p:cBhvr>
                                      <p:tavLst>
                                        <p:tav tm="0">
                                          <p:val>
                                            <p:strVal val="0-#ppt_w/2"/>
                                          </p:val>
                                        </p:tav>
                                        <p:tav tm="100000">
                                          <p:val>
                                            <p:strVal val="#ppt_x"/>
                                          </p:val>
                                        </p:tav>
                                      </p:tavLst>
                                    </p:anim>
                                    <p:anim calcmode="lin" valueType="num">
                                      <p:cBhvr additive="base">
                                        <p:cTn id="80"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1000" fill="hold"/>
                                        <p:tgtEl>
                                          <p:spTgt spid="21"/>
                                        </p:tgtEl>
                                        <p:attrNameLst>
                                          <p:attrName>ppt_w</p:attrName>
                                        </p:attrNameLst>
                                      </p:cBhvr>
                                      <p:tavLst>
                                        <p:tav tm="0">
                                          <p:val>
                                            <p:fltVal val="0"/>
                                          </p:val>
                                        </p:tav>
                                        <p:tav tm="100000">
                                          <p:val>
                                            <p:strVal val="#ppt_w"/>
                                          </p:val>
                                        </p:tav>
                                      </p:tavLst>
                                    </p:anim>
                                    <p:anim calcmode="lin" valueType="num">
                                      <p:cBhvr>
                                        <p:cTn id="86" dur="1000" fill="hold"/>
                                        <p:tgtEl>
                                          <p:spTgt spid="21"/>
                                        </p:tgtEl>
                                        <p:attrNameLst>
                                          <p:attrName>ppt_h</p:attrName>
                                        </p:attrNameLst>
                                      </p:cBhvr>
                                      <p:tavLst>
                                        <p:tav tm="0">
                                          <p:val>
                                            <p:fltVal val="0"/>
                                          </p:val>
                                        </p:tav>
                                        <p:tav tm="100000">
                                          <p:val>
                                            <p:strVal val="#ppt_h"/>
                                          </p:val>
                                        </p:tav>
                                      </p:tavLst>
                                    </p:anim>
                                    <p:anim calcmode="lin" valueType="num">
                                      <p:cBhvr>
                                        <p:cTn id="87" dur="1000" fill="hold"/>
                                        <p:tgtEl>
                                          <p:spTgt spid="21"/>
                                        </p:tgtEl>
                                        <p:attrNameLst>
                                          <p:attrName>style.rotation</p:attrName>
                                        </p:attrNameLst>
                                      </p:cBhvr>
                                      <p:tavLst>
                                        <p:tav tm="0">
                                          <p:val>
                                            <p:fltVal val="90"/>
                                          </p:val>
                                        </p:tav>
                                        <p:tav tm="100000">
                                          <p:val>
                                            <p:fltVal val="0"/>
                                          </p:val>
                                        </p:tav>
                                      </p:tavLst>
                                    </p:anim>
                                    <p:animEffect transition="in" filter="fade">
                                      <p:cBhvr>
                                        <p:cTn id="8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6" grpId="0" animBg="1"/>
      <p:bldP spid="17"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3348038" y="476250"/>
            <a:ext cx="1873250" cy="57943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5" name="矩形 4"/>
          <p:cNvSpPr/>
          <p:nvPr/>
        </p:nvSpPr>
        <p:spPr>
          <a:xfrm>
            <a:off x="649288" y="1268760"/>
            <a:ext cx="7739136" cy="1126462"/>
          </a:xfrm>
          <a:prstGeom prst="rect">
            <a:avLst/>
          </a:prstGeom>
        </p:spPr>
        <p:txBody>
          <a:bodyPr wrap="square">
            <a:spAutoFit/>
          </a:bodyPr>
          <a:lstStyle/>
          <a:p>
            <a:pPr marL="457200" indent="-457200" latinLnBrk="1">
              <a:lnSpc>
                <a:spcPct val="120000"/>
              </a:lnSpc>
              <a:buFont typeface="Arial" panose="020B0604020202020204" pitchFamily="34" charset="0"/>
              <a:buChar char="•"/>
            </a:pPr>
            <a:r>
              <a:rPr lang="zh-CN" altLang="zh-CN" sz="2800" b="1" dirty="0"/>
              <a:t>距离</a:t>
            </a:r>
            <a:r>
              <a:rPr lang="zh-CN" altLang="zh-CN" sz="2800" b="1" dirty="0" smtClean="0"/>
              <a:t>判别</a:t>
            </a:r>
            <a:r>
              <a:rPr lang="zh-CN" altLang="en-US" sz="2800" b="1" dirty="0" smtClean="0"/>
              <a:t>方法</a:t>
            </a:r>
            <a:r>
              <a:rPr lang="zh-CN" altLang="zh-CN" sz="2800" b="1" dirty="0" smtClean="0"/>
              <a:t>思路</a:t>
            </a:r>
            <a:r>
              <a:rPr lang="zh-CN" altLang="zh-CN" sz="2800" b="1" dirty="0"/>
              <a:t>简单、直观</a:t>
            </a:r>
            <a:r>
              <a:rPr lang="zh-CN" altLang="zh-CN" sz="2800" b="1" dirty="0" smtClean="0"/>
              <a:t>，</a:t>
            </a:r>
            <a:r>
              <a:rPr lang="zh-CN" altLang="en-US" sz="2800" b="1" dirty="0" smtClean="0"/>
              <a:t>应用广泛，特别是</a:t>
            </a:r>
            <a:r>
              <a:rPr lang="zh-CN" altLang="zh-CN" sz="2800" b="1" dirty="0" smtClean="0">
                <a:solidFill>
                  <a:srgbClr val="FF0000"/>
                </a:solidFill>
              </a:rPr>
              <a:t>线性</a:t>
            </a:r>
            <a:r>
              <a:rPr lang="zh-CN" altLang="zh-CN" sz="2800" b="1" dirty="0">
                <a:solidFill>
                  <a:srgbClr val="FF0000"/>
                </a:solidFill>
              </a:rPr>
              <a:t>距离</a:t>
            </a:r>
            <a:r>
              <a:rPr lang="zh-CN" altLang="zh-CN" sz="2800" b="1" dirty="0" smtClean="0">
                <a:solidFill>
                  <a:srgbClr val="FF0000"/>
                </a:solidFill>
              </a:rPr>
              <a:t>判别</a:t>
            </a:r>
            <a:r>
              <a:rPr lang="zh-CN" altLang="en-US" sz="2800" b="1" dirty="0" smtClean="0">
                <a:solidFill>
                  <a:srgbClr val="FF0000"/>
                </a:solidFill>
              </a:rPr>
              <a:t>模型</a:t>
            </a:r>
            <a:r>
              <a:rPr lang="en-US" altLang="zh-CN" sz="2800" b="1" dirty="0" smtClean="0"/>
              <a:t>.</a:t>
            </a:r>
            <a:endParaRPr lang="zh-CN" altLang="zh-CN" sz="2800" b="1" dirty="0"/>
          </a:p>
        </p:txBody>
      </p:sp>
      <p:sp>
        <p:nvSpPr>
          <p:cNvPr id="6" name="矩形 5"/>
          <p:cNvSpPr/>
          <p:nvPr/>
        </p:nvSpPr>
        <p:spPr>
          <a:xfrm>
            <a:off x="577280" y="4083427"/>
            <a:ext cx="7883152" cy="216059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模型检验用的</a:t>
            </a:r>
            <a:r>
              <a:rPr lang="zh-CN" altLang="zh-CN" sz="2800" b="1" dirty="0">
                <a:solidFill>
                  <a:srgbClr val="FF0000"/>
                </a:solidFill>
              </a:rPr>
              <a:t>回代误判法</a:t>
            </a:r>
            <a:r>
              <a:rPr lang="zh-CN" altLang="zh-CN" sz="2800" b="1" dirty="0"/>
              <a:t>虽然简单，缺点是建立与检验判别准则使用相同的样本，往往会低估误判率。</a:t>
            </a:r>
            <a:r>
              <a:rPr lang="zh-CN" altLang="zh-CN" sz="2800" b="1" dirty="0">
                <a:solidFill>
                  <a:srgbClr val="FF0000"/>
                </a:solidFill>
              </a:rPr>
              <a:t>交叉验证法</a:t>
            </a:r>
            <a:r>
              <a:rPr lang="zh-CN" altLang="zh-CN" sz="2800" b="1" dirty="0"/>
              <a:t>虽计算量较大，但</a:t>
            </a:r>
            <a:r>
              <a:rPr lang="zh-CN" altLang="zh-CN" sz="2800" b="1" dirty="0">
                <a:solidFill>
                  <a:srgbClr val="FF0000"/>
                </a:solidFill>
              </a:rPr>
              <a:t>克服了回代法的缺点</a:t>
            </a:r>
            <a:r>
              <a:rPr lang="zh-CN" altLang="zh-CN" sz="2800" b="1" dirty="0"/>
              <a:t>，是一种较好的检验方法。</a:t>
            </a:r>
            <a:endParaRPr lang="zh-CN" altLang="en-US" sz="2800" b="1" dirty="0"/>
          </a:p>
        </p:txBody>
      </p:sp>
      <p:sp>
        <p:nvSpPr>
          <p:cNvPr id="7" name="矩形 6"/>
          <p:cNvSpPr/>
          <p:nvPr/>
        </p:nvSpPr>
        <p:spPr>
          <a:xfrm>
            <a:off x="603685" y="2427243"/>
            <a:ext cx="7648872"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距离判别</a:t>
            </a:r>
            <a:r>
              <a:rPr lang="zh-CN" altLang="zh-CN" sz="2800" b="1" dirty="0" smtClean="0"/>
              <a:t>方法的</a:t>
            </a:r>
            <a:r>
              <a:rPr lang="zh-CN" altLang="zh-CN" sz="2800" b="1" dirty="0" smtClean="0">
                <a:solidFill>
                  <a:srgbClr val="FF0000"/>
                </a:solidFill>
              </a:rPr>
              <a:t>缺点</a:t>
            </a:r>
            <a:r>
              <a:rPr lang="zh-CN" altLang="en-US" sz="2800" b="1" dirty="0" smtClean="0"/>
              <a:t>：</a:t>
            </a:r>
            <a:r>
              <a:rPr lang="zh-CN" altLang="zh-CN" sz="2800" b="1" dirty="0" smtClean="0"/>
              <a:t>没有考虑环境中</a:t>
            </a:r>
            <a:r>
              <a:rPr lang="zh-CN" altLang="zh-CN" sz="2800" b="1" dirty="0"/>
              <a:t>不同</a:t>
            </a:r>
            <a:r>
              <a:rPr lang="zh-CN" altLang="zh-CN" sz="2800" b="1" dirty="0" smtClean="0"/>
              <a:t>总体</a:t>
            </a:r>
            <a:r>
              <a:rPr lang="zh-CN" altLang="zh-CN" sz="2800" b="1" dirty="0"/>
              <a:t>出现的概率会</a:t>
            </a:r>
            <a:r>
              <a:rPr lang="zh-CN" altLang="zh-CN" sz="2800" b="1" dirty="0" smtClean="0"/>
              <a:t>有</a:t>
            </a:r>
            <a:r>
              <a:rPr lang="zh-CN" altLang="en-US" sz="2800" b="1" dirty="0" smtClean="0"/>
              <a:t>差别</a:t>
            </a:r>
            <a:r>
              <a:rPr lang="zh-CN" altLang="zh-CN" sz="2800" b="1" dirty="0" smtClean="0"/>
              <a:t>；没有</a:t>
            </a:r>
            <a:r>
              <a:rPr lang="zh-CN" altLang="zh-CN" sz="2800" b="1" dirty="0"/>
              <a:t>涉及误判造成的</a:t>
            </a:r>
            <a:r>
              <a:rPr lang="zh-CN" altLang="zh-CN" sz="2800" b="1" dirty="0" smtClean="0"/>
              <a:t>损失</a:t>
            </a:r>
            <a:r>
              <a:rPr lang="en-US" altLang="zh-CN" sz="2800" b="1" dirty="0" smtClean="0"/>
              <a:t>.  </a:t>
            </a:r>
            <a:r>
              <a:rPr lang="en-US" altLang="zh-CN" sz="2800" b="1" dirty="0" smtClean="0">
                <a:solidFill>
                  <a:srgbClr val="FF0000"/>
                </a:solidFill>
              </a:rPr>
              <a:t>Bayes</a:t>
            </a:r>
            <a:r>
              <a:rPr lang="zh-CN" altLang="zh-CN" sz="2800" b="1" dirty="0">
                <a:solidFill>
                  <a:srgbClr val="FF0000"/>
                </a:solidFill>
              </a:rPr>
              <a:t>判别</a:t>
            </a:r>
            <a:r>
              <a:rPr lang="zh-CN" altLang="zh-CN" sz="2800" b="1" dirty="0" smtClean="0">
                <a:solidFill>
                  <a:srgbClr val="FF0000"/>
                </a:solidFill>
              </a:rPr>
              <a:t>模型</a:t>
            </a:r>
            <a:r>
              <a:rPr lang="zh-CN" altLang="en-US" sz="2800" b="1" dirty="0" smtClean="0">
                <a:solidFill>
                  <a:srgbClr val="FF0000"/>
                </a:solidFill>
              </a:rPr>
              <a:t>弥补了这些缺陷</a:t>
            </a:r>
            <a:r>
              <a:rPr lang="en-US" altLang="zh-CN" sz="2800" b="1" dirty="0" smtClean="0"/>
              <a:t>.</a:t>
            </a:r>
            <a:endParaRPr lang="zh-CN" altLang="en-US" sz="2800" b="1" dirty="0"/>
          </a:p>
        </p:txBody>
      </p:sp>
    </p:spTree>
    <p:extLst>
      <p:ext uri="{BB962C8B-B14F-4D97-AF65-F5344CB8AC3E}">
        <p14:creationId xmlns:p14="http://schemas.microsoft.com/office/powerpoint/2010/main" xmlns="" val="21795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19672" y="548680"/>
            <a:ext cx="6048672"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smtClean="0">
                <a:latin typeface="+mj-lt"/>
                <a:ea typeface="隶书" panose="02010509060101010101" pitchFamily="49" charset="-122"/>
              </a:rPr>
              <a:t>9.8</a:t>
            </a:r>
            <a:r>
              <a:rPr lang="en-US" altLang="zh-CN" sz="3600" b="1" dirty="0">
                <a:latin typeface="+mj-lt"/>
                <a:ea typeface="隶书" panose="02010509060101010101" pitchFamily="49" charset="-122"/>
              </a:rPr>
              <a:t>	</a:t>
            </a:r>
            <a:r>
              <a:rPr lang="zh-CN" altLang="en-US" sz="3600" b="1" dirty="0">
                <a:latin typeface="+mj-lt"/>
                <a:ea typeface="隶书" panose="02010509060101010101" pitchFamily="49" charset="-122"/>
              </a:rPr>
              <a:t>学生考试成绩综合评价</a:t>
            </a:r>
          </a:p>
        </p:txBody>
      </p:sp>
      <p:graphicFrame>
        <p:nvGraphicFramePr>
          <p:cNvPr id="5" name="表格 4"/>
          <p:cNvGraphicFramePr>
            <a:graphicFrameLocks noGrp="1"/>
          </p:cNvGraphicFramePr>
          <p:nvPr>
            <p:extLst>
              <p:ext uri="{D42A27DB-BD31-4B8C-83A1-F6EECF244321}">
                <p14:modId xmlns:p14="http://schemas.microsoft.com/office/powerpoint/2010/main" xmlns="" val="3857628975"/>
              </p:ext>
            </p:extLst>
          </p:nvPr>
        </p:nvGraphicFramePr>
        <p:xfrm>
          <a:off x="1115616" y="3933056"/>
          <a:ext cx="7200800" cy="2438400"/>
        </p:xfrm>
        <a:graphic>
          <a:graphicData uri="http://schemas.openxmlformats.org/drawingml/2006/table">
            <a:tbl>
              <a:tblPr firstRow="1" firstCol="1" bandRow="1">
                <a:tableStyleId>{5C22544A-7EE6-4342-B048-85BDC9FD1C3A}</a:tableStyleId>
              </a:tblPr>
              <a:tblGrid>
                <a:gridCol w="900100"/>
                <a:gridCol w="900100"/>
                <a:gridCol w="900100"/>
                <a:gridCol w="900100"/>
                <a:gridCol w="900100"/>
                <a:gridCol w="900100"/>
                <a:gridCol w="900100"/>
                <a:gridCol w="900100"/>
              </a:tblGrid>
              <a:tr h="288032">
                <a:tc>
                  <a:txBody>
                    <a:bodyPr/>
                    <a:lstStyle/>
                    <a:p>
                      <a:pPr algn="ctr">
                        <a:spcAft>
                          <a:spcPts val="0"/>
                        </a:spcAft>
                      </a:pPr>
                      <a:r>
                        <a:rPr lang="zh-CN" sz="2000" b="1" kern="0" dirty="0">
                          <a:solidFill>
                            <a:schemeClr val="tx1"/>
                          </a:solidFill>
                          <a:effectLst/>
                        </a:rPr>
                        <a:t>学生序号</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数学分析</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高等代数</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概率论</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微分几何</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抽象代数</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数值分析</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 </a:t>
                      </a:r>
                      <a:r>
                        <a:rPr lang="zh-CN" sz="2000" b="1" kern="0" dirty="0">
                          <a:solidFill>
                            <a:srgbClr val="FF0000"/>
                          </a:solidFill>
                          <a:effectLst/>
                        </a:rPr>
                        <a:t>总分</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71</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64</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75</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68</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410</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57</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67</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58</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359</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A3</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63</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97</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78</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77</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421</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a:solidFill>
                            <a:schemeClr val="tx1"/>
                          </a:solidFill>
                          <a:effectLst/>
                        </a:rPr>
                        <a:t>A51</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74</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66</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70</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392</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a:solidFill>
                            <a:schemeClr val="tx1"/>
                          </a:solidFill>
                          <a:effectLst/>
                        </a:rPr>
                        <a:t>A52</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73</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88</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79</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69</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449</a:t>
                      </a:r>
                      <a:endParaRPr lang="zh-CN" sz="2000" b="1" kern="100" dirty="0">
                        <a:solidFill>
                          <a:srgbClr val="FF0000"/>
                        </a:solidFill>
                        <a:effectLst/>
                        <a:latin typeface="Times New Roman"/>
                        <a:ea typeface="宋体"/>
                        <a:cs typeface="Times New Roman"/>
                      </a:endParaRPr>
                    </a:p>
                  </a:txBody>
                  <a:tcPr marL="68580" marR="68580" marT="0" marB="0" anchor="ctr"/>
                </a:tc>
              </a:tr>
            </a:tbl>
          </a:graphicData>
        </a:graphic>
      </p:graphicFrame>
      <p:sp>
        <p:nvSpPr>
          <p:cNvPr id="6" name="矩形 5"/>
          <p:cNvSpPr/>
          <p:nvPr/>
        </p:nvSpPr>
        <p:spPr>
          <a:xfrm>
            <a:off x="1979712" y="3399383"/>
            <a:ext cx="4977645" cy="461665"/>
          </a:xfrm>
          <a:prstGeom prst="rect">
            <a:avLst/>
          </a:prstGeom>
        </p:spPr>
        <p:txBody>
          <a:bodyPr wrap="none">
            <a:spAutoFit/>
          </a:bodyPr>
          <a:lstStyle/>
          <a:p>
            <a:r>
              <a:rPr lang="en-US" altLang="zh-CN" b="1" dirty="0"/>
              <a:t>52</a:t>
            </a:r>
            <a:r>
              <a:rPr lang="zh-CN" altLang="zh-CN" b="1" dirty="0"/>
              <a:t>名学生</a:t>
            </a:r>
            <a:r>
              <a:rPr lang="zh-CN" altLang="zh-CN" b="1" dirty="0" smtClean="0"/>
              <a:t>的</a:t>
            </a:r>
            <a:r>
              <a:rPr lang="en-US" altLang="zh-CN" b="1" dirty="0" smtClean="0"/>
              <a:t>6</a:t>
            </a:r>
            <a:r>
              <a:rPr lang="zh-CN" altLang="en-US" b="1" dirty="0" smtClean="0"/>
              <a:t>门课程的</a:t>
            </a:r>
            <a:r>
              <a:rPr lang="zh-CN" altLang="zh-CN" b="1" dirty="0" smtClean="0"/>
              <a:t>原始</a:t>
            </a:r>
            <a:r>
              <a:rPr lang="zh-CN" altLang="zh-CN" b="1" dirty="0"/>
              <a:t>考试分数</a:t>
            </a:r>
            <a:endParaRPr lang="zh-CN" altLang="en-US" b="1" dirty="0"/>
          </a:p>
        </p:txBody>
      </p:sp>
      <p:sp>
        <p:nvSpPr>
          <p:cNvPr id="9" name="矩形 8"/>
          <p:cNvSpPr/>
          <p:nvPr/>
        </p:nvSpPr>
        <p:spPr>
          <a:xfrm>
            <a:off x="366242" y="2041684"/>
            <a:ext cx="8382222" cy="523220"/>
          </a:xfrm>
          <a:prstGeom prst="rect">
            <a:avLst/>
          </a:prstGeom>
          <a:solidFill>
            <a:srgbClr val="FFFF00"/>
          </a:solidFill>
        </p:spPr>
        <p:txBody>
          <a:bodyPr wrap="square">
            <a:spAutoFit/>
          </a:bodyPr>
          <a:lstStyle/>
          <a:p>
            <a:r>
              <a:rPr lang="zh-CN" altLang="en-US" sz="2800" b="1" dirty="0" smtClean="0"/>
              <a:t>闭卷科目：</a:t>
            </a:r>
            <a:r>
              <a:rPr lang="zh-CN" altLang="zh-CN" sz="2800" b="1" dirty="0" smtClean="0"/>
              <a:t>数学分析</a:t>
            </a:r>
            <a:r>
              <a:rPr lang="zh-CN" altLang="zh-CN" sz="2800" b="1" dirty="0"/>
              <a:t>、高等代数、</a:t>
            </a:r>
            <a:r>
              <a:rPr lang="zh-CN" altLang="zh-CN" sz="2800" b="1" dirty="0" smtClean="0"/>
              <a:t>概率论</a:t>
            </a:r>
            <a:r>
              <a:rPr lang="en-US" altLang="zh-CN" sz="2800" b="1" dirty="0" smtClean="0"/>
              <a:t>(3</a:t>
            </a:r>
            <a:r>
              <a:rPr lang="zh-CN" altLang="en-US" sz="2800" b="1" dirty="0" smtClean="0"/>
              <a:t>门基础课</a:t>
            </a:r>
            <a:r>
              <a:rPr lang="en-US" altLang="zh-CN" sz="2800" b="1" dirty="0" smtClean="0"/>
              <a:t>)</a:t>
            </a:r>
            <a:endParaRPr lang="zh-CN" altLang="en-US" sz="2800" b="1" dirty="0"/>
          </a:p>
        </p:txBody>
      </p:sp>
      <p:sp>
        <p:nvSpPr>
          <p:cNvPr id="10" name="矩形 9"/>
          <p:cNvSpPr/>
          <p:nvPr/>
        </p:nvSpPr>
        <p:spPr>
          <a:xfrm>
            <a:off x="366242" y="2669933"/>
            <a:ext cx="7200800" cy="523220"/>
          </a:xfrm>
          <a:prstGeom prst="rect">
            <a:avLst/>
          </a:prstGeom>
          <a:solidFill>
            <a:srgbClr val="FFCCFF"/>
          </a:solidFill>
        </p:spPr>
        <p:txBody>
          <a:bodyPr wrap="square">
            <a:spAutoFit/>
          </a:bodyPr>
          <a:lstStyle/>
          <a:p>
            <a:r>
              <a:rPr lang="zh-CN" altLang="en-US" sz="2800" b="1" dirty="0" smtClean="0"/>
              <a:t>开卷科目：</a:t>
            </a:r>
            <a:r>
              <a:rPr lang="zh-CN" altLang="zh-CN" sz="2800" b="1" dirty="0" smtClean="0"/>
              <a:t>微分几何</a:t>
            </a:r>
            <a:r>
              <a:rPr lang="zh-CN" altLang="zh-CN" sz="2800" b="1" dirty="0"/>
              <a:t>、</a:t>
            </a:r>
            <a:r>
              <a:rPr lang="zh-CN" altLang="zh-CN" sz="2800" b="1" dirty="0" smtClean="0"/>
              <a:t>抽象代数</a:t>
            </a:r>
            <a:r>
              <a:rPr lang="zh-CN" altLang="en-US" sz="2800" b="1" dirty="0" smtClean="0"/>
              <a:t>、</a:t>
            </a:r>
            <a:r>
              <a:rPr lang="zh-CN" altLang="zh-CN" sz="2800" b="1" dirty="0" smtClean="0"/>
              <a:t>数值分析</a:t>
            </a:r>
            <a:endParaRPr lang="zh-CN" altLang="en-US" sz="2800" b="1" dirty="0"/>
          </a:p>
        </p:txBody>
      </p:sp>
      <p:sp>
        <p:nvSpPr>
          <p:cNvPr id="11" name="Text Box 3"/>
          <p:cNvSpPr txBox="1">
            <a:spLocks noChangeArrowheads="1"/>
          </p:cNvSpPr>
          <p:nvPr/>
        </p:nvSpPr>
        <p:spPr bwMode="auto">
          <a:xfrm>
            <a:off x="366242" y="1389131"/>
            <a:ext cx="1224136" cy="584775"/>
          </a:xfrm>
          <a:prstGeom prst="rect">
            <a:avLst/>
          </a:prstGeom>
          <a:solidFill>
            <a:srgbClr val="FFC0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问题</a:t>
            </a:r>
          </a:p>
        </p:txBody>
      </p:sp>
      <p:sp>
        <p:nvSpPr>
          <p:cNvPr id="13" name="矩形 12"/>
          <p:cNvSpPr/>
          <p:nvPr/>
        </p:nvSpPr>
        <p:spPr>
          <a:xfrm>
            <a:off x="2108106" y="1419909"/>
            <a:ext cx="3581874" cy="523220"/>
          </a:xfrm>
          <a:prstGeom prst="rect">
            <a:avLst/>
          </a:prstGeom>
          <a:solidFill>
            <a:srgbClr val="FFC000"/>
          </a:solidFill>
        </p:spPr>
        <p:txBody>
          <a:bodyPr wrap="square">
            <a:spAutoFit/>
          </a:bodyPr>
          <a:lstStyle/>
          <a:p>
            <a:r>
              <a:rPr lang="zh-CN" altLang="en-US" sz="2800" b="1" dirty="0" smtClean="0"/>
              <a:t>数学系学生</a:t>
            </a:r>
            <a:r>
              <a:rPr lang="zh-CN" altLang="zh-CN" sz="2800" b="1" dirty="0" smtClean="0"/>
              <a:t>考试</a:t>
            </a:r>
            <a:r>
              <a:rPr lang="zh-CN" altLang="en-US" sz="2800" b="1" dirty="0" smtClean="0"/>
              <a:t>科目</a:t>
            </a:r>
            <a:endParaRPr lang="zh-CN" altLang="en-US" sz="2800" b="1" dirty="0"/>
          </a:p>
        </p:txBody>
      </p:sp>
    </p:spTree>
    <p:extLst>
      <p:ext uri="{BB962C8B-B14F-4D97-AF65-F5344CB8AC3E}">
        <p14:creationId xmlns:p14="http://schemas.microsoft.com/office/powerpoint/2010/main" xmlns="" val="82269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Effect transition="in" filter="fade">
                                      <p:cBhvr>
                                        <p:cTn id="3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autoUpdateAnimBg="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3352800" y="504825"/>
          <a:ext cx="3843338" cy="566738"/>
        </p:xfrm>
        <a:graphic>
          <a:graphicData uri="http://schemas.openxmlformats.org/presentationml/2006/ole">
            <p:oleObj spid="_x0000_s227330" r:id="rId3" imgW="1739900" imgH="254000" progId="">
              <p:embed/>
            </p:oleObj>
          </a:graphicData>
        </a:graphic>
      </p:graphicFrame>
      <p:sp>
        <p:nvSpPr>
          <p:cNvPr id="6148" name="Text Box 4"/>
          <p:cNvSpPr txBox="1">
            <a:spLocks noChangeArrowheads="1"/>
          </p:cNvSpPr>
          <p:nvPr/>
        </p:nvSpPr>
        <p:spPr bwMode="auto">
          <a:xfrm>
            <a:off x="762000" y="428625"/>
            <a:ext cx="2514600" cy="579438"/>
          </a:xfrm>
          <a:prstGeom prst="rect">
            <a:avLst/>
          </a:prstGeom>
          <a:solidFill>
            <a:srgbClr val="FFFF00"/>
          </a:solidFill>
          <a:ln w="9525">
            <a:noFill/>
            <a:miter lim="800000"/>
            <a:headEnd/>
            <a:tailEnd/>
          </a:ln>
          <a:effectLst/>
        </p:spPr>
        <p:txBody>
          <a:bodyPr>
            <a:spAutoFit/>
          </a:bodyPr>
          <a:lstStyle/>
          <a:p>
            <a:pPr algn="ctr">
              <a:spcBef>
                <a:spcPct val="50000"/>
              </a:spcBef>
            </a:pPr>
            <a:r>
              <a:rPr lang="zh-CN" altLang="en-US" sz="3200" b="1">
                <a:latin typeface="楷体_GB2312" pitchFamily="49" charset="-122"/>
                <a:ea typeface="楷体_GB2312" pitchFamily="49" charset="-122"/>
              </a:rPr>
              <a:t>销售量预测 </a:t>
            </a:r>
          </a:p>
        </p:txBody>
      </p:sp>
      <p:sp>
        <p:nvSpPr>
          <p:cNvPr id="6149" name="Text Box 5"/>
          <p:cNvSpPr txBox="1">
            <a:spLocks noChangeArrowheads="1"/>
          </p:cNvSpPr>
          <p:nvPr/>
        </p:nvSpPr>
        <p:spPr bwMode="auto">
          <a:xfrm>
            <a:off x="1219200" y="1190625"/>
            <a:ext cx="6553200" cy="519113"/>
          </a:xfrm>
          <a:prstGeom prst="rect">
            <a:avLst/>
          </a:prstGeom>
          <a:solidFill>
            <a:srgbClr val="FFCCFF"/>
          </a:solidFill>
          <a:ln w="9525">
            <a:noFill/>
            <a:miter lim="800000"/>
            <a:headEnd/>
            <a:tailEnd/>
          </a:ln>
          <a:effectLst/>
        </p:spPr>
        <p:txBody>
          <a:bodyPr>
            <a:spAutoFit/>
          </a:bodyPr>
          <a:lstStyle/>
          <a:p>
            <a:pPr>
              <a:spcBef>
                <a:spcPct val="50000"/>
              </a:spcBef>
            </a:pPr>
            <a:r>
              <a:rPr lang="zh-CN" altLang="en-US" sz="2800" b="1"/>
              <a:t>价格差</a:t>
            </a:r>
            <a:r>
              <a:rPr lang="en-US" altLang="zh-CN" sz="2800" b="1" i="1"/>
              <a:t>x</a:t>
            </a:r>
            <a:r>
              <a:rPr lang="en-US" altLang="zh-CN" sz="2800" b="1" baseline="-30000"/>
              <a:t>1</a:t>
            </a:r>
            <a:r>
              <a:rPr lang="en-US" altLang="zh-CN" sz="2800" b="1"/>
              <a:t>=</a:t>
            </a:r>
            <a:r>
              <a:rPr lang="zh-CN" altLang="en-US" sz="2800" b="1"/>
              <a:t>其它厂家</a:t>
            </a:r>
            <a:r>
              <a:rPr lang="zh-CN" altLang="en-US" sz="2800" b="1">
                <a:latin typeface="Courier New" pitchFamily="49" charset="0"/>
              </a:rPr>
              <a:t>价格</a:t>
            </a:r>
            <a:r>
              <a:rPr lang="en-US" altLang="zh-CN" sz="2800" b="1" i="1"/>
              <a:t>x</a:t>
            </a:r>
            <a:r>
              <a:rPr lang="en-US" altLang="zh-CN" sz="2800" b="1" baseline="-30000"/>
              <a:t>3</a:t>
            </a:r>
            <a:r>
              <a:rPr lang="en-US" altLang="zh-CN" sz="2800" b="1"/>
              <a:t>-</a:t>
            </a:r>
            <a:r>
              <a:rPr lang="zh-CN" altLang="en-US" sz="2800" b="1"/>
              <a:t>本公司</a:t>
            </a:r>
            <a:r>
              <a:rPr lang="zh-CN" altLang="en-US" sz="2800" b="1">
                <a:latin typeface="Courier New" pitchFamily="49" charset="0"/>
              </a:rPr>
              <a:t>价格</a:t>
            </a:r>
            <a:r>
              <a:rPr lang="en-US" altLang="zh-CN" sz="2800" b="1" i="1"/>
              <a:t>x</a:t>
            </a:r>
            <a:r>
              <a:rPr lang="en-US" altLang="zh-CN" sz="2800" b="1" baseline="-30000"/>
              <a:t>4</a:t>
            </a:r>
            <a:endParaRPr lang="en-US" altLang="zh-CN" sz="2800" b="1"/>
          </a:p>
        </p:txBody>
      </p:sp>
      <p:sp>
        <p:nvSpPr>
          <p:cNvPr id="6150" name="Text Box 6"/>
          <p:cNvSpPr txBox="1">
            <a:spLocks noChangeArrowheads="1"/>
          </p:cNvSpPr>
          <p:nvPr/>
        </p:nvSpPr>
        <p:spPr bwMode="auto">
          <a:xfrm>
            <a:off x="762000" y="1814513"/>
            <a:ext cx="1295400" cy="519112"/>
          </a:xfrm>
          <a:prstGeom prst="rect">
            <a:avLst/>
          </a:prstGeom>
          <a:solidFill>
            <a:srgbClr val="99FFCC"/>
          </a:solidFill>
          <a:ln w="9525">
            <a:noFill/>
            <a:miter lim="800000"/>
            <a:headEnd/>
            <a:tailEnd/>
          </a:ln>
          <a:effectLst/>
        </p:spPr>
        <p:txBody>
          <a:bodyPr>
            <a:spAutoFit/>
          </a:bodyPr>
          <a:lstStyle/>
          <a:p>
            <a:pPr>
              <a:spcBef>
                <a:spcPct val="50000"/>
              </a:spcBef>
            </a:pPr>
            <a:r>
              <a:rPr lang="zh-CN" altLang="en-US" sz="2800" b="1"/>
              <a:t>估计</a:t>
            </a:r>
            <a:r>
              <a:rPr lang="en-US" altLang="zh-CN" sz="2800" b="1" i="1"/>
              <a:t>x</a:t>
            </a:r>
            <a:r>
              <a:rPr lang="en-US" altLang="zh-CN" sz="2800" b="1" baseline="-30000"/>
              <a:t>3</a:t>
            </a:r>
          </a:p>
        </p:txBody>
      </p:sp>
      <p:sp>
        <p:nvSpPr>
          <p:cNvPr id="6151" name="Text Box 7"/>
          <p:cNvSpPr txBox="1">
            <a:spLocks noChangeArrowheads="1"/>
          </p:cNvSpPr>
          <p:nvPr/>
        </p:nvSpPr>
        <p:spPr bwMode="auto">
          <a:xfrm>
            <a:off x="1981200" y="1814513"/>
            <a:ext cx="1219200" cy="519112"/>
          </a:xfrm>
          <a:prstGeom prst="rect">
            <a:avLst/>
          </a:prstGeom>
          <a:solidFill>
            <a:srgbClr val="99FFCC"/>
          </a:solidFill>
          <a:ln w="9525">
            <a:noFill/>
            <a:miter lim="800000"/>
            <a:headEnd/>
            <a:tailEnd/>
          </a:ln>
          <a:effectLst/>
        </p:spPr>
        <p:txBody>
          <a:bodyPr>
            <a:spAutoFit/>
          </a:bodyPr>
          <a:lstStyle/>
          <a:p>
            <a:pPr>
              <a:spcBef>
                <a:spcPct val="50000"/>
              </a:spcBef>
            </a:pPr>
            <a:r>
              <a:rPr lang="zh-CN" altLang="en-US" sz="2800" b="1"/>
              <a:t>调整</a:t>
            </a:r>
            <a:r>
              <a:rPr lang="en-US" altLang="zh-CN" sz="2800" b="1" i="1"/>
              <a:t>x</a:t>
            </a:r>
            <a:r>
              <a:rPr lang="en-US" altLang="zh-CN" sz="2800" b="1" baseline="-30000"/>
              <a:t>4</a:t>
            </a:r>
          </a:p>
        </p:txBody>
      </p:sp>
      <p:sp>
        <p:nvSpPr>
          <p:cNvPr id="6156" name="Text Box 12"/>
          <p:cNvSpPr txBox="1">
            <a:spLocks noChangeArrowheads="1"/>
          </p:cNvSpPr>
          <p:nvPr/>
        </p:nvSpPr>
        <p:spPr bwMode="auto">
          <a:xfrm>
            <a:off x="762000" y="2438400"/>
            <a:ext cx="7696200" cy="519113"/>
          </a:xfrm>
          <a:prstGeom prst="rect">
            <a:avLst/>
          </a:prstGeom>
          <a:noFill/>
          <a:ln w="9525">
            <a:noFill/>
            <a:miter lim="800000"/>
            <a:headEnd/>
            <a:tailEnd/>
          </a:ln>
          <a:effectLst/>
        </p:spPr>
        <p:txBody>
          <a:bodyPr>
            <a:spAutoFit/>
          </a:bodyPr>
          <a:lstStyle/>
          <a:p>
            <a:pPr>
              <a:spcBef>
                <a:spcPct val="50000"/>
              </a:spcBef>
            </a:pPr>
            <a:r>
              <a:rPr lang="zh-CN" altLang="en-US" sz="2800" b="1"/>
              <a:t>控制价格差</a:t>
            </a:r>
            <a:r>
              <a:rPr lang="en-US" altLang="zh-CN" sz="2800" b="1" i="1"/>
              <a:t>x</a:t>
            </a:r>
            <a:r>
              <a:rPr lang="en-US" altLang="zh-CN" sz="2800" b="1" baseline="-30000"/>
              <a:t>1</a:t>
            </a:r>
            <a:r>
              <a:rPr lang="en-US" altLang="zh-CN" sz="2800" b="1"/>
              <a:t>=0.2</a:t>
            </a:r>
            <a:r>
              <a:rPr lang="zh-CN" altLang="en-US" sz="2800" b="1"/>
              <a:t>元，投入广告费</a:t>
            </a:r>
            <a:r>
              <a:rPr lang="en-US" altLang="zh-CN" sz="2800" b="1" i="1"/>
              <a:t>x</a:t>
            </a:r>
            <a:r>
              <a:rPr lang="en-US" altLang="zh-CN" sz="2800" b="1" baseline="-30000"/>
              <a:t>2</a:t>
            </a:r>
            <a:r>
              <a:rPr lang="en-US" altLang="zh-CN" sz="2800" b="1"/>
              <a:t>=650</a:t>
            </a:r>
            <a:r>
              <a:rPr lang="zh-CN" altLang="en-US" sz="2800" b="1"/>
              <a:t>万元</a:t>
            </a:r>
          </a:p>
        </p:txBody>
      </p:sp>
      <p:sp>
        <p:nvSpPr>
          <p:cNvPr id="6161" name="Text Box 17"/>
          <p:cNvSpPr txBox="1">
            <a:spLocks noChangeArrowheads="1"/>
          </p:cNvSpPr>
          <p:nvPr/>
        </p:nvSpPr>
        <p:spPr bwMode="auto">
          <a:xfrm>
            <a:off x="685800" y="3810000"/>
            <a:ext cx="8207375" cy="519113"/>
          </a:xfrm>
          <a:prstGeom prst="rect">
            <a:avLst/>
          </a:prstGeom>
          <a:noFill/>
          <a:ln w="9525">
            <a:noFill/>
            <a:miter lim="800000"/>
            <a:headEnd/>
            <a:tailEnd/>
          </a:ln>
          <a:effectLst/>
        </p:spPr>
        <p:txBody>
          <a:bodyPr>
            <a:spAutoFit/>
          </a:bodyPr>
          <a:lstStyle/>
          <a:p>
            <a:pPr>
              <a:spcBef>
                <a:spcPct val="50000"/>
              </a:spcBef>
            </a:pPr>
            <a:r>
              <a:rPr lang="zh-CN" altLang="en-US" sz="2800" b="1"/>
              <a:t>销售量预测区间为 </a:t>
            </a:r>
            <a:r>
              <a:rPr lang="en-US" altLang="zh-CN" sz="2800" b="1"/>
              <a:t>[7.8230</a:t>
            </a:r>
            <a:r>
              <a:rPr lang="zh-CN" altLang="en-US" sz="2800" b="1"/>
              <a:t>，</a:t>
            </a:r>
            <a:r>
              <a:rPr lang="en-US" altLang="zh-CN" sz="2800" b="1"/>
              <a:t>8.7636]</a:t>
            </a:r>
            <a:r>
              <a:rPr lang="zh-CN" altLang="en-US" sz="2800" b="1"/>
              <a:t>（置信度</a:t>
            </a:r>
            <a:r>
              <a:rPr lang="en-US" altLang="zh-CN" sz="2800" b="1"/>
              <a:t>95%</a:t>
            </a:r>
            <a:r>
              <a:rPr lang="zh-CN" altLang="en-US" sz="2800" b="1"/>
              <a:t>）</a:t>
            </a:r>
          </a:p>
        </p:txBody>
      </p:sp>
      <p:sp>
        <p:nvSpPr>
          <p:cNvPr id="6162" name="Text Box 18"/>
          <p:cNvSpPr txBox="1">
            <a:spLocks noChangeArrowheads="1"/>
          </p:cNvSpPr>
          <p:nvPr/>
        </p:nvSpPr>
        <p:spPr bwMode="auto">
          <a:xfrm>
            <a:off x="0" y="4572000"/>
            <a:ext cx="4572000" cy="519113"/>
          </a:xfrm>
          <a:prstGeom prst="rect">
            <a:avLst/>
          </a:prstGeom>
          <a:solidFill>
            <a:srgbClr val="FFFF00"/>
          </a:solidFill>
          <a:ln w="9525">
            <a:noFill/>
            <a:miter lim="800000"/>
            <a:headEnd/>
            <a:tailEnd/>
          </a:ln>
          <a:effectLst/>
        </p:spPr>
        <p:txBody>
          <a:bodyPr>
            <a:spAutoFit/>
          </a:bodyPr>
          <a:lstStyle/>
          <a:p>
            <a:pPr>
              <a:spcBef>
                <a:spcPct val="50000"/>
              </a:spcBef>
            </a:pPr>
            <a:r>
              <a:rPr lang="zh-CN" altLang="en-US" sz="2800" b="1"/>
              <a:t>上限用作库存管理的目标值 </a:t>
            </a:r>
          </a:p>
        </p:txBody>
      </p:sp>
      <p:sp>
        <p:nvSpPr>
          <p:cNvPr id="6163" name="Text Box 19"/>
          <p:cNvSpPr txBox="1">
            <a:spLocks noChangeArrowheads="1"/>
          </p:cNvSpPr>
          <p:nvPr/>
        </p:nvSpPr>
        <p:spPr bwMode="auto">
          <a:xfrm>
            <a:off x="4572000" y="4572000"/>
            <a:ext cx="4572000" cy="519113"/>
          </a:xfrm>
          <a:prstGeom prst="rect">
            <a:avLst/>
          </a:prstGeom>
          <a:solidFill>
            <a:srgbClr val="FFFF00"/>
          </a:solidFill>
          <a:ln w="9525">
            <a:noFill/>
            <a:miter lim="800000"/>
            <a:headEnd/>
            <a:tailEnd/>
          </a:ln>
          <a:effectLst/>
        </p:spPr>
        <p:txBody>
          <a:bodyPr>
            <a:spAutoFit/>
          </a:bodyPr>
          <a:lstStyle/>
          <a:p>
            <a:pPr>
              <a:spcBef>
                <a:spcPct val="50000"/>
              </a:spcBef>
            </a:pPr>
            <a:r>
              <a:rPr lang="zh-CN" altLang="en-US" sz="2800" b="1"/>
              <a:t>下限用来把握公司的现金流 </a:t>
            </a:r>
          </a:p>
        </p:txBody>
      </p:sp>
      <p:sp>
        <p:nvSpPr>
          <p:cNvPr id="6164" name="Text Box 20"/>
          <p:cNvSpPr txBox="1">
            <a:spLocks noChangeArrowheads="1"/>
          </p:cNvSpPr>
          <p:nvPr/>
        </p:nvSpPr>
        <p:spPr bwMode="auto">
          <a:xfrm>
            <a:off x="838200" y="5257800"/>
            <a:ext cx="7772400" cy="1158875"/>
          </a:xfrm>
          <a:prstGeom prst="rect">
            <a:avLst/>
          </a:prstGeom>
          <a:noFill/>
          <a:ln w="9525">
            <a:noFill/>
            <a:miter lim="800000"/>
            <a:headEnd/>
            <a:tailEnd/>
          </a:ln>
          <a:effectLst/>
        </p:spPr>
        <p:txBody>
          <a:bodyPr>
            <a:spAutoFit/>
          </a:bodyPr>
          <a:lstStyle/>
          <a:p>
            <a:pPr algn="ctr">
              <a:lnSpc>
                <a:spcPct val="125000"/>
              </a:lnSpc>
              <a:spcBef>
                <a:spcPct val="50000"/>
              </a:spcBef>
            </a:pPr>
            <a:r>
              <a:rPr lang="zh-CN" altLang="en-US" sz="2800" b="1"/>
              <a:t>若估计</a:t>
            </a:r>
            <a:r>
              <a:rPr lang="en-US" altLang="zh-CN" sz="2800" b="1" i="1"/>
              <a:t>x</a:t>
            </a:r>
            <a:r>
              <a:rPr lang="en-US" altLang="zh-CN" sz="2800" b="1" baseline="-30000"/>
              <a:t>3</a:t>
            </a:r>
            <a:r>
              <a:rPr lang="en-US" altLang="zh-CN" sz="2800" b="1"/>
              <a:t>=3.9</a:t>
            </a:r>
            <a:r>
              <a:rPr lang="zh-CN" altLang="en-US" sz="2800" b="1"/>
              <a:t>，设定</a:t>
            </a:r>
            <a:r>
              <a:rPr lang="en-US" altLang="zh-CN" sz="2800" b="1" i="1"/>
              <a:t>x</a:t>
            </a:r>
            <a:r>
              <a:rPr lang="en-US" altLang="zh-CN" sz="2800" b="1" baseline="-30000"/>
              <a:t>4</a:t>
            </a:r>
            <a:r>
              <a:rPr lang="en-US" altLang="zh-CN" sz="2800" b="1"/>
              <a:t>=3.7</a:t>
            </a:r>
            <a:r>
              <a:rPr lang="zh-CN" altLang="en-US" sz="2800" b="1"/>
              <a:t>，则可以</a:t>
            </a:r>
            <a:r>
              <a:rPr lang="en-US" altLang="zh-CN" sz="2800" b="1"/>
              <a:t>95%</a:t>
            </a:r>
            <a:r>
              <a:rPr lang="zh-CN" altLang="en-US" sz="2800" b="1"/>
              <a:t>的把握知道销售额在 </a:t>
            </a:r>
            <a:r>
              <a:rPr lang="en-US" altLang="zh-CN" sz="2800" b="1"/>
              <a:t>7.8320</a:t>
            </a:r>
            <a:r>
              <a:rPr lang="en-US" altLang="zh-CN" sz="2800" b="1">
                <a:sym typeface="Symbol" pitchFamily="18" charset="2"/>
              </a:rPr>
              <a:t></a:t>
            </a:r>
            <a:r>
              <a:rPr lang="en-US" altLang="zh-CN" sz="2800" b="1"/>
              <a:t>3.7</a:t>
            </a:r>
            <a:r>
              <a:rPr lang="en-US" altLang="zh-CN" sz="2800" b="1">
                <a:sym typeface="Symbol" pitchFamily="18" charset="2"/>
              </a:rPr>
              <a:t> </a:t>
            </a:r>
            <a:r>
              <a:rPr lang="en-US" altLang="zh-CN" sz="2800" b="1"/>
              <a:t>29</a:t>
            </a:r>
            <a:r>
              <a:rPr lang="zh-CN" altLang="en-US" sz="2800" b="1"/>
              <a:t>（百万元）以上</a:t>
            </a:r>
          </a:p>
        </p:txBody>
      </p:sp>
      <p:grpSp>
        <p:nvGrpSpPr>
          <p:cNvPr id="2" name="Group 27"/>
          <p:cNvGrpSpPr>
            <a:grpSpLocks/>
          </p:cNvGrpSpPr>
          <p:nvPr/>
        </p:nvGrpSpPr>
        <p:grpSpPr bwMode="auto">
          <a:xfrm>
            <a:off x="3352800" y="1814513"/>
            <a:ext cx="1524000" cy="547687"/>
            <a:chOff x="2112" y="1113"/>
            <a:chExt cx="960" cy="345"/>
          </a:xfrm>
        </p:grpSpPr>
        <p:sp>
          <p:nvSpPr>
            <p:cNvPr id="6155" name="Text Box 11"/>
            <p:cNvSpPr txBox="1">
              <a:spLocks noChangeArrowheads="1"/>
            </p:cNvSpPr>
            <p:nvPr/>
          </p:nvSpPr>
          <p:spPr bwMode="auto">
            <a:xfrm>
              <a:off x="2256" y="1113"/>
              <a:ext cx="816" cy="327"/>
            </a:xfrm>
            <a:prstGeom prst="rect">
              <a:avLst/>
            </a:prstGeom>
            <a:solidFill>
              <a:srgbClr val="CCFF99"/>
            </a:solidFill>
            <a:ln w="9525">
              <a:noFill/>
              <a:miter lim="800000"/>
              <a:headEnd/>
              <a:tailEnd/>
            </a:ln>
            <a:effectLst/>
          </p:spPr>
          <p:txBody>
            <a:bodyPr>
              <a:spAutoFit/>
            </a:bodyPr>
            <a:lstStyle/>
            <a:p>
              <a:pPr>
                <a:spcBef>
                  <a:spcPct val="50000"/>
                </a:spcBef>
              </a:pPr>
              <a:r>
                <a:rPr lang="zh-CN" altLang="en-US" sz="2800" b="1"/>
                <a:t>控制</a:t>
              </a:r>
              <a:r>
                <a:rPr lang="en-US" altLang="zh-CN" sz="2800" b="1" i="1"/>
                <a:t>x</a:t>
              </a:r>
              <a:r>
                <a:rPr lang="en-US" altLang="zh-CN" sz="2800" b="1" baseline="-30000"/>
                <a:t>1</a:t>
              </a:r>
            </a:p>
          </p:txBody>
        </p:sp>
        <p:sp>
          <p:nvSpPr>
            <p:cNvPr id="6169" name="AutoShape 25"/>
            <p:cNvSpPr>
              <a:spLocks noChangeArrowheads="1"/>
            </p:cNvSpPr>
            <p:nvPr/>
          </p:nvSpPr>
          <p:spPr bwMode="auto">
            <a:xfrm>
              <a:off x="2112" y="1152"/>
              <a:ext cx="96" cy="306"/>
            </a:xfrm>
            <a:prstGeom prst="rightArrow">
              <a:avLst>
                <a:gd name="adj1" fmla="val 50000"/>
                <a:gd name="adj2" fmla="val 25000"/>
              </a:avLst>
            </a:prstGeom>
            <a:solidFill>
              <a:srgbClr val="CCFF99"/>
            </a:solidFill>
            <a:ln w="9525">
              <a:solidFill>
                <a:schemeClr val="tx1"/>
              </a:solidFill>
              <a:miter lim="800000"/>
              <a:headEnd/>
              <a:tailEnd/>
            </a:ln>
            <a:effectLst/>
          </p:spPr>
          <p:txBody>
            <a:bodyPr wrap="none" anchor="ctr"/>
            <a:lstStyle/>
            <a:p>
              <a:endParaRPr lang="zh-CN" altLang="en-US"/>
            </a:p>
          </p:txBody>
        </p:sp>
      </p:grpSp>
      <p:grpSp>
        <p:nvGrpSpPr>
          <p:cNvPr id="3" name="Group 28"/>
          <p:cNvGrpSpPr>
            <a:grpSpLocks/>
          </p:cNvGrpSpPr>
          <p:nvPr/>
        </p:nvGrpSpPr>
        <p:grpSpPr bwMode="auto">
          <a:xfrm>
            <a:off x="4953000" y="1800225"/>
            <a:ext cx="3200400" cy="519113"/>
            <a:chOff x="3120" y="1104"/>
            <a:chExt cx="2016" cy="327"/>
          </a:xfrm>
        </p:grpSpPr>
        <p:sp>
          <p:nvSpPr>
            <p:cNvPr id="6152" name="Text Box 8"/>
            <p:cNvSpPr txBox="1">
              <a:spLocks noChangeArrowheads="1"/>
            </p:cNvSpPr>
            <p:nvPr/>
          </p:nvSpPr>
          <p:spPr bwMode="auto">
            <a:xfrm>
              <a:off x="3408" y="1104"/>
              <a:ext cx="1728" cy="327"/>
            </a:xfrm>
            <a:prstGeom prst="rect">
              <a:avLst/>
            </a:prstGeom>
            <a:solidFill>
              <a:srgbClr val="CCFF99"/>
            </a:solidFill>
            <a:ln w="9525">
              <a:noFill/>
              <a:miter lim="800000"/>
              <a:headEnd/>
              <a:tailEnd/>
            </a:ln>
            <a:effectLst/>
          </p:spPr>
          <p:txBody>
            <a:bodyPr>
              <a:spAutoFit/>
            </a:bodyPr>
            <a:lstStyle/>
            <a:p>
              <a:pPr>
                <a:spcBef>
                  <a:spcPct val="50000"/>
                </a:spcBef>
              </a:pPr>
              <a:r>
                <a:rPr lang="zh-CN" altLang="en-US" sz="2800" b="1"/>
                <a:t>通过</a:t>
              </a:r>
              <a:r>
                <a:rPr lang="en-US" altLang="zh-CN" sz="2800" b="1" i="1"/>
                <a:t>x</a:t>
              </a:r>
              <a:r>
                <a:rPr lang="en-US" altLang="zh-CN" sz="2800" b="1" baseline="-30000"/>
                <a:t>1</a:t>
              </a:r>
              <a:r>
                <a:rPr lang="en-US" altLang="zh-CN" sz="2800" b="1"/>
                <a:t>, </a:t>
              </a:r>
              <a:r>
                <a:rPr lang="en-US" altLang="zh-CN" sz="2800" b="1" i="1"/>
                <a:t>x</a:t>
              </a:r>
              <a:r>
                <a:rPr lang="en-US" altLang="zh-CN" sz="2800" b="1" baseline="-30000"/>
                <a:t>2</a:t>
              </a:r>
              <a:r>
                <a:rPr lang="zh-CN" altLang="en-US" sz="2800" b="1"/>
                <a:t>预测</a:t>
              </a:r>
              <a:r>
                <a:rPr lang="en-US" altLang="zh-CN" sz="2800" b="1" i="1"/>
                <a:t>y</a:t>
              </a:r>
            </a:p>
          </p:txBody>
        </p:sp>
        <p:sp>
          <p:nvSpPr>
            <p:cNvPr id="6170" name="AutoShape 26"/>
            <p:cNvSpPr>
              <a:spLocks noChangeArrowheads="1"/>
            </p:cNvSpPr>
            <p:nvPr/>
          </p:nvSpPr>
          <p:spPr bwMode="auto">
            <a:xfrm>
              <a:off x="3120" y="1152"/>
              <a:ext cx="144" cy="240"/>
            </a:xfrm>
            <a:prstGeom prst="rightArrow">
              <a:avLst>
                <a:gd name="adj1" fmla="val 50000"/>
                <a:gd name="adj2" fmla="val 25000"/>
              </a:avLst>
            </a:prstGeom>
            <a:solidFill>
              <a:srgbClr val="CCFF99"/>
            </a:solidFill>
            <a:ln w="9525">
              <a:solidFill>
                <a:schemeClr val="tx1"/>
              </a:solidFill>
              <a:miter lim="800000"/>
              <a:headEnd/>
              <a:tailEnd/>
            </a:ln>
            <a:effectLst/>
          </p:spPr>
          <p:txBody>
            <a:bodyPr wrap="none" anchor="ctr"/>
            <a:lstStyle/>
            <a:p>
              <a:endParaRPr lang="zh-CN" altLang="en-US"/>
            </a:p>
          </p:txBody>
        </p:sp>
      </p:grpSp>
      <p:grpSp>
        <p:nvGrpSpPr>
          <p:cNvPr id="4" name="Group 33"/>
          <p:cNvGrpSpPr>
            <a:grpSpLocks/>
          </p:cNvGrpSpPr>
          <p:nvPr/>
        </p:nvGrpSpPr>
        <p:grpSpPr bwMode="auto">
          <a:xfrm>
            <a:off x="755650" y="3090863"/>
            <a:ext cx="7632700" cy="566737"/>
            <a:chOff x="559" y="1947"/>
            <a:chExt cx="4725" cy="357"/>
          </a:xfrm>
        </p:grpSpPr>
        <p:graphicFrame>
          <p:nvGraphicFramePr>
            <p:cNvPr id="6174" name="Object 30"/>
            <p:cNvGraphicFramePr>
              <a:graphicFrameLocks noChangeAspect="1"/>
            </p:cNvGraphicFramePr>
            <p:nvPr/>
          </p:nvGraphicFramePr>
          <p:xfrm>
            <a:off x="559" y="1947"/>
            <a:ext cx="3642" cy="357"/>
          </p:xfrm>
          <a:graphic>
            <a:graphicData uri="http://schemas.openxmlformats.org/presentationml/2006/ole">
              <p:oleObj spid="_x0000_s227331" name="Equation" r:id="rId4" imgW="2247840" imgH="253800" progId="">
                <p:embed/>
              </p:oleObj>
            </a:graphicData>
          </a:graphic>
        </p:graphicFrame>
        <p:sp>
          <p:nvSpPr>
            <p:cNvPr id="6175" name="Text Box 31"/>
            <p:cNvSpPr txBox="1">
              <a:spLocks noChangeArrowheads="1"/>
            </p:cNvSpPr>
            <p:nvPr/>
          </p:nvSpPr>
          <p:spPr bwMode="auto">
            <a:xfrm>
              <a:off x="4195" y="1968"/>
              <a:ext cx="1089" cy="327"/>
            </a:xfrm>
            <a:prstGeom prst="rect">
              <a:avLst/>
            </a:prstGeom>
            <a:noFill/>
            <a:ln w="9525">
              <a:noFill/>
              <a:miter lim="800000"/>
              <a:headEnd/>
              <a:tailEnd/>
            </a:ln>
            <a:effectLst/>
          </p:spPr>
          <p:txBody>
            <a:bodyPr>
              <a:spAutoFit/>
            </a:bodyPr>
            <a:lstStyle/>
            <a:p>
              <a:pPr>
                <a:spcBef>
                  <a:spcPct val="50000"/>
                </a:spcBef>
              </a:pPr>
              <a:r>
                <a:rPr lang="en-US" altLang="zh-CN" sz="2800" b="1"/>
                <a:t>(</a:t>
              </a:r>
              <a:r>
                <a:rPr lang="zh-CN" altLang="en-US" sz="2800" b="1"/>
                <a:t>百万支</a:t>
              </a:r>
              <a:r>
                <a:rPr lang="en-US" altLang="zh-CN" sz="2800" b="1"/>
                <a:t>)</a:t>
              </a:r>
            </a:p>
          </p:txBody>
        </p:sp>
      </p:grpSp>
      <p:pic>
        <p:nvPicPr>
          <p:cNvPr id="6178" name="Picture 34" descr="j0222015"/>
          <p:cNvPicPr>
            <a:picLocks noChangeAspect="1" noChangeArrowheads="1"/>
          </p:cNvPicPr>
          <p:nvPr/>
        </p:nvPicPr>
        <p:blipFill>
          <a:blip r:embed="rId5"/>
          <a:srcRect/>
          <a:stretch>
            <a:fillRect/>
          </a:stretch>
        </p:blipFill>
        <p:spPr bwMode="auto">
          <a:xfrm>
            <a:off x="8320088" y="188913"/>
            <a:ext cx="644525" cy="647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149"/>
                                        </p:tgtEl>
                                        <p:attrNameLst>
                                          <p:attrName>style.visibility</p:attrName>
                                        </p:attrNameLst>
                                      </p:cBhvr>
                                      <p:to>
                                        <p:strVal val="visible"/>
                                      </p:to>
                                    </p:set>
                                    <p:animEffect transition="in" filter="blinds(horizontal)">
                                      <p:cBhvr>
                                        <p:cTn id="11" dur="500"/>
                                        <p:tgtEl>
                                          <p:spTgt spid="614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150"/>
                                        </p:tgtEl>
                                        <p:attrNameLst>
                                          <p:attrName>style.visibility</p:attrName>
                                        </p:attrNameLst>
                                      </p:cBhvr>
                                      <p:to>
                                        <p:strVal val="visible"/>
                                      </p:to>
                                    </p:set>
                                    <p:animEffect transition="in" filter="box(in)">
                                      <p:cBhvr>
                                        <p:cTn id="16" dur="500"/>
                                        <p:tgtEl>
                                          <p:spTgt spid="615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151"/>
                                        </p:tgtEl>
                                        <p:attrNameLst>
                                          <p:attrName>style.visibility</p:attrName>
                                        </p:attrNameLst>
                                      </p:cBhvr>
                                      <p:to>
                                        <p:strVal val="visible"/>
                                      </p:to>
                                    </p:set>
                                    <p:animEffect transition="in" filter="box(in)">
                                      <p:cBhvr>
                                        <p:cTn id="21" dur="500"/>
                                        <p:tgtEl>
                                          <p:spTgt spid="615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6156"/>
                                        </p:tgtEl>
                                        <p:attrNameLst>
                                          <p:attrName>style.visibility</p:attrName>
                                        </p:attrNameLst>
                                      </p:cBhvr>
                                      <p:to>
                                        <p:strVal val="visible"/>
                                      </p:to>
                                    </p:set>
                                    <p:animEffect transition="in" filter="box(out)">
                                      <p:cBhvr>
                                        <p:cTn id="36" dur="500"/>
                                        <p:tgtEl>
                                          <p:spTgt spid="6156"/>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strips(downLeft)">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6161"/>
                                        </p:tgtEl>
                                        <p:attrNameLst>
                                          <p:attrName>style.visibility</p:attrName>
                                        </p:attrNameLst>
                                      </p:cBhvr>
                                      <p:to>
                                        <p:strVal val="visible"/>
                                      </p:to>
                                    </p:set>
                                    <p:animEffect transition="in" filter="box(out)">
                                      <p:cBhvr>
                                        <p:cTn id="46" dur="500"/>
                                        <p:tgtEl>
                                          <p:spTgt spid="6161"/>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6162"/>
                                        </p:tgtEl>
                                        <p:attrNameLst>
                                          <p:attrName>style.visibility</p:attrName>
                                        </p:attrNameLst>
                                      </p:cBhvr>
                                      <p:to>
                                        <p:strVal val="visible"/>
                                      </p:to>
                                    </p:set>
                                    <p:animEffect transition="in" filter="checkerboard(across)">
                                      <p:cBhvr>
                                        <p:cTn id="51" dur="500"/>
                                        <p:tgtEl>
                                          <p:spTgt spid="6162"/>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6163"/>
                                        </p:tgtEl>
                                        <p:attrNameLst>
                                          <p:attrName>style.visibility</p:attrName>
                                        </p:attrNameLst>
                                      </p:cBhvr>
                                      <p:to>
                                        <p:strVal val="visible"/>
                                      </p:to>
                                    </p:set>
                                    <p:animEffect transition="in" filter="checkerboard(across)">
                                      <p:cBhvr>
                                        <p:cTn id="56" dur="500"/>
                                        <p:tgtEl>
                                          <p:spTgt spid="6163"/>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6164"/>
                                        </p:tgtEl>
                                        <p:attrNameLst>
                                          <p:attrName>style.visibility</p:attrName>
                                        </p:attrNameLst>
                                      </p:cBhvr>
                                      <p:to>
                                        <p:strVal val="visible"/>
                                      </p:to>
                                    </p:set>
                                    <p:animEffect transition="in" filter="checkerboard(across)">
                                      <p:cBhvr>
                                        <p:cTn id="6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autoUpdateAnimBg="0"/>
      <p:bldP spid="6150" grpId="0" animBg="1" autoUpdateAnimBg="0"/>
      <p:bldP spid="6151" grpId="0" animBg="1" autoUpdateAnimBg="0"/>
      <p:bldP spid="6156" grpId="0" animBg="1" autoUpdateAnimBg="0"/>
      <p:bldP spid="6161" grpId="0" animBg="1" autoUpdateAnimBg="0"/>
      <p:bldP spid="6162" grpId="0" animBg="1"/>
      <p:bldP spid="6163" grpId="0" animBg="1"/>
      <p:bldP spid="6164"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19672" y="548680"/>
            <a:ext cx="6048672" cy="646331"/>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600" b="1" dirty="0" smtClean="0">
                <a:latin typeface="+mj-lt"/>
                <a:ea typeface="隶书" panose="02010509060101010101" pitchFamily="49" charset="-122"/>
              </a:rPr>
              <a:t>学生</a:t>
            </a:r>
            <a:r>
              <a:rPr lang="zh-CN" altLang="en-US" sz="3600" b="1" dirty="0">
                <a:latin typeface="+mj-lt"/>
                <a:ea typeface="隶书" panose="02010509060101010101" pitchFamily="49" charset="-122"/>
              </a:rPr>
              <a:t>考试成绩综合评价</a:t>
            </a:r>
          </a:p>
        </p:txBody>
      </p:sp>
      <p:sp>
        <p:nvSpPr>
          <p:cNvPr id="6" name="Text Box 3"/>
          <p:cNvSpPr txBox="1">
            <a:spLocks noChangeArrowheads="1"/>
          </p:cNvSpPr>
          <p:nvPr/>
        </p:nvSpPr>
        <p:spPr bwMode="auto">
          <a:xfrm>
            <a:off x="506016" y="1556792"/>
            <a:ext cx="609600" cy="1066800"/>
          </a:xfrm>
          <a:prstGeom prst="rect">
            <a:avLst/>
          </a:prstGeom>
          <a:solidFill>
            <a:srgbClr val="FFC000"/>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7" name="矩形 6"/>
          <p:cNvSpPr/>
          <p:nvPr/>
        </p:nvSpPr>
        <p:spPr>
          <a:xfrm>
            <a:off x="683568" y="3429000"/>
            <a:ext cx="7920880" cy="1643527"/>
          </a:xfrm>
          <a:prstGeom prst="rect">
            <a:avLst/>
          </a:prstGeom>
          <a:solidFill>
            <a:srgbClr val="FFCCFF"/>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确定</a:t>
            </a:r>
            <a:r>
              <a:rPr lang="zh-CN" altLang="zh-CN" sz="2800" b="1" dirty="0"/>
              <a:t>若干</a:t>
            </a:r>
            <a:r>
              <a:rPr lang="zh-CN" altLang="zh-CN" sz="2800" b="1" dirty="0">
                <a:solidFill>
                  <a:srgbClr val="FF0000"/>
                </a:solidFill>
              </a:rPr>
              <a:t>综合</a:t>
            </a:r>
            <a:r>
              <a:rPr lang="zh-CN" altLang="zh-CN" sz="2800" b="1" dirty="0" smtClean="0">
                <a:solidFill>
                  <a:srgbClr val="FF0000"/>
                </a:solidFill>
              </a:rPr>
              <a:t>评价</a:t>
            </a:r>
            <a:r>
              <a:rPr lang="zh-CN" altLang="zh-CN" sz="2800" b="1" dirty="0">
                <a:solidFill>
                  <a:srgbClr val="FF0000"/>
                </a:solidFill>
              </a:rPr>
              <a:t>指标</a:t>
            </a:r>
            <a:r>
              <a:rPr lang="zh-CN" altLang="zh-CN" sz="2800" b="1" dirty="0"/>
              <a:t>来最大程度地区分学生的考试成绩</a:t>
            </a:r>
            <a:r>
              <a:rPr lang="zh-CN" altLang="zh-CN" sz="2800" b="1" dirty="0" smtClean="0"/>
              <a:t>，在</a:t>
            </a:r>
            <a:r>
              <a:rPr lang="zh-CN" altLang="zh-CN" sz="2800" b="1" dirty="0"/>
              <a:t>不丢失重要信息的前提下简化对学生</a:t>
            </a:r>
            <a:r>
              <a:rPr lang="zh-CN" altLang="zh-CN" sz="2800" b="1" dirty="0" smtClean="0"/>
              <a:t>的</a:t>
            </a:r>
            <a:r>
              <a:rPr lang="zh-CN" altLang="en-US" sz="2800" b="1" dirty="0" smtClean="0"/>
              <a:t>评价；</a:t>
            </a:r>
            <a:endParaRPr lang="zh-CN" altLang="en-US" sz="2800" b="1" dirty="0"/>
          </a:p>
        </p:txBody>
      </p:sp>
      <p:sp>
        <p:nvSpPr>
          <p:cNvPr id="8" name="矩形 7"/>
          <p:cNvSpPr/>
          <p:nvPr/>
        </p:nvSpPr>
        <p:spPr>
          <a:xfrm>
            <a:off x="683568" y="5088343"/>
            <a:ext cx="7920880" cy="1126462"/>
          </a:xfrm>
          <a:prstGeom prst="rect">
            <a:avLst/>
          </a:prstGeom>
          <a:solidFill>
            <a:srgbClr val="FFFF00"/>
          </a:solidFill>
        </p:spPr>
        <p:txBody>
          <a:bodyPr wrap="square">
            <a:spAutoFit/>
          </a:bodyPr>
          <a:lstStyle/>
          <a:p>
            <a:pPr marL="457200" lvl="0" indent="-457200">
              <a:lnSpc>
                <a:spcPct val="120000"/>
              </a:lnSpc>
              <a:buFont typeface="Arial" panose="020B0604020202020204" pitchFamily="34" charset="0"/>
              <a:buChar char="•"/>
            </a:pPr>
            <a:r>
              <a:rPr lang="zh-CN" altLang="zh-CN" sz="2800" b="1" dirty="0" smtClean="0"/>
              <a:t>评价</a:t>
            </a:r>
            <a:r>
              <a:rPr lang="zh-CN" altLang="zh-CN" sz="2800" b="1" dirty="0"/>
              <a:t>中如何体现</a:t>
            </a:r>
            <a:r>
              <a:rPr lang="zh-CN" altLang="zh-CN" sz="2800" b="1" dirty="0">
                <a:solidFill>
                  <a:srgbClr val="FF0000"/>
                </a:solidFill>
              </a:rPr>
              <a:t>开闭卷的影响</a:t>
            </a:r>
            <a:r>
              <a:rPr lang="zh-CN" altLang="zh-CN" sz="2800" b="1" dirty="0"/>
              <a:t>，找到成绩背后的潜在因素</a:t>
            </a:r>
            <a:r>
              <a:rPr lang="zh-CN" altLang="zh-CN" sz="2800" b="1" dirty="0" smtClean="0"/>
              <a:t>，科学地对</a:t>
            </a:r>
            <a:r>
              <a:rPr lang="zh-CN" altLang="zh-CN" sz="2800" b="1" dirty="0"/>
              <a:t>考试成绩进行合理</a:t>
            </a:r>
            <a:r>
              <a:rPr lang="zh-CN" altLang="zh-CN" sz="2800" b="1" dirty="0" smtClean="0"/>
              <a:t>排序</a:t>
            </a:r>
            <a:r>
              <a:rPr lang="en-US" altLang="zh-CN" sz="2800" b="1" dirty="0" smtClean="0"/>
              <a:t>.</a:t>
            </a:r>
            <a:endParaRPr lang="zh-CN" altLang="zh-CN" sz="2800" b="1" dirty="0"/>
          </a:p>
        </p:txBody>
      </p:sp>
      <p:sp>
        <p:nvSpPr>
          <p:cNvPr id="9" name="矩形 8"/>
          <p:cNvSpPr/>
          <p:nvPr/>
        </p:nvSpPr>
        <p:spPr>
          <a:xfrm>
            <a:off x="1235448" y="1556792"/>
            <a:ext cx="7369000" cy="1126462"/>
          </a:xfrm>
          <a:prstGeom prst="rect">
            <a:avLst/>
          </a:prstGeom>
        </p:spPr>
        <p:txBody>
          <a:bodyPr wrap="square">
            <a:spAutoFit/>
          </a:bodyPr>
          <a:lstStyle/>
          <a:p>
            <a:pPr>
              <a:lnSpc>
                <a:spcPct val="120000"/>
              </a:lnSpc>
            </a:pPr>
            <a:r>
              <a:rPr lang="zh-CN" altLang="zh-CN" sz="2800" b="1" dirty="0"/>
              <a:t>按照学生</a:t>
            </a:r>
            <a:r>
              <a:rPr lang="en-US" altLang="zh-CN" sz="2800" b="1" dirty="0"/>
              <a:t>6</a:t>
            </a:r>
            <a:r>
              <a:rPr lang="zh-CN" altLang="zh-CN" sz="2800" b="1" dirty="0"/>
              <a:t>门课成绩的</a:t>
            </a:r>
            <a:r>
              <a:rPr lang="zh-CN" altLang="zh-CN" sz="2800" b="1" dirty="0" smtClean="0">
                <a:solidFill>
                  <a:srgbClr val="FF0000"/>
                </a:solidFill>
              </a:rPr>
              <a:t>总分</a:t>
            </a:r>
            <a:r>
              <a:rPr lang="zh-CN" altLang="zh-CN" sz="2800" b="1" dirty="0">
                <a:solidFill>
                  <a:srgbClr val="FF0000"/>
                </a:solidFill>
              </a:rPr>
              <a:t>排序</a:t>
            </a:r>
            <a:r>
              <a:rPr lang="zh-CN" altLang="zh-CN" sz="2800" b="1" dirty="0" smtClean="0"/>
              <a:t>进行</a:t>
            </a:r>
            <a:r>
              <a:rPr lang="zh-CN" altLang="zh-CN" sz="2800" b="1" dirty="0"/>
              <a:t>学业评价</a:t>
            </a:r>
            <a:r>
              <a:rPr lang="zh-CN" altLang="zh-CN" sz="2800" b="1" dirty="0" smtClean="0"/>
              <a:t>，没有考虑课程</a:t>
            </a:r>
            <a:r>
              <a:rPr lang="zh-CN" altLang="zh-CN" sz="2800" b="1" dirty="0"/>
              <a:t>之间的</a:t>
            </a:r>
            <a:r>
              <a:rPr lang="zh-CN" altLang="zh-CN" sz="2800" b="1" dirty="0" smtClean="0">
                <a:solidFill>
                  <a:srgbClr val="FF0000"/>
                </a:solidFill>
              </a:rPr>
              <a:t>相关性</a:t>
            </a:r>
            <a:r>
              <a:rPr lang="zh-CN" altLang="zh-CN" sz="2800" b="1" dirty="0" smtClean="0"/>
              <a:t>以及</a:t>
            </a:r>
            <a:r>
              <a:rPr lang="zh-CN" altLang="zh-CN" sz="2800" b="1" dirty="0">
                <a:solidFill>
                  <a:srgbClr val="FF0000"/>
                </a:solidFill>
              </a:rPr>
              <a:t>开闭卷</a:t>
            </a:r>
            <a:r>
              <a:rPr lang="zh-CN" altLang="zh-CN" sz="2800" b="1" dirty="0"/>
              <a:t>等</a:t>
            </a:r>
            <a:r>
              <a:rPr lang="zh-CN" altLang="zh-CN" sz="2800" b="1" dirty="0" smtClean="0"/>
              <a:t>因素</a:t>
            </a:r>
            <a:r>
              <a:rPr lang="en-US" altLang="zh-CN" sz="2800" b="1" dirty="0" smtClean="0"/>
              <a:t>.</a:t>
            </a:r>
            <a:endParaRPr lang="zh-CN" altLang="en-US" sz="2800" b="1" dirty="0"/>
          </a:p>
        </p:txBody>
      </p:sp>
      <p:sp>
        <p:nvSpPr>
          <p:cNvPr id="10" name="矩形 9"/>
          <p:cNvSpPr/>
          <p:nvPr/>
        </p:nvSpPr>
        <p:spPr>
          <a:xfrm>
            <a:off x="1235449" y="2708920"/>
            <a:ext cx="7008959" cy="523220"/>
          </a:xfrm>
          <a:prstGeom prst="rect">
            <a:avLst/>
          </a:prstGeom>
        </p:spPr>
        <p:txBody>
          <a:bodyPr wrap="square">
            <a:spAutoFit/>
          </a:bodyPr>
          <a:lstStyle/>
          <a:p>
            <a:r>
              <a:rPr lang="zh-CN" altLang="zh-CN" sz="2800" b="1" dirty="0"/>
              <a:t>利用这份数据</a:t>
            </a:r>
            <a:r>
              <a:rPr lang="zh-CN" altLang="zh-CN" sz="2800" b="1" dirty="0" smtClean="0">
                <a:solidFill>
                  <a:srgbClr val="FF0000"/>
                </a:solidFill>
              </a:rPr>
              <a:t>建立统计模型</a:t>
            </a:r>
            <a:r>
              <a:rPr lang="zh-CN" altLang="zh-CN" sz="2800" b="1" dirty="0" smtClean="0"/>
              <a:t>研究</a:t>
            </a:r>
            <a:r>
              <a:rPr lang="zh-CN" altLang="en-US" sz="2800" b="1" dirty="0" smtClean="0"/>
              <a:t>以下问题：</a:t>
            </a:r>
            <a:endParaRPr lang="zh-CN" altLang="en-US" sz="2800" b="1" dirty="0"/>
          </a:p>
        </p:txBody>
      </p:sp>
    </p:spTree>
    <p:extLst>
      <p:ext uri="{BB962C8B-B14F-4D97-AF65-F5344CB8AC3E}">
        <p14:creationId xmlns:p14="http://schemas.microsoft.com/office/powerpoint/2010/main" xmlns="" val="121378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23528" y="476672"/>
            <a:ext cx="1832553" cy="58477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3200" b="1" dirty="0" smtClean="0">
                <a:latin typeface="楷体_GB2312" pitchFamily="49" charset="-122"/>
                <a:ea typeface="楷体_GB2312" pitchFamily="49" charset="-122"/>
              </a:rPr>
              <a:t>问题分析</a:t>
            </a:r>
            <a:endParaRPr lang="zh-CN" altLang="en-US" sz="3200" b="1" dirty="0">
              <a:latin typeface="楷体_GB2312" pitchFamily="49" charset="-122"/>
              <a:ea typeface="楷体_GB2312" pitchFamily="49"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23528" y="1196752"/>
            <a:ext cx="5929828" cy="523220"/>
          </a:xfrm>
          <a:prstGeom prst="rect">
            <a:avLst/>
          </a:prstGeom>
          <a:solidFill>
            <a:srgbClr val="99FFCC"/>
          </a:solidFill>
        </p:spPr>
        <p:txBody>
          <a:bodyPr wrap="none">
            <a:spAutoFit/>
          </a:bodyPr>
          <a:lstStyle/>
          <a:p>
            <a:r>
              <a:rPr lang="zh-CN" altLang="en-US" sz="2800" b="1" dirty="0" smtClean="0"/>
              <a:t>找几个</a:t>
            </a:r>
            <a:r>
              <a:rPr lang="zh-CN" altLang="zh-CN" sz="2800" b="1" dirty="0" smtClean="0"/>
              <a:t>综合</a:t>
            </a:r>
            <a:r>
              <a:rPr lang="zh-CN" altLang="zh-CN" sz="2800" b="1" dirty="0"/>
              <a:t>评价指标</a:t>
            </a:r>
            <a:r>
              <a:rPr lang="zh-CN" altLang="zh-CN" sz="2800" b="1" dirty="0" smtClean="0"/>
              <a:t>来</a:t>
            </a:r>
            <a:r>
              <a:rPr lang="zh-CN" altLang="en-US" sz="2800" b="1" dirty="0" smtClean="0"/>
              <a:t>评价学生成绩</a:t>
            </a:r>
            <a:endParaRPr lang="zh-CN" altLang="en-US" sz="2800" b="1" dirty="0"/>
          </a:p>
        </p:txBody>
      </p:sp>
      <p:grpSp>
        <p:nvGrpSpPr>
          <p:cNvPr id="4" name="组合 3"/>
          <p:cNvGrpSpPr/>
          <p:nvPr/>
        </p:nvGrpSpPr>
        <p:grpSpPr>
          <a:xfrm>
            <a:off x="6568714" y="1198639"/>
            <a:ext cx="1915790" cy="523220"/>
            <a:chOff x="6568714" y="1198639"/>
            <a:chExt cx="1915790" cy="523220"/>
          </a:xfrm>
        </p:grpSpPr>
        <p:sp>
          <p:nvSpPr>
            <p:cNvPr id="7" name="矩形 6"/>
            <p:cNvSpPr/>
            <p:nvPr/>
          </p:nvSpPr>
          <p:spPr>
            <a:xfrm>
              <a:off x="6863547" y="1198639"/>
              <a:ext cx="1620957" cy="523220"/>
            </a:xfrm>
            <a:prstGeom prst="rect">
              <a:avLst/>
            </a:prstGeom>
            <a:solidFill>
              <a:srgbClr val="99FFCC"/>
            </a:solidFill>
          </p:spPr>
          <p:txBody>
            <a:bodyPr wrap="none">
              <a:spAutoFit/>
            </a:bodyPr>
            <a:lstStyle/>
            <a:p>
              <a:r>
                <a:rPr lang="zh-CN" altLang="zh-CN" sz="2800" b="1" dirty="0"/>
                <a:t>降</a:t>
              </a:r>
              <a:r>
                <a:rPr lang="zh-CN" altLang="zh-CN" sz="2800" b="1" dirty="0" smtClean="0"/>
                <a:t>维</a:t>
              </a:r>
              <a:r>
                <a:rPr lang="zh-CN" altLang="en-US" sz="2800" b="1" dirty="0" smtClean="0"/>
                <a:t>思想</a:t>
              </a:r>
              <a:endParaRPr lang="zh-CN" altLang="en-US" sz="2800" b="1" dirty="0"/>
            </a:p>
          </p:txBody>
        </p:sp>
        <p:sp>
          <p:nvSpPr>
            <p:cNvPr id="8" name="左箭头 7"/>
            <p:cNvSpPr/>
            <p:nvPr/>
          </p:nvSpPr>
          <p:spPr bwMode="auto">
            <a:xfrm>
              <a:off x="6568714" y="1268760"/>
              <a:ext cx="180020" cy="405918"/>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0" name="矩形 9"/>
          <p:cNvSpPr/>
          <p:nvPr/>
        </p:nvSpPr>
        <p:spPr>
          <a:xfrm>
            <a:off x="353593" y="1844824"/>
            <a:ext cx="1620957" cy="523220"/>
          </a:xfrm>
          <a:prstGeom prst="rect">
            <a:avLst/>
          </a:prstGeom>
          <a:solidFill>
            <a:srgbClr val="FFCCFF"/>
          </a:solidFill>
        </p:spPr>
        <p:txBody>
          <a:bodyPr wrap="none">
            <a:spAutoFit/>
          </a:bodyPr>
          <a:lstStyle/>
          <a:p>
            <a:r>
              <a:rPr lang="zh-CN" altLang="en-US" sz="2800" b="1" dirty="0" smtClean="0"/>
              <a:t>降维过程</a:t>
            </a:r>
            <a:endParaRPr lang="zh-CN" altLang="en-US" sz="2800" b="1" dirty="0"/>
          </a:p>
        </p:txBody>
      </p:sp>
      <p:sp>
        <p:nvSpPr>
          <p:cNvPr id="11" name="矩形 10"/>
          <p:cNvSpPr/>
          <p:nvPr/>
        </p:nvSpPr>
        <p:spPr>
          <a:xfrm>
            <a:off x="353593" y="2492896"/>
            <a:ext cx="4493538" cy="523220"/>
          </a:xfrm>
          <a:prstGeom prst="rect">
            <a:avLst/>
          </a:prstGeom>
          <a:noFill/>
        </p:spPr>
        <p:txBody>
          <a:bodyPr wrap="none">
            <a:spAutoFit/>
          </a:bodyPr>
          <a:lstStyle/>
          <a:p>
            <a:r>
              <a:rPr lang="zh-CN" altLang="en-US" sz="2800" b="1" dirty="0" smtClean="0"/>
              <a:t>以</a:t>
            </a:r>
            <a:r>
              <a:rPr lang="zh-CN" altLang="zh-CN" sz="2800" b="1" dirty="0" smtClean="0"/>
              <a:t>数学分析</a:t>
            </a:r>
            <a:r>
              <a:rPr lang="zh-CN" altLang="zh-CN" sz="2800" b="1" dirty="0"/>
              <a:t>和高等</a:t>
            </a:r>
            <a:r>
              <a:rPr lang="zh-CN" altLang="zh-CN" sz="2800" b="1" dirty="0" smtClean="0"/>
              <a:t>代数</a:t>
            </a:r>
            <a:r>
              <a:rPr lang="zh-CN" altLang="en-US" sz="2800" b="1" dirty="0" smtClean="0"/>
              <a:t>为例</a:t>
            </a:r>
            <a:endParaRPr lang="zh-CN" altLang="en-US" sz="2800" b="1" dirty="0"/>
          </a:p>
        </p:txBody>
      </p:sp>
      <p:pic>
        <p:nvPicPr>
          <p:cNvPr id="67590"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4048" y="1966739"/>
            <a:ext cx="3916767" cy="24381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矩形 13"/>
          <p:cNvSpPr/>
          <p:nvPr/>
        </p:nvSpPr>
        <p:spPr>
          <a:xfrm>
            <a:off x="353594" y="3140968"/>
            <a:ext cx="3930374" cy="954107"/>
          </a:xfrm>
          <a:prstGeom prst="rect">
            <a:avLst/>
          </a:prstGeom>
          <a:solidFill>
            <a:srgbClr val="FFC000"/>
          </a:solidFill>
        </p:spPr>
        <p:txBody>
          <a:bodyPr wrap="square">
            <a:spAutoFit/>
          </a:bodyPr>
          <a:lstStyle/>
          <a:p>
            <a:r>
              <a:rPr lang="zh-CN" altLang="zh-CN" sz="2800" b="1" dirty="0" smtClean="0"/>
              <a:t>横坐标</a:t>
            </a:r>
            <a:r>
              <a:rPr lang="zh-CN" altLang="en-US" sz="2800" b="1" dirty="0" smtClean="0"/>
              <a:t>：</a:t>
            </a:r>
            <a:r>
              <a:rPr lang="zh-CN" altLang="zh-CN" sz="2800" b="1" dirty="0" smtClean="0"/>
              <a:t>数学分析</a:t>
            </a:r>
            <a:r>
              <a:rPr lang="zh-CN" altLang="en-US" sz="2800" b="1" dirty="0" smtClean="0"/>
              <a:t>成绩</a:t>
            </a:r>
            <a:endParaRPr lang="en-US" altLang="zh-CN" sz="2800" b="1" dirty="0"/>
          </a:p>
          <a:p>
            <a:r>
              <a:rPr lang="zh-CN" altLang="zh-CN" sz="2800" b="1" dirty="0" smtClean="0"/>
              <a:t>纵坐标</a:t>
            </a:r>
            <a:r>
              <a:rPr lang="zh-CN" altLang="en-US" sz="2800" b="1" dirty="0" smtClean="0"/>
              <a:t>：</a:t>
            </a:r>
            <a:r>
              <a:rPr lang="zh-CN" altLang="zh-CN" sz="2800" b="1" dirty="0" smtClean="0"/>
              <a:t>高等代数</a:t>
            </a:r>
            <a:r>
              <a:rPr lang="zh-CN" altLang="en-US" sz="2800" b="1" dirty="0" smtClean="0"/>
              <a:t>成绩</a:t>
            </a:r>
            <a:endParaRPr lang="zh-CN" altLang="en-US" sz="2800" b="1" dirty="0"/>
          </a:p>
        </p:txBody>
      </p:sp>
      <p:sp>
        <p:nvSpPr>
          <p:cNvPr id="15" name="矩形 14"/>
          <p:cNvSpPr/>
          <p:nvPr/>
        </p:nvSpPr>
        <p:spPr>
          <a:xfrm>
            <a:off x="5652120" y="4417948"/>
            <a:ext cx="2691212" cy="523220"/>
          </a:xfrm>
          <a:prstGeom prst="rect">
            <a:avLst/>
          </a:prstGeom>
          <a:solidFill>
            <a:srgbClr val="FFCCFF"/>
          </a:solidFill>
        </p:spPr>
        <p:txBody>
          <a:bodyPr wrap="square">
            <a:spAutoFit/>
          </a:bodyPr>
          <a:lstStyle/>
          <a:p>
            <a:pPr algn="ctr"/>
            <a:r>
              <a:rPr lang="zh-CN" altLang="zh-CN" sz="2800" b="1" dirty="0"/>
              <a:t>强的正相关性</a:t>
            </a:r>
            <a:endParaRPr lang="zh-CN" altLang="en-US" sz="2800" b="1" dirty="0"/>
          </a:p>
        </p:txBody>
      </p:sp>
      <p:sp>
        <p:nvSpPr>
          <p:cNvPr id="16" name="矩形 15"/>
          <p:cNvSpPr/>
          <p:nvPr/>
        </p:nvSpPr>
        <p:spPr>
          <a:xfrm>
            <a:off x="373664" y="4144945"/>
            <a:ext cx="4513990" cy="954107"/>
          </a:xfrm>
          <a:prstGeom prst="rect">
            <a:avLst/>
          </a:prstGeom>
          <a:noFill/>
        </p:spPr>
        <p:txBody>
          <a:bodyPr wrap="square">
            <a:spAutoFit/>
          </a:bodyPr>
          <a:lstStyle/>
          <a:p>
            <a:r>
              <a:rPr lang="zh-CN" altLang="en-US" sz="2800" b="1" dirty="0"/>
              <a:t>椭圆</a:t>
            </a:r>
            <a:r>
              <a:rPr lang="zh-CN" altLang="zh-CN" sz="2800" b="1" dirty="0" smtClean="0">
                <a:solidFill>
                  <a:srgbClr val="FF0000"/>
                </a:solidFill>
              </a:rPr>
              <a:t>长轴</a:t>
            </a:r>
            <a:r>
              <a:rPr lang="zh-CN" altLang="zh-CN" sz="2800" b="1" dirty="0"/>
              <a:t>方向数据变化</a:t>
            </a:r>
            <a:r>
              <a:rPr lang="zh-CN" altLang="zh-CN" sz="2800" b="1" dirty="0" smtClean="0">
                <a:solidFill>
                  <a:srgbClr val="FF0000"/>
                </a:solidFill>
              </a:rPr>
              <a:t>较大</a:t>
            </a:r>
            <a:endParaRPr lang="en-US" altLang="zh-CN" sz="2800" b="1" dirty="0" smtClean="0">
              <a:solidFill>
                <a:srgbClr val="FF0000"/>
              </a:solidFill>
            </a:endParaRPr>
          </a:p>
          <a:p>
            <a:r>
              <a:rPr lang="zh-CN" altLang="en-US" sz="2800" b="1" dirty="0" smtClean="0"/>
              <a:t>椭圆</a:t>
            </a:r>
            <a:r>
              <a:rPr lang="zh-CN" altLang="zh-CN" sz="2800" b="1" dirty="0" smtClean="0">
                <a:solidFill>
                  <a:srgbClr val="FF0000"/>
                </a:solidFill>
              </a:rPr>
              <a:t>短轴</a:t>
            </a:r>
            <a:r>
              <a:rPr lang="zh-CN" altLang="zh-CN" sz="2800" b="1" dirty="0"/>
              <a:t>方向数据变化</a:t>
            </a:r>
            <a:r>
              <a:rPr lang="zh-CN" altLang="zh-CN" sz="2800" b="1" dirty="0">
                <a:solidFill>
                  <a:srgbClr val="FF0000"/>
                </a:solidFill>
              </a:rPr>
              <a:t>较小</a:t>
            </a:r>
            <a:endParaRPr lang="zh-CN" altLang="en-US" sz="2800" b="1" dirty="0">
              <a:solidFill>
                <a:srgbClr val="FF0000"/>
              </a:solidFill>
            </a:endParaRPr>
          </a:p>
        </p:txBody>
      </p:sp>
      <p:sp>
        <p:nvSpPr>
          <p:cNvPr id="18" name="矩形 17"/>
          <p:cNvSpPr/>
          <p:nvPr/>
        </p:nvSpPr>
        <p:spPr>
          <a:xfrm>
            <a:off x="351655" y="5138028"/>
            <a:ext cx="7991678" cy="523220"/>
          </a:xfrm>
          <a:prstGeom prst="rect">
            <a:avLst/>
          </a:prstGeom>
          <a:solidFill>
            <a:srgbClr val="99FFCC"/>
          </a:solidFill>
        </p:spPr>
        <p:txBody>
          <a:bodyPr wrap="square">
            <a:spAutoFit/>
          </a:bodyPr>
          <a:lstStyle/>
          <a:p>
            <a:r>
              <a:rPr lang="zh-CN" altLang="zh-CN" sz="2800" b="1" dirty="0" smtClean="0"/>
              <a:t>长轴</a:t>
            </a:r>
            <a:r>
              <a:rPr lang="zh-CN" altLang="zh-CN" sz="2800" b="1" dirty="0"/>
              <a:t>方向的</a:t>
            </a:r>
            <a:r>
              <a:rPr lang="en-US" altLang="zh-CN" sz="2800" b="1" dirty="0"/>
              <a:t>1</a:t>
            </a:r>
            <a:r>
              <a:rPr lang="zh-CN" altLang="zh-CN" sz="2800" b="1" dirty="0"/>
              <a:t>维</a:t>
            </a:r>
            <a:r>
              <a:rPr lang="zh-CN" altLang="zh-CN" sz="2800" b="1" dirty="0" smtClean="0"/>
              <a:t>变量包含</a:t>
            </a:r>
            <a:r>
              <a:rPr lang="zh-CN" altLang="zh-CN" sz="2800" b="1" dirty="0"/>
              <a:t>了</a:t>
            </a:r>
            <a:r>
              <a:rPr lang="en-US" altLang="zh-CN" sz="2800" b="1" dirty="0"/>
              <a:t>2</a:t>
            </a:r>
            <a:r>
              <a:rPr lang="zh-CN" altLang="zh-CN" sz="2800" b="1" dirty="0"/>
              <a:t>维数据的大部分</a:t>
            </a:r>
            <a:r>
              <a:rPr lang="zh-CN" altLang="zh-CN" sz="2800" b="1" dirty="0" smtClean="0"/>
              <a:t>信息</a:t>
            </a:r>
            <a:r>
              <a:rPr lang="en-US" altLang="zh-CN" sz="2800" b="1" dirty="0" smtClean="0"/>
              <a:t>.</a:t>
            </a:r>
            <a:endParaRPr lang="zh-CN" altLang="en-US" sz="2800" b="1" dirty="0"/>
          </a:p>
        </p:txBody>
      </p:sp>
      <p:sp>
        <p:nvSpPr>
          <p:cNvPr id="21" name="矩形 20"/>
          <p:cNvSpPr/>
          <p:nvPr/>
        </p:nvSpPr>
        <p:spPr>
          <a:xfrm>
            <a:off x="365899" y="5714092"/>
            <a:ext cx="5887457" cy="523220"/>
          </a:xfrm>
          <a:prstGeom prst="rect">
            <a:avLst/>
          </a:prstGeom>
          <a:solidFill>
            <a:srgbClr val="99FFCC"/>
          </a:solidFill>
        </p:spPr>
        <p:txBody>
          <a:bodyPr wrap="square">
            <a:spAutoFit/>
          </a:bodyPr>
          <a:lstStyle/>
          <a:p>
            <a:r>
              <a:rPr lang="en-US" altLang="zh-CN" sz="2800" b="1" dirty="0" smtClean="0">
                <a:solidFill>
                  <a:srgbClr val="FF0000"/>
                </a:solidFill>
              </a:rPr>
              <a:t> 2</a:t>
            </a:r>
            <a:r>
              <a:rPr lang="zh-CN" altLang="zh-CN" sz="2800" b="1" dirty="0">
                <a:solidFill>
                  <a:srgbClr val="FF0000"/>
                </a:solidFill>
              </a:rPr>
              <a:t>维</a:t>
            </a:r>
            <a:r>
              <a:rPr lang="zh-CN" altLang="zh-CN" sz="2800" b="1" dirty="0"/>
              <a:t>数据</a:t>
            </a:r>
            <a:r>
              <a:rPr lang="zh-CN" altLang="en-US" sz="2800" b="1" dirty="0" smtClean="0"/>
              <a:t>问题转化为了</a:t>
            </a:r>
            <a:r>
              <a:rPr lang="en-US" altLang="zh-CN" sz="2800" b="1" dirty="0" smtClean="0">
                <a:solidFill>
                  <a:srgbClr val="FF0000"/>
                </a:solidFill>
              </a:rPr>
              <a:t>1</a:t>
            </a:r>
            <a:r>
              <a:rPr lang="zh-CN" altLang="en-US" sz="2800" b="1" dirty="0" smtClean="0">
                <a:solidFill>
                  <a:srgbClr val="FF0000"/>
                </a:solidFill>
              </a:rPr>
              <a:t>维</a:t>
            </a:r>
            <a:r>
              <a:rPr lang="zh-CN" altLang="zh-CN" sz="2800" b="1" dirty="0" smtClean="0"/>
              <a:t>数据</a:t>
            </a:r>
            <a:r>
              <a:rPr lang="zh-CN" altLang="en-US" sz="2800" b="1" dirty="0" smtClean="0"/>
              <a:t>问题</a:t>
            </a:r>
            <a:r>
              <a:rPr lang="en-US" altLang="zh-CN" sz="2800" b="1" dirty="0" smtClean="0"/>
              <a:t>.</a:t>
            </a:r>
            <a:endParaRPr lang="zh-CN" altLang="en-US" sz="2800" b="1" dirty="0"/>
          </a:p>
        </p:txBody>
      </p:sp>
    </p:spTree>
    <p:extLst>
      <p:ext uri="{BB962C8B-B14F-4D97-AF65-F5344CB8AC3E}">
        <p14:creationId xmlns:p14="http://schemas.microsoft.com/office/powerpoint/2010/main" xmlns="" val="92865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67590"/>
                                        </p:tgtEl>
                                        <p:attrNameLst>
                                          <p:attrName>style.visibility</p:attrName>
                                        </p:attrNameLst>
                                      </p:cBhvr>
                                      <p:to>
                                        <p:strVal val="visible"/>
                                      </p:to>
                                    </p:set>
                                    <p:anim calcmode="lin" valueType="num">
                                      <p:cBhvr>
                                        <p:cTn id="39" dur="1000" fill="hold"/>
                                        <p:tgtEl>
                                          <p:spTgt spid="67590"/>
                                        </p:tgtEl>
                                        <p:attrNameLst>
                                          <p:attrName>ppt_w</p:attrName>
                                        </p:attrNameLst>
                                      </p:cBhvr>
                                      <p:tavLst>
                                        <p:tav tm="0">
                                          <p:val>
                                            <p:fltVal val="0"/>
                                          </p:val>
                                        </p:tav>
                                        <p:tav tm="100000">
                                          <p:val>
                                            <p:strVal val="#ppt_w"/>
                                          </p:val>
                                        </p:tav>
                                      </p:tavLst>
                                    </p:anim>
                                    <p:anim calcmode="lin" valueType="num">
                                      <p:cBhvr>
                                        <p:cTn id="40" dur="1000" fill="hold"/>
                                        <p:tgtEl>
                                          <p:spTgt spid="67590"/>
                                        </p:tgtEl>
                                        <p:attrNameLst>
                                          <p:attrName>ppt_h</p:attrName>
                                        </p:attrNameLst>
                                      </p:cBhvr>
                                      <p:tavLst>
                                        <p:tav tm="0">
                                          <p:val>
                                            <p:fltVal val="0"/>
                                          </p:val>
                                        </p:tav>
                                        <p:tav tm="100000">
                                          <p:val>
                                            <p:strVal val="#ppt_h"/>
                                          </p:val>
                                        </p:tav>
                                      </p:tavLst>
                                    </p:anim>
                                    <p:animEffect transition="in" filter="fade">
                                      <p:cBhvr>
                                        <p:cTn id="41" dur="1000"/>
                                        <p:tgtEl>
                                          <p:spTgt spid="67590"/>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circle(in)">
                                      <p:cBhvr>
                                        <p:cTn id="61" dur="10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1000" fill="hold"/>
                                        <p:tgtEl>
                                          <p:spTgt spid="21"/>
                                        </p:tgtEl>
                                        <p:attrNameLst>
                                          <p:attrName>ppt_w</p:attrName>
                                        </p:attrNameLst>
                                      </p:cBhvr>
                                      <p:tavLst>
                                        <p:tav tm="0">
                                          <p:val>
                                            <p:fltVal val="0"/>
                                          </p:val>
                                        </p:tav>
                                        <p:tav tm="100000">
                                          <p:val>
                                            <p:strVal val="#ppt_w"/>
                                          </p:val>
                                        </p:tav>
                                      </p:tavLst>
                                    </p:anim>
                                    <p:anim calcmode="lin" valueType="num">
                                      <p:cBhvr>
                                        <p:cTn id="67" dur="1000" fill="hold"/>
                                        <p:tgtEl>
                                          <p:spTgt spid="21"/>
                                        </p:tgtEl>
                                        <p:attrNameLst>
                                          <p:attrName>ppt_h</p:attrName>
                                        </p:attrNameLst>
                                      </p:cBhvr>
                                      <p:tavLst>
                                        <p:tav tm="0">
                                          <p:val>
                                            <p:fltVal val="0"/>
                                          </p:val>
                                        </p:tav>
                                        <p:tav tm="100000">
                                          <p:val>
                                            <p:strVal val="#ppt_h"/>
                                          </p:val>
                                        </p:tav>
                                      </p:tavLst>
                                    </p:anim>
                                    <p:animEffect transition="in" filter="fade">
                                      <p:cBhvr>
                                        <p:cTn id="6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4" grpId="0" animBg="1"/>
      <p:bldP spid="15" grpId="0" animBg="1"/>
      <p:bldP spid="16" grpId="0"/>
      <p:bldP spid="18" grpId="0" animBg="1"/>
      <p:bldP spid="2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131840" y="548680"/>
            <a:ext cx="2304256"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a:t>主成分分析</a:t>
            </a:r>
            <a:endParaRPr lang="zh-CN" altLang="en-US" sz="2800" b="1" dirty="0">
              <a:latin typeface="+mj-lt"/>
              <a:ea typeface="隶书" panose="02010509060101010101" pitchFamily="49"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2570175187"/>
              </p:ext>
            </p:extLst>
          </p:nvPr>
        </p:nvGraphicFramePr>
        <p:xfrm>
          <a:off x="251520" y="2872099"/>
          <a:ext cx="4717477" cy="2069069"/>
        </p:xfrm>
        <a:graphic>
          <a:graphicData uri="http://schemas.openxmlformats.org/presentationml/2006/ole">
            <p:oleObj spid="_x0000_s97438" name="Equation" r:id="rId3" imgW="2324100" imgH="1041400" progId="Equation.DSMT4">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725246707"/>
              </p:ext>
            </p:extLst>
          </p:nvPr>
        </p:nvGraphicFramePr>
        <p:xfrm>
          <a:off x="683568" y="1124744"/>
          <a:ext cx="7429500" cy="576263"/>
        </p:xfrm>
        <a:graphic>
          <a:graphicData uri="http://schemas.openxmlformats.org/presentationml/2006/ole">
            <p:oleObj spid="_x0000_s97439" name="Equation" r:id="rId4" imgW="3352680" imgH="253800" progId="Equation.DSMT4">
              <p:embed/>
            </p:oleObj>
          </a:graphicData>
        </a:graphic>
      </p:graphicFrame>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2313974218"/>
              </p:ext>
            </p:extLst>
          </p:nvPr>
        </p:nvGraphicFramePr>
        <p:xfrm>
          <a:off x="683568" y="1700808"/>
          <a:ext cx="2783263" cy="504056"/>
        </p:xfrm>
        <a:graphic>
          <a:graphicData uri="http://schemas.openxmlformats.org/presentationml/2006/ole">
            <p:oleObj spid="_x0000_s97440" name="Equation" r:id="rId5" imgW="1205977" imgH="215806" progId="Equation.DSMT4">
              <p:embed/>
            </p:oleObj>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2585511038"/>
              </p:ext>
            </p:extLst>
          </p:nvPr>
        </p:nvGraphicFramePr>
        <p:xfrm>
          <a:off x="3779912" y="1742255"/>
          <a:ext cx="4339940" cy="504134"/>
        </p:xfrm>
        <a:graphic>
          <a:graphicData uri="http://schemas.openxmlformats.org/presentationml/2006/ole">
            <p:oleObj spid="_x0000_s97441" name="Equation" r:id="rId6" imgW="1828800" imgH="215900" progId="Equation.DSMT4">
              <p:embed/>
            </p:oleObj>
          </a:graphicData>
        </a:graphic>
      </p:graphicFrame>
      <p:sp>
        <p:nvSpPr>
          <p:cNvPr id="1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xmlns="" val="543391457"/>
              </p:ext>
            </p:extLst>
          </p:nvPr>
        </p:nvGraphicFramePr>
        <p:xfrm>
          <a:off x="5115966" y="3861048"/>
          <a:ext cx="3932241" cy="503733"/>
        </p:xfrm>
        <a:graphic>
          <a:graphicData uri="http://schemas.openxmlformats.org/presentationml/2006/ole">
            <p:oleObj spid="_x0000_s97442" name="Equation" r:id="rId7" imgW="1815840" imgH="228600" progId="Equation.DSMT4">
              <p:embed/>
            </p:oleObj>
          </a:graphicData>
        </a:graphic>
      </p:graphicFrame>
      <p:sp>
        <p:nvSpPr>
          <p:cNvPr id="22" name="矩形 21"/>
          <p:cNvSpPr/>
          <p:nvPr/>
        </p:nvSpPr>
        <p:spPr>
          <a:xfrm>
            <a:off x="5290051" y="4417948"/>
            <a:ext cx="3028393" cy="523220"/>
          </a:xfrm>
          <a:prstGeom prst="rect">
            <a:avLst/>
          </a:prstGeom>
          <a:solidFill>
            <a:srgbClr val="99FFCC"/>
          </a:solidFill>
        </p:spPr>
        <p:txBody>
          <a:bodyPr wrap="none">
            <a:spAutoFit/>
          </a:bodyPr>
          <a:lstStyle/>
          <a:p>
            <a:r>
              <a:rPr lang="zh-CN" altLang="zh-CN" sz="2800" b="1" dirty="0" smtClean="0"/>
              <a:t>主成分</a:t>
            </a:r>
            <a:r>
              <a:rPr lang="en-US" altLang="zh-CN" sz="2800" b="1" dirty="0" smtClean="0"/>
              <a:t>(</a:t>
            </a:r>
            <a:r>
              <a:rPr lang="zh-CN" altLang="zh-CN" sz="2800" b="1" dirty="0"/>
              <a:t>载荷</a:t>
            </a:r>
            <a:r>
              <a:rPr lang="en-US" altLang="zh-CN" sz="2800" b="1" dirty="0" smtClean="0"/>
              <a:t>)</a:t>
            </a:r>
            <a:r>
              <a:rPr lang="zh-CN" altLang="en-US" sz="2800" b="1" dirty="0" smtClean="0"/>
              <a:t> </a:t>
            </a:r>
            <a:r>
              <a:rPr lang="zh-CN" altLang="zh-CN" sz="2800" b="1" dirty="0" smtClean="0"/>
              <a:t>系数</a:t>
            </a:r>
            <a:endParaRPr lang="zh-CN" altLang="en-US" sz="2800" b="1" dirty="0"/>
          </a:p>
        </p:txBody>
      </p:sp>
      <p:sp>
        <p:nvSpPr>
          <p:cNvPr id="23"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6804248" y="2348880"/>
            <a:ext cx="1544532" cy="523220"/>
            <a:chOff x="6804248" y="2348880"/>
            <a:chExt cx="1544532" cy="523220"/>
          </a:xfrm>
        </p:grpSpPr>
        <p:sp>
          <p:nvSpPr>
            <p:cNvPr id="27" name="矩形 26"/>
            <p:cNvSpPr/>
            <p:nvPr/>
          </p:nvSpPr>
          <p:spPr>
            <a:xfrm>
              <a:off x="7082087" y="2348880"/>
              <a:ext cx="1266693" cy="523220"/>
            </a:xfrm>
            <a:prstGeom prst="rect">
              <a:avLst/>
            </a:prstGeom>
            <a:noFill/>
          </p:spPr>
          <p:txBody>
            <a:bodyPr wrap="none">
              <a:spAutoFit/>
            </a:bodyPr>
            <a:lstStyle/>
            <a:p>
              <a:r>
                <a:rPr lang="zh-CN" altLang="zh-CN" sz="2800" b="1" dirty="0" smtClean="0"/>
                <a:t>主成分</a:t>
              </a:r>
              <a:endParaRPr lang="zh-CN" altLang="en-US" sz="2800" dirty="0"/>
            </a:p>
          </p:txBody>
        </p:sp>
        <p:sp>
          <p:nvSpPr>
            <p:cNvPr id="29" name="右箭头 28"/>
            <p:cNvSpPr/>
            <p:nvPr/>
          </p:nvSpPr>
          <p:spPr bwMode="auto">
            <a:xfrm>
              <a:off x="6804248" y="2348880"/>
              <a:ext cx="216024" cy="461665"/>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 </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grpSp>
      <p:sp>
        <p:nvSpPr>
          <p:cNvPr id="3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xmlns="" val="3639310426"/>
              </p:ext>
            </p:extLst>
          </p:nvPr>
        </p:nvGraphicFramePr>
        <p:xfrm>
          <a:off x="539552" y="5013176"/>
          <a:ext cx="5080537" cy="504056"/>
        </p:xfrm>
        <a:graphic>
          <a:graphicData uri="http://schemas.openxmlformats.org/presentationml/2006/ole">
            <p:oleObj spid="_x0000_s97443" name="Equation" r:id="rId8" imgW="2323800" imgH="241200" progId="Equation.DSMT4">
              <p:embed/>
            </p:oleObj>
          </a:graphicData>
        </a:graphic>
      </p:graphicFrame>
      <p:sp>
        <p:nvSpPr>
          <p:cNvPr id="38" name="Rectangle 6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xmlns="" val="2229280356"/>
              </p:ext>
            </p:extLst>
          </p:nvPr>
        </p:nvGraphicFramePr>
        <p:xfrm>
          <a:off x="539553" y="5492884"/>
          <a:ext cx="6480720" cy="528404"/>
        </p:xfrm>
        <a:graphic>
          <a:graphicData uri="http://schemas.openxmlformats.org/presentationml/2006/ole">
            <p:oleObj spid="_x0000_s97444" name="Equation" r:id="rId9" imgW="2882880" imgH="228600" progId="Equation.DSMT4">
              <p:embed/>
            </p:oleObj>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xmlns="" val="999790914"/>
              </p:ext>
            </p:extLst>
          </p:nvPr>
        </p:nvGraphicFramePr>
        <p:xfrm>
          <a:off x="542837" y="6021288"/>
          <a:ext cx="8061611" cy="511223"/>
        </p:xfrm>
        <a:graphic>
          <a:graphicData uri="http://schemas.openxmlformats.org/presentationml/2006/ole">
            <p:oleObj spid="_x0000_s97445" name="Equation" r:id="rId10" imgW="3720960" imgH="228600" progId="Equation.DSMT4">
              <p:embed/>
            </p:oleObj>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xmlns="" val="1134864760"/>
              </p:ext>
            </p:extLst>
          </p:nvPr>
        </p:nvGraphicFramePr>
        <p:xfrm>
          <a:off x="670644" y="2288345"/>
          <a:ext cx="6007742" cy="586870"/>
        </p:xfrm>
        <a:graphic>
          <a:graphicData uri="http://schemas.openxmlformats.org/presentationml/2006/ole">
            <p:oleObj spid="_x0000_s97446" name="Equation" r:id="rId11" imgW="2666880" imgH="253800" progId="Equation.DSMT4">
              <p:embed/>
            </p:oleObj>
          </a:graphicData>
        </a:graphic>
      </p:graphicFrame>
      <p:grpSp>
        <p:nvGrpSpPr>
          <p:cNvPr id="13" name="组合 12"/>
          <p:cNvGrpSpPr/>
          <p:nvPr/>
        </p:nvGrpSpPr>
        <p:grpSpPr>
          <a:xfrm>
            <a:off x="5090908" y="3060945"/>
            <a:ext cx="3962871" cy="648073"/>
            <a:chOff x="5090908" y="3060945"/>
            <a:chExt cx="3962871" cy="648073"/>
          </a:xfrm>
        </p:grpSpPr>
        <p:graphicFrame>
          <p:nvGraphicFramePr>
            <p:cNvPr id="19" name="对象 18"/>
            <p:cNvGraphicFramePr>
              <a:graphicFrameLocks noChangeAspect="1"/>
            </p:cNvGraphicFramePr>
            <p:nvPr>
              <p:extLst>
                <p:ext uri="{D42A27DB-BD31-4B8C-83A1-F6EECF244321}">
                  <p14:modId xmlns:p14="http://schemas.microsoft.com/office/powerpoint/2010/main" xmlns="" val="2489174742"/>
                </p:ext>
              </p:extLst>
            </p:nvPr>
          </p:nvGraphicFramePr>
          <p:xfrm>
            <a:off x="5278225" y="3116689"/>
            <a:ext cx="3775554" cy="536583"/>
          </p:xfrm>
          <a:graphic>
            <a:graphicData uri="http://schemas.openxmlformats.org/presentationml/2006/ole">
              <p:oleObj spid="_x0000_s97447" name="Equation" r:id="rId12" imgW="1815312" imgH="253890" progId="Equation.DSMT4">
                <p:embed/>
              </p:oleObj>
            </a:graphicData>
          </a:graphic>
        </p:graphicFrame>
        <p:sp>
          <p:nvSpPr>
            <p:cNvPr id="11" name="右箭头 10"/>
            <p:cNvSpPr/>
            <p:nvPr/>
          </p:nvSpPr>
          <p:spPr bwMode="auto">
            <a:xfrm>
              <a:off x="5090908" y="3060945"/>
              <a:ext cx="129164" cy="648073"/>
            </a:xfrm>
            <a:prstGeom prst="right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2" name="矩形 11"/>
          <p:cNvSpPr/>
          <p:nvPr/>
        </p:nvSpPr>
        <p:spPr>
          <a:xfrm>
            <a:off x="7308303" y="5373216"/>
            <a:ext cx="1656185" cy="523220"/>
          </a:xfrm>
          <a:prstGeom prst="rect">
            <a:avLst/>
          </a:prstGeom>
          <a:solidFill>
            <a:srgbClr val="FFFF00"/>
          </a:solidFill>
        </p:spPr>
        <p:txBody>
          <a:bodyPr wrap="square">
            <a:spAutoFit/>
          </a:bodyPr>
          <a:lstStyle/>
          <a:p>
            <a:r>
              <a:rPr lang="zh-CN" altLang="zh-CN" sz="2800" b="1" dirty="0"/>
              <a:t>依此类推</a:t>
            </a:r>
            <a:endParaRPr lang="zh-CN" altLang="en-US" sz="2800" b="1" dirty="0"/>
          </a:p>
        </p:txBody>
      </p:sp>
    </p:spTree>
    <p:extLst>
      <p:ext uri="{BB962C8B-B14F-4D97-AF65-F5344CB8AC3E}">
        <p14:creationId xmlns:p14="http://schemas.microsoft.com/office/powerpoint/2010/main" xmlns="" val="323740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circle(in)">
                                      <p:cBhvr>
                                        <p:cTn id="28" dur="10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1000" fill="hold"/>
                                        <p:tgtEl>
                                          <p:spTgt spid="3"/>
                                        </p:tgtEl>
                                        <p:attrNameLst>
                                          <p:attrName>ppt_w</p:attrName>
                                        </p:attrNameLst>
                                      </p:cBhvr>
                                      <p:tavLst>
                                        <p:tav tm="0">
                                          <p:val>
                                            <p:fltVal val="0"/>
                                          </p:val>
                                        </p:tav>
                                        <p:tav tm="100000">
                                          <p:val>
                                            <p:strVal val="#ppt_w"/>
                                          </p:val>
                                        </p:tav>
                                      </p:tavLst>
                                    </p:anim>
                                    <p:anim calcmode="lin" valueType="num">
                                      <p:cBhvr>
                                        <p:cTn id="41" dur="1000" fill="hold"/>
                                        <p:tgtEl>
                                          <p:spTgt spid="3"/>
                                        </p:tgtEl>
                                        <p:attrNameLst>
                                          <p:attrName>ppt_h</p:attrName>
                                        </p:attrNameLst>
                                      </p:cBhvr>
                                      <p:tavLst>
                                        <p:tav tm="0">
                                          <p:val>
                                            <p:fltVal val="0"/>
                                          </p:val>
                                        </p:tav>
                                        <p:tav tm="100000">
                                          <p:val>
                                            <p:strVal val="#ppt_h"/>
                                          </p:val>
                                        </p:tav>
                                      </p:tavLst>
                                    </p:anim>
                                    <p:animEffect transition="in" filter="fade">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1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arn(inVertical)">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arn(inVertical)">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down)">
                                      <p:cBhvr>
                                        <p:cTn id="69" dur="10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10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heel(1)">
                                      <p:cBhvr>
                                        <p:cTn id="7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1826975868"/>
              </p:ext>
            </p:extLst>
          </p:nvPr>
        </p:nvGraphicFramePr>
        <p:xfrm>
          <a:off x="395536" y="1124744"/>
          <a:ext cx="5362150" cy="576064"/>
        </p:xfrm>
        <a:graphic>
          <a:graphicData uri="http://schemas.openxmlformats.org/presentationml/2006/ole">
            <p:oleObj spid="_x0000_s72652" name="Equation" r:id="rId4" imgW="2311200" imgH="241200" progId="Equation.DSMT4">
              <p:embed/>
            </p:oleObj>
          </a:graphicData>
        </a:graphic>
      </p:graphicFrame>
      <p:sp>
        <p:nvSpPr>
          <p:cNvPr id="5" name="Text Box 2"/>
          <p:cNvSpPr txBox="1">
            <a:spLocks noChangeArrowheads="1"/>
          </p:cNvSpPr>
          <p:nvPr/>
        </p:nvSpPr>
        <p:spPr bwMode="auto">
          <a:xfrm>
            <a:off x="3131840" y="548680"/>
            <a:ext cx="2304256"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a:t>主成分分析</a:t>
            </a:r>
            <a:endParaRPr lang="zh-CN" altLang="en-US" sz="2800" b="1" dirty="0">
              <a:latin typeface="+mj-lt"/>
              <a:ea typeface="隶书" panose="02010509060101010101" pitchFamily="49" charset="-122"/>
            </a:endParaRP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579014838"/>
              </p:ext>
            </p:extLst>
          </p:nvPr>
        </p:nvGraphicFramePr>
        <p:xfrm>
          <a:off x="363172" y="1772816"/>
          <a:ext cx="8167315" cy="938471"/>
        </p:xfrm>
        <a:graphic>
          <a:graphicData uri="http://schemas.openxmlformats.org/presentationml/2006/ole">
            <p:oleObj spid="_x0000_s72653" name="Equation" r:id="rId5" imgW="4533840" imgH="507960" progId="Equation.DSMT4">
              <p:embed/>
            </p:oleObj>
          </a:graphicData>
        </a:graphic>
      </p:graphicFrame>
      <p:sp>
        <p:nvSpPr>
          <p:cNvPr id="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3080468856"/>
              </p:ext>
            </p:extLst>
          </p:nvPr>
        </p:nvGraphicFramePr>
        <p:xfrm>
          <a:off x="5076056" y="2996952"/>
          <a:ext cx="1224136" cy="983681"/>
        </p:xfrm>
        <a:graphic>
          <a:graphicData uri="http://schemas.openxmlformats.org/presentationml/2006/ole">
            <p:oleObj spid="_x0000_s72654" name="Equation" r:id="rId6" imgW="533160" imgH="431640" progId="Equation.DSMT4">
              <p:embed/>
            </p:oleObj>
          </a:graphicData>
        </a:graphic>
      </p:graphicFrame>
      <p:sp>
        <p:nvSpPr>
          <p:cNvPr id="1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xmlns="" val="2450620289"/>
              </p:ext>
            </p:extLst>
          </p:nvPr>
        </p:nvGraphicFramePr>
        <p:xfrm>
          <a:off x="395536" y="2852936"/>
          <a:ext cx="3816424" cy="472510"/>
        </p:xfrm>
        <a:graphic>
          <a:graphicData uri="http://schemas.openxmlformats.org/presentationml/2006/ole">
            <p:oleObj spid="_x0000_s72655" name="Equation" r:id="rId7" imgW="2019300" imgH="241300" progId="Equation.DSMT4">
              <p:embed/>
            </p:oleObj>
          </a:graphicData>
        </a:graphic>
      </p:graphicFrame>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251520" y="3284984"/>
            <a:ext cx="4032448" cy="792088"/>
            <a:chOff x="251520" y="3284984"/>
            <a:chExt cx="4032448" cy="792088"/>
          </a:xfrm>
        </p:grpSpPr>
        <p:graphicFrame>
          <p:nvGraphicFramePr>
            <p:cNvPr id="13" name="对象 12"/>
            <p:cNvGraphicFramePr>
              <a:graphicFrameLocks noChangeAspect="1"/>
            </p:cNvGraphicFramePr>
            <p:nvPr>
              <p:extLst>
                <p:ext uri="{D42A27DB-BD31-4B8C-83A1-F6EECF244321}">
                  <p14:modId xmlns:p14="http://schemas.microsoft.com/office/powerpoint/2010/main" xmlns="" val="2546201758"/>
                </p:ext>
              </p:extLst>
            </p:nvPr>
          </p:nvGraphicFramePr>
          <p:xfrm>
            <a:off x="251520" y="3609020"/>
            <a:ext cx="4032448" cy="468052"/>
          </p:xfrm>
          <a:graphic>
            <a:graphicData uri="http://schemas.openxmlformats.org/presentationml/2006/ole">
              <p:oleObj spid="_x0000_s72656" name="Equation" r:id="rId8" imgW="2133600" imgH="241300" progId="Equation.DSMT4">
                <p:embed/>
              </p:oleObj>
            </a:graphicData>
          </a:graphic>
        </p:graphicFrame>
        <p:sp>
          <p:nvSpPr>
            <p:cNvPr id="18" name="等于号 17"/>
            <p:cNvSpPr/>
            <p:nvPr/>
          </p:nvSpPr>
          <p:spPr bwMode="auto">
            <a:xfrm rot="16200000">
              <a:off x="1871700" y="3320988"/>
              <a:ext cx="360040" cy="288032"/>
            </a:xfrm>
            <a:prstGeom prst="mathEqual">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4" name="组合 13"/>
          <p:cNvGrpSpPr/>
          <p:nvPr/>
        </p:nvGrpSpPr>
        <p:grpSpPr>
          <a:xfrm>
            <a:off x="4371964" y="3007804"/>
            <a:ext cx="704092" cy="914400"/>
            <a:chOff x="4371964" y="3007804"/>
            <a:chExt cx="704092" cy="914400"/>
          </a:xfrm>
        </p:grpSpPr>
        <p:sp>
          <p:nvSpPr>
            <p:cNvPr id="17" name="等于号 16"/>
            <p:cNvSpPr/>
            <p:nvPr/>
          </p:nvSpPr>
          <p:spPr bwMode="auto">
            <a:xfrm>
              <a:off x="4665712" y="3320988"/>
              <a:ext cx="410344" cy="288032"/>
            </a:xfrm>
            <a:prstGeom prst="mathEqual">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右大括号 18"/>
            <p:cNvSpPr/>
            <p:nvPr/>
          </p:nvSpPr>
          <p:spPr bwMode="auto">
            <a:xfrm>
              <a:off x="4371964" y="3007804"/>
              <a:ext cx="293748" cy="914400"/>
            </a:xfrm>
            <a:prstGeom prst="rightBrac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xmlns="" val="295936457"/>
              </p:ext>
            </p:extLst>
          </p:nvPr>
        </p:nvGraphicFramePr>
        <p:xfrm>
          <a:off x="6372200" y="3238517"/>
          <a:ext cx="2304256" cy="452973"/>
        </p:xfrm>
        <a:graphic>
          <a:graphicData uri="http://schemas.openxmlformats.org/presentationml/2006/ole">
            <p:oleObj spid="_x0000_s72657" name="Equation" r:id="rId9" imgW="1079032" imgH="215806" progId="Equation.DSMT4">
              <p:embed/>
            </p:oleObj>
          </a:graphicData>
        </a:graphic>
      </p:graphicFrame>
      <p:sp>
        <p:nvSpPr>
          <p:cNvPr id="26" name="矩形 25"/>
          <p:cNvSpPr/>
          <p:nvPr/>
        </p:nvSpPr>
        <p:spPr>
          <a:xfrm>
            <a:off x="395536" y="4149080"/>
            <a:ext cx="8280920" cy="523220"/>
          </a:xfrm>
          <a:prstGeom prst="rect">
            <a:avLst/>
          </a:prstGeom>
          <a:solidFill>
            <a:srgbClr val="FFCCFF"/>
          </a:solidFill>
        </p:spPr>
        <p:txBody>
          <a:bodyPr wrap="square">
            <a:spAutoFit/>
          </a:bodyPr>
          <a:lstStyle/>
          <a:p>
            <a:r>
              <a:rPr lang="en-US" altLang="zh-CN" sz="2800" b="1" i="1" dirty="0"/>
              <a:t>p</a:t>
            </a:r>
            <a:r>
              <a:rPr lang="zh-CN" altLang="zh-CN" sz="2800" b="1" dirty="0" smtClean="0"/>
              <a:t>个互不相关的</a:t>
            </a:r>
            <a:r>
              <a:rPr lang="zh-CN" altLang="zh-CN" sz="2800" b="1" dirty="0"/>
              <a:t>主成分包含了原始数据中的全部信息</a:t>
            </a:r>
            <a:endParaRPr lang="zh-CN" altLang="en-US" sz="2800" b="1" dirty="0"/>
          </a:p>
        </p:txBody>
      </p:sp>
      <p:sp>
        <p:nvSpPr>
          <p:cNvPr id="27"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xmlns="" val="3370699529"/>
              </p:ext>
            </p:extLst>
          </p:nvPr>
        </p:nvGraphicFramePr>
        <p:xfrm>
          <a:off x="372877" y="4725144"/>
          <a:ext cx="4847195" cy="891642"/>
        </p:xfrm>
        <a:graphic>
          <a:graphicData uri="http://schemas.openxmlformats.org/presentationml/2006/ole">
            <p:oleObj spid="_x0000_s72658" name="Equation" r:id="rId10" imgW="2247840" imgH="419040" progId="Equation.DSMT4">
              <p:embed/>
            </p:oleObj>
          </a:graphicData>
        </a:graphic>
      </p:graphicFrame>
      <p:sp>
        <p:nvSpPr>
          <p:cNvPr id="29"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xmlns="" val="2914680277"/>
              </p:ext>
            </p:extLst>
          </p:nvPr>
        </p:nvGraphicFramePr>
        <p:xfrm>
          <a:off x="395536" y="5689845"/>
          <a:ext cx="2628292" cy="426394"/>
        </p:xfrm>
        <a:graphic>
          <a:graphicData uri="http://schemas.openxmlformats.org/presentationml/2006/ole">
            <p:oleObj spid="_x0000_s72659" name="Equation" r:id="rId11" imgW="1371600" imgH="215640" progId="Equation.DSMT4">
              <p:embed/>
            </p:oleObj>
          </a:graphicData>
        </a:graphic>
      </p:graphicFrame>
      <p:sp>
        <p:nvSpPr>
          <p:cNvPr id="3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3115401" y="5661248"/>
            <a:ext cx="5950123" cy="421301"/>
            <a:chOff x="3115401" y="5661248"/>
            <a:chExt cx="5950123" cy="421301"/>
          </a:xfrm>
        </p:grpSpPr>
        <p:graphicFrame>
          <p:nvGraphicFramePr>
            <p:cNvPr id="34" name="对象 33"/>
            <p:cNvGraphicFramePr>
              <a:graphicFrameLocks noChangeAspect="1"/>
            </p:cNvGraphicFramePr>
            <p:nvPr>
              <p:extLst>
                <p:ext uri="{D42A27DB-BD31-4B8C-83A1-F6EECF244321}">
                  <p14:modId xmlns:p14="http://schemas.microsoft.com/office/powerpoint/2010/main" xmlns="" val="1086841033"/>
                </p:ext>
              </p:extLst>
            </p:nvPr>
          </p:nvGraphicFramePr>
          <p:xfrm>
            <a:off x="3347864" y="5661248"/>
            <a:ext cx="5717660" cy="421301"/>
          </p:xfrm>
          <a:graphic>
            <a:graphicData uri="http://schemas.openxmlformats.org/presentationml/2006/ole">
              <p:oleObj spid="_x0000_s72660" name="Equation" r:id="rId12" imgW="2717800" imgH="203200" progId="Equation.DSMT4">
                <p:embed/>
              </p:oleObj>
            </a:graphicData>
          </a:graphic>
        </p:graphicFrame>
        <p:sp>
          <p:nvSpPr>
            <p:cNvPr id="37" name="左箭头 36"/>
            <p:cNvSpPr/>
            <p:nvPr/>
          </p:nvSpPr>
          <p:spPr bwMode="auto">
            <a:xfrm>
              <a:off x="3115401" y="5748916"/>
              <a:ext cx="180020" cy="323034"/>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aphicFrame>
        <p:nvGraphicFramePr>
          <p:cNvPr id="38" name="对象 37"/>
          <p:cNvGraphicFramePr>
            <a:graphicFrameLocks noChangeAspect="1"/>
          </p:cNvGraphicFramePr>
          <p:nvPr>
            <p:extLst>
              <p:ext uri="{D42A27DB-BD31-4B8C-83A1-F6EECF244321}">
                <p14:modId xmlns:p14="http://schemas.microsoft.com/office/powerpoint/2010/main" xmlns="" val="1619830956"/>
              </p:ext>
            </p:extLst>
          </p:nvPr>
        </p:nvGraphicFramePr>
        <p:xfrm>
          <a:off x="451042" y="6165304"/>
          <a:ext cx="5705134" cy="467296"/>
        </p:xfrm>
        <a:graphic>
          <a:graphicData uri="http://schemas.openxmlformats.org/presentationml/2006/ole">
            <p:oleObj spid="_x0000_s72661" name="Equation" r:id="rId13" imgW="2705040" imgH="215640" progId="Equation.DSMT4">
              <p:embed/>
            </p:oleObj>
          </a:graphicData>
        </a:graphic>
      </p:graphicFrame>
    </p:spTree>
    <p:extLst>
      <p:ext uri="{BB962C8B-B14F-4D97-AF65-F5344CB8AC3E}">
        <p14:creationId xmlns:p14="http://schemas.microsoft.com/office/powerpoint/2010/main" xmlns="" val="228476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fltVal val="0"/>
                                          </p:val>
                                        </p:tav>
                                        <p:tav tm="100000">
                                          <p:val>
                                            <p:strVal val="#ppt_w"/>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Effect transition="in" filter="fade">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1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arn(inVertical)">
                                      <p:cBhvr>
                                        <p:cTn id="71" dur="1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p:cTn id="76" dur="1000" fill="hold"/>
                                        <p:tgtEl>
                                          <p:spTgt spid="38"/>
                                        </p:tgtEl>
                                        <p:attrNameLst>
                                          <p:attrName>ppt_w</p:attrName>
                                        </p:attrNameLst>
                                      </p:cBhvr>
                                      <p:tavLst>
                                        <p:tav tm="0">
                                          <p:val>
                                            <p:fltVal val="0"/>
                                          </p:val>
                                        </p:tav>
                                        <p:tav tm="100000">
                                          <p:val>
                                            <p:strVal val="#ppt_w"/>
                                          </p:val>
                                        </p:tav>
                                      </p:tavLst>
                                    </p:anim>
                                    <p:anim calcmode="lin" valueType="num">
                                      <p:cBhvr>
                                        <p:cTn id="77" dur="1000" fill="hold"/>
                                        <p:tgtEl>
                                          <p:spTgt spid="38"/>
                                        </p:tgtEl>
                                        <p:attrNameLst>
                                          <p:attrName>ppt_h</p:attrName>
                                        </p:attrNameLst>
                                      </p:cBhvr>
                                      <p:tavLst>
                                        <p:tav tm="0">
                                          <p:val>
                                            <p:fltVal val="0"/>
                                          </p:val>
                                        </p:tav>
                                        <p:tav tm="100000">
                                          <p:val>
                                            <p:strVal val="#ppt_h"/>
                                          </p:val>
                                        </p:tav>
                                      </p:tavLst>
                                    </p:anim>
                                    <p:animEffect transition="in" filter="fade">
                                      <p:cBhvr>
                                        <p:cTn id="7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55776" y="548680"/>
            <a:ext cx="3816424"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学生成绩的主成分分析</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1121351639"/>
              </p:ext>
            </p:extLst>
          </p:nvPr>
        </p:nvGraphicFramePr>
        <p:xfrm>
          <a:off x="552450" y="1251978"/>
          <a:ext cx="3472064" cy="505385"/>
        </p:xfrm>
        <a:graphic>
          <a:graphicData uri="http://schemas.openxmlformats.org/presentationml/2006/ole">
            <p:oleObj spid="_x0000_s73547" name="Equation" r:id="rId3" imgW="1638000" imgH="241200" progId="Equation.DSMT4">
              <p:embed/>
            </p:oleObj>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524787570"/>
              </p:ext>
            </p:extLst>
          </p:nvPr>
        </p:nvGraphicFramePr>
        <p:xfrm>
          <a:off x="4241682" y="1340768"/>
          <a:ext cx="1728192" cy="426965"/>
        </p:xfrm>
        <a:graphic>
          <a:graphicData uri="http://schemas.openxmlformats.org/presentationml/2006/ole">
            <p:oleObj spid="_x0000_s73548" name="Equation" r:id="rId4" imgW="812447" imgH="203112"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483058200"/>
              </p:ext>
            </p:extLst>
          </p:nvPr>
        </p:nvGraphicFramePr>
        <p:xfrm>
          <a:off x="550863" y="1834342"/>
          <a:ext cx="4093145" cy="499283"/>
        </p:xfrm>
        <a:graphic>
          <a:graphicData uri="http://schemas.openxmlformats.org/presentationml/2006/ole">
            <p:oleObj spid="_x0000_s73549" name="Equation" r:id="rId5" imgW="1955520" imgH="241200" progId="Equation.DSMT4">
              <p:embed/>
            </p:oleObj>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1861367946"/>
              </p:ext>
            </p:extLst>
          </p:nvPr>
        </p:nvGraphicFramePr>
        <p:xfrm>
          <a:off x="4644008" y="1772816"/>
          <a:ext cx="4264474" cy="518652"/>
        </p:xfrm>
        <a:graphic>
          <a:graphicData uri="http://schemas.openxmlformats.org/presentationml/2006/ole">
            <p:oleObj spid="_x0000_s73550" name="Equation" r:id="rId6" imgW="2108200" imgH="254000" progId="Equation.DSMT4">
              <p:embed/>
            </p:oleObj>
          </a:graphicData>
        </a:graphic>
      </p:graphicFrame>
      <p:sp>
        <p:nvSpPr>
          <p:cNvPr id="1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xmlns="" val="682801163"/>
              </p:ext>
            </p:extLst>
          </p:nvPr>
        </p:nvGraphicFramePr>
        <p:xfrm>
          <a:off x="534037" y="3487975"/>
          <a:ext cx="3317883" cy="445081"/>
        </p:xfrm>
        <a:graphic>
          <a:graphicData uri="http://schemas.openxmlformats.org/presentationml/2006/ole">
            <p:oleObj spid="_x0000_s73551" name="Equation" r:id="rId7" imgW="1511300" imgH="20320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3572233704"/>
              </p:ext>
            </p:extLst>
          </p:nvPr>
        </p:nvGraphicFramePr>
        <p:xfrm>
          <a:off x="539552" y="2492898"/>
          <a:ext cx="3317884" cy="478456"/>
        </p:xfrm>
        <a:graphic>
          <a:graphicData uri="http://schemas.openxmlformats.org/presentationml/2006/ole">
            <p:oleObj spid="_x0000_s73552" name="Equation" r:id="rId8" imgW="1384200" imgH="215640" progId="Equation.DSMT4">
              <p:embed/>
            </p:oleObj>
          </a:graphicData>
        </a:graphic>
      </p:graphicFrame>
      <p:sp>
        <p:nvSpPr>
          <p:cNvPr id="1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917863753"/>
              </p:ext>
            </p:extLst>
          </p:nvPr>
        </p:nvGraphicFramePr>
        <p:xfrm>
          <a:off x="521271" y="4221088"/>
          <a:ext cx="7416824" cy="541678"/>
        </p:xfrm>
        <a:graphic>
          <a:graphicData uri="http://schemas.openxmlformats.org/presentationml/2006/ole">
            <p:oleObj spid="_x0000_s73553" name="Equation" r:id="rId9" imgW="3378200" imgH="241300" progId="Equation.DSMT4">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1239971501"/>
              </p:ext>
            </p:extLst>
          </p:nvPr>
        </p:nvGraphicFramePr>
        <p:xfrm>
          <a:off x="523950" y="5013176"/>
          <a:ext cx="8196715" cy="512725"/>
        </p:xfrm>
        <a:graphic>
          <a:graphicData uri="http://schemas.openxmlformats.org/presentationml/2006/ole">
            <p:oleObj spid="_x0000_s73554" name="Equation" r:id="rId10" imgW="3962160" imgH="241200" progId="Equation.DSMT4">
              <p:embed/>
            </p:oleObj>
          </a:graphicData>
        </a:graphic>
      </p:graphicFrame>
      <p:sp>
        <p:nvSpPr>
          <p:cNvPr id="21" name="矩形 20"/>
          <p:cNvSpPr/>
          <p:nvPr/>
        </p:nvSpPr>
        <p:spPr>
          <a:xfrm>
            <a:off x="517873" y="5805264"/>
            <a:ext cx="8352928" cy="461665"/>
          </a:xfrm>
          <a:prstGeom prst="rect">
            <a:avLst/>
          </a:prstGeom>
          <a:solidFill>
            <a:srgbClr val="FFFF00"/>
          </a:solidFill>
        </p:spPr>
        <p:txBody>
          <a:bodyPr wrap="square">
            <a:spAutoFit/>
          </a:bodyPr>
          <a:lstStyle/>
          <a:p>
            <a:r>
              <a:rPr lang="en-US" altLang="zh-CN" b="1" dirty="0"/>
              <a:t>MATLAB</a:t>
            </a:r>
            <a:r>
              <a:rPr lang="zh-CN" altLang="en-US" b="1" dirty="0" smtClean="0"/>
              <a:t>命令：</a:t>
            </a:r>
            <a:r>
              <a:rPr lang="en-US" altLang="zh-CN" b="1" dirty="0" smtClean="0"/>
              <a:t>[</a:t>
            </a:r>
            <a:r>
              <a:rPr lang="en-US" altLang="zh-CN" b="1" dirty="0"/>
              <a:t>COEFF, SCORE, LATENT] = </a:t>
            </a:r>
            <a:r>
              <a:rPr lang="en-US" altLang="zh-CN" b="1" dirty="0" err="1"/>
              <a:t>princomp</a:t>
            </a:r>
            <a:r>
              <a:rPr lang="en-US" altLang="zh-CN" b="1" dirty="0"/>
              <a:t>(</a:t>
            </a:r>
            <a:r>
              <a:rPr lang="en-US" altLang="zh-CN" b="1" i="1" dirty="0"/>
              <a:t>X</a:t>
            </a:r>
            <a:r>
              <a:rPr lang="en-US" altLang="zh-CN" b="1" dirty="0"/>
              <a:t>)</a:t>
            </a:r>
            <a:endParaRPr lang="zh-CN" altLang="zh-CN" b="1" dirty="0"/>
          </a:p>
        </p:txBody>
      </p:sp>
      <p:grpSp>
        <p:nvGrpSpPr>
          <p:cNvPr id="20" name="组合 19"/>
          <p:cNvGrpSpPr/>
          <p:nvPr/>
        </p:nvGrpSpPr>
        <p:grpSpPr>
          <a:xfrm>
            <a:off x="4067944" y="2308988"/>
            <a:ext cx="3974729" cy="917134"/>
            <a:chOff x="4067944" y="2308988"/>
            <a:chExt cx="3974729" cy="917134"/>
          </a:xfrm>
        </p:grpSpPr>
        <p:graphicFrame>
          <p:nvGraphicFramePr>
            <p:cNvPr id="11" name="对象 10"/>
            <p:cNvGraphicFramePr>
              <a:graphicFrameLocks noChangeAspect="1"/>
            </p:cNvGraphicFramePr>
            <p:nvPr>
              <p:extLst>
                <p:ext uri="{D42A27DB-BD31-4B8C-83A1-F6EECF244321}">
                  <p14:modId xmlns:p14="http://schemas.microsoft.com/office/powerpoint/2010/main" xmlns="" val="757803887"/>
                </p:ext>
              </p:extLst>
            </p:nvPr>
          </p:nvGraphicFramePr>
          <p:xfrm>
            <a:off x="4334261" y="2308988"/>
            <a:ext cx="3708412" cy="917134"/>
          </p:xfrm>
          <a:graphic>
            <a:graphicData uri="http://schemas.openxmlformats.org/presentationml/2006/ole">
              <p:oleObj spid="_x0000_s73555" name="Equation" r:id="rId11" imgW="1765300" imgH="431800" progId="Equation.DSMT4">
                <p:embed/>
              </p:oleObj>
            </a:graphicData>
          </a:graphic>
        </p:graphicFrame>
        <p:sp>
          <p:nvSpPr>
            <p:cNvPr id="22" name="左箭头 21"/>
            <p:cNvSpPr/>
            <p:nvPr/>
          </p:nvSpPr>
          <p:spPr bwMode="auto">
            <a:xfrm flipH="1">
              <a:off x="4067944" y="2594248"/>
              <a:ext cx="172594" cy="360040"/>
            </a:xfrm>
            <a:prstGeom prst="lef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4" name="组合 23"/>
          <p:cNvGrpSpPr/>
          <p:nvPr/>
        </p:nvGrpSpPr>
        <p:grpSpPr>
          <a:xfrm>
            <a:off x="3995936" y="3315322"/>
            <a:ext cx="4030450" cy="833758"/>
            <a:chOff x="3995936" y="3315322"/>
            <a:chExt cx="4030450" cy="833758"/>
          </a:xfrm>
        </p:grpSpPr>
        <p:graphicFrame>
          <p:nvGraphicFramePr>
            <p:cNvPr id="13" name="对象 12"/>
            <p:cNvGraphicFramePr>
              <a:graphicFrameLocks noChangeAspect="1"/>
            </p:cNvGraphicFramePr>
            <p:nvPr>
              <p:extLst>
                <p:ext uri="{D42A27DB-BD31-4B8C-83A1-F6EECF244321}">
                  <p14:modId xmlns:p14="http://schemas.microsoft.com/office/powerpoint/2010/main" xmlns="" val="1490295037"/>
                </p:ext>
              </p:extLst>
            </p:nvPr>
          </p:nvGraphicFramePr>
          <p:xfrm>
            <a:off x="4344100" y="3315322"/>
            <a:ext cx="3682286" cy="833758"/>
          </p:xfrm>
          <a:graphic>
            <a:graphicData uri="http://schemas.openxmlformats.org/presentationml/2006/ole">
              <p:oleObj spid="_x0000_s73556" name="Equation" r:id="rId12" imgW="1803400" imgH="431800" progId="Equation.DSMT4">
                <p:embed/>
              </p:oleObj>
            </a:graphicData>
          </a:graphic>
        </p:graphicFrame>
        <p:sp>
          <p:nvSpPr>
            <p:cNvPr id="23" name="左箭头 22"/>
            <p:cNvSpPr/>
            <p:nvPr/>
          </p:nvSpPr>
          <p:spPr bwMode="auto">
            <a:xfrm flipH="1">
              <a:off x="3995936" y="3501008"/>
              <a:ext cx="136967" cy="432048"/>
            </a:xfrm>
            <a:prstGeom prst="lef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xmlns="" val="362781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arn(inVertical)">
                                      <p:cBhvr>
                                        <p:cTn id="45" dur="1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10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ircle(in)">
                                      <p:cBhvr>
                                        <p:cTn id="62" dur="1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000" fill="hold"/>
                                        <p:tgtEl>
                                          <p:spTgt spid="21"/>
                                        </p:tgtEl>
                                        <p:attrNameLst>
                                          <p:attrName>ppt_w</p:attrName>
                                        </p:attrNameLst>
                                      </p:cBhvr>
                                      <p:tavLst>
                                        <p:tav tm="0">
                                          <p:val>
                                            <p:fltVal val="0"/>
                                          </p:val>
                                        </p:tav>
                                        <p:tav tm="100000">
                                          <p:val>
                                            <p:strVal val="#ppt_w"/>
                                          </p:val>
                                        </p:tav>
                                      </p:tavLst>
                                    </p:anim>
                                    <p:anim calcmode="lin" valueType="num">
                                      <p:cBhvr>
                                        <p:cTn id="68" dur="1000" fill="hold"/>
                                        <p:tgtEl>
                                          <p:spTgt spid="21"/>
                                        </p:tgtEl>
                                        <p:attrNameLst>
                                          <p:attrName>ppt_h</p:attrName>
                                        </p:attrNameLst>
                                      </p:cBhvr>
                                      <p:tavLst>
                                        <p:tav tm="0">
                                          <p:val>
                                            <p:fltVal val="0"/>
                                          </p:val>
                                        </p:tav>
                                        <p:tav tm="100000">
                                          <p:val>
                                            <p:strVal val="#ppt_h"/>
                                          </p:val>
                                        </p:tav>
                                      </p:tavLst>
                                    </p:anim>
                                    <p:animEffect transition="in" filter="fade">
                                      <p:cBhvr>
                                        <p:cTn id="6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979712" y="548680"/>
            <a:ext cx="5688632"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zh-CN" sz="2800" b="1" dirty="0"/>
              <a:t>学生成绩的主成分分析</a:t>
            </a:r>
            <a:r>
              <a:rPr lang="zh-CN" altLang="en-US" sz="2800" b="1" dirty="0" smtClean="0"/>
              <a:t>计算结果</a:t>
            </a:r>
            <a:endParaRPr lang="zh-CN" altLang="zh-CN" sz="2800" dirty="0"/>
          </a:p>
        </p:txBody>
      </p:sp>
      <p:sp>
        <p:nvSpPr>
          <p:cNvPr id="2" name="矩形 1"/>
          <p:cNvSpPr/>
          <p:nvPr/>
        </p:nvSpPr>
        <p:spPr>
          <a:xfrm>
            <a:off x="832713" y="1245483"/>
            <a:ext cx="4206601" cy="461665"/>
          </a:xfrm>
          <a:prstGeom prst="rect">
            <a:avLst/>
          </a:prstGeom>
          <a:solidFill>
            <a:srgbClr val="FFFF00"/>
          </a:solidFill>
        </p:spPr>
        <p:txBody>
          <a:bodyPr wrap="none">
            <a:spAutoFit/>
          </a:bodyPr>
          <a:lstStyle/>
          <a:p>
            <a:r>
              <a:rPr lang="zh-CN" altLang="zh-CN" b="1" dirty="0"/>
              <a:t>协方差</a:t>
            </a:r>
            <a:r>
              <a:rPr lang="zh-CN" altLang="zh-CN" b="1" dirty="0" smtClean="0"/>
              <a:t>矩阵</a:t>
            </a:r>
            <a:r>
              <a:rPr lang="zh-CN" altLang="en-US" b="1" dirty="0" smtClean="0"/>
              <a:t>的</a:t>
            </a:r>
            <a:r>
              <a:rPr lang="zh-CN" altLang="zh-CN" b="1" dirty="0" smtClean="0"/>
              <a:t>特征</a:t>
            </a:r>
            <a:r>
              <a:rPr lang="zh-CN" altLang="en-US" b="1" dirty="0" smtClean="0"/>
              <a:t>根</a:t>
            </a:r>
            <a:r>
              <a:rPr lang="zh-CN" altLang="zh-CN" b="1" dirty="0" smtClean="0"/>
              <a:t>与</a:t>
            </a:r>
            <a:r>
              <a:rPr lang="zh-CN" altLang="zh-CN" b="1" dirty="0"/>
              <a:t>贡献率</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xmlns="" val="934283371"/>
              </p:ext>
            </p:extLst>
          </p:nvPr>
        </p:nvGraphicFramePr>
        <p:xfrm>
          <a:off x="873451" y="1844824"/>
          <a:ext cx="4058589" cy="2188734"/>
        </p:xfrm>
        <a:graphic>
          <a:graphicData uri="http://schemas.openxmlformats.org/drawingml/2006/table">
            <a:tbl>
              <a:tblPr firstRow="1" firstCol="1" bandRow="1">
                <a:tableStyleId>{5C22544A-7EE6-4342-B048-85BDC9FD1C3A}</a:tableStyleId>
              </a:tblPr>
              <a:tblGrid>
                <a:gridCol w="1394293"/>
                <a:gridCol w="1080120"/>
                <a:gridCol w="1584176"/>
              </a:tblGrid>
              <a:tr h="259522">
                <a:tc>
                  <a:txBody>
                    <a:bodyPr/>
                    <a:lstStyle/>
                    <a:p>
                      <a:pPr algn="ctr">
                        <a:spcAft>
                          <a:spcPts val="0"/>
                        </a:spcAft>
                      </a:pPr>
                      <a:r>
                        <a:rPr lang="en-US" sz="2000" b="1" i="1" kern="0" dirty="0">
                          <a:solidFill>
                            <a:schemeClr val="tx1"/>
                          </a:solidFill>
                          <a:effectLst/>
                        </a:rPr>
                        <a:t>S</a:t>
                      </a:r>
                      <a:r>
                        <a:rPr lang="zh-CN" sz="2000" b="1" kern="0" dirty="0">
                          <a:solidFill>
                            <a:schemeClr val="tx1"/>
                          </a:solidFill>
                          <a:effectLst/>
                        </a:rPr>
                        <a:t>的特征根</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indent="57150" algn="ctr">
                        <a:spcAft>
                          <a:spcPts val="0"/>
                        </a:spcAft>
                      </a:pPr>
                      <a:r>
                        <a:rPr lang="zh-CN" sz="2000" b="1" kern="0" dirty="0">
                          <a:solidFill>
                            <a:schemeClr val="tx1"/>
                          </a:solidFill>
                          <a:effectLst/>
                        </a:rPr>
                        <a:t>贡献率</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indent="57150" algn="ctr">
                        <a:spcAft>
                          <a:spcPts val="0"/>
                        </a:spcAft>
                      </a:pPr>
                      <a:r>
                        <a:rPr lang="zh-CN" sz="2000" b="1" kern="0" dirty="0">
                          <a:solidFill>
                            <a:schemeClr val="tx1"/>
                          </a:solidFill>
                          <a:effectLst/>
                        </a:rPr>
                        <a:t>累积贡献率</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dirty="0">
                          <a:solidFill>
                            <a:schemeClr val="tx1"/>
                          </a:solidFill>
                          <a:effectLst/>
                        </a:rPr>
                        <a:t>469.6816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61.0812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61.0812 </a:t>
                      </a:r>
                      <a:endParaRPr lang="zh-CN" sz="2000" b="1" kern="10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dirty="0">
                          <a:solidFill>
                            <a:schemeClr val="tx1"/>
                          </a:solidFill>
                          <a:effectLst/>
                        </a:rPr>
                        <a:t>173.9525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22.6222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smtClean="0">
                          <a:solidFill>
                            <a:srgbClr val="FF0000"/>
                          </a:solidFill>
                          <a:effectLst/>
                        </a:rPr>
                        <a:t>83.7034 </a:t>
                      </a:r>
                      <a:endParaRPr lang="zh-CN" sz="2000" b="1" kern="100" dirty="0">
                        <a:solidFill>
                          <a:srgbClr val="FF0000"/>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dirty="0">
                          <a:solidFill>
                            <a:schemeClr val="tx1"/>
                          </a:solidFill>
                          <a:effectLst/>
                        </a:rPr>
                        <a:t>58.5100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7.6091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91.3125 </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a:solidFill>
                            <a:schemeClr val="tx1"/>
                          </a:solidFill>
                          <a:effectLst/>
                        </a:rPr>
                        <a:t>29.2527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3.8043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95.1167 </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a:solidFill>
                            <a:schemeClr val="tx1"/>
                          </a:solidFill>
                          <a:effectLst/>
                        </a:rPr>
                        <a:t>21.4163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2.7851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97.9019 </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a:solidFill>
                            <a:schemeClr val="tx1"/>
                          </a:solidFill>
                          <a:effectLst/>
                        </a:rPr>
                        <a:t>16.1334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2.0981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100.0000 </a:t>
                      </a:r>
                      <a:endParaRPr lang="zh-CN" sz="2000" b="1" kern="100" dirty="0">
                        <a:solidFill>
                          <a:schemeClr val="tx1"/>
                        </a:solidFill>
                        <a:effectLst/>
                        <a:latin typeface="Times New Roman"/>
                        <a:ea typeface="宋体"/>
                        <a:cs typeface="Times New Roman"/>
                      </a:endParaRPr>
                    </a:p>
                  </a:txBody>
                  <a:tcPr marL="68580" marR="68580" marT="0" marB="0" anchor="ctr"/>
                </a:tc>
              </a:tr>
            </a:tbl>
          </a:graphicData>
        </a:graphic>
      </p:graphicFrame>
      <p:sp>
        <p:nvSpPr>
          <p:cNvPr id="6" name="矩形 5"/>
          <p:cNvSpPr/>
          <p:nvPr/>
        </p:nvSpPr>
        <p:spPr>
          <a:xfrm>
            <a:off x="6053140" y="1245483"/>
            <a:ext cx="1723549" cy="461665"/>
          </a:xfrm>
          <a:prstGeom prst="rect">
            <a:avLst/>
          </a:prstGeom>
          <a:solidFill>
            <a:srgbClr val="FFFF00"/>
          </a:solidFill>
        </p:spPr>
        <p:txBody>
          <a:bodyPr wrap="none">
            <a:spAutoFit/>
          </a:bodyPr>
          <a:lstStyle/>
          <a:p>
            <a:r>
              <a:rPr lang="zh-CN" altLang="zh-CN" b="1" dirty="0"/>
              <a:t>方差解释图</a:t>
            </a:r>
            <a:endParaRPr lang="zh-CN" altLang="en-US" b="1" dirty="0"/>
          </a:p>
        </p:txBody>
      </p:sp>
      <p:pic>
        <p:nvPicPr>
          <p:cNvPr id="7" name="图片 6"/>
          <p:cNvPicPr/>
          <p:nvPr/>
        </p:nvPicPr>
        <p:blipFill>
          <a:blip r:embed="rId3">
            <a:extLst>
              <a:ext uri="{28A0092B-C50C-407E-A947-70E740481C1C}">
                <a14:useLocalDpi xmlns:a14="http://schemas.microsoft.com/office/drawing/2010/main" xmlns="" val="0"/>
              </a:ext>
            </a:extLst>
          </a:blip>
          <a:srcRect/>
          <a:stretch>
            <a:fillRect/>
          </a:stretch>
        </p:blipFill>
        <p:spPr bwMode="auto">
          <a:xfrm>
            <a:off x="4932040" y="1541521"/>
            <a:ext cx="3762852" cy="2630429"/>
          </a:xfrm>
          <a:prstGeom prst="rect">
            <a:avLst/>
          </a:prstGeom>
          <a:noFill/>
          <a:ln>
            <a:noFill/>
          </a:ln>
        </p:spPr>
      </p:pic>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37974060"/>
              </p:ext>
            </p:extLst>
          </p:nvPr>
        </p:nvGraphicFramePr>
        <p:xfrm>
          <a:off x="415303" y="4653136"/>
          <a:ext cx="8333161" cy="936104"/>
        </p:xfrm>
        <a:graphic>
          <a:graphicData uri="http://schemas.openxmlformats.org/presentationml/2006/ole">
            <p:oleObj spid="_x0000_s74051" name="Equation" r:id="rId4" imgW="4317840" imgH="482400" progId="Equation.DSMT4">
              <p:embed/>
            </p:oleObj>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xmlns="" val="276701798"/>
              </p:ext>
            </p:extLst>
          </p:nvPr>
        </p:nvGraphicFramePr>
        <p:xfrm>
          <a:off x="788139" y="5661248"/>
          <a:ext cx="3312368" cy="479092"/>
        </p:xfrm>
        <a:graphic>
          <a:graphicData uri="http://schemas.openxmlformats.org/presentationml/2006/ole">
            <p:oleObj spid="_x0000_s74052" name="Equation" r:id="rId5" imgW="1854000" imgH="253800" progId="Equation.DSMT4">
              <p:embed/>
            </p:oleObj>
          </a:graphicData>
        </a:graphic>
      </p:graphicFrame>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xmlns="" val="259860142"/>
              </p:ext>
            </p:extLst>
          </p:nvPr>
        </p:nvGraphicFramePr>
        <p:xfrm>
          <a:off x="685973" y="6165304"/>
          <a:ext cx="7932737" cy="403225"/>
        </p:xfrm>
        <a:graphic>
          <a:graphicData uri="http://schemas.openxmlformats.org/presentationml/2006/ole">
            <p:oleObj spid="_x0000_s74053" name="Equation" r:id="rId6" imgW="4775040" imgH="241200" progId="Equation.DSMT4">
              <p:embed/>
            </p:oleObj>
          </a:graphicData>
        </a:graphic>
      </p:graphicFrame>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817086" y="4149080"/>
            <a:ext cx="7355314" cy="523220"/>
          </a:xfrm>
          <a:prstGeom prst="rect">
            <a:avLst/>
          </a:prstGeom>
          <a:solidFill>
            <a:srgbClr val="FFFF00"/>
          </a:solidFill>
        </p:spPr>
        <p:txBody>
          <a:bodyPr wrap="square">
            <a:spAutoFit/>
          </a:bodyPr>
          <a:lstStyle/>
          <a:p>
            <a:r>
              <a:rPr lang="zh-CN" altLang="zh-CN" sz="2800" b="1" dirty="0"/>
              <a:t>前两个</a:t>
            </a:r>
            <a:r>
              <a:rPr lang="zh-CN" altLang="zh-CN" sz="2800" b="1" dirty="0" smtClean="0"/>
              <a:t>主成分</a:t>
            </a:r>
            <a:r>
              <a:rPr lang="en-US" altLang="zh-CN" sz="2800" b="1" i="1" dirty="0" smtClean="0"/>
              <a:t>y</a:t>
            </a:r>
            <a:r>
              <a:rPr lang="en-US" altLang="zh-CN" sz="2800" b="1" baseline="-25000" dirty="0" smtClean="0"/>
              <a:t>1</a:t>
            </a:r>
            <a:r>
              <a:rPr lang="en-US" altLang="zh-CN" sz="2800" b="1" i="1" dirty="0" smtClean="0"/>
              <a:t>,y</a:t>
            </a:r>
            <a:r>
              <a:rPr lang="en-US" altLang="zh-CN" sz="2800" b="1" baseline="-25000" dirty="0" smtClean="0"/>
              <a:t>2</a:t>
            </a:r>
            <a:r>
              <a:rPr lang="zh-CN" altLang="zh-CN" sz="2800" b="1" dirty="0" smtClean="0"/>
              <a:t>的</a:t>
            </a:r>
            <a:r>
              <a:rPr lang="zh-CN" altLang="zh-CN" sz="2800" b="1" dirty="0"/>
              <a:t>累积贡献率为</a:t>
            </a:r>
            <a:r>
              <a:rPr lang="en-US" altLang="zh-CN" sz="2800" b="1" dirty="0"/>
              <a:t>83.7034%</a:t>
            </a:r>
            <a:endParaRPr lang="zh-CN" altLang="en-US" sz="2800" b="1" dirty="0"/>
          </a:p>
        </p:txBody>
      </p:sp>
    </p:spTree>
    <p:extLst>
      <p:ext uri="{BB962C8B-B14F-4D97-AF65-F5344CB8AC3E}">
        <p14:creationId xmlns:p14="http://schemas.microsoft.com/office/powerpoint/2010/main" xmlns="" val="110619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1000"/>
                                        <p:tgtEl>
                                          <p:spTgt spid="6"/>
                                        </p:tgtEl>
                                      </p:cBhvr>
                                    </p:animEffect>
                                  </p:childTnLst>
                                </p:cTn>
                              </p:par>
                              <p:par>
                                <p:cTn id="22" presetID="6"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1000" fill="hold"/>
                                        <p:tgtEl>
                                          <p:spTgt spid="14"/>
                                        </p:tgtEl>
                                        <p:attrNameLst>
                                          <p:attrName>ppt_x</p:attrName>
                                        </p:attrNameLst>
                                      </p:cBhvr>
                                      <p:tavLst>
                                        <p:tav tm="0">
                                          <p:val>
                                            <p:strVal val="#ppt_x"/>
                                          </p:val>
                                        </p:tav>
                                        <p:tav tm="100000">
                                          <p:val>
                                            <p:strVal val="#ppt_x"/>
                                          </p:val>
                                        </p:tav>
                                      </p:tavLst>
                                    </p:anim>
                                    <p:anim calcmode="lin" valueType="num">
                                      <p:cBhvr additive="base">
                                        <p:cTn id="51"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563888" y="457508"/>
            <a:ext cx="1728192"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结果分析</a:t>
            </a:r>
            <a:endParaRPr lang="zh-CN" altLang="en-US" sz="2800" b="1" dirty="0">
              <a:latin typeface="+mj-ea"/>
              <a:ea typeface="+mj-ea"/>
            </a:endParaRP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xmlns="" val="56484080"/>
              </p:ext>
            </p:extLst>
          </p:nvPr>
        </p:nvGraphicFramePr>
        <p:xfrm>
          <a:off x="2987824" y="3177975"/>
          <a:ext cx="3096344" cy="445646"/>
        </p:xfrm>
        <a:graphic>
          <a:graphicData uri="http://schemas.openxmlformats.org/presentationml/2006/ole">
            <p:oleObj spid="_x0000_s75582" name="Equation" r:id="rId4" imgW="1409400" imgH="203040" progId="Equation.DSMT4">
              <p:embed/>
            </p:oleObj>
          </a:graphicData>
        </a:graphic>
      </p:graphicFrame>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2399595260"/>
              </p:ext>
            </p:extLst>
          </p:nvPr>
        </p:nvGraphicFramePr>
        <p:xfrm>
          <a:off x="3033428" y="2132856"/>
          <a:ext cx="5643028" cy="442052"/>
        </p:xfrm>
        <a:graphic>
          <a:graphicData uri="http://schemas.openxmlformats.org/presentationml/2006/ole">
            <p:oleObj spid="_x0000_s75583" name="Equation" r:id="rId5" imgW="2552400" imgH="20304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4096599664"/>
              </p:ext>
            </p:extLst>
          </p:nvPr>
        </p:nvGraphicFramePr>
        <p:xfrm>
          <a:off x="3034952" y="2673919"/>
          <a:ext cx="5641504" cy="442052"/>
        </p:xfrm>
        <a:graphic>
          <a:graphicData uri="http://schemas.openxmlformats.org/presentationml/2006/ole">
            <p:oleObj spid="_x0000_s75584" name="Equation" r:id="rId6" imgW="2552400" imgH="203040" progId="Equation.DSMT4">
              <p:embed/>
            </p:oleObj>
          </a:graphicData>
        </a:graphic>
      </p:graphicFrame>
      <p:sp>
        <p:nvSpPr>
          <p:cNvPr id="16" name="矩形 15"/>
          <p:cNvSpPr/>
          <p:nvPr/>
        </p:nvSpPr>
        <p:spPr>
          <a:xfrm>
            <a:off x="2123728" y="4288036"/>
            <a:ext cx="6768752" cy="523220"/>
          </a:xfrm>
          <a:prstGeom prst="rect">
            <a:avLst/>
          </a:prstGeom>
          <a:solidFill>
            <a:schemeClr val="accent1">
              <a:lumMod val="20000"/>
              <a:lumOff val="80000"/>
            </a:schemeClr>
          </a:solidFill>
        </p:spPr>
        <p:txBody>
          <a:bodyPr wrap="square">
            <a:spAutoFit/>
          </a:bodyPr>
          <a:lstStyle/>
          <a:p>
            <a:r>
              <a:rPr lang="zh-CN" altLang="en-US" sz="2800" b="1" dirty="0"/>
              <a:t>得分为绝对值</a:t>
            </a:r>
            <a:r>
              <a:rPr lang="zh-CN" altLang="zh-CN" sz="2800" b="1" dirty="0" smtClean="0"/>
              <a:t>大的</a:t>
            </a:r>
            <a:r>
              <a:rPr lang="zh-CN" altLang="en-US" sz="2800" b="1" dirty="0" smtClean="0"/>
              <a:t>负</a:t>
            </a:r>
            <a:r>
              <a:rPr lang="zh-CN" altLang="zh-CN" sz="2800" b="1" dirty="0" smtClean="0"/>
              <a:t>数</a:t>
            </a:r>
            <a:r>
              <a:rPr lang="en-US" altLang="zh-CN" sz="2800" b="1" dirty="0" smtClean="0"/>
              <a:t>,</a:t>
            </a:r>
            <a:r>
              <a:rPr lang="zh-CN" altLang="zh-CN" sz="2800" b="1" smtClean="0"/>
              <a:t>说明</a:t>
            </a:r>
            <a:r>
              <a:rPr lang="zh-CN" altLang="zh-CN" sz="2800" b="1" smtClean="0"/>
              <a:t>擅长</a:t>
            </a:r>
            <a:r>
              <a:rPr lang="zh-CN" altLang="en-US" sz="2800" b="1" smtClean="0"/>
              <a:t>开</a:t>
            </a:r>
            <a:r>
              <a:rPr lang="zh-CN" altLang="zh-CN" sz="2800" b="1" smtClean="0"/>
              <a:t>卷</a:t>
            </a:r>
            <a:r>
              <a:rPr lang="zh-CN" altLang="zh-CN" sz="2800" b="1" dirty="0"/>
              <a:t>考试</a:t>
            </a:r>
            <a:endParaRPr lang="zh-CN" altLang="en-US" sz="2800" b="1" dirty="0"/>
          </a:p>
        </p:txBody>
      </p:sp>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xmlns="" val="3286161464"/>
              </p:ext>
            </p:extLst>
          </p:nvPr>
        </p:nvGraphicFramePr>
        <p:xfrm>
          <a:off x="415925" y="1052736"/>
          <a:ext cx="8332788" cy="936625"/>
        </p:xfrm>
        <a:graphic>
          <a:graphicData uri="http://schemas.openxmlformats.org/presentationml/2006/ole">
            <p:oleObj spid="_x0000_s75585" name="Equation" r:id="rId7" imgW="4317840" imgH="482400" progId="Equation.DSMT4">
              <p:embed/>
            </p:oleObj>
          </a:graphicData>
        </a:graphic>
      </p:graphicFrame>
      <p:sp>
        <p:nvSpPr>
          <p:cNvPr id="3" name="矩形 2"/>
          <p:cNvSpPr/>
          <p:nvPr/>
        </p:nvSpPr>
        <p:spPr>
          <a:xfrm>
            <a:off x="508285" y="2172960"/>
            <a:ext cx="2263515" cy="523220"/>
          </a:xfrm>
          <a:prstGeom prst="rect">
            <a:avLst/>
          </a:prstGeom>
          <a:solidFill>
            <a:srgbClr val="FFFF00"/>
          </a:solidFill>
        </p:spPr>
        <p:txBody>
          <a:bodyPr wrap="square">
            <a:spAutoFit/>
          </a:bodyPr>
          <a:lstStyle/>
          <a:p>
            <a:r>
              <a:rPr lang="zh-CN" altLang="en-US" sz="2800" b="1" dirty="0" smtClean="0"/>
              <a:t>第一</a:t>
            </a:r>
            <a:r>
              <a:rPr lang="zh-CN" altLang="zh-CN" sz="2800" b="1" dirty="0" smtClean="0"/>
              <a:t>主成分</a:t>
            </a:r>
            <a:r>
              <a:rPr lang="en-US" altLang="zh-CN" sz="2800" b="1" i="1" dirty="0" smtClean="0"/>
              <a:t>y</a:t>
            </a:r>
            <a:r>
              <a:rPr lang="en-US" altLang="zh-CN" sz="2800" b="1" baseline="-25000" dirty="0" smtClean="0"/>
              <a:t>1</a:t>
            </a:r>
            <a:endParaRPr lang="zh-CN" altLang="en-US" sz="2800" dirty="0"/>
          </a:p>
        </p:txBody>
      </p:sp>
      <p:sp>
        <p:nvSpPr>
          <p:cNvPr id="31" name="矩形 30"/>
          <p:cNvSpPr/>
          <p:nvPr/>
        </p:nvSpPr>
        <p:spPr>
          <a:xfrm>
            <a:off x="387200" y="3742410"/>
            <a:ext cx="1665661" cy="954107"/>
          </a:xfrm>
          <a:prstGeom prst="rect">
            <a:avLst/>
          </a:prstGeom>
          <a:solidFill>
            <a:srgbClr val="FFCCFF"/>
          </a:solidFill>
        </p:spPr>
        <p:txBody>
          <a:bodyPr wrap="square">
            <a:spAutoFit/>
          </a:bodyPr>
          <a:lstStyle/>
          <a:p>
            <a:r>
              <a:rPr lang="zh-CN" altLang="en-US" sz="2800" b="1" dirty="0" smtClean="0"/>
              <a:t>考察一学生</a:t>
            </a:r>
            <a:r>
              <a:rPr lang="en-US" altLang="zh-CN" sz="2800" b="1" i="1" dirty="0" smtClean="0"/>
              <a:t>y</a:t>
            </a:r>
            <a:r>
              <a:rPr lang="en-US" altLang="zh-CN" sz="2800" b="1" baseline="-25000" dirty="0" smtClean="0"/>
              <a:t>1</a:t>
            </a:r>
            <a:r>
              <a:rPr lang="zh-CN" altLang="en-US" sz="2800" b="1" dirty="0" smtClean="0"/>
              <a:t>得分</a:t>
            </a:r>
            <a:endParaRPr lang="zh-CN" altLang="en-US" sz="2800" dirty="0"/>
          </a:p>
        </p:txBody>
      </p:sp>
      <p:sp>
        <p:nvSpPr>
          <p:cNvPr id="5" name="矩形 4"/>
          <p:cNvSpPr/>
          <p:nvPr/>
        </p:nvSpPr>
        <p:spPr>
          <a:xfrm>
            <a:off x="2123728" y="3657798"/>
            <a:ext cx="6912768" cy="523220"/>
          </a:xfrm>
          <a:prstGeom prst="rect">
            <a:avLst/>
          </a:prstGeom>
          <a:solidFill>
            <a:schemeClr val="accent1">
              <a:lumMod val="20000"/>
              <a:lumOff val="80000"/>
            </a:schemeClr>
          </a:solidFill>
        </p:spPr>
        <p:txBody>
          <a:bodyPr wrap="square">
            <a:spAutoFit/>
          </a:bodyPr>
          <a:lstStyle/>
          <a:p>
            <a:r>
              <a:rPr lang="zh-CN" altLang="en-US" sz="2800" b="1" dirty="0" smtClean="0"/>
              <a:t>得分为</a:t>
            </a:r>
            <a:r>
              <a:rPr lang="zh-CN" altLang="zh-CN" sz="2800" b="1" dirty="0" smtClean="0"/>
              <a:t>很大</a:t>
            </a:r>
            <a:r>
              <a:rPr lang="zh-CN" altLang="zh-CN" sz="2800" b="1" dirty="0"/>
              <a:t>的</a:t>
            </a:r>
            <a:r>
              <a:rPr lang="zh-CN" altLang="zh-CN" sz="2800" b="1" dirty="0" smtClean="0"/>
              <a:t>正数</a:t>
            </a:r>
            <a:r>
              <a:rPr lang="en-US" altLang="zh-CN" sz="2800" b="1" dirty="0" smtClean="0"/>
              <a:t>,</a:t>
            </a:r>
            <a:r>
              <a:rPr lang="zh-CN" altLang="zh-CN" sz="2800" b="1" dirty="0" smtClean="0"/>
              <a:t>说明擅长</a:t>
            </a:r>
            <a:r>
              <a:rPr lang="zh-CN" altLang="zh-CN" sz="2800" b="1" dirty="0"/>
              <a:t>闭卷考试</a:t>
            </a:r>
            <a:endParaRPr lang="zh-CN" altLang="en-US" sz="2800" b="1" dirty="0"/>
          </a:p>
        </p:txBody>
      </p:sp>
      <p:grpSp>
        <p:nvGrpSpPr>
          <p:cNvPr id="15" name="组合 14"/>
          <p:cNvGrpSpPr/>
          <p:nvPr/>
        </p:nvGrpSpPr>
        <p:grpSpPr>
          <a:xfrm>
            <a:off x="611560" y="2852936"/>
            <a:ext cx="1980029" cy="720080"/>
            <a:chOff x="611560" y="2852936"/>
            <a:chExt cx="1980029" cy="720080"/>
          </a:xfrm>
        </p:grpSpPr>
        <p:sp>
          <p:nvSpPr>
            <p:cNvPr id="6" name="矩形 5"/>
            <p:cNvSpPr/>
            <p:nvPr/>
          </p:nvSpPr>
          <p:spPr>
            <a:xfrm>
              <a:off x="611560" y="3049796"/>
              <a:ext cx="1980029" cy="523220"/>
            </a:xfrm>
            <a:prstGeom prst="rect">
              <a:avLst/>
            </a:prstGeom>
            <a:solidFill>
              <a:srgbClr val="FFFF00"/>
            </a:solidFill>
          </p:spPr>
          <p:txBody>
            <a:bodyPr wrap="none">
              <a:spAutoFit/>
            </a:bodyPr>
            <a:lstStyle/>
            <a:p>
              <a:r>
                <a:rPr lang="zh-CN" altLang="zh-CN" sz="2800" b="1" dirty="0"/>
                <a:t>开闭卷成分</a:t>
              </a:r>
              <a:endParaRPr lang="zh-CN" altLang="en-US" sz="2800" b="1" dirty="0"/>
            </a:p>
          </p:txBody>
        </p:sp>
        <p:sp>
          <p:nvSpPr>
            <p:cNvPr id="7" name="下箭头 6"/>
            <p:cNvSpPr/>
            <p:nvPr/>
          </p:nvSpPr>
          <p:spPr bwMode="auto">
            <a:xfrm>
              <a:off x="1331640" y="2852936"/>
              <a:ext cx="484632" cy="144016"/>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33" name="矩形 32"/>
          <p:cNvSpPr/>
          <p:nvPr/>
        </p:nvSpPr>
        <p:spPr>
          <a:xfrm>
            <a:off x="442198" y="4941168"/>
            <a:ext cx="2263515" cy="523220"/>
          </a:xfrm>
          <a:prstGeom prst="rect">
            <a:avLst/>
          </a:prstGeom>
          <a:solidFill>
            <a:srgbClr val="FFFF00"/>
          </a:solidFill>
        </p:spPr>
        <p:txBody>
          <a:bodyPr wrap="square">
            <a:spAutoFit/>
          </a:bodyPr>
          <a:lstStyle/>
          <a:p>
            <a:r>
              <a:rPr lang="zh-CN" altLang="en-US" sz="2800" b="1" dirty="0" smtClean="0"/>
              <a:t>第二</a:t>
            </a:r>
            <a:r>
              <a:rPr lang="zh-CN" altLang="zh-CN" sz="2800" b="1" dirty="0" smtClean="0"/>
              <a:t>主成分</a:t>
            </a:r>
            <a:r>
              <a:rPr lang="en-US" altLang="zh-CN" sz="2800" b="1" i="1" dirty="0" smtClean="0"/>
              <a:t>y</a:t>
            </a:r>
            <a:r>
              <a:rPr lang="en-US" altLang="zh-CN" sz="2800" b="1" baseline="-25000" dirty="0"/>
              <a:t>2</a:t>
            </a:r>
            <a:endParaRPr lang="zh-CN" altLang="en-US" sz="2800" dirty="0"/>
          </a:p>
        </p:txBody>
      </p:sp>
      <p:sp>
        <p:nvSpPr>
          <p:cNvPr id="8" name="矩形 7"/>
          <p:cNvSpPr/>
          <p:nvPr/>
        </p:nvSpPr>
        <p:spPr>
          <a:xfrm>
            <a:off x="2915816" y="4987334"/>
            <a:ext cx="5753076" cy="523220"/>
          </a:xfrm>
          <a:prstGeom prst="rect">
            <a:avLst/>
          </a:prstGeom>
        </p:spPr>
        <p:txBody>
          <a:bodyPr wrap="square">
            <a:spAutoFit/>
          </a:bodyPr>
          <a:lstStyle/>
          <a:p>
            <a:r>
              <a:rPr lang="zh-CN" altLang="zh-CN" sz="2800" b="1" dirty="0" smtClean="0"/>
              <a:t>系数均</a:t>
            </a:r>
            <a:r>
              <a:rPr lang="zh-CN" altLang="zh-CN" sz="2800" b="1" dirty="0"/>
              <a:t>为</a:t>
            </a:r>
            <a:r>
              <a:rPr lang="zh-CN" altLang="zh-CN" sz="2800" b="1" dirty="0" smtClean="0"/>
              <a:t>正</a:t>
            </a:r>
            <a:r>
              <a:rPr lang="en-US" altLang="zh-CN" sz="2800" b="1" dirty="0" smtClean="0"/>
              <a:t>(</a:t>
            </a:r>
            <a:r>
              <a:rPr lang="zh-CN" altLang="en-US" sz="2800" b="1" dirty="0" smtClean="0"/>
              <a:t>仅</a:t>
            </a:r>
            <a:r>
              <a:rPr lang="zh-CN" altLang="zh-CN" sz="2800" b="1" dirty="0" smtClean="0"/>
              <a:t>微分几何的系数略大</a:t>
            </a:r>
            <a:r>
              <a:rPr lang="en-US" altLang="zh-CN" sz="2800" b="1" dirty="0" smtClean="0"/>
              <a:t>)</a:t>
            </a:r>
            <a:endParaRPr lang="zh-CN" altLang="en-US" sz="2800" b="1" dirty="0"/>
          </a:p>
        </p:txBody>
      </p:sp>
      <p:grpSp>
        <p:nvGrpSpPr>
          <p:cNvPr id="17" name="组合 16"/>
          <p:cNvGrpSpPr/>
          <p:nvPr/>
        </p:nvGrpSpPr>
        <p:grpSpPr>
          <a:xfrm>
            <a:off x="611560" y="5589240"/>
            <a:ext cx="1988045" cy="720080"/>
            <a:chOff x="611560" y="5589240"/>
            <a:chExt cx="1988045" cy="720080"/>
          </a:xfrm>
        </p:grpSpPr>
        <p:sp>
          <p:nvSpPr>
            <p:cNvPr id="34" name="矩形 33"/>
            <p:cNvSpPr/>
            <p:nvPr/>
          </p:nvSpPr>
          <p:spPr>
            <a:xfrm>
              <a:off x="611560" y="5786100"/>
              <a:ext cx="1988045" cy="523220"/>
            </a:xfrm>
            <a:prstGeom prst="rect">
              <a:avLst/>
            </a:prstGeom>
            <a:solidFill>
              <a:srgbClr val="FFFF00"/>
            </a:solidFill>
          </p:spPr>
          <p:txBody>
            <a:bodyPr wrap="none">
              <a:spAutoFit/>
            </a:bodyPr>
            <a:lstStyle/>
            <a:p>
              <a:r>
                <a:rPr lang="zh-CN" altLang="en-US" sz="2800" b="1" dirty="0" smtClean="0"/>
                <a:t>均衡性</a:t>
              </a:r>
              <a:r>
                <a:rPr lang="zh-CN" altLang="zh-CN" sz="2800" b="1" dirty="0" smtClean="0"/>
                <a:t>成分</a:t>
              </a:r>
              <a:endParaRPr lang="zh-CN" altLang="en-US" sz="2800" b="1" dirty="0"/>
            </a:p>
          </p:txBody>
        </p:sp>
        <p:sp>
          <p:nvSpPr>
            <p:cNvPr id="35" name="下箭头 34"/>
            <p:cNvSpPr/>
            <p:nvPr/>
          </p:nvSpPr>
          <p:spPr bwMode="auto">
            <a:xfrm>
              <a:off x="1331640" y="5589240"/>
              <a:ext cx="484632" cy="144016"/>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9" name="矩形 8"/>
          <p:cNvSpPr/>
          <p:nvPr/>
        </p:nvSpPr>
        <p:spPr>
          <a:xfrm>
            <a:off x="2771800" y="5786100"/>
            <a:ext cx="6264696" cy="523220"/>
          </a:xfrm>
          <a:prstGeom prst="rect">
            <a:avLst/>
          </a:prstGeom>
          <a:solidFill>
            <a:srgbClr val="FFCCFF"/>
          </a:solidFill>
        </p:spPr>
        <p:txBody>
          <a:bodyPr wrap="square">
            <a:spAutoFit/>
          </a:bodyPr>
          <a:lstStyle/>
          <a:p>
            <a:r>
              <a:rPr lang="en-US" altLang="zh-CN" sz="2800" b="1" i="1" dirty="0" smtClean="0"/>
              <a:t>y</a:t>
            </a:r>
            <a:r>
              <a:rPr lang="en-US" altLang="zh-CN" sz="2800" b="1" baseline="-25000" dirty="0" smtClean="0"/>
              <a:t>2</a:t>
            </a:r>
            <a:r>
              <a:rPr lang="zh-CN" altLang="en-US" sz="2800" b="1" dirty="0" smtClean="0"/>
              <a:t>得分</a:t>
            </a:r>
            <a:r>
              <a:rPr lang="zh-CN" altLang="zh-CN" sz="2800" b="1" dirty="0" smtClean="0"/>
              <a:t>反映学生</a:t>
            </a:r>
            <a:r>
              <a:rPr lang="zh-CN" altLang="zh-CN" sz="2800" b="1" dirty="0"/>
              <a:t>各门课程成绩</a:t>
            </a:r>
            <a:r>
              <a:rPr lang="zh-CN" altLang="zh-CN" sz="2800" b="1" dirty="0" smtClean="0"/>
              <a:t>的均衡性</a:t>
            </a:r>
            <a:endParaRPr lang="zh-CN" altLang="en-US" sz="2800" b="1" dirty="0"/>
          </a:p>
        </p:txBody>
      </p:sp>
    </p:spTree>
    <p:extLst>
      <p:ext uri="{BB962C8B-B14F-4D97-AF65-F5344CB8AC3E}">
        <p14:creationId xmlns:p14="http://schemas.microsoft.com/office/powerpoint/2010/main" xmlns="" val="22475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000" fill="hold"/>
                                        <p:tgtEl>
                                          <p:spTgt spid="31"/>
                                        </p:tgtEl>
                                        <p:attrNameLst>
                                          <p:attrName>ppt_x</p:attrName>
                                        </p:attrNameLst>
                                      </p:cBhvr>
                                      <p:tavLst>
                                        <p:tav tm="0">
                                          <p:val>
                                            <p:strVal val="0-#ppt_w/2"/>
                                          </p:val>
                                        </p:tav>
                                        <p:tav tm="100000">
                                          <p:val>
                                            <p:strVal val="#ppt_x"/>
                                          </p:val>
                                        </p:tav>
                                      </p:tavLst>
                                    </p:anim>
                                    <p:anim calcmode="lin" valueType="num">
                                      <p:cBhvr additive="base">
                                        <p:cTn id="4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1000" fill="hold"/>
                                        <p:tgtEl>
                                          <p:spTgt spid="33"/>
                                        </p:tgtEl>
                                        <p:attrNameLst>
                                          <p:attrName>ppt_x</p:attrName>
                                        </p:attrNameLst>
                                      </p:cBhvr>
                                      <p:tavLst>
                                        <p:tav tm="0">
                                          <p:val>
                                            <p:strVal val="0-#ppt_w/2"/>
                                          </p:val>
                                        </p:tav>
                                        <p:tav tm="100000">
                                          <p:val>
                                            <p:strVal val="#ppt_x"/>
                                          </p:val>
                                        </p:tav>
                                      </p:tavLst>
                                    </p:anim>
                                    <p:anim calcmode="lin" valueType="num">
                                      <p:cBhvr additive="base">
                                        <p:cTn id="60"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1000"/>
                                        <p:tgtEl>
                                          <p:spTgt spid="8"/>
                                        </p:tgtEl>
                                      </p:cBhvr>
                                    </p:animEffect>
                                    <p:anim calcmode="lin" valueType="num">
                                      <p:cBhvr>
                                        <p:cTn id="66" dur="1000" fill="hold"/>
                                        <p:tgtEl>
                                          <p:spTgt spid="8"/>
                                        </p:tgtEl>
                                        <p:attrNameLst>
                                          <p:attrName>ppt_x</p:attrName>
                                        </p:attrNameLst>
                                      </p:cBhvr>
                                      <p:tavLst>
                                        <p:tav tm="0">
                                          <p:val>
                                            <p:strVal val="#ppt_x"/>
                                          </p:val>
                                        </p:tav>
                                        <p:tav tm="100000">
                                          <p:val>
                                            <p:strVal val="#ppt_x"/>
                                          </p:val>
                                        </p:tav>
                                      </p:tavLst>
                                    </p:anim>
                                    <p:anim calcmode="lin" valueType="num">
                                      <p:cBhvr>
                                        <p:cTn id="6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circle(in)">
                                      <p:cBhvr>
                                        <p:cTn id="72" dur="10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ppt_w</p:attrName>
                                        </p:attrNameLst>
                                      </p:cBhvr>
                                      <p:tavLst>
                                        <p:tav tm="0">
                                          <p:val>
                                            <p:fltVal val="0"/>
                                          </p:val>
                                        </p:tav>
                                        <p:tav tm="100000">
                                          <p:val>
                                            <p:strVal val="#ppt_w"/>
                                          </p:val>
                                        </p:tav>
                                      </p:tavLst>
                                    </p:anim>
                                    <p:anim calcmode="lin" valueType="num">
                                      <p:cBhvr>
                                        <p:cTn id="78" dur="1000" fill="hold"/>
                                        <p:tgtEl>
                                          <p:spTgt spid="17"/>
                                        </p:tgtEl>
                                        <p:attrNameLst>
                                          <p:attrName>ppt_h</p:attrName>
                                        </p:attrNameLst>
                                      </p:cBhvr>
                                      <p:tavLst>
                                        <p:tav tm="0">
                                          <p:val>
                                            <p:fltVal val="0"/>
                                          </p:val>
                                        </p:tav>
                                        <p:tav tm="100000">
                                          <p:val>
                                            <p:strVal val="#ppt_h"/>
                                          </p:val>
                                        </p:tav>
                                      </p:tavLst>
                                    </p:anim>
                                    <p:animEffect transition="in" filter="fade">
                                      <p:cBhvr>
                                        <p:cTn id="7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31" grpId="0" animBg="1"/>
      <p:bldP spid="5" grpId="0" animBg="1"/>
      <p:bldP spid="33" grpId="0" animBg="1"/>
      <p:bldP spid="8" grpId="0"/>
      <p:bldP spid="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xmlns="" val="4043743590"/>
              </p:ext>
            </p:extLst>
          </p:nvPr>
        </p:nvGraphicFramePr>
        <p:xfrm>
          <a:off x="971600" y="1278632"/>
          <a:ext cx="3888432" cy="2438400"/>
        </p:xfrm>
        <a:graphic>
          <a:graphicData uri="http://schemas.openxmlformats.org/drawingml/2006/table">
            <a:tbl>
              <a:tblPr firstRow="1" firstCol="1" bandRow="1">
                <a:tableStyleId>{5C22544A-7EE6-4342-B048-85BDC9FD1C3A}</a:tableStyleId>
              </a:tblPr>
              <a:tblGrid>
                <a:gridCol w="709568"/>
                <a:gridCol w="709568"/>
                <a:gridCol w="1173152"/>
                <a:gridCol w="1296144"/>
              </a:tblGrid>
              <a:tr h="196972">
                <a:tc>
                  <a:txBody>
                    <a:bodyPr/>
                    <a:lstStyle/>
                    <a:p>
                      <a:pPr algn="ctr">
                        <a:spcAft>
                          <a:spcPts val="0"/>
                        </a:spcAft>
                      </a:pPr>
                      <a:r>
                        <a:rPr lang="zh-CN" sz="2000" b="1" kern="0" dirty="0" smtClean="0">
                          <a:solidFill>
                            <a:schemeClr val="tx1"/>
                          </a:solidFill>
                          <a:effectLst/>
                        </a:rPr>
                        <a:t>学生</a:t>
                      </a:r>
                      <a:endParaRPr lang="en-US" altLang="zh-CN" sz="2000" b="1" kern="0" dirty="0" smtClean="0">
                        <a:solidFill>
                          <a:schemeClr val="tx1"/>
                        </a:solidFill>
                        <a:effectLst/>
                      </a:endParaRPr>
                    </a:p>
                    <a:p>
                      <a:pPr algn="ctr">
                        <a:spcAft>
                          <a:spcPts val="0"/>
                        </a:spcAft>
                      </a:pPr>
                      <a:r>
                        <a:rPr lang="zh-CN" sz="2000" b="1" kern="0" dirty="0" smtClean="0">
                          <a:solidFill>
                            <a:schemeClr val="tx1"/>
                          </a:solidFill>
                          <a:effectLst/>
                        </a:rPr>
                        <a:t>序号</a:t>
                      </a:r>
                      <a:r>
                        <a:rPr lang="en-US" altLang="zh-CN" sz="2000" b="1" kern="0" dirty="0" smtClean="0">
                          <a:solidFill>
                            <a:schemeClr val="tx1"/>
                          </a:solidFill>
                          <a:effectLst/>
                        </a:rPr>
                        <a:t> </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smtClean="0">
                          <a:solidFill>
                            <a:schemeClr val="tx1"/>
                          </a:solidFill>
                          <a:effectLst/>
                        </a:rPr>
                        <a:t>成绩</a:t>
                      </a:r>
                      <a:endParaRPr lang="en-US" altLang="zh-CN" sz="2000" b="1" kern="0" dirty="0" smtClean="0">
                        <a:solidFill>
                          <a:schemeClr val="tx1"/>
                        </a:solidFill>
                        <a:effectLst/>
                      </a:endParaRPr>
                    </a:p>
                    <a:p>
                      <a:pPr algn="ctr">
                        <a:spcAft>
                          <a:spcPts val="0"/>
                        </a:spcAft>
                      </a:pPr>
                      <a:r>
                        <a:rPr lang="zh-CN" sz="2000" b="1" kern="0" dirty="0" smtClean="0">
                          <a:solidFill>
                            <a:schemeClr val="tx1"/>
                          </a:solidFill>
                          <a:effectLst/>
                        </a:rPr>
                        <a:t>总分</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第一主成分得分</a:t>
                      </a:r>
                      <a:endParaRPr lang="zh-CN" sz="2000" b="1" kern="100" dirty="0">
                        <a:solidFill>
                          <a:srgbClr val="FF0000"/>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a:solidFill>
                            <a:schemeClr val="tx1"/>
                          </a:solidFill>
                          <a:effectLst/>
                        </a:rPr>
                        <a:t>第二主成分得分</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410</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-12.8748</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-6.4011</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359</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-11.8037</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-25.162</a:t>
                      </a:r>
                      <a:endParaRPr lang="zh-CN" sz="2000" b="1" kern="10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a:solidFill>
                            <a:schemeClr val="tx1"/>
                          </a:solidFill>
                          <a:effectLst/>
                        </a:rPr>
                        <a:t>A3</a:t>
                      </a:r>
                      <a:endParaRPr lang="zh-CN" sz="2000" b="1" kern="10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421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-40.9004</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1.6463</a:t>
                      </a:r>
                      <a:endParaRPr lang="zh-CN" sz="2000" b="1" kern="100">
                        <a:solidFill>
                          <a:schemeClr val="tx1"/>
                        </a:solidFill>
                        <a:effectLst/>
                        <a:latin typeface="Calibri"/>
                        <a:ea typeface="宋体"/>
                        <a:cs typeface="Times New Roman"/>
                      </a:endParaRPr>
                    </a:p>
                  </a:txBody>
                  <a:tcPr marL="68580" marR="68580" marT="0" marB="0" anchor="ctr"/>
                </a:tc>
              </a:tr>
              <a:tr h="259432">
                <a:tc>
                  <a:txBody>
                    <a:bodyPr/>
                    <a:lstStyle/>
                    <a:p>
                      <a:pPr algn="l">
                        <a:spcAft>
                          <a:spcPts val="0"/>
                        </a:spcAft>
                      </a:pPr>
                      <a:r>
                        <a:rPr lang="en-US" sz="2000" b="1" kern="0" dirty="0" smtClean="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l">
                        <a:spcAft>
                          <a:spcPts val="0"/>
                        </a:spcAft>
                      </a:pPr>
                      <a:r>
                        <a:rPr lang="en-US" sz="2000" b="1" kern="0" dirty="0" smtClean="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l">
                        <a:spcAft>
                          <a:spcPts val="0"/>
                        </a:spcAft>
                      </a:pPr>
                      <a:r>
                        <a:rPr lang="zh-CN" sz="2000" b="1" kern="0" dirty="0">
                          <a:solidFill>
                            <a:schemeClr val="tx1"/>
                          </a:solidFill>
                          <a:effectLst/>
                        </a:rPr>
                        <a:t>　</a:t>
                      </a:r>
                      <a:r>
                        <a:rPr lang="en-US" sz="2000" b="1" kern="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l">
                        <a:spcAft>
                          <a:spcPts val="0"/>
                        </a:spcAft>
                      </a:pPr>
                      <a:r>
                        <a:rPr lang="zh-CN" sz="2000" b="1" kern="0" dirty="0">
                          <a:solidFill>
                            <a:schemeClr val="tx1"/>
                          </a:solidFill>
                          <a:effectLst/>
                        </a:rPr>
                        <a:t>　</a:t>
                      </a:r>
                      <a:r>
                        <a:rPr lang="en-US" sz="2000" b="1" kern="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dirty="0">
                          <a:solidFill>
                            <a:schemeClr val="tx1"/>
                          </a:solidFill>
                          <a:effectLst/>
                        </a:rPr>
                        <a:t>A51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392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11.0336</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-18.1559</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a:solidFill>
                            <a:schemeClr val="tx1"/>
                          </a:solidFill>
                          <a:effectLst/>
                        </a:rPr>
                        <a:t>A52</a:t>
                      </a:r>
                      <a:endParaRPr lang="zh-CN" sz="2000" b="1" kern="10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449</a:t>
                      </a:r>
                      <a:endParaRPr lang="zh-CN" sz="2000" b="1" kern="10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-15.1494</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10.8663</a:t>
                      </a:r>
                      <a:endParaRPr lang="zh-CN" sz="2000" b="1" kern="100" dirty="0">
                        <a:solidFill>
                          <a:schemeClr val="tx1"/>
                        </a:solidFill>
                        <a:effectLst/>
                        <a:latin typeface="Calibri"/>
                        <a:ea typeface="宋体"/>
                        <a:cs typeface="Times New Roman"/>
                      </a:endParaRPr>
                    </a:p>
                  </a:txBody>
                  <a:tcPr marL="68580" marR="68580" marT="0" marB="0" anchor="ctr"/>
                </a:tc>
              </a:tr>
            </a:tbl>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4788024" y="809625"/>
            <a:ext cx="4211960" cy="3267447"/>
            <a:chOff x="4788024" y="809625"/>
            <a:chExt cx="4211960" cy="3267447"/>
          </a:xfrm>
        </p:grpSpPr>
        <p:pic>
          <p:nvPicPr>
            <p:cNvPr id="3" name="图片 2"/>
            <p:cNvPicPr/>
            <p:nvPr/>
          </p:nvPicPr>
          <p:blipFill>
            <a:blip r:embed="rId3">
              <a:extLst>
                <a:ext uri="{28A0092B-C50C-407E-A947-70E740481C1C}">
                  <a14:useLocalDpi xmlns:a14="http://schemas.microsoft.com/office/drawing/2010/main" xmlns="" val="0"/>
                </a:ext>
              </a:extLst>
            </a:blip>
            <a:srcRect/>
            <a:stretch>
              <a:fillRect/>
            </a:stretch>
          </p:blipFill>
          <p:spPr bwMode="auto">
            <a:xfrm>
              <a:off x="4788024" y="1124744"/>
              <a:ext cx="4211960" cy="2952328"/>
            </a:xfrm>
            <a:prstGeom prst="rect">
              <a:avLst/>
            </a:prstGeom>
            <a:noFill/>
            <a:ln>
              <a:noFill/>
            </a:ln>
          </p:spPr>
        </p:pic>
        <p:graphicFrame>
          <p:nvGraphicFramePr>
            <p:cNvPr id="8" name="对象 7"/>
            <p:cNvGraphicFramePr>
              <a:graphicFrameLocks noChangeAspect="1"/>
            </p:cNvGraphicFramePr>
            <p:nvPr>
              <p:extLst>
                <p:ext uri="{D42A27DB-BD31-4B8C-83A1-F6EECF244321}">
                  <p14:modId xmlns:p14="http://schemas.microsoft.com/office/powerpoint/2010/main" xmlns="" val="1306328355"/>
                </p:ext>
              </p:extLst>
            </p:nvPr>
          </p:nvGraphicFramePr>
          <p:xfrm>
            <a:off x="5000128" y="809625"/>
            <a:ext cx="3892352" cy="387127"/>
          </p:xfrm>
          <a:graphic>
            <a:graphicData uri="http://schemas.openxmlformats.org/presentationml/2006/ole">
              <p:oleObj spid="_x0000_s75919" name="Equation" r:id="rId4" imgW="2019240" imgH="203040" progId="Equation.DSMT4">
                <p:embed/>
              </p:oleObj>
            </a:graphicData>
          </a:graphic>
        </p:graphicFrame>
      </p:grpSp>
      <p:sp>
        <p:nvSpPr>
          <p:cNvPr id="10" name="Text Box 2"/>
          <p:cNvSpPr txBox="1">
            <a:spLocks noChangeArrowheads="1"/>
          </p:cNvSpPr>
          <p:nvPr/>
        </p:nvSpPr>
        <p:spPr bwMode="auto">
          <a:xfrm>
            <a:off x="1403648" y="548680"/>
            <a:ext cx="1728192"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结果分析</a:t>
            </a:r>
            <a:endParaRPr lang="zh-CN" altLang="en-US" sz="2800" b="1" dirty="0">
              <a:latin typeface="+mj-ea"/>
              <a:ea typeface="+mj-ea"/>
            </a:endParaRPr>
          </a:p>
        </p:txBody>
      </p:sp>
      <p:sp>
        <p:nvSpPr>
          <p:cNvPr id="12" name="矩形 11"/>
          <p:cNvSpPr/>
          <p:nvPr/>
        </p:nvSpPr>
        <p:spPr>
          <a:xfrm>
            <a:off x="539552" y="4005064"/>
            <a:ext cx="8064896" cy="1200329"/>
          </a:xfrm>
          <a:prstGeom prst="rect">
            <a:avLst/>
          </a:prstGeom>
          <a:solidFill>
            <a:srgbClr val="99FFCC"/>
          </a:solidFill>
        </p:spPr>
        <p:txBody>
          <a:bodyPr wrap="square">
            <a:spAutoFit/>
          </a:bodyPr>
          <a:lstStyle/>
          <a:p>
            <a:pPr marL="342900" indent="-342900">
              <a:buFont typeface="Arial" panose="020B0604020202020204" pitchFamily="34" charset="0"/>
              <a:buChar char="•"/>
            </a:pPr>
            <a:r>
              <a:rPr lang="zh-CN" altLang="zh-CN" b="1" dirty="0" smtClean="0">
                <a:solidFill>
                  <a:srgbClr val="FF0000"/>
                </a:solidFill>
              </a:rPr>
              <a:t>第一主成分</a:t>
            </a:r>
            <a:r>
              <a:rPr lang="zh-CN" altLang="en-US" b="1" dirty="0" smtClean="0">
                <a:solidFill>
                  <a:srgbClr val="FF0000"/>
                </a:solidFill>
              </a:rPr>
              <a:t>得分</a:t>
            </a:r>
            <a:r>
              <a:rPr lang="zh-CN" altLang="en-US" b="1" dirty="0" smtClean="0"/>
              <a:t>：</a:t>
            </a:r>
            <a:r>
              <a:rPr lang="zh-CN" altLang="zh-CN" b="1" dirty="0" smtClean="0"/>
              <a:t>学生</a:t>
            </a:r>
            <a:r>
              <a:rPr lang="en-US" altLang="zh-CN" b="1" dirty="0"/>
              <a:t>A23</a:t>
            </a:r>
            <a:r>
              <a:rPr lang="zh-CN" altLang="zh-CN" b="1" dirty="0"/>
              <a:t>、</a:t>
            </a:r>
            <a:r>
              <a:rPr lang="en-US" altLang="zh-CN" b="1" dirty="0"/>
              <a:t>A44</a:t>
            </a:r>
            <a:r>
              <a:rPr lang="zh-CN" altLang="zh-CN" b="1" dirty="0"/>
              <a:t>、</a:t>
            </a:r>
            <a:r>
              <a:rPr lang="en-US" altLang="zh-CN" b="1" dirty="0"/>
              <a:t>A26</a:t>
            </a:r>
            <a:r>
              <a:rPr lang="zh-CN" altLang="zh-CN" b="1" dirty="0"/>
              <a:t>、</a:t>
            </a:r>
            <a:r>
              <a:rPr lang="en-US" altLang="zh-CN" b="1" dirty="0" smtClean="0"/>
              <a:t>A10</a:t>
            </a:r>
            <a:r>
              <a:rPr lang="zh-CN" altLang="zh-CN" b="1" dirty="0" smtClean="0"/>
              <a:t>有</a:t>
            </a:r>
            <a:r>
              <a:rPr lang="zh-CN" altLang="zh-CN" b="1" dirty="0"/>
              <a:t>较大的正数</a:t>
            </a:r>
            <a:r>
              <a:rPr lang="zh-CN" altLang="zh-CN" b="1" dirty="0" smtClean="0"/>
              <a:t>，</a:t>
            </a:r>
            <a:r>
              <a:rPr lang="zh-CN" altLang="en-US" b="1" dirty="0" smtClean="0"/>
              <a:t>表明</a:t>
            </a:r>
            <a:r>
              <a:rPr lang="zh-CN" altLang="zh-CN" b="1" dirty="0" smtClean="0"/>
              <a:t>他们擅长闭卷考试</a:t>
            </a:r>
            <a:r>
              <a:rPr lang="zh-CN" altLang="en-US" b="1" dirty="0" smtClean="0"/>
              <a:t>；</a:t>
            </a:r>
            <a:r>
              <a:rPr lang="zh-CN" altLang="zh-CN" b="1" dirty="0" smtClean="0"/>
              <a:t>学生</a:t>
            </a:r>
            <a:r>
              <a:rPr lang="en-US" altLang="zh-CN" b="1" dirty="0"/>
              <a:t>A41</a:t>
            </a:r>
            <a:r>
              <a:rPr lang="zh-CN" altLang="zh-CN" b="1" dirty="0"/>
              <a:t>、</a:t>
            </a:r>
            <a:r>
              <a:rPr lang="en-US" altLang="zh-CN" b="1" dirty="0"/>
              <a:t>A3</a:t>
            </a:r>
            <a:r>
              <a:rPr lang="zh-CN" altLang="zh-CN" b="1" dirty="0"/>
              <a:t>、</a:t>
            </a:r>
            <a:r>
              <a:rPr lang="en-US" altLang="zh-CN" b="1" dirty="0"/>
              <a:t>A11</a:t>
            </a:r>
            <a:r>
              <a:rPr lang="zh-CN" altLang="zh-CN" b="1" dirty="0"/>
              <a:t>有绝对值较大的负数，他们</a:t>
            </a:r>
            <a:r>
              <a:rPr lang="zh-CN" altLang="zh-CN" b="1" dirty="0" smtClean="0"/>
              <a:t>擅长开卷考试</a:t>
            </a:r>
            <a:r>
              <a:rPr lang="en-US" altLang="zh-CN" b="1" dirty="0" smtClean="0"/>
              <a:t>.</a:t>
            </a:r>
            <a:endParaRPr lang="zh-CN" altLang="en-US" b="1" dirty="0"/>
          </a:p>
        </p:txBody>
      </p:sp>
      <p:sp>
        <p:nvSpPr>
          <p:cNvPr id="13" name="矩形 12"/>
          <p:cNvSpPr/>
          <p:nvPr/>
        </p:nvSpPr>
        <p:spPr>
          <a:xfrm>
            <a:off x="539552" y="5301208"/>
            <a:ext cx="8064896" cy="1200329"/>
          </a:xfrm>
          <a:prstGeom prst="rect">
            <a:avLst/>
          </a:prstGeom>
          <a:solidFill>
            <a:srgbClr val="FFFF00"/>
          </a:solidFill>
        </p:spPr>
        <p:txBody>
          <a:bodyPr wrap="square">
            <a:spAutoFit/>
          </a:bodyPr>
          <a:lstStyle/>
          <a:p>
            <a:pPr marL="342900" indent="-342900">
              <a:buFont typeface="Arial" panose="020B0604020202020204" pitchFamily="34" charset="0"/>
              <a:buChar char="•"/>
            </a:pPr>
            <a:r>
              <a:rPr lang="zh-CN" altLang="zh-CN" b="1" dirty="0" smtClean="0">
                <a:solidFill>
                  <a:srgbClr val="FF0000"/>
                </a:solidFill>
              </a:rPr>
              <a:t>第二主成分</a:t>
            </a:r>
            <a:r>
              <a:rPr lang="zh-CN" altLang="en-US" b="1" dirty="0" smtClean="0">
                <a:solidFill>
                  <a:srgbClr val="FF0000"/>
                </a:solidFill>
              </a:rPr>
              <a:t>得分</a:t>
            </a:r>
            <a:r>
              <a:rPr lang="zh-CN" altLang="en-US" b="1" dirty="0" smtClean="0"/>
              <a:t>：</a:t>
            </a:r>
            <a:r>
              <a:rPr lang="zh-CN" altLang="zh-CN" b="1" dirty="0" smtClean="0"/>
              <a:t>学生</a:t>
            </a:r>
            <a:r>
              <a:rPr lang="en-US" altLang="zh-CN" b="1" dirty="0"/>
              <a:t>A25</a:t>
            </a:r>
            <a:r>
              <a:rPr lang="zh-CN" altLang="zh-CN" b="1" dirty="0"/>
              <a:t>、</a:t>
            </a:r>
            <a:r>
              <a:rPr lang="en-US" altLang="zh-CN" b="1" dirty="0"/>
              <a:t>A14</a:t>
            </a:r>
            <a:r>
              <a:rPr lang="zh-CN" altLang="zh-CN" b="1" dirty="0"/>
              <a:t>、</a:t>
            </a:r>
            <a:r>
              <a:rPr lang="en-US" altLang="zh-CN" b="1" dirty="0" smtClean="0"/>
              <a:t>A13</a:t>
            </a:r>
            <a:r>
              <a:rPr lang="zh-CN" altLang="zh-CN" b="1" dirty="0" smtClean="0"/>
              <a:t>有</a:t>
            </a:r>
            <a:r>
              <a:rPr lang="zh-CN" altLang="zh-CN" b="1" dirty="0"/>
              <a:t>较大的正数</a:t>
            </a:r>
            <a:r>
              <a:rPr lang="zh-CN" altLang="zh-CN" b="1" dirty="0" smtClean="0"/>
              <a:t>，</a:t>
            </a:r>
            <a:r>
              <a:rPr lang="zh-CN" altLang="en-US" b="1" dirty="0" smtClean="0"/>
              <a:t>表明</a:t>
            </a:r>
            <a:r>
              <a:rPr lang="zh-CN" altLang="zh-CN" b="1" dirty="0" smtClean="0"/>
              <a:t>他们</a:t>
            </a:r>
            <a:r>
              <a:rPr lang="en-US" altLang="zh-CN" b="1" dirty="0"/>
              <a:t>6</a:t>
            </a:r>
            <a:r>
              <a:rPr lang="zh-CN" altLang="zh-CN" b="1" dirty="0"/>
              <a:t>门</a:t>
            </a:r>
            <a:r>
              <a:rPr lang="zh-CN" altLang="zh-CN" b="1" dirty="0" smtClean="0"/>
              <a:t>课程比较均衡</a:t>
            </a:r>
            <a:r>
              <a:rPr lang="zh-CN" altLang="zh-CN" b="1" dirty="0"/>
              <a:t>，</a:t>
            </a:r>
            <a:r>
              <a:rPr lang="zh-CN" altLang="zh-CN" b="1" dirty="0" smtClean="0"/>
              <a:t>成绩较好</a:t>
            </a:r>
            <a:r>
              <a:rPr lang="zh-CN" altLang="en-US" b="1" dirty="0" smtClean="0"/>
              <a:t>；</a:t>
            </a:r>
            <a:r>
              <a:rPr lang="zh-CN" altLang="zh-CN" b="1" dirty="0" smtClean="0"/>
              <a:t>学生</a:t>
            </a:r>
            <a:r>
              <a:rPr lang="en-US" altLang="zh-CN" b="1" dirty="0"/>
              <a:t>A7</a:t>
            </a:r>
            <a:r>
              <a:rPr lang="zh-CN" altLang="zh-CN" b="1" dirty="0"/>
              <a:t>、</a:t>
            </a:r>
            <a:r>
              <a:rPr lang="en-US" altLang="zh-CN" b="1" dirty="0"/>
              <a:t>A12</a:t>
            </a:r>
            <a:r>
              <a:rPr lang="zh-CN" altLang="zh-CN" b="1" dirty="0"/>
              <a:t>、</a:t>
            </a:r>
            <a:r>
              <a:rPr lang="en-US" altLang="zh-CN" b="1" dirty="0"/>
              <a:t>A2</a:t>
            </a:r>
            <a:r>
              <a:rPr lang="zh-CN" altLang="zh-CN" b="1" dirty="0"/>
              <a:t>有绝对值较大的负数</a:t>
            </a:r>
            <a:r>
              <a:rPr lang="zh-CN" altLang="zh-CN" b="1" dirty="0" smtClean="0"/>
              <a:t>，</a:t>
            </a:r>
            <a:r>
              <a:rPr lang="zh-CN" altLang="en-US" b="1" dirty="0" smtClean="0"/>
              <a:t>表明他们</a:t>
            </a:r>
            <a:r>
              <a:rPr lang="zh-CN" altLang="zh-CN" b="1" dirty="0" smtClean="0"/>
              <a:t>各</a:t>
            </a:r>
            <a:r>
              <a:rPr lang="zh-CN" altLang="zh-CN" b="1" dirty="0"/>
              <a:t>科成绩均不太</a:t>
            </a:r>
            <a:r>
              <a:rPr lang="zh-CN" altLang="zh-CN" b="1" dirty="0" smtClean="0"/>
              <a:t>理想</a:t>
            </a:r>
            <a:r>
              <a:rPr lang="en-US" altLang="zh-CN" b="1" dirty="0"/>
              <a:t>.</a:t>
            </a:r>
            <a:endParaRPr lang="zh-CN" altLang="zh-CN" b="1" dirty="0"/>
          </a:p>
        </p:txBody>
      </p:sp>
      <p:sp>
        <p:nvSpPr>
          <p:cNvPr id="9" name="椭圆 8"/>
          <p:cNvSpPr/>
          <p:nvPr/>
        </p:nvSpPr>
        <p:spPr bwMode="auto">
          <a:xfrm>
            <a:off x="7740352" y="1700808"/>
            <a:ext cx="864096" cy="1296144"/>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5508104" y="1700808"/>
            <a:ext cx="576064" cy="1368152"/>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6228184" y="1340768"/>
            <a:ext cx="1080120" cy="504056"/>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6444208" y="3068960"/>
            <a:ext cx="1080120" cy="504056"/>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xmlns="" val="47031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1000" fill="hold"/>
                                        <p:tgtEl>
                                          <p:spTgt spid="15"/>
                                        </p:tgtEl>
                                        <p:attrNameLst>
                                          <p:attrName>ppt_w</p:attrName>
                                        </p:attrNameLst>
                                      </p:cBhvr>
                                      <p:tavLst>
                                        <p:tav tm="0">
                                          <p:val>
                                            <p:fltVal val="0"/>
                                          </p:val>
                                        </p:tav>
                                        <p:tav tm="100000">
                                          <p:val>
                                            <p:strVal val="#ppt_w"/>
                                          </p:val>
                                        </p:tav>
                                      </p:tavLst>
                                    </p:anim>
                                    <p:anim calcmode="lin" valueType="num">
                                      <p:cBhvr>
                                        <p:cTn id="35" dur="1000" fill="hold"/>
                                        <p:tgtEl>
                                          <p:spTgt spid="15"/>
                                        </p:tgtEl>
                                        <p:attrNameLst>
                                          <p:attrName>ppt_h</p:attrName>
                                        </p:attrNameLst>
                                      </p:cBhvr>
                                      <p:tavLst>
                                        <p:tav tm="0">
                                          <p:val>
                                            <p:fltVal val="0"/>
                                          </p:val>
                                        </p:tav>
                                        <p:tav tm="100000">
                                          <p:val>
                                            <p:strVal val="#ppt_h"/>
                                          </p:val>
                                        </p:tav>
                                      </p:tavLst>
                                    </p:anim>
                                    <p:anim calcmode="lin" valueType="num">
                                      <p:cBhvr>
                                        <p:cTn id="36" dur="1000" fill="hold"/>
                                        <p:tgtEl>
                                          <p:spTgt spid="15"/>
                                        </p:tgtEl>
                                        <p:attrNameLst>
                                          <p:attrName>style.rotation</p:attrName>
                                        </p:attrNameLst>
                                      </p:cBhvr>
                                      <p:tavLst>
                                        <p:tav tm="0">
                                          <p:val>
                                            <p:fltVal val="90"/>
                                          </p:val>
                                        </p:tav>
                                        <p:tav tm="100000">
                                          <p:val>
                                            <p:fltVal val="0"/>
                                          </p:val>
                                        </p:tav>
                                      </p:tavLst>
                                    </p:anim>
                                    <p:animEffect transition="in" filter="fade">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
                                          </p:val>
                                        </p:tav>
                                        <p:tav tm="100000">
                                          <p:val>
                                            <p:strVal val="#ppt_w"/>
                                          </p:val>
                                        </p:tav>
                                      </p:tavLst>
                                    </p:anim>
                                    <p:anim calcmode="lin" valueType="num">
                                      <p:cBhvr>
                                        <p:cTn id="43" dur="1000" fill="hold"/>
                                        <p:tgtEl>
                                          <p:spTgt spid="16"/>
                                        </p:tgtEl>
                                        <p:attrNameLst>
                                          <p:attrName>ppt_h</p:attrName>
                                        </p:attrNameLst>
                                      </p:cBhvr>
                                      <p:tavLst>
                                        <p:tav tm="0">
                                          <p:val>
                                            <p:fltVal val="0"/>
                                          </p:val>
                                        </p:tav>
                                        <p:tav tm="100000">
                                          <p:val>
                                            <p:strVal val="#ppt_h"/>
                                          </p:val>
                                        </p:tav>
                                      </p:tavLst>
                                    </p:anim>
                                    <p:anim calcmode="lin" valueType="num">
                                      <p:cBhvr>
                                        <p:cTn id="44" dur="1000" fill="hold"/>
                                        <p:tgtEl>
                                          <p:spTgt spid="16"/>
                                        </p:tgtEl>
                                        <p:attrNameLst>
                                          <p:attrName>style.rotation</p:attrName>
                                        </p:attrNameLst>
                                      </p:cBhvr>
                                      <p:tavLst>
                                        <p:tav tm="0">
                                          <p:val>
                                            <p:fltVal val="90"/>
                                          </p:val>
                                        </p:tav>
                                        <p:tav tm="100000">
                                          <p:val>
                                            <p:fltVal val="0"/>
                                          </p:val>
                                        </p:tav>
                                      </p:tavLst>
                                    </p:anim>
                                    <p:animEffect transition="in" filter="fade">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P spid="15" grpId="0" animBg="1"/>
      <p:bldP spid="16" grpId="0" animBg="1"/>
      <p:bldP spid="1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987824" y="548680"/>
            <a:ext cx="2448272"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smtClean="0"/>
              <a:t>因子分析</a:t>
            </a:r>
            <a:endParaRPr lang="zh-CN" altLang="en-US" sz="2800" b="1" dirty="0">
              <a:latin typeface="+mj-lt"/>
              <a:ea typeface="隶书" panose="020105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4090293602"/>
              </p:ext>
            </p:extLst>
          </p:nvPr>
        </p:nvGraphicFramePr>
        <p:xfrm>
          <a:off x="611560" y="1255319"/>
          <a:ext cx="4032448" cy="580749"/>
        </p:xfrm>
        <a:graphic>
          <a:graphicData uri="http://schemas.openxmlformats.org/presentationml/2006/ole">
            <p:oleObj spid="_x0000_s95509" name="Equation" r:id="rId3" imgW="1790700" imgH="254000" progId="Equation.DSMT4">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023196270"/>
              </p:ext>
            </p:extLst>
          </p:nvPr>
        </p:nvGraphicFramePr>
        <p:xfrm>
          <a:off x="4860032" y="1340768"/>
          <a:ext cx="1381520" cy="465534"/>
        </p:xfrm>
        <a:graphic>
          <a:graphicData uri="http://schemas.openxmlformats.org/presentationml/2006/ole">
            <p:oleObj spid="_x0000_s95510" name="Equation" r:id="rId4" imgW="609336" imgH="203112"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823234321"/>
              </p:ext>
            </p:extLst>
          </p:nvPr>
        </p:nvGraphicFramePr>
        <p:xfrm>
          <a:off x="6372200" y="1340768"/>
          <a:ext cx="2350279" cy="467417"/>
        </p:xfrm>
        <a:graphic>
          <a:graphicData uri="http://schemas.openxmlformats.org/presentationml/2006/ole">
            <p:oleObj spid="_x0000_s95511" name="Equation" r:id="rId5" imgW="1066337" imgH="215806"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150094960"/>
              </p:ext>
            </p:extLst>
          </p:nvPr>
        </p:nvGraphicFramePr>
        <p:xfrm>
          <a:off x="528514" y="2408377"/>
          <a:ext cx="5400203" cy="2058630"/>
        </p:xfrm>
        <a:graphic>
          <a:graphicData uri="http://schemas.openxmlformats.org/presentationml/2006/ole">
            <p:oleObj spid="_x0000_s95512" name="Equation" r:id="rId6" imgW="2514600" imgH="965200" progId="Equation.DSMT4">
              <p:embed/>
            </p:oleObj>
          </a:graphicData>
        </a:graphic>
      </p:graphicFrame>
      <p:sp>
        <p:nvSpPr>
          <p:cNvPr id="14" name="矩形 13"/>
          <p:cNvSpPr/>
          <p:nvPr/>
        </p:nvSpPr>
        <p:spPr>
          <a:xfrm>
            <a:off x="755576" y="1844824"/>
            <a:ext cx="5184576" cy="523220"/>
          </a:xfrm>
          <a:prstGeom prst="rect">
            <a:avLst/>
          </a:prstGeom>
        </p:spPr>
        <p:txBody>
          <a:bodyPr wrap="square">
            <a:spAutoFit/>
          </a:bodyPr>
          <a:lstStyle/>
          <a:p>
            <a:r>
              <a:rPr lang="zh-CN" altLang="en-US" sz="2800" b="1" dirty="0" smtClean="0"/>
              <a:t>将</a:t>
            </a:r>
            <a:r>
              <a:rPr lang="en-US" altLang="zh-CN" sz="2800" b="1" i="1" dirty="0" smtClean="0"/>
              <a:t>x</a:t>
            </a:r>
            <a:r>
              <a:rPr lang="zh-CN" altLang="zh-CN" sz="2800" b="1" dirty="0" smtClean="0"/>
              <a:t>分解</a:t>
            </a:r>
            <a:r>
              <a:rPr lang="zh-CN" altLang="zh-CN" sz="2800" b="1" dirty="0"/>
              <a:t>为</a:t>
            </a:r>
            <a:r>
              <a:rPr lang="zh-CN" altLang="zh-CN" sz="2800" b="1" dirty="0" smtClean="0"/>
              <a:t>若干因子</a:t>
            </a:r>
            <a:r>
              <a:rPr lang="zh-CN" altLang="zh-CN" sz="2800" b="1" dirty="0"/>
              <a:t>的</a:t>
            </a:r>
            <a:r>
              <a:rPr lang="zh-CN" altLang="zh-CN" sz="2800" b="1" dirty="0" smtClean="0"/>
              <a:t>线性组合</a:t>
            </a:r>
            <a:r>
              <a:rPr lang="en-US" altLang="zh-CN" sz="2800" b="1" dirty="0" smtClean="0"/>
              <a:t>:</a:t>
            </a:r>
            <a:endParaRPr lang="zh-CN" altLang="en-US" sz="2800" b="1" dirty="0"/>
          </a:p>
        </p:txBody>
      </p:sp>
      <p:graphicFrame>
        <p:nvGraphicFramePr>
          <p:cNvPr id="17" name="对象 16"/>
          <p:cNvGraphicFramePr>
            <a:graphicFrameLocks noChangeAspect="1"/>
          </p:cNvGraphicFramePr>
          <p:nvPr>
            <p:extLst>
              <p:ext uri="{D42A27DB-BD31-4B8C-83A1-F6EECF244321}">
                <p14:modId xmlns:p14="http://schemas.microsoft.com/office/powerpoint/2010/main" xmlns="" val="4047925748"/>
              </p:ext>
            </p:extLst>
          </p:nvPr>
        </p:nvGraphicFramePr>
        <p:xfrm>
          <a:off x="6300192" y="5949280"/>
          <a:ext cx="2747962" cy="504825"/>
        </p:xfrm>
        <a:graphic>
          <a:graphicData uri="http://schemas.openxmlformats.org/presentationml/2006/ole">
            <p:oleObj spid="_x0000_s95513" name="Equation" r:id="rId7" imgW="1346040" imgH="241200" progId="Equation.DSMT4">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4230873651"/>
              </p:ext>
            </p:extLst>
          </p:nvPr>
        </p:nvGraphicFramePr>
        <p:xfrm>
          <a:off x="755576" y="5877272"/>
          <a:ext cx="3888432" cy="550357"/>
        </p:xfrm>
        <a:graphic>
          <a:graphicData uri="http://schemas.openxmlformats.org/presentationml/2006/ole">
            <p:oleObj spid="_x0000_s95514" name="Equation" r:id="rId8" imgW="1803240" imgH="241200"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1749871479"/>
              </p:ext>
            </p:extLst>
          </p:nvPr>
        </p:nvGraphicFramePr>
        <p:xfrm>
          <a:off x="755576" y="5260603"/>
          <a:ext cx="4439687" cy="546918"/>
        </p:xfrm>
        <a:graphic>
          <a:graphicData uri="http://schemas.openxmlformats.org/presentationml/2006/ole">
            <p:oleObj spid="_x0000_s95515" name="Equation" r:id="rId9" imgW="2082800" imgH="25400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2821027375"/>
              </p:ext>
            </p:extLst>
          </p:nvPr>
        </p:nvGraphicFramePr>
        <p:xfrm>
          <a:off x="766664" y="4661891"/>
          <a:ext cx="1270015" cy="447829"/>
        </p:xfrm>
        <a:graphic>
          <a:graphicData uri="http://schemas.openxmlformats.org/presentationml/2006/ole">
            <p:oleObj spid="_x0000_s95516" name="Equation" r:id="rId10" imgW="609480" imgH="203040" progId="Equation.DSMT4">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2941100715"/>
              </p:ext>
            </p:extLst>
          </p:nvPr>
        </p:nvGraphicFramePr>
        <p:xfrm>
          <a:off x="2123728" y="4651350"/>
          <a:ext cx="1586643" cy="433834"/>
        </p:xfrm>
        <a:graphic>
          <a:graphicData uri="http://schemas.openxmlformats.org/presentationml/2006/ole">
            <p:oleObj spid="_x0000_s95517" name="Equation" r:id="rId11" imgW="748975" imgH="203112" progId="Equation.DSMT4">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1980159217"/>
              </p:ext>
            </p:extLst>
          </p:nvPr>
        </p:nvGraphicFramePr>
        <p:xfrm>
          <a:off x="3923928" y="4581128"/>
          <a:ext cx="1224136" cy="471622"/>
        </p:xfrm>
        <a:graphic>
          <a:graphicData uri="http://schemas.openxmlformats.org/presentationml/2006/ole">
            <p:oleObj spid="_x0000_s95518" name="Equation" r:id="rId12" imgW="558720" imgH="203040" progId="Equation.DSMT4">
              <p:embed/>
            </p:oleObj>
          </a:graphicData>
        </a:graphic>
      </p:graphicFrame>
      <p:sp>
        <p:nvSpPr>
          <p:cNvPr id="24" name="矩形 23"/>
          <p:cNvSpPr/>
          <p:nvPr/>
        </p:nvSpPr>
        <p:spPr>
          <a:xfrm>
            <a:off x="6516216" y="3429000"/>
            <a:ext cx="2040943" cy="461665"/>
          </a:xfrm>
          <a:prstGeom prst="rect">
            <a:avLst/>
          </a:prstGeom>
        </p:spPr>
        <p:txBody>
          <a:bodyPr wrap="none">
            <a:spAutoFit/>
          </a:bodyPr>
          <a:lstStyle/>
          <a:p>
            <a:r>
              <a:rPr lang="zh-CN" altLang="zh-CN" b="1" dirty="0"/>
              <a:t>公共因子向量</a:t>
            </a:r>
            <a:endParaRPr lang="zh-CN" altLang="en-US" dirty="0"/>
          </a:p>
        </p:txBody>
      </p:sp>
      <p:sp>
        <p:nvSpPr>
          <p:cNvPr id="25" name="矩形 24"/>
          <p:cNvSpPr/>
          <p:nvPr/>
        </p:nvSpPr>
        <p:spPr>
          <a:xfrm>
            <a:off x="6563505" y="4437112"/>
            <a:ext cx="2040943" cy="461665"/>
          </a:xfrm>
          <a:prstGeom prst="rect">
            <a:avLst/>
          </a:prstGeom>
        </p:spPr>
        <p:txBody>
          <a:bodyPr wrap="none">
            <a:spAutoFit/>
          </a:bodyPr>
          <a:lstStyle/>
          <a:p>
            <a:r>
              <a:rPr lang="zh-CN" altLang="zh-CN" b="1" dirty="0"/>
              <a:t>特殊因子向量</a:t>
            </a:r>
            <a:endParaRPr lang="zh-CN" altLang="en-US" dirty="0"/>
          </a:p>
        </p:txBody>
      </p:sp>
      <p:sp>
        <p:nvSpPr>
          <p:cNvPr id="26" name="矩形 25"/>
          <p:cNvSpPr/>
          <p:nvPr/>
        </p:nvSpPr>
        <p:spPr>
          <a:xfrm>
            <a:off x="6537895" y="5430415"/>
            <a:ext cx="2040943" cy="461665"/>
          </a:xfrm>
          <a:prstGeom prst="rect">
            <a:avLst/>
          </a:prstGeom>
        </p:spPr>
        <p:txBody>
          <a:bodyPr wrap="none">
            <a:spAutoFit/>
          </a:bodyPr>
          <a:lstStyle/>
          <a:p>
            <a:r>
              <a:rPr lang="zh-CN" altLang="zh-CN" b="1" dirty="0"/>
              <a:t>因子载荷矩阵</a:t>
            </a:r>
            <a:endParaRPr lang="zh-CN" altLang="en-US" dirty="0"/>
          </a:p>
        </p:txBody>
      </p:sp>
      <p:grpSp>
        <p:nvGrpSpPr>
          <p:cNvPr id="12" name="组合 11"/>
          <p:cNvGrpSpPr/>
          <p:nvPr/>
        </p:nvGrpSpPr>
        <p:grpSpPr>
          <a:xfrm>
            <a:off x="6030044" y="2276872"/>
            <a:ext cx="2934444" cy="3170213"/>
            <a:chOff x="6030044" y="2276872"/>
            <a:chExt cx="2934444" cy="3170213"/>
          </a:xfrm>
        </p:grpSpPr>
        <p:graphicFrame>
          <p:nvGraphicFramePr>
            <p:cNvPr id="10" name="对象 9"/>
            <p:cNvGraphicFramePr>
              <a:graphicFrameLocks noChangeAspect="1"/>
            </p:cNvGraphicFramePr>
            <p:nvPr>
              <p:extLst>
                <p:ext uri="{D42A27DB-BD31-4B8C-83A1-F6EECF244321}">
                  <p14:modId xmlns:p14="http://schemas.microsoft.com/office/powerpoint/2010/main" xmlns="" val="779537447"/>
                </p:ext>
              </p:extLst>
            </p:nvPr>
          </p:nvGraphicFramePr>
          <p:xfrm>
            <a:off x="6372199" y="2924944"/>
            <a:ext cx="2478705" cy="504056"/>
          </p:xfrm>
          <a:graphic>
            <a:graphicData uri="http://schemas.openxmlformats.org/presentationml/2006/ole">
              <p:oleObj spid="_x0000_s95519" name="Equation" r:id="rId13" imgW="1218671" imgH="241195" progId="Equation.DSMT4">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378786977"/>
                </p:ext>
              </p:extLst>
            </p:nvPr>
          </p:nvGraphicFramePr>
          <p:xfrm>
            <a:off x="6444207" y="3874070"/>
            <a:ext cx="2520281" cy="563042"/>
          </p:xfrm>
          <a:graphic>
            <a:graphicData uri="http://schemas.openxmlformats.org/presentationml/2006/ole">
              <p:oleObj spid="_x0000_s95520" name="Equation" r:id="rId14" imgW="1143000" imgH="25400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1976299907"/>
                </p:ext>
              </p:extLst>
            </p:nvPr>
          </p:nvGraphicFramePr>
          <p:xfrm>
            <a:off x="6660232" y="4925417"/>
            <a:ext cx="1559273" cy="521668"/>
          </p:xfrm>
          <a:graphic>
            <a:graphicData uri="http://schemas.openxmlformats.org/presentationml/2006/ole">
              <p:oleObj spid="_x0000_s95521" name="Equation" r:id="rId15" imgW="736600" imgH="241300" progId="Equation.DSMT4">
                <p:embed/>
              </p:oleObj>
            </a:graphicData>
          </a:graphic>
        </p:graphicFrame>
        <p:grpSp>
          <p:nvGrpSpPr>
            <p:cNvPr id="3" name="组合 2"/>
            <p:cNvGrpSpPr/>
            <p:nvPr/>
          </p:nvGrpSpPr>
          <p:grpSpPr>
            <a:xfrm>
              <a:off x="6030044" y="2276872"/>
              <a:ext cx="2662022" cy="1757809"/>
              <a:chOff x="6030044" y="2276872"/>
              <a:chExt cx="2662022" cy="1757809"/>
            </a:xfrm>
          </p:grpSpPr>
          <p:graphicFrame>
            <p:nvGraphicFramePr>
              <p:cNvPr id="9" name="对象 8"/>
              <p:cNvGraphicFramePr>
                <a:graphicFrameLocks noChangeAspect="1"/>
              </p:cNvGraphicFramePr>
              <p:nvPr>
                <p:extLst>
                  <p:ext uri="{D42A27DB-BD31-4B8C-83A1-F6EECF244321}">
                    <p14:modId xmlns:p14="http://schemas.microsoft.com/office/powerpoint/2010/main" xmlns="" val="1291758482"/>
                  </p:ext>
                </p:extLst>
              </p:nvPr>
            </p:nvGraphicFramePr>
            <p:xfrm>
              <a:off x="6421689" y="2276872"/>
              <a:ext cx="2270377" cy="504131"/>
            </p:xfrm>
            <a:graphic>
              <a:graphicData uri="http://schemas.openxmlformats.org/presentationml/2006/ole">
                <p:oleObj spid="_x0000_s95522" name="Equation" r:id="rId16" imgW="939392" imgH="203112" progId="Equation.DSMT4">
                  <p:embed/>
                </p:oleObj>
              </a:graphicData>
            </a:graphic>
          </p:graphicFrame>
          <p:sp>
            <p:nvSpPr>
              <p:cNvPr id="2" name="右箭头 1"/>
              <p:cNvSpPr/>
              <p:nvPr/>
            </p:nvSpPr>
            <p:spPr bwMode="auto">
              <a:xfrm>
                <a:off x="6030044" y="2636912"/>
                <a:ext cx="144016" cy="1397769"/>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spTree>
    <p:extLst>
      <p:ext uri="{BB962C8B-B14F-4D97-AF65-F5344CB8AC3E}">
        <p14:creationId xmlns:p14="http://schemas.microsoft.com/office/powerpoint/2010/main" xmlns="" val="152649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1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circle(in)">
                                      <p:cBhvr>
                                        <p:cTn id="73" dur="10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25" grpId="0"/>
      <p:bldP spid="2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987824" y="548680"/>
            <a:ext cx="2448272" cy="523220"/>
          </a:xfrm>
          <a:prstGeom prst="rect">
            <a:avLst/>
          </a:prstGeom>
          <a:solidFill>
            <a:srgbClr val="FF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smtClean="0"/>
              <a:t>因子分析</a:t>
            </a:r>
            <a:endParaRPr lang="zh-CN" altLang="en-US" sz="2800" b="1" dirty="0">
              <a:latin typeface="+mj-lt"/>
              <a:ea typeface="隶书" panose="02010509060101010101" pitchFamily="49"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对象 43"/>
          <p:cNvGraphicFramePr>
            <a:graphicFrameLocks noChangeAspect="1"/>
          </p:cNvGraphicFramePr>
          <p:nvPr>
            <p:extLst>
              <p:ext uri="{D42A27DB-BD31-4B8C-83A1-F6EECF244321}">
                <p14:modId xmlns:p14="http://schemas.microsoft.com/office/powerpoint/2010/main" xmlns="" val="3234053205"/>
              </p:ext>
            </p:extLst>
          </p:nvPr>
        </p:nvGraphicFramePr>
        <p:xfrm>
          <a:off x="6300192" y="1338985"/>
          <a:ext cx="2340260" cy="1064261"/>
        </p:xfrm>
        <a:graphic>
          <a:graphicData uri="http://schemas.openxmlformats.org/presentationml/2006/ole">
            <p:oleObj spid="_x0000_s98563" name="Equation" r:id="rId3" imgW="1143000" imgH="507960" progId="Equation.DSMT4">
              <p:embed/>
            </p:oleObj>
          </a:graphicData>
        </a:graphic>
      </p:graphicFrame>
      <p:sp>
        <p:nvSpPr>
          <p:cNvPr id="46" name="Rectangle 9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9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 name="对象 48"/>
          <p:cNvGraphicFramePr>
            <a:graphicFrameLocks noChangeAspect="1"/>
          </p:cNvGraphicFramePr>
          <p:nvPr>
            <p:extLst>
              <p:ext uri="{D42A27DB-BD31-4B8C-83A1-F6EECF244321}">
                <p14:modId xmlns:p14="http://schemas.microsoft.com/office/powerpoint/2010/main" xmlns="" val="3352748414"/>
              </p:ext>
            </p:extLst>
          </p:nvPr>
        </p:nvGraphicFramePr>
        <p:xfrm>
          <a:off x="5494858" y="3140968"/>
          <a:ext cx="2279650" cy="503237"/>
        </p:xfrm>
        <a:graphic>
          <a:graphicData uri="http://schemas.openxmlformats.org/presentationml/2006/ole">
            <p:oleObj spid="_x0000_s98564" name="Equation" r:id="rId4" imgW="1155600" imgH="241200" progId="Equation.DSMT4">
              <p:embed/>
            </p:oleObj>
          </a:graphicData>
        </a:graphic>
      </p:graphicFrame>
      <p:sp>
        <p:nvSpPr>
          <p:cNvPr id="52" name="Rectangle 1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 name="对象 52"/>
          <p:cNvGraphicFramePr>
            <a:graphicFrameLocks noChangeAspect="1"/>
          </p:cNvGraphicFramePr>
          <p:nvPr>
            <p:extLst>
              <p:ext uri="{D42A27DB-BD31-4B8C-83A1-F6EECF244321}">
                <p14:modId xmlns:p14="http://schemas.microsoft.com/office/powerpoint/2010/main" xmlns="" val="911219975"/>
              </p:ext>
            </p:extLst>
          </p:nvPr>
        </p:nvGraphicFramePr>
        <p:xfrm>
          <a:off x="3419872" y="4437112"/>
          <a:ext cx="4674754" cy="455470"/>
        </p:xfrm>
        <a:graphic>
          <a:graphicData uri="http://schemas.openxmlformats.org/presentationml/2006/ole">
            <p:oleObj spid="_x0000_s98565" name="Equation" r:id="rId5" imgW="2095200" imgH="203040" progId="Equation.DSMT4">
              <p:embed/>
            </p:oleObj>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xmlns="" val="2638208594"/>
              </p:ext>
            </p:extLst>
          </p:nvPr>
        </p:nvGraphicFramePr>
        <p:xfrm>
          <a:off x="780559" y="4156795"/>
          <a:ext cx="2316257" cy="992682"/>
        </p:xfrm>
        <a:graphic>
          <a:graphicData uri="http://schemas.openxmlformats.org/presentationml/2006/ole">
            <p:oleObj spid="_x0000_s98566" name="Equation" r:id="rId6" imgW="1041120" imgH="444240" progId="Equation.DSMT4">
              <p:embed/>
            </p:oleObj>
          </a:graphicData>
        </a:graphic>
      </p:graphicFrame>
      <p:sp>
        <p:nvSpPr>
          <p:cNvPr id="55" name="Rectangle 1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 name="对象 55"/>
          <p:cNvGraphicFramePr>
            <a:graphicFrameLocks noChangeAspect="1"/>
          </p:cNvGraphicFramePr>
          <p:nvPr>
            <p:extLst>
              <p:ext uri="{D42A27DB-BD31-4B8C-83A1-F6EECF244321}">
                <p14:modId xmlns:p14="http://schemas.microsoft.com/office/powerpoint/2010/main" xmlns="" val="2090411797"/>
              </p:ext>
            </p:extLst>
          </p:nvPr>
        </p:nvGraphicFramePr>
        <p:xfrm>
          <a:off x="2483768" y="5373216"/>
          <a:ext cx="4032448" cy="506152"/>
        </p:xfrm>
        <a:graphic>
          <a:graphicData uri="http://schemas.openxmlformats.org/presentationml/2006/ole">
            <p:oleObj spid="_x0000_s98567" name="Equation" r:id="rId7" imgW="1892160" imgH="241200" progId="Equation.DSMT4">
              <p:embed/>
            </p:oleObj>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xmlns="" val="1049940737"/>
              </p:ext>
            </p:extLst>
          </p:nvPr>
        </p:nvGraphicFramePr>
        <p:xfrm>
          <a:off x="755576" y="5301208"/>
          <a:ext cx="1512168" cy="972108"/>
        </p:xfrm>
        <a:graphic>
          <a:graphicData uri="http://schemas.openxmlformats.org/presentationml/2006/ole">
            <p:oleObj spid="_x0000_s98568" name="Equation" r:id="rId8" imgW="660240" imgH="431640" progId="Equation.DSMT4">
              <p:embed/>
            </p:oleObj>
          </a:graphicData>
        </a:graphic>
      </p:graphicFrame>
      <p:sp>
        <p:nvSpPr>
          <p:cNvPr id="58"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 name="对象 58"/>
          <p:cNvGraphicFramePr>
            <a:graphicFrameLocks noChangeAspect="1"/>
          </p:cNvGraphicFramePr>
          <p:nvPr>
            <p:extLst>
              <p:ext uri="{D42A27DB-BD31-4B8C-83A1-F6EECF244321}">
                <p14:modId xmlns:p14="http://schemas.microsoft.com/office/powerpoint/2010/main" xmlns="" val="2784791301"/>
              </p:ext>
            </p:extLst>
          </p:nvPr>
        </p:nvGraphicFramePr>
        <p:xfrm>
          <a:off x="2555776" y="5949280"/>
          <a:ext cx="2448272" cy="553539"/>
        </p:xfrm>
        <a:graphic>
          <a:graphicData uri="http://schemas.openxmlformats.org/presentationml/2006/ole">
            <p:oleObj spid="_x0000_s98569" name="Equation" r:id="rId9" imgW="1180800" imgH="253800" progId="Equation.DSMT4">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078277866"/>
              </p:ext>
            </p:extLst>
          </p:nvPr>
        </p:nvGraphicFramePr>
        <p:xfrm>
          <a:off x="717699" y="1340768"/>
          <a:ext cx="2270125" cy="504825"/>
        </p:xfrm>
        <a:graphic>
          <a:graphicData uri="http://schemas.openxmlformats.org/presentationml/2006/ole">
            <p:oleObj spid="_x0000_s98570" name="Equation" r:id="rId10" imgW="939392" imgH="203112"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932006268"/>
              </p:ext>
            </p:extLst>
          </p:nvPr>
        </p:nvGraphicFramePr>
        <p:xfrm>
          <a:off x="683568" y="1916832"/>
          <a:ext cx="1585913" cy="433388"/>
        </p:xfrm>
        <a:graphic>
          <a:graphicData uri="http://schemas.openxmlformats.org/presentationml/2006/ole">
            <p:oleObj spid="_x0000_s98571" name="Equation" r:id="rId11" imgW="748975" imgH="203112"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2550549530"/>
              </p:ext>
            </p:extLst>
          </p:nvPr>
        </p:nvGraphicFramePr>
        <p:xfrm>
          <a:off x="699095" y="2420888"/>
          <a:ext cx="4440238" cy="546100"/>
        </p:xfrm>
        <a:graphic>
          <a:graphicData uri="http://schemas.openxmlformats.org/presentationml/2006/ole">
            <p:oleObj spid="_x0000_s98572" name="Equation" r:id="rId12" imgW="2082800" imgH="254000" progId="Equation.DSMT4">
              <p:embed/>
            </p:oleObj>
          </a:graphicData>
        </a:graphic>
      </p:graphicFrame>
      <p:grpSp>
        <p:nvGrpSpPr>
          <p:cNvPr id="8" name="组合 7"/>
          <p:cNvGrpSpPr/>
          <p:nvPr/>
        </p:nvGrpSpPr>
        <p:grpSpPr>
          <a:xfrm>
            <a:off x="3131840" y="1340768"/>
            <a:ext cx="2837637" cy="1048136"/>
            <a:chOff x="3131840" y="1340768"/>
            <a:chExt cx="2837637" cy="1048136"/>
          </a:xfrm>
        </p:grpSpPr>
        <p:graphicFrame>
          <p:nvGraphicFramePr>
            <p:cNvPr id="20" name="对象 19"/>
            <p:cNvGraphicFramePr>
              <a:graphicFrameLocks noChangeAspect="1"/>
            </p:cNvGraphicFramePr>
            <p:nvPr>
              <p:extLst>
                <p:ext uri="{D42A27DB-BD31-4B8C-83A1-F6EECF244321}">
                  <p14:modId xmlns:p14="http://schemas.microsoft.com/office/powerpoint/2010/main" xmlns="" val="2093581097"/>
                </p:ext>
              </p:extLst>
            </p:nvPr>
          </p:nvGraphicFramePr>
          <p:xfrm>
            <a:off x="3473877" y="1916832"/>
            <a:ext cx="2196245" cy="472072"/>
          </p:xfrm>
          <a:graphic>
            <a:graphicData uri="http://schemas.openxmlformats.org/presentationml/2006/ole">
              <p:oleObj spid="_x0000_s98573" name="Equation" r:id="rId13" imgW="927000" imgH="203040" progId="Equation.DSMT4">
                <p:embed/>
              </p:oleObj>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xmlns="" val="2537909752"/>
                </p:ext>
              </p:extLst>
            </p:nvPr>
          </p:nvGraphicFramePr>
          <p:xfrm>
            <a:off x="3393112" y="1340768"/>
            <a:ext cx="2576365" cy="498650"/>
          </p:xfrm>
          <a:graphic>
            <a:graphicData uri="http://schemas.openxmlformats.org/presentationml/2006/ole">
              <p:oleObj spid="_x0000_s98574" name="Equation" r:id="rId14" imgW="1181100" imgH="228600" progId="Equation.DSMT4">
                <p:embed/>
              </p:oleObj>
            </a:graphicData>
          </a:graphic>
        </p:graphicFrame>
        <p:sp>
          <p:nvSpPr>
            <p:cNvPr id="14" name="右箭头 13"/>
            <p:cNvSpPr/>
            <p:nvPr/>
          </p:nvSpPr>
          <p:spPr bwMode="auto">
            <a:xfrm>
              <a:off x="3131840" y="1484784"/>
              <a:ext cx="144016" cy="772664"/>
            </a:xfrm>
            <a:prstGeom prst="right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aphicFrame>
        <p:nvGraphicFramePr>
          <p:cNvPr id="16" name="对象 15"/>
          <p:cNvGraphicFramePr>
            <a:graphicFrameLocks noChangeAspect="1"/>
          </p:cNvGraphicFramePr>
          <p:nvPr>
            <p:extLst>
              <p:ext uri="{D42A27DB-BD31-4B8C-83A1-F6EECF244321}">
                <p14:modId xmlns:p14="http://schemas.microsoft.com/office/powerpoint/2010/main" xmlns="" val="329613124"/>
              </p:ext>
            </p:extLst>
          </p:nvPr>
        </p:nvGraphicFramePr>
        <p:xfrm>
          <a:off x="5458098" y="3716338"/>
          <a:ext cx="2354262" cy="503237"/>
        </p:xfrm>
        <a:graphic>
          <a:graphicData uri="http://schemas.openxmlformats.org/presentationml/2006/ole">
            <p:oleObj spid="_x0000_s98575" name="Equation" r:id="rId15" imgW="1193760" imgH="241200" progId="Equation.DSMT4">
              <p:embed/>
            </p:oleObj>
          </a:graphicData>
        </a:graphic>
      </p:graphicFrame>
      <p:grpSp>
        <p:nvGrpSpPr>
          <p:cNvPr id="17" name="组合 16"/>
          <p:cNvGrpSpPr/>
          <p:nvPr/>
        </p:nvGrpSpPr>
        <p:grpSpPr>
          <a:xfrm>
            <a:off x="899592" y="3090331"/>
            <a:ext cx="4441404" cy="1058749"/>
            <a:chOff x="899592" y="3090331"/>
            <a:chExt cx="4441404" cy="1058749"/>
          </a:xfrm>
        </p:grpSpPr>
        <p:graphicFrame>
          <p:nvGraphicFramePr>
            <p:cNvPr id="47" name="对象 46"/>
            <p:cNvGraphicFramePr>
              <a:graphicFrameLocks noChangeAspect="1"/>
            </p:cNvGraphicFramePr>
            <p:nvPr>
              <p:extLst>
                <p:ext uri="{D42A27DB-BD31-4B8C-83A1-F6EECF244321}">
                  <p14:modId xmlns:p14="http://schemas.microsoft.com/office/powerpoint/2010/main" xmlns="" val="1532687760"/>
                </p:ext>
              </p:extLst>
            </p:nvPr>
          </p:nvGraphicFramePr>
          <p:xfrm>
            <a:off x="1174377" y="3090331"/>
            <a:ext cx="4166619" cy="1058749"/>
          </p:xfrm>
          <a:graphic>
            <a:graphicData uri="http://schemas.openxmlformats.org/presentationml/2006/ole">
              <p:oleObj spid="_x0000_s98576" name="Equation" r:id="rId16" imgW="1765080" imgH="444240" progId="Equation.DSMT4">
                <p:embed/>
              </p:oleObj>
            </a:graphicData>
          </a:graphic>
        </p:graphicFrame>
        <p:sp>
          <p:nvSpPr>
            <p:cNvPr id="38" name="右箭头 37"/>
            <p:cNvSpPr/>
            <p:nvPr/>
          </p:nvSpPr>
          <p:spPr bwMode="auto">
            <a:xfrm>
              <a:off x="899592" y="3212976"/>
              <a:ext cx="144016" cy="772664"/>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xmlns="" val="47070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10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1000"/>
                                        <p:tgtEl>
                                          <p:spTgt spid="49"/>
                                        </p:tgtEl>
                                      </p:cBhvr>
                                    </p:animEffect>
                                    <p:anim calcmode="lin" valueType="num">
                                      <p:cBhvr>
                                        <p:cTn id="27" dur="1000" fill="hold"/>
                                        <p:tgtEl>
                                          <p:spTgt spid="49"/>
                                        </p:tgtEl>
                                        <p:attrNameLst>
                                          <p:attrName>ppt_x</p:attrName>
                                        </p:attrNameLst>
                                      </p:cBhvr>
                                      <p:tavLst>
                                        <p:tav tm="0">
                                          <p:val>
                                            <p:strVal val="#ppt_x"/>
                                          </p:val>
                                        </p:tav>
                                        <p:tav tm="100000">
                                          <p:val>
                                            <p:strVal val="#ppt_x"/>
                                          </p:val>
                                        </p:tav>
                                      </p:tavLst>
                                    </p:anim>
                                    <p:anim calcmode="lin" valueType="num">
                                      <p:cBhvr>
                                        <p:cTn id="2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p:cTn id="40" dur="1000" fill="hold"/>
                                        <p:tgtEl>
                                          <p:spTgt spid="54"/>
                                        </p:tgtEl>
                                        <p:attrNameLst>
                                          <p:attrName>ppt_w</p:attrName>
                                        </p:attrNameLst>
                                      </p:cBhvr>
                                      <p:tavLst>
                                        <p:tav tm="0">
                                          <p:val>
                                            <p:fltVal val="0"/>
                                          </p:val>
                                        </p:tav>
                                        <p:tav tm="100000">
                                          <p:val>
                                            <p:strVal val="#ppt_w"/>
                                          </p:val>
                                        </p:tav>
                                      </p:tavLst>
                                    </p:anim>
                                    <p:anim calcmode="lin" valueType="num">
                                      <p:cBhvr>
                                        <p:cTn id="41" dur="1000" fill="hold"/>
                                        <p:tgtEl>
                                          <p:spTgt spid="54"/>
                                        </p:tgtEl>
                                        <p:attrNameLst>
                                          <p:attrName>ppt_h</p:attrName>
                                        </p:attrNameLst>
                                      </p:cBhvr>
                                      <p:tavLst>
                                        <p:tav tm="0">
                                          <p:val>
                                            <p:fltVal val="0"/>
                                          </p:val>
                                        </p:tav>
                                        <p:tav tm="100000">
                                          <p:val>
                                            <p:strVal val="#ppt_h"/>
                                          </p:val>
                                        </p:tav>
                                      </p:tavLst>
                                    </p:anim>
                                    <p:animEffect transition="in" filter="fade">
                                      <p:cBhvr>
                                        <p:cTn id="42" dur="10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1000" fill="hold"/>
                                        <p:tgtEl>
                                          <p:spTgt spid="57"/>
                                        </p:tgtEl>
                                        <p:attrNameLst>
                                          <p:attrName>ppt_w</p:attrName>
                                        </p:attrNameLst>
                                      </p:cBhvr>
                                      <p:tavLst>
                                        <p:tav tm="0">
                                          <p:val>
                                            <p:fltVal val="0"/>
                                          </p:val>
                                        </p:tav>
                                        <p:tav tm="100000">
                                          <p:val>
                                            <p:strVal val="#ppt_w"/>
                                          </p:val>
                                        </p:tav>
                                      </p:tavLst>
                                    </p:anim>
                                    <p:anim calcmode="lin" valueType="num">
                                      <p:cBhvr>
                                        <p:cTn id="55" dur="1000" fill="hold"/>
                                        <p:tgtEl>
                                          <p:spTgt spid="57"/>
                                        </p:tgtEl>
                                        <p:attrNameLst>
                                          <p:attrName>ppt_h</p:attrName>
                                        </p:attrNameLst>
                                      </p:cBhvr>
                                      <p:tavLst>
                                        <p:tav tm="0">
                                          <p:val>
                                            <p:fltVal val="0"/>
                                          </p:val>
                                        </p:tav>
                                        <p:tav tm="100000">
                                          <p:val>
                                            <p:strVal val="#ppt_h"/>
                                          </p:val>
                                        </p:tav>
                                      </p:tavLst>
                                    </p:anim>
                                    <p:animEffect transition="in" filter="fade">
                                      <p:cBhvr>
                                        <p:cTn id="56" dur="10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1000"/>
                                        <p:tgtEl>
                                          <p:spTgt spid="59"/>
                                        </p:tgtEl>
                                      </p:cBhvr>
                                    </p:animEffect>
                                    <p:anim calcmode="lin" valueType="num">
                                      <p:cBhvr>
                                        <p:cTn id="69" dur="1000" fill="hold"/>
                                        <p:tgtEl>
                                          <p:spTgt spid="59"/>
                                        </p:tgtEl>
                                        <p:attrNameLst>
                                          <p:attrName>ppt_x</p:attrName>
                                        </p:attrNameLst>
                                      </p:cBhvr>
                                      <p:tavLst>
                                        <p:tav tm="0">
                                          <p:val>
                                            <p:strVal val="#ppt_x"/>
                                          </p:val>
                                        </p:tav>
                                        <p:tav tm="100000">
                                          <p:val>
                                            <p:strVal val="#ppt_x"/>
                                          </p:val>
                                        </p:tav>
                                      </p:tavLst>
                                    </p:anim>
                                    <p:anim calcmode="lin" valueType="num">
                                      <p:cBhvr>
                                        <p:cTn id="7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uxuemoxing">
  <a:themeElements>
    <a:clrScheme name="shuxuemoxing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shuxuemoxing">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huxuemox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uxuemox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uxuemox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uxuemox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uxuemox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uxuemox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uxuemox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uxuemox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uxuemox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uxuemox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uxuemox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uxuemox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uxuemoxing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F:\数学模型电子教案\shuxuemoxing.pot</Template>
  <TotalTime>22682</TotalTime>
  <Words>10235</Words>
  <Application>Microsoft Office PowerPoint</Application>
  <PresentationFormat>全屏显示(4:3)</PresentationFormat>
  <Paragraphs>2273</Paragraphs>
  <Slides>131</Slides>
  <Notes>18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131</vt:i4>
      </vt:variant>
    </vt:vector>
  </HeadingPairs>
  <TitlesOfParts>
    <vt:vector size="136" baseType="lpstr">
      <vt:lpstr>shuxuemoxing</vt:lpstr>
      <vt:lpstr>Equation</vt:lpstr>
      <vt:lpstr>公式</vt:lpstr>
      <vt:lpstr>Clip</vt:lpstr>
      <vt:lpstr>剪辑</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vector>
  </TitlesOfParts>
  <Company>ngc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jp</dc:creator>
  <cp:lastModifiedBy>李志强</cp:lastModifiedBy>
  <cp:revision>510</cp:revision>
  <dcterms:created xsi:type="dcterms:W3CDTF">2003-02-18T15:01:19Z</dcterms:created>
  <dcterms:modified xsi:type="dcterms:W3CDTF">2020-07-14T01:37:19Z</dcterms:modified>
</cp:coreProperties>
</file>