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67" r:id="rId3"/>
    <p:sldId id="268" r:id="rId4"/>
    <p:sldId id="271" r:id="rId5"/>
    <p:sldId id="270" r:id="rId6"/>
    <p:sldId id="2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3" autoAdjust="0"/>
    <p:restoredTop sz="92253" autoAdjust="0"/>
  </p:normalViewPr>
  <p:slideViewPr>
    <p:cSldViewPr snapToGrid="0">
      <p:cViewPr varScale="1">
        <p:scale>
          <a:sx n="63" d="100"/>
          <a:sy n="63" d="100"/>
        </p:scale>
        <p:origin x="102" y="12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0FDE8-3B80-4AAC-92F2-E3D0667D4E72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79F74-2001-4B21-B06E-FA23C7F2D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2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25FBA-1311-468D-8115-8778B0F7BEEC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67C00-F679-4C51-9894-9E2214E5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2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06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915924" y="0"/>
            <a:ext cx="7178040" cy="594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0244" y="2514600"/>
            <a:ext cx="6629400" cy="2743200"/>
          </a:xfrm>
        </p:spPr>
        <p:txBody>
          <a:bodyPr anchor="b"/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244" y="5303520"/>
            <a:ext cx="6629400" cy="457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389C-FACC-452B-B4C1-3BD186F45CB8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0512" y="419099"/>
            <a:ext cx="2086087" cy="57531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419099"/>
            <a:ext cx="7277100" cy="57531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E844-3C76-42C8-BBA9-088C96A067BA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594C-40D9-4922-A63A-E4D7E3C24D49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-1" y="1676400"/>
            <a:ext cx="9313683" cy="426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12848"/>
            <a:ext cx="6217920" cy="2862262"/>
          </a:xfrm>
        </p:spPr>
        <p:txBody>
          <a:bodyPr anchor="b"/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120640"/>
            <a:ext cx="6217920" cy="4572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4572000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05000"/>
            <a:ext cx="4572000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D855-A872-4272-B880-39A488A710E7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04999"/>
            <a:ext cx="4572000" cy="698351"/>
          </a:xfrm>
        </p:spPr>
        <p:txBody>
          <a:bodyPr anchor="ctr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603351"/>
            <a:ext cx="4572000" cy="356884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904999"/>
            <a:ext cx="4572000" cy="698351"/>
          </a:xfrm>
        </p:spPr>
        <p:txBody>
          <a:bodyPr anchor="ctr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603351"/>
            <a:ext cx="4572000" cy="356884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CA8F-D5ED-4B90-A100-0BDC54A645DF}" type="datetime1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CD98-8566-471F-B6F9-93E04967ED47}" type="datetime1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5E6A-2086-4CB2-B79F-96593439A0AC}" type="datetime1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4876800" y="0"/>
            <a:ext cx="7315200" cy="685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651760"/>
            <a:ext cx="3657600" cy="1828800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020" y="688489"/>
            <a:ext cx="6080760" cy="54837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4617720"/>
            <a:ext cx="3657600" cy="155448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8B26-E0E7-401D-95E5-683ED06BF9AD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4876800" y="0"/>
            <a:ext cx="7315200" cy="685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0"/>
            <a:ext cx="3657600" cy="1828800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94020" y="684943"/>
            <a:ext cx="6080760" cy="5486400"/>
          </a:xfrm>
          <a:solidFill>
            <a:schemeClr val="bg1">
              <a:lumMod val="90000"/>
              <a:lumOff val="10000"/>
            </a:schemeClr>
          </a:solidFill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txBody>
          <a:bodyPr tIns="54864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4617720"/>
            <a:ext cx="3657600" cy="155448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8EC7-2C19-4F74-B285-CE160F4A579A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hidden">
          <a:xfrm>
            <a:off x="0" y="5980361"/>
            <a:ext cx="12188952" cy="452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hidden">
          <a:xfrm>
            <a:off x="1524" y="214604"/>
            <a:ext cx="12188952" cy="452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6200000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hidden">
          <a:xfrm>
            <a:off x="1524" y="214604"/>
            <a:ext cx="12188952" cy="6217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419100"/>
            <a:ext cx="9601200" cy="1257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05000"/>
            <a:ext cx="96012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9166" y="6484777"/>
            <a:ext cx="1335054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D4020-EAAB-4E36-8532-04C08CBCE9E1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84777"/>
            <a:ext cx="4123765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484777"/>
            <a:ext cx="685800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SzPct val="9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0244" y="0"/>
            <a:ext cx="6629400" cy="1112520"/>
          </a:xfrm>
        </p:spPr>
        <p:txBody>
          <a:bodyPr/>
          <a:lstStyle/>
          <a:p>
            <a:r>
              <a:rPr lang="en-US" dirty="0"/>
              <a:t>Paper #8 Critique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1466" y="1280160"/>
            <a:ext cx="7100316" cy="452628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The Calculus of Service Availability</a:t>
            </a:r>
          </a:p>
          <a:p>
            <a:pPr algn="ctr"/>
            <a:endParaRPr lang="en-US" sz="1800" dirty="0"/>
          </a:p>
          <a:p>
            <a:pPr algn="ctr"/>
            <a:r>
              <a:rPr lang="en-US" sz="2800" dirty="0"/>
              <a:t>By</a:t>
            </a:r>
          </a:p>
          <a:p>
            <a:pPr algn="ctr"/>
            <a:r>
              <a:rPr lang="en-US" sz="2800" dirty="0" err="1"/>
              <a:t>Trynor</a:t>
            </a:r>
            <a:r>
              <a:rPr lang="en-US" sz="2800" dirty="0"/>
              <a:t>, Dahlin, Rau, Beyer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Presented by: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/>
              <a:t>Liye</a:t>
            </a:r>
            <a:r>
              <a:rPr lang="en-US" sz="2800" dirty="0"/>
              <a:t> Zhu, </a:t>
            </a:r>
            <a:r>
              <a:rPr lang="en-US" sz="2800" dirty="0" err="1"/>
              <a:t>Yachen</a:t>
            </a:r>
            <a:r>
              <a:rPr lang="en-US" sz="2800" dirty="0"/>
              <a:t> Zhao, </a:t>
            </a:r>
          </a:p>
          <a:p>
            <a:pPr algn="ctr"/>
            <a:r>
              <a:rPr lang="en-US" sz="2800" dirty="0"/>
              <a:t>David Saiyan, Wayne Nguyen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77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99.99% 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Service Level Objects (SLO) with a 99.99% availability can only be down at most 53 minutes per year.</a:t>
            </a:r>
          </a:p>
          <a:p>
            <a:r>
              <a:rPr lang="en-US" sz="2400" dirty="0"/>
              <a:t>What happens when the company can not deliver on that promise? </a:t>
            </a:r>
          </a:p>
          <a:p>
            <a:r>
              <a:rPr lang="en-US" sz="2400" dirty="0"/>
              <a:t>How easy is it to implement this strategy to the weakest link to ensure 99.99% availability?</a:t>
            </a:r>
          </a:p>
        </p:txBody>
      </p:sp>
    </p:spTree>
    <p:extLst>
      <p:ext uri="{BB962C8B-B14F-4D97-AF65-F5344CB8AC3E}">
        <p14:creationId xmlns:p14="http://schemas.microsoft.com/office/powerpoint/2010/main" val="378339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 of 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9403080" cy="4267200"/>
          </a:xfrm>
        </p:spPr>
        <p:txBody>
          <a:bodyPr/>
          <a:lstStyle/>
          <a:p>
            <a:r>
              <a:rPr lang="en-US" sz="4000" dirty="0"/>
              <a:t>Availability = MTTF/(MTTF + MTTR)</a:t>
            </a:r>
          </a:p>
          <a:p>
            <a:r>
              <a:rPr lang="en-US" sz="2800" dirty="0"/>
              <a:t>Can an SLO be more available than its incident frequency multiplied by its detection and recovery time?</a:t>
            </a:r>
          </a:p>
          <a:p>
            <a:r>
              <a:rPr lang="en-US" sz="2800" dirty="0"/>
              <a:t>Cons of Availability:</a:t>
            </a:r>
          </a:p>
          <a:p>
            <a:pPr lvl="1"/>
            <a:r>
              <a:rPr lang="en-US" sz="2600" dirty="0"/>
              <a:t>Inaccurate availability</a:t>
            </a:r>
          </a:p>
          <a:p>
            <a:pPr lvl="1"/>
            <a:r>
              <a:rPr lang="en-US" sz="2600" dirty="0"/>
              <a:t>Rule of the extra 9</a:t>
            </a:r>
          </a:p>
          <a:p>
            <a:pPr lvl="1"/>
            <a:r>
              <a:rPr lang="en-US" sz="2600" dirty="0"/>
              <a:t>Lower reliability</a:t>
            </a:r>
          </a:p>
        </p:txBody>
      </p:sp>
    </p:spTree>
    <p:extLst>
      <p:ext uri="{BB962C8B-B14F-4D97-AF65-F5344CB8AC3E}">
        <p14:creationId xmlns:p14="http://schemas.microsoft.com/office/powerpoint/2010/main" val="178799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99.99%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10485120" cy="4267200"/>
          </a:xfrm>
        </p:spPr>
        <p:txBody>
          <a:bodyPr>
            <a:normAutofit/>
          </a:bodyPr>
          <a:lstStyle/>
          <a:p>
            <a:r>
              <a:rPr lang="en-US" sz="3600" dirty="0"/>
              <a:t>How does error budgets balance reliability and the pace of innovation?</a:t>
            </a:r>
          </a:p>
          <a:p>
            <a:r>
              <a:rPr lang="en-US" sz="3600" dirty="0"/>
              <a:t>Why do we need to mitigate and minimize critical dependencies?</a:t>
            </a:r>
          </a:p>
        </p:txBody>
      </p:sp>
    </p:spTree>
    <p:extLst>
      <p:ext uri="{BB962C8B-B14F-4D97-AF65-F5344CB8AC3E}">
        <p14:creationId xmlns:p14="http://schemas.microsoft.com/office/powerpoint/2010/main" val="319440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200F21A-12F0-403B-AA37-B43413999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4920" y="167004"/>
            <a:ext cx="6751320" cy="3307715"/>
          </a:xfrm>
        </p:spPr>
        <p:txBody>
          <a:bodyPr/>
          <a:lstStyle/>
          <a:p>
            <a:r>
              <a:rPr lang="en-US" sz="8800" dirty="0"/>
              <a:t>T</a:t>
            </a:r>
            <a:r>
              <a:rPr lang="en-US" sz="8800" dirty="0">
                <a:solidFill>
                  <a:schemeClr val="tx1"/>
                </a:solidFill>
              </a:rPr>
              <a:t>THANK YOU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8387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ue Tan Gradient 16x9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792E8D6-7A87-418E-8C48-2723019F95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Blue-Tan Gradient presentation (widescreen)</Template>
  <TotalTime>0</TotalTime>
  <Words>158</Words>
  <Application>Microsoft Office PowerPoint</Application>
  <PresentationFormat>Widescreen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Franklin Gothic Medium</vt:lpstr>
      <vt:lpstr>Blue Tan Gradient 16x9</vt:lpstr>
      <vt:lpstr>Paper #8 Critique</vt:lpstr>
      <vt:lpstr>99.99% Availability</vt:lpstr>
      <vt:lpstr>Mathematics of Availability</vt:lpstr>
      <vt:lpstr>What is 99.99%</vt:lpstr>
      <vt:lpstr>TTHANK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2017-11-02T04:28:05Z</dcterms:created>
  <dcterms:modified xsi:type="dcterms:W3CDTF">2017-11-02T05:08:11Z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TC030306239991</vt:lpwstr>
  </property>
</Properties>
</file>