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77" r:id="rId3"/>
    <p:sldId id="278" r:id="rId4"/>
    <p:sldId id="279" r:id="rId5"/>
    <p:sldId id="267" r:id="rId6"/>
    <p:sldId id="273" r:id="rId7"/>
    <p:sldId id="261" r:id="rId8"/>
    <p:sldId id="275" r:id="rId9"/>
    <p:sldId id="274" r:id="rId10"/>
    <p:sldId id="276" r:id="rId11"/>
    <p:sldId id="258"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howGuides="1">
      <p:cViewPr varScale="1">
        <p:scale>
          <a:sx n="114" d="100"/>
          <a:sy n="114" d="100"/>
        </p:scale>
        <p:origin x="480" y="63"/>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4/30/2018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4/30/2018</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4/30/2018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4/30/2018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4/30/2018</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4/30/2018</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4/30/2018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4/30/2018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4/30/2018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4/30/2018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4/30/2018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4/30/2018</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4/30/2018</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7C3A9346-8EBC-40CD-A442-B6EECCD57D4D}"/>
              </a:ext>
            </a:extLst>
          </p:cNvPr>
          <p:cNvSpPr txBox="1">
            <a:spLocks/>
          </p:cNvSpPr>
          <p:nvPr/>
        </p:nvSpPr>
        <p:spPr>
          <a:xfrm>
            <a:off x="1979612" y="152400"/>
            <a:ext cx="9782801" cy="1447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lumMod val="75000"/>
                  </a:schemeClr>
                </a:solidFill>
                <a:latin typeface="+mj-lt"/>
                <a:ea typeface="+mj-ea"/>
                <a:cs typeface="+mj-cs"/>
              </a:defRPr>
            </a:lvl1pPr>
          </a:lstStyle>
          <a:p>
            <a:pPr algn="ctr"/>
            <a:r>
              <a:rPr lang="en-US" sz="4800" b="1" dirty="0"/>
              <a:t>Deep Learning Visual E-Commerce Recommender</a:t>
            </a:r>
          </a:p>
        </p:txBody>
      </p:sp>
      <p:sp>
        <p:nvSpPr>
          <p:cNvPr id="7" name="Content Placeholder 13">
            <a:extLst>
              <a:ext uri="{FF2B5EF4-FFF2-40B4-BE49-F238E27FC236}">
                <a16:creationId xmlns:a16="http://schemas.microsoft.com/office/drawing/2014/main" id="{2C3BEDBE-7A84-4C1B-96F9-ABDAFC8E9CB2}"/>
              </a:ext>
            </a:extLst>
          </p:cNvPr>
          <p:cNvSpPr txBox="1">
            <a:spLocks/>
          </p:cNvSpPr>
          <p:nvPr/>
        </p:nvSpPr>
        <p:spPr>
          <a:xfrm>
            <a:off x="1979612" y="1447800"/>
            <a:ext cx="9782801" cy="4572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gn="ctr"/>
            <a:endParaRPr lang="en-US" dirty="0"/>
          </a:p>
          <a:p>
            <a:pPr algn="ctr"/>
            <a:r>
              <a:rPr lang="en-US" dirty="0"/>
              <a:t>Team Royals</a:t>
            </a:r>
          </a:p>
          <a:p>
            <a:pPr algn="ctr"/>
            <a:endParaRPr lang="en-US" dirty="0"/>
          </a:p>
          <a:p>
            <a:pPr algn="ctr"/>
            <a:r>
              <a:rPr lang="en-US" dirty="0"/>
              <a:t>By: Wayne Nguyen, Hongcheng Jiang, </a:t>
            </a:r>
          </a:p>
          <a:p>
            <a:pPr algn="ctr"/>
            <a:r>
              <a:rPr lang="en-US" dirty="0"/>
              <a:t>Fei Wu, and Zhaobin Zhang</a:t>
            </a:r>
          </a:p>
          <a:p>
            <a:pPr algn="ctr"/>
            <a:endParaRPr lang="en-US" dirty="0"/>
          </a:p>
          <a:p>
            <a:pPr algn="ctr"/>
            <a:r>
              <a:rPr lang="en-US" dirty="0"/>
              <a:t>GitHub: https://github.com/waynenguyen303/deep-learning-visual-eCommerce</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normAutofit fontScale="90000"/>
          </a:bodyPr>
          <a:lstStyle/>
          <a:p>
            <a:pPr algn="ctr"/>
            <a:r>
              <a:rPr lang="en-US" b="1" dirty="0"/>
              <a:t>TensorFlow Deep Learning Logo Recognition</a:t>
            </a:r>
          </a:p>
        </p:txBody>
      </p:sp>
      <p:sp>
        <p:nvSpPr>
          <p:cNvPr id="3" name="Content Placeholder 13">
            <a:extLst>
              <a:ext uri="{FF2B5EF4-FFF2-40B4-BE49-F238E27FC236}">
                <a16:creationId xmlns:a16="http://schemas.microsoft.com/office/drawing/2014/main" id="{44090287-3E95-4BA9-9363-A4F0C85CC68B}"/>
              </a:ext>
            </a:extLst>
          </p:cNvPr>
          <p:cNvSpPr txBox="1">
            <a:spLocks/>
          </p:cNvSpPr>
          <p:nvPr/>
        </p:nvSpPr>
        <p:spPr>
          <a:xfrm>
            <a:off x="1591848" y="990600"/>
            <a:ext cx="9782801" cy="57150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731520" lvl="2" indent="0">
              <a:buFont typeface="Euphemia" pitchFamily="34" charset="0"/>
              <a:buNone/>
            </a:pPr>
            <a:r>
              <a:rPr lang="en-US" dirty="0"/>
              <a:t>      </a:t>
            </a:r>
          </a:p>
        </p:txBody>
      </p:sp>
      <p:sp>
        <p:nvSpPr>
          <p:cNvPr id="13" name="Content Placeholder 13">
            <a:extLst>
              <a:ext uri="{FF2B5EF4-FFF2-40B4-BE49-F238E27FC236}">
                <a16:creationId xmlns:a16="http://schemas.microsoft.com/office/drawing/2014/main" id="{7E209F41-EF2D-4659-BB0F-8B3F4C7233AE}"/>
              </a:ext>
            </a:extLst>
          </p:cNvPr>
          <p:cNvSpPr txBox="1">
            <a:spLocks/>
          </p:cNvSpPr>
          <p:nvPr/>
        </p:nvSpPr>
        <p:spPr>
          <a:xfrm>
            <a:off x="1744248" y="1143000"/>
            <a:ext cx="9782801"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endParaRPr lang="en-US" dirty="0"/>
          </a:p>
        </p:txBody>
      </p:sp>
      <p:sp>
        <p:nvSpPr>
          <p:cNvPr id="17" name="Content Placeholder 13">
            <a:extLst>
              <a:ext uri="{FF2B5EF4-FFF2-40B4-BE49-F238E27FC236}">
                <a16:creationId xmlns:a16="http://schemas.microsoft.com/office/drawing/2014/main" id="{757EB689-F332-4323-9F1D-A295E4E69F30}"/>
              </a:ext>
            </a:extLst>
          </p:cNvPr>
          <p:cNvSpPr txBox="1">
            <a:spLocks/>
          </p:cNvSpPr>
          <p:nvPr/>
        </p:nvSpPr>
        <p:spPr>
          <a:xfrm>
            <a:off x="1896648" y="1295400"/>
            <a:ext cx="9782801" cy="54102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endParaRPr lang="en-US" dirty="0"/>
          </a:p>
        </p:txBody>
      </p:sp>
      <p:sp>
        <p:nvSpPr>
          <p:cNvPr id="18" name="Content Placeholder 13">
            <a:extLst>
              <a:ext uri="{FF2B5EF4-FFF2-40B4-BE49-F238E27FC236}">
                <a16:creationId xmlns:a16="http://schemas.microsoft.com/office/drawing/2014/main" id="{D0A333BE-4B09-43D1-A3F8-CBB7EF727414}"/>
              </a:ext>
            </a:extLst>
          </p:cNvPr>
          <p:cNvSpPr txBox="1">
            <a:spLocks/>
          </p:cNvSpPr>
          <p:nvPr/>
        </p:nvSpPr>
        <p:spPr>
          <a:xfrm>
            <a:off x="1282593" y="1143000"/>
            <a:ext cx="9623637"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731520" lvl="2" indent="0">
              <a:buNone/>
            </a:pPr>
            <a:r>
              <a:rPr lang="en-US" dirty="0"/>
              <a:t>  </a:t>
            </a:r>
          </a:p>
        </p:txBody>
      </p:sp>
      <p:sp>
        <p:nvSpPr>
          <p:cNvPr id="8" name="Content Placeholder 13">
            <a:extLst>
              <a:ext uri="{FF2B5EF4-FFF2-40B4-BE49-F238E27FC236}">
                <a16:creationId xmlns:a16="http://schemas.microsoft.com/office/drawing/2014/main" id="{966F0D43-0371-47ED-9B53-583F774EF63A}"/>
              </a:ext>
            </a:extLst>
          </p:cNvPr>
          <p:cNvSpPr txBox="1">
            <a:spLocks/>
          </p:cNvSpPr>
          <p:nvPr/>
        </p:nvSpPr>
        <p:spPr>
          <a:xfrm>
            <a:off x="1259947" y="1177159"/>
            <a:ext cx="9623637"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r>
              <a:rPr lang="en-US" dirty="0"/>
              <a:t>Logo detection within an image is still an issue with our project.</a:t>
            </a:r>
          </a:p>
          <a:p>
            <a:pPr lvl="2">
              <a:buFont typeface="Wingdings" panose="05000000000000000000" pitchFamily="2" charset="2"/>
              <a:buChar char="Ø"/>
            </a:pPr>
            <a:r>
              <a:rPr lang="en-US" dirty="0"/>
              <a:t>Here TensorFlow classified it as a top at 87.12%, but as an Adidas logo at only 7.91%</a:t>
            </a:r>
          </a:p>
          <a:p>
            <a:pPr lvl="2">
              <a:buFont typeface="Wingdings" panose="05000000000000000000" pitchFamily="2" charset="2"/>
              <a:buChar char="Ø"/>
            </a:pPr>
            <a:r>
              <a:rPr lang="en-US" dirty="0"/>
              <a:t>CNN algorithm might help solve this issue and will be implemented in the next increment.</a:t>
            </a:r>
          </a:p>
          <a:p>
            <a:pPr lvl="2">
              <a:buFont typeface="Wingdings" panose="05000000000000000000" pitchFamily="2" charset="2"/>
              <a:buChar char="Ø"/>
            </a:pPr>
            <a:endParaRPr lang="en-US" dirty="0"/>
          </a:p>
          <a:p>
            <a:pPr marL="731520" lvl="2" indent="0">
              <a:buNone/>
            </a:pPr>
            <a:r>
              <a:rPr lang="en-US" dirty="0"/>
              <a:t>  </a:t>
            </a:r>
          </a:p>
        </p:txBody>
      </p:sp>
      <p:pic>
        <p:nvPicPr>
          <p:cNvPr id="5" name="Picture 4">
            <a:extLst>
              <a:ext uri="{FF2B5EF4-FFF2-40B4-BE49-F238E27FC236}">
                <a16:creationId xmlns:a16="http://schemas.microsoft.com/office/drawing/2014/main" id="{1ABF055E-5E9C-4B89-90D7-A49003F86648}"/>
              </a:ext>
            </a:extLst>
          </p:cNvPr>
          <p:cNvPicPr>
            <a:picLocks noChangeAspect="1"/>
          </p:cNvPicPr>
          <p:nvPr/>
        </p:nvPicPr>
        <p:blipFill>
          <a:blip r:embed="rId2"/>
          <a:stretch>
            <a:fillRect/>
          </a:stretch>
        </p:blipFill>
        <p:spPr>
          <a:xfrm>
            <a:off x="5309581" y="2743200"/>
            <a:ext cx="5933219" cy="3657600"/>
          </a:xfrm>
          <a:prstGeom prst="rect">
            <a:avLst/>
          </a:prstGeom>
        </p:spPr>
      </p:pic>
    </p:spTree>
    <p:extLst>
      <p:ext uri="{BB962C8B-B14F-4D97-AF65-F5344CB8AC3E}">
        <p14:creationId xmlns:p14="http://schemas.microsoft.com/office/powerpoint/2010/main" val="100150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1143000"/>
            <a:ext cx="8283272" cy="2654064"/>
          </a:xfrm>
        </p:spPr>
        <p:txBody>
          <a:bodyPr/>
          <a:lstStyle/>
          <a:p>
            <a:pPr algn="ctr"/>
            <a:r>
              <a:rPr lang="en-US" dirty="0"/>
              <a:t>Thank You</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05150-4DE9-44E9-AC3F-5199BE2F7848}"/>
              </a:ext>
            </a:extLst>
          </p:cNvPr>
          <p:cNvSpPr>
            <a:spLocks noGrp="1"/>
          </p:cNvSpPr>
          <p:nvPr>
            <p:ph type="title"/>
          </p:nvPr>
        </p:nvSpPr>
        <p:spPr/>
        <p:txBody>
          <a:bodyPr/>
          <a:lstStyle/>
          <a:p>
            <a:r>
              <a:rPr lang="en-US" altLang="zh-CN" dirty="0"/>
              <a:t>1.</a:t>
            </a:r>
            <a:r>
              <a:rPr lang="zh-CN" altLang="en-US" dirty="0"/>
              <a:t> </a:t>
            </a:r>
            <a:r>
              <a:rPr lang="en-US" dirty="0"/>
              <a:t>INTRODUCTION</a:t>
            </a:r>
          </a:p>
        </p:txBody>
      </p:sp>
      <p:sp>
        <p:nvSpPr>
          <p:cNvPr id="3" name="内容占位符 2">
            <a:extLst>
              <a:ext uri="{FF2B5EF4-FFF2-40B4-BE49-F238E27FC236}">
                <a16:creationId xmlns:a16="http://schemas.microsoft.com/office/drawing/2014/main" id="{76AECE4D-B02B-47E1-896D-E57FD1C4DE0D}"/>
              </a:ext>
            </a:extLst>
          </p:cNvPr>
          <p:cNvSpPr>
            <a:spLocks noGrp="1"/>
          </p:cNvSpPr>
          <p:nvPr>
            <p:ph idx="1"/>
          </p:nvPr>
        </p:nvSpPr>
        <p:spPr/>
        <p:txBody>
          <a:bodyPr>
            <a:normAutofit fontScale="77500" lnSpcReduction="20000"/>
          </a:bodyPr>
          <a:lstStyle/>
          <a:p>
            <a:r>
              <a:rPr lang="en-US" dirty="0"/>
              <a:t>A broad use case is to have the user import any image and have our application recommend the fashion item of interest.  This of course is a huge problem to tackle. A better starting scenario is to test staged or cataloged images. The fashion item image should be centered, in high definition, and formatted to a certain size. There should be no to little background noise in the image. With this, we would run a three-stage classifier module on the item.  The first stage is a deep learning algorithm to classify what the item is.  Second, a machine learning algorithm (</a:t>
            </a:r>
            <a:r>
              <a:rPr lang="en-US" dirty="0" err="1"/>
              <a:t>Clarifai</a:t>
            </a:r>
            <a:r>
              <a:rPr lang="en-US" dirty="0"/>
              <a:t>) to classify its design elements and features.  The third stage would be a logo recognizer algorithm to see if there is any logos attached to the fashion item. Once the module is done, the image is now correctly tagged with what the item is (watch), what details it has (silver with diamonds), and what brand (Rolex).  This tag can then be run through a knowledge recommendation algorithm to show the user where to buy that or a similar item.</a:t>
            </a:r>
          </a:p>
        </p:txBody>
      </p:sp>
    </p:spTree>
    <p:extLst>
      <p:ext uri="{BB962C8B-B14F-4D97-AF65-F5344CB8AC3E}">
        <p14:creationId xmlns:p14="http://schemas.microsoft.com/office/powerpoint/2010/main" val="391498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05150-4DE9-44E9-AC3F-5199BE2F7848}"/>
              </a:ext>
            </a:extLst>
          </p:cNvPr>
          <p:cNvSpPr>
            <a:spLocks noGrp="1"/>
          </p:cNvSpPr>
          <p:nvPr>
            <p:ph type="title"/>
          </p:nvPr>
        </p:nvSpPr>
        <p:spPr/>
        <p:txBody>
          <a:bodyPr/>
          <a:lstStyle/>
          <a:p>
            <a:r>
              <a:rPr lang="en-US" dirty="0"/>
              <a:t>2. RELATED WORKS</a:t>
            </a:r>
          </a:p>
        </p:txBody>
      </p:sp>
      <p:sp>
        <p:nvSpPr>
          <p:cNvPr id="3" name="内容占位符 2">
            <a:extLst>
              <a:ext uri="{FF2B5EF4-FFF2-40B4-BE49-F238E27FC236}">
                <a16:creationId xmlns:a16="http://schemas.microsoft.com/office/drawing/2014/main" id="{76AECE4D-B02B-47E1-896D-E57FD1C4DE0D}"/>
              </a:ext>
            </a:extLst>
          </p:cNvPr>
          <p:cNvSpPr>
            <a:spLocks noGrp="1"/>
          </p:cNvSpPr>
          <p:nvPr>
            <p:ph idx="1"/>
          </p:nvPr>
        </p:nvSpPr>
        <p:spPr/>
        <p:txBody>
          <a:bodyPr>
            <a:normAutofit/>
          </a:bodyPr>
          <a:lstStyle/>
          <a:p>
            <a:r>
              <a:rPr lang="en-US" dirty="0" err="1"/>
              <a:t>TensorFlow</a:t>
            </a:r>
            <a:r>
              <a:rPr lang="en-US" dirty="0"/>
              <a:t>-for-poets: https://codelabs.developers.google.com/codelabs/tensorflow-for-poets/</a:t>
            </a:r>
          </a:p>
          <a:p>
            <a:r>
              <a:rPr lang="en-US" dirty="0"/>
              <a:t>Docker: https://www.docker.com/</a:t>
            </a:r>
          </a:p>
          <a:p>
            <a:r>
              <a:rPr lang="en-US" dirty="0" err="1"/>
              <a:t>Clarifai</a:t>
            </a:r>
            <a:r>
              <a:rPr lang="en-US" dirty="0"/>
              <a:t>: https://www.clarifai.com/</a:t>
            </a:r>
          </a:p>
          <a:p>
            <a:r>
              <a:rPr lang="en-US" dirty="0"/>
              <a:t>Given shallow learning algorithms (class spreadsheet): https://docs.google.com/spreadsheets/d/1TkZalFcjQ8MCWLdkQkTdEhUYG5V8hsUF4KzMNmy_Rto/edit?ts=5a5e212f#gid=742202525</a:t>
            </a:r>
          </a:p>
        </p:txBody>
      </p:sp>
    </p:spTree>
    <p:extLst>
      <p:ext uri="{BB962C8B-B14F-4D97-AF65-F5344CB8AC3E}">
        <p14:creationId xmlns:p14="http://schemas.microsoft.com/office/powerpoint/2010/main" val="30119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05150-4DE9-44E9-AC3F-5199BE2F7848}"/>
              </a:ext>
            </a:extLst>
          </p:cNvPr>
          <p:cNvSpPr>
            <a:spLocks noGrp="1"/>
          </p:cNvSpPr>
          <p:nvPr>
            <p:ph type="title"/>
          </p:nvPr>
        </p:nvSpPr>
        <p:spPr/>
        <p:txBody>
          <a:bodyPr/>
          <a:lstStyle/>
          <a:p>
            <a:r>
              <a:rPr lang="en-US" dirty="0"/>
              <a:t>3. Recommender System.</a:t>
            </a:r>
          </a:p>
        </p:txBody>
      </p:sp>
      <p:pic>
        <p:nvPicPr>
          <p:cNvPr id="6" name="Picture 11">
            <a:extLst>
              <a:ext uri="{FF2B5EF4-FFF2-40B4-BE49-F238E27FC236}">
                <a16:creationId xmlns:a16="http://schemas.microsoft.com/office/drawing/2014/main" id="{50F77CC0-6CE7-40EE-AD80-3B5BBE107D2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25583" y="1600200"/>
            <a:ext cx="6718709" cy="4572000"/>
          </a:xfrm>
          <a:prstGeom prst="rect">
            <a:avLst/>
          </a:prstGeom>
          <a:noFill/>
          <a:ln>
            <a:noFill/>
          </a:ln>
        </p:spPr>
      </p:pic>
    </p:spTree>
    <p:extLst>
      <p:ext uri="{BB962C8B-B14F-4D97-AF65-F5344CB8AC3E}">
        <p14:creationId xmlns:p14="http://schemas.microsoft.com/office/powerpoint/2010/main" val="12711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93436" y="1143000"/>
            <a:ext cx="9782801" cy="5715000"/>
          </a:xfrm>
        </p:spPr>
        <p:txBody>
          <a:bodyPr/>
          <a:lstStyle/>
          <a:p>
            <a:pPr>
              <a:buFont typeface="Wingdings" panose="05000000000000000000" pitchFamily="2" charset="2"/>
              <a:buChar char="Ø"/>
            </a:pPr>
            <a:r>
              <a:rPr lang="en-US" sz="2000" dirty="0"/>
              <a:t>Initial data set</a:t>
            </a:r>
          </a:p>
          <a:p>
            <a:pPr lvl="1">
              <a:buFont typeface="Wingdings" panose="05000000000000000000" pitchFamily="2" charset="2"/>
              <a:buChar char="Ø"/>
            </a:pPr>
            <a:r>
              <a:rPr lang="en-US" sz="2000" dirty="0"/>
              <a:t>Broad focus on online apparel</a:t>
            </a:r>
          </a:p>
          <a:p>
            <a:pPr lvl="1">
              <a:buFont typeface="Wingdings" panose="05000000000000000000" pitchFamily="2" charset="2"/>
              <a:buChar char="Ø"/>
            </a:pPr>
            <a:r>
              <a:rPr lang="en-US" sz="2000" dirty="0"/>
              <a:t>9 Categories: hats, shoes, suits, Adidas, coats, pants, dresses, shirts, and watches.</a:t>
            </a:r>
          </a:p>
          <a:p>
            <a:pPr lvl="1">
              <a:buFont typeface="Wingdings" panose="05000000000000000000" pitchFamily="2" charset="2"/>
              <a:buChar char="Ø"/>
            </a:pPr>
            <a:r>
              <a:rPr lang="en-US" sz="2000" dirty="0"/>
              <a:t>Catalog, live, and multi-category images. ~100 images per category for training and testing.</a:t>
            </a:r>
          </a:p>
          <a:p>
            <a:pPr lvl="1">
              <a:buFont typeface="Wingdings" panose="05000000000000000000" pitchFamily="2" charset="2"/>
              <a:buChar char="Ø"/>
            </a:pPr>
            <a:r>
              <a:rPr lang="en-US" sz="2000" dirty="0"/>
              <a:t>Algorithm accuracies were very low due to the similarity of categories and diversity of images.</a:t>
            </a:r>
          </a:p>
          <a:p>
            <a:pPr marL="365760" lvl="1" indent="0">
              <a:buNone/>
            </a:pPr>
            <a:r>
              <a:rPr lang="en-US" dirty="0"/>
              <a:t>  </a:t>
            </a:r>
          </a:p>
        </p:txBody>
      </p:sp>
      <p:pic>
        <p:nvPicPr>
          <p:cNvPr id="4" name="Picture 3">
            <a:extLst>
              <a:ext uri="{FF2B5EF4-FFF2-40B4-BE49-F238E27FC236}">
                <a16:creationId xmlns:a16="http://schemas.microsoft.com/office/drawing/2014/main" id="{33F00F5F-3863-4333-9F21-8C50A66FCB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3612" y="3810000"/>
            <a:ext cx="5302885" cy="2764790"/>
          </a:xfrm>
          <a:prstGeom prst="rect">
            <a:avLst/>
          </a:prstGeom>
          <a:noFill/>
          <a:ln>
            <a:noFill/>
          </a:ln>
        </p:spPr>
      </p:pic>
      <p:sp>
        <p:nvSpPr>
          <p:cNvPr id="5" name="标题 1">
            <a:extLst>
              <a:ext uri="{FF2B5EF4-FFF2-40B4-BE49-F238E27FC236}">
                <a16:creationId xmlns:a16="http://schemas.microsoft.com/office/drawing/2014/main" id="{8563286C-054D-4A5F-9F20-2A5754977A1B}"/>
              </a:ext>
            </a:extLst>
          </p:cNvPr>
          <p:cNvSpPr txBox="1">
            <a:spLocks/>
          </p:cNvSpPr>
          <p:nvPr/>
        </p:nvSpPr>
        <p:spPr>
          <a:xfrm>
            <a:off x="1593435" y="118166"/>
            <a:ext cx="9782801" cy="731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dirty="0"/>
              <a:t>4. </a:t>
            </a:r>
            <a:r>
              <a:rPr lang="en-US" b="1" dirty="0"/>
              <a:t>Data set</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76200"/>
            <a:ext cx="9782801" cy="914400"/>
          </a:xfrm>
        </p:spPr>
        <p:txBody>
          <a:bodyPr>
            <a:noAutofit/>
          </a:bodyPr>
          <a:lstStyle/>
          <a:p>
            <a:pPr algn="ctr"/>
            <a:r>
              <a:rPr lang="en-US" sz="4800" b="1" dirty="0"/>
              <a:t>Continue</a:t>
            </a:r>
          </a:p>
        </p:txBody>
      </p:sp>
      <p:sp>
        <p:nvSpPr>
          <p:cNvPr id="14" name="Content Placeholder 13"/>
          <p:cNvSpPr>
            <a:spLocks noGrp="1"/>
          </p:cNvSpPr>
          <p:nvPr>
            <p:ph idx="1"/>
          </p:nvPr>
        </p:nvSpPr>
        <p:spPr>
          <a:xfrm>
            <a:off x="1591848" y="990600"/>
            <a:ext cx="9782801" cy="5715000"/>
          </a:xfrm>
        </p:spPr>
        <p:txBody>
          <a:bodyPr>
            <a:normAutofit/>
          </a:bodyPr>
          <a:lstStyle/>
          <a:p>
            <a:pPr lvl="1">
              <a:buFont typeface="Wingdings" panose="05000000000000000000" pitchFamily="2" charset="2"/>
              <a:buChar char="Ø"/>
            </a:pPr>
            <a:r>
              <a:rPr lang="en-US" sz="2000" dirty="0"/>
              <a:t>Revised data set</a:t>
            </a:r>
          </a:p>
          <a:p>
            <a:pPr lvl="2">
              <a:buFont typeface="Wingdings" panose="05000000000000000000" pitchFamily="2" charset="2"/>
              <a:buChar char="Ø"/>
            </a:pPr>
            <a:r>
              <a:rPr lang="en-US" dirty="0"/>
              <a:t>Focus on sports apparel and logos</a:t>
            </a:r>
          </a:p>
          <a:p>
            <a:pPr lvl="2">
              <a:buFont typeface="Wingdings" panose="05000000000000000000" pitchFamily="2" charset="2"/>
              <a:buChar char="Ø"/>
            </a:pPr>
            <a:r>
              <a:rPr lang="en-US" dirty="0"/>
              <a:t>5 categories each: hats, bottoms, tops, shoes, watches, Nike logo, Adidas logo, Puma logo, New Balance logo, and Under Armor logo. </a:t>
            </a:r>
          </a:p>
          <a:p>
            <a:pPr lvl="2">
              <a:buFont typeface="Wingdings" panose="05000000000000000000" pitchFamily="2" charset="2"/>
              <a:buChar char="Ø"/>
            </a:pPr>
            <a:r>
              <a:rPr lang="en-US" dirty="0"/>
              <a:t>Categories chosen for maximum differentiation.  Coats and shirts were too similar.  </a:t>
            </a:r>
          </a:p>
          <a:p>
            <a:pPr lvl="2">
              <a:buFont typeface="Wingdings" panose="05000000000000000000" pitchFamily="2" charset="2"/>
              <a:buChar char="Ø"/>
            </a:pPr>
            <a:r>
              <a:rPr lang="en-US" dirty="0"/>
              <a:t>Catalog style images only with little to no background noise.</a:t>
            </a:r>
          </a:p>
          <a:p>
            <a:pPr lvl="2">
              <a:buFont typeface="Wingdings" panose="05000000000000000000" pitchFamily="2" charset="2"/>
              <a:buChar char="Ø"/>
            </a:pPr>
            <a:r>
              <a:rPr lang="en-US" dirty="0"/>
              <a:t>~ 100 images per category for training and testing.  This number needs to be increased but proving difficult without duplication of images.  </a:t>
            </a:r>
          </a:p>
          <a:p>
            <a:pPr marL="731520" lvl="2" indent="0">
              <a:buNone/>
            </a:pPr>
            <a:r>
              <a:rPr lang="en-US" dirty="0"/>
              <a:t>      </a:t>
            </a:r>
          </a:p>
        </p:txBody>
      </p:sp>
      <p:pic>
        <p:nvPicPr>
          <p:cNvPr id="5" name="Picture 4">
            <a:extLst>
              <a:ext uri="{FF2B5EF4-FFF2-40B4-BE49-F238E27FC236}">
                <a16:creationId xmlns:a16="http://schemas.microsoft.com/office/drawing/2014/main" id="{AB171A75-E70B-445B-9C60-3908397779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7012" y="4038600"/>
            <a:ext cx="5105400" cy="2590800"/>
          </a:xfrm>
          <a:prstGeom prst="rect">
            <a:avLst/>
          </a:prstGeom>
          <a:noFill/>
          <a:ln>
            <a:noFill/>
          </a:ln>
        </p:spPr>
      </p:pic>
    </p:spTree>
    <p:extLst>
      <p:ext uri="{BB962C8B-B14F-4D97-AF65-F5344CB8AC3E}">
        <p14:creationId xmlns:p14="http://schemas.microsoft.com/office/powerpoint/2010/main" val="62874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713" y="144338"/>
            <a:ext cx="9782801" cy="812800"/>
          </a:xfrm>
        </p:spPr>
        <p:txBody>
          <a:bodyPr/>
          <a:lstStyle/>
          <a:p>
            <a:pPr algn="ctr"/>
            <a:r>
              <a:rPr lang="en-US" b="1" dirty="0"/>
              <a:t>5. Shallow Learning Classification</a:t>
            </a:r>
          </a:p>
        </p:txBody>
      </p:sp>
      <p:sp>
        <p:nvSpPr>
          <p:cNvPr id="3" name="Content Placeholder 13">
            <a:extLst>
              <a:ext uri="{FF2B5EF4-FFF2-40B4-BE49-F238E27FC236}">
                <a16:creationId xmlns:a16="http://schemas.microsoft.com/office/drawing/2014/main" id="{44090287-3E95-4BA9-9363-A4F0C85CC68B}"/>
              </a:ext>
            </a:extLst>
          </p:cNvPr>
          <p:cNvSpPr txBox="1">
            <a:spLocks/>
          </p:cNvSpPr>
          <p:nvPr/>
        </p:nvSpPr>
        <p:spPr>
          <a:xfrm>
            <a:off x="1591848" y="990600"/>
            <a:ext cx="9782801" cy="57150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731520" lvl="2" indent="0">
              <a:buFont typeface="Euphemia" pitchFamily="34" charset="0"/>
              <a:buNone/>
            </a:pPr>
            <a:r>
              <a:rPr lang="en-US" dirty="0"/>
              <a:t>      </a:t>
            </a:r>
          </a:p>
        </p:txBody>
      </p:sp>
      <p:sp>
        <p:nvSpPr>
          <p:cNvPr id="4" name="Content Placeholder 13">
            <a:extLst>
              <a:ext uri="{FF2B5EF4-FFF2-40B4-BE49-F238E27FC236}">
                <a16:creationId xmlns:a16="http://schemas.microsoft.com/office/drawing/2014/main" id="{84B77A9D-8165-4B9C-9E47-9CD5ED7064C8}"/>
              </a:ext>
            </a:extLst>
          </p:cNvPr>
          <p:cNvSpPr txBox="1">
            <a:spLocks/>
          </p:cNvSpPr>
          <p:nvPr/>
        </p:nvSpPr>
        <p:spPr>
          <a:xfrm>
            <a:off x="1744248" y="1143000"/>
            <a:ext cx="9782801"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r>
              <a:rPr lang="en-US" dirty="0"/>
              <a:t>Using the Adobe Spark library, classification models were made with Naïve Bayes, Decision Tree, and Random Forest algorithms.  </a:t>
            </a:r>
          </a:p>
          <a:p>
            <a:pPr lvl="2">
              <a:buFont typeface="Wingdings" panose="05000000000000000000" pitchFamily="2" charset="2"/>
              <a:buChar char="Ø"/>
            </a:pPr>
            <a:r>
              <a:rPr lang="en-US" dirty="0"/>
              <a:t>On initial data set, accuracy was too low for all 3 algorithms.</a:t>
            </a:r>
          </a:p>
          <a:p>
            <a:pPr lvl="2">
              <a:buFont typeface="Wingdings" panose="05000000000000000000" pitchFamily="2" charset="2"/>
              <a:buChar char="Ø"/>
            </a:pPr>
            <a:r>
              <a:rPr lang="en-US" dirty="0"/>
              <a:t>   Random Forest         Decision Tree         Naïve Bayes</a:t>
            </a:r>
          </a:p>
          <a:p>
            <a:pPr lvl="2">
              <a:buFont typeface="Wingdings" panose="05000000000000000000" pitchFamily="2" charset="2"/>
              <a:buChar char="Ø"/>
            </a:pPr>
            <a:endParaRPr lang="en-US" dirty="0"/>
          </a:p>
          <a:p>
            <a:pPr lvl="2">
              <a:buFont typeface="Wingdings" panose="05000000000000000000" pitchFamily="2" charset="2"/>
              <a:buChar char="Ø"/>
            </a:pPr>
            <a:endParaRPr lang="en-US" dirty="0"/>
          </a:p>
          <a:p>
            <a:pPr lvl="2">
              <a:buFont typeface="Wingdings" panose="05000000000000000000" pitchFamily="2" charset="2"/>
              <a:buChar char="Ø"/>
            </a:pPr>
            <a:endParaRPr lang="en-US" dirty="0"/>
          </a:p>
          <a:p>
            <a:pPr lvl="2">
              <a:buFont typeface="Wingdings" panose="05000000000000000000" pitchFamily="2" charset="2"/>
              <a:buChar char="Ø"/>
            </a:pPr>
            <a:endParaRPr lang="en-US" dirty="0"/>
          </a:p>
          <a:p>
            <a:pPr marL="731520" lvl="2" indent="0">
              <a:buNone/>
            </a:pPr>
            <a:endParaRPr lang="en-US" dirty="0"/>
          </a:p>
          <a:p>
            <a:pPr lvl="2">
              <a:buFont typeface="Wingdings" panose="05000000000000000000" pitchFamily="2" charset="2"/>
              <a:buChar char="Ø"/>
            </a:pPr>
            <a:r>
              <a:rPr lang="en-US" dirty="0"/>
              <a:t>On revised data set, accuracy was much improved but still needs to be at a higher rate.  Need more training and testing images. </a:t>
            </a:r>
          </a:p>
        </p:txBody>
      </p:sp>
      <p:pic>
        <p:nvPicPr>
          <p:cNvPr id="5" name="图片 2">
            <a:extLst>
              <a:ext uri="{FF2B5EF4-FFF2-40B4-BE49-F238E27FC236}">
                <a16:creationId xmlns:a16="http://schemas.microsoft.com/office/drawing/2014/main" id="{4154BA03-A505-4BFB-80B9-35C959AE724C}"/>
              </a:ext>
            </a:extLst>
          </p:cNvPr>
          <p:cNvPicPr/>
          <p:nvPr/>
        </p:nvPicPr>
        <p:blipFill rotWithShape="1">
          <a:blip r:embed="rId2">
            <a:extLst>
              <a:ext uri="{28A0092B-C50C-407E-A947-70E740481C1C}">
                <a14:useLocalDpi xmlns:a14="http://schemas.microsoft.com/office/drawing/2010/main" val="0"/>
              </a:ext>
            </a:extLst>
          </a:blip>
          <a:srcRect r="31122"/>
          <a:stretch/>
        </p:blipFill>
        <p:spPr>
          <a:xfrm>
            <a:off x="2925400" y="2590800"/>
            <a:ext cx="2407012" cy="1447800"/>
          </a:xfrm>
          <a:prstGeom prst="rect">
            <a:avLst/>
          </a:prstGeom>
        </p:spPr>
      </p:pic>
      <p:pic>
        <p:nvPicPr>
          <p:cNvPr id="6" name="图片 3">
            <a:extLst>
              <a:ext uri="{FF2B5EF4-FFF2-40B4-BE49-F238E27FC236}">
                <a16:creationId xmlns:a16="http://schemas.microsoft.com/office/drawing/2014/main" id="{9275F51F-B566-4325-AC3A-3FC3316D7D23}"/>
              </a:ext>
            </a:extLst>
          </p:cNvPr>
          <p:cNvPicPr/>
          <p:nvPr/>
        </p:nvPicPr>
        <p:blipFill rotWithShape="1">
          <a:blip r:embed="rId3">
            <a:extLst>
              <a:ext uri="{28A0092B-C50C-407E-A947-70E740481C1C}">
                <a14:useLocalDpi xmlns:a14="http://schemas.microsoft.com/office/drawing/2010/main" val="0"/>
              </a:ext>
            </a:extLst>
          </a:blip>
          <a:srcRect r="31574"/>
          <a:stretch/>
        </p:blipFill>
        <p:spPr>
          <a:xfrm>
            <a:off x="5599114" y="2590800"/>
            <a:ext cx="2514600" cy="1447800"/>
          </a:xfrm>
          <a:prstGeom prst="rect">
            <a:avLst/>
          </a:prstGeom>
        </p:spPr>
      </p:pic>
      <p:pic>
        <p:nvPicPr>
          <p:cNvPr id="7" name="图片 4">
            <a:extLst>
              <a:ext uri="{FF2B5EF4-FFF2-40B4-BE49-F238E27FC236}">
                <a16:creationId xmlns:a16="http://schemas.microsoft.com/office/drawing/2014/main" id="{99EB2EFC-F721-4817-B6EE-4C87F2E93C6F}"/>
              </a:ext>
            </a:extLst>
          </p:cNvPr>
          <p:cNvPicPr/>
          <p:nvPr/>
        </p:nvPicPr>
        <p:blipFill rotWithShape="1">
          <a:blip r:embed="rId4">
            <a:extLst>
              <a:ext uri="{28A0092B-C50C-407E-A947-70E740481C1C}">
                <a14:useLocalDpi xmlns:a14="http://schemas.microsoft.com/office/drawing/2010/main" val="0"/>
              </a:ext>
            </a:extLst>
          </a:blip>
          <a:srcRect l="-12617" t="-142420" r="37662" b="135443"/>
          <a:stretch/>
        </p:blipFill>
        <p:spPr>
          <a:xfrm>
            <a:off x="3816032" y="2548890"/>
            <a:ext cx="3192780" cy="1760220"/>
          </a:xfrm>
          <a:prstGeom prst="rect">
            <a:avLst/>
          </a:prstGeom>
        </p:spPr>
      </p:pic>
      <p:pic>
        <p:nvPicPr>
          <p:cNvPr id="8" name="图片 4">
            <a:extLst>
              <a:ext uri="{FF2B5EF4-FFF2-40B4-BE49-F238E27FC236}">
                <a16:creationId xmlns:a16="http://schemas.microsoft.com/office/drawing/2014/main" id="{753DC8F5-7303-4A86-96D4-C511E269254C}"/>
              </a:ext>
            </a:extLst>
          </p:cNvPr>
          <p:cNvPicPr/>
          <p:nvPr/>
        </p:nvPicPr>
        <p:blipFill rotWithShape="1">
          <a:blip r:embed="rId4">
            <a:extLst>
              <a:ext uri="{28A0092B-C50C-407E-A947-70E740481C1C}">
                <a14:useLocalDpi xmlns:a14="http://schemas.microsoft.com/office/drawing/2010/main" val="0"/>
              </a:ext>
            </a:extLst>
          </a:blip>
          <a:srcRect r="29933"/>
          <a:stretch/>
        </p:blipFill>
        <p:spPr>
          <a:xfrm>
            <a:off x="8360435" y="2567152"/>
            <a:ext cx="2794430" cy="1447800"/>
          </a:xfrm>
          <a:prstGeom prst="rect">
            <a:avLst/>
          </a:prstGeom>
        </p:spPr>
      </p:pic>
      <p:pic>
        <p:nvPicPr>
          <p:cNvPr id="12" name="Picture 11">
            <a:extLst>
              <a:ext uri="{FF2B5EF4-FFF2-40B4-BE49-F238E27FC236}">
                <a16:creationId xmlns:a16="http://schemas.microsoft.com/office/drawing/2014/main" id="{8B61FBBD-80C9-4824-8072-A37010159ABF}"/>
              </a:ext>
            </a:extLst>
          </p:cNvPr>
          <p:cNvPicPr>
            <a:picLocks noChangeAspect="1"/>
          </p:cNvPicPr>
          <p:nvPr/>
        </p:nvPicPr>
        <p:blipFill>
          <a:blip r:embed="rId5"/>
          <a:stretch>
            <a:fillRect/>
          </a:stretch>
        </p:blipFill>
        <p:spPr>
          <a:xfrm>
            <a:off x="2817812" y="4962290"/>
            <a:ext cx="2191160" cy="1360640"/>
          </a:xfrm>
          <a:prstGeom prst="rect">
            <a:avLst/>
          </a:prstGeom>
        </p:spPr>
      </p:pic>
      <p:pic>
        <p:nvPicPr>
          <p:cNvPr id="14" name="Picture 13">
            <a:extLst>
              <a:ext uri="{FF2B5EF4-FFF2-40B4-BE49-F238E27FC236}">
                <a16:creationId xmlns:a16="http://schemas.microsoft.com/office/drawing/2014/main" id="{1FF048B4-1519-412B-9834-6AF929F22FB6}"/>
              </a:ext>
            </a:extLst>
          </p:cNvPr>
          <p:cNvPicPr>
            <a:picLocks noChangeAspect="1"/>
          </p:cNvPicPr>
          <p:nvPr/>
        </p:nvPicPr>
        <p:blipFill>
          <a:blip r:embed="rId6"/>
          <a:stretch>
            <a:fillRect/>
          </a:stretch>
        </p:blipFill>
        <p:spPr>
          <a:xfrm>
            <a:off x="8609011" y="4894676"/>
            <a:ext cx="2258749" cy="1597482"/>
          </a:xfrm>
          <a:prstGeom prst="rect">
            <a:avLst/>
          </a:prstGeom>
        </p:spPr>
      </p:pic>
      <p:pic>
        <p:nvPicPr>
          <p:cNvPr id="16" name="Picture 15">
            <a:extLst>
              <a:ext uri="{FF2B5EF4-FFF2-40B4-BE49-F238E27FC236}">
                <a16:creationId xmlns:a16="http://schemas.microsoft.com/office/drawing/2014/main" id="{9C3736C4-A729-4163-957A-24178CAA3C52}"/>
              </a:ext>
            </a:extLst>
          </p:cNvPr>
          <p:cNvPicPr>
            <a:picLocks noChangeAspect="1"/>
          </p:cNvPicPr>
          <p:nvPr/>
        </p:nvPicPr>
        <p:blipFill>
          <a:blip r:embed="rId7"/>
          <a:stretch>
            <a:fillRect/>
          </a:stretch>
        </p:blipFill>
        <p:spPr>
          <a:xfrm>
            <a:off x="5599114" y="4951780"/>
            <a:ext cx="2258750" cy="1514647"/>
          </a:xfrm>
          <a:prstGeom prst="rect">
            <a:avLst/>
          </a:prstGeom>
        </p:spPr>
      </p:pic>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pPr algn="ctr"/>
            <a:r>
              <a:rPr lang="en-US" b="1" dirty="0"/>
              <a:t>Clarifai ML Object Detection</a:t>
            </a:r>
          </a:p>
        </p:txBody>
      </p:sp>
      <p:sp>
        <p:nvSpPr>
          <p:cNvPr id="3" name="Content Placeholder 13">
            <a:extLst>
              <a:ext uri="{FF2B5EF4-FFF2-40B4-BE49-F238E27FC236}">
                <a16:creationId xmlns:a16="http://schemas.microsoft.com/office/drawing/2014/main" id="{44090287-3E95-4BA9-9363-A4F0C85CC68B}"/>
              </a:ext>
            </a:extLst>
          </p:cNvPr>
          <p:cNvSpPr txBox="1">
            <a:spLocks/>
          </p:cNvSpPr>
          <p:nvPr/>
        </p:nvSpPr>
        <p:spPr>
          <a:xfrm>
            <a:off x="1591848" y="990600"/>
            <a:ext cx="9782801" cy="57150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731520" lvl="2" indent="0">
              <a:buFont typeface="Euphemia" pitchFamily="34" charset="0"/>
              <a:buNone/>
            </a:pPr>
            <a:r>
              <a:rPr lang="en-US" dirty="0"/>
              <a:t>      </a:t>
            </a:r>
          </a:p>
        </p:txBody>
      </p:sp>
      <p:sp>
        <p:nvSpPr>
          <p:cNvPr id="13" name="Content Placeholder 13">
            <a:extLst>
              <a:ext uri="{FF2B5EF4-FFF2-40B4-BE49-F238E27FC236}">
                <a16:creationId xmlns:a16="http://schemas.microsoft.com/office/drawing/2014/main" id="{7E209F41-EF2D-4659-BB0F-8B3F4C7233AE}"/>
              </a:ext>
            </a:extLst>
          </p:cNvPr>
          <p:cNvSpPr txBox="1">
            <a:spLocks/>
          </p:cNvSpPr>
          <p:nvPr/>
        </p:nvSpPr>
        <p:spPr>
          <a:xfrm>
            <a:off x="1154795" y="1158766"/>
            <a:ext cx="9623637"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r>
              <a:rPr lang="en-US" dirty="0"/>
              <a:t>Using the Clarifai API and its machine learning algorithm, objects on the image can be recognized and have its accuracy rating.  </a:t>
            </a:r>
          </a:p>
          <a:p>
            <a:pPr lvl="2">
              <a:buFont typeface="Wingdings" panose="05000000000000000000" pitchFamily="2" charset="2"/>
              <a:buChar char="Ø"/>
            </a:pPr>
            <a:r>
              <a:rPr lang="en-US" dirty="0"/>
              <a:t>This can somewhat reinforce the shallow learning</a:t>
            </a:r>
          </a:p>
          <a:p>
            <a:pPr marL="731520" lvl="2" indent="0">
              <a:buNone/>
            </a:pPr>
            <a:r>
              <a:rPr lang="en-US" dirty="0"/>
              <a:t>  classification since </a:t>
            </a:r>
            <a:r>
              <a:rPr lang="en-US" dirty="0" err="1"/>
              <a:t>Clarifai’s</a:t>
            </a:r>
            <a:r>
              <a:rPr lang="en-US" dirty="0"/>
              <a:t> accuracy of detected</a:t>
            </a:r>
          </a:p>
          <a:p>
            <a:pPr marL="731520" lvl="2" indent="0">
              <a:buNone/>
            </a:pPr>
            <a:r>
              <a:rPr lang="en-US" dirty="0"/>
              <a:t>  objects is very good.  </a:t>
            </a:r>
          </a:p>
          <a:p>
            <a:pPr lvl="2">
              <a:buFont typeface="Wingdings" panose="05000000000000000000" pitchFamily="2" charset="2"/>
              <a:buChar char="Ø"/>
            </a:pPr>
            <a:r>
              <a:rPr lang="en-US" dirty="0"/>
              <a:t>We would like to also utilize </a:t>
            </a:r>
            <a:r>
              <a:rPr lang="en-US" dirty="0" err="1"/>
              <a:t>Clarifai’s</a:t>
            </a:r>
            <a:r>
              <a:rPr lang="en-US" dirty="0"/>
              <a:t> logo</a:t>
            </a:r>
          </a:p>
          <a:p>
            <a:pPr marL="731520" lvl="2" indent="0">
              <a:buNone/>
            </a:pPr>
            <a:r>
              <a:rPr lang="en-US" dirty="0"/>
              <a:t>  recognition algorithm, but some refinement in the </a:t>
            </a:r>
          </a:p>
          <a:p>
            <a:pPr marL="731520" lvl="2" indent="0">
              <a:buNone/>
            </a:pPr>
            <a:r>
              <a:rPr lang="en-US" dirty="0"/>
              <a:t>  code needs to be done to use that API. </a:t>
            </a:r>
          </a:p>
          <a:p>
            <a:pPr lvl="2">
              <a:buFont typeface="Wingdings" panose="05000000000000000000" pitchFamily="2" charset="2"/>
              <a:buChar char="Ø"/>
            </a:pPr>
            <a:r>
              <a:rPr lang="en-US" dirty="0"/>
              <a:t>A windfall of this API is that if there is a lot of </a:t>
            </a:r>
          </a:p>
          <a:p>
            <a:pPr marL="731520" lvl="2" indent="0">
              <a:buNone/>
            </a:pPr>
            <a:r>
              <a:rPr lang="en-US" dirty="0"/>
              <a:t>  noise in the image, it tends to detect any and all</a:t>
            </a:r>
          </a:p>
          <a:p>
            <a:pPr marL="731520" lvl="2" indent="0">
              <a:buNone/>
            </a:pPr>
            <a:r>
              <a:rPr lang="en-US" dirty="0"/>
              <a:t>  objects and send back the highest accuracy first. </a:t>
            </a:r>
          </a:p>
          <a:p>
            <a:pPr lvl="2">
              <a:buFont typeface="Wingdings" panose="05000000000000000000" pitchFamily="2" charset="2"/>
              <a:buChar char="Ø"/>
            </a:pPr>
            <a:r>
              <a:rPr lang="en-US" dirty="0"/>
              <a:t>More than likely, we will use this particular API as </a:t>
            </a:r>
          </a:p>
          <a:p>
            <a:pPr marL="731520" lvl="2" indent="0">
              <a:buNone/>
            </a:pPr>
            <a:r>
              <a:rPr lang="en-US" dirty="0"/>
              <a:t>  an object descriptor for our recommendation system.       </a:t>
            </a:r>
          </a:p>
        </p:txBody>
      </p:sp>
      <p:pic>
        <p:nvPicPr>
          <p:cNvPr id="15" name="Picture 14">
            <a:extLst>
              <a:ext uri="{FF2B5EF4-FFF2-40B4-BE49-F238E27FC236}">
                <a16:creationId xmlns:a16="http://schemas.microsoft.com/office/drawing/2014/main" id="{6F8AF4C2-6F7E-4F96-9040-7387181DEE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3812" y="1905000"/>
            <a:ext cx="2618088" cy="4495800"/>
          </a:xfrm>
          <a:prstGeom prst="rect">
            <a:avLst/>
          </a:prstGeom>
          <a:noFill/>
          <a:ln>
            <a:noFill/>
          </a:ln>
        </p:spPr>
      </p:pic>
    </p:spTree>
    <p:extLst>
      <p:ext uri="{BB962C8B-B14F-4D97-AF65-F5344CB8AC3E}">
        <p14:creationId xmlns:p14="http://schemas.microsoft.com/office/powerpoint/2010/main" val="270300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pPr algn="ctr"/>
            <a:r>
              <a:rPr lang="en-US" b="1" dirty="0"/>
              <a:t>TensorFlow Deep Learning Classification</a:t>
            </a:r>
          </a:p>
        </p:txBody>
      </p:sp>
      <p:sp>
        <p:nvSpPr>
          <p:cNvPr id="3" name="Content Placeholder 13">
            <a:extLst>
              <a:ext uri="{FF2B5EF4-FFF2-40B4-BE49-F238E27FC236}">
                <a16:creationId xmlns:a16="http://schemas.microsoft.com/office/drawing/2014/main" id="{44090287-3E95-4BA9-9363-A4F0C85CC68B}"/>
              </a:ext>
            </a:extLst>
          </p:cNvPr>
          <p:cNvSpPr txBox="1">
            <a:spLocks/>
          </p:cNvSpPr>
          <p:nvPr/>
        </p:nvSpPr>
        <p:spPr>
          <a:xfrm>
            <a:off x="1591848" y="990600"/>
            <a:ext cx="9782801" cy="57150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731520" lvl="2" indent="0">
              <a:buFont typeface="Euphemia" pitchFamily="34" charset="0"/>
              <a:buNone/>
            </a:pPr>
            <a:r>
              <a:rPr lang="en-US" dirty="0"/>
              <a:t>      </a:t>
            </a:r>
          </a:p>
        </p:txBody>
      </p:sp>
      <p:sp>
        <p:nvSpPr>
          <p:cNvPr id="13" name="Content Placeholder 13">
            <a:extLst>
              <a:ext uri="{FF2B5EF4-FFF2-40B4-BE49-F238E27FC236}">
                <a16:creationId xmlns:a16="http://schemas.microsoft.com/office/drawing/2014/main" id="{7E209F41-EF2D-4659-BB0F-8B3F4C7233AE}"/>
              </a:ext>
            </a:extLst>
          </p:cNvPr>
          <p:cNvSpPr txBox="1">
            <a:spLocks/>
          </p:cNvSpPr>
          <p:nvPr/>
        </p:nvSpPr>
        <p:spPr>
          <a:xfrm>
            <a:off x="1744248" y="1143000"/>
            <a:ext cx="9782801"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endParaRPr lang="en-US" dirty="0"/>
          </a:p>
        </p:txBody>
      </p:sp>
      <p:sp>
        <p:nvSpPr>
          <p:cNvPr id="17" name="Content Placeholder 13">
            <a:extLst>
              <a:ext uri="{FF2B5EF4-FFF2-40B4-BE49-F238E27FC236}">
                <a16:creationId xmlns:a16="http://schemas.microsoft.com/office/drawing/2014/main" id="{757EB689-F332-4323-9F1D-A295E4E69F30}"/>
              </a:ext>
            </a:extLst>
          </p:cNvPr>
          <p:cNvSpPr txBox="1">
            <a:spLocks/>
          </p:cNvSpPr>
          <p:nvPr/>
        </p:nvSpPr>
        <p:spPr>
          <a:xfrm>
            <a:off x="1896648" y="1295400"/>
            <a:ext cx="9782801" cy="54102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endParaRPr lang="en-US" dirty="0"/>
          </a:p>
        </p:txBody>
      </p:sp>
      <p:sp>
        <p:nvSpPr>
          <p:cNvPr id="18" name="Content Placeholder 13">
            <a:extLst>
              <a:ext uri="{FF2B5EF4-FFF2-40B4-BE49-F238E27FC236}">
                <a16:creationId xmlns:a16="http://schemas.microsoft.com/office/drawing/2014/main" id="{D0A333BE-4B09-43D1-A3F8-CBB7EF727414}"/>
              </a:ext>
            </a:extLst>
          </p:cNvPr>
          <p:cNvSpPr txBox="1">
            <a:spLocks/>
          </p:cNvSpPr>
          <p:nvPr/>
        </p:nvSpPr>
        <p:spPr>
          <a:xfrm>
            <a:off x="1282593" y="1143000"/>
            <a:ext cx="9623637" cy="5562600"/>
          </a:xfrm>
          <a:prstGeom prst="rect">
            <a:avLst/>
          </a:prstGeom>
        </p:spPr>
        <p:txBody>
          <a:bodyPr>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lvl="2">
              <a:buFont typeface="Wingdings" panose="05000000000000000000" pitchFamily="2" charset="2"/>
              <a:buChar char="Ø"/>
            </a:pPr>
            <a:r>
              <a:rPr lang="en-US" dirty="0"/>
              <a:t>Utilization of SoftMax algorithm.  </a:t>
            </a:r>
          </a:p>
          <a:p>
            <a:pPr lvl="2">
              <a:buFont typeface="Wingdings" panose="05000000000000000000" pitchFamily="2" charset="2"/>
              <a:buChar char="Ø"/>
            </a:pPr>
            <a:r>
              <a:rPr lang="en-US" dirty="0"/>
              <a:t>Very fast training with verification.</a:t>
            </a:r>
          </a:p>
          <a:p>
            <a:pPr lvl="2">
              <a:buFont typeface="Wingdings" panose="05000000000000000000" pitchFamily="2" charset="2"/>
              <a:buChar char="Ø"/>
            </a:pPr>
            <a:r>
              <a:rPr lang="en-US" dirty="0"/>
              <a:t>Classification accuracy can be very high.</a:t>
            </a:r>
          </a:p>
          <a:p>
            <a:pPr lvl="2">
              <a:buFont typeface="Wingdings" panose="05000000000000000000" pitchFamily="2" charset="2"/>
              <a:buChar char="Ø"/>
            </a:pPr>
            <a:r>
              <a:rPr lang="en-US" dirty="0"/>
              <a:t>Here with a catalog test image, it predicted the </a:t>
            </a:r>
          </a:p>
          <a:p>
            <a:pPr marL="731520" lvl="2" indent="0">
              <a:buNone/>
            </a:pPr>
            <a:r>
              <a:rPr lang="en-US" dirty="0"/>
              <a:t>  shoe image (left) at 99.99%.  </a:t>
            </a:r>
          </a:p>
          <a:p>
            <a:pPr lvl="2">
              <a:buFont typeface="Wingdings" panose="05000000000000000000" pitchFamily="2" charset="2"/>
              <a:buChar char="Ø"/>
            </a:pPr>
            <a:r>
              <a:rPr lang="en-US" dirty="0"/>
              <a:t>Even with background noise, TensorFlow </a:t>
            </a:r>
          </a:p>
          <a:p>
            <a:pPr marL="731520" lvl="2" indent="0">
              <a:buNone/>
            </a:pPr>
            <a:r>
              <a:rPr lang="en-US" dirty="0"/>
              <a:t>  predicted the image on the right as a </a:t>
            </a:r>
          </a:p>
          <a:p>
            <a:pPr marL="731520" lvl="2" indent="0">
              <a:buNone/>
            </a:pPr>
            <a:r>
              <a:rPr lang="en-US" dirty="0"/>
              <a:t>  shoe with 91.11% accuracy.</a:t>
            </a:r>
          </a:p>
          <a:p>
            <a:pPr lvl="2">
              <a:buFont typeface="Wingdings" panose="05000000000000000000" pitchFamily="2" charset="2"/>
              <a:buChar char="Ø"/>
            </a:pPr>
            <a:r>
              <a:rPr lang="en-US" dirty="0"/>
              <a:t>We will be using this algorithm for </a:t>
            </a:r>
          </a:p>
          <a:p>
            <a:pPr marL="731520" lvl="2" indent="0">
              <a:buNone/>
            </a:pPr>
            <a:r>
              <a:rPr lang="en-US" dirty="0"/>
              <a:t>  classification.</a:t>
            </a:r>
          </a:p>
          <a:p>
            <a:pPr marL="731520" lvl="2" indent="0">
              <a:buNone/>
            </a:pPr>
            <a:r>
              <a:rPr lang="en-US" dirty="0"/>
              <a:t>  </a:t>
            </a:r>
          </a:p>
        </p:txBody>
      </p:sp>
      <p:pic>
        <p:nvPicPr>
          <p:cNvPr id="19" name="Picture 18">
            <a:extLst>
              <a:ext uri="{FF2B5EF4-FFF2-40B4-BE49-F238E27FC236}">
                <a16:creationId xmlns:a16="http://schemas.microsoft.com/office/drawing/2014/main" id="{5BA11D3E-B27C-4E5F-A250-FA4E414479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9812" y="2666999"/>
            <a:ext cx="4432566" cy="4038601"/>
          </a:xfrm>
          <a:prstGeom prst="rect">
            <a:avLst/>
          </a:prstGeom>
          <a:noFill/>
          <a:ln>
            <a:noFill/>
          </a:ln>
        </p:spPr>
      </p:pic>
    </p:spTree>
    <p:extLst>
      <p:ext uri="{BB962C8B-B14F-4D97-AF65-F5344CB8AC3E}">
        <p14:creationId xmlns:p14="http://schemas.microsoft.com/office/powerpoint/2010/main" val="230701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764</TotalTime>
  <Words>816</Words>
  <Application>Microsoft Office PowerPoint</Application>
  <PresentationFormat>Custom</PresentationFormat>
  <Paragraphs>78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Euphemia</vt:lpstr>
      <vt:lpstr>Wingdings</vt:lpstr>
      <vt:lpstr>Math 16x9</vt:lpstr>
      <vt:lpstr>PowerPoint Presentation</vt:lpstr>
      <vt:lpstr>1. INTRODUCTION</vt:lpstr>
      <vt:lpstr>2. RELATED WORKS</vt:lpstr>
      <vt:lpstr>3. Recommender System.</vt:lpstr>
      <vt:lpstr>PowerPoint Presentation</vt:lpstr>
      <vt:lpstr>Continue</vt:lpstr>
      <vt:lpstr>5. Shallow Learning Classification</vt:lpstr>
      <vt:lpstr>Clarifai ML Object Detection</vt:lpstr>
      <vt:lpstr>TensorFlow Deep Learning Classification</vt:lpstr>
      <vt:lpstr>TensorFlow Deep Learning Logo Recognition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Waynage007</dc:creator>
  <cp:lastModifiedBy>Waynage007</cp:lastModifiedBy>
  <cp:revision>20</cp:revision>
  <dcterms:created xsi:type="dcterms:W3CDTF">2018-03-22T10:10:13Z</dcterms:created>
  <dcterms:modified xsi:type="dcterms:W3CDTF">2018-05-01T01:18:45Z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