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73" r:id="rId4"/>
    <p:sldId id="261" r:id="rId5"/>
    <p:sldId id="275" r:id="rId6"/>
    <p:sldId id="274" r:id="rId7"/>
    <p:sldId id="276" r:id="rId8"/>
    <p:sldId id="258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howGuides="1">
      <p:cViewPr varScale="1">
        <p:scale>
          <a:sx n="54" d="100"/>
          <a:sy n="54" d="100"/>
        </p:scale>
        <p:origin x="56" y="100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7C3A9346-8EBC-40CD-A442-B6EECCD57D4D}"/>
              </a:ext>
            </a:extLst>
          </p:cNvPr>
          <p:cNvSpPr txBox="1">
            <a:spLocks/>
          </p:cNvSpPr>
          <p:nvPr/>
        </p:nvSpPr>
        <p:spPr>
          <a:xfrm>
            <a:off x="1979612" y="152400"/>
            <a:ext cx="9782801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Deep Learning Visual E-Commerce Recommender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2C3BEDBE-7A84-4C1B-96F9-ABDAFC8E9CB2}"/>
              </a:ext>
            </a:extLst>
          </p:cNvPr>
          <p:cNvSpPr txBox="1">
            <a:spLocks/>
          </p:cNvSpPr>
          <p:nvPr/>
        </p:nvSpPr>
        <p:spPr>
          <a:xfrm>
            <a:off x="1979612" y="14478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/>
              <a:t>Team Royals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By: Wayne Nguyen, Hongcheng Jiang, </a:t>
            </a:r>
          </a:p>
          <a:p>
            <a:pPr algn="ctr"/>
            <a:r>
              <a:rPr lang="en-US" dirty="0"/>
              <a:t>Fei Wu, and Zhaobin Zhang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GitHub: https://github.com/waynenguyen303/deep-learning-visual-eCommerce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76200"/>
            <a:ext cx="9782801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Data Sets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990600"/>
            <a:ext cx="9782801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Initial data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Broad focus on online apparel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9 Categories: hats, shoes, suits, Adidas, coats, pants, dresses, shirts, and watches.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Catalog, live, and multi-category images. ~100 images per category for training and testing.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Algorithm accuracies were very low due to the similarity of categories and diversity of images.</a:t>
            </a:r>
          </a:p>
          <a:p>
            <a:pPr marL="365760" lvl="1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00F5F-3863-4333-9F21-8C50A66FCB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3810000"/>
            <a:ext cx="5302885" cy="2764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76200"/>
            <a:ext cx="9782801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Data Sets Continue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1848" y="990600"/>
            <a:ext cx="9782801" cy="57150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Revised data set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Focus on sports apparel and logos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5 categories each: hats, bottoms, tops, shoes, watches, Nike logo, Adidas logo, Puma logo, New Balance logo, and Under Armor logo.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Categories chosen for maximum differentiation.  Coats and shirts were too similar.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Catalog style images only with little to no background noise.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~ 100 images per category for training and testing.  This number needs to be increased but proving difficult without duplication of images.  </a:t>
            </a:r>
          </a:p>
          <a:p>
            <a:pPr marL="731520" lvl="2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71A75-E70B-445B-9C60-3908397779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4038600"/>
            <a:ext cx="51054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7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ctr"/>
            <a:r>
              <a:rPr lang="en-US" b="1" dirty="0"/>
              <a:t>Shallow Learning Classification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44090287-3E95-4BA9-9363-A4F0C85CC68B}"/>
              </a:ext>
            </a:extLst>
          </p:cNvPr>
          <p:cNvSpPr txBox="1">
            <a:spLocks/>
          </p:cNvSpPr>
          <p:nvPr/>
        </p:nvSpPr>
        <p:spPr>
          <a:xfrm>
            <a:off x="1591848" y="990600"/>
            <a:ext cx="9782801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0">
              <a:buFont typeface="Euphemia" pitchFamily="34" charset="0"/>
              <a:buNone/>
            </a:pPr>
            <a:r>
              <a:rPr lang="en-US" dirty="0"/>
              <a:t>      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84B77A9D-8165-4B9C-9E47-9CD5ED7064C8}"/>
              </a:ext>
            </a:extLst>
          </p:cNvPr>
          <p:cNvSpPr txBox="1">
            <a:spLocks/>
          </p:cNvSpPr>
          <p:nvPr/>
        </p:nvSpPr>
        <p:spPr>
          <a:xfrm>
            <a:off x="1744248" y="1143000"/>
            <a:ext cx="9782801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Using the Adobe Spark library, classification models were made with Naïve Bayes, Decision Tree, and Random Forest algorithms.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On initial data set, accuracy was too low for all 3 algorithms.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  Random Forest         Decision Tree         Naïve Bayes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marL="73152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On revised data set, accuracy was much improved but still needs to be at a higher rate.  Need more training and testing images. 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4154BA03-A505-4BFB-80B9-35C959AE724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2"/>
          <a:stretch/>
        </p:blipFill>
        <p:spPr>
          <a:xfrm>
            <a:off x="2925400" y="2590800"/>
            <a:ext cx="2407012" cy="1447800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9275F51F-B566-4325-AC3A-3FC3316D7D2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74"/>
          <a:stretch/>
        </p:blipFill>
        <p:spPr>
          <a:xfrm>
            <a:off x="5599114" y="2590800"/>
            <a:ext cx="2514600" cy="1447800"/>
          </a:xfrm>
          <a:prstGeom prst="rect">
            <a:avLst/>
          </a:prstGeom>
        </p:spPr>
      </p:pic>
      <p:pic>
        <p:nvPicPr>
          <p:cNvPr id="7" name="图片 4">
            <a:extLst>
              <a:ext uri="{FF2B5EF4-FFF2-40B4-BE49-F238E27FC236}">
                <a16:creationId xmlns:a16="http://schemas.microsoft.com/office/drawing/2014/main" id="{99EB2EFC-F721-4817-B6EE-4C87F2E93C6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17" t="-142420" r="37662" b="135443"/>
          <a:stretch/>
        </p:blipFill>
        <p:spPr>
          <a:xfrm>
            <a:off x="3816032" y="2548890"/>
            <a:ext cx="3192780" cy="1760220"/>
          </a:xfrm>
          <a:prstGeom prst="rect">
            <a:avLst/>
          </a:prstGeom>
        </p:spPr>
      </p:pic>
      <p:pic>
        <p:nvPicPr>
          <p:cNvPr id="8" name="图片 4">
            <a:extLst>
              <a:ext uri="{FF2B5EF4-FFF2-40B4-BE49-F238E27FC236}">
                <a16:creationId xmlns:a16="http://schemas.microsoft.com/office/drawing/2014/main" id="{753DC8F5-7303-4A86-96D4-C511E269254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33"/>
          <a:stretch/>
        </p:blipFill>
        <p:spPr>
          <a:xfrm>
            <a:off x="8360435" y="2567152"/>
            <a:ext cx="2794430" cy="144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61FBBD-80C9-4824-8072-A37010159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812" y="4962290"/>
            <a:ext cx="2191160" cy="1360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F048B4-1519-412B-9834-6AF929F22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9011" y="4894676"/>
            <a:ext cx="2258749" cy="1597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736C4-A729-4163-957A-24178CAA3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114" y="4951780"/>
            <a:ext cx="2258750" cy="15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ctr"/>
            <a:r>
              <a:rPr lang="en-US" b="1" dirty="0"/>
              <a:t>Clarifai ML Object Detection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44090287-3E95-4BA9-9363-A4F0C85CC68B}"/>
              </a:ext>
            </a:extLst>
          </p:cNvPr>
          <p:cNvSpPr txBox="1">
            <a:spLocks/>
          </p:cNvSpPr>
          <p:nvPr/>
        </p:nvSpPr>
        <p:spPr>
          <a:xfrm>
            <a:off x="1591848" y="990600"/>
            <a:ext cx="9782801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0">
              <a:buFont typeface="Euphemia" pitchFamily="34" charset="0"/>
              <a:buNone/>
            </a:pPr>
            <a:r>
              <a:rPr lang="en-US" dirty="0"/>
              <a:t>      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7E209F41-EF2D-4659-BB0F-8B3F4C7233AE}"/>
              </a:ext>
            </a:extLst>
          </p:cNvPr>
          <p:cNvSpPr txBox="1">
            <a:spLocks/>
          </p:cNvSpPr>
          <p:nvPr/>
        </p:nvSpPr>
        <p:spPr>
          <a:xfrm>
            <a:off x="1154795" y="1158766"/>
            <a:ext cx="9623637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Using the Clarifai API and its machine learning algorithm, objects on the image can be recognized and have its accuracy rating.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This can somewhat reinforce the shallow learning</a:t>
            </a:r>
          </a:p>
          <a:p>
            <a:pPr marL="731520" lvl="2" indent="0">
              <a:buNone/>
            </a:pPr>
            <a:r>
              <a:rPr lang="en-US" dirty="0"/>
              <a:t>  classification since </a:t>
            </a:r>
            <a:r>
              <a:rPr lang="en-US" dirty="0" err="1"/>
              <a:t>Clarifai’s</a:t>
            </a:r>
            <a:r>
              <a:rPr lang="en-US" dirty="0"/>
              <a:t> accuracy of detected</a:t>
            </a:r>
          </a:p>
          <a:p>
            <a:pPr marL="731520" lvl="2" indent="0">
              <a:buNone/>
            </a:pPr>
            <a:r>
              <a:rPr lang="en-US" dirty="0"/>
              <a:t>  objects is very good.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We would like to also utilize </a:t>
            </a:r>
            <a:r>
              <a:rPr lang="en-US" dirty="0" err="1"/>
              <a:t>Clarifai’s</a:t>
            </a:r>
            <a:r>
              <a:rPr lang="en-US" dirty="0"/>
              <a:t> logo</a:t>
            </a:r>
          </a:p>
          <a:p>
            <a:pPr marL="731520" lvl="2" indent="0">
              <a:buNone/>
            </a:pPr>
            <a:r>
              <a:rPr lang="en-US" dirty="0"/>
              <a:t>  recognition algorithm, but some refinement in the </a:t>
            </a:r>
          </a:p>
          <a:p>
            <a:pPr marL="731520" lvl="2" indent="0">
              <a:buNone/>
            </a:pPr>
            <a:r>
              <a:rPr lang="en-US" dirty="0"/>
              <a:t>  code needs to be done to use that API.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windfall of this API is that if there is a lot of </a:t>
            </a:r>
          </a:p>
          <a:p>
            <a:pPr marL="731520" lvl="2" indent="0">
              <a:buNone/>
            </a:pPr>
            <a:r>
              <a:rPr lang="en-US" dirty="0"/>
              <a:t>  noise in the image, it tends to detect any and all</a:t>
            </a:r>
          </a:p>
          <a:p>
            <a:pPr marL="731520" lvl="2" indent="0">
              <a:buNone/>
            </a:pPr>
            <a:r>
              <a:rPr lang="en-US" dirty="0"/>
              <a:t>  objects and send back the highest accuracy first.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More than likely, we will use this particular API as </a:t>
            </a:r>
          </a:p>
          <a:p>
            <a:pPr marL="731520" lvl="2" indent="0">
              <a:buNone/>
            </a:pPr>
            <a:r>
              <a:rPr lang="en-US" dirty="0"/>
              <a:t>  an object descriptor for our recommendation system.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8AF4C2-6F7E-4F96-9040-7387181DEE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905000"/>
            <a:ext cx="2618088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0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ctr"/>
            <a:r>
              <a:rPr lang="en-US" b="1" dirty="0"/>
              <a:t>TensorFlow Deep Learning Classification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44090287-3E95-4BA9-9363-A4F0C85CC68B}"/>
              </a:ext>
            </a:extLst>
          </p:cNvPr>
          <p:cNvSpPr txBox="1">
            <a:spLocks/>
          </p:cNvSpPr>
          <p:nvPr/>
        </p:nvSpPr>
        <p:spPr>
          <a:xfrm>
            <a:off x="1591848" y="990600"/>
            <a:ext cx="9782801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0">
              <a:buFont typeface="Euphemia" pitchFamily="34" charset="0"/>
              <a:buNone/>
            </a:pPr>
            <a:r>
              <a:rPr lang="en-US" dirty="0"/>
              <a:t>      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7E209F41-EF2D-4659-BB0F-8B3F4C7233AE}"/>
              </a:ext>
            </a:extLst>
          </p:cNvPr>
          <p:cNvSpPr txBox="1">
            <a:spLocks/>
          </p:cNvSpPr>
          <p:nvPr/>
        </p:nvSpPr>
        <p:spPr>
          <a:xfrm>
            <a:off x="1744248" y="1143000"/>
            <a:ext cx="9782801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757EB689-F332-4323-9F1D-A295E4E69F30}"/>
              </a:ext>
            </a:extLst>
          </p:cNvPr>
          <p:cNvSpPr txBox="1">
            <a:spLocks/>
          </p:cNvSpPr>
          <p:nvPr/>
        </p:nvSpPr>
        <p:spPr>
          <a:xfrm>
            <a:off x="1896648" y="1295400"/>
            <a:ext cx="9782801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D0A333BE-4B09-43D1-A3F8-CBB7EF727414}"/>
              </a:ext>
            </a:extLst>
          </p:cNvPr>
          <p:cNvSpPr txBox="1">
            <a:spLocks/>
          </p:cNvSpPr>
          <p:nvPr/>
        </p:nvSpPr>
        <p:spPr>
          <a:xfrm>
            <a:off x="1282593" y="1143000"/>
            <a:ext cx="9623637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Utilization of SoftMax algorithm.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Very fast training with verification.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Classification accuracy can be very high.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Here with a catalog test image, it predicted the </a:t>
            </a:r>
          </a:p>
          <a:p>
            <a:pPr marL="731520" lvl="2" indent="0">
              <a:buNone/>
            </a:pPr>
            <a:r>
              <a:rPr lang="en-US" dirty="0"/>
              <a:t>  shoe image (left) at 99.99%.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Even with background noise, TensorFlow </a:t>
            </a:r>
          </a:p>
          <a:p>
            <a:pPr marL="731520" lvl="2" indent="0">
              <a:buNone/>
            </a:pPr>
            <a:r>
              <a:rPr lang="en-US" dirty="0"/>
              <a:t>  predicted the image on the right as a </a:t>
            </a:r>
          </a:p>
          <a:p>
            <a:pPr marL="731520" lvl="2" indent="0">
              <a:buNone/>
            </a:pPr>
            <a:r>
              <a:rPr lang="en-US" dirty="0"/>
              <a:t>  shoe with 91.11% accuracy.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We will be using this algorithm for </a:t>
            </a:r>
          </a:p>
          <a:p>
            <a:pPr marL="731520" lvl="2" indent="0">
              <a:buNone/>
            </a:pPr>
            <a:r>
              <a:rPr lang="en-US" dirty="0"/>
              <a:t>  classification.</a:t>
            </a:r>
          </a:p>
          <a:p>
            <a:pPr marL="731520" lvl="2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A11D3E-B27C-4E5F-A250-FA4E414479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666999"/>
            <a:ext cx="4432566" cy="4038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701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ctr"/>
            <a:r>
              <a:rPr lang="en-US" b="1" dirty="0"/>
              <a:t>TensorFlow Deep Learning Logo Recognition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44090287-3E95-4BA9-9363-A4F0C85CC68B}"/>
              </a:ext>
            </a:extLst>
          </p:cNvPr>
          <p:cNvSpPr txBox="1">
            <a:spLocks/>
          </p:cNvSpPr>
          <p:nvPr/>
        </p:nvSpPr>
        <p:spPr>
          <a:xfrm>
            <a:off x="1591848" y="990600"/>
            <a:ext cx="9782801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0">
              <a:buFont typeface="Euphemia" pitchFamily="34" charset="0"/>
              <a:buNone/>
            </a:pPr>
            <a:r>
              <a:rPr lang="en-US" dirty="0"/>
              <a:t>      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7E209F41-EF2D-4659-BB0F-8B3F4C7233AE}"/>
              </a:ext>
            </a:extLst>
          </p:cNvPr>
          <p:cNvSpPr txBox="1">
            <a:spLocks/>
          </p:cNvSpPr>
          <p:nvPr/>
        </p:nvSpPr>
        <p:spPr>
          <a:xfrm>
            <a:off x="1744248" y="1143000"/>
            <a:ext cx="9782801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757EB689-F332-4323-9F1D-A295E4E69F30}"/>
              </a:ext>
            </a:extLst>
          </p:cNvPr>
          <p:cNvSpPr txBox="1">
            <a:spLocks/>
          </p:cNvSpPr>
          <p:nvPr/>
        </p:nvSpPr>
        <p:spPr>
          <a:xfrm>
            <a:off x="1896648" y="1295400"/>
            <a:ext cx="9782801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D0A333BE-4B09-43D1-A3F8-CBB7EF727414}"/>
              </a:ext>
            </a:extLst>
          </p:cNvPr>
          <p:cNvSpPr txBox="1">
            <a:spLocks/>
          </p:cNvSpPr>
          <p:nvPr/>
        </p:nvSpPr>
        <p:spPr>
          <a:xfrm>
            <a:off x="1282593" y="1143000"/>
            <a:ext cx="9623637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0">
              <a:buNone/>
            </a:pPr>
            <a:r>
              <a:rPr lang="en-US" dirty="0"/>
              <a:t>  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966F0D43-0371-47ED-9B53-583F774EF63A}"/>
              </a:ext>
            </a:extLst>
          </p:cNvPr>
          <p:cNvSpPr txBox="1">
            <a:spLocks/>
          </p:cNvSpPr>
          <p:nvPr/>
        </p:nvSpPr>
        <p:spPr>
          <a:xfrm>
            <a:off x="1259947" y="1177159"/>
            <a:ext cx="9623637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Logo detection within an image is still an issue with our project.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Here TensorFlow classified it as a top at 87.12%, but as an Adidas logo at only 7.91%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CNN algorithm might help solve this issue and will be implemented in the next increment.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marL="731520" lvl="2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F055E-5E9C-4B89-90D7-A49003F8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81" y="2743200"/>
            <a:ext cx="593321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0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1143000"/>
            <a:ext cx="8283272" cy="265406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148</TotalTime>
  <Words>530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Euphemia</vt:lpstr>
      <vt:lpstr>Wingdings</vt:lpstr>
      <vt:lpstr>Math 16x9</vt:lpstr>
      <vt:lpstr>PowerPoint Presentation</vt:lpstr>
      <vt:lpstr>Data Sets</vt:lpstr>
      <vt:lpstr>Data Sets Continue</vt:lpstr>
      <vt:lpstr>Shallow Learning Classification</vt:lpstr>
      <vt:lpstr>Clarifai ML Object Detection</vt:lpstr>
      <vt:lpstr>TensorFlow Deep Learning Classification</vt:lpstr>
      <vt:lpstr>TensorFlow Deep Learning Logo Recognition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Waynage007</dc:creator>
  <cp:lastModifiedBy>Waynage007</cp:lastModifiedBy>
  <cp:revision>16</cp:revision>
  <dcterms:created xsi:type="dcterms:W3CDTF">2018-03-22T10:10:13Z</dcterms:created>
  <dcterms:modified xsi:type="dcterms:W3CDTF">2018-03-22T12:38:38Z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