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35"/>
  </p:notesMasterIdLst>
  <p:sldIdLst>
    <p:sldId id="256" r:id="rId4"/>
    <p:sldId id="257" r:id="rId5"/>
    <p:sldId id="319" r:id="rId6"/>
    <p:sldId id="286" r:id="rId7"/>
    <p:sldId id="320" r:id="rId8"/>
    <p:sldId id="260" r:id="rId9"/>
    <p:sldId id="419" r:id="rId10"/>
    <p:sldId id="586" r:id="rId11"/>
    <p:sldId id="587" r:id="rId12"/>
    <p:sldId id="569" r:id="rId13"/>
    <p:sldId id="578" r:id="rId14"/>
    <p:sldId id="579" r:id="rId15"/>
    <p:sldId id="584" r:id="rId16"/>
    <p:sldId id="585" r:id="rId17"/>
    <p:sldId id="590" r:id="rId18"/>
    <p:sldId id="591" r:id="rId19"/>
    <p:sldId id="592" r:id="rId20"/>
    <p:sldId id="434" r:id="rId21"/>
    <p:sldId id="593" r:id="rId22"/>
    <p:sldId id="596" r:id="rId23"/>
    <p:sldId id="476" r:id="rId24"/>
    <p:sldId id="597" r:id="rId25"/>
    <p:sldId id="598" r:id="rId26"/>
    <p:sldId id="599" r:id="rId27"/>
    <p:sldId id="600" r:id="rId28"/>
    <p:sldId id="594" r:id="rId29"/>
    <p:sldId id="601" r:id="rId30"/>
    <p:sldId id="595" r:id="rId31"/>
    <p:sldId id="449" r:id="rId32"/>
    <p:sldId id="414" r:id="rId33"/>
    <p:sldId id="28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A9"/>
    <a:srgbClr val="2C7FB3"/>
    <a:srgbClr val="2C7FB1"/>
    <a:srgbClr val="005BAC"/>
    <a:srgbClr val="FFFFFF"/>
    <a:srgbClr val="007434"/>
    <a:srgbClr val="E9F8FD"/>
    <a:srgbClr val="207380"/>
    <a:srgbClr val="206080"/>
    <a:srgbClr val="2D7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0" autoAdjust="0"/>
    <p:restoredTop sz="86377" autoAdjust="0"/>
  </p:normalViewPr>
  <p:slideViewPr>
    <p:cSldViewPr snapToGrid="0">
      <p:cViewPr varScale="1">
        <p:scale>
          <a:sx n="97" d="100"/>
          <a:sy n="97" d="100"/>
        </p:scale>
        <p:origin x="1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C0C6D-768D-4DEF-ADCB-0F4288FFA81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1DF6A-4F38-4432-BA51-FAB368FF1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5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3300C-0901-45EF-BB87-7AD0D3D54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689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3300C-0901-45EF-BB87-7AD0D3D54A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84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3300C-0901-45EF-BB87-7AD0D3D54A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1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3300C-0901-45EF-BB87-7AD0D3D54A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62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3300C-0901-45EF-BB87-7AD0D3D54A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83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3300C-0901-45EF-BB87-7AD0D3D54A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87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</a:t>
            </a:r>
            <a:r>
              <a:rPr lang="en-US" altLang="zh-CN" dirty="0"/>
              <a:t>5</a:t>
            </a:r>
            <a:r>
              <a:rPr lang="zh-CN" altLang="en-US" dirty="0"/>
              <a:t>个方面介绍下我的毕业设计工作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3300C-0901-45EF-BB87-7AD0D3D54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811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0DA7F-7A3B-4220-BB29-C8FD4DD66A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3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</a:t>
            </a:r>
            <a:r>
              <a:rPr lang="en-US" altLang="zh-CN" dirty="0"/>
              <a:t>5</a:t>
            </a:r>
            <a:r>
              <a:rPr lang="zh-CN" altLang="en-US" dirty="0"/>
              <a:t>个方面介绍下我的毕业设计工作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3300C-0901-45EF-BB87-7AD0D3D54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570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10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</a:t>
            </a:r>
            <a:r>
              <a:rPr lang="en-US" altLang="zh-CN" dirty="0"/>
              <a:t>5</a:t>
            </a:r>
            <a:r>
              <a:rPr lang="zh-CN" altLang="en-US" dirty="0"/>
              <a:t>个方面介绍下我的毕业设计工作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3300C-0901-45EF-BB87-7AD0D3D54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51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</a:t>
            </a:r>
            <a:r>
              <a:rPr lang="en-US" altLang="zh-CN" dirty="0"/>
              <a:t>5</a:t>
            </a:r>
            <a:r>
              <a:rPr lang="zh-CN" altLang="en-US" dirty="0"/>
              <a:t>个方面介绍下我的毕业设计工作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3300C-0901-45EF-BB87-7AD0D3D54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209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</a:t>
            </a:r>
            <a:r>
              <a:rPr lang="en-US" altLang="zh-CN" dirty="0"/>
              <a:t>5</a:t>
            </a:r>
            <a:r>
              <a:rPr lang="zh-CN" altLang="en-US" dirty="0"/>
              <a:t>个方面介绍下我的毕业设计工作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3300C-0901-45EF-BB87-7AD0D3D54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096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0DA7F-7A3B-4220-BB29-C8FD4DD66A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51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以上就是我毕业设计中期答辩的全部内容，</a:t>
            </a:r>
            <a:r>
              <a:rPr lang="zh-CN" altLang="en-US" sz="1200" dirty="0"/>
              <a:t>欢迎各位老师批评指正！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3300C-0901-45EF-BB87-7AD0D3D54AA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1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</a:t>
            </a:r>
            <a:r>
              <a:rPr lang="en-US" altLang="zh-CN" dirty="0"/>
              <a:t>5</a:t>
            </a:r>
            <a:r>
              <a:rPr lang="zh-CN" altLang="en-US" dirty="0"/>
              <a:t>个方面介绍下我的毕业设计工作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3300C-0901-45EF-BB87-7AD0D3D54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65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由于加密技术的成熟和网络安全的需求，近些年来因特网中的加密流量规模高速增长，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据知名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调研与咨询服务公司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预估，截止到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年全球将有超过九成的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流量采用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加密服务。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3300C-0901-45EF-BB87-7AD0D3D54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366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由于加密技术的成熟和网络安全的需求，近些年来因特网中的加密流量规模高速增长，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据知名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调研与咨询服务公司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预估，截止到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年全球将有超过九成的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流量采用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加密服务。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3300C-0901-45EF-BB87-7AD0D3D54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31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加密流量的识别，特别是本毕设做专注的应用分类领域，能在很多场景下，提供帮助和技术支持，</a:t>
            </a:r>
            <a:endParaRPr lang="en-US" altLang="zh-CN" dirty="0"/>
          </a:p>
          <a:p>
            <a:r>
              <a:rPr lang="zh-CN" altLang="en-US" dirty="0"/>
              <a:t>例如特定应用的识别：</a:t>
            </a:r>
            <a:endParaRPr lang="en-US" altLang="zh-CN" dirty="0"/>
          </a:p>
          <a:p>
            <a:r>
              <a:rPr lang="zh-CN" altLang="en-US" dirty="0"/>
              <a:t>安全管理：对流量进行监管，特别是恶意的流量进行识别和防御</a:t>
            </a:r>
            <a:endParaRPr lang="en-US" altLang="zh-CN" dirty="0"/>
          </a:p>
          <a:p>
            <a:r>
              <a:rPr lang="zh-CN" altLang="en-US" dirty="0"/>
              <a:t>网络管理：从不同的应用中分类出占用带宽比例高的，且优先级别低的应用，例如广告流量，进行控制和管理。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2228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</a:t>
            </a:r>
            <a:r>
              <a:rPr lang="en-US" altLang="zh-CN" dirty="0"/>
              <a:t>5</a:t>
            </a:r>
            <a:r>
              <a:rPr lang="zh-CN" altLang="en-US" dirty="0"/>
              <a:t>个方面介绍下我的毕业设计工作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3300C-0901-45EF-BB87-7AD0D3D54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435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加密流量分类采用加密流量指纹构建方法结合分类算法实现</a:t>
            </a:r>
            <a:endParaRPr lang="en-US" altLang="zh-CN" dirty="0"/>
          </a:p>
          <a:p>
            <a:r>
              <a:rPr lang="zh-CN" altLang="en-US" dirty="0"/>
              <a:t>三大类，基于规则，基于人工特征和基于原始信息。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3300C-0901-45EF-BB87-7AD0D3D54A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4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加密流量分类采用加密流量指纹构建方法结合分类算法实现</a:t>
            </a:r>
            <a:endParaRPr lang="en-US" altLang="zh-CN" dirty="0"/>
          </a:p>
          <a:p>
            <a:r>
              <a:rPr lang="zh-CN" altLang="en-US" dirty="0"/>
              <a:t>三大类，基于规则，基于人工特征和基于原始信息。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3300C-0901-45EF-BB87-7AD0D3D54A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5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3364-500E-4552-9E4A-41CF11D911B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ECAA-C6D8-4950-A905-2A1FA829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6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3364-500E-4552-9E4A-41CF11D911B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ECAA-C6D8-4950-A905-2A1FA829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6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3364-500E-4552-9E4A-41CF11D911B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ECAA-C6D8-4950-A905-2A1FA829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70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5" descr="E:\工作\中科院\VI设计\ppt\ppt03-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"/>
            <a:ext cx="9144000" cy="6858001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70" y="6303279"/>
            <a:ext cx="3466667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92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73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91833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6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03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94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E:\工作\中科院\VI设计\ppt\ppt03-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6"/>
          <p:cNvSpPr txBox="1"/>
          <p:nvPr userDrawn="1"/>
        </p:nvSpPr>
        <p:spPr>
          <a:xfrm>
            <a:off x="2627784" y="4049783"/>
            <a:ext cx="3857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6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70" y="6303279"/>
            <a:ext cx="3466667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99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87243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3364-500E-4552-9E4A-41CF11D911B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ECAA-C6D8-4950-A905-2A1FA829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46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54199"/>
      </p:ext>
    </p:extLst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43557"/>
      </p:ext>
    </p:extLst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19785"/>
      </p:ext>
    </p:extLst>
  </p:cSld>
  <p:clrMapOvr>
    <a:masterClrMapping/>
  </p:clrMapOvr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E:\工作\中科院\VI设计\ppt\ppt03-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"/>
            <a:ext cx="9144000" cy="685800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4547" y="2928938"/>
            <a:ext cx="6529406" cy="798509"/>
          </a:xfrm>
        </p:spPr>
        <p:txBody>
          <a:bodyPr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4547" y="3727443"/>
            <a:ext cx="5843606" cy="57150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68" y="6303275"/>
            <a:ext cx="3466667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03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7896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5357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5357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3589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4427"/>
            <a:ext cx="4040188" cy="5715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6"/>
            <a:ext cx="4040188" cy="45720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14423"/>
            <a:ext cx="4041775" cy="57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928806"/>
            <a:ext cx="4041775" cy="45720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0535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4346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E:\工作\中科院\VI设计\ppt\ppt03-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2627784" y="4049779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8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68" y="6303275"/>
            <a:ext cx="3466667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8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3364-500E-4552-9E4A-41CF11D911B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ECAA-C6D8-4950-A905-2A1FA829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3364-500E-4552-9E4A-41CF11D911B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ECAA-C6D8-4950-A905-2A1FA829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4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3364-500E-4552-9E4A-41CF11D911B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ECAA-C6D8-4950-A905-2A1FA829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0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3364-500E-4552-9E4A-41CF11D911B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ECAA-C6D8-4950-A905-2A1FA829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2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3364-500E-4552-9E4A-41CF11D911B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ECAA-C6D8-4950-A905-2A1FA829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3364-500E-4552-9E4A-41CF11D911B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ECAA-C6D8-4950-A905-2A1FA829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3364-500E-4552-9E4A-41CF11D911B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ECAA-C6D8-4950-A905-2A1FA829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9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03364-500E-4552-9E4A-41CF11D911B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7ECAA-C6D8-4950-A905-2A1FA829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03364-500E-4552-9E4A-41CF11D911B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7ECAA-C6D8-4950-A905-2A1FA829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2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697232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575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/>
  <p:txStyles>
    <p:titleStyle>
      <a:lvl1pPr algn="l" defTabSz="6858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2897" y="3680964"/>
            <a:ext cx="6847520" cy="634841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面向大规模加密流量的应用识别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3522664" y="5318608"/>
            <a:ext cx="2198151" cy="745326"/>
          </a:xfrm>
          <a:prstGeom prst="rect">
            <a:avLst/>
          </a:prstGeom>
        </p:spPr>
        <p:txBody>
          <a:bodyPr/>
          <a:lstStyle/>
          <a:p>
            <a:r>
              <a:rPr lang="zh-CN" altLang="en-US" sz="1350" dirty="0">
                <a:solidFill>
                  <a:srgbClr val="2927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   生：蔡玮</a:t>
            </a:r>
            <a:endParaRPr lang="en-US" altLang="zh-CN" sz="1350" dirty="0">
              <a:solidFill>
                <a:srgbClr val="2927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350" dirty="0">
                <a:solidFill>
                  <a:srgbClr val="2927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    师：苟高鹏</a:t>
            </a:r>
            <a:endParaRPr lang="en-US" altLang="zh-CN" sz="1350" dirty="0">
              <a:solidFill>
                <a:srgbClr val="2927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350" dirty="0">
                <a:solidFill>
                  <a:srgbClr val="2927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指导老师：苟高鹏</a:t>
            </a:r>
            <a:endParaRPr lang="en-US" altLang="zh-CN" sz="1350" dirty="0">
              <a:solidFill>
                <a:srgbClr val="2927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21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66"/>
    </mc:Choice>
    <mc:Fallback xmlns="">
      <p:transition spd="slow" advTm="142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国内外研究现状分析</a:t>
            </a:r>
          </a:p>
        </p:txBody>
      </p:sp>
      <p:sp>
        <p:nvSpPr>
          <p:cNvPr id="76" name="内容占位符 2"/>
          <p:cNvSpPr>
            <a:spLocks noGrp="1"/>
          </p:cNvSpPr>
          <p:nvPr>
            <p:ph idx="1"/>
          </p:nvPr>
        </p:nvSpPr>
        <p:spPr>
          <a:xfrm>
            <a:off x="323527" y="980728"/>
            <a:ext cx="8496945" cy="5877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基于规则的加密流量分类方法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主要思想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利用加密流量的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字段组合、排序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固定模式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等作为指纹进行模式匹配。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典型工作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Clr>
                <a:srgbClr val="0E44B1"/>
              </a:buClr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1.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A method for service identification of SSL/TLS encrypted traffic with the relation of session ID and Server IP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(APNOMS, 2015)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Clr>
                <a:srgbClr val="0E44B1"/>
              </a:buClr>
              <a:buNone/>
            </a:pPr>
            <a:r>
              <a:rPr lang="en-US" altLang="zh-CN" sz="1600" b="1" dirty="0"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通过构建</a:t>
            </a:r>
            <a:r>
              <a:rPr lang="en-US" altLang="zh-CN" sz="1600" b="1" dirty="0">
                <a:solidFill>
                  <a:srgbClr val="0E44B1"/>
                </a:solidFill>
                <a:latin typeface="+mj-ea"/>
                <a:ea typeface="+mj-ea"/>
                <a:cs typeface="Times New Roman" panose="02020603050405020304" pitchFamily="18" charset="0"/>
              </a:rPr>
              <a:t>Certificate</a:t>
            </a:r>
            <a:r>
              <a:rPr lang="zh-CN" altLang="en-US" sz="1600" b="1" dirty="0">
                <a:solidFill>
                  <a:srgbClr val="0E44B1"/>
                </a:solidFill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0E44B1"/>
                </a:solidFill>
                <a:latin typeface="+mj-ea"/>
                <a:ea typeface="+mj-ea"/>
                <a:cs typeface="Times New Roman" panose="02020603050405020304" pitchFamily="18" charset="0"/>
              </a:rPr>
              <a:t>session ID</a:t>
            </a:r>
            <a:r>
              <a:rPr lang="zh-CN" altLang="en-US" sz="1600" b="1" dirty="0">
                <a:solidFill>
                  <a:srgbClr val="0E44B1"/>
                </a:solidFill>
                <a:latin typeface="+mj-ea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1600" b="1" dirty="0">
                <a:solidFill>
                  <a:srgbClr val="0E44B1"/>
                </a:solidFill>
                <a:latin typeface="+mj-ea"/>
                <a:ea typeface="+mj-ea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对应关系列表，利用字段组合进行</a:t>
            </a:r>
            <a:r>
              <a:rPr lang="zh-CN" altLang="en-US" sz="1600" b="1" dirty="0">
                <a:latin typeface="+mj-ea"/>
                <a:ea typeface="+mj-ea"/>
                <a:cs typeface="Times New Roman" panose="02020603050405020304" pitchFamily="18" charset="0"/>
              </a:rPr>
              <a:t>简单直接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的模式匹配。缺点：</a:t>
            </a:r>
            <a:r>
              <a:rPr lang="zh-CN" altLang="en-US" sz="1600" b="1" dirty="0">
                <a:solidFill>
                  <a:srgbClr val="00B050"/>
                </a:solidFill>
                <a:latin typeface="+mj-ea"/>
                <a:ea typeface="+mj-ea"/>
                <a:cs typeface="Times New Roman" panose="02020603050405020304" pitchFamily="18" charset="0"/>
              </a:rPr>
              <a:t>误报率较高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（伪造证书等）。</a:t>
            </a:r>
            <a:endParaRPr lang="en-US" altLang="zh-CN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Clr>
                <a:srgbClr val="0E44B1"/>
              </a:buClr>
              <a:buNone/>
            </a:pPr>
            <a:r>
              <a:rPr lang="en-US" altLang="zh-CN" sz="1600" b="1" dirty="0">
                <a:latin typeface="+mj-ea"/>
                <a:ea typeface="+mj-ea"/>
                <a:cs typeface="Times New Roman" panose="02020603050405020304" pitchFamily="18" charset="0"/>
              </a:rPr>
              <a:t>	2.</a:t>
            </a:r>
            <a:r>
              <a:rPr lang="zh-CN" altLang="en-US" sz="1600" b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HTTPS traffic analysis and client identification using passive SSL/TLS fingerprinting(EURASIP JIS 2016)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Clr>
                <a:srgbClr val="0E44B1"/>
              </a:buClr>
              <a:buNone/>
            </a:pPr>
            <a:r>
              <a:rPr lang="en-US" altLang="zh-CN" sz="1600" b="1" dirty="0"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通过采用</a:t>
            </a:r>
            <a:r>
              <a:rPr lang="en-US" altLang="zh-CN" sz="1600" b="1" dirty="0" err="1">
                <a:solidFill>
                  <a:srgbClr val="0E44B1"/>
                </a:solidFill>
                <a:latin typeface="+mj-ea"/>
                <a:ea typeface="+mj-ea"/>
                <a:cs typeface="Times New Roman" panose="02020603050405020304" pitchFamily="18" charset="0"/>
              </a:rPr>
              <a:t>ciphersuite</a:t>
            </a:r>
            <a:r>
              <a:rPr lang="en-US" altLang="zh-CN" sz="1600" b="1" dirty="0">
                <a:solidFill>
                  <a:srgbClr val="0E44B1"/>
                </a:solidFill>
                <a:latin typeface="+mj-ea"/>
                <a:ea typeface="+mj-ea"/>
                <a:cs typeface="Times New Roman" panose="02020603050405020304" pitchFamily="18" charset="0"/>
              </a:rPr>
              <a:t> list</a:t>
            </a:r>
            <a:r>
              <a:rPr lang="zh-CN" altLang="en-US" sz="1600" b="1" dirty="0">
                <a:solidFill>
                  <a:srgbClr val="0E44B1"/>
                </a:solidFill>
                <a:latin typeface="+mj-ea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1600" b="1" dirty="0">
                <a:solidFill>
                  <a:srgbClr val="0E44B1"/>
                </a:solidFill>
                <a:latin typeface="+mj-ea"/>
                <a:ea typeface="+mj-ea"/>
                <a:cs typeface="Times New Roman" panose="02020603050405020304" pitchFamily="18" charset="0"/>
              </a:rPr>
              <a:t>HTTP</a:t>
            </a:r>
            <a:r>
              <a:rPr lang="zh-CN" altLang="en-US" sz="1600" b="1" dirty="0">
                <a:solidFill>
                  <a:srgbClr val="0E44B1"/>
                </a:solidFill>
                <a:latin typeface="+mj-ea"/>
                <a:ea typeface="+mj-ea"/>
                <a:cs typeface="Times New Roman" panose="02020603050405020304" pitchFamily="18" charset="0"/>
              </a:rPr>
              <a:t>中的</a:t>
            </a:r>
            <a:r>
              <a:rPr lang="en-US" altLang="zh-CN" sz="1600" b="1" dirty="0">
                <a:solidFill>
                  <a:srgbClr val="0E44B1"/>
                </a:solidFill>
                <a:latin typeface="+mj-ea"/>
                <a:ea typeface="+mj-ea"/>
                <a:cs typeface="Times New Roman" panose="02020603050405020304" pitchFamily="18" charset="0"/>
              </a:rPr>
              <a:t>user-agent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，融合</a:t>
            </a:r>
            <a:r>
              <a:rPr lang="zh-CN" altLang="en-US" sz="1600" b="1" dirty="0">
                <a:latin typeface="+mj-ea"/>
                <a:ea typeface="+mj-ea"/>
                <a:cs typeface="Times New Roman" panose="02020603050405020304" pitchFamily="18" charset="0"/>
              </a:rPr>
              <a:t>明文流量信息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，较为容易的对流量进行</a:t>
            </a:r>
            <a:r>
              <a:rPr lang="zh-CN" altLang="en-US" sz="1600" b="1" dirty="0">
                <a:latin typeface="+mj-ea"/>
                <a:ea typeface="+mj-ea"/>
                <a:cs typeface="Times New Roman" panose="02020603050405020304" pitchFamily="18" charset="0"/>
              </a:rPr>
              <a:t>关联提取。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缺点</a:t>
            </a:r>
            <a:r>
              <a:rPr lang="zh-CN" altLang="en-US" sz="1600" b="1" dirty="0"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存在</a:t>
            </a:r>
            <a:r>
              <a:rPr lang="zh-CN" altLang="en-US" sz="1600" b="1" dirty="0">
                <a:solidFill>
                  <a:srgbClr val="00B050"/>
                </a:solidFill>
                <a:latin typeface="+mj-ea"/>
                <a:ea typeface="+mj-ea"/>
                <a:cs typeface="Times New Roman" panose="02020603050405020304" pitchFamily="18" charset="0"/>
              </a:rPr>
              <a:t>一对多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的关系（即</a:t>
            </a:r>
            <a:r>
              <a:rPr lang="en-US" altLang="zh-CN" sz="1600" dirty="0" err="1">
                <a:latin typeface="+mj-ea"/>
                <a:ea typeface="+mj-ea"/>
                <a:cs typeface="Times New Roman" panose="02020603050405020304" pitchFamily="18" charset="0"/>
              </a:rPr>
              <a:t>ciphersuite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 list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完全一致，但是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User Agent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不一致的情况）。</a:t>
            </a:r>
            <a:endParaRPr lang="en-US" altLang="zh-CN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Clr>
                <a:srgbClr val="0E44B1"/>
              </a:buClr>
              <a:buNone/>
            </a:pPr>
            <a:r>
              <a:rPr lang="en-US" altLang="zh-CN" sz="1600" b="1" dirty="0">
                <a:latin typeface="+mj-ea"/>
                <a:ea typeface="+mj-ea"/>
                <a:cs typeface="Times New Roman" panose="02020603050405020304" pitchFamily="18" charset="0"/>
              </a:rPr>
              <a:t>	3.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A Scalable High-Resolution Encrypted Traffic Identification Engine(RAID2018)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Clr>
                <a:srgbClr val="0E44B1"/>
              </a:buClr>
              <a:buNone/>
            </a:pPr>
            <a:r>
              <a:rPr lang="en-US" altLang="zh-CN" sz="1600" b="1" dirty="0"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利用正则匹配</a:t>
            </a:r>
            <a:r>
              <a:rPr lang="zh-CN" altLang="en-US" sz="1600" b="1" dirty="0">
                <a:latin typeface="+mj-ea"/>
                <a:ea typeface="+mj-ea"/>
                <a:cs typeface="Times New Roman" panose="02020603050405020304" pitchFamily="18" charset="0"/>
              </a:rPr>
              <a:t>固定模式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，如包出现频率或包所在的位置。能对应用</a:t>
            </a:r>
            <a:r>
              <a:rPr lang="zh-CN" altLang="en-US" sz="1600" b="1" dirty="0">
                <a:latin typeface="+mj-ea"/>
                <a:ea typeface="+mj-ea"/>
                <a:cs typeface="Times New Roman" panose="02020603050405020304" pitchFamily="18" charset="0"/>
              </a:rPr>
              <a:t>具体特点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生成特定指纹。缺点：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</a:t>
            </a:r>
            <a:r>
              <a:rPr lang="zh-CN" altLang="en-US" sz="16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分析大量标注数据集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，并且存在原有特征与新增应用之间的</a:t>
            </a:r>
            <a:r>
              <a:rPr lang="zh-CN" altLang="en-US" sz="16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指纹冲突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Clr>
                <a:srgbClr val="0E44B1"/>
              </a:buClr>
            </a:pPr>
            <a:endParaRPr lang="en-US" altLang="zh-CN" sz="1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Clr>
                <a:srgbClr val="0E44B1"/>
              </a:buClr>
              <a:buFont typeface="Wingdings" panose="05000000000000000000" pitchFamily="2" charset="2"/>
              <a:buChar char="u"/>
            </a:pPr>
            <a:endParaRPr lang="en-US" altLang="zh-CN" sz="1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899592" y="2581671"/>
            <a:ext cx="7920880" cy="23042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优点：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轻量级的识别加密流量。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缺点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需要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人工分析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海量级流量，选择具有区分性的字段特征或组合。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仅可以对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已提取的规则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进行匹配识别。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容易被人工拼接或恶意伪造字段的流量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绕过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高误报率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6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国内外研究现状分析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1011760"/>
            <a:ext cx="8424936" cy="5846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基于人工特征的加密流量分类方法（主流方法）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主要思想：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构建加密流量的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统计属性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联合作为指纹进行分类识别。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+mj-ea"/>
                <a:ea typeface="+mj-ea"/>
              </a:rPr>
              <a:t> 典型工作 </a:t>
            </a:r>
            <a:endParaRPr lang="en-US" altLang="zh-CN" sz="1600" b="1" dirty="0">
              <a:latin typeface="+mj-ea"/>
              <a:ea typeface="+mj-ea"/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600" b="1" dirty="0">
                <a:latin typeface="+mj-ea"/>
                <a:ea typeface="+mj-ea"/>
              </a:rPr>
              <a:t>	1.</a:t>
            </a:r>
            <a:r>
              <a:rPr lang="zh-CN" altLang="en-US" sz="1600" b="1" dirty="0">
                <a:latin typeface="+mj-ea"/>
                <a:ea typeface="+mj-ea"/>
              </a:rPr>
              <a:t> 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Machine learning for encrypted malware traffic classification: accounting for noisy labels and non-stationarity(</a:t>
            </a:r>
            <a:r>
              <a:rPr lang="en-US" altLang="zh-CN" sz="1600" dirty="0">
                <a:latin typeface="+mj-ea"/>
                <a:ea typeface="+mj-ea"/>
              </a:rPr>
              <a:t>SIGKDD 2017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) 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600" b="1" dirty="0">
                <a:latin typeface="+mj-ea"/>
                <a:ea typeface="+mj-ea"/>
              </a:rPr>
              <a:t>	</a:t>
            </a:r>
            <a:r>
              <a:rPr lang="zh-CN" altLang="en-US" sz="1600" b="1" dirty="0">
                <a:latin typeface="+mj-ea"/>
                <a:ea typeface="+mj-ea"/>
              </a:rPr>
              <a:t>通过包</a:t>
            </a:r>
            <a:r>
              <a:rPr lang="en-US" altLang="zh-CN" sz="1600" b="1" dirty="0">
                <a:latin typeface="+mj-ea"/>
                <a:ea typeface="+mj-ea"/>
              </a:rPr>
              <a:t>/</a:t>
            </a:r>
            <a:r>
              <a:rPr lang="zh-CN" altLang="en-US" sz="1600" b="1" dirty="0">
                <a:latin typeface="+mj-ea"/>
                <a:ea typeface="+mj-ea"/>
              </a:rPr>
              <a:t>流的统计特征，如</a:t>
            </a:r>
            <a:r>
              <a:rPr lang="en-US" altLang="zh-CN" sz="1600" dirty="0">
                <a:latin typeface="+mj-ea"/>
                <a:ea typeface="+mj-ea"/>
              </a:rPr>
              <a:t>C2S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S2C</a:t>
            </a:r>
            <a:r>
              <a:rPr lang="zh-CN" altLang="en-US" sz="1600" b="1" dirty="0">
                <a:solidFill>
                  <a:srgbClr val="0E44B1"/>
                </a:solidFill>
                <a:latin typeface="+mj-ea"/>
                <a:ea typeface="+mj-ea"/>
                <a:cs typeface="Times New Roman" panose="02020603050405020304" pitchFamily="18" charset="0"/>
              </a:rPr>
              <a:t>包长和时间</a:t>
            </a:r>
            <a:r>
              <a:rPr lang="zh-CN" altLang="en-US" sz="1600" dirty="0">
                <a:latin typeface="+mj-ea"/>
                <a:ea typeface="+mj-ea"/>
              </a:rPr>
              <a:t>的最大最小均值方差、等分包长度块构建马尔科夫链，</a:t>
            </a:r>
            <a:r>
              <a:rPr lang="zh-CN" altLang="en-US" sz="1600" b="1" dirty="0">
                <a:solidFill>
                  <a:srgbClr val="0E44B1"/>
                </a:solidFill>
                <a:latin typeface="+mj-ea"/>
                <a:ea typeface="+mj-ea"/>
                <a:cs typeface="Times New Roman" panose="02020603050405020304" pitchFamily="18" charset="0"/>
              </a:rPr>
              <a:t>握手阶段的原信息</a:t>
            </a:r>
            <a:r>
              <a:rPr lang="zh-CN" altLang="en-US" sz="1600" dirty="0">
                <a:latin typeface="+mj-ea"/>
                <a:ea typeface="+mj-ea"/>
              </a:rPr>
              <a:t>包括</a:t>
            </a:r>
            <a:r>
              <a:rPr lang="en-US" altLang="zh-CN" sz="1600" dirty="0" err="1">
                <a:latin typeface="+mj-ea"/>
                <a:ea typeface="+mj-ea"/>
              </a:rPr>
              <a:t>ciphersuite</a:t>
            </a:r>
            <a:r>
              <a:rPr lang="en-US" altLang="zh-CN" sz="1600" dirty="0">
                <a:latin typeface="+mj-ea"/>
                <a:ea typeface="+mj-ea"/>
              </a:rPr>
              <a:t> list extension</a:t>
            </a:r>
            <a:r>
              <a:rPr lang="zh-CN" altLang="en-US" sz="1600" dirty="0">
                <a:latin typeface="+mj-ea"/>
                <a:ea typeface="+mj-ea"/>
              </a:rPr>
              <a:t>等构建指纹。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面对</a:t>
            </a: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具体的应用场景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，选取</a:t>
            </a: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合适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的包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流的</a:t>
            </a: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统计属性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作为指纹，可以</a:t>
            </a: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保证分类精度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600" b="1" dirty="0">
                <a:latin typeface="+mj-ea"/>
                <a:ea typeface="+mj-ea"/>
              </a:rPr>
              <a:t>	</a:t>
            </a:r>
            <a:r>
              <a:rPr lang="zh-CN" altLang="en-US" sz="1600" b="1" dirty="0">
                <a:latin typeface="+mj-ea"/>
                <a:ea typeface="+mj-ea"/>
                <a:cs typeface="Times New Roman" panose="02020603050405020304" pitchFamily="18" charset="0"/>
              </a:rPr>
              <a:t>缺点：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提取的特征是否有效需要进一步</a:t>
            </a:r>
            <a:r>
              <a:rPr lang="zh-CN" altLang="en-US" sz="1600" b="1" dirty="0">
                <a:solidFill>
                  <a:srgbClr val="00B050"/>
                </a:solidFill>
                <a:latin typeface="+mj-ea"/>
                <a:ea typeface="+mj-ea"/>
                <a:cs typeface="Times New Roman" panose="02020603050405020304" pitchFamily="18" charset="0"/>
              </a:rPr>
              <a:t>人工验证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，并且如何利用提取的特征构建足够有区分性的指纹需要</a:t>
            </a:r>
            <a:r>
              <a:rPr lang="zh-CN" altLang="en-US" sz="1600" b="1" dirty="0">
                <a:solidFill>
                  <a:srgbClr val="00B050"/>
                </a:solidFill>
                <a:latin typeface="+mj-ea"/>
                <a:ea typeface="+mj-ea"/>
                <a:cs typeface="Times New Roman" panose="02020603050405020304" pitchFamily="18" charset="0"/>
              </a:rPr>
              <a:t>丰富的经验和技术的积累</a:t>
            </a: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1600" b="1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33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国内外研究现状分析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1011760"/>
            <a:ext cx="8208912" cy="58462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基于人工特征的加密流量分类方法（主流方法）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主要思想：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构建加密流量的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统计属性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联合作为指纹进行分类识别。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典型工作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600" b="1" dirty="0">
                <a:latin typeface="+mj-ea"/>
                <a:ea typeface="+mj-ea"/>
              </a:rPr>
              <a:t>	2.</a:t>
            </a:r>
            <a:r>
              <a:rPr lang="zh-CN" altLang="en-US" sz="1600" b="1" dirty="0">
                <a:latin typeface="+mj-ea"/>
                <a:ea typeface="+mj-ea"/>
              </a:rPr>
              <a:t> 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Robust smartphone app identification via encrypted network traffic analysis (</a:t>
            </a:r>
            <a:r>
              <a:rPr lang="en-US" altLang="zh-CN" sz="1600" dirty="0">
                <a:latin typeface="+mj-ea"/>
                <a:ea typeface="+mj-ea"/>
              </a:rPr>
              <a:t>TIFS 2018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600" b="1" dirty="0"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lang="zh-CN" altLang="en-US" sz="1600" b="1" dirty="0">
                <a:latin typeface="+mj-ea"/>
                <a:ea typeface="+mj-ea"/>
                <a:cs typeface="Times New Roman" panose="02020603050405020304" pitchFamily="18" charset="0"/>
              </a:rPr>
              <a:t>利用</a:t>
            </a:r>
            <a:r>
              <a:rPr lang="en-US" altLang="zh-CN" sz="1600" b="1" dirty="0" err="1">
                <a:latin typeface="+mj-ea"/>
                <a:ea typeface="+mj-ea"/>
              </a:rPr>
              <a:t>Busrt</a:t>
            </a:r>
            <a:r>
              <a:rPr lang="zh-CN" altLang="en-US" sz="1600" b="1" dirty="0">
                <a:latin typeface="+mj-ea"/>
                <a:ea typeface="+mj-ea"/>
              </a:rPr>
              <a:t>的统计特征，</a:t>
            </a:r>
            <a:r>
              <a:rPr lang="zh-CN" altLang="en-US" sz="1600" dirty="0">
                <a:latin typeface="+mj-ea"/>
                <a:ea typeface="+mj-ea"/>
              </a:rPr>
              <a:t>按照</a:t>
            </a:r>
            <a:r>
              <a:rPr lang="zh-CN" altLang="en-US" sz="1600" b="1" dirty="0">
                <a:solidFill>
                  <a:srgbClr val="0E44B1"/>
                </a:solidFill>
                <a:latin typeface="+mj-ea"/>
                <a:ea typeface="+mj-ea"/>
              </a:rPr>
              <a:t>行为的持续时间将一个流切分成</a:t>
            </a:r>
            <a:r>
              <a:rPr lang="en-US" altLang="zh-CN" sz="1600" b="1" dirty="0">
                <a:solidFill>
                  <a:srgbClr val="0E44B1"/>
                </a:solidFill>
                <a:latin typeface="+mj-ea"/>
                <a:ea typeface="+mj-ea"/>
              </a:rPr>
              <a:t>burst</a:t>
            </a:r>
            <a:r>
              <a:rPr lang="zh-CN" altLang="en-US" sz="1600" dirty="0">
                <a:latin typeface="+mj-ea"/>
                <a:ea typeface="+mj-ea"/>
              </a:rPr>
              <a:t>，并根据</a:t>
            </a:r>
            <a:r>
              <a:rPr lang="en-US" altLang="zh-CN" sz="1600" dirty="0">
                <a:latin typeface="+mj-ea"/>
                <a:ea typeface="+mj-ea"/>
              </a:rPr>
              <a:t>burst</a:t>
            </a:r>
            <a:r>
              <a:rPr lang="zh-CN" altLang="en-US" sz="1600" dirty="0">
                <a:latin typeface="+mj-ea"/>
                <a:ea typeface="+mj-ea"/>
              </a:rPr>
              <a:t>的形状进行特征提取，生成应用指纹。</a:t>
            </a:r>
            <a:endParaRPr lang="en-US" altLang="zh-CN" sz="1600" dirty="0">
              <a:latin typeface="+mj-ea"/>
              <a:ea typeface="+mj-ea"/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600" b="1" dirty="0">
                <a:latin typeface="+mj-ea"/>
                <a:ea typeface="+mj-ea"/>
              </a:rPr>
              <a:t>	3.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 Adaptive encrypted traffic fingerprinting with bi-directional dependence(</a:t>
            </a:r>
            <a:r>
              <a:rPr lang="en-US" altLang="zh-CN" sz="1600" dirty="0">
                <a:latin typeface="+mj-ea"/>
                <a:ea typeface="+mj-ea"/>
              </a:rPr>
              <a:t>ACSAC 2016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600" b="1" dirty="0">
                <a:latin typeface="+mj-ea"/>
                <a:ea typeface="+mj-ea"/>
              </a:rPr>
              <a:t>	</a:t>
            </a:r>
            <a:r>
              <a:rPr lang="zh-CN" altLang="en-US" sz="1600" b="1" dirty="0">
                <a:latin typeface="+mj-ea"/>
                <a:ea typeface="+mj-ea"/>
              </a:rPr>
              <a:t>利用</a:t>
            </a:r>
            <a:r>
              <a:rPr lang="en-US" altLang="zh-CN" sz="1600" b="1" dirty="0">
                <a:latin typeface="+mj-ea"/>
                <a:ea typeface="+mj-ea"/>
              </a:rPr>
              <a:t>Session</a:t>
            </a:r>
            <a:r>
              <a:rPr lang="zh-CN" altLang="en-US" sz="1600" b="1" dirty="0">
                <a:latin typeface="+mj-ea"/>
                <a:ea typeface="+mj-ea"/>
              </a:rPr>
              <a:t>的统计特征，</a:t>
            </a:r>
            <a:r>
              <a:rPr lang="zh-CN" altLang="en-US" sz="1600" dirty="0">
                <a:latin typeface="+mj-ea"/>
                <a:ea typeface="+mj-ea"/>
              </a:rPr>
              <a:t>按照</a:t>
            </a:r>
            <a:r>
              <a:rPr lang="zh-CN" altLang="en-US" sz="1600" b="1" dirty="0">
                <a:solidFill>
                  <a:srgbClr val="0E44B1"/>
                </a:solidFill>
                <a:latin typeface="+mj-ea"/>
                <a:ea typeface="+mj-ea"/>
              </a:rPr>
              <a:t>通讯的方向切分成</a:t>
            </a:r>
            <a:r>
              <a:rPr lang="en-US" altLang="zh-CN" sz="1600" b="1" dirty="0">
                <a:solidFill>
                  <a:srgbClr val="0E44B1"/>
                </a:solidFill>
                <a:latin typeface="+mj-ea"/>
                <a:ea typeface="+mj-ea"/>
              </a:rPr>
              <a:t>session</a:t>
            </a:r>
            <a:r>
              <a:rPr lang="zh-CN" altLang="en-US" sz="1600" dirty="0">
                <a:latin typeface="+mj-ea"/>
                <a:ea typeface="+mj-ea"/>
              </a:rPr>
              <a:t>。将相邻两个上下行的数据包切分成</a:t>
            </a:r>
            <a:r>
              <a:rPr lang="en-US" altLang="zh-CN" sz="1600" dirty="0">
                <a:latin typeface="+mj-ea"/>
                <a:ea typeface="+mj-ea"/>
              </a:rPr>
              <a:t>session</a:t>
            </a:r>
            <a:r>
              <a:rPr lang="zh-CN" altLang="en-US" sz="1600" dirty="0">
                <a:latin typeface="+mj-ea"/>
                <a:ea typeface="+mj-ea"/>
              </a:rPr>
              <a:t>，统计每个</a:t>
            </a:r>
            <a:r>
              <a:rPr lang="en-US" altLang="zh-CN" sz="1600" dirty="0">
                <a:latin typeface="+mj-ea"/>
                <a:ea typeface="+mj-ea"/>
              </a:rPr>
              <a:t>session</a:t>
            </a:r>
            <a:r>
              <a:rPr lang="zh-CN" altLang="en-US" sz="1600" dirty="0">
                <a:latin typeface="+mj-ea"/>
                <a:ea typeface="+mj-ea"/>
              </a:rPr>
              <a:t>的时间和通讯字节的变化情况作为特征，联合不切分的完整流的包长度和时间序列构造指纹。</a:t>
            </a:r>
            <a:endParaRPr lang="en-US" altLang="zh-CN" sz="1600" dirty="0">
              <a:latin typeface="+mj-ea"/>
              <a:ea typeface="+mj-ea"/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600" dirty="0">
                <a:latin typeface="+mj-ea"/>
                <a:ea typeface="+mj-ea"/>
              </a:rPr>
              <a:t>	</a:t>
            </a:r>
            <a:r>
              <a:rPr lang="en-US" altLang="zh-CN" sz="1600" b="1" dirty="0">
                <a:latin typeface="+mj-ea"/>
                <a:ea typeface="+mj-ea"/>
              </a:rPr>
              <a:t>Session/</a:t>
            </a:r>
            <a:r>
              <a:rPr lang="en-US" altLang="zh-CN" sz="1600" b="1" dirty="0" err="1">
                <a:latin typeface="+mj-ea"/>
                <a:ea typeface="+mj-ea"/>
              </a:rPr>
              <a:t>Busrt</a:t>
            </a:r>
            <a:r>
              <a:rPr lang="zh-CN" altLang="en-US" sz="1600" b="1" dirty="0">
                <a:latin typeface="+mj-ea"/>
                <a:ea typeface="+mj-ea"/>
              </a:rPr>
              <a:t>：</a:t>
            </a:r>
            <a:r>
              <a:rPr lang="zh-CN" altLang="en-US" sz="1600" dirty="0">
                <a:latin typeface="+mj-ea"/>
                <a:ea typeface="+mj-ea"/>
              </a:rPr>
              <a:t>是指根据具体分类任务和流量特性，将流切分</a:t>
            </a:r>
            <a:r>
              <a:rPr lang="en-US" altLang="zh-CN" sz="1600" dirty="0">
                <a:latin typeface="+mj-ea"/>
                <a:ea typeface="+mj-ea"/>
              </a:rPr>
              <a:t>/</a:t>
            </a:r>
            <a:r>
              <a:rPr lang="zh-CN" altLang="en-US" sz="1600" dirty="0">
                <a:latin typeface="+mj-ea"/>
                <a:ea typeface="+mj-ea"/>
              </a:rPr>
              <a:t>组合成</a:t>
            </a: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基本单元</a:t>
            </a:r>
            <a:r>
              <a:rPr lang="zh-CN" altLang="en-US" sz="1600" dirty="0">
                <a:latin typeface="+mj-ea"/>
                <a:ea typeface="+mj-ea"/>
              </a:rPr>
              <a:t>。包的粒度太细，流的粒度太粗，可根据具体分类任务将</a:t>
            </a: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包组合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流切分</a:t>
            </a:r>
            <a:r>
              <a:rPr lang="zh-CN" altLang="en-US" sz="1600" dirty="0">
                <a:latin typeface="+mj-ea"/>
                <a:ea typeface="+mj-ea"/>
              </a:rPr>
              <a:t>成基本单元，然后计算基本单元的统计特征构建指纹。</a:t>
            </a:r>
            <a:endParaRPr lang="en-US" altLang="zh-CN" sz="1600" dirty="0">
              <a:latin typeface="+mj-ea"/>
              <a:ea typeface="+mj-ea"/>
            </a:endParaRP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endParaRPr lang="en-US" altLang="zh-CN" sz="1600" dirty="0">
              <a:latin typeface="+mj-ea"/>
              <a:ea typeface="+mj-ea"/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270552"/>
            <a:ext cx="3528392" cy="4316896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60F9C44A-7B58-7E4F-89A6-7259B53C7504}"/>
              </a:ext>
            </a:extLst>
          </p:cNvPr>
          <p:cNvSpPr/>
          <p:nvPr/>
        </p:nvSpPr>
        <p:spPr bwMode="auto">
          <a:xfrm>
            <a:off x="611560" y="3314856"/>
            <a:ext cx="7920880" cy="16878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优点：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切分后可以获得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更多的元数据和统计信息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，增加指纹的区分性。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缺点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如何切分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更有效，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如何构造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切分后的统计特征成为难点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51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国内外研究现状分析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1011760"/>
            <a:ext cx="8424936" cy="6377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基于人工特征的加密流量分类方法（主流方法）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主要思想：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构建加密流量的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统计属性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联合作为指纹进行分类识别。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典型工作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430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+mj-ea"/>
              </a:rPr>
              <a:t>前述典型工作并</a:t>
            </a:r>
            <a:r>
              <a:rPr lang="zh-CN" altLang="en-US" sz="1800" b="1" dirty="0">
                <a:solidFill>
                  <a:srgbClr val="FF0000"/>
                </a:solidFill>
                <a:latin typeface="+mj-ea"/>
              </a:rPr>
              <a:t>没有充分利用流的时间序列关系</a:t>
            </a:r>
            <a:r>
              <a:rPr lang="zh-CN" altLang="en-US" sz="1800" b="1" dirty="0">
                <a:latin typeface="+mj-ea"/>
              </a:rPr>
              <a:t>，即流中包的上下文关系。</a:t>
            </a:r>
          </a:p>
          <a:p>
            <a:pPr marL="900430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+mj-ea"/>
              </a:rPr>
              <a:t>马尔科夫矩阵：</a:t>
            </a:r>
            <a:r>
              <a:rPr lang="zh-CN" altLang="en-US" sz="1600" dirty="0">
                <a:latin typeface="+mj-ea"/>
              </a:rPr>
              <a:t>每个流自然形成一个时间序列，序列中相邻两个数据包可以看作状态转移过程，从而可以建立状态转移矩阵，即马尔科夫矩阵。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>
                <a:latin typeface="+mj-ea"/>
                <a:ea typeface="+mj-ea"/>
              </a:rPr>
              <a:t>4.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 Markov chain fingerprinting to classify encrypted traffic(</a:t>
            </a:r>
            <a:r>
              <a:rPr lang="en-US" altLang="zh-CN" sz="1600" dirty="0">
                <a:latin typeface="+mj-ea"/>
                <a:ea typeface="+mj-ea"/>
              </a:rPr>
              <a:t>INFOCOM 2014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600" b="1" dirty="0"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lang="zh-CN" altLang="en-US" sz="1600" b="1" dirty="0">
                <a:latin typeface="+mj-ea"/>
                <a:ea typeface="+mj-ea"/>
                <a:cs typeface="Times New Roman" panose="02020603050405020304" pitchFamily="18" charset="0"/>
              </a:rPr>
              <a:t>利用序列特征，</a:t>
            </a:r>
            <a:r>
              <a:rPr lang="zh-CN" altLang="en-US" sz="1600" dirty="0">
                <a:latin typeface="+mj-ea"/>
                <a:ea typeface="+mj-ea"/>
              </a:rPr>
              <a:t>以加密流量中的</a:t>
            </a:r>
            <a:r>
              <a:rPr lang="en-US" altLang="zh-CN" sz="1600" b="1" dirty="0">
                <a:solidFill>
                  <a:srgbClr val="0E44B1"/>
                </a:solidFill>
                <a:latin typeface="+mj-ea"/>
                <a:ea typeface="+mj-ea"/>
              </a:rPr>
              <a:t>message type</a:t>
            </a:r>
            <a:r>
              <a:rPr lang="zh-CN" altLang="en-US" sz="1600" dirty="0">
                <a:latin typeface="+mj-ea"/>
                <a:ea typeface="+mj-ea"/>
              </a:rPr>
              <a:t>作为状态，构建一阶齐次马尔科夫状态转移矩阵作为应用指纹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b="1" dirty="0">
                <a:latin typeface="+mj-ea"/>
                <a:ea typeface="+mj-ea"/>
              </a:rPr>
              <a:t>5</a:t>
            </a:r>
            <a:r>
              <a:rPr lang="en-US" altLang="zh-CN" sz="1600" dirty="0">
                <a:latin typeface="+mj-ea"/>
                <a:ea typeface="+mj-ea"/>
              </a:rPr>
              <a:t>.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 Https encrypted traffic classification using weighted ensemble learning and </a:t>
            </a:r>
            <a:r>
              <a:rPr lang="en-US" altLang="zh-CN" sz="1600" dirty="0" err="1">
                <a:latin typeface="+mj-ea"/>
                <a:ea typeface="+mj-ea"/>
                <a:cs typeface="Times New Roman" panose="02020603050405020304" pitchFamily="18" charset="0"/>
              </a:rPr>
              <a:t>markov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 chain(</a:t>
            </a:r>
            <a:r>
              <a:rPr lang="en-US" altLang="zh-CN" sz="1600" dirty="0" err="1">
                <a:latin typeface="+mj-ea"/>
                <a:ea typeface="+mj-ea"/>
              </a:rPr>
              <a:t>TrustCom</a:t>
            </a:r>
            <a:r>
              <a:rPr lang="en-US" altLang="zh-CN" sz="1600" dirty="0">
                <a:latin typeface="+mj-ea"/>
                <a:ea typeface="+mj-ea"/>
              </a:rPr>
              <a:t> 2017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+mj-ea"/>
                <a:ea typeface="+mj-ea"/>
              </a:rPr>
              <a:t>利用</a:t>
            </a:r>
            <a:r>
              <a:rPr lang="zh-CN" altLang="en-US" sz="1600" b="1" dirty="0">
                <a:solidFill>
                  <a:srgbClr val="0E44B1"/>
                </a:solidFill>
                <a:latin typeface="+mj-ea"/>
                <a:ea typeface="+mj-ea"/>
              </a:rPr>
              <a:t>握手阶段</a:t>
            </a:r>
            <a:r>
              <a:rPr lang="zh-CN" altLang="en-US" sz="1600" dirty="0">
                <a:latin typeface="+mj-ea"/>
                <a:ea typeface="+mj-ea"/>
              </a:rPr>
              <a:t>的</a:t>
            </a:r>
            <a:r>
              <a:rPr lang="en-US" altLang="zh-CN" sz="1600" dirty="0">
                <a:latin typeface="+mj-ea"/>
                <a:ea typeface="+mj-ea"/>
              </a:rPr>
              <a:t>message type</a:t>
            </a:r>
            <a:r>
              <a:rPr lang="zh-CN" altLang="en-US" sz="1600" dirty="0">
                <a:latin typeface="+mj-ea"/>
                <a:ea typeface="+mj-ea"/>
              </a:rPr>
              <a:t>序列构建二阶马尔科夫转移矩阵，联合</a:t>
            </a:r>
            <a:r>
              <a:rPr lang="zh-CN" altLang="en-US" sz="1600" b="1" dirty="0">
                <a:solidFill>
                  <a:srgbClr val="0E44B1"/>
                </a:solidFill>
                <a:latin typeface="+mj-ea"/>
                <a:ea typeface="+mj-ea"/>
              </a:rPr>
              <a:t>通讯过程</a:t>
            </a:r>
            <a:r>
              <a:rPr lang="zh-CN" altLang="en-US" sz="1600" dirty="0">
                <a:latin typeface="+mj-ea"/>
                <a:ea typeface="+mj-ea"/>
              </a:rPr>
              <a:t>中的</a:t>
            </a:r>
            <a:r>
              <a:rPr lang="en-US" altLang="zh-CN" sz="1600" dirty="0">
                <a:latin typeface="+mj-ea"/>
                <a:ea typeface="+mj-ea"/>
              </a:rPr>
              <a:t>message type</a:t>
            </a:r>
            <a:r>
              <a:rPr lang="zh-CN" altLang="en-US" sz="1600" dirty="0">
                <a:latin typeface="+mj-ea"/>
                <a:ea typeface="+mj-ea"/>
              </a:rPr>
              <a:t>和等分的长度块序列构建的隐马尔科夫模型</a:t>
            </a:r>
            <a:r>
              <a:rPr lang="en-US" altLang="zh-CN" sz="1600" dirty="0">
                <a:latin typeface="+mj-ea"/>
                <a:ea typeface="+mj-ea"/>
              </a:rPr>
              <a:t>HMM</a:t>
            </a:r>
            <a:r>
              <a:rPr lang="zh-CN" altLang="en-US" sz="1600" dirty="0">
                <a:latin typeface="+mj-ea"/>
                <a:ea typeface="+mj-ea"/>
              </a:rPr>
              <a:t>，形成指纹。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63447" y="2370466"/>
            <a:ext cx="7848600" cy="33208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优点：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无需解密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，即可保证分类效果。考虑流的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，一定程度上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减少人工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构造流序列特征的成本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缺点：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统计特征需要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人工设计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，往往依赖经验和专业知识。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构建的指纹难以具有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普适性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仅考虑序列特征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，仅使用马尔科夫矩阵的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最大概率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作为分类结果，具有片面性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325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国内外研究现状分析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1011760"/>
            <a:ext cx="8424936" cy="6377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基于深度学习的加密流量分类方法（新型方法）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主要思想：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研究将深度学习模型的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表示学习思想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逐步应用到加密流量分类的问题上，可以从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加密的原始信息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自动提取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关键信息并生成有区分性的加密流量指纹。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代表工作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encrypted traffic classification with one-dimensional convolution neural networks (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ICISC 2017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)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融合特征提取，特征选择和分类为一个端到端的框架，采用一阶</a:t>
            </a:r>
            <a:r>
              <a:rPr lang="zh-CN" altLang="en-US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卷积神经网络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对不同行为的</a:t>
            </a:r>
            <a:r>
              <a:rPr lang="zh-CN" altLang="en-US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en-US" altLang="zh-CN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784</a:t>
            </a:r>
            <a:r>
              <a:rPr lang="zh-CN" altLang="en-US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个负载字节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进行计算，构建指纹。</a:t>
            </a: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Deep Packet: A Novel Approach For Encrypted Traffic Classification Using Deep Learning (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CoRR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2017)</a:t>
            </a: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ayload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层开始对其填充，保证协议头部分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字节和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字节对齐，对于负载部分，采用</a:t>
            </a:r>
            <a:r>
              <a:rPr lang="zh-CN" altLang="en-US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en-US" altLang="zh-CN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1480</a:t>
            </a:r>
            <a:r>
              <a:rPr lang="zh-CN" altLang="en-US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个字节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，对于不足的负载进行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填充，保证维度一致性，使用</a:t>
            </a:r>
            <a:r>
              <a:rPr lang="en-US" altLang="zh-CN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ANN</a:t>
            </a:r>
            <a:r>
              <a:rPr lang="zh-CN" altLang="en-US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进行特征提取生成指纹。</a:t>
            </a: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en-US" altLang="zh-CN" sz="1400" dirty="0"/>
              <a:t>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Automated website fingerprinting through deep learning (NDSS 2018)</a:t>
            </a: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利用匿名化网络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tor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的特性，采用</a:t>
            </a:r>
            <a:r>
              <a:rPr lang="zh-CN" altLang="en-US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长度序列的方向序列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作为深度学习网络</a:t>
            </a:r>
            <a:r>
              <a:rPr lang="en-US" altLang="zh-CN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SAE</a:t>
            </a:r>
            <a:r>
              <a:rPr lang="zh-CN" altLang="en-US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b="1" dirty="0">
                <a:solidFill>
                  <a:srgbClr val="0E44B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的输入，从而分类访问的网页。</a:t>
            </a: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827584" y="2792392"/>
            <a:ext cx="7920880" cy="19005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j-ea"/>
                <a:ea typeface="+mj-ea"/>
              </a:rPr>
              <a:t> 优点：</a:t>
            </a:r>
            <a:r>
              <a:rPr lang="zh-CN" altLang="en-US" dirty="0">
                <a:latin typeface="+mj-ea"/>
                <a:ea typeface="+mj-ea"/>
              </a:rPr>
              <a:t>输入不需要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人工构建</a:t>
            </a:r>
            <a:r>
              <a:rPr lang="zh-CN" altLang="en-US" dirty="0">
                <a:latin typeface="+mj-ea"/>
                <a:ea typeface="+mj-ea"/>
              </a:rPr>
              <a:t>，可以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自动化</a:t>
            </a:r>
            <a:r>
              <a:rPr lang="zh-CN" altLang="en-US" dirty="0">
                <a:latin typeface="+mj-ea"/>
                <a:ea typeface="+mj-ea"/>
              </a:rPr>
              <a:t>提取有效特征</a:t>
            </a:r>
            <a:endParaRPr lang="en-US" altLang="zh-CN" b="1" dirty="0"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j-ea"/>
                <a:ea typeface="+mj-ea"/>
              </a:rPr>
              <a:t> 缺点：</a:t>
            </a:r>
            <a:endParaRPr lang="en-US" altLang="zh-CN" b="1" dirty="0"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</a:pPr>
            <a:r>
              <a:rPr lang="en-US" altLang="zh-CN" b="1" dirty="0">
                <a:latin typeface="+mj-ea"/>
                <a:ea typeface="+mj-ea"/>
              </a:rPr>
              <a:t>     </a:t>
            </a:r>
            <a:r>
              <a:rPr lang="en-US" altLang="zh-CN" dirty="0">
                <a:latin typeface="+mj-ea"/>
                <a:ea typeface="+mj-ea"/>
              </a:rPr>
              <a:t>1. </a:t>
            </a:r>
            <a:r>
              <a:rPr lang="zh-CN" altLang="en-US" dirty="0">
                <a:latin typeface="+mj-ea"/>
                <a:ea typeface="+mj-ea"/>
              </a:rPr>
              <a:t>考虑的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信息不全面</a:t>
            </a:r>
            <a:r>
              <a:rPr lang="zh-CN" altLang="en-US" dirty="0">
                <a:latin typeface="+mj-ea"/>
                <a:ea typeface="+mj-ea"/>
              </a:rPr>
              <a:t>；</a:t>
            </a:r>
            <a:r>
              <a:rPr lang="en-US" altLang="zh-CN" dirty="0">
                <a:latin typeface="+mj-ea"/>
                <a:ea typeface="+mj-ea"/>
              </a:rPr>
              <a:t>  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</a:pPr>
            <a:r>
              <a:rPr lang="en-US" altLang="zh-CN" dirty="0">
                <a:latin typeface="+mj-ea"/>
                <a:ea typeface="+mj-ea"/>
              </a:rPr>
              <a:t>     2. </a:t>
            </a:r>
            <a:r>
              <a:rPr lang="zh-CN" altLang="en-US" dirty="0">
                <a:latin typeface="+mj-ea"/>
                <a:ea typeface="+mj-ea"/>
              </a:rPr>
              <a:t>仅面对单一分类任务构建特征，没有考虑指纹的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普适性</a:t>
            </a:r>
            <a:r>
              <a:rPr lang="zh-CN" altLang="en-US" dirty="0">
                <a:latin typeface="+mj-ea"/>
                <a:ea typeface="+mj-ea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27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71418-06FA-E244-9DFC-1A381937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国内外研究现状分析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6F73FBF-DF21-7C40-B498-DC89694EC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172021"/>
              </p:ext>
            </p:extLst>
          </p:nvPr>
        </p:nvGraphicFramePr>
        <p:xfrm>
          <a:off x="457199" y="1143000"/>
          <a:ext cx="8432151" cy="4936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593">
                  <a:extLst>
                    <a:ext uri="{9D8B030D-6E8A-4147-A177-3AD203B41FA5}">
                      <a16:colId xmlns:a16="http://schemas.microsoft.com/office/drawing/2014/main" val="1443200680"/>
                    </a:ext>
                  </a:extLst>
                </a:gridCol>
                <a:gridCol w="1204593">
                  <a:extLst>
                    <a:ext uri="{9D8B030D-6E8A-4147-A177-3AD203B41FA5}">
                      <a16:colId xmlns:a16="http://schemas.microsoft.com/office/drawing/2014/main" val="1118723069"/>
                    </a:ext>
                  </a:extLst>
                </a:gridCol>
                <a:gridCol w="1204593">
                  <a:extLst>
                    <a:ext uri="{9D8B030D-6E8A-4147-A177-3AD203B41FA5}">
                      <a16:colId xmlns:a16="http://schemas.microsoft.com/office/drawing/2014/main" val="4098471947"/>
                    </a:ext>
                  </a:extLst>
                </a:gridCol>
                <a:gridCol w="1204593">
                  <a:extLst>
                    <a:ext uri="{9D8B030D-6E8A-4147-A177-3AD203B41FA5}">
                      <a16:colId xmlns:a16="http://schemas.microsoft.com/office/drawing/2014/main" val="2010331933"/>
                    </a:ext>
                  </a:extLst>
                </a:gridCol>
                <a:gridCol w="1204593">
                  <a:extLst>
                    <a:ext uri="{9D8B030D-6E8A-4147-A177-3AD203B41FA5}">
                      <a16:colId xmlns:a16="http://schemas.microsoft.com/office/drawing/2014/main" val="2360948355"/>
                    </a:ext>
                  </a:extLst>
                </a:gridCol>
                <a:gridCol w="1204593">
                  <a:extLst>
                    <a:ext uri="{9D8B030D-6E8A-4147-A177-3AD203B41FA5}">
                      <a16:colId xmlns:a16="http://schemas.microsoft.com/office/drawing/2014/main" val="894182659"/>
                    </a:ext>
                  </a:extLst>
                </a:gridCol>
                <a:gridCol w="1204593">
                  <a:extLst>
                    <a:ext uri="{9D8B030D-6E8A-4147-A177-3AD203B41FA5}">
                      <a16:colId xmlns:a16="http://schemas.microsoft.com/office/drawing/2014/main" val="839120999"/>
                    </a:ext>
                  </a:extLst>
                </a:gridCol>
              </a:tblGrid>
              <a:tr h="4761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模型算法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典型论文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数据集规模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b="1" u="none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选用特征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u="none" dirty="0"/>
                        <a:t>分类方法</a:t>
                      </a:r>
                      <a:endParaRPr lang="zh-CN" altLang="en-US" sz="1200" b="1" u="none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创新点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缺点</a:t>
                      </a:r>
                      <a:endParaRPr lang="zh-CN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770120"/>
                  </a:ext>
                </a:extLst>
              </a:tr>
              <a:tr h="733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Papadogiannaki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et al., RAID 2018]</a:t>
                      </a:r>
                      <a:r>
                        <a:rPr lang="en-US" altLang="zh-CN" sz="1050" baseline="30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[20]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数据集包含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应用：</a:t>
                      </a: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Facebook Messenger,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Skype</a:t>
                      </a:r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Viber,WhatsApp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证书、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ID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server IP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SNI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050" b="0" baseline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ciphersuites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等。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规则匹配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轻量级识别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容易被绕过、混淆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305608"/>
                  </a:ext>
                </a:extLst>
              </a:tr>
              <a:tr h="939220">
                <a:tc row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机器学习算法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[Anderson et al. SIGKDD 2017]</a:t>
                      </a:r>
                      <a:r>
                        <a:rPr lang="en-US" altLang="zh-CN" sz="1050" baseline="30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[6]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zh-CN" altLang="en-US" sz="1050" kern="12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TLS sessions </a:t>
                      </a:r>
                      <a:r>
                        <a:rPr lang="zh-CN" altLang="en-US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zh-CN" altLang="en-US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IP</a:t>
                      </a: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TCP</a:t>
                      </a: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和应用层头域字段；包长度、时间、状态序列及整体、切分后的统计特征；熵值。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机器学习</a:t>
                      </a:r>
                      <a:endParaRPr lang="en-US" altLang="zh-CN" sz="105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分类算法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根据具体场景，选取</a:t>
                      </a:r>
                      <a:r>
                        <a:rPr lang="zh-CN" altLang="en-US" sz="105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合适的包</a:t>
                      </a:r>
                      <a:r>
                        <a:rPr lang="en-US" altLang="zh-CN" sz="105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流的统计属性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作为指纹，保证分类精度。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统计特征需要</a:t>
                      </a:r>
                      <a:r>
                        <a:rPr lang="zh-CN" altLang="en-US" sz="1050" b="1" dirty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人工设计</a:t>
                      </a:r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，往往</a:t>
                      </a:r>
                      <a:r>
                        <a:rPr lang="zh-CN" altLang="en-US" sz="1050" b="1" dirty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依赖经验和专业知识</a:t>
                      </a:r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。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581627"/>
                  </a:ext>
                </a:extLst>
              </a:tr>
              <a:tr h="733766">
                <a:tc vMerge="1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1050" kern="12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[Taylor et al., TIFS 2018]</a:t>
                      </a:r>
                      <a:r>
                        <a:rPr lang="en-US" altLang="zh-CN" sz="1050" baseline="30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[3]</a:t>
                      </a:r>
                      <a:endParaRPr lang="zh-CN" altLang="en-US" sz="1050" kern="12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数据集包含</a:t>
                      </a:r>
                      <a:r>
                        <a:rPr lang="en-US" altLang="zh-CN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zh-CN" altLang="en-US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种应用，每条应用采集时间五分钟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</a:t>
                      </a:r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包组合</a:t>
                      </a:r>
                      <a:r>
                        <a:rPr lang="en-US" altLang="zh-CN" sz="105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流切分</a:t>
                      </a: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成基本单元，然后计算基本单元的统计特征构建指纹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机器学习</a:t>
                      </a:r>
                      <a:endParaRPr lang="en-US" altLang="zh-CN" sz="105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分类算法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可以获得</a:t>
                      </a:r>
                      <a:r>
                        <a:rPr lang="zh-CN" altLang="en-US" sz="1050" b="1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更多元数据和统计信息</a:t>
                      </a:r>
                      <a:r>
                        <a:rPr lang="zh-CN" altLang="en-US" sz="105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916226"/>
                  </a:ext>
                </a:extLst>
              </a:tr>
              <a:tr h="733766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50" kern="1200" baseline="300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a-DK" altLang="zh-CN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[Shen et al.,TIFS 2017]</a:t>
                      </a:r>
                      <a:r>
                        <a:rPr lang="da-DK" altLang="zh-CN" sz="1050" kern="1200" baseline="300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[9]</a:t>
                      </a:r>
                      <a:endParaRPr lang="zh-CN" altLang="en-US" sz="1050" kern="1200" baseline="300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数据集包含</a:t>
                      </a:r>
                      <a:r>
                        <a:rPr lang="en-US" altLang="zh-CN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</a:t>
                      </a:r>
                      <a:r>
                        <a:rPr lang="en-US" altLang="zh-CN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CN" altLang="en-US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，共</a:t>
                      </a:r>
                      <a:r>
                        <a:rPr lang="en-US" altLang="zh-CN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zh-CN" altLang="en-US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万条流，</a:t>
                      </a:r>
                      <a:r>
                        <a:rPr lang="en-US" altLang="zh-CN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zh-CN" altLang="en-US" sz="1050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万个包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序列中相邻两个数据包可以看作状态转移过程，从而建立</a:t>
                      </a:r>
                      <a:r>
                        <a:rPr lang="zh-CN" altLang="en-US" sz="1050" b="1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马尔科夫矩阵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机器学习</a:t>
                      </a:r>
                      <a:endParaRPr lang="en-US" altLang="zh-CN" sz="1050" kern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分类算法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考虑流的</a:t>
                      </a:r>
                      <a:r>
                        <a:rPr lang="zh-CN" altLang="en-US" sz="1050" b="1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序列性</a:t>
                      </a:r>
                      <a:r>
                        <a:rPr lang="zh-CN" altLang="en-US" sz="105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，一定程度上</a:t>
                      </a:r>
                      <a:r>
                        <a:rPr lang="zh-CN" altLang="en-US" sz="1050" b="1" kern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减少人工构造流序列特征的成本</a:t>
                      </a:r>
                      <a:r>
                        <a:rPr lang="zh-CN" altLang="en-US" sz="105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kern="1200" dirty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输入较为单一</a:t>
                      </a:r>
                      <a:r>
                        <a:rPr lang="zh-CN" altLang="en-US" sz="105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，仅考虑序列特征。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620402"/>
                  </a:ext>
                </a:extLst>
              </a:tr>
              <a:tr h="733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深度学习算法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Rimmer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et al., NDSS 2018]</a:t>
                      </a:r>
                      <a:r>
                        <a:rPr lang="en-US" altLang="zh-CN" sz="1050" baseline="30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[32]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900</a:t>
                      </a:r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个网站，每个网站包含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2500</a:t>
                      </a:r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条流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加密流量的</a:t>
                      </a:r>
                      <a:r>
                        <a:rPr lang="zh-CN" altLang="en-US" sz="105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负载，</a:t>
                      </a:r>
                      <a:endParaRPr lang="en-US" altLang="zh-CN" sz="105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包方向</a:t>
                      </a: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卷积神经网络</a:t>
                      </a:r>
                      <a:endParaRPr lang="en-US" altLang="zh-CN" sz="105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循环神经网络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zh-CN" altLang="en-US" sz="105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不需要人工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构建，可以</a:t>
                      </a:r>
                      <a:r>
                        <a:rPr lang="zh-CN" altLang="en-US" sz="105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自动化提取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有效特征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指纹</a:t>
                      </a:r>
                      <a:r>
                        <a:rPr lang="zh-CN" altLang="en-US" sz="1050" b="1" kern="1200" dirty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不具有普适性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096252"/>
                  </a:ext>
                </a:extLst>
              </a:tr>
            </a:tbl>
          </a:graphicData>
        </a:graphic>
      </p:graphicFrame>
      <p:sp>
        <p:nvSpPr>
          <p:cNvPr id="5" name="圆角矩形 4">
            <a:extLst>
              <a:ext uri="{FF2B5EF4-FFF2-40B4-BE49-F238E27FC236}">
                <a16:creationId xmlns:a16="http://schemas.microsoft.com/office/drawing/2014/main" id="{BAC64FA3-52CF-0C4B-BC64-2D80A1934FAD}"/>
              </a:ext>
            </a:extLst>
          </p:cNvPr>
          <p:cNvSpPr/>
          <p:nvPr/>
        </p:nvSpPr>
        <p:spPr bwMode="auto">
          <a:xfrm>
            <a:off x="712834" y="2727432"/>
            <a:ext cx="7920880" cy="27478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</a:pPr>
            <a:r>
              <a:rPr lang="zh-CN" altLang="en-US" sz="2800" b="1" dirty="0">
                <a:latin typeface="+mj-ea"/>
                <a:ea typeface="+mj-ea"/>
              </a:rPr>
              <a:t>挑战</a:t>
            </a:r>
            <a:endParaRPr lang="en-US" altLang="zh-CN" sz="2800" b="1" dirty="0">
              <a:latin typeface="+mj-ea"/>
              <a:ea typeface="+mj-ea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</a:rPr>
              <a:t>数据规模小</a:t>
            </a:r>
            <a:r>
              <a:rPr lang="zh-CN" altLang="en-US" dirty="0"/>
              <a:t>，在小型实验数据集上的应用分类结果难以解决实际问题。</a:t>
            </a:r>
            <a:endParaRPr lang="en-US" altLang="zh-CN" dirty="0"/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</a:rPr>
              <a:t>人工成本高</a:t>
            </a:r>
            <a:r>
              <a:rPr lang="zh-CN" altLang="en-US" dirty="0"/>
              <a:t>，如何选取、构造更有效的特征，要求丰富的专家经验和大量的时间投入。</a:t>
            </a:r>
            <a:endParaRPr lang="en-US" altLang="zh-CN" dirty="0"/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</a:rPr>
              <a:t>理想实验集</a:t>
            </a:r>
            <a:r>
              <a:rPr lang="zh-CN" altLang="en-US" dirty="0"/>
              <a:t>，不具备对噪声干扰的鲁棒性。</a:t>
            </a:r>
            <a:endParaRPr lang="en-US" altLang="zh-CN" dirty="0"/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735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23D91-E84A-AA49-9774-3E7CAD46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国内外研究现状分析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67723C-7253-F549-8B35-7E69DE3C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11760"/>
            <a:ext cx="8424936" cy="6377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基于对抗机器学习的加密流量分类加强手段（创意尝试）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主要思想：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为解决深度学习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机器学习的分类模型在拟合指纹时出现的泛化误差，利用决策边界混淆的方法，构造对抗样本，提升模型性能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代表工作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r>
              <a:rPr lang="en" altLang="zh-CN" sz="1400" dirty="0"/>
              <a:t>Improving the Robustness of Deep Neural Networks via Stability Training</a:t>
            </a:r>
            <a:r>
              <a:rPr lang="zh-CN" altLang="en-US" sz="1400" dirty="0"/>
              <a:t>（</a:t>
            </a:r>
            <a:r>
              <a:rPr lang="en-US" altLang="zh-CN" sz="1400" dirty="0"/>
              <a:t>CVPR</a:t>
            </a:r>
            <a:r>
              <a:rPr lang="zh-CN" altLang="en-US" sz="1400" dirty="0"/>
              <a:t> </a:t>
            </a:r>
            <a:r>
              <a:rPr lang="en-US" altLang="zh-CN" sz="1400" dirty="0"/>
              <a:t>2016</a:t>
            </a:r>
            <a:r>
              <a:rPr lang="zh-CN" altLang="en-US" sz="1400" dirty="0"/>
              <a:t>）</a:t>
            </a:r>
            <a:endParaRPr lang="en" altLang="zh-CN" sz="1400" dirty="0"/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r>
              <a:rPr lang="en" altLang="zh-CN" sz="1400" dirty="0">
                <a:latin typeface="+mj-ea"/>
              </a:rPr>
              <a:t>	</a:t>
            </a:r>
            <a:r>
              <a:rPr lang="zh-CN" altLang="en-US" sz="1400" dirty="0">
                <a:latin typeface="+mj-ea"/>
              </a:rPr>
              <a:t>通过对样本进行微小扰动，利用模型的</a:t>
            </a:r>
            <a:r>
              <a:rPr lang="en-US" altLang="zh-CN" sz="1400" dirty="0">
                <a:latin typeface="+mj-ea"/>
              </a:rPr>
              <a:t>retrain</a:t>
            </a:r>
            <a:r>
              <a:rPr lang="zh-CN" altLang="en-US" sz="1400" dirty="0">
                <a:latin typeface="+mj-ea"/>
              </a:rPr>
              <a:t>再训练对抗样本，提升模型的抗干扰能力和鲁棒性，更适应带噪声的实际场景，数据集。</a:t>
            </a:r>
            <a:endParaRPr lang="en-US" altLang="zh-CN" sz="1400" dirty="0">
              <a:latin typeface="+mj-ea"/>
            </a:endParaRP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r>
              <a:rPr lang="en-US" altLang="zh-CN" sz="1400" dirty="0">
                <a:latin typeface="+mj-ea"/>
              </a:rPr>
              <a:t>10.</a:t>
            </a:r>
            <a:r>
              <a:rPr lang="zh-CN" altLang="en-US" sz="1400" dirty="0">
                <a:latin typeface="+mj-ea"/>
              </a:rPr>
              <a:t> </a:t>
            </a:r>
            <a:r>
              <a:rPr lang="en" altLang="zh-CN" sz="1400" dirty="0" err="1"/>
              <a:t>MulDef</a:t>
            </a:r>
            <a:r>
              <a:rPr lang="en" altLang="zh-CN" sz="1400" dirty="0"/>
              <a:t>: Multi-model-based Defense Against Adversarial Examples for Neural Networks</a:t>
            </a:r>
            <a:r>
              <a:rPr lang="en-US" altLang="zh-CN" sz="1400" dirty="0"/>
              <a:t>(IJCAI 2018)</a:t>
            </a:r>
            <a:endParaRPr lang="en" altLang="zh-CN" sz="1400" dirty="0"/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r>
              <a:rPr lang="zh-CN" altLang="en-US" sz="1400" dirty="0">
                <a:latin typeface="+mj-ea"/>
              </a:rPr>
              <a:t>通过将多种模型进行混合训练，即模型的训练集包含非对抗样本和对抗样本（非模型本身构建的对抗样本），通过交互迭代，能够实现对非本身的模型所造出的对抗样本具有更强的鲁棒性，且分类效果提升显著。</a:t>
            </a:r>
            <a:endParaRPr lang="en-US" altLang="zh-CN" sz="1400" dirty="0">
              <a:latin typeface="+mj-ea"/>
            </a:endParaRP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r>
              <a:rPr lang="en-US" altLang="zh-CN" sz="1400" dirty="0">
                <a:latin typeface="+mj-ea"/>
              </a:rPr>
              <a:t>11.</a:t>
            </a:r>
            <a:r>
              <a:rPr lang="en" altLang="zh-CN" sz="1400" dirty="0">
                <a:latin typeface="+mj-ea"/>
              </a:rPr>
              <a:t> </a:t>
            </a:r>
            <a:r>
              <a:rPr lang="en" altLang="zh-CN" sz="1400" dirty="0" err="1">
                <a:latin typeface="+mj-ea"/>
              </a:rPr>
              <a:t>JumpEstimate</a:t>
            </a:r>
            <a:r>
              <a:rPr lang="en" altLang="zh-CN" sz="1400" dirty="0">
                <a:latin typeface="+mj-ea"/>
              </a:rPr>
              <a:t>: a Novel Black-box Countermeasure to Website Fingerprint Attack Based on Decision-boundary Confusion(ISCC 2020)</a:t>
            </a: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r>
              <a:rPr lang="zh-CN" altLang="en" sz="1400" dirty="0">
                <a:latin typeface="+mj-ea"/>
              </a:rPr>
              <a:t>通过</a:t>
            </a:r>
            <a:r>
              <a:rPr lang="zh-CN" altLang="en-US" sz="1400" dirty="0">
                <a:latin typeface="+mj-ea"/>
              </a:rPr>
              <a:t>将</a:t>
            </a:r>
            <a:r>
              <a:rPr lang="en-US" altLang="zh-CN" sz="1400" dirty="0">
                <a:latin typeface="+mj-ea"/>
              </a:rPr>
              <a:t>Tor</a:t>
            </a:r>
            <a:r>
              <a:rPr lang="zh-CN" altLang="en-US" sz="1400" dirty="0">
                <a:latin typeface="+mj-ea"/>
              </a:rPr>
              <a:t>流量分类模型进行黑盒对抗测试，混淆分类器的决策边界，构造出开销微小的对抗样本，从而实现网络防御</a:t>
            </a:r>
            <a:endParaRPr lang="en-US" altLang="zh-CN" sz="1400" dirty="0">
              <a:latin typeface="+mj-ea"/>
            </a:endParaRP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9450F14-A1B9-1748-BD70-DC1F77BCF326}"/>
              </a:ext>
            </a:extLst>
          </p:cNvPr>
          <p:cNvSpPr/>
          <p:nvPr/>
        </p:nvSpPr>
        <p:spPr bwMode="auto">
          <a:xfrm>
            <a:off x="827584" y="2976897"/>
            <a:ext cx="7920880" cy="20447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通过对抗样本的再训练，并控制对抗样本的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，进一步提高分类模型的抗噪声抗干扰性。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更贴近实际场景下的分类准确率，增强分类模型的鲁棒性，更契合大规模大场景的多应用分类任务。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95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7" y="142852"/>
            <a:ext cx="8484495" cy="582594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493253" y="2622280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493253" y="1824470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493253" y="4209728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493253" y="4997836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1353" y="1403783"/>
            <a:ext cx="6048375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rgbClr val="FF0000"/>
              </a:solidFill>
              <a:ea typeface="华文细黑" pitchFamily="2" charset="-122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31353" y="3789041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i="1" kern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531353" y="4577146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531353" y="2200003"/>
            <a:ext cx="6048375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3" name="WordArt 20"/>
          <p:cNvSpPr>
            <a:spLocks noChangeArrowheads="1" noChangeShapeType="1" noTextEdit="1"/>
          </p:cNvSpPr>
          <p:nvPr/>
        </p:nvSpPr>
        <p:spPr bwMode="auto">
          <a:xfrm>
            <a:off x="783763" y="1546660"/>
            <a:ext cx="1206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1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4" name="WordArt 23"/>
          <p:cNvSpPr>
            <a:spLocks noChangeArrowheads="1" noChangeShapeType="1" noTextEdit="1"/>
          </p:cNvSpPr>
          <p:nvPr/>
        </p:nvSpPr>
        <p:spPr bwMode="auto">
          <a:xfrm>
            <a:off x="779837" y="4725507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5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5" name="WordArt 24"/>
          <p:cNvSpPr>
            <a:spLocks noChangeArrowheads="1" noChangeShapeType="1" noTextEdit="1"/>
          </p:cNvSpPr>
          <p:nvPr/>
        </p:nvSpPr>
        <p:spPr bwMode="auto">
          <a:xfrm>
            <a:off x="779837" y="2321607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AA9"/>
                </a:solidFill>
                <a:latin typeface="黑体"/>
                <a:ea typeface="黑体"/>
              </a:rPr>
              <a:t>2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AA9"/>
              </a:solidFill>
              <a:latin typeface="黑体"/>
              <a:ea typeface="黑体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1025942" y="1403783"/>
            <a:ext cx="4982285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1025941" y="4600092"/>
            <a:ext cx="2915969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预期研究成果及创新之处</a:t>
            </a: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1025940" y="2200003"/>
            <a:ext cx="2803784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国内外研究现状分析</a:t>
            </a:r>
          </a:p>
        </p:txBody>
      </p:sp>
      <p:sp>
        <p:nvSpPr>
          <p:cNvPr id="19" name="WordArt 24"/>
          <p:cNvSpPr>
            <a:spLocks noChangeArrowheads="1" noChangeShapeType="1" noTextEdit="1"/>
          </p:cNvSpPr>
          <p:nvPr/>
        </p:nvSpPr>
        <p:spPr bwMode="auto">
          <a:xfrm>
            <a:off x="780588" y="3918970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4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1025942" y="3797772"/>
            <a:ext cx="498228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拟采取的研究方法，技术路线和可行性分析</a:t>
            </a:r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1025940" y="1358623"/>
            <a:ext cx="498228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sym typeface="宋体" panose="02010600030101010101" pitchFamily="2" charset="-122"/>
              </a:rPr>
              <a:t>开展本课题研究的意义</a:t>
            </a:r>
            <a:endParaRPr lang="en-US" altLang="zh-CN" dirty="0">
              <a:latin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493253" y="3411972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531353" y="2989695"/>
            <a:ext cx="6048375" cy="533400"/>
          </a:xfrm>
          <a:prstGeom prst="roundRect">
            <a:avLst>
              <a:gd name="adj" fmla="val 16667"/>
            </a:avLst>
          </a:prstGeom>
          <a:solidFill>
            <a:srgbClr val="005AA9"/>
          </a:soli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4" name="WordArt 24"/>
          <p:cNvSpPr>
            <a:spLocks noChangeArrowheads="1" noChangeShapeType="1" noTextEdit="1"/>
          </p:cNvSpPr>
          <p:nvPr/>
        </p:nvSpPr>
        <p:spPr bwMode="auto">
          <a:xfrm>
            <a:off x="779837" y="3120666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3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/>
              <a:ea typeface="黑体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1025940" y="2989695"/>
            <a:ext cx="2803784" cy="533400"/>
          </a:xfrm>
          <a:prstGeom prst="roundRect">
            <a:avLst>
              <a:gd name="adj" fmla="val 0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lIns="144000" anchor="ctr"/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</a:rPr>
              <a:t>研究目标，研究内容和拟解决的关键技术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6B69855B-51B4-0F4B-B391-EFEC5D3DE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53" y="575825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1DE80BE1-7693-4A44-A6A6-F72E8989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53" y="533756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8" name="WordArt 23">
            <a:extLst>
              <a:ext uri="{FF2B5EF4-FFF2-40B4-BE49-F238E27FC236}">
                <a16:creationId xmlns:a16="http://schemas.microsoft.com/office/drawing/2014/main" id="{3193F44E-0B28-2F46-B19B-CC6DE46A399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79837" y="5485924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6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9033FC89-4E80-B64F-BC70-BFC96740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941" y="5360509"/>
            <a:ext cx="2915969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进度计划及预期进展</a:t>
            </a:r>
          </a:p>
        </p:txBody>
      </p:sp>
      <p:sp>
        <p:nvSpPr>
          <p:cNvPr id="30" name="AutoShape 19">
            <a:extLst>
              <a:ext uri="{FF2B5EF4-FFF2-40B4-BE49-F238E27FC236}">
                <a16:creationId xmlns:a16="http://schemas.microsoft.com/office/drawing/2014/main" id="{F470A672-EBA3-6646-AC13-1A170A25E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024" y="3139942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55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05" y="109534"/>
            <a:ext cx="7140292" cy="648072"/>
          </a:xfrm>
        </p:spPr>
        <p:txBody>
          <a:bodyPr/>
          <a:lstStyle/>
          <a:p>
            <a:pPr algn="l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研究目标、研究内容和拟解决的关键技术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44A8F90-80BC-498A-B328-2D3DD7316D1B}"/>
              </a:ext>
            </a:extLst>
          </p:cNvPr>
          <p:cNvSpPr txBox="1"/>
          <p:nvPr/>
        </p:nvSpPr>
        <p:spPr>
          <a:xfrm>
            <a:off x="2743307" y="5686482"/>
            <a:ext cx="18473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26F3D7C-323D-4E12-88C3-A7049E999C20}"/>
              </a:ext>
            </a:extLst>
          </p:cNvPr>
          <p:cNvSpPr/>
          <p:nvPr/>
        </p:nvSpPr>
        <p:spPr>
          <a:xfrm>
            <a:off x="547511" y="1605161"/>
            <a:ext cx="2933880" cy="482660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C3FFBAE-9527-4EFD-BE8E-9436412F3995}"/>
              </a:ext>
            </a:extLst>
          </p:cNvPr>
          <p:cNvSpPr/>
          <p:nvPr/>
        </p:nvSpPr>
        <p:spPr>
          <a:xfrm>
            <a:off x="753354" y="2797087"/>
            <a:ext cx="2552553" cy="981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2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实验环境中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数据集规模较小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。仅针对小规模应用流量群进行分类识别，研究缺乏实际价值。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F17B9F-F7CE-4CF3-A2AD-421836C2396F}"/>
              </a:ext>
            </a:extLst>
          </p:cNvPr>
          <p:cNvSpPr/>
          <p:nvPr/>
        </p:nvSpPr>
        <p:spPr>
          <a:xfrm>
            <a:off x="737327" y="5056423"/>
            <a:ext cx="2553004" cy="968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2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对于加密流量的应用识别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环境过于理想，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若具有抗噪声抗干扰的分类性能，可以在实际场景下具有更重要的意义。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9E5F76A-748A-491D-AE7D-4F6F825C73EE}"/>
              </a:ext>
            </a:extLst>
          </p:cNvPr>
          <p:cNvSpPr/>
          <p:nvPr/>
        </p:nvSpPr>
        <p:spPr>
          <a:xfrm>
            <a:off x="753354" y="3933331"/>
            <a:ext cx="2553004" cy="968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2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协议指纹和流统计特征提取方法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过度依赖经验和专业知识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AB1F8E9-3A27-437B-AD1B-2C352ADA7DBD}"/>
              </a:ext>
            </a:extLst>
          </p:cNvPr>
          <p:cNvSpPr txBox="1"/>
          <p:nvPr/>
        </p:nvSpPr>
        <p:spPr>
          <a:xfrm>
            <a:off x="8006147" y="5353807"/>
            <a:ext cx="13312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97C0BA8-5D34-4963-A08D-2BAA185950DE}"/>
              </a:ext>
            </a:extLst>
          </p:cNvPr>
          <p:cNvSpPr/>
          <p:nvPr/>
        </p:nvSpPr>
        <p:spPr>
          <a:xfrm>
            <a:off x="5702327" y="1629587"/>
            <a:ext cx="2933880" cy="482660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A50E0B-68FA-4A83-B203-EAF12088632A}"/>
              </a:ext>
            </a:extLst>
          </p:cNvPr>
          <p:cNvSpPr/>
          <p:nvPr/>
        </p:nvSpPr>
        <p:spPr>
          <a:xfrm>
            <a:off x="5947724" y="2874931"/>
            <a:ext cx="2442922" cy="8234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大规模加密流量应用分类识别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0B7CD48-9767-4822-9532-8BB3A0CC88CF}"/>
              </a:ext>
            </a:extLst>
          </p:cNvPr>
          <p:cNvSpPr/>
          <p:nvPr/>
        </p:nvSpPr>
        <p:spPr>
          <a:xfrm>
            <a:off x="5939565" y="5143884"/>
            <a:ext cx="2442922" cy="859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2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应用的识别分类具有抗噪声抗干扰的性能，更适应复杂网络的实际落地场景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0F30FC-64CD-42F7-86A2-900B92485ED1}"/>
              </a:ext>
            </a:extLst>
          </p:cNvPr>
          <p:cNvSpPr/>
          <p:nvPr/>
        </p:nvSpPr>
        <p:spPr>
          <a:xfrm>
            <a:off x="5959595" y="3988104"/>
            <a:ext cx="2438917" cy="859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2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基于流原始加密载荷的深度学习模型研究</a:t>
            </a:r>
          </a:p>
        </p:txBody>
      </p:sp>
      <p:sp>
        <p:nvSpPr>
          <p:cNvPr id="39" name="波形 38">
            <a:extLst>
              <a:ext uri="{FF2B5EF4-FFF2-40B4-BE49-F238E27FC236}">
                <a16:creationId xmlns:a16="http://schemas.microsoft.com/office/drawing/2014/main" id="{9049CB83-B6EA-4AB4-9063-ADED1CF204D4}"/>
              </a:ext>
            </a:extLst>
          </p:cNvPr>
          <p:cNvSpPr/>
          <p:nvPr/>
        </p:nvSpPr>
        <p:spPr>
          <a:xfrm>
            <a:off x="1229347" y="1803826"/>
            <a:ext cx="1570207" cy="805661"/>
          </a:xfrm>
          <a:prstGeom prst="wave">
            <a:avLst/>
          </a:prstGeom>
          <a:solidFill>
            <a:schemeClr val="accen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挑战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0" name="波形 39">
            <a:extLst>
              <a:ext uri="{FF2B5EF4-FFF2-40B4-BE49-F238E27FC236}">
                <a16:creationId xmlns:a16="http://schemas.microsoft.com/office/drawing/2014/main" id="{1AAA4762-EB5E-4509-BC10-64D242BB47B4}"/>
              </a:ext>
            </a:extLst>
          </p:cNvPr>
          <p:cNvSpPr/>
          <p:nvPr/>
        </p:nvSpPr>
        <p:spPr>
          <a:xfrm>
            <a:off x="3786896" y="1855196"/>
            <a:ext cx="1570207" cy="805661"/>
          </a:xfrm>
          <a:prstGeom prst="wave">
            <a:avLst/>
          </a:prstGeom>
          <a:solidFill>
            <a:schemeClr val="accen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研究目标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波形 40">
            <a:extLst>
              <a:ext uri="{FF2B5EF4-FFF2-40B4-BE49-F238E27FC236}">
                <a16:creationId xmlns:a16="http://schemas.microsoft.com/office/drawing/2014/main" id="{38F1BCC2-2482-452A-B5F6-EBD50A2836B8}"/>
              </a:ext>
            </a:extLst>
          </p:cNvPr>
          <p:cNvSpPr/>
          <p:nvPr/>
        </p:nvSpPr>
        <p:spPr>
          <a:xfrm>
            <a:off x="6344446" y="1803826"/>
            <a:ext cx="1570207" cy="805661"/>
          </a:xfrm>
          <a:prstGeom prst="wave">
            <a:avLst/>
          </a:prstGeom>
          <a:solidFill>
            <a:schemeClr val="accen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研究内容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0C9AF2A8-FD88-4892-A073-702A78690891}"/>
              </a:ext>
            </a:extLst>
          </p:cNvPr>
          <p:cNvSpPr/>
          <p:nvPr/>
        </p:nvSpPr>
        <p:spPr>
          <a:xfrm>
            <a:off x="3694051" y="3057980"/>
            <a:ext cx="1795615" cy="54637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规模更大</a:t>
            </a:r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A6D089B-021C-40C4-870F-8DAC79172305}"/>
              </a:ext>
            </a:extLst>
          </p:cNvPr>
          <p:cNvSpPr/>
          <p:nvPr/>
        </p:nvSpPr>
        <p:spPr>
          <a:xfrm>
            <a:off x="3701771" y="5290834"/>
            <a:ext cx="1788293" cy="54637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更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robust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E1B1EED5-88DB-4F67-8CDD-20200E0CDA16}"/>
              </a:ext>
            </a:extLst>
          </p:cNvPr>
          <p:cNvSpPr/>
          <p:nvPr/>
        </p:nvSpPr>
        <p:spPr>
          <a:xfrm>
            <a:off x="3676339" y="4174407"/>
            <a:ext cx="1788293" cy="54637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特征自动提取</a:t>
            </a:r>
          </a:p>
        </p:txBody>
      </p:sp>
    </p:spTree>
    <p:extLst>
      <p:ext uri="{BB962C8B-B14F-4D97-AF65-F5344CB8AC3E}">
        <p14:creationId xmlns:p14="http://schemas.microsoft.com/office/powerpoint/2010/main" val="9555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6"/>
    </mc:Choice>
    <mc:Fallback xmlns="">
      <p:transition spd="slow" advTm="279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7" y="142852"/>
            <a:ext cx="8484495" cy="582594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493253" y="2622280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493253" y="1824470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493253" y="4209728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493253" y="4997836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1353" y="140378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31353" y="3789041"/>
            <a:ext cx="6048375" cy="533400"/>
          </a:xfrm>
          <a:prstGeom prst="roundRect">
            <a:avLst>
              <a:gd name="adj" fmla="val 16667"/>
            </a:avLst>
          </a:prstGeom>
          <a:solidFill>
            <a:srgbClr val="005AA9"/>
          </a:soli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i="1" kern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531353" y="4577146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531353" y="220000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3" name="WordArt 20"/>
          <p:cNvSpPr>
            <a:spLocks noChangeArrowheads="1" noChangeShapeType="1" noTextEdit="1"/>
          </p:cNvSpPr>
          <p:nvPr/>
        </p:nvSpPr>
        <p:spPr bwMode="auto">
          <a:xfrm>
            <a:off x="783763" y="1546660"/>
            <a:ext cx="1206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1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4" name="WordArt 23"/>
          <p:cNvSpPr>
            <a:spLocks noChangeArrowheads="1" noChangeShapeType="1" noTextEdit="1"/>
          </p:cNvSpPr>
          <p:nvPr/>
        </p:nvSpPr>
        <p:spPr bwMode="auto">
          <a:xfrm>
            <a:off x="779837" y="4725507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5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5" name="WordArt 24"/>
          <p:cNvSpPr>
            <a:spLocks noChangeArrowheads="1" noChangeShapeType="1" noTextEdit="1"/>
          </p:cNvSpPr>
          <p:nvPr/>
        </p:nvSpPr>
        <p:spPr bwMode="auto">
          <a:xfrm>
            <a:off x="779837" y="2321607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2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1025942" y="1403783"/>
            <a:ext cx="4982285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1025941" y="4600092"/>
            <a:ext cx="2915969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预期研究成果及创新之处</a:t>
            </a: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1025940" y="2200003"/>
            <a:ext cx="2803784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国内外研究现状分析</a:t>
            </a:r>
          </a:p>
        </p:txBody>
      </p:sp>
      <p:sp>
        <p:nvSpPr>
          <p:cNvPr id="19" name="WordArt 24"/>
          <p:cNvSpPr>
            <a:spLocks noChangeArrowheads="1" noChangeShapeType="1" noTextEdit="1"/>
          </p:cNvSpPr>
          <p:nvPr/>
        </p:nvSpPr>
        <p:spPr bwMode="auto">
          <a:xfrm>
            <a:off x="780588" y="3918970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4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/>
              <a:ea typeface="黑体"/>
            </a:endParaRPr>
          </a:p>
        </p:txBody>
      </p: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1025942" y="3797772"/>
            <a:ext cx="498228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</a:rPr>
              <a:t>拟采取的研究方法，技术路线和可行性分析</a:t>
            </a:r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1025940" y="1447966"/>
            <a:ext cx="498228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sym typeface="宋体" panose="02010600030101010101" pitchFamily="2" charset="-122"/>
              </a:rPr>
              <a:t>开展本课题研究的意义</a:t>
            </a:r>
            <a:endParaRPr lang="en-US" altLang="zh-CN" dirty="0">
              <a:latin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493253" y="3411972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531353" y="2989695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4" name="WordArt 24"/>
          <p:cNvSpPr>
            <a:spLocks noChangeArrowheads="1" noChangeShapeType="1" noTextEdit="1"/>
          </p:cNvSpPr>
          <p:nvPr/>
        </p:nvSpPr>
        <p:spPr bwMode="auto">
          <a:xfrm>
            <a:off x="779837" y="3120666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3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1025940" y="2989695"/>
            <a:ext cx="2803784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研究目标，研究内容和拟解决的关键技术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6B69855B-51B4-0F4B-B391-EFEC5D3DE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53" y="575825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1DE80BE1-7693-4A44-A6A6-F72E8989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53" y="533756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8" name="WordArt 23">
            <a:extLst>
              <a:ext uri="{FF2B5EF4-FFF2-40B4-BE49-F238E27FC236}">
                <a16:creationId xmlns:a16="http://schemas.microsoft.com/office/drawing/2014/main" id="{3193F44E-0B28-2F46-B19B-CC6DE46A399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79837" y="5485924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6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9033FC89-4E80-B64F-BC70-BFC96740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941" y="5360509"/>
            <a:ext cx="2915969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进度计划及预期进展</a:t>
            </a:r>
          </a:p>
        </p:txBody>
      </p:sp>
      <p:sp>
        <p:nvSpPr>
          <p:cNvPr id="30" name="AutoShape 19">
            <a:extLst>
              <a:ext uri="{FF2B5EF4-FFF2-40B4-BE49-F238E27FC236}">
                <a16:creationId xmlns:a16="http://schemas.microsoft.com/office/drawing/2014/main" id="{8EEB2E0C-C3CD-834A-A069-A5085AD0D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276" y="3929534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44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7" y="142852"/>
            <a:ext cx="8484495" cy="582594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493253" y="2622280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493253" y="1824470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493253" y="4209728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493253" y="4997836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1353" y="140378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31353" y="3789041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i="1" kern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531353" y="4577146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531353" y="220000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3" name="WordArt 20"/>
          <p:cNvSpPr>
            <a:spLocks noChangeArrowheads="1" noChangeShapeType="1" noTextEdit="1"/>
          </p:cNvSpPr>
          <p:nvPr/>
        </p:nvSpPr>
        <p:spPr bwMode="auto">
          <a:xfrm>
            <a:off x="783763" y="1546660"/>
            <a:ext cx="1206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1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4" name="WordArt 23"/>
          <p:cNvSpPr>
            <a:spLocks noChangeArrowheads="1" noChangeShapeType="1" noTextEdit="1"/>
          </p:cNvSpPr>
          <p:nvPr/>
        </p:nvSpPr>
        <p:spPr bwMode="auto">
          <a:xfrm>
            <a:off x="779837" y="4725507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5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5" name="WordArt 24"/>
          <p:cNvSpPr>
            <a:spLocks noChangeArrowheads="1" noChangeShapeType="1" noTextEdit="1"/>
          </p:cNvSpPr>
          <p:nvPr/>
        </p:nvSpPr>
        <p:spPr bwMode="auto">
          <a:xfrm>
            <a:off x="779837" y="2321607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2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1025942" y="1403783"/>
            <a:ext cx="4982285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1025941" y="4600092"/>
            <a:ext cx="2915969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预期研究成果及创新之处</a:t>
            </a: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1025940" y="2200003"/>
            <a:ext cx="2803784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国内外研究现状分析</a:t>
            </a:r>
          </a:p>
        </p:txBody>
      </p:sp>
      <p:sp>
        <p:nvSpPr>
          <p:cNvPr id="19" name="WordArt 24"/>
          <p:cNvSpPr>
            <a:spLocks noChangeArrowheads="1" noChangeShapeType="1" noTextEdit="1"/>
          </p:cNvSpPr>
          <p:nvPr/>
        </p:nvSpPr>
        <p:spPr bwMode="auto">
          <a:xfrm>
            <a:off x="780588" y="3918970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4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1025942" y="3797772"/>
            <a:ext cx="498228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拟采取的研究方法，技术路线和可行性分析</a:t>
            </a:r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1025940" y="1447966"/>
            <a:ext cx="498228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sym typeface="宋体" panose="02010600030101010101" pitchFamily="2" charset="-122"/>
              </a:rPr>
              <a:t>开展本课题研究的意义</a:t>
            </a:r>
            <a:endParaRPr lang="en-US" altLang="zh-CN" dirty="0">
              <a:latin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493253" y="3411972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531353" y="2989695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4" name="WordArt 24"/>
          <p:cNvSpPr>
            <a:spLocks noChangeArrowheads="1" noChangeShapeType="1" noTextEdit="1"/>
          </p:cNvSpPr>
          <p:nvPr/>
        </p:nvSpPr>
        <p:spPr bwMode="auto">
          <a:xfrm>
            <a:off x="779837" y="3120666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3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1025940" y="2989695"/>
            <a:ext cx="2803784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研究目标，研究内容和拟解决的关键技术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6B69855B-51B4-0F4B-B391-EFEC5D3DE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53" y="575825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1DE80BE1-7693-4A44-A6A6-F72E8989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53" y="533756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8" name="WordArt 23">
            <a:extLst>
              <a:ext uri="{FF2B5EF4-FFF2-40B4-BE49-F238E27FC236}">
                <a16:creationId xmlns:a16="http://schemas.microsoft.com/office/drawing/2014/main" id="{3193F44E-0B28-2F46-B19B-CC6DE46A399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79837" y="5485924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6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9033FC89-4E80-B64F-BC70-BFC96740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941" y="5360509"/>
            <a:ext cx="2915969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进度计划及预期进展</a:t>
            </a:r>
          </a:p>
        </p:txBody>
      </p:sp>
    </p:spTree>
    <p:extLst>
      <p:ext uri="{BB962C8B-B14F-4D97-AF65-F5344CB8AC3E}">
        <p14:creationId xmlns:p14="http://schemas.microsoft.com/office/powerpoint/2010/main" val="2717762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D723060-2731-F54F-9EB1-56A4D4D267A6}"/>
              </a:ext>
            </a:extLst>
          </p:cNvPr>
          <p:cNvSpPr/>
          <p:nvPr/>
        </p:nvSpPr>
        <p:spPr>
          <a:xfrm>
            <a:off x="191741" y="37381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拟采取的研究方法、技术路线及可行性分析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C66A3B-E4B0-2D4D-9A48-FC6BF135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583"/>
            <a:ext cx="9144000" cy="49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5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5" y="187587"/>
            <a:ext cx="8471932" cy="648072"/>
          </a:xfrm>
        </p:spPr>
        <p:txBody>
          <a:bodyPr/>
          <a:lstStyle/>
          <a:p>
            <a:r>
              <a:rPr lang="zh-CN" altLang="en-US" sz="2400" dirty="0"/>
              <a:t>研究内容一：大规模应用流量采集及分类</a:t>
            </a: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532282C-2F0E-394B-B295-E15745C4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73779"/>
              </p:ext>
            </p:extLst>
          </p:nvPr>
        </p:nvGraphicFramePr>
        <p:xfrm>
          <a:off x="611448" y="1288996"/>
          <a:ext cx="7247761" cy="442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4453">
                  <a:extLst>
                    <a:ext uri="{9D8B030D-6E8A-4147-A177-3AD203B41FA5}">
                      <a16:colId xmlns:a16="http://schemas.microsoft.com/office/drawing/2014/main" val="993039085"/>
                    </a:ext>
                  </a:extLst>
                </a:gridCol>
                <a:gridCol w="4603308">
                  <a:extLst>
                    <a:ext uri="{9D8B030D-6E8A-4147-A177-3AD203B41FA5}">
                      <a16:colId xmlns:a16="http://schemas.microsoft.com/office/drawing/2014/main" val="2023392394"/>
                    </a:ext>
                  </a:extLst>
                </a:gridCol>
              </a:tblGrid>
              <a:tr h="52725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数据集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90365"/>
                  </a:ext>
                </a:extLst>
              </a:tr>
              <a:tr h="421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采集日期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2020.06.09-2020.08.09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359623"/>
                  </a:ext>
                </a:extLst>
              </a:tr>
              <a:tr h="421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网络环境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100Gbps</a:t>
                      </a:r>
                      <a:r>
                        <a:rPr lang="zh-CN" altLang="en-US" sz="1600" dirty="0"/>
                        <a:t>高速网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07382"/>
                  </a:ext>
                </a:extLst>
              </a:tr>
              <a:tr h="421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应用个数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421538"/>
                  </a:ext>
                </a:extLst>
              </a:tr>
              <a:tr h="421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会话数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30000</a:t>
                      </a:r>
                      <a:r>
                        <a:rPr lang="zh-CN" altLang="en-US" sz="1600" dirty="0"/>
                        <a:t>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746947"/>
                  </a:ext>
                </a:extLst>
              </a:tr>
              <a:tr h="738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采集工具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Wireshark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Commview</a:t>
                      </a:r>
                      <a:r>
                        <a:rPr lang="zh-CN" altLang="en-US" sz="1600" dirty="0"/>
                        <a:t>，自动化脚本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67928"/>
                  </a:ext>
                </a:extLst>
              </a:tr>
              <a:tr h="738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应用来源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华为应用商城，</a:t>
                      </a:r>
                      <a:r>
                        <a:rPr lang="en-US" altLang="zh-CN" sz="1600" dirty="0"/>
                        <a:t>App Store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Google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play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Alexa</a:t>
                      </a:r>
                      <a:r>
                        <a:rPr lang="zh-CN" altLang="en-US" sz="1600" dirty="0"/>
                        <a:t>各自排行榜前</a:t>
                      </a:r>
                      <a:r>
                        <a:rPr lang="en-US" altLang="zh-CN" sz="1600" dirty="0"/>
                        <a:t>150</a:t>
                      </a:r>
                      <a:r>
                        <a:rPr lang="zh-CN" altLang="en-US" sz="1600" dirty="0"/>
                        <a:t>名，截取</a:t>
                      </a:r>
                      <a:r>
                        <a:rPr lang="en-US" altLang="zh-CN" sz="1600" dirty="0"/>
                        <a:t>300</a:t>
                      </a:r>
                      <a:r>
                        <a:rPr lang="zh-CN" altLang="en-US" sz="1600" dirty="0"/>
                        <a:t>交集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306978"/>
                  </a:ext>
                </a:extLst>
              </a:tr>
              <a:tr h="738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涉及平台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Windows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Android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Web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macOS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0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07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6"/>
    </mc:Choice>
    <mc:Fallback xmlns="">
      <p:transition spd="slow" advTm="27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23D91-E84A-AA49-9774-3E7CAD46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96" y="142852"/>
            <a:ext cx="6851880" cy="528480"/>
          </a:xfrm>
        </p:spPr>
        <p:txBody>
          <a:bodyPr/>
          <a:lstStyle/>
          <a:p>
            <a:r>
              <a:rPr lang="zh-CN" altLang="en-US" sz="2400" dirty="0"/>
              <a:t>研究内容一：大规模应用流量采集及分类</a:t>
            </a:r>
            <a:endParaRPr kumimoji="1" lang="zh-CN" altLang="en-US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67723C-7253-F549-8B35-7E69DE3C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11760"/>
            <a:ext cx="8424936" cy="6377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流量序列层</a:t>
            </a:r>
            <a:r>
              <a:rPr lang="en-US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字段层：</a:t>
            </a:r>
            <a:endParaRPr lang="en-US" altLang="zh-CN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zh-CN" altLang="en-US" sz="1400" dirty="0">
                <a:latin typeface="+mj-ea"/>
              </a:rPr>
              <a:t>在组内工作的基础上，利用序列层的包长序列计算成</a:t>
            </a:r>
            <a:r>
              <a:rPr lang="en-US" altLang="zh-CN" sz="1400" dirty="0">
                <a:latin typeface="+mj-ea"/>
              </a:rPr>
              <a:t>Markov</a:t>
            </a:r>
            <a:r>
              <a:rPr lang="zh-CN" altLang="en-US" sz="1400" dirty="0">
                <a:latin typeface="+mj-ea"/>
              </a:rPr>
              <a:t>转移矩阵，与字段层的加密套件字段（</a:t>
            </a:r>
            <a:r>
              <a:rPr lang="en-US" altLang="zh-CN" sz="1400" dirty="0">
                <a:latin typeface="+mj-ea"/>
              </a:rPr>
              <a:t>S2C</a:t>
            </a:r>
            <a:r>
              <a:rPr lang="zh-CN" altLang="en-US" sz="1400" dirty="0">
                <a:latin typeface="+mj-ea"/>
              </a:rPr>
              <a:t> </a:t>
            </a:r>
            <a:r>
              <a:rPr lang="en-US" altLang="zh-CN" sz="1400" dirty="0">
                <a:latin typeface="+mj-ea"/>
              </a:rPr>
              <a:t>Cipher</a:t>
            </a:r>
            <a:r>
              <a:rPr lang="zh-CN" altLang="en-US" sz="1400" dirty="0">
                <a:latin typeface="+mj-ea"/>
              </a:rPr>
              <a:t>）选择策略进行结合，构建流量特征指纹</a:t>
            </a:r>
            <a:r>
              <a:rPr lang="en-US" altLang="zh-CN" sz="1400" dirty="0">
                <a:latin typeface="+mj-ea"/>
              </a:rPr>
              <a:t>(</a:t>
            </a:r>
            <a:r>
              <a:rPr lang="en-US" altLang="zh-CN" sz="1400" b="1" dirty="0">
                <a:solidFill>
                  <a:srgbClr val="0E44B1"/>
                </a:solidFill>
                <a:latin typeface="+mj-ea"/>
              </a:rPr>
              <a:t>Chang Liu</a:t>
            </a:r>
            <a:r>
              <a:rPr lang="en-US" altLang="zh-CN" sz="1400" b="1" dirty="0">
                <a:latin typeface="+mj-ea"/>
              </a:rPr>
              <a:t>, </a:t>
            </a:r>
            <a:r>
              <a:rPr lang="en-US" altLang="zh-CN" sz="1400" dirty="0">
                <a:latin typeface="+mj-ea"/>
              </a:rPr>
              <a:t>et al. Encrypted Traffic Classification Based on Multi-Attribute Markov Probability Fingerprints, </a:t>
            </a:r>
            <a:r>
              <a:rPr lang="en-US" altLang="zh-CN" sz="1400" dirty="0" err="1">
                <a:latin typeface="+mj-ea"/>
              </a:rPr>
              <a:t>IWQoS</a:t>
            </a:r>
            <a:r>
              <a:rPr lang="en-US" altLang="zh-CN" sz="1400" dirty="0">
                <a:latin typeface="+mj-ea"/>
              </a:rPr>
              <a:t> 2018,)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分类模型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Split-Attention Networks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13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ResNeSt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适应网络场景下的长尾分布）的基础上</a:t>
            </a:r>
            <a:endParaRPr lang="en-US" altLang="zh-CN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结合了</a:t>
            </a:r>
            <a:r>
              <a:rPr lang="e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Multi-path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SK-Net</a:t>
            </a:r>
            <a:r>
              <a:rPr lang="zh-CN" altLang="e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Multi-path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+mj-ea"/>
              </a:rPr>
              <a:t>每个网络块均由不同卷机</a:t>
            </a:r>
            <a:r>
              <a:rPr lang="en-US" altLang="zh-CN" sz="1400" dirty="0">
                <a:latin typeface="+mj-ea"/>
              </a:rPr>
              <a:t>kernel</a:t>
            </a:r>
            <a:r>
              <a:rPr lang="zh-CN" altLang="en-US" sz="1400" dirty="0">
                <a:latin typeface="+mj-ea"/>
              </a:rPr>
              <a:t>组成。能够适应多重特征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SK-Net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+mj-ea"/>
              </a:rPr>
              <a:t>两个网络分支</a:t>
            </a:r>
            <a:r>
              <a:rPr lang="en-US" altLang="zh-CN" sz="1400" dirty="0">
                <a:latin typeface="+mj-ea"/>
              </a:rPr>
              <a:t>(</a:t>
            </a:r>
            <a:r>
              <a:rPr lang="zh-CN" altLang="en-US" sz="1400" dirty="0">
                <a:latin typeface="+mj-ea"/>
              </a:rPr>
              <a:t>两个</a:t>
            </a:r>
            <a:r>
              <a:rPr lang="en-US" altLang="zh-CN" sz="1400" dirty="0">
                <a:latin typeface="+mj-ea"/>
              </a:rPr>
              <a:t>Group)</a:t>
            </a:r>
            <a:r>
              <a:rPr lang="zh-CN" altLang="en-US" sz="1400" dirty="0">
                <a:latin typeface="+mj-ea"/>
              </a:rPr>
              <a:t>引入特征图注意力（</a:t>
            </a:r>
            <a:r>
              <a:rPr lang="en-US" altLang="zh-CN" sz="1400" dirty="0">
                <a:latin typeface="+mj-ea"/>
              </a:rPr>
              <a:t>feature-map attention</a:t>
            </a:r>
            <a:r>
              <a:rPr lang="zh-CN" altLang="en-US" sz="1400" dirty="0">
                <a:latin typeface="+mj-ea"/>
              </a:rPr>
              <a:t>）</a:t>
            </a:r>
            <a:endParaRPr lang="en-US" altLang="zh-CN" sz="1400" dirty="0">
              <a:latin typeface="+mj-ea"/>
            </a:endParaRPr>
          </a:p>
          <a:p>
            <a:pPr marL="1028700" lvl="3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模型特点：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3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+mj-ea"/>
              </a:rPr>
              <a:t>更适用于大类别分类（上百种分类）</a:t>
            </a:r>
            <a:endParaRPr lang="en-US" altLang="zh-CN" sz="1400" dirty="0">
              <a:latin typeface="+mj-ea"/>
            </a:endParaRPr>
          </a:p>
          <a:p>
            <a:pPr marL="1028700" lvl="3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400" dirty="0">
                <a:latin typeface="+mj-ea"/>
              </a:rPr>
              <a:t>	</a:t>
            </a:r>
            <a:r>
              <a:rPr lang="zh-CN" altLang="en-US" sz="1400" dirty="0">
                <a:latin typeface="+mj-ea"/>
              </a:rPr>
              <a:t>局部链接</a:t>
            </a:r>
            <a:endParaRPr lang="en-US" altLang="zh-CN" sz="1400" dirty="0">
              <a:latin typeface="+mj-ea"/>
            </a:endParaRPr>
          </a:p>
          <a:p>
            <a:pPr marL="1028700" lvl="3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r>
              <a:rPr lang="en-US" altLang="zh-CN" sz="1400" dirty="0">
                <a:latin typeface="+mj-ea"/>
              </a:rPr>
              <a:t>	</a:t>
            </a:r>
            <a:r>
              <a:rPr lang="zh-CN" altLang="en-US" sz="1400" dirty="0">
                <a:latin typeface="+mj-ea"/>
              </a:rPr>
              <a:t>时间或空间亚采样</a:t>
            </a:r>
            <a:endParaRPr lang="en-US" altLang="zh-CN" sz="1400" dirty="0">
              <a:latin typeface="+mj-ea"/>
            </a:endParaRPr>
          </a:p>
          <a:p>
            <a:pPr marL="1028700" lvl="3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FDD1CD-661B-2A4D-B0E9-2594A9DE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44" y="1981200"/>
            <a:ext cx="4470400" cy="1447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6D14AD-E35E-BB44-90E5-EEE3AECC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07" y="561936"/>
            <a:ext cx="41021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23D91-E84A-AA49-9774-3E7CAD46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96" y="142852"/>
            <a:ext cx="6851880" cy="528480"/>
          </a:xfrm>
        </p:spPr>
        <p:txBody>
          <a:bodyPr/>
          <a:lstStyle/>
          <a:p>
            <a:r>
              <a:rPr lang="zh-CN" altLang="en-US" sz="2400" dirty="0"/>
              <a:t>研究内容二：对抗训练增强</a:t>
            </a:r>
            <a:endParaRPr kumimoji="1" lang="zh-CN" altLang="en-US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67723C-7253-F549-8B35-7E69DE3C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11760"/>
            <a:ext cx="8424936" cy="6377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对抗样本生成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JumpEstimate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r>
              <a:rPr lang="zh-CN" altLang="en-US" sz="1600" dirty="0">
                <a:latin typeface="+mj-ea"/>
              </a:rPr>
              <a:t>利用黑盒对抗的思想，结合对抗机器学习寻找分类器的分类决策边界，构造能使边界混淆的对抗样本，利用对抗训练再增强模型的分类准确率，提升模型对噪声抗干扰性，</a:t>
            </a:r>
            <a:r>
              <a:rPr lang="en-US" altLang="zh-CN" sz="1600" dirty="0">
                <a:latin typeface="+mj-ea"/>
              </a:rPr>
              <a:t>(</a:t>
            </a:r>
            <a:r>
              <a:rPr lang="en-US" altLang="zh-CN" sz="1600" b="1" dirty="0">
                <a:solidFill>
                  <a:srgbClr val="0E44B1"/>
                </a:solidFill>
                <a:latin typeface="+mj-ea"/>
              </a:rPr>
              <a:t>Wei Cai</a:t>
            </a:r>
            <a:r>
              <a:rPr lang="en-US" altLang="zh-CN" sz="1600" b="1" dirty="0">
                <a:latin typeface="+mj-ea"/>
              </a:rPr>
              <a:t>, </a:t>
            </a:r>
            <a:r>
              <a:rPr lang="en-US" altLang="zh-CN" sz="1600" dirty="0">
                <a:latin typeface="+mj-ea"/>
              </a:rPr>
              <a:t>et al. </a:t>
            </a:r>
            <a:r>
              <a:rPr lang="en" altLang="zh-CN" sz="1600" dirty="0" err="1">
                <a:latin typeface="+mj-ea"/>
              </a:rPr>
              <a:t>JumpEstimate</a:t>
            </a:r>
            <a:r>
              <a:rPr lang="en" altLang="zh-CN" sz="1600" dirty="0">
                <a:latin typeface="+mj-ea"/>
              </a:rPr>
              <a:t>: a Novel Black-box Countermeasure to Website Fingerprint Attack Based on Decision-boundary </a:t>
            </a:r>
            <a:r>
              <a:rPr lang="en" altLang="zh-CN" sz="1600" dirty="0" err="1">
                <a:latin typeface="+mj-ea"/>
              </a:rPr>
              <a:t>Confusion,ISCC</a:t>
            </a:r>
            <a:r>
              <a:rPr lang="en" altLang="zh-CN" sz="1600" dirty="0">
                <a:latin typeface="+mj-ea"/>
              </a:rPr>
              <a:t> 2020)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对抗训练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</a:rPr>
              <a:t>利用</a:t>
            </a:r>
            <a:r>
              <a:rPr lang="en-US" altLang="zh-CN" sz="1600" dirty="0" err="1">
                <a:latin typeface="+mj-ea"/>
              </a:rPr>
              <a:t>Tensorflow</a:t>
            </a:r>
            <a:r>
              <a:rPr lang="zh-CN" altLang="en-US" sz="1600" dirty="0">
                <a:latin typeface="+mj-ea"/>
              </a:rPr>
              <a:t> </a:t>
            </a:r>
            <a:r>
              <a:rPr lang="en-US" altLang="zh-CN" sz="1600" dirty="0">
                <a:latin typeface="+mj-ea"/>
              </a:rPr>
              <a:t>retrain</a:t>
            </a:r>
            <a:r>
              <a:rPr lang="zh-CN" altLang="en-US" sz="1600" dirty="0">
                <a:latin typeface="+mj-ea"/>
              </a:rPr>
              <a:t>模块进行对抗样本与原始样本融合，在原有模型</a:t>
            </a:r>
            <a:r>
              <a:rPr lang="en-US" altLang="zh-CN" sz="1600" dirty="0">
                <a:latin typeface="+mj-ea"/>
              </a:rPr>
              <a:t>checkpoint</a:t>
            </a:r>
            <a:r>
              <a:rPr lang="zh-CN" altLang="en-US" sz="1600" dirty="0">
                <a:latin typeface="+mj-ea"/>
              </a:rPr>
              <a:t>的基础上重新训练，并在测试集上进行交叉验证对抗训练效果。</a:t>
            </a:r>
            <a:endParaRPr lang="en-US" altLang="zh-CN" sz="1600" dirty="0">
              <a:latin typeface="+mj-ea"/>
            </a:endParaRP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endParaRPr lang="en" altLang="zh-CN" sz="1400" dirty="0">
              <a:latin typeface="+mj-ea"/>
            </a:endParaRPr>
          </a:p>
          <a:p>
            <a:pPr marL="61468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E44B1"/>
              </a:buClr>
              <a:buNone/>
            </a:pPr>
            <a:endParaRPr lang="en" altLang="zh-CN" sz="1400" dirty="0">
              <a:latin typeface="+mj-ea"/>
            </a:endParaRPr>
          </a:p>
          <a:p>
            <a:pPr marL="1028700" lvl="3" inden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srgbClr val="0E44B1"/>
              </a:buClr>
              <a:buNone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029667-1788-E048-B8F1-59126D08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413"/>
            <a:ext cx="9144000" cy="40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23D91-E84A-AA49-9774-3E7CAD46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96" y="142852"/>
            <a:ext cx="6851880" cy="528480"/>
          </a:xfrm>
        </p:spPr>
        <p:txBody>
          <a:bodyPr/>
          <a:lstStyle/>
          <a:p>
            <a:r>
              <a:rPr lang="zh-CN" altLang="en-US" sz="2400" dirty="0"/>
              <a:t>研究内容三：原型系统实现</a:t>
            </a:r>
            <a:endParaRPr kumimoji="1" lang="zh-CN" altLang="en-US" sz="2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8E34CF-60FC-5648-A651-51906E823022}"/>
              </a:ext>
            </a:extLst>
          </p:cNvPr>
          <p:cNvGrpSpPr/>
          <p:nvPr/>
        </p:nvGrpSpPr>
        <p:grpSpPr>
          <a:xfrm>
            <a:off x="734699" y="1556792"/>
            <a:ext cx="7674602" cy="4408942"/>
            <a:chOff x="672068" y="1243297"/>
            <a:chExt cx="7716356" cy="463397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CBE6E0B-F199-5A46-85B5-DCB2C54D0FF4}"/>
                </a:ext>
              </a:extLst>
            </p:cNvPr>
            <p:cNvSpPr/>
            <p:nvPr/>
          </p:nvSpPr>
          <p:spPr>
            <a:xfrm>
              <a:off x="672068" y="1243297"/>
              <a:ext cx="7716356" cy="4633975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B07B5B5-9031-9246-97F7-9BB03617AE0A}"/>
                </a:ext>
              </a:extLst>
            </p:cNvPr>
            <p:cNvSpPr/>
            <p:nvPr/>
          </p:nvSpPr>
          <p:spPr>
            <a:xfrm>
              <a:off x="6012160" y="1916832"/>
              <a:ext cx="2044728" cy="380325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2">
              <a:extLst>
                <a:ext uri="{FF2B5EF4-FFF2-40B4-BE49-F238E27FC236}">
                  <a16:creationId xmlns:a16="http://schemas.microsoft.com/office/drawing/2014/main" id="{C9E566E3-6F22-2A40-B4CE-1091C628DC4D}"/>
                </a:ext>
              </a:extLst>
            </p:cNvPr>
            <p:cNvSpPr/>
            <p:nvPr/>
          </p:nvSpPr>
          <p:spPr>
            <a:xfrm>
              <a:off x="1026816" y="1916833"/>
              <a:ext cx="1925699" cy="380325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4">
              <a:extLst>
                <a:ext uri="{FF2B5EF4-FFF2-40B4-BE49-F238E27FC236}">
                  <a16:creationId xmlns:a16="http://schemas.microsoft.com/office/drawing/2014/main" id="{0D31195D-73FA-CA48-AB29-BB14A74251BE}"/>
                </a:ext>
              </a:extLst>
            </p:cNvPr>
            <p:cNvSpPr/>
            <p:nvPr/>
          </p:nvSpPr>
          <p:spPr>
            <a:xfrm>
              <a:off x="1071051" y="2209174"/>
              <a:ext cx="1750205" cy="398144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</a:rPr>
                <a:t>系统前端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85D2A5-47D9-BC4D-B017-3556A0962D7C}"/>
                </a:ext>
              </a:extLst>
            </p:cNvPr>
            <p:cNvSpPr/>
            <p:nvPr/>
          </p:nvSpPr>
          <p:spPr>
            <a:xfrm flipH="1">
              <a:off x="1157906" y="4043523"/>
              <a:ext cx="1655967" cy="709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Arial" panose="020B0604020202020204" pitchFamily="34" charset="0"/>
                  <a:ea typeface="微软雅黑" panose="020B0503020204020204" pitchFamily="34" charset="-122"/>
                </a:rPr>
                <a:t>流量信息统计模块</a:t>
              </a:r>
            </a:p>
          </p:txBody>
        </p:sp>
        <p:sp>
          <p:nvSpPr>
            <p:cNvPr id="15" name="流程图: 磁盘 24">
              <a:extLst>
                <a:ext uri="{FF2B5EF4-FFF2-40B4-BE49-F238E27FC236}">
                  <a16:creationId xmlns:a16="http://schemas.microsoft.com/office/drawing/2014/main" id="{5F64EF03-7E37-484D-BBF9-E115A028002B}"/>
                </a:ext>
              </a:extLst>
            </p:cNvPr>
            <p:cNvSpPr/>
            <p:nvPr/>
          </p:nvSpPr>
          <p:spPr>
            <a:xfrm>
              <a:off x="3610625" y="2718832"/>
              <a:ext cx="1717202" cy="109198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</a:rPr>
                <a:t>Kafka</a:t>
              </a:r>
              <a:r>
                <a:rPr lang="zh-CN" altLang="en-US" sz="1600" dirty="0">
                  <a:latin typeface="Arial" panose="020B0604020202020204" pitchFamily="34" charset="0"/>
                  <a:ea typeface="微软雅黑" panose="020B0503020204020204" pitchFamily="34" charset="-122"/>
                </a:rPr>
                <a:t>消息队列</a:t>
              </a:r>
            </a:p>
            <a:p>
              <a:pPr algn="ctr"/>
              <a:endParaRPr lang="zh-CN" altLang="en-US" sz="10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箭头: 右 26">
              <a:extLst>
                <a:ext uri="{FF2B5EF4-FFF2-40B4-BE49-F238E27FC236}">
                  <a16:creationId xmlns:a16="http://schemas.microsoft.com/office/drawing/2014/main" id="{7EF45B86-29F6-6C40-A1CE-ED8F27D2F5E1}"/>
                </a:ext>
              </a:extLst>
            </p:cNvPr>
            <p:cNvSpPr/>
            <p:nvPr/>
          </p:nvSpPr>
          <p:spPr>
            <a:xfrm>
              <a:off x="3003834" y="3126944"/>
              <a:ext cx="531683" cy="505344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箭头: 右 27">
              <a:extLst>
                <a:ext uri="{FF2B5EF4-FFF2-40B4-BE49-F238E27FC236}">
                  <a16:creationId xmlns:a16="http://schemas.microsoft.com/office/drawing/2014/main" id="{0AC58616-6D0B-E44C-8789-8A9978B87018}"/>
                </a:ext>
              </a:extLst>
            </p:cNvPr>
            <p:cNvSpPr/>
            <p:nvPr/>
          </p:nvSpPr>
          <p:spPr>
            <a:xfrm>
              <a:off x="5402935" y="3126944"/>
              <a:ext cx="531683" cy="505344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矩形: 圆角 28">
              <a:extLst>
                <a:ext uri="{FF2B5EF4-FFF2-40B4-BE49-F238E27FC236}">
                  <a16:creationId xmlns:a16="http://schemas.microsoft.com/office/drawing/2014/main" id="{CD13AF9C-737F-EB46-9C9B-B858706C3974}"/>
                </a:ext>
              </a:extLst>
            </p:cNvPr>
            <p:cNvSpPr/>
            <p:nvPr/>
          </p:nvSpPr>
          <p:spPr>
            <a:xfrm>
              <a:off x="6088742" y="2213665"/>
              <a:ext cx="1750205" cy="398144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</a:rPr>
                <a:t>系统后端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6807027-FDA1-3B41-BE97-66840D7DC274}"/>
                </a:ext>
              </a:extLst>
            </p:cNvPr>
            <p:cNvGrpSpPr/>
            <p:nvPr/>
          </p:nvGrpSpPr>
          <p:grpSpPr>
            <a:xfrm>
              <a:off x="6171904" y="2885955"/>
              <a:ext cx="1725240" cy="2559986"/>
              <a:chOff x="5718342" y="2597206"/>
              <a:chExt cx="1725240" cy="2559986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A0A74BE-8144-E746-908F-478FC2A88C06}"/>
                  </a:ext>
                </a:extLst>
              </p:cNvPr>
              <p:cNvSpPr txBox="1"/>
              <p:nvPr/>
            </p:nvSpPr>
            <p:spPr>
              <a:xfrm>
                <a:off x="5724128" y="4221088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标注: 下箭头 30">
                <a:extLst>
                  <a:ext uri="{FF2B5EF4-FFF2-40B4-BE49-F238E27FC236}">
                    <a16:creationId xmlns:a16="http://schemas.microsoft.com/office/drawing/2014/main" id="{C79D3830-2484-3744-8B56-9B0FB3640FEF}"/>
                  </a:ext>
                </a:extLst>
              </p:cNvPr>
              <p:cNvSpPr/>
              <p:nvPr/>
            </p:nvSpPr>
            <p:spPr>
              <a:xfrm>
                <a:off x="5718342" y="2597206"/>
                <a:ext cx="1725240" cy="992294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加密流量判断模块</a:t>
                </a:r>
              </a:p>
            </p:txBody>
          </p:sp>
          <p:sp>
            <p:nvSpPr>
              <p:cNvPr id="26" name="标注: 下箭头 31">
                <a:extLst>
                  <a:ext uri="{FF2B5EF4-FFF2-40B4-BE49-F238E27FC236}">
                    <a16:creationId xmlns:a16="http://schemas.microsoft.com/office/drawing/2014/main" id="{03D118A0-31EC-4A42-9861-C8C38FBC3F60}"/>
                  </a:ext>
                </a:extLst>
              </p:cNvPr>
              <p:cNvSpPr/>
              <p:nvPr/>
            </p:nvSpPr>
            <p:spPr>
              <a:xfrm>
                <a:off x="5718342" y="3603652"/>
                <a:ext cx="1725240" cy="992294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特征提取处理模块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D0D4C5E-014D-5E4E-AF4F-166A94A28F2A}"/>
                  </a:ext>
                </a:extLst>
              </p:cNvPr>
              <p:cNvSpPr/>
              <p:nvPr/>
            </p:nvSpPr>
            <p:spPr>
              <a:xfrm>
                <a:off x="5718342" y="4610621"/>
                <a:ext cx="1725240" cy="5465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分类器属性标注模块</a:t>
                </a:r>
              </a:p>
            </p:txBody>
          </p:sp>
        </p:grpSp>
        <p:sp>
          <p:nvSpPr>
            <p:cNvPr id="20" name="箭头: 左 35">
              <a:extLst>
                <a:ext uri="{FF2B5EF4-FFF2-40B4-BE49-F238E27FC236}">
                  <a16:creationId xmlns:a16="http://schemas.microsoft.com/office/drawing/2014/main" id="{3E1B9844-70C3-9745-A84D-008F6E07A057}"/>
                </a:ext>
              </a:extLst>
            </p:cNvPr>
            <p:cNvSpPr/>
            <p:nvPr/>
          </p:nvSpPr>
          <p:spPr>
            <a:xfrm>
              <a:off x="5400605" y="4930243"/>
              <a:ext cx="531683" cy="554303"/>
            </a:xfrm>
            <a:prstGeom prst="lef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流程图: 磁盘 36">
              <a:extLst>
                <a:ext uri="{FF2B5EF4-FFF2-40B4-BE49-F238E27FC236}">
                  <a16:creationId xmlns:a16="http://schemas.microsoft.com/office/drawing/2014/main" id="{47AFEA83-69A4-CA44-BC8D-B5AFEAE96834}"/>
                </a:ext>
              </a:extLst>
            </p:cNvPr>
            <p:cNvSpPr/>
            <p:nvPr/>
          </p:nvSpPr>
          <p:spPr>
            <a:xfrm>
              <a:off x="3584313" y="4595323"/>
              <a:ext cx="1746597" cy="109198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附加应用识别信息的</a:t>
              </a:r>
              <a:endPara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流信息数据库</a:t>
              </a:r>
            </a:p>
          </p:txBody>
        </p:sp>
        <p:sp>
          <p:nvSpPr>
            <p:cNvPr id="22" name="标注: 下箭头 37">
              <a:extLst>
                <a:ext uri="{FF2B5EF4-FFF2-40B4-BE49-F238E27FC236}">
                  <a16:creationId xmlns:a16="http://schemas.microsoft.com/office/drawing/2014/main" id="{CB88903D-704A-3A40-BAF8-9C9CE61DAF74}"/>
                </a:ext>
              </a:extLst>
            </p:cNvPr>
            <p:cNvSpPr/>
            <p:nvPr/>
          </p:nvSpPr>
          <p:spPr>
            <a:xfrm>
              <a:off x="1177176" y="3051229"/>
              <a:ext cx="1571467" cy="992294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Arial" panose="020B0604020202020204" pitchFamily="34" charset="0"/>
                  <a:ea typeface="微软雅黑" panose="020B0503020204020204" pitchFamily="34" charset="-122"/>
                </a:rPr>
                <a:t>流量采集模块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7C0F9EB-CAE6-1246-98B7-9DF7CE274C66}"/>
                </a:ext>
              </a:extLst>
            </p:cNvPr>
            <p:cNvSpPr txBox="1"/>
            <p:nvPr/>
          </p:nvSpPr>
          <p:spPr>
            <a:xfrm>
              <a:off x="1822182" y="1346074"/>
              <a:ext cx="5815318" cy="485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面向大规模加密流量的应用分类原型系统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67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ED55D0-12C0-2F44-9145-3E2B1152612A}"/>
              </a:ext>
            </a:extLst>
          </p:cNvPr>
          <p:cNvSpPr txBox="1"/>
          <p:nvPr/>
        </p:nvSpPr>
        <p:spPr>
          <a:xfrm>
            <a:off x="599585" y="1159228"/>
            <a:ext cx="58958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微软雅黑" panose="020B0503020204020204" pitchFamily="34" charset="-122"/>
              </a:rPr>
              <a:t>系统目标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40000" indent="-3600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" panose="020B0503020204020204" pitchFamily="34" charset="-122"/>
              </a:rPr>
              <a:t>识别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300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种</a:t>
            </a:r>
            <a:r>
              <a:rPr lang="zh-CN" altLang="en-US" dirty="0">
                <a:ea typeface="微软雅黑" panose="020B0503020204020204" pitchFamily="34" charset="-122"/>
              </a:rPr>
              <a:t>的应用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540000" indent="-3600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" panose="020B0503020204020204" pitchFamily="34" charset="-122"/>
              </a:rPr>
              <a:t>识别的应用满足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细粒度</a:t>
            </a:r>
            <a:r>
              <a:rPr lang="zh-CN" altLang="en-US" dirty="0">
                <a:ea typeface="微软雅黑" panose="020B0503020204020204" pitchFamily="34" charset="-122"/>
              </a:rPr>
              <a:t>要求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900000" lvl="1" indent="-360000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ea typeface="微软雅黑" panose="020B0503020204020204" pitchFamily="34" charset="-122"/>
              </a:rPr>
              <a:t>平台版本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900000" lvl="1" indent="-360000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ea typeface="微软雅黑" panose="020B0503020204020204" pitchFamily="34" charset="-122"/>
              </a:rPr>
              <a:t>应用信息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80000">
              <a:spcBef>
                <a:spcPts val="500"/>
              </a:spcBef>
            </a:pP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p"/>
            </a:pPr>
            <a:r>
              <a:rPr lang="zh-CN" altLang="en-US" b="1" dirty="0">
                <a:ea typeface="微软雅黑" panose="020B0503020204020204" pitchFamily="34" charset="-122"/>
              </a:rPr>
              <a:t>性能优化方法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40000" indent="-3600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" panose="020B0503020204020204" pitchFamily="34" charset="-122"/>
              </a:rPr>
              <a:t>将系统拆解为前端、后端，并用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Kafka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消息队列</a:t>
            </a:r>
            <a:r>
              <a:rPr lang="zh-CN" altLang="en-US" dirty="0">
                <a:ea typeface="微软雅黑" panose="020B0503020204020204" pitchFamily="34" charset="-122"/>
              </a:rPr>
              <a:t>实现前端和后端消息处理的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负载均衡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540000" indent="-3600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" panose="020B0503020204020204" pitchFamily="34" charset="-122"/>
              </a:rPr>
              <a:t>采用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分布式</a:t>
            </a:r>
            <a:r>
              <a:rPr lang="zh-CN" altLang="en-US" dirty="0">
                <a:ea typeface="微软雅黑" panose="020B0503020204020204" pitchFamily="34" charset="-122"/>
              </a:rPr>
              <a:t>框架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540000" indent="-3600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" panose="020B0503020204020204" pitchFamily="34" charset="-122"/>
              </a:rPr>
              <a:t>减少特征维度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540000" indent="-3600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" panose="020B0503020204020204" pitchFamily="34" charset="-122"/>
              </a:rPr>
              <a:t>优化模型结构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E3D0EA8-B306-0740-95FA-9C2686A3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96" y="142852"/>
            <a:ext cx="6851880" cy="528480"/>
          </a:xfrm>
        </p:spPr>
        <p:txBody>
          <a:bodyPr/>
          <a:lstStyle/>
          <a:p>
            <a:r>
              <a:rPr lang="zh-CN" altLang="en-US" sz="2400" dirty="0"/>
              <a:t>研究内容三：原型系统实现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9103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7" y="142852"/>
            <a:ext cx="8484495" cy="582594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493253" y="2622280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493253" y="1824470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493253" y="4209728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493253" y="4997836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1353" y="140378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31353" y="3789041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i="1" kern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531353" y="4577146"/>
            <a:ext cx="6048375" cy="533400"/>
          </a:xfrm>
          <a:prstGeom prst="roundRect">
            <a:avLst>
              <a:gd name="adj" fmla="val 16667"/>
            </a:avLst>
          </a:prstGeom>
          <a:solidFill>
            <a:srgbClr val="005AA9"/>
          </a:soli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531353" y="220000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3" name="WordArt 20"/>
          <p:cNvSpPr>
            <a:spLocks noChangeArrowheads="1" noChangeShapeType="1" noTextEdit="1"/>
          </p:cNvSpPr>
          <p:nvPr/>
        </p:nvSpPr>
        <p:spPr bwMode="auto">
          <a:xfrm>
            <a:off x="783763" y="1546660"/>
            <a:ext cx="1206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1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4" name="WordArt 23"/>
          <p:cNvSpPr>
            <a:spLocks noChangeArrowheads="1" noChangeShapeType="1" noTextEdit="1"/>
          </p:cNvSpPr>
          <p:nvPr/>
        </p:nvSpPr>
        <p:spPr bwMode="auto">
          <a:xfrm>
            <a:off x="779837" y="4725507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5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/>
              <a:ea typeface="黑体"/>
            </a:endParaRPr>
          </a:p>
        </p:txBody>
      </p:sp>
      <p:sp>
        <p:nvSpPr>
          <p:cNvPr id="15" name="WordArt 24"/>
          <p:cNvSpPr>
            <a:spLocks noChangeArrowheads="1" noChangeShapeType="1" noTextEdit="1"/>
          </p:cNvSpPr>
          <p:nvPr/>
        </p:nvSpPr>
        <p:spPr bwMode="auto">
          <a:xfrm>
            <a:off x="779837" y="2321607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2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1025942" y="1403783"/>
            <a:ext cx="4982285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1025941" y="4600092"/>
            <a:ext cx="2915969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</a:rPr>
              <a:t>预期研究成果及创新之处</a:t>
            </a: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1025940" y="2200003"/>
            <a:ext cx="2803784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国内外研究现状分析</a:t>
            </a:r>
          </a:p>
        </p:txBody>
      </p:sp>
      <p:sp>
        <p:nvSpPr>
          <p:cNvPr id="19" name="WordArt 24"/>
          <p:cNvSpPr>
            <a:spLocks noChangeArrowheads="1" noChangeShapeType="1" noTextEdit="1"/>
          </p:cNvSpPr>
          <p:nvPr/>
        </p:nvSpPr>
        <p:spPr bwMode="auto">
          <a:xfrm>
            <a:off x="780588" y="3918970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4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1025942" y="3797772"/>
            <a:ext cx="498228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拟采取的研究方法，技术路线和可行性分析</a:t>
            </a:r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1025940" y="1447966"/>
            <a:ext cx="498228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sym typeface="宋体" panose="02010600030101010101" pitchFamily="2" charset="-122"/>
              </a:rPr>
              <a:t>开展本课题研究的意义</a:t>
            </a:r>
            <a:endParaRPr lang="en-US" altLang="zh-CN" dirty="0">
              <a:latin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493253" y="3411972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531353" y="2989695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4" name="WordArt 24"/>
          <p:cNvSpPr>
            <a:spLocks noChangeArrowheads="1" noChangeShapeType="1" noTextEdit="1"/>
          </p:cNvSpPr>
          <p:nvPr/>
        </p:nvSpPr>
        <p:spPr bwMode="auto">
          <a:xfrm>
            <a:off x="779837" y="3120666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3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1025940" y="2989695"/>
            <a:ext cx="2803784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研究目标，研究内容和拟解决的关键技术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6B69855B-51B4-0F4B-B391-EFEC5D3DE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53" y="575825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1DE80BE1-7693-4A44-A6A6-F72E8989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53" y="533756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8" name="WordArt 23">
            <a:extLst>
              <a:ext uri="{FF2B5EF4-FFF2-40B4-BE49-F238E27FC236}">
                <a16:creationId xmlns:a16="http://schemas.microsoft.com/office/drawing/2014/main" id="{3193F44E-0B28-2F46-B19B-CC6DE46A399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79837" y="5485924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6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9033FC89-4E80-B64F-BC70-BFC96740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941" y="5360509"/>
            <a:ext cx="2915969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进度计划及预期进展</a:t>
            </a:r>
          </a:p>
        </p:txBody>
      </p:sp>
      <p:sp>
        <p:nvSpPr>
          <p:cNvPr id="30" name="AutoShape 19">
            <a:extLst>
              <a:ext uri="{FF2B5EF4-FFF2-40B4-BE49-F238E27FC236}">
                <a16:creationId xmlns:a16="http://schemas.microsoft.com/office/drawing/2014/main" id="{91CD1A0B-196D-DE4E-B5A8-658F1C74E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864" y="4726373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141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2267A-4C0D-634F-BCD6-BBFB1E4C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88" y="393649"/>
            <a:ext cx="6972320" cy="582594"/>
          </a:xfrm>
        </p:spPr>
        <p:txBody>
          <a:bodyPr/>
          <a:lstStyle/>
          <a:p>
            <a:r>
              <a:rPr lang="zh-CN" altLang="en-US" dirty="0">
                <a:solidFill>
                  <a:srgbClr val="005AA9"/>
                </a:solidFill>
                <a:latin typeface="微软雅黑" pitchFamily="34" charset="-122"/>
              </a:rPr>
              <a:t>预期研究成果及创新之处</a:t>
            </a:r>
            <a:br>
              <a:rPr lang="zh-CN" altLang="en-US" dirty="0">
                <a:solidFill>
                  <a:srgbClr val="005AA9"/>
                </a:solidFill>
                <a:latin typeface="微软雅黑" pitchFamily="34" charset="-122"/>
              </a:rPr>
            </a:br>
            <a:endParaRPr kumimoji="1" lang="zh-CN" altLang="en-US" dirty="0">
              <a:solidFill>
                <a:srgbClr val="005AA9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62E56E-8761-2A42-BEA5-9B8F4EC125CB}"/>
              </a:ext>
            </a:extLst>
          </p:cNvPr>
          <p:cNvSpPr txBox="1"/>
          <p:nvPr/>
        </p:nvSpPr>
        <p:spPr>
          <a:xfrm>
            <a:off x="539552" y="1412776"/>
            <a:ext cx="7632848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预期研究成果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40000" lvl="1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可信应用数据标注后的加密流量特征数据集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40000" lvl="1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针对原始加密流量分类的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</a:rPr>
              <a:t>ResNeSt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神经网络模型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40000" lvl="1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面向加密流量的对抗训练辅助模型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40000" lvl="1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面向大规模环境的加密应用流量分类原型系统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40000" lvl="1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论文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篇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n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n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创新之处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400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构建自动提取原始加密流量特征的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</a:rPr>
              <a:t>ResNeSt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神经网络模型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400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构建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</a:rPr>
              <a:t>ResNeSt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58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7" y="142852"/>
            <a:ext cx="8484495" cy="582594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493253" y="2622280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493253" y="1824470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493253" y="4209728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493253" y="4997836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1353" y="140378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31353" y="3789041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i="1" kern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531353" y="4577146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531353" y="220000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3" name="WordArt 20"/>
          <p:cNvSpPr>
            <a:spLocks noChangeArrowheads="1" noChangeShapeType="1" noTextEdit="1"/>
          </p:cNvSpPr>
          <p:nvPr/>
        </p:nvSpPr>
        <p:spPr bwMode="auto">
          <a:xfrm>
            <a:off x="783763" y="1546660"/>
            <a:ext cx="1206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1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4" name="WordArt 23"/>
          <p:cNvSpPr>
            <a:spLocks noChangeArrowheads="1" noChangeShapeType="1" noTextEdit="1"/>
          </p:cNvSpPr>
          <p:nvPr/>
        </p:nvSpPr>
        <p:spPr bwMode="auto">
          <a:xfrm>
            <a:off x="779837" y="4725507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5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5" name="WordArt 24"/>
          <p:cNvSpPr>
            <a:spLocks noChangeArrowheads="1" noChangeShapeType="1" noTextEdit="1"/>
          </p:cNvSpPr>
          <p:nvPr/>
        </p:nvSpPr>
        <p:spPr bwMode="auto">
          <a:xfrm>
            <a:off x="779837" y="2321607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2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1025942" y="1403783"/>
            <a:ext cx="4982285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1025941" y="4600092"/>
            <a:ext cx="2915969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预期研究成果及创新之处</a:t>
            </a: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1025940" y="2200003"/>
            <a:ext cx="2803784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国内外研究现状分析</a:t>
            </a:r>
          </a:p>
        </p:txBody>
      </p:sp>
      <p:sp>
        <p:nvSpPr>
          <p:cNvPr id="19" name="WordArt 24"/>
          <p:cNvSpPr>
            <a:spLocks noChangeArrowheads="1" noChangeShapeType="1" noTextEdit="1"/>
          </p:cNvSpPr>
          <p:nvPr/>
        </p:nvSpPr>
        <p:spPr bwMode="auto">
          <a:xfrm>
            <a:off x="780588" y="3918970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4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1025942" y="3797772"/>
            <a:ext cx="498228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拟采取的研究方法，技术路线和可行性分析</a:t>
            </a:r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1025940" y="1447966"/>
            <a:ext cx="498228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sym typeface="宋体" panose="02010600030101010101" pitchFamily="2" charset="-122"/>
              </a:rPr>
              <a:t>开展本课题研究的意义</a:t>
            </a:r>
            <a:endParaRPr lang="en-US" altLang="zh-CN" dirty="0">
              <a:latin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493253" y="3411972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531353" y="2989695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4" name="WordArt 24"/>
          <p:cNvSpPr>
            <a:spLocks noChangeArrowheads="1" noChangeShapeType="1" noTextEdit="1"/>
          </p:cNvSpPr>
          <p:nvPr/>
        </p:nvSpPr>
        <p:spPr bwMode="auto">
          <a:xfrm>
            <a:off x="779837" y="3120666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3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1025940" y="2989695"/>
            <a:ext cx="2803784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研究目标，研究内容和拟解决的关键技术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6B69855B-51B4-0F4B-B391-EFEC5D3DE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53" y="575825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1DE80BE1-7693-4A44-A6A6-F72E8989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53" y="5337563"/>
            <a:ext cx="6048375" cy="533400"/>
          </a:xfrm>
          <a:prstGeom prst="roundRect">
            <a:avLst>
              <a:gd name="adj" fmla="val 16667"/>
            </a:avLst>
          </a:prstGeom>
          <a:solidFill>
            <a:srgbClr val="005AA9"/>
          </a:soli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8" name="WordArt 23">
            <a:extLst>
              <a:ext uri="{FF2B5EF4-FFF2-40B4-BE49-F238E27FC236}">
                <a16:creationId xmlns:a16="http://schemas.microsoft.com/office/drawing/2014/main" id="{3193F44E-0B28-2F46-B19B-CC6DE46A399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79837" y="5485924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6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/>
              <a:ea typeface="黑体"/>
            </a:endParaRPr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9033FC89-4E80-B64F-BC70-BFC96740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941" y="5360509"/>
            <a:ext cx="2915969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</a:rPr>
              <a:t>进度计划及预期进展</a:t>
            </a:r>
          </a:p>
        </p:txBody>
      </p:sp>
      <p:sp>
        <p:nvSpPr>
          <p:cNvPr id="30" name="AutoShape 19">
            <a:extLst>
              <a:ext uri="{FF2B5EF4-FFF2-40B4-BE49-F238E27FC236}">
                <a16:creationId xmlns:a16="http://schemas.microsoft.com/office/drawing/2014/main" id="{CEAECEFB-67B7-954F-9B28-5DA6785DD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824" y="5496313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672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34" y="116632"/>
            <a:ext cx="7140292" cy="648072"/>
          </a:xfrm>
        </p:spPr>
        <p:txBody>
          <a:bodyPr/>
          <a:lstStyle/>
          <a:p>
            <a:r>
              <a:rPr lang="zh-CN" altLang="en-US" sz="2800" dirty="0">
                <a:solidFill>
                  <a:srgbClr val="005AA9"/>
                </a:solidFill>
                <a:latin typeface="微软雅黑" pitchFamily="34" charset="-122"/>
              </a:rPr>
              <a:t>进度计划及预期进展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C329AB-C25F-4C26-994F-527AD86A3F3A}"/>
              </a:ext>
            </a:extLst>
          </p:cNvPr>
          <p:cNvSpPr txBox="1"/>
          <p:nvPr/>
        </p:nvSpPr>
        <p:spPr>
          <a:xfrm>
            <a:off x="5724128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F1158B3-B6BA-4BDC-9BC6-48DF3A48F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57472"/>
              </p:ext>
            </p:extLst>
          </p:nvPr>
        </p:nvGraphicFramePr>
        <p:xfrm>
          <a:off x="617497" y="1700808"/>
          <a:ext cx="7909006" cy="47169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2008">
                  <a:extLst>
                    <a:ext uri="{9D8B030D-6E8A-4147-A177-3AD203B41FA5}">
                      <a16:colId xmlns:a16="http://schemas.microsoft.com/office/drawing/2014/main" val="3870045905"/>
                    </a:ext>
                  </a:extLst>
                </a:gridCol>
                <a:gridCol w="5496998">
                  <a:extLst>
                    <a:ext uri="{9D8B030D-6E8A-4147-A177-3AD203B41FA5}">
                      <a16:colId xmlns:a16="http://schemas.microsoft.com/office/drawing/2014/main" val="270822154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20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时间段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20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预期进展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211173"/>
                  </a:ext>
                </a:extLst>
              </a:tr>
              <a:tr h="645479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2020.06-2020.08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完成加密流量分类技术研究现状调研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727889"/>
                  </a:ext>
                </a:extLst>
              </a:tr>
              <a:tr h="564729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2020.08-2020.10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完成实验所需数据采集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80553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2020.10-2020.11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完成基于流统计特征的机器学习模型构建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53095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2020.11-2020.12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完成基于原始流载荷的深度学习模型构建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65279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2020.12-2021.01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完成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面向加密流量的对抗训练辅助模型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42578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2021.01-2021.03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完成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面向大规模场景的加密应用流量分类原型系统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构建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942722"/>
                  </a:ext>
                </a:extLst>
              </a:tr>
              <a:tr h="645479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2021.03-2021.06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整理、完善已有工作，撰写学位论文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658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6"/>
    </mc:Choice>
    <mc:Fallback xmlns="">
      <p:transition spd="slow" advTm="27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7" y="142852"/>
            <a:ext cx="8484495" cy="582594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493253" y="2622280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493253" y="1824470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493253" y="4209728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493253" y="4997836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1353" y="1403783"/>
            <a:ext cx="6048375" cy="533400"/>
          </a:xfrm>
          <a:prstGeom prst="roundRect">
            <a:avLst>
              <a:gd name="adj" fmla="val 16667"/>
            </a:avLst>
          </a:prstGeom>
          <a:solidFill>
            <a:srgbClr val="005BAC"/>
          </a:soli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rgbClr val="FF0000"/>
              </a:solidFill>
              <a:ea typeface="华文细黑" pitchFamily="2" charset="-122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31353" y="3789041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i="1" kern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531353" y="4577146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531353" y="220000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3" name="WordArt 20"/>
          <p:cNvSpPr>
            <a:spLocks noChangeArrowheads="1" noChangeShapeType="1" noTextEdit="1"/>
          </p:cNvSpPr>
          <p:nvPr/>
        </p:nvSpPr>
        <p:spPr bwMode="auto">
          <a:xfrm>
            <a:off x="783763" y="1546660"/>
            <a:ext cx="1206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1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chemeClr val="bg1"/>
              </a:solidFill>
              <a:latin typeface="黑体"/>
              <a:ea typeface="黑体"/>
            </a:endParaRPr>
          </a:p>
        </p:txBody>
      </p:sp>
      <p:sp>
        <p:nvSpPr>
          <p:cNvPr id="14" name="WordArt 23"/>
          <p:cNvSpPr>
            <a:spLocks noChangeArrowheads="1" noChangeShapeType="1" noTextEdit="1"/>
          </p:cNvSpPr>
          <p:nvPr/>
        </p:nvSpPr>
        <p:spPr bwMode="auto">
          <a:xfrm>
            <a:off x="779837" y="4725507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5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5" name="WordArt 24"/>
          <p:cNvSpPr>
            <a:spLocks noChangeArrowheads="1" noChangeShapeType="1" noTextEdit="1"/>
          </p:cNvSpPr>
          <p:nvPr/>
        </p:nvSpPr>
        <p:spPr bwMode="auto">
          <a:xfrm>
            <a:off x="779837" y="2321607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2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1025942" y="1403783"/>
            <a:ext cx="4982285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1025941" y="4600092"/>
            <a:ext cx="2915969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预期研究成果及创新之处</a:t>
            </a: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1025940" y="2200003"/>
            <a:ext cx="2803784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国内外研究现状分析</a:t>
            </a:r>
          </a:p>
        </p:txBody>
      </p:sp>
      <p:sp>
        <p:nvSpPr>
          <p:cNvPr id="19" name="WordArt 24"/>
          <p:cNvSpPr>
            <a:spLocks noChangeArrowheads="1" noChangeShapeType="1" noTextEdit="1"/>
          </p:cNvSpPr>
          <p:nvPr/>
        </p:nvSpPr>
        <p:spPr bwMode="auto">
          <a:xfrm>
            <a:off x="780588" y="3918970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4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1025942" y="3797772"/>
            <a:ext cx="498228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拟采取的研究方法，技术路线和可行性分析</a:t>
            </a:r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1025940" y="1358623"/>
            <a:ext cx="498228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sym typeface="宋体" panose="02010600030101010101" pitchFamily="2" charset="-122"/>
              </a:rPr>
              <a:t>开展本课题研究的意义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493253" y="3411972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531353" y="2989695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4" name="WordArt 24"/>
          <p:cNvSpPr>
            <a:spLocks noChangeArrowheads="1" noChangeShapeType="1" noTextEdit="1"/>
          </p:cNvSpPr>
          <p:nvPr/>
        </p:nvSpPr>
        <p:spPr bwMode="auto">
          <a:xfrm>
            <a:off x="779837" y="3120666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3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1025940" y="2989695"/>
            <a:ext cx="2803784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研究目标，研究内容和拟解决的关键技术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6B69855B-51B4-0F4B-B391-EFEC5D3DE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53" y="575825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1DE80BE1-7693-4A44-A6A6-F72E8989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53" y="533756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8" name="WordArt 23">
            <a:extLst>
              <a:ext uri="{FF2B5EF4-FFF2-40B4-BE49-F238E27FC236}">
                <a16:creationId xmlns:a16="http://schemas.microsoft.com/office/drawing/2014/main" id="{3193F44E-0B28-2F46-B19B-CC6DE46A399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79837" y="5485924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6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9033FC89-4E80-B64F-BC70-BFC96740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941" y="5360509"/>
            <a:ext cx="2915969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进度计划及预期进展</a:t>
            </a:r>
          </a:p>
        </p:txBody>
      </p:sp>
      <p:sp>
        <p:nvSpPr>
          <p:cNvPr id="30" name="AutoShape 19">
            <a:extLst>
              <a:ext uri="{FF2B5EF4-FFF2-40B4-BE49-F238E27FC236}">
                <a16:creationId xmlns:a16="http://schemas.microsoft.com/office/drawing/2014/main" id="{F470A672-EBA3-6646-AC13-1A170A25E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824" y="1550308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98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836712"/>
            <a:ext cx="849694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Liu J, Fu Y, Ming J, et al. Effective and real-time in-app activity analysis in encrypted internet traffic streams[C]//Proceedings of the 23rd ACM SIGKDD International Conference on Knowledge Discovery and Data Mining. ACM, 2017: 335-344.</a:t>
            </a:r>
          </a:p>
          <a:p>
            <a:pPr lvl="0"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Taylor V F,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Spolaor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Conti M, et al.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Appscanner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 fingerprinting of smartphone apps from encrypted network traffic[C]//Security and Privacy (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EuroS&amp;P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2016 IEEE European Symposium on. IEEE, 2016: 439-454.</a:t>
            </a:r>
          </a:p>
          <a:p>
            <a:pPr lvl="0"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Taylor V F,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Spolaor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Conti M, et al. Robust smartphone app identification via encrypted network traffic analysis[J]. IEEE Transactions on Information Forensics and Security, 2018, 13(1): 63-78.</a:t>
            </a:r>
          </a:p>
          <a:p>
            <a:pPr lvl="0"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Conti M, Mancini L V,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Spolaor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et al. Analyzing android encrypted network traffic to identify user actions[J]. IEEE Transactions on Information Forensics and Security, 2016, 11(1): 114-125.</a:t>
            </a:r>
          </a:p>
          <a:p>
            <a:pPr lvl="0"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Čermák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Čeleda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et al. A survey of methods for encrypted traffic classification and analysis[J]. International Journal of Network Management, 2015, 25(5): 355-374.</a:t>
            </a:r>
          </a:p>
          <a:p>
            <a:pPr lvl="0"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Anderson B, McGrew D. Machine learning for encrypted malware traffic classification: accounting for noisy labels and non-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stationarity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[C]//Proceedings of the 23rd ACM SIGKDD International Conference on Knowledge Discovery and Data Mining. ACM, 2017: 1723-1732.</a:t>
            </a:r>
          </a:p>
          <a:p>
            <a:pPr lvl="0"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Hayes J,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Danezis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 k-fingerprinting: A Robust Scalable Website Fingerprinting Technique[C]//USENIX Security Symposium. 2016: 1187-1203.</a:t>
            </a:r>
          </a:p>
          <a:p>
            <a:pPr lvl="0"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Leroux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Bohez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Maenhaut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J, et al. Fingerprinting encrypted network traffic types using machine learning[C]//NOMS2018, the IEEE/IFIP Network Operations and Management Symposium. 2018: 1-5.</a:t>
            </a:r>
          </a:p>
          <a:p>
            <a:pPr lvl="0"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Shen M, Wei M, Zhu L, et al. Classification of encrypted traffic with second-order Markov chains and application attribute bigrams[J]. IEEE Transactions on Information Forensics and Security, 2017, 12(8): 1830-1843.</a:t>
            </a:r>
          </a:p>
          <a:p>
            <a:pPr lvl="0"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Shbair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M,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Cholez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François J, et al. Improving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sni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https security monitoring[C]//Distributed Computing Systems Workshops (ICDCSW), 2016 IEEE 36th International Conference on. IEEE, 2016: 72-77.</a:t>
            </a:r>
          </a:p>
          <a:p>
            <a:pPr lvl="0"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Shbair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M,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Cholez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Goichot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et al. Efficiently bypassing SNI-based HTTPS filtering[C]//Integrated Network Management (IM), 2015 IFIP/IEEE International Symposium on. IEEE, 2015: 990-995.</a:t>
            </a:r>
          </a:p>
          <a:p>
            <a:pPr lvl="0"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Husák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Čermák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Jirsík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et al. HTTPS traffic analysis and client identification using passive SSL/TLS fingerprinting[J]. EURASIP Journal on Information Security, 2016, 2016(1): 6.</a:t>
            </a:r>
          </a:p>
          <a:p>
            <a:pPr lvl="0"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Pukkawanna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Blanc G, Garcia-Alfaro J, et al. Classification of SSL servers based on their SSL handshake for automated security assessment[C]//Building Analysis Datasets and Gathering Experience Returns for Security (BADGERS), 2014 Third International Workshop on. IEEE, 2014: 30-39.</a:t>
            </a:r>
          </a:p>
          <a:p>
            <a:pPr lvl="0"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Korczyński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Duda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Markov chain fingerprinting to classify encrypted traffic[C]//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Infocom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 Proceedings IEEE. IEEE, 2014: 781-789.</a:t>
            </a:r>
          </a:p>
          <a:p>
            <a:pPr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Shen M, Wei M, Zhu L, et al. Certificate-aware encrypted traffic classification using Second-Order Markov Chain[C]//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International Symposium on Quality of Service. IEEE, 2016:1-10.</a:t>
            </a:r>
          </a:p>
          <a:p>
            <a:pPr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Saltaformaggio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 Choi H, Johnson K, et al. Eavesdropping on Fine-Grained User Activities Within Smartphone Apps Over Encrypted Network Traffic[C]//WOOT. 2016.</a:t>
            </a:r>
          </a:p>
          <a:p>
            <a:pPr algn="just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Pan W, Cheng G, Tang Y.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Wenc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 encrypted traffic classification using weighted ensemble learning and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markov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chain[C]//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Trustcom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BigDataSE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/ICESS, 2017 IEEE. IEEE, 2017: 50-57.</a:t>
            </a:r>
          </a:p>
          <a:p>
            <a:pPr lvl="0" algn="just"/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48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9832" y="3284984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欢迎各位老师批评指正！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58548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6972320" cy="582594"/>
          </a:xfrm>
        </p:spPr>
        <p:txBody>
          <a:bodyPr/>
          <a:lstStyle/>
          <a:p>
            <a:r>
              <a:rPr lang="zh-CN" altLang="en-US" dirty="0"/>
              <a:t>研究背景及意义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D4CC2F2-646F-3044-9F19-93F57CF2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987291"/>
            <a:ext cx="8436229" cy="1296144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ct val="0"/>
              </a:spcAft>
              <a:buFont typeface="Wingdings" charset="2"/>
              <a:buChar char="n"/>
            </a:pPr>
            <a:r>
              <a:rPr lang="zh-CN" sz="2000" b="1" dirty="0">
                <a:latin typeface="微软雅黑"/>
                <a:ea typeface="微软雅黑"/>
              </a:rPr>
              <a:t>研究背景</a:t>
            </a:r>
            <a:endParaRPr lang="en-US" sz="2000" b="1" dirty="0">
              <a:latin typeface="微软雅黑"/>
              <a:ea typeface="微软雅黑"/>
            </a:endParaRPr>
          </a:p>
          <a:p>
            <a:pPr marL="0" indent="0">
              <a:lnSpc>
                <a:spcPts val="24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zh-CN" sz="1600" dirty="0">
                <a:latin typeface="微软雅黑"/>
                <a:ea typeface="微软雅黑"/>
              </a:rPr>
              <a:t>      近年来，加密</a:t>
            </a:r>
            <a:r>
              <a:rPr lang="zh-CN" altLang="en-US" sz="1600" dirty="0">
                <a:latin typeface="微软雅黑"/>
                <a:ea typeface="微软雅黑"/>
              </a:rPr>
              <a:t>应用</a:t>
            </a:r>
            <a:r>
              <a:rPr lang="zh-CN" sz="1600" dirty="0">
                <a:latin typeface="微软雅黑"/>
                <a:ea typeface="微软雅黑"/>
              </a:rPr>
              <a:t>网络</a:t>
            </a:r>
            <a:r>
              <a:rPr lang="zh-CN" altLang="en-US" sz="1600" dirty="0">
                <a:latin typeface="微软雅黑"/>
                <a:ea typeface="微软雅黑"/>
              </a:rPr>
              <a:t>流量分类</a:t>
            </a:r>
            <a:r>
              <a:rPr lang="zh-CN" sz="1600" dirty="0">
                <a:latin typeface="微软雅黑"/>
                <a:ea typeface="微软雅黑"/>
              </a:rPr>
              <a:t>受到</a:t>
            </a:r>
            <a:r>
              <a:rPr lang="zh-CN" sz="1600" b="1" dirty="0">
                <a:latin typeface="微软雅黑"/>
                <a:ea typeface="微软雅黑"/>
              </a:rPr>
              <a:t>越来越多的关注</a:t>
            </a:r>
            <a:r>
              <a:rPr lang="zh-CN" sz="1600" dirty="0">
                <a:latin typeface="微软雅黑"/>
                <a:ea typeface="微软雅黑"/>
              </a:rPr>
              <a:t>，其</a:t>
            </a:r>
            <a:r>
              <a:rPr lang="zh-CN" sz="1600" b="1" dirty="0">
                <a:latin typeface="微软雅黑"/>
                <a:ea typeface="微软雅黑"/>
              </a:rPr>
              <a:t>原因包括</a:t>
            </a:r>
            <a:r>
              <a:rPr lang="zh-CN" sz="1600" dirty="0">
                <a:latin typeface="微软雅黑"/>
                <a:ea typeface="微软雅黑"/>
              </a:rPr>
              <a:t>：</a:t>
            </a:r>
            <a:endParaRPr lang="en-US" sz="1600" dirty="0">
              <a:latin typeface="微软雅黑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F95130-91C8-5F4E-B445-AC33872E168D}"/>
              </a:ext>
            </a:extLst>
          </p:cNvPr>
          <p:cNvSpPr/>
          <p:nvPr/>
        </p:nvSpPr>
        <p:spPr>
          <a:xfrm>
            <a:off x="765461" y="1860137"/>
            <a:ext cx="8099364" cy="418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charset="2"/>
              <a:buChar char="n"/>
            </a:pPr>
            <a:r>
              <a:rPr lang="zh-CN" altLang="zh-CN" dirty="0"/>
              <a:t>加密应用需求</a:t>
            </a:r>
            <a:r>
              <a:rPr lang="zh-CN" altLang="en-US" dirty="0"/>
              <a:t>增加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</a:pPr>
            <a:r>
              <a:rPr lang="zh-CN" altLang="zh-CN" dirty="0">
                <a:solidFill>
                  <a:srgbClr val="000000">
                    <a:lumOff val="0"/>
                  </a:srgbClr>
                </a:solidFill>
                <a:latin typeface="黑体"/>
              </a:rPr>
              <a:t>为保护网络通讯和用户隐私的安全，并保</a:t>
            </a:r>
            <a:endParaRPr lang="en-US" altLang="zh-CN" dirty="0">
              <a:solidFill>
                <a:srgbClr val="000000">
                  <a:lumOff val="0"/>
                </a:srgbClr>
              </a:solidFill>
              <a:latin typeface="黑体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</a:pPr>
            <a:r>
              <a:rPr lang="zh-CN" altLang="zh-CN" dirty="0">
                <a:solidFill>
                  <a:srgbClr val="000000">
                    <a:lumOff val="0"/>
                  </a:srgbClr>
                </a:solidFill>
                <a:latin typeface="黑体"/>
              </a:rPr>
              <a:t>证内容传输的完整性和保密性，</a:t>
            </a:r>
            <a:r>
              <a:rPr lang="zh-CN" altLang="zh-CN" b="1" dirty="0">
                <a:solidFill>
                  <a:srgbClr val="000000">
                    <a:lumOff val="0"/>
                  </a:srgbClr>
                </a:solidFill>
                <a:latin typeface="黑体"/>
              </a:rPr>
              <a:t>加密协议</a:t>
            </a:r>
            <a:endParaRPr lang="en-US" altLang="zh-CN" b="1" dirty="0">
              <a:solidFill>
                <a:srgbClr val="000000">
                  <a:lumOff val="0"/>
                </a:srgbClr>
              </a:solidFill>
              <a:latin typeface="黑体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</a:pPr>
            <a:r>
              <a:rPr lang="zh-CN" altLang="zh-CN" dirty="0">
                <a:solidFill>
                  <a:srgbClr val="000000">
                    <a:lumOff val="0"/>
                  </a:srgbClr>
                </a:solidFill>
                <a:latin typeface="黑体"/>
              </a:rPr>
              <a:t>被</a:t>
            </a:r>
            <a:r>
              <a:rPr lang="zh-CN" altLang="zh-CN" b="1" dirty="0">
                <a:solidFill>
                  <a:srgbClr val="000000">
                    <a:lumOff val="0"/>
                  </a:srgbClr>
                </a:solidFill>
                <a:latin typeface="黑体"/>
              </a:rPr>
              <a:t>广泛地应用</a:t>
            </a:r>
            <a:r>
              <a:rPr lang="zh-CN" altLang="zh-CN" dirty="0">
                <a:solidFill>
                  <a:srgbClr val="000000">
                    <a:lumOff val="0"/>
                  </a:srgbClr>
                </a:solidFill>
                <a:latin typeface="黑体"/>
              </a:rPr>
              <a:t>于各类应用软件中</a:t>
            </a:r>
            <a:r>
              <a:rPr lang="zh-CN" altLang="en-US" dirty="0">
                <a:solidFill>
                  <a:srgbClr val="000000">
                    <a:lumOff val="0"/>
                  </a:srgbClr>
                </a:solidFill>
                <a:latin typeface="黑体"/>
              </a:rPr>
              <a:t>。</a:t>
            </a:r>
            <a:endParaRPr lang="en-US" altLang="zh-CN" dirty="0">
              <a:solidFill>
                <a:srgbClr val="000000">
                  <a:lumOff val="0"/>
                </a:srgbClr>
              </a:solidFill>
              <a:latin typeface="黑体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</a:pPr>
            <a:endParaRPr lang="en-US" altLang="zh-CN" dirty="0">
              <a:solidFill>
                <a:srgbClr val="000000">
                  <a:lumOff val="0"/>
                </a:srgbClr>
              </a:solidFill>
              <a:latin typeface="黑体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</a:pPr>
            <a:endParaRPr lang="zh-CN" altLang="zh-CN" dirty="0">
              <a:latin typeface="黑体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charset="2"/>
              <a:buChar char="n"/>
            </a:pPr>
            <a:r>
              <a:rPr lang="zh-CN" altLang="zh-CN" dirty="0"/>
              <a:t>加密流量</a:t>
            </a:r>
            <a:r>
              <a:rPr lang="zh-CN" altLang="en-US" dirty="0"/>
              <a:t>规模呈爆炸</a:t>
            </a:r>
            <a:r>
              <a:rPr lang="zh-CN" altLang="zh-CN" dirty="0"/>
              <a:t>增长</a:t>
            </a:r>
            <a:r>
              <a:rPr lang="zh-CN" altLang="en-US" dirty="0"/>
              <a:t>趋势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</a:pPr>
            <a:r>
              <a:rPr lang="zh-CN" altLang="zh-CN" dirty="0">
                <a:solidFill>
                  <a:srgbClr val="000000">
                    <a:lumOff val="0"/>
                  </a:srgbClr>
                </a:solidFill>
                <a:latin typeface="黑体"/>
              </a:rPr>
              <a:t>互联网和网络设备的高速发展以及加密通讯应用的不断涌现，使得</a:t>
            </a:r>
            <a:r>
              <a:rPr lang="zh-CN" altLang="zh-CN" b="1" dirty="0">
                <a:solidFill>
                  <a:srgbClr val="000000">
                    <a:lumOff val="0"/>
                  </a:srgbClr>
                </a:solidFill>
                <a:latin typeface="黑体"/>
              </a:rPr>
              <a:t>加密网络流量</a:t>
            </a:r>
            <a:r>
              <a:rPr lang="zh-CN" altLang="zh-CN" dirty="0">
                <a:solidFill>
                  <a:srgbClr val="000000">
                    <a:lumOff val="0"/>
                  </a:srgbClr>
                </a:solidFill>
                <a:latin typeface="黑体"/>
              </a:rPr>
              <a:t>呈现</a:t>
            </a:r>
            <a:r>
              <a:rPr lang="zh-CN" altLang="zh-CN" b="1" dirty="0">
                <a:solidFill>
                  <a:srgbClr val="000000">
                    <a:lumOff val="0"/>
                  </a:srgbClr>
                </a:solidFill>
                <a:latin typeface="黑体"/>
              </a:rPr>
              <a:t>爆炸增长趋势</a:t>
            </a:r>
            <a:r>
              <a:rPr lang="zh-CN" altLang="zh-CN" dirty="0">
                <a:solidFill>
                  <a:srgbClr val="000000">
                    <a:lumOff val="0"/>
                  </a:srgbClr>
                </a:solidFill>
                <a:latin typeface="黑体"/>
              </a:rPr>
              <a:t>。</a:t>
            </a:r>
            <a:endParaRPr lang="zh-CN" altLang="zh-CN" dirty="0">
              <a:latin typeface="黑体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</a:pPr>
            <a:endParaRPr lang="zh-CN" altLang="zh-CN" dirty="0">
              <a:latin typeface="黑体"/>
            </a:endParaRPr>
          </a:p>
        </p:txBody>
      </p:sp>
      <p:pic>
        <p:nvPicPr>
          <p:cNvPr id="31" name="Picture 2" descr="http://img1.gtimg.com/house_xiamen/pics/hv1/188/252/2121/137982473.jpg">
            <a:extLst>
              <a:ext uri="{FF2B5EF4-FFF2-40B4-BE49-F238E27FC236}">
                <a16:creationId xmlns:a16="http://schemas.microsoft.com/office/drawing/2014/main" id="{68FB3DCF-40BE-5840-B178-A9934E539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775" y="2545280"/>
            <a:ext cx="2714764" cy="20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09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6972320" cy="582594"/>
          </a:xfrm>
        </p:spPr>
        <p:txBody>
          <a:bodyPr/>
          <a:lstStyle/>
          <a:p>
            <a:r>
              <a:rPr lang="zh-CN" altLang="en-US" dirty="0"/>
              <a:t>研究背景及意义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D4CC2F2-646F-3044-9F19-93F57CF2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987291"/>
            <a:ext cx="8436229" cy="1296144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ct val="0"/>
              </a:spcAft>
              <a:buFont typeface="Wingdings" charset="2"/>
              <a:buChar char="n"/>
            </a:pPr>
            <a:r>
              <a:rPr lang="zh-CN" sz="2000" b="1" dirty="0">
                <a:latin typeface="微软雅黑"/>
                <a:ea typeface="微软雅黑"/>
              </a:rPr>
              <a:t>研究背景</a:t>
            </a:r>
            <a:endParaRPr lang="en-US" sz="2000" b="1" dirty="0">
              <a:latin typeface="微软雅黑"/>
              <a:ea typeface="微软雅黑"/>
            </a:endParaRPr>
          </a:p>
          <a:p>
            <a:pPr marL="0" indent="0">
              <a:lnSpc>
                <a:spcPts val="24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zh-CN" sz="1600" dirty="0">
                <a:latin typeface="微软雅黑"/>
                <a:ea typeface="微软雅黑"/>
              </a:rPr>
              <a:t>      近年来，加密网络行为分析受到</a:t>
            </a:r>
            <a:r>
              <a:rPr lang="zh-CN" sz="1600" b="1" dirty="0">
                <a:latin typeface="微软雅黑"/>
                <a:ea typeface="微软雅黑"/>
              </a:rPr>
              <a:t>越来越多的关注</a:t>
            </a:r>
            <a:r>
              <a:rPr lang="zh-CN" sz="1600" dirty="0">
                <a:latin typeface="微软雅黑"/>
                <a:ea typeface="微软雅黑"/>
              </a:rPr>
              <a:t>，其</a:t>
            </a:r>
            <a:r>
              <a:rPr lang="zh-CN" sz="1600" b="1" dirty="0">
                <a:latin typeface="微软雅黑"/>
                <a:ea typeface="微软雅黑"/>
              </a:rPr>
              <a:t>原因包括</a:t>
            </a:r>
            <a:r>
              <a:rPr lang="zh-CN" sz="1600" dirty="0">
                <a:latin typeface="微软雅黑"/>
                <a:ea typeface="微软雅黑"/>
              </a:rPr>
              <a:t>：</a:t>
            </a:r>
            <a:endParaRPr lang="en-US" sz="1600" dirty="0">
              <a:latin typeface="微软雅黑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F95130-91C8-5F4E-B445-AC33872E168D}"/>
              </a:ext>
            </a:extLst>
          </p:cNvPr>
          <p:cNvSpPr/>
          <p:nvPr/>
        </p:nvSpPr>
        <p:spPr>
          <a:xfrm>
            <a:off x="765461" y="1860137"/>
            <a:ext cx="8099364" cy="376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charset="2"/>
              <a:buChar char="n"/>
            </a:pPr>
            <a:r>
              <a:rPr lang="zh-CN" altLang="en-US" dirty="0">
                <a:latin typeface="黑体"/>
              </a:rPr>
              <a:t>加密流量分类的挑战</a:t>
            </a:r>
            <a:endParaRPr lang="en-US" altLang="zh-CN" dirty="0">
              <a:latin typeface="黑体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</a:pPr>
            <a:r>
              <a:rPr lang="zh-CN" altLang="zh-CN" dirty="0">
                <a:solidFill>
                  <a:srgbClr val="000000">
                    <a:lumOff val="0"/>
                  </a:srgbClr>
                </a:solidFill>
                <a:latin typeface="黑体"/>
              </a:rPr>
              <a:t>相比传统明文流量的分类任务，加密流量分类问题存在</a:t>
            </a:r>
            <a:r>
              <a:rPr lang="zh-CN" altLang="zh-CN" b="1" dirty="0">
                <a:solidFill>
                  <a:srgbClr val="000000">
                    <a:lumOff val="0"/>
                  </a:srgbClr>
                </a:solidFill>
                <a:latin typeface="黑体"/>
              </a:rPr>
              <a:t>负载内容密文化、通讯服务匿名化、通讯行为加密化</a:t>
            </a:r>
            <a:r>
              <a:rPr lang="zh-CN" altLang="zh-CN" dirty="0">
                <a:solidFill>
                  <a:srgbClr val="000000">
                    <a:lumOff val="0"/>
                  </a:srgbClr>
                </a:solidFill>
                <a:latin typeface="黑体"/>
              </a:rPr>
              <a:t>等挑战</a:t>
            </a:r>
            <a:endParaRPr lang="en-US" altLang="zh-CN" dirty="0">
              <a:solidFill>
                <a:srgbClr val="000000">
                  <a:lumOff val="0"/>
                </a:srgbClr>
              </a:solidFill>
              <a:latin typeface="黑体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</a:pPr>
            <a:endParaRPr lang="en-US" altLang="zh-CN" dirty="0">
              <a:solidFill>
                <a:srgbClr val="000000">
                  <a:lumOff val="0"/>
                </a:srgbClr>
              </a:solidFill>
              <a:latin typeface="黑体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</a:pPr>
            <a:endParaRPr lang="zh-CN" altLang="zh-CN" dirty="0">
              <a:latin typeface="黑体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charset="2"/>
              <a:buChar char="n"/>
            </a:pPr>
            <a:r>
              <a:rPr lang="zh-CN" altLang="en-US" dirty="0"/>
              <a:t>特征提取技术蓬勃发展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</a:pPr>
            <a:r>
              <a:rPr lang="zh-CN" altLang="zh-CN" b="1" dirty="0">
                <a:solidFill>
                  <a:srgbClr val="000000">
                    <a:lumOff val="0"/>
                  </a:srgbClr>
                </a:solidFill>
                <a:latin typeface="黑体"/>
              </a:rPr>
              <a:t>数据挖掘技术</a:t>
            </a:r>
            <a:r>
              <a:rPr lang="zh-CN" altLang="zh-CN" dirty="0">
                <a:solidFill>
                  <a:srgbClr val="000000">
                    <a:lumOff val="0"/>
                  </a:srgbClr>
                </a:solidFill>
                <a:latin typeface="黑体"/>
              </a:rPr>
              <a:t>的发展促进了流量特征提取的发展，使得难以提取明文负载信息的加密流量分类成为可能。</a:t>
            </a:r>
            <a:endParaRPr lang="zh-CN" altLang="zh-CN" dirty="0"/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</a:pPr>
            <a:endParaRPr lang="zh-CN" altLang="zh-CN" dirty="0">
              <a:latin typeface="黑体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CFF44B3-756C-3945-A099-B74F5986DEE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915940" y="2761040"/>
            <a:ext cx="1773052" cy="1545782"/>
          </a:xfrm>
          <a:prstGeom prst="rect">
            <a:avLst/>
          </a:prstGeom>
          <a:noFill/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EE9C59E-3EB8-7846-806E-DBF949B5BB4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15940" y="4886890"/>
            <a:ext cx="1826520" cy="15335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423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42852"/>
            <a:ext cx="6972320" cy="582594"/>
          </a:xfrm>
        </p:spPr>
        <p:txBody>
          <a:bodyPr/>
          <a:lstStyle/>
          <a:p>
            <a:r>
              <a:rPr lang="zh-CN" dirty="0"/>
              <a:t>研究背景与意义</a:t>
            </a:r>
            <a:endParaRPr lang="zh-CN" sz="26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28259" y="908720"/>
            <a:ext cx="8436229" cy="252028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spcAft>
                <a:spcPct val="0"/>
              </a:spcAft>
              <a:buFont typeface="Wingdings" charset="2"/>
              <a:buChar char="n"/>
            </a:pPr>
            <a:r>
              <a:rPr lang="zh-CN" altLang="en-US" sz="8000" b="1" dirty="0">
                <a:latin typeface="微软雅黑"/>
                <a:ea typeface="微软雅黑"/>
              </a:rPr>
              <a:t>应用场景</a:t>
            </a:r>
            <a:endParaRPr lang="en-US" sz="8000" b="1" dirty="0">
              <a:latin typeface="微软雅黑"/>
              <a:ea typeface="微软雅黑"/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</a:pPr>
            <a:r>
              <a:rPr lang="zh-CN" sz="6400" b="1" dirty="0">
                <a:latin typeface="微软雅黑"/>
                <a:ea typeface="微软雅黑"/>
              </a:rPr>
              <a:t>特定应用的识别</a:t>
            </a:r>
            <a:r>
              <a:rPr lang="zh-CN" sz="6400" dirty="0">
                <a:latin typeface="微软雅黑"/>
                <a:ea typeface="微软雅黑"/>
              </a:rPr>
              <a:t>。用于识别网络中不法分子用来传播违法信息而使用的特定应用。</a:t>
            </a:r>
            <a:endParaRPr lang="en-US" sz="6400" dirty="0">
              <a:latin typeface="微软雅黑"/>
              <a:ea typeface="微软雅黑"/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</a:pPr>
            <a:r>
              <a:rPr lang="zh-CN" sz="6400" b="1" dirty="0">
                <a:latin typeface="微软雅黑"/>
                <a:ea typeface="微软雅黑"/>
              </a:rPr>
              <a:t>安全管控</a:t>
            </a:r>
            <a:r>
              <a:rPr lang="zh-CN" sz="6400" dirty="0">
                <a:latin typeface="微软雅黑"/>
                <a:ea typeface="微软雅黑"/>
              </a:rPr>
              <a:t>。识别加密的恶意流量，并及时阻断其网络行为，保证网络用户的隐私安全。</a:t>
            </a:r>
            <a:endParaRPr lang="en-US" sz="6400" dirty="0">
              <a:latin typeface="微软雅黑"/>
              <a:ea typeface="微软雅黑"/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</a:pPr>
            <a:r>
              <a:rPr lang="zh-CN" sz="6400" b="1" dirty="0">
                <a:latin typeface="微软雅黑"/>
                <a:ea typeface="微软雅黑"/>
              </a:rPr>
              <a:t>网络管理</a:t>
            </a:r>
            <a:r>
              <a:rPr lang="zh-CN" sz="6400" dirty="0">
                <a:latin typeface="微软雅黑"/>
                <a:ea typeface="微软雅黑"/>
              </a:rPr>
              <a:t>。为保证网络服务质量，对部分网络流量的带宽加以</a:t>
            </a:r>
            <a:r>
              <a:rPr lang="zh-CN" altLang="en-US" sz="6400" dirty="0">
                <a:latin typeface="微软雅黑"/>
                <a:ea typeface="微软雅黑"/>
              </a:rPr>
              <a:t>识别，</a:t>
            </a:r>
            <a:r>
              <a:rPr lang="zh-CN" sz="6400" dirty="0">
                <a:latin typeface="微软雅黑"/>
                <a:ea typeface="微软雅黑"/>
              </a:rPr>
              <a:t>控制（如广告流量等）。</a:t>
            </a:r>
            <a:r>
              <a:rPr lang="zh-CN" sz="1600" dirty="0">
                <a:latin typeface="微软雅黑"/>
                <a:ea typeface="微软雅黑"/>
              </a:rPr>
              <a:t>      </a:t>
            </a:r>
            <a:endParaRPr lang="en-US" sz="1600" dirty="0">
              <a:latin typeface="微软雅黑"/>
              <a:ea typeface="微软雅黑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528259" y="2780928"/>
            <a:ext cx="8436229" cy="1296144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57175" lvl="0" indent="-257175" algn="l" defTabSz="685800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ranklin Gothic Book"/>
                <a:ea typeface="黑体"/>
              </a:defRPr>
            </a:lvl1pPr>
            <a:lvl2pPr marL="557530" lvl="1" indent="-214630" algn="l" defTabSz="685800">
              <a:spcBef>
                <a:spcPct val="20000"/>
              </a:spcBef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Franklin Gothic Book"/>
                <a:ea typeface="黑体"/>
              </a:defRPr>
            </a:lvl2pPr>
            <a:lvl3pPr marL="857250" lvl="2" indent="-171450" algn="l" defTabSz="685800">
              <a:spcBef>
                <a:spcPct val="200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Franklin Gothic Book"/>
                <a:ea typeface="黑体"/>
              </a:defRPr>
            </a:lvl3pPr>
            <a:lvl4pPr marL="1200150" lvl="3" indent="-171450" algn="l" defTabSz="685800">
              <a:spcBef>
                <a:spcPct val="20000"/>
              </a:spcBef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Franklin Gothic Book"/>
                <a:ea typeface="黑体"/>
              </a:defRPr>
            </a:lvl4pPr>
            <a:lvl5pPr marL="1543050" lvl="4" indent="-171450" algn="l" defTabSz="685800">
              <a:spcBef>
                <a:spcPct val="20000"/>
              </a:spcBef>
              <a:buFont typeface="Arial" charset="0"/>
              <a:buChar char="»"/>
              <a:defRPr sz="1500" kern="1200">
                <a:solidFill>
                  <a:schemeClr val="tx1"/>
                </a:solidFill>
                <a:latin typeface="Franklin Gothic Book"/>
                <a:ea typeface="黑体"/>
              </a:defRPr>
            </a:lvl5pPr>
            <a:lvl6pPr marL="1885950" lvl="5" indent="-171450" algn="l" defTabSz="685800">
              <a:spcBef>
                <a:spcPct val="20000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Franklin Gothic Book"/>
                <a:ea typeface="黑体"/>
              </a:defRPr>
            </a:lvl6pPr>
            <a:lvl7pPr marL="2228850" lvl="6" indent="-171450" algn="l" defTabSz="685800">
              <a:spcBef>
                <a:spcPct val="20000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Franklin Gothic Book"/>
                <a:ea typeface="黑体"/>
              </a:defRPr>
            </a:lvl7pPr>
            <a:lvl8pPr marL="2571750" lvl="7" indent="-171450" algn="l" defTabSz="685800">
              <a:spcBef>
                <a:spcPct val="20000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Franklin Gothic Book"/>
                <a:ea typeface="黑体"/>
              </a:defRPr>
            </a:lvl8pPr>
            <a:lvl9pPr marL="2914650" lvl="8" indent="-171450" algn="l" defTabSz="685800">
              <a:spcBef>
                <a:spcPct val="20000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Franklin Gothic Book"/>
                <a:ea typeface="黑体"/>
              </a:defRPr>
            </a:lvl9pPr>
          </a:lstStyle>
          <a:p>
            <a:pPr>
              <a:lnSpc>
                <a:spcPct val="150000"/>
              </a:lnSpc>
              <a:spcAft>
                <a:spcPct val="0"/>
              </a:spcAft>
              <a:buFont typeface="Wingdings" charset="2"/>
              <a:buChar char="n"/>
            </a:pPr>
            <a:r>
              <a:rPr lang="zh-CN" sz="2000" b="1" dirty="0">
                <a:latin typeface="微软雅黑"/>
                <a:ea typeface="微软雅黑"/>
              </a:rPr>
              <a:t>研究</a:t>
            </a:r>
            <a:r>
              <a:rPr lang="zh-CN" altLang="en-US" sz="2000" b="1" dirty="0">
                <a:latin typeface="微软雅黑"/>
                <a:ea typeface="微软雅黑"/>
              </a:rPr>
              <a:t>难点</a:t>
            </a:r>
            <a:endParaRPr lang="en-US" sz="2000" b="1" dirty="0">
              <a:latin typeface="微软雅黑"/>
              <a:ea typeface="微软雅黑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微软雅黑" charset="-122"/>
              <a:buChar char="−"/>
            </a:pPr>
            <a:r>
              <a:rPr lang="zh-CN" sz="1600" b="1" dirty="0">
                <a:latin typeface="微软雅黑"/>
                <a:ea typeface="微软雅黑"/>
              </a:rPr>
              <a:t>问题：</a:t>
            </a:r>
            <a:endParaRPr lang="en-US" altLang="zh-CN" sz="1600" b="1" dirty="0">
              <a:latin typeface="微软雅黑"/>
              <a:ea typeface="微软雅黑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微软雅黑" charset="-122"/>
              <a:buChar char="−"/>
            </a:pPr>
            <a:r>
              <a:rPr lang="zh-CN" sz="1600" dirty="0">
                <a:latin typeface="微软雅黑"/>
                <a:ea typeface="微软雅黑"/>
              </a:rPr>
              <a:t>不断增多的加密流量因为</a:t>
            </a:r>
            <a:r>
              <a:rPr lang="zh-CN" sz="1600" b="1" dirty="0">
                <a:latin typeface="微软雅黑"/>
                <a:ea typeface="微软雅黑"/>
              </a:rPr>
              <a:t>负载</a:t>
            </a:r>
            <a:r>
              <a:rPr lang="zh-CN" altLang="en-US" sz="1600" b="1" dirty="0">
                <a:latin typeface="微软雅黑"/>
                <a:ea typeface="微软雅黑"/>
              </a:rPr>
              <a:t>加密化</a:t>
            </a:r>
            <a:r>
              <a:rPr lang="zh-CN" sz="1600" dirty="0">
                <a:latin typeface="微软雅黑"/>
                <a:ea typeface="微软雅黑"/>
              </a:rPr>
              <a:t>，</a:t>
            </a:r>
            <a:r>
              <a:rPr lang="zh-CN" sz="1600" b="1" dirty="0">
                <a:latin typeface="微软雅黑"/>
                <a:ea typeface="微软雅黑"/>
              </a:rPr>
              <a:t>难以直接提取明文信息</a:t>
            </a:r>
            <a:r>
              <a:rPr lang="zh-CN" sz="1600" dirty="0">
                <a:latin typeface="微软雅黑"/>
                <a:ea typeface="微软雅黑"/>
              </a:rPr>
              <a:t>进行高精度分类。</a:t>
            </a:r>
            <a:endParaRPr lang="en-US" altLang="zh-CN" sz="1600" dirty="0">
              <a:latin typeface="微软雅黑"/>
              <a:ea typeface="微软雅黑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微软雅黑" charset="-122"/>
              <a:buChar char="−"/>
            </a:pPr>
            <a:r>
              <a:rPr lang="zh-CN" altLang="en-US" sz="1600" dirty="0">
                <a:latin typeface="微软雅黑"/>
                <a:ea typeface="微软雅黑"/>
              </a:rPr>
              <a:t>如何利用加密流量</a:t>
            </a:r>
            <a:r>
              <a:rPr lang="zh-CN" altLang="en-US" sz="1600" b="1" dirty="0">
                <a:latin typeface="微软雅黑"/>
                <a:ea typeface="微软雅黑"/>
              </a:rPr>
              <a:t>原始载荷</a:t>
            </a:r>
            <a:r>
              <a:rPr lang="zh-CN" altLang="en-US" sz="1600" dirty="0">
                <a:latin typeface="微软雅黑"/>
                <a:ea typeface="微软雅黑"/>
              </a:rPr>
              <a:t>中的信息进行应用流量分类。</a:t>
            </a:r>
            <a:endParaRPr lang="en-US" sz="1600" dirty="0">
              <a:latin typeface="微软雅黑"/>
              <a:ea typeface="微软雅黑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微软雅黑" charset="-122"/>
              <a:buChar char="−"/>
            </a:pPr>
            <a:r>
              <a:rPr lang="zh-CN" sz="1600" b="1" dirty="0">
                <a:latin typeface="微软雅黑"/>
                <a:ea typeface="微软雅黑"/>
              </a:rPr>
              <a:t>思路：构建</a:t>
            </a:r>
            <a:r>
              <a:rPr lang="zh-CN" sz="1600" dirty="0">
                <a:latin typeface="微软雅黑"/>
                <a:ea typeface="微软雅黑"/>
              </a:rPr>
              <a:t>可以用于区分加密流量的</a:t>
            </a:r>
            <a:r>
              <a:rPr lang="zh-CN" sz="1600" b="1" dirty="0">
                <a:latin typeface="微软雅黑"/>
                <a:ea typeface="微软雅黑"/>
              </a:rPr>
              <a:t>指纹</a:t>
            </a:r>
            <a:r>
              <a:rPr lang="en-US" sz="1600" dirty="0">
                <a:latin typeface="微软雅黑"/>
                <a:ea typeface="微软雅黑"/>
              </a:rPr>
              <a:t>(fingerprints)</a:t>
            </a:r>
            <a:r>
              <a:rPr lang="zh-CN" sz="1600" dirty="0">
                <a:latin typeface="微软雅黑"/>
                <a:ea typeface="微软雅黑"/>
              </a:rPr>
              <a:t>。</a:t>
            </a:r>
            <a:r>
              <a:rPr lang="zh-CN" altLang="en-US" sz="1600" dirty="0">
                <a:latin typeface="微软雅黑"/>
                <a:ea typeface="微软雅黑"/>
              </a:rPr>
              <a:t>应用机器学习</a:t>
            </a:r>
            <a:r>
              <a:rPr lang="en-US" altLang="zh-CN" sz="1600" dirty="0">
                <a:latin typeface="微软雅黑"/>
                <a:ea typeface="微软雅黑"/>
              </a:rPr>
              <a:t>/</a:t>
            </a:r>
            <a:r>
              <a:rPr lang="zh-CN" altLang="en-US" sz="1600" dirty="0">
                <a:latin typeface="微软雅黑"/>
                <a:ea typeface="微软雅黑"/>
              </a:rPr>
              <a:t>深度学习方法进行分类。</a:t>
            </a:r>
            <a:endParaRPr lang="en-US" sz="1600" dirty="0">
              <a:latin typeface="微软雅黑"/>
              <a:ea typeface="微软雅黑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微软雅黑" charset="-122"/>
              <a:buChar char="−"/>
            </a:pPr>
            <a:r>
              <a:rPr lang="zh-CN" sz="1600" b="1" dirty="0">
                <a:latin typeface="微软雅黑"/>
                <a:ea typeface="微软雅黑"/>
              </a:rPr>
              <a:t>指纹：</a:t>
            </a:r>
            <a:r>
              <a:rPr lang="zh-CN" sz="1600" dirty="0">
                <a:latin typeface="微软雅黑"/>
                <a:ea typeface="微软雅黑"/>
              </a:rPr>
              <a:t>一组构造后的特征，用于</a:t>
            </a:r>
            <a:r>
              <a:rPr lang="zh-CN" sz="1600" b="1" dirty="0">
                <a:latin typeface="微软雅黑"/>
                <a:ea typeface="微软雅黑"/>
              </a:rPr>
              <a:t>表征所属类别</a:t>
            </a:r>
            <a:r>
              <a:rPr lang="zh-CN" sz="1600" dirty="0">
                <a:latin typeface="微软雅黑"/>
                <a:ea typeface="微软雅黑"/>
              </a:rPr>
              <a:t>的特征组。其可以作为加密流量的标识，保证加密流量分类的精确度。</a:t>
            </a:r>
            <a:endParaRPr lang="en-US" sz="1600" dirty="0">
              <a:latin typeface="微软雅黑"/>
              <a:ea typeface="微软雅黑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微软雅黑" charset="-122"/>
              <a:buChar char="−"/>
            </a:pPr>
            <a:r>
              <a:rPr lang="zh-CN" sz="1600" b="1" dirty="0">
                <a:latin typeface="微软雅黑"/>
                <a:ea typeface="微软雅黑"/>
              </a:rPr>
              <a:t>应用</a:t>
            </a:r>
            <a:r>
              <a:rPr lang="zh-CN" sz="1600" dirty="0">
                <a:latin typeface="微软雅黑"/>
                <a:ea typeface="微软雅黑"/>
              </a:rPr>
              <a:t>：加密网络行为分析中的</a:t>
            </a:r>
            <a:r>
              <a:rPr lang="zh-CN" sz="1600" b="1" dirty="0">
                <a:latin typeface="微软雅黑"/>
                <a:ea typeface="微软雅黑"/>
              </a:rPr>
              <a:t>特定应用的识别、恶意流量检测和网络管理</a:t>
            </a:r>
            <a:r>
              <a:rPr lang="zh-CN" sz="1600" dirty="0">
                <a:latin typeface="微软雅黑"/>
                <a:ea typeface="微软雅黑"/>
              </a:rPr>
              <a:t>等。</a:t>
            </a:r>
            <a:endParaRPr lang="en-US" sz="1600" dirty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spcAft>
                <a:spcPct val="0"/>
              </a:spcAft>
              <a:buFont typeface="Wingdings" charset="2"/>
              <a:buChar char="n"/>
            </a:pPr>
            <a:endParaRPr lang="en-US" sz="2000" b="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233609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7" y="142852"/>
            <a:ext cx="8484495" cy="582594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493253" y="2622280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493253" y="1824470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493253" y="4209728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493253" y="4997836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1353" y="1403783"/>
            <a:ext cx="6048375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rgbClr val="FF0000"/>
              </a:solidFill>
              <a:ea typeface="华文细黑" pitchFamily="2" charset="-122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31353" y="3789041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i="1" kern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531353" y="4577146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531353" y="2200003"/>
            <a:ext cx="6048375" cy="533400"/>
          </a:xfrm>
          <a:prstGeom prst="roundRect">
            <a:avLst>
              <a:gd name="adj" fmla="val 16667"/>
            </a:avLst>
          </a:prstGeom>
          <a:solidFill>
            <a:srgbClr val="005BAC"/>
          </a:soli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13" name="WordArt 20"/>
          <p:cNvSpPr>
            <a:spLocks noChangeArrowheads="1" noChangeShapeType="1" noTextEdit="1"/>
          </p:cNvSpPr>
          <p:nvPr/>
        </p:nvSpPr>
        <p:spPr bwMode="auto">
          <a:xfrm>
            <a:off x="783763" y="1546660"/>
            <a:ext cx="1206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1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4" name="WordArt 23"/>
          <p:cNvSpPr>
            <a:spLocks noChangeArrowheads="1" noChangeShapeType="1" noTextEdit="1"/>
          </p:cNvSpPr>
          <p:nvPr/>
        </p:nvSpPr>
        <p:spPr bwMode="auto">
          <a:xfrm>
            <a:off x="779837" y="4725507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5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15" name="WordArt 24"/>
          <p:cNvSpPr>
            <a:spLocks noChangeArrowheads="1" noChangeShapeType="1" noTextEdit="1"/>
          </p:cNvSpPr>
          <p:nvPr/>
        </p:nvSpPr>
        <p:spPr bwMode="auto">
          <a:xfrm>
            <a:off x="779837" y="2321607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黑体"/>
                <a:ea typeface="黑体"/>
              </a:rPr>
              <a:t>2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1025942" y="1403783"/>
            <a:ext cx="4982285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1025941" y="4600092"/>
            <a:ext cx="2915969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预期研究成果及创新之处</a:t>
            </a: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1025940" y="2200003"/>
            <a:ext cx="2803784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</a:rPr>
              <a:t>国内外研究现状分析</a:t>
            </a:r>
          </a:p>
        </p:txBody>
      </p:sp>
      <p:sp>
        <p:nvSpPr>
          <p:cNvPr id="19" name="WordArt 24"/>
          <p:cNvSpPr>
            <a:spLocks noChangeArrowheads="1" noChangeShapeType="1" noTextEdit="1"/>
          </p:cNvSpPr>
          <p:nvPr/>
        </p:nvSpPr>
        <p:spPr bwMode="auto">
          <a:xfrm>
            <a:off x="780588" y="3918970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4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1025942" y="3797772"/>
            <a:ext cx="498228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拟采取的研究方法，技术路线和可行性分析</a:t>
            </a:r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1025940" y="1358623"/>
            <a:ext cx="498228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sym typeface="宋体" panose="02010600030101010101" pitchFamily="2" charset="-122"/>
              </a:rPr>
              <a:t>开展本课题研究的意义</a:t>
            </a:r>
            <a:endParaRPr lang="en-US" altLang="zh-CN" dirty="0">
              <a:latin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493253" y="3411972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531353" y="2989695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4" name="WordArt 24"/>
          <p:cNvSpPr>
            <a:spLocks noChangeArrowheads="1" noChangeShapeType="1" noTextEdit="1"/>
          </p:cNvSpPr>
          <p:nvPr/>
        </p:nvSpPr>
        <p:spPr bwMode="auto">
          <a:xfrm>
            <a:off x="779837" y="3120666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3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1025940" y="2989695"/>
            <a:ext cx="2803784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研究目标，研究内容和拟解决的关键技术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6B69855B-51B4-0F4B-B391-EFEC5D3DE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53" y="575825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1DE80BE1-7693-4A44-A6A6-F72E8989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53" y="533756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ea typeface="华文细黑" pitchFamily="2" charset="-122"/>
            </a:endParaRPr>
          </a:p>
        </p:txBody>
      </p:sp>
      <p:sp>
        <p:nvSpPr>
          <p:cNvPr id="28" name="WordArt 23">
            <a:extLst>
              <a:ext uri="{FF2B5EF4-FFF2-40B4-BE49-F238E27FC236}">
                <a16:creationId xmlns:a16="http://schemas.microsoft.com/office/drawing/2014/main" id="{3193F44E-0B28-2F46-B19B-CC6DE46A399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79837" y="5485924"/>
            <a:ext cx="184150" cy="2825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3175">
                  <a:solidFill>
                    <a:srgbClr val="005BAC"/>
                  </a:solidFill>
                  <a:round/>
                  <a:headEnd/>
                  <a:tailEnd/>
                </a:ln>
                <a:solidFill>
                  <a:srgbClr val="005BAC"/>
                </a:solidFill>
                <a:latin typeface="黑体"/>
                <a:ea typeface="黑体"/>
              </a:rPr>
              <a:t>6</a:t>
            </a:r>
            <a:endParaRPr lang="zh-CN" altLang="en-US" sz="3600" kern="10" dirty="0">
              <a:ln w="3175">
                <a:solidFill>
                  <a:srgbClr val="005BAC"/>
                </a:solidFill>
                <a:round/>
                <a:headEnd/>
                <a:tailEnd/>
              </a:ln>
              <a:solidFill>
                <a:srgbClr val="005BAC"/>
              </a:solidFill>
              <a:latin typeface="黑体"/>
              <a:ea typeface="黑体"/>
            </a:endParaRPr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9033FC89-4E80-B64F-BC70-BFC96740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941" y="5360509"/>
            <a:ext cx="2915969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lvl="1"/>
            <a:r>
              <a:rPr lang="zh-CN" altLang="en-US" dirty="0">
                <a:latin typeface="微软雅黑" pitchFamily="34" charset="-122"/>
              </a:rPr>
              <a:t>进度计划及预期进展</a:t>
            </a:r>
          </a:p>
        </p:txBody>
      </p:sp>
      <p:sp>
        <p:nvSpPr>
          <p:cNvPr id="30" name="AutoShape 19">
            <a:extLst>
              <a:ext uri="{FF2B5EF4-FFF2-40B4-BE49-F238E27FC236}">
                <a16:creationId xmlns:a16="http://schemas.microsoft.com/office/drawing/2014/main" id="{F470A672-EBA3-6646-AC13-1A170A25E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110" y="2363868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53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国内外研究现状分析</a:t>
            </a:r>
          </a:p>
        </p:txBody>
      </p:sp>
      <p:sp>
        <p:nvSpPr>
          <p:cNvPr id="76" name="内容占位符 2"/>
          <p:cNvSpPr>
            <a:spLocks noGrp="1"/>
          </p:cNvSpPr>
          <p:nvPr>
            <p:ph idx="1"/>
          </p:nvPr>
        </p:nvSpPr>
        <p:spPr>
          <a:xfrm>
            <a:off x="380072" y="1045695"/>
            <a:ext cx="8229600" cy="474604"/>
          </a:xfrm>
        </p:spPr>
        <p:txBody>
          <a:bodyPr/>
          <a:lstStyle/>
          <a:p>
            <a:pPr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研究现状总览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31594C-BD7B-434B-8E01-00567991B2E0}"/>
              </a:ext>
            </a:extLst>
          </p:cNvPr>
          <p:cNvSpPr txBox="1"/>
          <p:nvPr/>
        </p:nvSpPr>
        <p:spPr>
          <a:xfrm>
            <a:off x="636608" y="1678329"/>
            <a:ext cx="79730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加密流量指纹构建方法</a:t>
            </a:r>
            <a:endParaRPr kumimoji="1"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kumimoji="1" lang="zh-CN" altLang="en-US" dirty="0"/>
              <a:t>利用规则标示：</a:t>
            </a:r>
            <a:endParaRPr kumimoji="1" lang="en-US" altLang="zh-CN" dirty="0"/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利用加密流量中握手阶段的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明文字段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或者其他明文流量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信息关联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等进行</a:t>
            </a:r>
            <a:r>
              <a:rPr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模式匹配</a:t>
            </a:r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kumimoji="1"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kumimoji="1" lang="zh-CN" altLang="en-US" dirty="0"/>
              <a:t>人工提取特征：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人工设计构建加密流量的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统计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分布特征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并将其联合作为指纹，结合</a:t>
            </a:r>
            <a:r>
              <a:rPr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机器学习算法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分类。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kumimoji="1"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kumimoji="1" lang="zh-CN" altLang="en-US" dirty="0"/>
              <a:t>深度学习表示方法：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构建基于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深度学习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一体化分类模型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，从输入的流原始信息中自动学习特征表示。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37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国内外研究现状分析</a:t>
            </a:r>
          </a:p>
        </p:txBody>
      </p:sp>
      <p:sp>
        <p:nvSpPr>
          <p:cNvPr id="76" name="内容占位符 2"/>
          <p:cNvSpPr>
            <a:spLocks noGrp="1"/>
          </p:cNvSpPr>
          <p:nvPr>
            <p:ph idx="1"/>
          </p:nvPr>
        </p:nvSpPr>
        <p:spPr>
          <a:xfrm>
            <a:off x="380072" y="1045695"/>
            <a:ext cx="8229600" cy="474604"/>
          </a:xfrm>
        </p:spPr>
        <p:txBody>
          <a:bodyPr/>
          <a:lstStyle/>
          <a:p>
            <a:pPr>
              <a:buClr>
                <a:srgbClr val="0E44B1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研究现状总览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31594C-BD7B-434B-8E01-00567991B2E0}"/>
              </a:ext>
            </a:extLst>
          </p:cNvPr>
          <p:cNvSpPr txBox="1"/>
          <p:nvPr/>
        </p:nvSpPr>
        <p:spPr>
          <a:xfrm>
            <a:off x="636608" y="1678329"/>
            <a:ext cx="79730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机器学习</a:t>
            </a:r>
            <a:r>
              <a:rPr kumimoji="1" lang="en-US" altLang="zh-CN" dirty="0"/>
              <a:t>/</a:t>
            </a:r>
            <a:r>
              <a:rPr kumimoji="1" lang="zh-CN" altLang="en-US" dirty="0"/>
              <a:t>深度学习分类加密流量方法：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1).</a:t>
            </a:r>
            <a:r>
              <a:rPr kumimoji="1" lang="zh-CN" altLang="en-US" dirty="0"/>
              <a:t>机器学习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机器学习的核心理念是利用数学和统计学相关知识，通过公式计算和过往经验逐步优化模型性能的学科。机器学习算法强大的泛化性和可扩展性，让使用通用模型拟合不同移动应用产生的流量成为可能。</a:t>
            </a:r>
            <a:endParaRPr kumimoji="1"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kumimoji="1" lang="zh-CN" altLang="en-US" dirty="0"/>
              <a:t>支持向量机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[3]</a:t>
            </a:r>
            <a:endParaRPr kumimoji="1"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kumimoji="1" lang="zh-CN" altLang="en-US" dirty="0"/>
              <a:t>随机森林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[4]</a:t>
            </a:r>
            <a:endParaRPr kumimoji="1"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kumimoji="1" lang="en-US" altLang="zh-CN" dirty="0"/>
              <a:t>logistic</a:t>
            </a:r>
            <a:r>
              <a:rPr kumimoji="1" lang="zh-CN" altLang="en-US" dirty="0"/>
              <a:t> 回归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[5]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800100" lvl="1" indent="-342900">
              <a:buFont typeface="+mj-lt"/>
              <a:buAutoNum type="alphaLcParenR"/>
            </a:pP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2).</a:t>
            </a:r>
            <a:r>
              <a:rPr kumimoji="1" lang="zh-CN" altLang="en-US" dirty="0"/>
              <a:t>深度学习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	</a:t>
            </a:r>
            <a:r>
              <a:rPr kumimoji="1" lang="zh-CN" altLang="en-US" dirty="0"/>
              <a:t>神经网络具备拟合任意复杂函数的特点，适用于高纬度、非线性的</a:t>
            </a:r>
          </a:p>
          <a:p>
            <a:pPr lvl="1"/>
            <a:r>
              <a:rPr kumimoji="1" lang="zh-CN" altLang="en-US" dirty="0"/>
              <a:t>假设空间，且具有更强的泛化性能，对大多数实际问题具有更高的普适性。</a:t>
            </a:r>
            <a:endParaRPr kumimoji="1"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kumimoji="1" lang="zh-CN" altLang="en-US" dirty="0"/>
              <a:t>卷积神经网络（</a:t>
            </a:r>
            <a:r>
              <a:rPr kumimoji="1" lang="en-US" altLang="zh-CN" dirty="0"/>
              <a:t>CNN</a:t>
            </a:r>
            <a:r>
              <a:rPr kumimoji="1" lang="zh-CN" altLang="en-US" dirty="0"/>
              <a:t>）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[6]</a:t>
            </a:r>
            <a:endParaRPr kumimoji="1"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kumimoji="1" lang="zh-CN" altLang="en-US" dirty="0"/>
              <a:t>循环神经网络（</a:t>
            </a:r>
            <a:r>
              <a:rPr kumimoji="1" lang="en-US" altLang="zh-CN" dirty="0"/>
              <a:t>RNN/LSTM</a:t>
            </a:r>
            <a:r>
              <a:rPr kumimoji="1" lang="zh-CN" altLang="en-US" dirty="0"/>
              <a:t>）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[7</a:t>
            </a:r>
            <a:r>
              <a:rPr lang="zh-CN" altLang="en-US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8]</a:t>
            </a:r>
            <a:endParaRPr kumimoji="1"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kumimoji="1" lang="zh-CN" altLang="en-US" dirty="0"/>
              <a:t>自动编码器（</a:t>
            </a:r>
            <a:r>
              <a:rPr kumimoji="1" lang="en-US" altLang="zh-CN" dirty="0"/>
              <a:t>AE</a:t>
            </a:r>
            <a:r>
              <a:rPr kumimoji="1" lang="zh-CN" altLang="en-US" dirty="0"/>
              <a:t>）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[9]</a:t>
            </a:r>
            <a:endParaRPr kumimoji="1"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kumimoji="1" lang="zh-CN" altLang="en-US" dirty="0"/>
              <a:t>对抗神经网络（</a:t>
            </a:r>
            <a:r>
              <a:rPr kumimoji="1" lang="en-US" altLang="zh-CN" dirty="0"/>
              <a:t>GAN</a:t>
            </a:r>
            <a:r>
              <a:rPr kumimoji="1" lang="zh-CN" altLang="en-US" dirty="0"/>
              <a:t>）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[10]</a:t>
            </a:r>
            <a:endParaRPr kumimoji="1" lang="en-US" altLang="zh-CN" dirty="0"/>
          </a:p>
          <a:p>
            <a:pPr marL="800100" lvl="1" indent="-342900">
              <a:buFont typeface="+mj-lt"/>
              <a:buAutoNum type="alphaLcParenR"/>
            </a:pP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594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5|16.2|2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3.5|2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20.6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4.7|24.1|18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3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c">
      <a:majorFont>
        <a:latin typeface="Helvetica"/>
        <a:ea typeface="微软雅黑"/>
        <a:cs typeface=""/>
      </a:majorFont>
      <a:minorFont>
        <a:latin typeface="Helvetic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c">
      <a:majorFont>
        <a:latin typeface="Helvetica"/>
        <a:ea typeface="微软雅黑"/>
        <a:cs typeface=""/>
      </a:majorFont>
      <a:minorFont>
        <a:latin typeface="Helvetica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c">
      <a:majorFont>
        <a:latin typeface="Helvetica"/>
        <a:ea typeface="微软雅黑"/>
        <a:cs typeface=""/>
      </a:majorFont>
      <a:minorFont>
        <a:latin typeface="Helvetic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00"/>
        </a:solidFill>
        <a:ln w="0" cap="flat">
          <a:solidFill>
            <a:srgbClr val="000000"/>
          </a:solidFill>
          <a:prstDash val="solid"/>
          <a:round/>
        </a:ln>
      </a:spPr>
      <a:bodyPr vert="horz" wrap="square" lIns="91440" tIns="45720" rIns="91440" bIns="45720" numCol="1" rtlCol="0" anchor="t" anchorCtr="0" compatLnSpc="1"/>
      <a:lstStyle>
        <a:defPPr algn="ctr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9858</TotalTime>
  <Words>3693</Words>
  <Application>Microsoft Macintosh PowerPoint</Application>
  <PresentationFormat>全屏显示(4:3)</PresentationFormat>
  <Paragraphs>443</Paragraphs>
  <Slides>31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黑体</vt:lpstr>
      <vt:lpstr>宋体</vt:lpstr>
      <vt:lpstr>微软雅黑</vt:lpstr>
      <vt:lpstr>Arial</vt:lpstr>
      <vt:lpstr>Calibri</vt:lpstr>
      <vt:lpstr>Helvetica</vt:lpstr>
      <vt:lpstr>Times New Roman</vt:lpstr>
      <vt:lpstr>Wingdings</vt:lpstr>
      <vt:lpstr>Office 主题​​</vt:lpstr>
      <vt:lpstr>Office 主题</vt:lpstr>
      <vt:lpstr>1_Office 主题</vt:lpstr>
      <vt:lpstr>PowerPoint 演示文稿</vt:lpstr>
      <vt:lpstr>目录</vt:lpstr>
      <vt:lpstr>目录</vt:lpstr>
      <vt:lpstr>研究背景及意义</vt:lpstr>
      <vt:lpstr>研究背景及意义</vt:lpstr>
      <vt:lpstr>研究背景与意义</vt:lpstr>
      <vt:lpstr>目录</vt:lpstr>
      <vt:lpstr>国内外研究现状分析</vt:lpstr>
      <vt:lpstr>国内外研究现状分析</vt:lpstr>
      <vt:lpstr>国内外研究现状分析</vt:lpstr>
      <vt:lpstr>国内外研究现状分析</vt:lpstr>
      <vt:lpstr>国内外研究现状分析</vt:lpstr>
      <vt:lpstr>国内外研究现状分析</vt:lpstr>
      <vt:lpstr>国内外研究现状分析</vt:lpstr>
      <vt:lpstr>国内外研究现状分析</vt:lpstr>
      <vt:lpstr>国内外研究现状分析</vt:lpstr>
      <vt:lpstr>目录</vt:lpstr>
      <vt:lpstr>研究目标、研究内容和拟解决的关键技术</vt:lpstr>
      <vt:lpstr>目录</vt:lpstr>
      <vt:lpstr>PowerPoint 演示文稿</vt:lpstr>
      <vt:lpstr>研究内容一：大规模应用流量采集及分类</vt:lpstr>
      <vt:lpstr>研究内容一：大规模应用流量采集及分类</vt:lpstr>
      <vt:lpstr>研究内容二：对抗训练增强</vt:lpstr>
      <vt:lpstr>研究内容三：原型系统实现</vt:lpstr>
      <vt:lpstr>研究内容三：原型系统实现</vt:lpstr>
      <vt:lpstr>目录</vt:lpstr>
      <vt:lpstr>预期研究成果及创新之处 </vt:lpstr>
      <vt:lpstr>目录</vt:lpstr>
      <vt:lpstr>进度计划及预期进展</vt:lpstr>
      <vt:lpstr>参考文献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Architotle</dc:creator>
  <cp:lastModifiedBy>Microsoft Office User</cp:lastModifiedBy>
  <cp:revision>248</cp:revision>
  <dcterms:created xsi:type="dcterms:W3CDTF">2019-12-19T02:48:26Z</dcterms:created>
  <dcterms:modified xsi:type="dcterms:W3CDTF">2020-06-11T13:53:56Z</dcterms:modified>
</cp:coreProperties>
</file>