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5143500" type="screen16x9"/>
  <p:notesSz cx="6858000" cy="9144000"/>
  <p:embeddedFontLst>
    <p:embeddedFont>
      <p:font typeface="Microsoft Yahei" panose="020B0503020204020204" pitchFamily="34" charset="-122"/>
      <p:regular r:id="rId7"/>
      <p:bold r:id="rId8"/>
    </p:embeddedFont>
    <p:embeddedFont>
      <p:font typeface="Microsoft Yahei" panose="020B0503020204020204" pitchFamily="34" charset="-122"/>
      <p:regular r:id="rId7"/>
      <p:bold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ndara" panose="020E050203030302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Helvetica Neue"/>
      <p:regular r:id="rId21"/>
      <p:bold r:id="rId22"/>
      <p:italic r:id="rId23"/>
      <p:boldItalic r:id="rId24"/>
    </p:embeddedFont>
    <p:embeddedFont>
      <p:font typeface="Libre Franklin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C74DD0-3A26-45B5-9BF1-1994FEA96530}">
  <a:tblStyle styleId="{0AC74DD0-3A26-45B5-9BF1-1994FEA9653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font" Target="fonts/font20.fntdata"/><Relationship Id="rId3" Type="http://schemas.openxmlformats.org/officeDocument/2006/relationships/slide" Target="slides/slide1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font" Target="fonts/font19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font" Target="fonts/font18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28" Type="http://schemas.openxmlformats.org/officeDocument/2006/relationships/font" Target="fonts/font22.fntdata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font" Target="fonts/font2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b49d5b7b0_0_4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gcb49d5b7b0_0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b49d5b7b0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cb49d5b7b0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b49d5b7b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cb49d5b7b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红色系-封面" type="title">
  <p:cSld name="TITLE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1143000" y="1468354"/>
            <a:ext cx="6858000" cy="11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700"/>
              <a:buFont typeface="Century Gothic"/>
              <a:buNone/>
              <a:defRPr sz="2700" b="1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1143000" y="27777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b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6620261" y="4212431"/>
            <a:ext cx="2133600" cy="1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4275" rIns="0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zh-CN" sz="7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r>
              <a:rPr lang="zh-CN" sz="7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正文">
  <p:cSld name="正文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119716" y="489665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ftr" idx="11"/>
          </p:nvPr>
        </p:nvSpPr>
        <p:spPr>
          <a:xfrm>
            <a:off x="3028950" y="489665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6984136" y="489665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sz="9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sz="9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sz="9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sz="9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sz="9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sz="9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sz="9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sz="9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sz="9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160914" y="131403"/>
            <a:ext cx="6670800" cy="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lvl="1" indent="-228600" algn="l" rtl="0">
              <a:lnSpc>
                <a:spcPct val="15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 rtl="0">
              <a:lnSpc>
                <a:spcPct val="15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 rtl="0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 rtl="0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 rtl="0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 rtl="0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 rtl="0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2"/>
          </p:nvPr>
        </p:nvSpPr>
        <p:spPr>
          <a:xfrm>
            <a:off x="372658" y="765313"/>
            <a:ext cx="8398800" cy="3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lvl="1" indent="-228600" algn="l" rtl="0">
              <a:lnSpc>
                <a:spcPct val="15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 rtl="0">
              <a:lnSpc>
                <a:spcPct val="15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 rtl="0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 rtl="0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 rtl="0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 rtl="0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 rtl="0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197707" y="601767"/>
            <a:ext cx="7020000" cy="36000"/>
          </a:xfrm>
          <a:prstGeom prst="rect">
            <a:avLst/>
          </a:prstGeom>
          <a:solidFill>
            <a:srgbClr val="1736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目录">
  <p:cSld name="目录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119716" y="489665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89665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984136" y="489665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sz="9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sz="9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sz="9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sz="9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sz="9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sz="9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sz="9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sz="9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sz="9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197707" y="449367"/>
            <a:ext cx="7020000" cy="36000"/>
          </a:xfrm>
          <a:prstGeom prst="rect">
            <a:avLst/>
          </a:prstGeom>
          <a:solidFill>
            <a:srgbClr val="1736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35348" y="131403"/>
            <a:ext cx="6648900" cy="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lvl="1" indent="-228600" algn="l" rtl="0">
              <a:lnSpc>
                <a:spcPct val="15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 rtl="0">
              <a:lnSpc>
                <a:spcPct val="15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 rtl="0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 rtl="0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 rtl="0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 rtl="0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 rtl="0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2"/>
          </p:nvPr>
        </p:nvSpPr>
        <p:spPr>
          <a:xfrm>
            <a:off x="383674" y="754296"/>
            <a:ext cx="8376600" cy="3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1150" algn="l" rtl="0">
              <a:lnSpc>
                <a:spcPct val="2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🞐"/>
              <a:defRPr sz="13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lvl="1" indent="-228600" algn="l" rtl="0">
              <a:lnSpc>
                <a:spcPct val="15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 rtl="0">
              <a:lnSpc>
                <a:spcPct val="15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 rtl="0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 rtl="0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 rtl="0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 rtl="0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 rtl="0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红色系-正文">
  <p:cSld name="红色系-正文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5738" y="1"/>
            <a:ext cx="5979300" cy="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  <a:defRPr sz="1800" b="1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185738" y="589547"/>
            <a:ext cx="8514900" cy="3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1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红色系-正文+小标题">
  <p:cSld name="红色系-正文+小标题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85738" y="1"/>
            <a:ext cx="7701000" cy="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  <a:defRPr sz="1800" b="1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185738" y="1305927"/>
            <a:ext cx="8514900" cy="3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1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2"/>
          </p:nvPr>
        </p:nvSpPr>
        <p:spPr>
          <a:xfrm>
            <a:off x="185738" y="619125"/>
            <a:ext cx="85149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红色系-正文-无内容">
  <p:cSld name="红色系-正文-无内容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185738" y="1"/>
            <a:ext cx="7701000" cy="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  <a:defRPr sz="1800" b="1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灰色系-封面">
  <p:cSld name="灰色系-封面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>
            <a:spLocks noGrp="1"/>
          </p:cNvSpPr>
          <p:nvPr>
            <p:ph type="ctrTitle"/>
          </p:nvPr>
        </p:nvSpPr>
        <p:spPr>
          <a:xfrm>
            <a:off x="1143000" y="1468354"/>
            <a:ext cx="6858000" cy="11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00"/>
              <a:buFont typeface="Century Gothic"/>
              <a:buNone/>
              <a:defRPr sz="2700" b="1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subTitle" idx="1"/>
          </p:nvPr>
        </p:nvSpPr>
        <p:spPr>
          <a:xfrm>
            <a:off x="1143000" y="27777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b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灰色系-正文">
  <p:cSld name="灰色系-正文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185738" y="1"/>
            <a:ext cx="7701000" cy="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▪"/>
              <a:defRPr sz="1800" b="1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1"/>
          </p:nvPr>
        </p:nvSpPr>
        <p:spPr>
          <a:xfrm>
            <a:off x="185738" y="634525"/>
            <a:ext cx="8514900" cy="3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1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灰色系-正文+小标题">
  <p:cSld name="灰色系-正文+小标题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185738" y="1"/>
            <a:ext cx="7701000" cy="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▪"/>
              <a:defRPr sz="1800" b="1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>
            <a:off x="185738" y="1305927"/>
            <a:ext cx="8514900" cy="3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1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2"/>
          </p:nvPr>
        </p:nvSpPr>
        <p:spPr>
          <a:xfrm>
            <a:off x="185738" y="619125"/>
            <a:ext cx="85149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灰色系-正文-无内容">
  <p:cSld name="灰色系-正文-无内容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185738" y="1"/>
            <a:ext cx="7701000" cy="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▪"/>
              <a:defRPr sz="1800" b="1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灰色系">
  <p:cSld name="灰色系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ctrTitle"/>
          </p:nvPr>
        </p:nvSpPr>
        <p:spPr>
          <a:xfrm>
            <a:off x="1143000" y="1468354"/>
            <a:ext cx="6858000" cy="11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00"/>
              <a:buFont typeface="Century Gothic"/>
              <a:buNone/>
              <a:defRPr sz="2700" b="1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subTitle" idx="1"/>
          </p:nvPr>
        </p:nvSpPr>
        <p:spPr>
          <a:xfrm>
            <a:off x="1143000" y="27777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b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1150" algn="l" rtl="0">
              <a:lnSpc>
                <a:spcPct val="150000"/>
              </a:lnSpc>
              <a:spcBef>
                <a:spcPts val="26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0480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298450" algn="l" rtl="0">
              <a:lnSpc>
                <a:spcPct val="150000"/>
              </a:lnSpc>
              <a:spcBef>
                <a:spcPts val="220"/>
              </a:spcBef>
              <a:spcAft>
                <a:spcPts val="0"/>
              </a:spcAft>
              <a:buSzPts val="1100"/>
              <a:buChar char="•"/>
              <a:defRPr/>
            </a:lvl4pPr>
            <a:lvl5pPr marL="2286000" lvl="4" indent="-295275" algn="l" rtl="0">
              <a:lnSpc>
                <a:spcPct val="150000"/>
              </a:lnSpc>
              <a:spcBef>
                <a:spcPts val="210"/>
              </a:spcBef>
              <a:spcAft>
                <a:spcPts val="0"/>
              </a:spcAft>
              <a:buSzPts val="1050"/>
              <a:buChar char="•"/>
              <a:defRPr/>
            </a:lvl5pPr>
            <a:lvl6pPr marL="274320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sz="9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sz="9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sz="9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sz="9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sz="9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sz="9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sz="9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sz="9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sz="9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Gothic"/>
              <a:buNone/>
              <a:defRPr sz="33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7940180" y="0"/>
            <a:ext cx="1203900" cy="61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876408" y="199748"/>
            <a:ext cx="799281" cy="10271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7876407" y="2"/>
            <a:ext cx="799200" cy="62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0" y="4873500"/>
            <a:ext cx="9144000" cy="270000"/>
          </a:xfrm>
          <a:prstGeom prst="rect">
            <a:avLst/>
          </a:prstGeom>
          <a:solidFill>
            <a:srgbClr val="F2F2F2">
              <a:alpha val="4941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5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940509" y="4927709"/>
            <a:ext cx="4203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zh-CN" sz="6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PROPRIETARY OF GFSH QUALITY DATA AND SYSTEM TEAM, DISCLOSED UNDER NDA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82554" y="4992190"/>
            <a:ext cx="801094" cy="5690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/>
          <p:nvPr/>
        </p:nvSpPr>
        <p:spPr>
          <a:xfrm>
            <a:off x="489601" y="664360"/>
            <a:ext cx="8482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zh-CN" sz="2100" b="1" i="0" u="none" strike="noStrike" cap="non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Audit</a:t>
            </a:r>
            <a:r>
              <a:rPr lang="zh-CN" sz="21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系统</a:t>
            </a:r>
            <a:r>
              <a:rPr lang="zh-CN" sz="2100" b="1" i="0" u="none" strike="noStrike" cap="non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项目</a:t>
            </a:r>
            <a:r>
              <a:rPr lang="zh-CN" sz="21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双周报</a:t>
            </a:r>
            <a:endParaRPr sz="1700" b="1" i="0" u="none" strike="noStrike" cap="none">
              <a:solidFill>
                <a:srgbClr val="171616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110" name="Google Shape;11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602" y="1642919"/>
            <a:ext cx="7706422" cy="251006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6"/>
          <p:cNvSpPr/>
          <p:nvPr/>
        </p:nvSpPr>
        <p:spPr>
          <a:xfrm>
            <a:off x="575327" y="1355303"/>
            <a:ext cx="2771400" cy="2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zh-CN" sz="1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Presented By </a:t>
            </a:r>
            <a:r>
              <a:rPr lang="zh-CN" sz="1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王奇安，October </a:t>
            </a:r>
            <a:r>
              <a:rPr lang="zh-CN" sz="1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2021</a:t>
            </a:r>
            <a:endParaRPr sz="10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12" name="Google Shape;112;p26"/>
          <p:cNvCxnSpPr/>
          <p:nvPr/>
        </p:nvCxnSpPr>
        <p:spPr>
          <a:xfrm>
            <a:off x="598227" y="1216086"/>
            <a:ext cx="3240000" cy="0"/>
          </a:xfrm>
          <a:prstGeom prst="straightConnector1">
            <a:avLst/>
          </a:prstGeom>
          <a:noFill/>
          <a:ln w="38100" cap="flat" cmpd="sng">
            <a:solidFill>
              <a:srgbClr val="FAFAFA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/>
          <p:nvPr/>
        </p:nvSpPr>
        <p:spPr>
          <a:xfrm>
            <a:off x="94325" y="1999581"/>
            <a:ext cx="1313100" cy="1008900"/>
          </a:xfrm>
          <a:prstGeom prst="rect">
            <a:avLst/>
          </a:prstGeom>
          <a:noFill/>
          <a:ln>
            <a:noFill/>
          </a:ln>
          <a:effectLst>
            <a:outerShdw blurRad="254000" dist="127000" algn="ctr" rotWithShape="0">
              <a:srgbClr val="262626">
                <a:alpha val="9020"/>
              </a:srgbClr>
            </a:outerShdw>
          </a:effectLst>
        </p:spPr>
        <p:txBody>
          <a:bodyPr spcFirstLastPara="1" wrap="square" lIns="68575" tIns="34275" rIns="0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000" b="1" i="1" u="none" strike="noStrike" cap="none">
                <a:solidFill>
                  <a:srgbClr val="59AAED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阶段二：</a:t>
            </a:r>
            <a:endParaRPr sz="1000" b="1" i="0" u="none" strike="noStrike" cap="none">
              <a:solidFill>
                <a:srgbClr val="CCCCCC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000" b="1" i="0" u="none" strike="noStrike" cap="non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数据</a:t>
            </a:r>
            <a:r>
              <a:rPr lang="zh-CN" sz="10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库表单</a:t>
            </a:r>
            <a:endParaRPr sz="1000" b="1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000" b="1" i="0" u="none" strike="noStrike" cap="non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设计</a:t>
            </a:r>
            <a:endParaRPr sz="1000" b="1" i="0" u="none" strike="noStrike" cap="none">
              <a:solidFill>
                <a:srgbClr val="CCCCCC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8" name="Google Shape;118;p27"/>
          <p:cNvSpPr/>
          <p:nvPr/>
        </p:nvSpPr>
        <p:spPr>
          <a:xfrm>
            <a:off x="94325" y="3185438"/>
            <a:ext cx="1178700" cy="728100"/>
          </a:xfrm>
          <a:prstGeom prst="rect">
            <a:avLst/>
          </a:prstGeom>
          <a:noFill/>
          <a:ln>
            <a:noFill/>
          </a:ln>
          <a:effectLst>
            <a:outerShdw blurRad="254000" dist="127000" algn="ctr" rotWithShape="0">
              <a:srgbClr val="262626">
                <a:alpha val="9020"/>
              </a:srgbClr>
            </a:outerShdw>
          </a:effectLst>
        </p:spPr>
        <p:txBody>
          <a:bodyPr spcFirstLastPara="1" wrap="square" lIns="68575" tIns="34275" rIns="0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000" b="1" i="1" u="none" strike="noStrike" cap="none">
                <a:solidFill>
                  <a:srgbClr val="59AAED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阶段三：</a:t>
            </a:r>
            <a:endParaRPr sz="1000" b="1" i="0" u="none" strike="noStrike" cap="none">
              <a:solidFill>
                <a:srgbClr val="59AAED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0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系统功能</a:t>
            </a:r>
            <a:r>
              <a:rPr lang="zh-CN" sz="1000" b="1" i="0" u="none" strike="noStrike" cap="non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与</a:t>
            </a:r>
            <a:endParaRPr sz="1000" b="1" i="0" u="none" strike="noStrike" cap="non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000" b="1" i="0" u="none" strike="noStrike" cap="non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可视化开发</a:t>
            </a:r>
            <a:endParaRPr sz="1000" b="1" i="0" u="none" strike="noStrike" cap="non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9" name="Google Shape;119;p27"/>
          <p:cNvSpPr/>
          <p:nvPr/>
        </p:nvSpPr>
        <p:spPr>
          <a:xfrm>
            <a:off x="2005385" y="625963"/>
            <a:ext cx="470700" cy="1662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CN" sz="900" b="1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8月</a:t>
            </a:r>
            <a:endParaRPr sz="900" b="1" i="0" u="none" strike="noStrike" cap="non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0" name="Google Shape;120;p27"/>
          <p:cNvSpPr/>
          <p:nvPr/>
        </p:nvSpPr>
        <p:spPr>
          <a:xfrm>
            <a:off x="2445536" y="621650"/>
            <a:ext cx="1354200" cy="166200"/>
          </a:xfrm>
          <a:prstGeom prst="chevron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CN" sz="900" b="1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9月</a:t>
            </a:r>
            <a:endParaRPr sz="900" b="1" i="0" u="none" strike="noStrike" cap="non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1" name="Google Shape;121;p27"/>
          <p:cNvSpPr/>
          <p:nvPr/>
        </p:nvSpPr>
        <p:spPr>
          <a:xfrm>
            <a:off x="3744514" y="621674"/>
            <a:ext cx="1402200" cy="166200"/>
          </a:xfrm>
          <a:prstGeom prst="chevron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CN" sz="900" b="1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10月</a:t>
            </a:r>
            <a:endParaRPr sz="900" b="1" i="0" u="none" strike="noStrike" cap="non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2" name="Google Shape;122;p27"/>
          <p:cNvSpPr/>
          <p:nvPr/>
        </p:nvSpPr>
        <p:spPr>
          <a:xfrm>
            <a:off x="94325" y="1039173"/>
            <a:ext cx="1178700" cy="1009500"/>
          </a:xfrm>
          <a:prstGeom prst="rect">
            <a:avLst/>
          </a:prstGeom>
          <a:noFill/>
          <a:ln>
            <a:noFill/>
          </a:ln>
          <a:effectLst>
            <a:outerShdw blurRad="254000" dist="127000" algn="ctr" rotWithShape="0">
              <a:srgbClr val="262626">
                <a:alpha val="9020"/>
              </a:srgbClr>
            </a:outerShdw>
          </a:effectLst>
        </p:spPr>
        <p:txBody>
          <a:bodyPr spcFirstLastPara="1" wrap="square" lIns="68575" tIns="34275" rIns="0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000" b="1" i="1" u="none" strike="noStrike" cap="none">
                <a:solidFill>
                  <a:srgbClr val="59AAED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阶段一：</a:t>
            </a:r>
            <a:endParaRPr sz="1000" b="1" i="1" u="none" strike="noStrike" cap="none">
              <a:solidFill>
                <a:srgbClr val="59AAED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000" b="1" i="0" u="none" strike="noStrike" cap="non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业务梳理及</a:t>
            </a:r>
            <a:endParaRPr sz="1000" b="1" i="0" u="none" strike="noStrike" cap="non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000" b="1" i="0" u="none" strike="noStrike" cap="non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方案规划</a:t>
            </a:r>
            <a:endParaRPr sz="1000" b="1" i="0" u="none" strike="noStrike" cap="non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123" name="Google Shape;123;p27"/>
          <p:cNvCxnSpPr/>
          <p:nvPr/>
        </p:nvCxnSpPr>
        <p:spPr>
          <a:xfrm flipH="1">
            <a:off x="969627" y="1061419"/>
            <a:ext cx="1500" cy="885000"/>
          </a:xfrm>
          <a:prstGeom prst="straightConnector1">
            <a:avLst/>
          </a:prstGeom>
          <a:noFill/>
          <a:ln w="9525" cap="flat" cmpd="sng">
            <a:solidFill>
              <a:srgbClr val="190C68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4" name="Google Shape;124;p27"/>
          <p:cNvSpPr/>
          <p:nvPr/>
        </p:nvSpPr>
        <p:spPr>
          <a:xfrm>
            <a:off x="8058688" y="1311041"/>
            <a:ext cx="214500" cy="50700"/>
          </a:xfrm>
          <a:prstGeom prst="roundRect">
            <a:avLst>
              <a:gd name="adj" fmla="val 50000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7"/>
          <p:cNvSpPr/>
          <p:nvPr/>
        </p:nvSpPr>
        <p:spPr>
          <a:xfrm>
            <a:off x="8273206" y="1237680"/>
            <a:ext cx="624300" cy="197400"/>
          </a:xfrm>
          <a:prstGeom prst="rect">
            <a:avLst/>
          </a:prstGeom>
          <a:noFill/>
          <a:ln>
            <a:noFill/>
          </a:ln>
          <a:effectLst>
            <a:outerShdw blurRad="254000" dist="127000" algn="ctr" rotWithShape="0">
              <a:srgbClr val="262626">
                <a:alpha val="9020"/>
              </a:srgbClr>
            </a:outerShdw>
          </a:effectLst>
        </p:spPr>
        <p:txBody>
          <a:bodyPr spcFirstLastPara="1" wrap="square" lIns="68575" tIns="34275" rIns="0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项目进度条</a:t>
            </a:r>
            <a:endParaRPr sz="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7"/>
          <p:cNvSpPr/>
          <p:nvPr/>
        </p:nvSpPr>
        <p:spPr>
          <a:xfrm>
            <a:off x="8106777" y="1411689"/>
            <a:ext cx="118500" cy="126900"/>
          </a:xfrm>
          <a:prstGeom prst="star5">
            <a:avLst>
              <a:gd name="adj" fmla="val 25814"/>
              <a:gd name="hf" fmla="val 105146"/>
              <a:gd name="vf" fmla="val 110557"/>
            </a:avLst>
          </a:prstGeom>
          <a:solidFill>
            <a:srgbClr val="FF00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7"/>
          <p:cNvSpPr/>
          <p:nvPr/>
        </p:nvSpPr>
        <p:spPr>
          <a:xfrm>
            <a:off x="8273206" y="1376552"/>
            <a:ext cx="624300" cy="197400"/>
          </a:xfrm>
          <a:prstGeom prst="rect">
            <a:avLst/>
          </a:prstGeom>
          <a:noFill/>
          <a:ln>
            <a:noFill/>
          </a:ln>
          <a:effectLst>
            <a:outerShdw blurRad="254000" dist="127000" algn="ctr" rotWithShape="0">
              <a:srgbClr val="262626">
                <a:alpha val="9020"/>
              </a:srgbClr>
            </a:outerShdw>
          </a:effectLst>
        </p:spPr>
        <p:txBody>
          <a:bodyPr spcFirstLastPara="1" wrap="square" lIns="68575" tIns="34275" rIns="0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已完成</a:t>
            </a:r>
            <a:endParaRPr sz="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7"/>
          <p:cNvSpPr txBox="1">
            <a:spLocks noGrp="1"/>
          </p:cNvSpPr>
          <p:nvPr>
            <p:ph type="body" idx="1"/>
          </p:nvPr>
        </p:nvSpPr>
        <p:spPr>
          <a:xfrm>
            <a:off x="197823" y="67228"/>
            <a:ext cx="6648900" cy="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66700" lvl="0" indent="-2667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21212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项目时间计划及当前所处节点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9" name="Google Shape;129;p27"/>
          <p:cNvSpPr/>
          <p:nvPr/>
        </p:nvSpPr>
        <p:spPr>
          <a:xfrm>
            <a:off x="2001849" y="804575"/>
            <a:ext cx="396600" cy="2211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800" b="1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W3</a:t>
            </a:r>
            <a:r>
              <a:rPr lang="zh-CN" sz="8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800" b="1" i="0" u="none" strike="noStrike" cap="non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7"/>
          <p:cNvSpPr/>
          <p:nvPr/>
        </p:nvSpPr>
        <p:spPr>
          <a:xfrm>
            <a:off x="2371476" y="804580"/>
            <a:ext cx="396600" cy="2211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800" b="1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W35</a:t>
            </a:r>
            <a:endParaRPr sz="800" b="1" i="0" u="none" strike="noStrike" cap="non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7"/>
          <p:cNvSpPr/>
          <p:nvPr/>
        </p:nvSpPr>
        <p:spPr>
          <a:xfrm>
            <a:off x="2779250" y="804575"/>
            <a:ext cx="340500" cy="2211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800" b="1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W36</a:t>
            </a:r>
            <a:endParaRPr sz="800" b="1" i="0" u="none" strike="noStrike" cap="non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7"/>
          <p:cNvSpPr/>
          <p:nvPr/>
        </p:nvSpPr>
        <p:spPr>
          <a:xfrm>
            <a:off x="3111174" y="804575"/>
            <a:ext cx="340500" cy="2211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800" b="1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W37</a:t>
            </a:r>
            <a:endParaRPr sz="800" b="1" i="0" u="none" strike="noStrike" cap="non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7"/>
          <p:cNvSpPr/>
          <p:nvPr/>
        </p:nvSpPr>
        <p:spPr>
          <a:xfrm>
            <a:off x="3443098" y="804575"/>
            <a:ext cx="396600" cy="2211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800" b="1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W38</a:t>
            </a:r>
            <a:endParaRPr sz="800" b="1" i="0" u="none" strike="noStrike" cap="non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7"/>
          <p:cNvSpPr/>
          <p:nvPr/>
        </p:nvSpPr>
        <p:spPr>
          <a:xfrm>
            <a:off x="3837072" y="804581"/>
            <a:ext cx="340500" cy="2211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800" b="1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W39</a:t>
            </a:r>
            <a:endParaRPr sz="800" b="1" i="0" u="none" strike="noStrike" cap="non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7"/>
          <p:cNvSpPr/>
          <p:nvPr/>
        </p:nvSpPr>
        <p:spPr>
          <a:xfrm>
            <a:off x="4180619" y="804581"/>
            <a:ext cx="340500" cy="2211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800" b="1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W40</a:t>
            </a:r>
            <a:endParaRPr sz="800" b="1" i="0" u="none" strike="noStrike" cap="non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7"/>
          <p:cNvSpPr/>
          <p:nvPr/>
        </p:nvSpPr>
        <p:spPr>
          <a:xfrm>
            <a:off x="4524165" y="804581"/>
            <a:ext cx="340500" cy="2211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800" b="1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W41</a:t>
            </a:r>
            <a:endParaRPr sz="800" b="1" i="0" u="none" strike="noStrike" cap="non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7"/>
          <p:cNvSpPr/>
          <p:nvPr/>
        </p:nvSpPr>
        <p:spPr>
          <a:xfrm>
            <a:off x="4867712" y="804581"/>
            <a:ext cx="340500" cy="2211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800" b="1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W42</a:t>
            </a:r>
            <a:endParaRPr sz="800" b="1" i="0" u="none" strike="noStrike" cap="non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7"/>
          <p:cNvSpPr/>
          <p:nvPr/>
        </p:nvSpPr>
        <p:spPr>
          <a:xfrm>
            <a:off x="1015550" y="804583"/>
            <a:ext cx="984900" cy="2211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 i="0" u="none" strike="noStrike" cap="non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7"/>
          <p:cNvSpPr/>
          <p:nvPr/>
        </p:nvSpPr>
        <p:spPr>
          <a:xfrm>
            <a:off x="997709" y="1051710"/>
            <a:ext cx="1003800" cy="289500"/>
          </a:xfrm>
          <a:prstGeom prst="rect">
            <a:avLst/>
          </a:prstGeom>
          <a:noFill/>
          <a:ln>
            <a:noFill/>
          </a:ln>
          <a:effectLst>
            <a:outerShdw blurRad="254000" dist="127000" algn="ctr" rotWithShape="0">
              <a:srgbClr val="262626">
                <a:alpha val="9020"/>
              </a:srgbClr>
            </a:outerShdw>
          </a:effectLst>
        </p:spPr>
        <p:txBody>
          <a:bodyPr spcFirstLastPara="1" wrap="square" lIns="68575" tIns="34275" rIns="0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800" b="1" i="0" u="none" strike="noStrike" cap="non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业务调研与访谈</a:t>
            </a:r>
            <a:endParaRPr sz="800" b="1" i="0" u="none" strike="noStrike" cap="non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0" name="Google Shape;140;p27"/>
          <p:cNvSpPr/>
          <p:nvPr/>
        </p:nvSpPr>
        <p:spPr>
          <a:xfrm>
            <a:off x="997706" y="1236805"/>
            <a:ext cx="1178700" cy="289500"/>
          </a:xfrm>
          <a:prstGeom prst="rect">
            <a:avLst/>
          </a:prstGeom>
          <a:noFill/>
          <a:ln>
            <a:noFill/>
          </a:ln>
          <a:effectLst>
            <a:outerShdw blurRad="254000" dist="127000" algn="ctr" rotWithShape="0">
              <a:srgbClr val="262626">
                <a:alpha val="9020"/>
              </a:srgbClr>
            </a:outerShdw>
          </a:effectLst>
        </p:spPr>
        <p:txBody>
          <a:bodyPr spcFirstLastPara="1" wrap="square" lIns="68575" tIns="34275" rIns="0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800" b="1" i="0" u="none" strike="noStrike" cap="non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业务和数据痛点梳理</a:t>
            </a:r>
            <a:endParaRPr sz="800" b="1" i="0" u="none" strike="noStrike" cap="non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1" name="Google Shape;141;p27"/>
          <p:cNvSpPr/>
          <p:nvPr/>
        </p:nvSpPr>
        <p:spPr>
          <a:xfrm>
            <a:off x="997709" y="1550265"/>
            <a:ext cx="1003800" cy="289500"/>
          </a:xfrm>
          <a:prstGeom prst="rect">
            <a:avLst/>
          </a:prstGeom>
          <a:noFill/>
          <a:ln>
            <a:noFill/>
          </a:ln>
          <a:effectLst>
            <a:outerShdw blurRad="254000" dist="127000" algn="ctr" rotWithShape="0">
              <a:srgbClr val="262626">
                <a:alpha val="9020"/>
              </a:srgbClr>
            </a:outerShdw>
          </a:effectLst>
        </p:spPr>
        <p:txBody>
          <a:bodyPr spcFirstLastPara="1" wrap="square" lIns="68575" tIns="34275" rIns="0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 i="0" u="none" strike="noStrike" cap="non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2" name="Google Shape;142;p27"/>
          <p:cNvSpPr/>
          <p:nvPr/>
        </p:nvSpPr>
        <p:spPr>
          <a:xfrm>
            <a:off x="997706" y="1464539"/>
            <a:ext cx="1178700" cy="289500"/>
          </a:xfrm>
          <a:prstGeom prst="rect">
            <a:avLst/>
          </a:prstGeom>
          <a:noFill/>
          <a:ln>
            <a:noFill/>
          </a:ln>
          <a:effectLst>
            <a:outerShdw blurRad="254000" dist="127000" algn="ctr" rotWithShape="0">
              <a:srgbClr val="262626">
                <a:alpha val="9020"/>
              </a:srgbClr>
            </a:outerShdw>
          </a:effectLst>
        </p:spPr>
        <p:txBody>
          <a:bodyPr spcFirstLastPara="1" wrap="square" lIns="68575" tIns="34275" rIns="0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800" b="1" i="0" u="none" strike="noStrike" cap="non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数据源梳理与总结</a:t>
            </a:r>
            <a:endParaRPr sz="800" b="1" i="0" u="none" strike="noStrike" cap="non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3" name="Google Shape;143;p27"/>
          <p:cNvSpPr/>
          <p:nvPr/>
        </p:nvSpPr>
        <p:spPr>
          <a:xfrm>
            <a:off x="2176391" y="1164855"/>
            <a:ext cx="453900" cy="48000"/>
          </a:xfrm>
          <a:prstGeom prst="roundRect">
            <a:avLst>
              <a:gd name="adj" fmla="val 50000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/>
          <p:nvPr/>
        </p:nvSpPr>
        <p:spPr>
          <a:xfrm>
            <a:off x="2572886" y="1132992"/>
            <a:ext cx="124500" cy="126900"/>
          </a:xfrm>
          <a:prstGeom prst="star5">
            <a:avLst>
              <a:gd name="adj" fmla="val 25814"/>
              <a:gd name="hf" fmla="val 105146"/>
              <a:gd name="vf" fmla="val 110557"/>
            </a:avLst>
          </a:prstGeom>
          <a:solidFill>
            <a:srgbClr val="FF00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7"/>
          <p:cNvSpPr/>
          <p:nvPr/>
        </p:nvSpPr>
        <p:spPr>
          <a:xfrm>
            <a:off x="997706" y="1652661"/>
            <a:ext cx="1178700" cy="289500"/>
          </a:xfrm>
          <a:prstGeom prst="rect">
            <a:avLst/>
          </a:prstGeom>
          <a:noFill/>
          <a:ln>
            <a:noFill/>
          </a:ln>
          <a:effectLst>
            <a:outerShdw blurRad="254000" dist="127000" algn="ctr" rotWithShape="0">
              <a:srgbClr val="262626">
                <a:alpha val="9020"/>
              </a:srgbClr>
            </a:outerShdw>
          </a:effectLst>
        </p:spPr>
        <p:txBody>
          <a:bodyPr spcFirstLastPara="1" wrap="square" lIns="68575" tIns="34275" rIns="0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800" b="1" i="0" u="none" strike="noStrike" cap="non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需求分析与方案规划</a:t>
            </a:r>
            <a:endParaRPr sz="800" b="1" i="0" u="none" strike="noStrike" cap="non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6" name="Google Shape;146;p27"/>
          <p:cNvSpPr/>
          <p:nvPr/>
        </p:nvSpPr>
        <p:spPr>
          <a:xfrm>
            <a:off x="2335851" y="1351498"/>
            <a:ext cx="586200" cy="48000"/>
          </a:xfrm>
          <a:prstGeom prst="roundRect">
            <a:avLst>
              <a:gd name="adj" fmla="val 50000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7"/>
          <p:cNvSpPr/>
          <p:nvPr/>
        </p:nvSpPr>
        <p:spPr>
          <a:xfrm>
            <a:off x="2869347" y="1318108"/>
            <a:ext cx="124500" cy="126900"/>
          </a:xfrm>
          <a:prstGeom prst="star5">
            <a:avLst>
              <a:gd name="adj" fmla="val 25814"/>
              <a:gd name="hf" fmla="val 105146"/>
              <a:gd name="vf" fmla="val 110557"/>
            </a:avLst>
          </a:prstGeom>
          <a:solidFill>
            <a:srgbClr val="FF00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7"/>
          <p:cNvSpPr/>
          <p:nvPr/>
        </p:nvSpPr>
        <p:spPr>
          <a:xfrm>
            <a:off x="2612415" y="1598443"/>
            <a:ext cx="586200" cy="48000"/>
          </a:xfrm>
          <a:prstGeom prst="roundRect">
            <a:avLst>
              <a:gd name="adj" fmla="val 50000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3145920" y="1566570"/>
            <a:ext cx="124500" cy="126900"/>
          </a:xfrm>
          <a:prstGeom prst="star5">
            <a:avLst>
              <a:gd name="adj" fmla="val 25814"/>
              <a:gd name="hf" fmla="val 105146"/>
              <a:gd name="vf" fmla="val 110557"/>
            </a:avLst>
          </a:prstGeom>
          <a:solidFill>
            <a:srgbClr val="FF00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7"/>
          <p:cNvSpPr/>
          <p:nvPr/>
        </p:nvSpPr>
        <p:spPr>
          <a:xfrm>
            <a:off x="2776417" y="1769287"/>
            <a:ext cx="784200" cy="48000"/>
          </a:xfrm>
          <a:prstGeom prst="roundRect">
            <a:avLst>
              <a:gd name="adj" fmla="val 50000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7"/>
          <p:cNvSpPr/>
          <p:nvPr/>
        </p:nvSpPr>
        <p:spPr>
          <a:xfrm>
            <a:off x="3515437" y="1737414"/>
            <a:ext cx="124500" cy="126900"/>
          </a:xfrm>
          <a:prstGeom prst="star5">
            <a:avLst>
              <a:gd name="adj" fmla="val 25814"/>
              <a:gd name="hf" fmla="val 105146"/>
              <a:gd name="vf" fmla="val 110557"/>
            </a:avLst>
          </a:prstGeom>
          <a:solidFill>
            <a:srgbClr val="FF00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7"/>
          <p:cNvSpPr/>
          <p:nvPr/>
        </p:nvSpPr>
        <p:spPr>
          <a:xfrm>
            <a:off x="997706" y="1992307"/>
            <a:ext cx="1178700" cy="289500"/>
          </a:xfrm>
          <a:prstGeom prst="rect">
            <a:avLst/>
          </a:prstGeom>
          <a:noFill/>
          <a:ln>
            <a:noFill/>
          </a:ln>
          <a:effectLst>
            <a:outerShdw blurRad="254000" dist="127000" algn="ctr" rotWithShape="0">
              <a:srgbClr val="262626">
                <a:alpha val="9020"/>
              </a:srgbClr>
            </a:outerShdw>
          </a:effectLst>
        </p:spPr>
        <p:txBody>
          <a:bodyPr spcFirstLastPara="1" wrap="square" lIns="68575" tIns="34275" rIns="0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800" b="1" i="0" u="none" strike="noStrike" cap="non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数据库底层表单设计</a:t>
            </a:r>
            <a:endParaRPr sz="800" b="1" i="0" u="none" strike="noStrike" cap="non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3" name="Google Shape;153;p27"/>
          <p:cNvSpPr/>
          <p:nvPr/>
        </p:nvSpPr>
        <p:spPr>
          <a:xfrm>
            <a:off x="997706" y="2195890"/>
            <a:ext cx="1178700" cy="289500"/>
          </a:xfrm>
          <a:prstGeom prst="rect">
            <a:avLst/>
          </a:prstGeom>
          <a:noFill/>
          <a:ln>
            <a:noFill/>
          </a:ln>
          <a:effectLst>
            <a:outerShdw blurRad="254000" dist="127000" algn="ctr" rotWithShape="0">
              <a:srgbClr val="262626">
                <a:alpha val="9020"/>
              </a:srgbClr>
            </a:outerShdw>
          </a:effectLst>
        </p:spPr>
        <p:txBody>
          <a:bodyPr spcFirstLastPara="1" wrap="square" lIns="68575" tIns="34275" rIns="0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800" b="1" i="0" u="none" strike="noStrike" cap="non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数据字典文档</a:t>
            </a:r>
            <a:endParaRPr sz="800" b="1" i="0" u="none" strike="noStrike" cap="non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4" name="Google Shape;154;p27"/>
          <p:cNvSpPr/>
          <p:nvPr/>
        </p:nvSpPr>
        <p:spPr>
          <a:xfrm>
            <a:off x="997706" y="2396267"/>
            <a:ext cx="1178700" cy="289500"/>
          </a:xfrm>
          <a:prstGeom prst="rect">
            <a:avLst/>
          </a:prstGeom>
          <a:noFill/>
          <a:ln>
            <a:noFill/>
          </a:ln>
          <a:effectLst>
            <a:outerShdw blurRad="254000" dist="127000" algn="ctr" rotWithShape="0">
              <a:srgbClr val="262626">
                <a:alpha val="9020"/>
              </a:srgbClr>
            </a:outerShdw>
          </a:effectLst>
        </p:spPr>
        <p:txBody>
          <a:bodyPr spcFirstLastPara="1" wrap="square" lIns="68575" tIns="34275" rIns="0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800" b="1" i="0" u="none" strike="noStrike" cap="non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质量缺陷分层码表</a:t>
            </a:r>
            <a:endParaRPr sz="800" b="1" i="0" u="none" strike="noStrike" cap="non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5" name="Google Shape;155;p27"/>
          <p:cNvSpPr/>
          <p:nvPr/>
        </p:nvSpPr>
        <p:spPr>
          <a:xfrm>
            <a:off x="997706" y="2614624"/>
            <a:ext cx="1178700" cy="289500"/>
          </a:xfrm>
          <a:prstGeom prst="rect">
            <a:avLst/>
          </a:prstGeom>
          <a:noFill/>
          <a:ln>
            <a:noFill/>
          </a:ln>
          <a:effectLst>
            <a:outerShdw blurRad="254000" dist="127000" algn="ctr" rotWithShape="0">
              <a:srgbClr val="262626">
                <a:alpha val="9020"/>
              </a:srgbClr>
            </a:outerShdw>
          </a:effectLst>
        </p:spPr>
        <p:txBody>
          <a:bodyPr spcFirstLastPara="1" wrap="square" lIns="68575" tIns="34275" rIns="0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800" b="1" i="0" u="none" strike="noStrike" cap="non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前端界面设计</a:t>
            </a:r>
            <a:endParaRPr sz="800" b="1" i="0" u="none" strike="noStrike" cap="non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6" name="Google Shape;156;p27"/>
          <p:cNvSpPr/>
          <p:nvPr/>
        </p:nvSpPr>
        <p:spPr>
          <a:xfrm>
            <a:off x="3331352" y="2105485"/>
            <a:ext cx="624300" cy="48000"/>
          </a:xfrm>
          <a:prstGeom prst="roundRect">
            <a:avLst>
              <a:gd name="adj" fmla="val 50000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7"/>
          <p:cNvSpPr/>
          <p:nvPr/>
        </p:nvSpPr>
        <p:spPr>
          <a:xfrm>
            <a:off x="3925922" y="2073622"/>
            <a:ext cx="124500" cy="126900"/>
          </a:xfrm>
          <a:prstGeom prst="star5">
            <a:avLst>
              <a:gd name="adj" fmla="val 25814"/>
              <a:gd name="hf" fmla="val 105146"/>
              <a:gd name="vf" fmla="val 110557"/>
            </a:avLst>
          </a:prstGeom>
          <a:solidFill>
            <a:srgbClr val="FF00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7"/>
          <p:cNvSpPr/>
          <p:nvPr/>
        </p:nvSpPr>
        <p:spPr>
          <a:xfrm>
            <a:off x="3507899" y="2324648"/>
            <a:ext cx="784200" cy="48000"/>
          </a:xfrm>
          <a:prstGeom prst="roundRect">
            <a:avLst>
              <a:gd name="adj" fmla="val 50000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7"/>
          <p:cNvSpPr/>
          <p:nvPr/>
        </p:nvSpPr>
        <p:spPr>
          <a:xfrm>
            <a:off x="3716341" y="2538681"/>
            <a:ext cx="586200" cy="48000"/>
          </a:xfrm>
          <a:prstGeom prst="roundRect">
            <a:avLst>
              <a:gd name="adj" fmla="val 50000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7"/>
          <p:cNvSpPr/>
          <p:nvPr/>
        </p:nvSpPr>
        <p:spPr>
          <a:xfrm>
            <a:off x="3278653" y="2741124"/>
            <a:ext cx="1003800" cy="48000"/>
          </a:xfrm>
          <a:prstGeom prst="roundRect">
            <a:avLst>
              <a:gd name="adj" fmla="val 50000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4680869" y="3176295"/>
            <a:ext cx="1373400" cy="507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46FB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7"/>
          <p:cNvSpPr/>
          <p:nvPr/>
        </p:nvSpPr>
        <p:spPr>
          <a:xfrm>
            <a:off x="5117636" y="621674"/>
            <a:ext cx="1402200" cy="166200"/>
          </a:xfrm>
          <a:prstGeom prst="chevron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CN" sz="900" b="1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11月</a:t>
            </a:r>
            <a:endParaRPr sz="900" b="1" i="0" u="none" strike="noStrike" cap="non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63" name="Google Shape;163;p27"/>
          <p:cNvSpPr/>
          <p:nvPr/>
        </p:nvSpPr>
        <p:spPr>
          <a:xfrm>
            <a:off x="5553740" y="804581"/>
            <a:ext cx="340500" cy="2211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800" b="1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W44</a:t>
            </a:r>
            <a:endParaRPr sz="800" b="1" i="0" u="none" strike="noStrike" cap="non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7"/>
          <p:cNvSpPr/>
          <p:nvPr/>
        </p:nvSpPr>
        <p:spPr>
          <a:xfrm>
            <a:off x="5897286" y="804581"/>
            <a:ext cx="340500" cy="2211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800" b="1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W45</a:t>
            </a:r>
            <a:endParaRPr sz="800" b="1" i="0" u="none" strike="noStrike" cap="non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6240833" y="804581"/>
            <a:ext cx="340500" cy="2211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800" b="1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W46</a:t>
            </a:r>
            <a:endParaRPr sz="800" b="1" i="0" u="none" strike="noStrike" cap="non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5210992" y="804581"/>
            <a:ext cx="340500" cy="2211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800" b="1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W43</a:t>
            </a:r>
            <a:endParaRPr sz="800" b="1" i="0" u="none" strike="noStrike" cap="non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997706" y="3033338"/>
            <a:ext cx="1178700" cy="289500"/>
          </a:xfrm>
          <a:prstGeom prst="rect">
            <a:avLst/>
          </a:prstGeom>
          <a:noFill/>
          <a:ln>
            <a:noFill/>
          </a:ln>
          <a:effectLst>
            <a:outerShdw blurRad="254000" dist="127000" algn="ctr" rotWithShape="0">
              <a:srgbClr val="262626">
                <a:alpha val="9020"/>
              </a:srgbClr>
            </a:outerShdw>
          </a:effectLst>
        </p:spPr>
        <p:txBody>
          <a:bodyPr spcFirstLastPara="1" wrap="square" lIns="68575" tIns="34275" rIns="0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8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缺陷</a:t>
            </a:r>
            <a:r>
              <a:rPr lang="zh-CN" sz="800" b="1" i="0" u="none" strike="noStrike" cap="non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录入</a:t>
            </a:r>
            <a:r>
              <a:rPr lang="zh-CN" sz="8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功能</a:t>
            </a:r>
            <a:endParaRPr sz="800" b="1" i="0" u="none" strike="noStrike" cap="non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997706" y="3279271"/>
            <a:ext cx="1178700" cy="289500"/>
          </a:xfrm>
          <a:prstGeom prst="rect">
            <a:avLst/>
          </a:prstGeom>
          <a:noFill/>
          <a:ln>
            <a:noFill/>
          </a:ln>
          <a:effectLst>
            <a:outerShdw blurRad="254000" dist="127000" algn="ctr" rotWithShape="0">
              <a:srgbClr val="262626">
                <a:alpha val="9020"/>
              </a:srgbClr>
            </a:outerShdw>
          </a:effectLst>
        </p:spPr>
        <p:txBody>
          <a:bodyPr spcFirstLastPara="1" wrap="square" lIns="68575" tIns="34275" rIns="0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 i="0" u="none" strike="noStrike" cap="non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997706" y="3452077"/>
            <a:ext cx="1178700" cy="289500"/>
          </a:xfrm>
          <a:prstGeom prst="rect">
            <a:avLst/>
          </a:prstGeom>
          <a:noFill/>
          <a:ln>
            <a:noFill/>
          </a:ln>
          <a:effectLst>
            <a:outerShdw blurRad="254000" dist="127000" algn="ctr" rotWithShape="0">
              <a:srgbClr val="262626">
                <a:alpha val="9020"/>
              </a:srgbClr>
            </a:outerShdw>
          </a:effectLst>
        </p:spPr>
        <p:txBody>
          <a:bodyPr spcFirstLastPara="1" wrap="square" lIns="68575" tIns="34275" rIns="0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8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权限管理</a:t>
            </a:r>
            <a:endParaRPr sz="800" b="1" i="0" u="none" strike="noStrike" cap="non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0" name="Google Shape;170;p27"/>
          <p:cNvSpPr/>
          <p:nvPr/>
        </p:nvSpPr>
        <p:spPr>
          <a:xfrm>
            <a:off x="997706" y="3651470"/>
            <a:ext cx="1178700" cy="289500"/>
          </a:xfrm>
          <a:prstGeom prst="rect">
            <a:avLst/>
          </a:prstGeom>
          <a:noFill/>
          <a:ln>
            <a:noFill/>
          </a:ln>
          <a:effectLst>
            <a:outerShdw blurRad="254000" dist="127000" algn="ctr" rotWithShape="0">
              <a:srgbClr val="262626">
                <a:alpha val="9020"/>
              </a:srgbClr>
            </a:outerShdw>
          </a:effectLst>
        </p:spPr>
        <p:txBody>
          <a:bodyPr spcFirstLastPara="1" wrap="square" lIns="68575" tIns="34275" rIns="0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8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数据统计-指标表现</a:t>
            </a:r>
            <a:endParaRPr sz="800" b="1" i="0" u="none" strike="noStrike" cap="non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997706" y="3254010"/>
            <a:ext cx="1178700" cy="289500"/>
          </a:xfrm>
          <a:prstGeom prst="rect">
            <a:avLst/>
          </a:prstGeom>
          <a:noFill/>
          <a:ln>
            <a:noFill/>
          </a:ln>
          <a:effectLst>
            <a:outerShdw blurRad="254000" dist="127000" algn="ctr" rotWithShape="0">
              <a:srgbClr val="262626">
                <a:alpha val="9020"/>
              </a:srgbClr>
            </a:outerShdw>
          </a:effectLst>
        </p:spPr>
        <p:txBody>
          <a:bodyPr spcFirstLastPara="1" wrap="square" lIns="68575" tIns="34275" rIns="0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8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主数据维护</a:t>
            </a:r>
            <a:endParaRPr sz="800" b="1" i="0" u="none" strike="noStrike" cap="non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172" name="Google Shape;172;p27"/>
          <p:cNvCxnSpPr/>
          <p:nvPr/>
        </p:nvCxnSpPr>
        <p:spPr>
          <a:xfrm flipH="1">
            <a:off x="4609797" y="1123077"/>
            <a:ext cx="2400" cy="3355800"/>
          </a:xfrm>
          <a:prstGeom prst="straightConnector1">
            <a:avLst/>
          </a:prstGeom>
          <a:noFill/>
          <a:ln w="19050" cap="flat" cmpd="sng">
            <a:solidFill>
              <a:srgbClr val="DA281C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73" name="Google Shape;173;p27"/>
          <p:cNvSpPr/>
          <p:nvPr/>
        </p:nvSpPr>
        <p:spPr>
          <a:xfrm>
            <a:off x="4247123" y="4502375"/>
            <a:ext cx="784200" cy="197400"/>
          </a:xfrm>
          <a:prstGeom prst="rect">
            <a:avLst/>
          </a:prstGeom>
          <a:noFill/>
          <a:ln>
            <a:noFill/>
          </a:ln>
          <a:effectLst>
            <a:outerShdw blurRad="254000" dist="127000" algn="ctr" rotWithShape="0">
              <a:srgbClr val="262626">
                <a:alpha val="9020"/>
              </a:srgbClr>
            </a:outerShdw>
          </a:effectLst>
        </p:spPr>
        <p:txBody>
          <a:bodyPr spcFirstLastPara="1" wrap="square" lIns="68575" tIns="34275" rIns="0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当前项目节点</a:t>
            </a:r>
            <a:endParaRPr sz="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7"/>
          <p:cNvSpPr/>
          <p:nvPr/>
        </p:nvSpPr>
        <p:spPr>
          <a:xfrm>
            <a:off x="4230802" y="2306154"/>
            <a:ext cx="124500" cy="126900"/>
          </a:xfrm>
          <a:prstGeom prst="star5">
            <a:avLst>
              <a:gd name="adj" fmla="val 25814"/>
              <a:gd name="hf" fmla="val 105146"/>
              <a:gd name="vf" fmla="val 110557"/>
            </a:avLst>
          </a:prstGeom>
          <a:solidFill>
            <a:srgbClr val="FF00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4238687" y="2520186"/>
            <a:ext cx="124500" cy="126900"/>
          </a:xfrm>
          <a:prstGeom prst="star5">
            <a:avLst>
              <a:gd name="adj" fmla="val 25814"/>
              <a:gd name="hf" fmla="val 105146"/>
              <a:gd name="vf" fmla="val 110557"/>
            </a:avLst>
          </a:prstGeom>
          <a:solidFill>
            <a:srgbClr val="FF00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7"/>
          <p:cNvSpPr/>
          <p:nvPr/>
        </p:nvSpPr>
        <p:spPr>
          <a:xfrm>
            <a:off x="4210687" y="2737516"/>
            <a:ext cx="124500" cy="126900"/>
          </a:xfrm>
          <a:prstGeom prst="star5">
            <a:avLst>
              <a:gd name="adj" fmla="val 25814"/>
              <a:gd name="hf" fmla="val 105146"/>
              <a:gd name="vf" fmla="val 110557"/>
            </a:avLst>
          </a:prstGeom>
          <a:solidFill>
            <a:srgbClr val="FF00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7"/>
          <p:cNvSpPr/>
          <p:nvPr/>
        </p:nvSpPr>
        <p:spPr>
          <a:xfrm>
            <a:off x="6491654" y="621674"/>
            <a:ext cx="1508400" cy="166200"/>
          </a:xfrm>
          <a:prstGeom prst="chevron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CN" sz="900" b="1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</a:t>
            </a:r>
            <a:r>
              <a:rPr lang="zh-CN" sz="900" b="1">
                <a:latin typeface="Microsoft YaHei"/>
                <a:ea typeface="Microsoft YaHei"/>
                <a:cs typeface="Microsoft YaHei"/>
                <a:sym typeface="Microsoft YaHei"/>
              </a:rPr>
              <a:t>2</a:t>
            </a:r>
            <a:r>
              <a:rPr lang="zh-CN" sz="900" b="1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月</a:t>
            </a:r>
            <a:endParaRPr sz="900" b="1" i="0" u="none" strike="noStrike" cap="non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8" name="Google Shape;178;p27"/>
          <p:cNvSpPr/>
          <p:nvPr/>
        </p:nvSpPr>
        <p:spPr>
          <a:xfrm>
            <a:off x="6976235" y="804581"/>
            <a:ext cx="340500" cy="2211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800" b="1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W4</a:t>
            </a:r>
            <a:r>
              <a:rPr lang="zh-CN" sz="8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800" b="1" i="0" u="none" strike="noStrike" cap="non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7"/>
          <p:cNvSpPr/>
          <p:nvPr/>
        </p:nvSpPr>
        <p:spPr>
          <a:xfrm>
            <a:off x="7335897" y="804581"/>
            <a:ext cx="340500" cy="2211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800" b="1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W4</a:t>
            </a:r>
            <a:r>
              <a:rPr lang="zh-CN" sz="8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800" b="1" i="0" u="none" strike="noStrike" cap="non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7"/>
          <p:cNvSpPr/>
          <p:nvPr/>
        </p:nvSpPr>
        <p:spPr>
          <a:xfrm>
            <a:off x="7695536" y="804556"/>
            <a:ext cx="340500" cy="2211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800" b="1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zh-CN" sz="8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sz="800" b="1" i="0" u="none" strike="noStrike" cap="non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7"/>
          <p:cNvSpPr/>
          <p:nvPr/>
        </p:nvSpPr>
        <p:spPr>
          <a:xfrm>
            <a:off x="6616586" y="804556"/>
            <a:ext cx="340500" cy="2211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800" b="1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W4</a:t>
            </a:r>
            <a:r>
              <a:rPr lang="zh-CN" sz="8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800" b="1" i="0" u="none" strike="noStrike" cap="non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7"/>
          <p:cNvSpPr/>
          <p:nvPr/>
        </p:nvSpPr>
        <p:spPr>
          <a:xfrm>
            <a:off x="4358908" y="3177618"/>
            <a:ext cx="328500" cy="48000"/>
          </a:xfrm>
          <a:prstGeom prst="roundRect">
            <a:avLst>
              <a:gd name="adj" fmla="val 50000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7"/>
          <p:cNvSpPr/>
          <p:nvPr/>
        </p:nvSpPr>
        <p:spPr>
          <a:xfrm>
            <a:off x="5551499" y="3815285"/>
            <a:ext cx="2023800" cy="50700"/>
          </a:xfrm>
          <a:prstGeom prst="roundRect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46FB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7"/>
          <p:cNvSpPr/>
          <p:nvPr/>
        </p:nvSpPr>
        <p:spPr>
          <a:xfrm>
            <a:off x="4680869" y="3400347"/>
            <a:ext cx="1373400" cy="507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46FB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7"/>
          <p:cNvSpPr/>
          <p:nvPr/>
        </p:nvSpPr>
        <p:spPr>
          <a:xfrm>
            <a:off x="4358908" y="3401670"/>
            <a:ext cx="328500" cy="48000"/>
          </a:xfrm>
          <a:prstGeom prst="roundRect">
            <a:avLst>
              <a:gd name="adj" fmla="val 50000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7"/>
          <p:cNvSpPr/>
          <p:nvPr/>
        </p:nvSpPr>
        <p:spPr>
          <a:xfrm>
            <a:off x="4680869" y="3624399"/>
            <a:ext cx="1373400" cy="507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46FB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7"/>
          <p:cNvSpPr/>
          <p:nvPr/>
        </p:nvSpPr>
        <p:spPr>
          <a:xfrm>
            <a:off x="4358908" y="3625722"/>
            <a:ext cx="328500" cy="48000"/>
          </a:xfrm>
          <a:prstGeom prst="roundRect">
            <a:avLst>
              <a:gd name="adj" fmla="val 50000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7"/>
          <p:cNvSpPr/>
          <p:nvPr/>
        </p:nvSpPr>
        <p:spPr>
          <a:xfrm>
            <a:off x="7939449" y="621675"/>
            <a:ext cx="984900" cy="166200"/>
          </a:xfrm>
          <a:prstGeom prst="chevron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CN" sz="900" b="1">
                <a:latin typeface="Microsoft YaHei"/>
                <a:ea typeface="Microsoft YaHei"/>
                <a:cs typeface="Microsoft YaHei"/>
                <a:sym typeface="Microsoft YaHei"/>
              </a:rPr>
              <a:t>     2022</a:t>
            </a:r>
            <a:endParaRPr sz="900" b="1" i="0" u="none" strike="noStrike" cap="non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89" name="Google Shape;189;p27"/>
          <p:cNvSpPr/>
          <p:nvPr/>
        </p:nvSpPr>
        <p:spPr>
          <a:xfrm>
            <a:off x="8055150" y="804550"/>
            <a:ext cx="884400" cy="2211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800" b="1">
                <a:solidFill>
                  <a:srgbClr val="073763"/>
                </a:solidFill>
              </a:rPr>
              <a:t>Weeks beyond</a:t>
            </a:r>
            <a:endParaRPr sz="800" b="1" i="0" u="none" strike="noStrike" cap="non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7"/>
          <p:cNvSpPr/>
          <p:nvPr/>
        </p:nvSpPr>
        <p:spPr>
          <a:xfrm>
            <a:off x="94325" y="4023638"/>
            <a:ext cx="1178700" cy="728100"/>
          </a:xfrm>
          <a:prstGeom prst="rect">
            <a:avLst/>
          </a:prstGeom>
          <a:noFill/>
          <a:ln>
            <a:noFill/>
          </a:ln>
          <a:effectLst>
            <a:outerShdw blurRad="254000" dist="127000" algn="ctr" rotWithShape="0">
              <a:srgbClr val="262626">
                <a:alpha val="9020"/>
              </a:srgbClr>
            </a:outerShdw>
          </a:effectLst>
        </p:spPr>
        <p:txBody>
          <a:bodyPr spcFirstLastPara="1" wrap="square" lIns="68575" tIns="34275" rIns="0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000" b="1" i="1" u="none" strike="noStrike" cap="none">
                <a:solidFill>
                  <a:srgbClr val="59AAED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阶段</a:t>
            </a:r>
            <a:r>
              <a:rPr lang="zh-CN" sz="1000" b="1" i="1">
                <a:solidFill>
                  <a:srgbClr val="59AAED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四</a:t>
            </a:r>
            <a:r>
              <a:rPr lang="zh-CN" sz="1000" b="1" i="1" u="none" strike="noStrike" cap="none">
                <a:solidFill>
                  <a:srgbClr val="59AAED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：</a:t>
            </a:r>
            <a:endParaRPr sz="1000" b="1" i="0" u="none" strike="noStrike" cap="none">
              <a:solidFill>
                <a:srgbClr val="59AAED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0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系统功能</a:t>
            </a:r>
            <a:r>
              <a:rPr lang="zh-CN" sz="1000" b="1" i="0" u="none" strike="noStrike" cap="non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与</a:t>
            </a:r>
            <a:endParaRPr sz="1000" b="1" i="0" u="none" strike="noStrike" cap="non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0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补充与拓展</a:t>
            </a:r>
            <a:endParaRPr sz="1000" b="1" i="0" u="none" strike="noStrike" cap="non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191" name="Google Shape;191;p27"/>
          <p:cNvCxnSpPr/>
          <p:nvPr/>
        </p:nvCxnSpPr>
        <p:spPr>
          <a:xfrm flipH="1">
            <a:off x="969627" y="4116673"/>
            <a:ext cx="1500" cy="669300"/>
          </a:xfrm>
          <a:prstGeom prst="straightConnector1">
            <a:avLst/>
          </a:prstGeom>
          <a:noFill/>
          <a:ln w="9525" cap="flat" cmpd="sng">
            <a:solidFill>
              <a:srgbClr val="190C68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92" name="Google Shape;192;p27"/>
          <p:cNvCxnSpPr/>
          <p:nvPr/>
        </p:nvCxnSpPr>
        <p:spPr>
          <a:xfrm flipH="1">
            <a:off x="969627" y="2052019"/>
            <a:ext cx="1500" cy="885000"/>
          </a:xfrm>
          <a:prstGeom prst="straightConnector1">
            <a:avLst/>
          </a:prstGeom>
          <a:noFill/>
          <a:ln w="9525" cap="flat" cmpd="sng">
            <a:solidFill>
              <a:srgbClr val="190C68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93" name="Google Shape;193;p27"/>
          <p:cNvCxnSpPr/>
          <p:nvPr/>
        </p:nvCxnSpPr>
        <p:spPr>
          <a:xfrm flipH="1">
            <a:off x="969627" y="3042619"/>
            <a:ext cx="1500" cy="885000"/>
          </a:xfrm>
          <a:prstGeom prst="straightConnector1">
            <a:avLst/>
          </a:prstGeom>
          <a:noFill/>
          <a:ln w="9525" cap="flat" cmpd="sng">
            <a:solidFill>
              <a:srgbClr val="190C68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4" name="Google Shape;194;p27"/>
          <p:cNvSpPr/>
          <p:nvPr/>
        </p:nvSpPr>
        <p:spPr>
          <a:xfrm>
            <a:off x="997706" y="4032470"/>
            <a:ext cx="1178700" cy="289500"/>
          </a:xfrm>
          <a:prstGeom prst="rect">
            <a:avLst/>
          </a:prstGeom>
          <a:noFill/>
          <a:ln>
            <a:noFill/>
          </a:ln>
          <a:effectLst>
            <a:outerShdw blurRad="254000" dist="127000" algn="ctr" rotWithShape="0">
              <a:srgbClr val="262626">
                <a:alpha val="9020"/>
              </a:srgbClr>
            </a:outerShdw>
          </a:effectLst>
        </p:spPr>
        <p:txBody>
          <a:bodyPr spcFirstLastPara="1" wrap="square" lIns="68575" tIns="34275" rIns="0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8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数据统计-问题追踪</a:t>
            </a:r>
            <a:endParaRPr sz="800" b="1" i="0" u="none" strike="noStrike" cap="non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5" name="Google Shape;195;p27"/>
          <p:cNvSpPr/>
          <p:nvPr/>
        </p:nvSpPr>
        <p:spPr>
          <a:xfrm>
            <a:off x="997706" y="4261070"/>
            <a:ext cx="1178700" cy="289500"/>
          </a:xfrm>
          <a:prstGeom prst="rect">
            <a:avLst/>
          </a:prstGeom>
          <a:noFill/>
          <a:ln>
            <a:noFill/>
          </a:ln>
          <a:effectLst>
            <a:outerShdw blurRad="254000" dist="127000" algn="ctr" rotWithShape="0">
              <a:srgbClr val="262626">
                <a:alpha val="9020"/>
              </a:srgbClr>
            </a:outerShdw>
          </a:effectLst>
        </p:spPr>
        <p:txBody>
          <a:bodyPr spcFirstLastPara="1" wrap="square" lIns="68575" tIns="34275" rIns="0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8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数据统计-数据分析</a:t>
            </a:r>
            <a:endParaRPr sz="800" b="1" i="0" u="none" strike="noStrike" cap="non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6" name="Google Shape;196;p27"/>
          <p:cNvSpPr/>
          <p:nvPr/>
        </p:nvSpPr>
        <p:spPr>
          <a:xfrm>
            <a:off x="997706" y="4489670"/>
            <a:ext cx="1178700" cy="289500"/>
          </a:xfrm>
          <a:prstGeom prst="rect">
            <a:avLst/>
          </a:prstGeom>
          <a:noFill/>
          <a:ln>
            <a:noFill/>
          </a:ln>
          <a:effectLst>
            <a:outerShdw blurRad="254000" dist="127000" algn="ctr" rotWithShape="0">
              <a:srgbClr val="262626">
                <a:alpha val="9020"/>
              </a:srgbClr>
            </a:outerShdw>
          </a:effectLst>
        </p:spPr>
        <p:txBody>
          <a:bodyPr spcFirstLastPara="1" wrap="square" lIns="68575" tIns="34275" rIns="0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8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缺陷录入-OCR自动扫描</a:t>
            </a:r>
            <a:endParaRPr sz="800" b="1" i="0" u="none" strike="noStrike" cap="non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7" name="Google Shape;197;p27"/>
          <p:cNvSpPr/>
          <p:nvPr/>
        </p:nvSpPr>
        <p:spPr>
          <a:xfrm>
            <a:off x="7939450" y="4153226"/>
            <a:ext cx="884400" cy="48000"/>
          </a:xfrm>
          <a:prstGeom prst="roundRect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46FB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7"/>
          <p:cNvSpPr/>
          <p:nvPr/>
        </p:nvSpPr>
        <p:spPr>
          <a:xfrm>
            <a:off x="7939450" y="4381826"/>
            <a:ext cx="884400" cy="48000"/>
          </a:xfrm>
          <a:prstGeom prst="roundRect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46FB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7"/>
          <p:cNvSpPr/>
          <p:nvPr/>
        </p:nvSpPr>
        <p:spPr>
          <a:xfrm>
            <a:off x="7939450" y="4610426"/>
            <a:ext cx="884400" cy="48000"/>
          </a:xfrm>
          <a:prstGeom prst="roundRect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46FB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7"/>
          <p:cNvSpPr/>
          <p:nvPr/>
        </p:nvSpPr>
        <p:spPr>
          <a:xfrm>
            <a:off x="5842500" y="2193675"/>
            <a:ext cx="1969200" cy="547500"/>
          </a:xfrm>
          <a:prstGeom prst="wedgeRectCallout">
            <a:avLst>
              <a:gd name="adj1" fmla="val -53224"/>
              <a:gd name="adj2" fmla="val 75201"/>
            </a:avLst>
          </a:prstGeom>
          <a:solidFill>
            <a:srgbClr val="FFF2CC">
              <a:alpha val="67060"/>
            </a:srgbClr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6000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CN" sz="1000" b="1">
                <a:latin typeface="Microsoft YaHei"/>
                <a:ea typeface="Microsoft YaHei"/>
                <a:cs typeface="Microsoft YaHei"/>
                <a:sym typeface="Microsoft YaHei"/>
              </a:rPr>
              <a:t> 目前已完成数据体系与阶段设计正在进行缺陷录入，数据维护和权限管理开大工作</a:t>
            </a:r>
            <a:endParaRPr sz="1000" b="0" i="0" u="none" strike="noStrike" cap="non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body" idx="1"/>
          </p:nvPr>
        </p:nvSpPr>
        <p:spPr>
          <a:xfrm>
            <a:off x="197823" y="67228"/>
            <a:ext cx="6648900" cy="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66700" lvl="0" indent="-2667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21212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项目进展更新：完成数据结构体系与前端界面设计</a:t>
            </a:r>
            <a:endParaRPr>
              <a:solidFill>
                <a:srgbClr val="21212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6" name="Google Shape;206;p28"/>
          <p:cNvSpPr/>
          <p:nvPr/>
        </p:nvSpPr>
        <p:spPr>
          <a:xfrm>
            <a:off x="152400" y="968890"/>
            <a:ext cx="2229300" cy="3768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7" name="Google Shape;207;p28"/>
          <p:cNvSpPr/>
          <p:nvPr/>
        </p:nvSpPr>
        <p:spPr>
          <a:xfrm>
            <a:off x="152400" y="687900"/>
            <a:ext cx="2229300" cy="281100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CN" sz="1200" b="1">
                <a:solidFill>
                  <a:srgbClr val="FFFFFF"/>
                </a:solidFill>
              </a:rPr>
              <a:t>数据体系结构</a:t>
            </a: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8"/>
          <p:cNvSpPr/>
          <p:nvPr/>
        </p:nvSpPr>
        <p:spPr>
          <a:xfrm>
            <a:off x="2381700" y="687900"/>
            <a:ext cx="6451800" cy="2811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CN" sz="1200" b="1">
                <a:solidFill>
                  <a:srgbClr val="FFFFFF"/>
                </a:solidFill>
              </a:rPr>
              <a:t>前端界面设计</a:t>
            </a: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p28"/>
          <p:cNvGrpSpPr/>
          <p:nvPr/>
        </p:nvGrpSpPr>
        <p:grpSpPr>
          <a:xfrm>
            <a:off x="247630" y="1059496"/>
            <a:ext cx="2038839" cy="3587698"/>
            <a:chOff x="84698" y="1021866"/>
            <a:chExt cx="2279816" cy="3587698"/>
          </a:xfrm>
        </p:grpSpPr>
        <p:grpSp>
          <p:nvGrpSpPr>
            <p:cNvPr id="210" name="Google Shape;210;p28"/>
            <p:cNvGrpSpPr/>
            <p:nvPr/>
          </p:nvGrpSpPr>
          <p:grpSpPr>
            <a:xfrm>
              <a:off x="84698" y="2855232"/>
              <a:ext cx="2279802" cy="202139"/>
              <a:chOff x="442475" y="1089475"/>
              <a:chExt cx="2349100" cy="281100"/>
            </a:xfrm>
          </p:grpSpPr>
          <p:sp>
            <p:nvSpPr>
              <p:cNvPr id="211" name="Google Shape;211;p28"/>
              <p:cNvSpPr/>
              <p:nvPr/>
            </p:nvSpPr>
            <p:spPr>
              <a:xfrm>
                <a:off x="462675" y="1089475"/>
                <a:ext cx="2328900" cy="2811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zh-CN" sz="1000"/>
                  <a:t>数据库表单设计</a:t>
                </a:r>
                <a:endParaRPr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8"/>
              <p:cNvSpPr/>
              <p:nvPr/>
            </p:nvSpPr>
            <p:spPr>
              <a:xfrm>
                <a:off x="442475" y="1089475"/>
                <a:ext cx="20100" cy="281100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3" name="Google Shape;213;p28"/>
            <p:cNvSpPr/>
            <p:nvPr/>
          </p:nvSpPr>
          <p:spPr>
            <a:xfrm>
              <a:off x="84714" y="1231442"/>
              <a:ext cx="2279700" cy="1558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4" name="Google Shape;214;p28"/>
            <p:cNvGrpSpPr/>
            <p:nvPr/>
          </p:nvGrpSpPr>
          <p:grpSpPr>
            <a:xfrm>
              <a:off x="84712" y="1021866"/>
              <a:ext cx="2279802" cy="202143"/>
              <a:chOff x="41125" y="1021831"/>
              <a:chExt cx="2349100" cy="205200"/>
            </a:xfrm>
          </p:grpSpPr>
          <p:sp>
            <p:nvSpPr>
              <p:cNvPr id="215" name="Google Shape;215;p28"/>
              <p:cNvSpPr/>
              <p:nvPr/>
            </p:nvSpPr>
            <p:spPr>
              <a:xfrm>
                <a:off x="61325" y="1021831"/>
                <a:ext cx="2328900" cy="2052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zh-CN" sz="1000"/>
                  <a:t>缺陷分层分级体系</a:t>
                </a:r>
                <a:endParaRPr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8"/>
              <p:cNvSpPr/>
              <p:nvPr/>
            </p:nvSpPr>
            <p:spPr>
              <a:xfrm>
                <a:off x="41125" y="1021831"/>
                <a:ext cx="20100" cy="205200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7" name="Google Shape;217;p28"/>
            <p:cNvSpPr/>
            <p:nvPr/>
          </p:nvSpPr>
          <p:spPr>
            <a:xfrm>
              <a:off x="84714" y="3051363"/>
              <a:ext cx="2279700" cy="1558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18" name="Google Shape;218;p28"/>
          <p:cNvGraphicFramePr/>
          <p:nvPr/>
        </p:nvGraphicFramePr>
        <p:xfrm>
          <a:off x="285625" y="13736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{0AC74DD0-3A26-45B5-9BF1-1994FEA96530}</a:tableStyleId>
              </a:tblPr>
              <a:tblGrid>
                <a:gridCol w="96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zh-CN" sz="900" u="none" strike="noStrike" cap="none"/>
                        <a:t>一级</a:t>
                      </a:r>
                      <a:r>
                        <a:rPr lang="zh-CN" sz="900"/>
                        <a:t>：人的方位</a:t>
                      </a:r>
                      <a:endParaRPr sz="9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100" b="1">
                          <a:solidFill>
                            <a:srgbClr val="FF0066"/>
                          </a:solidFill>
                        </a:rPr>
                        <a:t>22</a:t>
                      </a:r>
                      <a:r>
                        <a:rPr lang="zh-CN" sz="900" u="none" strike="noStrike" cap="none"/>
                        <a:t> 个</a:t>
                      </a:r>
                      <a:endParaRPr sz="900" u="none" strike="noStrike" cap="none"/>
                    </a:p>
                  </a:txBody>
                  <a:tcPr marL="180000" marR="0" marT="0" marB="0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zh-CN" sz="900"/>
                        <a:t>   </a:t>
                      </a:r>
                      <a:r>
                        <a:rPr lang="zh-CN" sz="900" u="none" strike="noStrike" cap="none"/>
                        <a:t>二级</a:t>
                      </a:r>
                      <a:r>
                        <a:rPr lang="zh-CN" sz="900"/>
                        <a:t>：首级零件</a:t>
                      </a:r>
                      <a:endParaRPr sz="9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100" b="1">
                          <a:solidFill>
                            <a:srgbClr val="FF0066"/>
                          </a:solidFill>
                        </a:rPr>
                        <a:t>506</a:t>
                      </a:r>
                      <a:r>
                        <a:rPr lang="zh-CN" sz="900" u="none" strike="noStrike" cap="none"/>
                        <a:t> 个</a:t>
                      </a:r>
                      <a:endParaRPr sz="900" u="none" strike="noStrike" cap="none"/>
                    </a:p>
                  </a:txBody>
                  <a:tcPr marL="180000" marR="0" marT="0" marB="0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zh-CN" sz="900" u="none" strike="noStrike" cap="none"/>
                        <a:t>三级</a:t>
                      </a:r>
                      <a:r>
                        <a:rPr lang="zh-CN" sz="900"/>
                        <a:t>：次级零件</a:t>
                      </a:r>
                      <a:endParaRPr sz="9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100" b="1">
                          <a:solidFill>
                            <a:srgbClr val="FF0066"/>
                          </a:solidFill>
                        </a:rPr>
                        <a:t>507</a:t>
                      </a:r>
                      <a:r>
                        <a:rPr lang="zh-CN" sz="900" u="none" strike="noStrike" cap="none"/>
                        <a:t> 个</a:t>
                      </a:r>
                      <a:endParaRPr sz="900" u="none" strike="noStrike" cap="none"/>
                    </a:p>
                  </a:txBody>
                  <a:tcPr marL="180000" marR="0" marT="0" marB="0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zh-CN" sz="900" u="none" strike="noStrike" cap="none"/>
                        <a:t>四级</a:t>
                      </a:r>
                      <a:r>
                        <a:rPr lang="zh-CN" sz="900"/>
                        <a:t>：问题方位</a:t>
                      </a:r>
                      <a:endParaRPr sz="9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100" b="1">
                          <a:solidFill>
                            <a:srgbClr val="FF0066"/>
                          </a:solidFill>
                        </a:rPr>
                        <a:t>17</a:t>
                      </a:r>
                      <a:r>
                        <a:rPr lang="zh-CN" sz="900" u="none" strike="noStrike" cap="none"/>
                        <a:t> 个</a:t>
                      </a:r>
                      <a:endParaRPr sz="900" u="none" strike="noStrike" cap="none"/>
                    </a:p>
                  </a:txBody>
                  <a:tcPr marL="180000" marR="0" marT="0" marB="0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zh-CN" sz="900"/>
                        <a:t>   五级：问题描述</a:t>
                      </a:r>
                      <a:endParaRPr sz="9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100" b="1">
                          <a:solidFill>
                            <a:srgbClr val="FF0066"/>
                          </a:solidFill>
                        </a:rPr>
                        <a:t>192</a:t>
                      </a:r>
                      <a:r>
                        <a:rPr lang="zh-CN" sz="1100" b="1" u="none" strike="noStrike" cap="none">
                          <a:solidFill>
                            <a:srgbClr val="FF0066"/>
                          </a:solidFill>
                        </a:rPr>
                        <a:t> </a:t>
                      </a:r>
                      <a:r>
                        <a:rPr lang="zh-CN" sz="900" u="none" strike="noStrike" cap="none"/>
                        <a:t>个</a:t>
                      </a:r>
                      <a:endParaRPr sz="900" u="none" strike="noStrike" cap="none"/>
                    </a:p>
                  </a:txBody>
                  <a:tcPr marL="180000" marR="0" marT="0" marB="0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19" name="Google Shape;21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625" y="3140075"/>
            <a:ext cx="1924499" cy="141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8"/>
          <p:cNvSpPr/>
          <p:nvPr/>
        </p:nvSpPr>
        <p:spPr>
          <a:xfrm>
            <a:off x="3385600" y="1026600"/>
            <a:ext cx="1058700" cy="236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CN" sz="1200" b="1">
                <a:solidFill>
                  <a:srgbClr val="002677"/>
                </a:solidFill>
                <a:latin typeface="Calibri"/>
                <a:ea typeface="Calibri"/>
                <a:cs typeface="Calibri"/>
                <a:sym typeface="Calibri"/>
              </a:rPr>
              <a:t>缺陷录入</a:t>
            </a:r>
            <a:endParaRPr sz="1200" b="1" i="0" u="none" strike="noStrike" cap="none">
              <a:solidFill>
                <a:srgbClr val="00267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8"/>
          <p:cNvSpPr/>
          <p:nvPr/>
        </p:nvSpPr>
        <p:spPr>
          <a:xfrm>
            <a:off x="3385600" y="1277700"/>
            <a:ext cx="1058700" cy="236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CN" sz="1200" b="1">
                <a:solidFill>
                  <a:srgbClr val="002677"/>
                </a:solidFill>
                <a:latin typeface="Calibri"/>
                <a:ea typeface="Calibri"/>
                <a:cs typeface="Calibri"/>
                <a:sym typeface="Calibri"/>
              </a:rPr>
              <a:t>数据统计</a:t>
            </a:r>
            <a:endParaRPr sz="1200" b="1" i="0" u="none" strike="noStrike" cap="none">
              <a:solidFill>
                <a:srgbClr val="00267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8"/>
          <p:cNvSpPr/>
          <p:nvPr/>
        </p:nvSpPr>
        <p:spPr>
          <a:xfrm>
            <a:off x="3385600" y="1528825"/>
            <a:ext cx="1058700" cy="236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CN" sz="1200" b="1">
                <a:solidFill>
                  <a:srgbClr val="002677"/>
                </a:solidFill>
                <a:latin typeface="Calibri"/>
                <a:ea typeface="Calibri"/>
                <a:cs typeface="Calibri"/>
                <a:sym typeface="Calibri"/>
              </a:rPr>
              <a:t>主数据维护</a:t>
            </a:r>
            <a:endParaRPr sz="1200" b="1" i="0" u="none" strike="noStrike" cap="none">
              <a:solidFill>
                <a:srgbClr val="00267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8"/>
          <p:cNvSpPr/>
          <p:nvPr/>
        </p:nvSpPr>
        <p:spPr>
          <a:xfrm>
            <a:off x="3385600" y="1799225"/>
            <a:ext cx="1058700" cy="236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CN" sz="1200" b="1">
                <a:solidFill>
                  <a:srgbClr val="002677"/>
                </a:solidFill>
                <a:latin typeface="Calibri"/>
                <a:ea typeface="Calibri"/>
                <a:cs typeface="Calibri"/>
                <a:sym typeface="Calibri"/>
              </a:rPr>
              <a:t>权限管理</a:t>
            </a:r>
            <a:endParaRPr sz="1200" b="1" i="0" u="none" strike="noStrike" cap="none">
              <a:solidFill>
                <a:srgbClr val="00267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8"/>
          <p:cNvSpPr/>
          <p:nvPr/>
        </p:nvSpPr>
        <p:spPr>
          <a:xfrm>
            <a:off x="2415275" y="1008750"/>
            <a:ext cx="940200" cy="10452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CN" sz="1200" b="1">
                <a:solidFill>
                  <a:srgbClr val="002677"/>
                </a:solidFill>
                <a:latin typeface="Calibri"/>
                <a:ea typeface="Calibri"/>
                <a:cs typeface="Calibri"/>
                <a:sym typeface="Calibri"/>
              </a:rPr>
              <a:t>Audit系统界面</a:t>
            </a:r>
            <a:endParaRPr sz="1200" b="1" i="0" u="none" strike="noStrike" cap="none">
              <a:solidFill>
                <a:srgbClr val="00267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8"/>
          <p:cNvSpPr/>
          <p:nvPr/>
        </p:nvSpPr>
        <p:spPr>
          <a:xfrm>
            <a:off x="4474425" y="1026600"/>
            <a:ext cx="4359000" cy="2367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b="1">
                <a:solidFill>
                  <a:srgbClr val="002677"/>
                </a:solidFill>
              </a:rPr>
              <a:t>创建打印；打分；显示</a:t>
            </a:r>
            <a:endParaRPr sz="1200" b="1">
              <a:solidFill>
                <a:srgbClr val="002677"/>
              </a:solidFill>
            </a:endParaRPr>
          </a:p>
        </p:txBody>
      </p:sp>
      <p:sp>
        <p:nvSpPr>
          <p:cNvPr id="226" name="Google Shape;226;p28"/>
          <p:cNvSpPr/>
          <p:nvPr/>
        </p:nvSpPr>
        <p:spPr>
          <a:xfrm>
            <a:off x="4474425" y="1277700"/>
            <a:ext cx="4359000" cy="2367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b="1">
                <a:solidFill>
                  <a:srgbClr val="002677"/>
                </a:solidFill>
              </a:rPr>
              <a:t>指标表现；问题跟踪；数据分析</a:t>
            </a:r>
            <a:endParaRPr sz="1200" b="1">
              <a:solidFill>
                <a:srgbClr val="002677"/>
              </a:solidFill>
            </a:endParaRPr>
          </a:p>
        </p:txBody>
      </p:sp>
      <p:sp>
        <p:nvSpPr>
          <p:cNvPr id="227" name="Google Shape;227;p28"/>
          <p:cNvSpPr/>
          <p:nvPr/>
        </p:nvSpPr>
        <p:spPr>
          <a:xfrm>
            <a:off x="4474425" y="1528800"/>
            <a:ext cx="4359000" cy="2367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b="1">
                <a:solidFill>
                  <a:srgbClr val="002677"/>
                </a:solidFill>
              </a:rPr>
              <a:t>缺陷分层码表维护；测量数据配置；责任部门/责任部门配置</a:t>
            </a:r>
            <a:endParaRPr sz="1200" b="1">
              <a:solidFill>
                <a:srgbClr val="002677"/>
              </a:solidFill>
            </a:endParaRPr>
          </a:p>
        </p:txBody>
      </p:sp>
      <p:sp>
        <p:nvSpPr>
          <p:cNvPr id="228" name="Google Shape;228;p28"/>
          <p:cNvSpPr/>
          <p:nvPr/>
        </p:nvSpPr>
        <p:spPr>
          <a:xfrm>
            <a:off x="4474425" y="1779900"/>
            <a:ext cx="4359000" cy="281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b="1">
                <a:solidFill>
                  <a:srgbClr val="002677"/>
                </a:solidFill>
              </a:rPr>
              <a:t>浏览/读/写权限/Superuser</a:t>
            </a:r>
            <a:endParaRPr sz="1200" b="1">
              <a:solidFill>
                <a:srgbClr val="002677"/>
              </a:solidFill>
            </a:endParaRPr>
          </a:p>
        </p:txBody>
      </p:sp>
      <p:pic>
        <p:nvPicPr>
          <p:cNvPr id="229" name="Google Shape;22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0300" y="2075400"/>
            <a:ext cx="6403199" cy="277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sla Theme6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全屏显示(16:9)</PresentationFormat>
  <Paragraphs>82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Libre Franklin</vt:lpstr>
      <vt:lpstr>Calibri</vt:lpstr>
      <vt:lpstr>Candara</vt:lpstr>
      <vt:lpstr>Helvetica Neue</vt:lpstr>
      <vt:lpstr>Microsoft Yahei</vt:lpstr>
      <vt:lpstr>Century Gothic</vt:lpstr>
      <vt:lpstr>Noto Sans Symbols</vt:lpstr>
      <vt:lpstr>Microsoft Yahei</vt:lpstr>
      <vt:lpstr>Simple Light</vt:lpstr>
      <vt:lpstr>Tesla Theme6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Qian Wang (王 奇安)</cp:lastModifiedBy>
  <cp:revision>1</cp:revision>
  <dcterms:modified xsi:type="dcterms:W3CDTF">2021-10-15T06:32:56Z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2d06e56-1756-4005-87f1-1edc72dd4bdf_Enabled">
    <vt:lpwstr>true</vt:lpwstr>
  </property>
  <property fmtid="{D5CDD505-2E9C-101B-9397-08002B2CF9AE}" pid="3" name="MSIP_Label_52d06e56-1756-4005-87f1-1edc72dd4bdf_SetDate">
    <vt:lpwstr>2021-10-15T06:32:43Z</vt:lpwstr>
  </property>
  <property fmtid="{D5CDD505-2E9C-101B-9397-08002B2CF9AE}" pid="4" name="MSIP_Label_52d06e56-1756-4005-87f1-1edc72dd4bdf_Method">
    <vt:lpwstr>Standard</vt:lpwstr>
  </property>
  <property fmtid="{D5CDD505-2E9C-101B-9397-08002B2CF9AE}" pid="5" name="MSIP_Label_52d06e56-1756-4005-87f1-1edc72dd4bdf_Name">
    <vt:lpwstr>General</vt:lpwstr>
  </property>
  <property fmtid="{D5CDD505-2E9C-101B-9397-08002B2CF9AE}" pid="6" name="MSIP_Label_52d06e56-1756-4005-87f1-1edc72dd4bdf_SiteId">
    <vt:lpwstr>9026c5f4-86d0-4b9f-bd39-b7d4d0fb4674</vt:lpwstr>
  </property>
  <property fmtid="{D5CDD505-2E9C-101B-9397-08002B2CF9AE}" pid="7" name="MSIP_Label_52d06e56-1756-4005-87f1-1edc72dd4bdf_ActionId">
    <vt:lpwstr>5a3ec09a-e254-4870-8742-56fc6e577ffa</vt:lpwstr>
  </property>
  <property fmtid="{D5CDD505-2E9C-101B-9397-08002B2CF9AE}" pid="8" name="MSIP_Label_52d06e56-1756-4005-87f1-1edc72dd4bdf_ContentBits">
    <vt:lpwstr>0</vt:lpwstr>
  </property>
</Properties>
</file>