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42"/>
  </p:notesMasterIdLst>
  <p:sldIdLst>
    <p:sldId id="716" r:id="rId5"/>
    <p:sldId id="1808" r:id="rId6"/>
    <p:sldId id="1610" r:id="rId7"/>
    <p:sldId id="1674" r:id="rId8"/>
    <p:sldId id="1675" r:id="rId9"/>
    <p:sldId id="1655" r:id="rId10"/>
    <p:sldId id="1810" r:id="rId11"/>
    <p:sldId id="1705" r:id="rId12"/>
    <p:sldId id="1815" r:id="rId13"/>
    <p:sldId id="1706" r:id="rId14"/>
    <p:sldId id="1707" r:id="rId15"/>
    <p:sldId id="1811" r:id="rId16"/>
    <p:sldId id="1731" r:id="rId17"/>
    <p:sldId id="1730" r:id="rId18"/>
    <p:sldId id="1812" r:id="rId19"/>
    <p:sldId id="1704" r:id="rId20"/>
    <p:sldId id="1816" r:id="rId21"/>
    <p:sldId id="1714" r:id="rId22"/>
    <p:sldId id="1715" r:id="rId23"/>
    <p:sldId id="1721" r:id="rId24"/>
    <p:sldId id="1722" r:id="rId25"/>
    <p:sldId id="1813" r:id="rId26"/>
    <p:sldId id="1716" r:id="rId27"/>
    <p:sldId id="1717" r:id="rId28"/>
    <p:sldId id="1718" r:id="rId29"/>
    <p:sldId id="1724" r:id="rId30"/>
    <p:sldId id="1725" r:id="rId31"/>
    <p:sldId id="1814" r:id="rId32"/>
    <p:sldId id="1781" r:id="rId33"/>
    <p:sldId id="1782" r:id="rId34"/>
    <p:sldId id="1783" r:id="rId35"/>
    <p:sldId id="1784" r:id="rId36"/>
    <p:sldId id="1785" r:id="rId37"/>
    <p:sldId id="1807" r:id="rId38"/>
    <p:sldId id="1694" r:id="rId39"/>
    <p:sldId id="1709" r:id="rId40"/>
    <p:sldId id="1734" r:id="rId4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e.a.niemann" initials="v" lastIdx="1" clrIdx="0">
    <p:extLst>
      <p:ext uri="{19B8F6BF-5375-455C-9EA6-DF929625EA0E}">
        <p15:presenceInfo xmlns:p15="http://schemas.microsoft.com/office/powerpoint/2012/main" userId="valerie.a.nie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E2F"/>
    <a:srgbClr val="FF0000"/>
    <a:srgbClr val="006600"/>
    <a:srgbClr val="0000FF"/>
    <a:srgbClr val="EFEA16"/>
    <a:srgbClr val="FFFF00"/>
    <a:srgbClr val="E7DD1F"/>
    <a:srgbClr val="0000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7" autoAdjust="0"/>
    <p:restoredTop sz="94822" autoAdjust="0"/>
  </p:normalViewPr>
  <p:slideViewPr>
    <p:cSldViewPr snapToGrid="0">
      <p:cViewPr>
        <p:scale>
          <a:sx n="90" d="100"/>
          <a:sy n="90" d="100"/>
        </p:scale>
        <p:origin x="1758" y="432"/>
      </p:cViewPr>
      <p:guideLst>
        <p:guide orient="horz" pos="2160"/>
        <p:guide orient="horz" pos="3552"/>
        <p:guide pos="2880"/>
        <p:guide pos="288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/>
          <a:lstStyle>
            <a:lvl1pPr algn="r">
              <a:defRPr sz="1200"/>
            </a:lvl1pPr>
          </a:lstStyle>
          <a:p>
            <a:fld id="{47802B59-CA50-4283-8B53-B06FA28FE7F4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9" tIns="46444" rIns="92889" bIns="464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2889" tIns="46444" rIns="92889" bIns="46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2889" tIns="46444" rIns="92889" bIns="46444" rtlCol="0" anchor="b"/>
          <a:lstStyle>
            <a:lvl1pPr algn="r">
              <a:defRPr sz="1200"/>
            </a:lvl1pPr>
          </a:lstStyle>
          <a:p>
            <a:fld id="{6C574044-705B-4BA9-9528-EF24541C2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Current SOA: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CAD tools can do feedback (ex. ANSYS Workbench) but large parametric space is difficult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Work in co-design at the chip level (TSV, TTSV, microchannel, electrical co-design)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Electro-mechanical work at the board level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No work in power modules or to the level proposed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200" dirty="0" smtClean="0"/>
              <a:t>ARL has published work on the thermal aspect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linear problem,</a:t>
            </a:r>
            <a:r>
              <a:rPr lang="en-US" baseline="0" dirty="0" smtClean="0"/>
              <a:t> the order of convergence should be 1 (linear problem) , there is a diminishing return to smaller </a:t>
            </a:r>
            <a:r>
              <a:rPr lang="en-US" baseline="0" dirty="0" err="1" smtClean="0"/>
              <a:t>timestpes</a:t>
            </a:r>
            <a:r>
              <a:rPr lang="en-US" baseline="0" dirty="0" smtClean="0"/>
              <a:t> – this is unexpected if a linear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r>
              <a:rPr lang="en-US" baseline="0" dirty="0" smtClean="0"/>
              <a:t> error is no longer linked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4044-705B-4BA9-9528-EF24541C28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50090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33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67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94448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5830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Public Dissemination/Approved for public release.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Public Dissemination/Approved for public release.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42.emf"/><Relationship Id="rId7" Type="http://schemas.openxmlformats.org/officeDocument/2006/relationships/image" Target="../media/image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1.e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30.png"/><Relationship Id="rId4" Type="http://schemas.openxmlformats.org/officeDocument/2006/relationships/image" Target="../media/image42.emf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20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5" Type="http://schemas.openxmlformats.org/officeDocument/2006/relationships/image" Target="../media/image8.png"/><Relationship Id="rId15" Type="http://schemas.openxmlformats.org/officeDocument/2006/relationships/image" Target="../media/image310.png"/><Relationship Id="rId10" Type="http://schemas.openxmlformats.org/officeDocument/2006/relationships/image" Target="../media/image260.png"/><Relationship Id="rId4" Type="http://schemas.openxmlformats.org/officeDocument/2006/relationships/image" Target="../media/image35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0" Type="http://schemas.openxmlformats.org/officeDocument/2006/relationships/image" Target="../media/image10.jpeg"/><Relationship Id="rId9" Type="http://schemas.openxmlformats.org/officeDocument/2006/relationships/image" Target="../media/image4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ARL </a:t>
            </a:r>
            <a:r>
              <a:rPr lang="en-US" sz="2800" dirty="0" err="1" smtClean="0"/>
              <a:t>ParaPower</a:t>
            </a:r>
            <a:r>
              <a:rPr lang="en-US" sz="2800" dirty="0" smtClean="0"/>
              <a:t> Fundamentals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Dr. Lauren Boteler, Dr</a:t>
            </a:r>
            <a:r>
              <a:rPr lang="en-US" sz="1600" dirty="0" smtClean="0"/>
              <a:t>. Mike Fish, Mr. Morris Berman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6338" y="5731970"/>
            <a:ext cx="5925786" cy="355893"/>
          </a:xfrm>
        </p:spPr>
        <p:txBody>
          <a:bodyPr/>
          <a:lstStyle/>
          <a:p>
            <a:r>
              <a:rPr lang="en-US" sz="1600" dirty="0" smtClean="0"/>
              <a:t>U.S. Army Research Laboratory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smtClean="0"/>
              <a:t>DISTRIBUTION STATEMENT A: </a:t>
            </a:r>
            <a:r>
              <a:rPr lang="en-US" sz="700" b="1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Approved </a:t>
            </a:r>
            <a:r>
              <a:rPr lang="en-US" sz="700" b="1" dirty="0">
                <a:latin typeface="Arial Bold" panose="020B0704020202020204" pitchFamily="34" charset="0"/>
                <a:cs typeface="Arial Bold" panose="020B0704020202020204" pitchFamily="34" charset="0"/>
              </a:rPr>
              <a:t>for public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8094688" cy="18376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Each feature is defined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(X1, Y1, Z1) and (X2, Y2, Z2)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X, </a:t>
            </a:r>
            <a:r>
              <a:rPr lang="en-US" dirty="0" err="1" smtClean="0"/>
              <a:t>Num</a:t>
            </a:r>
            <a:r>
              <a:rPr lang="en-US" dirty="0" smtClean="0"/>
              <a:t> Y, </a:t>
            </a:r>
            <a:r>
              <a:rPr lang="en-US" dirty="0" err="1" smtClean="0"/>
              <a:t>Num</a:t>
            </a:r>
            <a:r>
              <a:rPr lang="en-US" dirty="0" smtClean="0"/>
              <a:t> Z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0126" y="3119333"/>
            <a:ext cx="8418855" cy="1256724"/>
            <a:chOff x="334010" y="2481263"/>
            <a:chExt cx="8418855" cy="12567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010" y="2481263"/>
              <a:ext cx="5894070" cy="125672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78871" y="2481263"/>
              <a:ext cx="3073994" cy="125588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71" y="3808374"/>
            <a:ext cx="352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Subsequent features overwrite previous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</a:t>
            </a:r>
            <a:r>
              <a:rPr lang="en-US" sz="2000" dirty="0" smtClean="0"/>
              <a:t>divisions </a:t>
            </a:r>
            <a:r>
              <a:rPr lang="en-US" sz="2000" dirty="0"/>
              <a:t>intersect each </a:t>
            </a:r>
            <a:r>
              <a:rPr lang="en-US" sz="2000" dirty="0" smtClean="0"/>
              <a:t>other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put divisions on largest elements and then nothing </a:t>
            </a:r>
            <a:r>
              <a:rPr lang="en-US" sz="2000" dirty="0" smtClean="0"/>
              <a:t>else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 trapping to remove any feature that is &gt;2 orders of magnitude smaller than the smallest feature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Continued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0" y="2119320"/>
            <a:ext cx="2868596" cy="211491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" y="1666875"/>
            <a:ext cx="9105900" cy="857998"/>
            <a:chOff x="-847724" y="1951365"/>
            <a:chExt cx="9991724" cy="9429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1951365"/>
              <a:ext cx="6972300" cy="87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r="8171"/>
            <a:stretch/>
          </p:blipFill>
          <p:spPr>
            <a:xfrm>
              <a:off x="-847724" y="1960890"/>
              <a:ext cx="6315074" cy="93345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011" y="2743074"/>
            <a:ext cx="2738438" cy="197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8266"/>
          <a:stretch/>
        </p:blipFill>
        <p:spPr>
          <a:xfrm>
            <a:off x="4636018" y="2902356"/>
            <a:ext cx="2314575" cy="6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 database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08"/>
            <a:ext cx="9144000" cy="4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1" y="1312427"/>
            <a:ext cx="2816596" cy="46211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types of materials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0066" y="954594"/>
            <a:ext cx="39690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Stress properties: CTE, E, 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solid phase properties: thermal conductivity, density, specific heat  </a:t>
            </a:r>
          </a:p>
          <a:p>
            <a:endParaRPr lang="en-US" dirty="0" smtClean="0"/>
          </a:p>
          <a:p>
            <a:r>
              <a:rPr lang="en-US" dirty="0" smtClean="0"/>
              <a:t>PCM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Solid properties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liquid phase properties: </a:t>
            </a:r>
            <a:r>
              <a:rPr lang="en-US" sz="1600" dirty="0"/>
              <a:t>thermal conductivity, density, specific </a:t>
            </a:r>
            <a:r>
              <a:rPr lang="en-US" sz="1600" dirty="0" smtClean="0"/>
              <a:t>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Latent heat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Melting temperature  </a:t>
            </a:r>
          </a:p>
          <a:p>
            <a:endParaRPr lang="en-US" dirty="0" smtClean="0"/>
          </a:p>
          <a:p>
            <a:r>
              <a:rPr lang="en-US" dirty="0" smtClean="0"/>
              <a:t>IBC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Ambient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Heat transfer coefficient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07510" y="1076325"/>
            <a:ext cx="2122846" cy="4088528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07510" y="2716696"/>
            <a:ext cx="2062556" cy="263111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40959" y="4684222"/>
            <a:ext cx="2189397" cy="875899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4574958" cy="31507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Internal Boundary Cavities (IBCs)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Features that are defined by a heat transfer coefficient and an ambient temperature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Used for heat sinks, voids, etc.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heat sinks anywhere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Agnostic geometries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feature: IBCs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460" y="4233595"/>
            <a:ext cx="4728411" cy="210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824" y="3814379"/>
            <a:ext cx="2382253" cy="1868153"/>
          </a:xfrm>
          <a:prstGeom prst="rect">
            <a:avLst/>
          </a:prstGeom>
          <a:ln w="63500">
            <a:solidFill>
              <a:srgbClr val="92D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50460" y="5642811"/>
            <a:ext cx="998656" cy="589547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49116" y="5682532"/>
            <a:ext cx="6481041" cy="54982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50460" y="3814379"/>
            <a:ext cx="5033284" cy="1820896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8"/>
          <a:stretch/>
        </p:blipFill>
        <p:spPr>
          <a:xfrm>
            <a:off x="6104842" y="2547750"/>
            <a:ext cx="2359733" cy="9420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47"/>
          <a:stretch/>
        </p:blipFill>
        <p:spPr>
          <a:xfrm>
            <a:off x="6163179" y="1191321"/>
            <a:ext cx="2373719" cy="937440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5594448" y="767702"/>
            <a:ext cx="1829036" cy="187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Internal node: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IBC node: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5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27" y="5056501"/>
            <a:ext cx="3284838" cy="5422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Agnostic Geometries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Example locations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6" y="1741749"/>
            <a:ext cx="4291120" cy="3127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80" y="781050"/>
            <a:ext cx="4216220" cy="2979164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106770" y="6058842"/>
            <a:ext cx="3562667" cy="54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461963" indent="-233363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684213" indent="-222250" algn="l" rtl="0" eaLnBrk="1" fontAlgn="base" hangingPunct="1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Heat Sinks/Internal Channels</a:t>
            </a:r>
            <a:endParaRPr lang="en-US" dirty="0"/>
          </a:p>
        </p:txBody>
      </p:sp>
      <p:pic>
        <p:nvPicPr>
          <p:cNvPr id="393" name="Picture 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29" y="3760214"/>
            <a:ext cx="3784922" cy="21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6" y="1980157"/>
            <a:ext cx="1504950" cy="2752725"/>
          </a:xfrm>
          <a:prstGeom prst="rect">
            <a:avLst/>
          </a:prstGeom>
          <a:ln w="79375">
            <a:solidFill>
              <a:srgbClr val="FFFF00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heat sinks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4701" y="964665"/>
            <a:ext cx="6391527" cy="1580633"/>
            <a:chOff x="2463931" y="1806742"/>
            <a:chExt cx="6391527" cy="1580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931" y="2072925"/>
              <a:ext cx="6381750" cy="13144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83" y="1806742"/>
              <a:ext cx="6353175" cy="1295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16" y="2593919"/>
            <a:ext cx="3241013" cy="2407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995" y="5054691"/>
            <a:ext cx="7041774" cy="1574147"/>
            <a:chOff x="45869" y="4941179"/>
            <a:chExt cx="7041774" cy="1574147"/>
          </a:xfrm>
        </p:grpSpPr>
        <p:grpSp>
          <p:nvGrpSpPr>
            <p:cNvPr id="11" name="Group 10"/>
            <p:cNvGrpSpPr/>
            <p:nvPr/>
          </p:nvGrpSpPr>
          <p:grpSpPr>
            <a:xfrm>
              <a:off x="45869" y="4941179"/>
              <a:ext cx="7041774" cy="1574147"/>
              <a:chOff x="38100" y="1838701"/>
              <a:chExt cx="12775535" cy="317144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9635" y="1838701"/>
                <a:ext cx="9144000" cy="317144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" y="1847850"/>
                <a:ext cx="9067800" cy="316230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5869" y="6328611"/>
              <a:ext cx="6990968" cy="72189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43837" y="5037435"/>
              <a:ext cx="813376" cy="1459621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791963" y="1980157"/>
            <a:ext cx="813376" cy="317079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17214" y="4769458"/>
            <a:ext cx="1566269" cy="1834309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Due to the nature of the solver, the entire box must be defined. Any volume not defined is automatically defined as adiabatic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adiabatic is not desirable, simply put a bounding box of an IBC that is the desired condition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Agnostic Geometries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7" y="4061307"/>
            <a:ext cx="2989099" cy="2220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866" y="2930093"/>
            <a:ext cx="27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Undefined volume defaults to adiabatic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0811" y="3576424"/>
            <a:ext cx="168442" cy="1151987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87" y="2768490"/>
            <a:ext cx="5754613" cy="1292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1" y="3668189"/>
            <a:ext cx="3600450" cy="2686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6041" y="3179130"/>
            <a:ext cx="5173611" cy="152113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63270" y="4728411"/>
            <a:ext cx="182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Surrounding is IBC defined as h=10 and T=20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8177686" y="3344483"/>
            <a:ext cx="207313" cy="1383928"/>
          </a:xfrm>
          <a:prstGeom prst="straightConnector1">
            <a:avLst/>
          </a:prstGeom>
          <a:ln w="666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ARL </a:t>
            </a: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076325"/>
            <a:ext cx="3756170" cy="1390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Interior regions that can be designated as fluid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Modeled as a bulk fluid temp and </a:t>
            </a:r>
            <a:r>
              <a:rPr lang="en-US" sz="1600" dirty="0" err="1" smtClean="0"/>
              <a:t>htc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IBC results </a:t>
            </a:r>
            <a:endParaRPr lang="en-US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243815" y="2102038"/>
            <a:ext cx="4042605" cy="4466070"/>
            <a:chOff x="208885" y="1777902"/>
            <a:chExt cx="4042605" cy="4466070"/>
          </a:xfrm>
        </p:grpSpPr>
        <p:pic>
          <p:nvPicPr>
            <p:cNvPr id="2048" name="Picture 20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50" name="Picture 20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4374461" y="914399"/>
            <a:ext cx="4095806" cy="5481490"/>
            <a:chOff x="0" y="0"/>
            <a:chExt cx="5095875" cy="68199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3448050" cy="6819900"/>
              <a:chOff x="0" y="0"/>
              <a:chExt cx="3448050" cy="68199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448050" cy="68199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" y="38100"/>
                <a:ext cx="3375025" cy="67652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125" y="2095500"/>
              <a:ext cx="1428750" cy="2638425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1"/>
              <p:cNvSpPr txBox="1">
                <a:spLocks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solidFill>
                <a:schemeClr val="bg1">
                  <a:alpha val="64000"/>
                </a:schemeClr>
              </a:solidFill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Comparison with SolidWorks </a:t>
                </a:r>
                <a:r>
                  <a:rPr lang="en-US" sz="1400" dirty="0" err="1" smtClean="0"/>
                  <a:t>FlowSim</a:t>
                </a:r>
                <a:r>
                  <a:rPr lang="en-US" sz="1400" dirty="0" smtClean="0"/>
                  <a:t> conjugate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htc</a:t>
                </a:r>
                <a:r>
                  <a:rPr lang="en-US" sz="1400" dirty="0" smtClean="0"/>
                  <a:t> averages extracted and applied to </a:t>
                </a:r>
                <a:r>
                  <a:rPr lang="en-US" sz="1400" dirty="0" err="1" smtClean="0"/>
                  <a:t>ParaPower</a:t>
                </a:r>
                <a:r>
                  <a:rPr lang="en-US" sz="1400" dirty="0" smtClean="0"/>
                  <a:t> FD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Good agreement (2%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</a:p>
            </p:txBody>
          </p:sp>
        </mc:Choice>
        <mc:Fallback xmlns="">
          <p:sp>
            <p:nvSpPr>
              <p:cNvPr id="4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848" y="5018657"/>
                <a:ext cx="3306043" cy="1225316"/>
              </a:xfrm>
              <a:prstGeom prst="rect">
                <a:avLst/>
              </a:prstGeom>
              <a:blipFill rotWithShape="0">
                <a:blip r:embed="rId8"/>
                <a:stretch>
                  <a:fillRect l="-184" t="-49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1"/>
          <p:cNvSpPr txBox="1">
            <a:spLocks/>
          </p:cNvSpPr>
          <p:nvPr/>
        </p:nvSpPr>
        <p:spPr>
          <a:xfrm>
            <a:off x="7138799" y="1584330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 smtClean="0"/>
              <a:t>Surface temperature of heated component</a:t>
            </a:r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20 °C </a:t>
            </a:r>
            <a:r>
              <a:rPr lang="en-US" sz="1400" dirty="0"/>
              <a:t>f</a:t>
            </a:r>
            <a:r>
              <a:rPr lang="en-US" sz="1400" dirty="0" smtClean="0"/>
              <a:t>luid inlet</a:t>
            </a:r>
          </a:p>
          <a:p>
            <a:pPr marL="0" indent="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179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8885" y="1777902"/>
            <a:ext cx="4042605" cy="4466070"/>
            <a:chOff x="208885" y="1777902"/>
            <a:chExt cx="4042605" cy="44660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6" y="1777902"/>
              <a:ext cx="3919634" cy="29810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85" y="4539589"/>
              <a:ext cx="4042605" cy="17043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Foundation of correlation-based internal convection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:r>
                  <a:rPr lang="en-US" sz="1600" dirty="0" err="1" smtClean="0"/>
                  <a:t>htc</a:t>
                </a:r>
                <a:r>
                  <a:rPr lang="en-US" sz="1600" dirty="0" smtClean="0"/>
                  <a:t> updated explicitly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740" y="1076325"/>
                <a:ext cx="3294536" cy="1018819"/>
              </a:xfrm>
              <a:blipFill rotWithShape="0">
                <a:blip r:embed="rId5"/>
                <a:stretch>
                  <a:fillRect l="-74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Voids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5228" y="955975"/>
            <a:ext cx="5291383" cy="5431155"/>
            <a:chOff x="0" y="0"/>
            <a:chExt cx="6057900" cy="62179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75" y="1762125"/>
              <a:ext cx="1304925" cy="267652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0" y="0"/>
              <a:ext cx="4754880" cy="6217920"/>
              <a:chOff x="0" y="0"/>
              <a:chExt cx="4754880" cy="6217920"/>
            </a:xfrm>
          </p:grpSpPr>
          <p:pic>
            <p:nvPicPr>
              <p:cNvPr id="14" name="Picture 13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754880" cy="621792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66675"/>
                <a:ext cx="4544060" cy="6076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6942214" y="5001478"/>
            <a:ext cx="2000282" cy="1014326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 smtClean="0"/>
              <a:t>Surface temperature heatsink baseplate</a:t>
            </a:r>
          </a:p>
          <a:p>
            <a:pPr marL="0" indent="0"/>
            <a:endParaRPr lang="en-US" sz="1400" dirty="0" smtClean="0"/>
          </a:p>
          <a:p>
            <a:pPr marL="0" indent="0"/>
            <a:r>
              <a:rPr lang="en-US" sz="1400" dirty="0" smtClean="0"/>
              <a:t>20 °C </a:t>
            </a:r>
            <a:r>
              <a:rPr lang="en-US" sz="1400" dirty="0"/>
              <a:t>f</a:t>
            </a:r>
            <a:r>
              <a:rPr lang="en-US" sz="1400" dirty="0" smtClean="0"/>
              <a:t>luid inlet</a:t>
            </a:r>
          </a:p>
          <a:p>
            <a:pPr marL="0" indent="0"/>
            <a:endParaRPr lang="en-US" sz="1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69" y="787491"/>
            <a:ext cx="1921880" cy="695148"/>
          </a:xfrm>
          <a:prstGeom prst="rect">
            <a:avLst/>
          </a:prstGeom>
          <a:solidFill>
            <a:schemeClr val="bg2"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01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defining features, optionally define a heat (Q) in Watts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Volume = W/cm3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Plane = W/cm2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add a zero thickness layer to get a W/cm2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heat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8600" y="2961255"/>
            <a:ext cx="8758990" cy="1807996"/>
            <a:chOff x="156411" y="2812131"/>
            <a:chExt cx="8758990" cy="1807996"/>
          </a:xfrm>
        </p:grpSpPr>
        <p:grpSp>
          <p:nvGrpSpPr>
            <p:cNvPr id="6" name="Group 5"/>
            <p:cNvGrpSpPr/>
            <p:nvPr/>
          </p:nvGrpSpPr>
          <p:grpSpPr>
            <a:xfrm>
              <a:off x="156411" y="2812131"/>
              <a:ext cx="8758990" cy="1807996"/>
              <a:chOff x="0" y="2904874"/>
              <a:chExt cx="7868653" cy="1524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310446" y="2904874"/>
                <a:ext cx="4558207" cy="151447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2904874"/>
                <a:ext cx="6653463" cy="1524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854241" y="4141656"/>
              <a:ext cx="8061160" cy="213776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34857" y="40843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7944" y="4068070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74743" y="4073057"/>
              <a:ext cx="409074" cy="360947"/>
            </a:xfrm>
            <a:prstGeom prst="ellipse">
              <a:avLst/>
            </a:prstGeom>
            <a:noFill/>
            <a:ln w="476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6913" y="4901231"/>
            <a:ext cx="581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7mm x 7mm chip with 100W of heat → 204W/cm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3889158" cy="14783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feature outputs a temperatures versus time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</a:t>
            </a:r>
            <a:r>
              <a:rPr lang="en-US" sz="2000" dirty="0" smtClean="0"/>
              <a:t> second run time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0.1 sec time step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1000 iterations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h</a:t>
            </a:r>
            <a:r>
              <a:rPr lang="en-US" sz="1800" dirty="0" err="1" smtClean="0"/>
              <a:t>_wall</a:t>
            </a:r>
            <a:r>
              <a:rPr lang="en-US" sz="1800" dirty="0" smtClean="0"/>
              <a:t> = 300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set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6" y="3606968"/>
            <a:ext cx="3629025" cy="2638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45" y="1316204"/>
            <a:ext cx="41529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temperature versus time plot is generated automatically, detailed visual results are also available at all time steps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visual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06" y="2089629"/>
            <a:ext cx="4725895" cy="149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9" y="3700475"/>
            <a:ext cx="3771328" cy="26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235116" y="1045044"/>
            <a:ext cx="2096891" cy="2717432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5846047" cy="2104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3 types of heating conditions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Scalar 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 (t)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efined individually for each feature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heating/cooling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08" y="3586162"/>
            <a:ext cx="5934943" cy="1672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790074"/>
            <a:ext cx="2019035" cy="2542673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235116" y="3717758"/>
            <a:ext cx="1143000" cy="1515979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5116" y="5218849"/>
            <a:ext cx="2167944" cy="118511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060" y="4033738"/>
            <a:ext cx="2021305" cy="2370221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359309" y="2167263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9309" y="5233737"/>
            <a:ext cx="2062785" cy="36543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dependent heating/cooling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329" y="1228725"/>
            <a:ext cx="6322449" cy="51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ParaPower</a:t>
            </a:r>
            <a:r>
              <a:rPr lang="en-US" sz="2000" dirty="0">
                <a:solidFill>
                  <a:srgbClr val="00B050"/>
                </a:solidFill>
              </a:rPr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34" y="1191404"/>
            <a:ext cx="8752114" cy="411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Basic GUI Flow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4" y="274638"/>
            <a:ext cx="5949932" cy="801687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code structure</a:t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013213"/>
            <a:ext cx="8466138" cy="4127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rgbClr val="82786F"/>
                </a:solidFill>
              </a:rPr>
              <a:t>Model can be generated outside GUI.  Visualize has wide-ranging options for displaying model and results that can be accessed programmatically.  </a:t>
            </a:r>
            <a:endParaRPr lang="en-US" sz="2000" dirty="0">
              <a:solidFill>
                <a:srgbClr val="82786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425" y="1898413"/>
            <a:ext cx="2543370" cy="185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TestCaseModel</a:t>
            </a:r>
            <a:r>
              <a:rPr lang="en-US" sz="1800" dirty="0" smtClean="0"/>
              <a:t>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External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Material Database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147244" y="5454794"/>
            <a:ext cx="1144556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Structure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815804" y="5454794"/>
            <a:ext cx="114455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Function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516" y="4117185"/>
            <a:ext cx="170318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FormModel.m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457" y="1253597"/>
            <a:ext cx="2379306" cy="446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MaterialDatabase</a:t>
            </a:r>
            <a:endParaRPr lang="en-US" sz="1800" dirty="0"/>
          </a:p>
        </p:txBody>
      </p:sp>
      <p:cxnSp>
        <p:nvCxnSpPr>
          <p:cNvPr id="13" name="Elbow Connector 12"/>
          <p:cNvCxnSpPr>
            <a:stCxn id="12" idx="2"/>
            <a:endCxn id="6" idx="0"/>
          </p:cNvCxnSpPr>
          <p:nvPr/>
        </p:nvCxnSpPr>
        <p:spPr>
          <a:xfrm rot="5400000">
            <a:off x="1508920" y="1799222"/>
            <a:ext cx="1983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11" idx="0"/>
          </p:cNvCxnSpPr>
          <p:nvPr/>
        </p:nvCxnSpPr>
        <p:spPr>
          <a:xfrm rot="5400000">
            <a:off x="1427120" y="3936195"/>
            <a:ext cx="36198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38497" y="1383715"/>
            <a:ext cx="2499050" cy="17543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/>
              <a:t>ModelInformation</a:t>
            </a:r>
            <a:r>
              <a:rPr lang="en-US" sz="1800" dirty="0" smtClean="0"/>
              <a:t>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Heat Source Q(t)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Material Database</a:t>
            </a:r>
            <a:endParaRPr lang="en-US" sz="1800" dirty="0"/>
          </a:p>
        </p:txBody>
      </p:sp>
      <p:cxnSp>
        <p:nvCxnSpPr>
          <p:cNvPr id="22" name="Elbow Connector 21"/>
          <p:cNvCxnSpPr>
            <a:stCxn id="11" idx="3"/>
            <a:endCxn id="21" idx="1"/>
          </p:cNvCxnSpPr>
          <p:nvPr/>
        </p:nvCxnSpPr>
        <p:spPr>
          <a:xfrm flipV="1">
            <a:off x="2459703" y="2260878"/>
            <a:ext cx="778794" cy="2040973"/>
          </a:xfrm>
          <a:prstGeom prst="bentConnector3">
            <a:avLst>
              <a:gd name="adj1" fmla="val 71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66111" y="3267749"/>
            <a:ext cx="244382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ParaPowerThermal.m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1" idx="2"/>
            <a:endCxn id="26" idx="0"/>
          </p:cNvCxnSpPr>
          <p:nvPr/>
        </p:nvCxnSpPr>
        <p:spPr>
          <a:xfrm rot="5400000">
            <a:off x="4423168" y="3202895"/>
            <a:ext cx="1297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38497" y="3812757"/>
            <a:ext cx="2499050" cy="923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MeltFraction</a:t>
            </a:r>
            <a:r>
              <a:rPr lang="en-US" sz="1800" dirty="0" smtClean="0"/>
              <a:t> (t)</a:t>
            </a:r>
          </a:p>
        </p:txBody>
      </p:sp>
      <p:cxnSp>
        <p:nvCxnSpPr>
          <p:cNvPr id="36" name="Elbow Connector 35"/>
          <p:cNvCxnSpPr>
            <a:stCxn id="26" idx="2"/>
            <a:endCxn id="35" idx="0"/>
          </p:cNvCxnSpPr>
          <p:nvPr/>
        </p:nvCxnSpPr>
        <p:spPr>
          <a:xfrm rot="5400000">
            <a:off x="4400184" y="3724919"/>
            <a:ext cx="1756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89800" y="1342654"/>
            <a:ext cx="243876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Stress Model (</a:t>
            </a:r>
            <a:r>
              <a:rPr lang="en-US" sz="1800" dirty="0" err="1" smtClean="0">
                <a:solidFill>
                  <a:schemeClr val="tx1"/>
                </a:solidFill>
              </a:rPr>
              <a:t>dir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5" idx="3"/>
            <a:endCxn id="39" idx="1"/>
          </p:cNvCxnSpPr>
          <p:nvPr/>
        </p:nvCxnSpPr>
        <p:spPr>
          <a:xfrm flipV="1">
            <a:off x="5737547" y="1527320"/>
            <a:ext cx="452253" cy="2747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4" idx="2"/>
            <a:endCxn id="44" idx="0"/>
          </p:cNvCxnSpPr>
          <p:nvPr/>
        </p:nvCxnSpPr>
        <p:spPr>
          <a:xfrm rot="5400000">
            <a:off x="7338847" y="2590453"/>
            <a:ext cx="14192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14053" y="2662043"/>
            <a:ext cx="139026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Visualize.m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29396" y="1873784"/>
            <a:ext cx="1762081" cy="6463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Stress (t)</a:t>
            </a:r>
          </a:p>
        </p:txBody>
      </p:sp>
      <p:cxnSp>
        <p:nvCxnSpPr>
          <p:cNvPr id="68" name="Elbow Connector 67"/>
          <p:cNvCxnSpPr>
            <a:stCxn id="39" idx="2"/>
            <a:endCxn id="64" idx="0"/>
          </p:cNvCxnSpPr>
          <p:nvPr/>
        </p:nvCxnSpPr>
        <p:spPr>
          <a:xfrm rot="16200000" flipH="1">
            <a:off x="7328911" y="1792258"/>
            <a:ext cx="161798" cy="1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44" idx="1"/>
          </p:cNvCxnSpPr>
          <p:nvPr/>
        </p:nvCxnSpPr>
        <p:spPr>
          <a:xfrm flipV="1">
            <a:off x="5737547" y="2846709"/>
            <a:ext cx="976506" cy="142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413038" y="3184016"/>
            <a:ext cx="2269369" cy="17115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TestCaseModel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ModelInformation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MeltFraction</a:t>
            </a:r>
            <a:endParaRPr lang="en-US" sz="1800" dirty="0" smtClean="0"/>
          </a:p>
        </p:txBody>
      </p:sp>
      <p:sp>
        <p:nvSpPr>
          <p:cNvPr id="128" name="Rectangle 127"/>
          <p:cNvSpPr/>
          <p:nvPr/>
        </p:nvSpPr>
        <p:spPr>
          <a:xfrm>
            <a:off x="5484365" y="5448133"/>
            <a:ext cx="1762081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GUI Operation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Codesign</a:t>
            </a:r>
            <a:r>
              <a:rPr lang="en-US" sz="1800" dirty="0" smtClean="0"/>
              <a:t> – Parametric Analysis (</a:t>
            </a:r>
            <a:r>
              <a:rPr lang="en-US" sz="1800" dirty="0" err="1" smtClean="0"/>
              <a:t>ParaPower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4294967295"/>
          </p:nvPr>
        </p:nvSpPr>
        <p:spPr>
          <a:xfrm>
            <a:off x="678094" y="3459823"/>
            <a:ext cx="3659188" cy="2287588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1800" b="1" dirty="0" smtClean="0"/>
              <a:t>ARL’s </a:t>
            </a:r>
            <a:r>
              <a:rPr lang="en-US" sz="1800" b="1" dirty="0" err="1"/>
              <a:t>ParaPower</a:t>
            </a:r>
            <a:r>
              <a:rPr lang="en-US" sz="1800" b="1" dirty="0"/>
              <a:t>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Compact 3D thermal resistance and stress network model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Quickly analyze </a:t>
            </a:r>
            <a:r>
              <a:rPr lang="en-US" sz="1600" b="1" dirty="0" smtClean="0"/>
              <a:t>large multi-disciplinary parameter </a:t>
            </a:r>
            <a:r>
              <a:rPr lang="en-US" sz="1600" dirty="0" smtClean="0"/>
              <a:t>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&gt;100X faster solution time with reasonable accuracy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Simple node temperature and stress output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8726"/>
            <a:ext cx="8094663" cy="202384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 Statement: </a:t>
            </a:r>
            <a:r>
              <a:rPr lang="en-US" sz="1800" dirty="0" smtClean="0"/>
              <a:t>It </a:t>
            </a:r>
            <a:r>
              <a:rPr lang="en-US" sz="1800" dirty="0"/>
              <a:t>is critical that the time required to understand a complete </a:t>
            </a:r>
            <a:r>
              <a:rPr lang="en-US" sz="1800" dirty="0" smtClean="0"/>
              <a:t>multi-disciplinary parametric </a:t>
            </a:r>
            <a:r>
              <a:rPr lang="en-US" sz="1800" dirty="0"/>
              <a:t>space is reduced, this will eliminate overdesign in power modules and improve </a:t>
            </a:r>
            <a:r>
              <a:rPr lang="en-US" sz="1800" dirty="0" err="1"/>
              <a:t>SWaP</a:t>
            </a:r>
            <a:r>
              <a:rPr lang="en-US" sz="1800" dirty="0"/>
              <a:t>-C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Objective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smtClean="0"/>
              <a:t>Develop a thermal transient tool that can support the military                                and the industry to quickly develop optimized power packages.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10" y="537105"/>
            <a:ext cx="1921880" cy="69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54" y="3252565"/>
            <a:ext cx="3950389" cy="3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 smtClean="0"/>
              <a:t>Input</a:t>
            </a:r>
          </a:p>
          <a:p>
            <a:pPr lvl="1">
              <a:spcAft>
                <a:spcPts val="0"/>
              </a:spcAft>
            </a:pPr>
            <a:r>
              <a:rPr lang="en-US" sz="1800" dirty="0" err="1" smtClean="0"/>
              <a:t>ExternalConditions</a:t>
            </a:r>
            <a:r>
              <a:rPr lang="en-US" sz="1800" dirty="0" smtClean="0"/>
              <a:t> on each model face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ambient temperature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heat flux 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Features 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rectangular volumes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specified X, Y, Z divisions define element size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heat source (constant or time dependent)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Parameters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time stepping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initial temperature</a:t>
            </a:r>
          </a:p>
          <a:p>
            <a:pPr marL="1257300" lvl="2" indent="-285750">
              <a:spcAft>
                <a:spcPts val="0"/>
              </a:spcAft>
            </a:pPr>
            <a:r>
              <a:rPr lang="en-US" sz="1400" dirty="0" smtClean="0"/>
              <a:t>processing temperature (not currently used to compute </a:t>
            </a:r>
            <a:r>
              <a:rPr lang="en-US" sz="1400" dirty="0" err="1" smtClean="0"/>
              <a:t>prestress</a:t>
            </a:r>
            <a:r>
              <a:rPr lang="en-US" sz="1400" dirty="0" smtClean="0"/>
              <a:t>)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Materials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 smtClean="0"/>
              <a:t>3 Types: solid, </a:t>
            </a:r>
            <a:r>
              <a:rPr lang="en-US" sz="1400" dirty="0"/>
              <a:t>p</a:t>
            </a:r>
            <a:r>
              <a:rPr lang="en-US" sz="1400" dirty="0" smtClean="0"/>
              <a:t>hase change material, internal boundary condition</a:t>
            </a:r>
          </a:p>
          <a:p>
            <a:pPr marL="1263650" lvl="2" indent="-285750">
              <a:spcAft>
                <a:spcPts val="0"/>
              </a:spcAft>
            </a:pPr>
            <a:r>
              <a:rPr lang="en-US" sz="1400" dirty="0" smtClean="0"/>
              <a:t>stored in encapsulated database with distinct GUI and independent load/save abilities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Function</a:t>
            </a:r>
            <a:endParaRPr lang="en-US" sz="1800" dirty="0"/>
          </a:p>
          <a:p>
            <a:pPr lvl="1">
              <a:spcAft>
                <a:spcPts val="0"/>
              </a:spcAft>
            </a:pPr>
            <a:r>
              <a:rPr lang="en-US" sz="1800" dirty="0" smtClean="0"/>
              <a:t>Translate individual features into a single unified geometry</a:t>
            </a:r>
          </a:p>
          <a:p>
            <a:pPr marL="341312" indent="-285750">
              <a:spcAft>
                <a:spcPts val="0"/>
              </a:spcAft>
            </a:pPr>
            <a:endParaRPr lang="en-US" sz="1800" dirty="0" smtClean="0"/>
          </a:p>
          <a:p>
            <a:pPr marL="800100" lvl="1" indent="-285750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Formmodel.m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 err="1" smtClean="0"/>
              <a:t>ParaPowerThermal</a:t>
            </a:r>
            <a:endParaRPr lang="en-US" sz="1800" u="sng" dirty="0" smtClean="0"/>
          </a:p>
          <a:p>
            <a:r>
              <a:rPr lang="en-US" sz="1800" dirty="0" smtClean="0"/>
              <a:t>Compute temperature and melt fraction states over given time steps	</a:t>
            </a:r>
          </a:p>
          <a:p>
            <a:pPr lvl="1"/>
            <a:r>
              <a:rPr lang="en-US" sz="1800" dirty="0" smtClean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Geometry - single matrix with each element having an identified material type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Heat source – single matrix of function handles that define Q(t) for each element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Boundary conditions – includes time vector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Material library – carries material properties and element initialization and behavioral characteristics based on type</a:t>
            </a:r>
          </a:p>
          <a:p>
            <a:r>
              <a:rPr lang="en-US" sz="1800" u="sng" dirty="0" smtClean="0"/>
              <a:t>stress_MinerV1</a:t>
            </a:r>
            <a:endParaRPr lang="en-US" sz="1800" u="sng" dirty="0"/>
          </a:p>
          <a:p>
            <a:r>
              <a:rPr lang="en-US" sz="1800" dirty="0" smtClean="0"/>
              <a:t>Initial stress model computes stress state as a function of time</a:t>
            </a:r>
            <a:endParaRPr lang="en-US" sz="1800" dirty="0"/>
          </a:p>
          <a:p>
            <a:pPr lvl="1"/>
            <a:r>
              <a:rPr lang="en-US" sz="1800" dirty="0"/>
              <a:t>Input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Same as above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/>
              <a:t>Temperature states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6862480" cy="4714874"/>
          </a:xfrm>
        </p:spPr>
        <p:txBody>
          <a:bodyPr/>
          <a:lstStyle/>
          <a:p>
            <a:r>
              <a:rPr lang="en-US" sz="1800" dirty="0" smtClean="0"/>
              <a:t>Provides for flexible visualization of </a:t>
            </a:r>
            <a:r>
              <a:rPr lang="en-US" sz="1800" dirty="0" err="1" smtClean="0"/>
              <a:t>ModelInformation</a:t>
            </a:r>
            <a:r>
              <a:rPr lang="en-US" sz="1800" dirty="0" smtClean="0"/>
              <a:t> and state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Rotatable/Scalable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Dynamic or fixed color </a:t>
            </a:r>
            <a:br>
              <a:rPr lang="en-US" sz="1800" dirty="0" smtClean="0"/>
            </a:br>
            <a:r>
              <a:rPr lang="en-US" sz="1800" dirty="0" smtClean="0"/>
              <a:t>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Any material can be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Solid elements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Edge only element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Single face of </a:t>
            </a:r>
            <a:br>
              <a:rPr lang="en-US" sz="1800" dirty="0" smtClean="0"/>
            </a:br>
            <a:r>
              <a:rPr lang="en-US" sz="1800" dirty="0" smtClean="0"/>
              <a:t>element</a:t>
            </a:r>
            <a:br>
              <a:rPr lang="en-US" sz="1800" dirty="0" smtClean="0"/>
            </a:br>
            <a:r>
              <a:rPr lang="en-US" sz="1800" dirty="0" smtClean="0"/>
              <a:t> (left, front,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Masked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Element transparency </a:t>
            </a:r>
            <a:br>
              <a:rPr lang="en-US" sz="1800" dirty="0" smtClean="0"/>
            </a:br>
            <a:r>
              <a:rPr lang="en-US" sz="1800" dirty="0" smtClean="0"/>
              <a:t>adjustable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Linearly interpolated or </a:t>
            </a:r>
            <a:br>
              <a:rPr lang="en-US" sz="1800" dirty="0" smtClean="0"/>
            </a:br>
            <a:r>
              <a:rPr lang="en-US" sz="1800" dirty="0" smtClean="0"/>
              <a:t>single color </a:t>
            </a:r>
            <a:br>
              <a:rPr lang="en-US" sz="1800" dirty="0" smtClean="0"/>
            </a:br>
            <a:r>
              <a:rPr lang="en-US" sz="1800" dirty="0" smtClean="0"/>
              <a:t>per element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84" y="1881351"/>
            <a:ext cx="5565218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5181406"/>
          </a:xfrm>
        </p:spPr>
        <p:txBody>
          <a:bodyPr/>
          <a:lstStyle/>
          <a:p>
            <a:r>
              <a:rPr lang="en-US" sz="2000" dirty="0" smtClean="0"/>
              <a:t>Code </a:t>
            </a:r>
            <a:r>
              <a:rPr lang="en-US" sz="2000" smtClean="0"/>
              <a:t>is under GIT </a:t>
            </a:r>
            <a:r>
              <a:rPr lang="en-US" sz="2000" dirty="0" smtClean="0"/>
              <a:t>version control hosted at a DoD repository</a:t>
            </a:r>
          </a:p>
          <a:p>
            <a:r>
              <a:rPr lang="en-US" sz="2000" dirty="0" smtClean="0"/>
              <a:t>Materials,  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, </a:t>
            </a:r>
            <a:r>
              <a:rPr lang="en-US" sz="2000" dirty="0" err="1" smtClean="0"/>
              <a:t>ModelInformation</a:t>
            </a:r>
            <a:r>
              <a:rPr lang="en-US" sz="2000" dirty="0" smtClean="0"/>
              <a:t>, Results being reformulated into objects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Increased flexibility (element types: IBC, </a:t>
            </a:r>
            <a:r>
              <a:rPr lang="en-US" sz="2000" dirty="0" err="1" smtClean="0"/>
              <a:t>supercooling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implicit program documentation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Maintainability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Encapsulation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Shared codebase with Simulink compatibility</a:t>
            </a:r>
          </a:p>
          <a:p>
            <a:r>
              <a:rPr lang="en-US" sz="2000" dirty="0" smtClean="0"/>
              <a:t>Simulink Integration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Solver implemented as </a:t>
            </a:r>
            <a:r>
              <a:rPr lang="en-US" sz="2000" dirty="0" err="1"/>
              <a:t>M</a:t>
            </a:r>
            <a:r>
              <a:rPr lang="en-US" sz="2000" dirty="0" err="1" smtClean="0"/>
              <a:t>atlab</a:t>
            </a:r>
            <a:r>
              <a:rPr lang="en-US" sz="2000" dirty="0" smtClean="0"/>
              <a:t> system object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Programmatic model definition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 Input – IBC boundary temps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 Output – IBC heat flux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0843" y="274638"/>
            <a:ext cx="5884618" cy="801687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code structure</a:t>
            </a:r>
            <a:br>
              <a:rPr lang="en-US" dirty="0" smtClean="0"/>
            </a:br>
            <a:r>
              <a:rPr lang="en-US" dirty="0" smtClean="0"/>
              <a:t>in-process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ParaPower</a:t>
            </a:r>
            <a:r>
              <a:rPr lang="en-US" sz="2000" dirty="0" smtClean="0"/>
              <a:t> </a:t>
            </a:r>
            <a:r>
              <a:rPr lang="en-US" sz="2000" dirty="0"/>
              <a:t>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Convergence</a:t>
            </a:r>
            <a:endParaRPr lang="en-US" sz="2000" b="1" dirty="0">
              <a:solidFill>
                <a:srgbClr val="00B050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62" y="992037"/>
            <a:ext cx="5037579" cy="35932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Melt Validation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36056" y="4726242"/>
          <a:ext cx="5179985" cy="1714500"/>
        </p:xfrm>
        <a:graphic>
          <a:graphicData uri="http://schemas.openxmlformats.org/drawingml/2006/table">
            <a:tbl>
              <a:tblPr/>
              <a:tblGrid>
                <a:gridCol w="65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9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12611.26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6451.08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3165.98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561896" y="3364336"/>
            <a:ext cx="202725" cy="15058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69317" y="5492052"/>
            <a:ext cx="532014" cy="182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2" idx="4"/>
          </p:cNvCxnSpPr>
          <p:nvPr/>
        </p:nvCxnSpPr>
        <p:spPr>
          <a:xfrm flipH="1" flipV="1">
            <a:off x="6663259" y="3514919"/>
            <a:ext cx="472065" cy="1977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64631" y="4400582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time (sec)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03653" y="1036723"/>
            <a:ext cx="4036541" cy="75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 smtClean="0"/>
              <a:t>ParaPCM</a:t>
            </a:r>
            <a:r>
              <a:rPr lang="en-US" sz="1800" dirty="0" smtClean="0"/>
              <a:t> tool compared to ANSYS simulation results (&lt;5% error in 1 sec)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0892" y="1793724"/>
            <a:ext cx="3797384" cy="3499120"/>
            <a:chOff x="2316265" y="2575512"/>
            <a:chExt cx="4535163" cy="434114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265" y="2575512"/>
              <a:ext cx="4535163" cy="43411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975851" y="5124403"/>
              <a:ext cx="2079883" cy="2481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 smtClean="0"/>
                <a:t>1D ARL PCM 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6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8530" y="5662072"/>
            <a:ext cx="3780644" cy="690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Error </a:t>
            </a:r>
            <a:r>
              <a:rPr lang="en-US" sz="1800" dirty="0"/>
              <a:t>metrics and runtime for different </a:t>
            </a:r>
            <a:r>
              <a:rPr lang="en-US" sz="1800" dirty="0" err="1" smtClean="0"/>
              <a:t>timesteps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exact 1D solution: </a:t>
            </a:r>
            <a:r>
              <a:rPr lang="en-US" dirty="0" err="1" smtClean="0"/>
              <a:t>Timestep</a:t>
            </a:r>
            <a:endParaRPr lang="en-US" dirty="0"/>
          </a:p>
        </p:txBody>
      </p:sp>
      <p:pic>
        <p:nvPicPr>
          <p:cNvPr id="6" name="Picture 5" descr="C:\Users\onisshoku\Desktop\ARL\ParaPower-from-Di2E\Master ITHERM Figure generation folder\finalfig3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02" y="1902176"/>
            <a:ext cx="4305300" cy="3609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3480668" y="2045898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8530" y="1332793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1ms → </a:t>
            </a:r>
          </a:p>
          <a:p>
            <a:pPr algn="ctr"/>
            <a:r>
              <a:rPr lang="el-GR" sz="1400" dirty="0" smtClean="0"/>
              <a:t>Δ</a:t>
            </a:r>
            <a:r>
              <a:rPr lang="en-US" sz="1400" dirty="0" smtClean="0"/>
              <a:t>T = 0.09°C</a:t>
            </a:r>
          </a:p>
          <a:p>
            <a:pPr algn="ctr"/>
            <a:r>
              <a:rPr lang="en-US" sz="1400" dirty="0" smtClean="0"/>
              <a:t>runtime = 2ms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3816" y="2045897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3418" y="1325918"/>
            <a:ext cx="233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100ms → </a:t>
            </a:r>
          </a:p>
          <a:p>
            <a:pPr algn="ctr"/>
            <a:r>
              <a:rPr lang="el-GR" sz="1400" dirty="0" smtClean="0"/>
              <a:t>Δ</a:t>
            </a:r>
            <a:r>
              <a:rPr lang="en-US" sz="1400" dirty="0" smtClean="0"/>
              <a:t>T = 1°C</a:t>
            </a:r>
          </a:p>
          <a:p>
            <a:pPr algn="ctr"/>
            <a:r>
              <a:rPr lang="en-US" sz="1400" dirty="0" smtClean="0"/>
              <a:t>runtime = 0.04ms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57" y="64270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exact 1D solution: grid spacing</a:t>
            </a:r>
            <a:endParaRPr lang="en-US" dirty="0"/>
          </a:p>
        </p:txBody>
      </p:sp>
      <p:pic>
        <p:nvPicPr>
          <p:cNvPr id="4" name="Picture 3" descr="C:\Users\onisshoku\Desktop\ARL\ParaPower-from-Di2E\Master ITHERM Figure generation folder\finalfig1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08" y="2120934"/>
            <a:ext cx="4586990" cy="359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87680" y="5833412"/>
            <a:ext cx="3675570" cy="84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L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norm and runtime for grid spacing</a:t>
            </a: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78114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1856" y="1290141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0.01mm → </a:t>
            </a:r>
          </a:p>
          <a:p>
            <a:pPr algn="ctr"/>
            <a:r>
              <a:rPr lang="en-US" sz="1400" dirty="0" smtClean="0"/>
              <a:t>Max </a:t>
            </a:r>
            <a:r>
              <a:rPr lang="el-GR" sz="1400" dirty="0" smtClean="0"/>
              <a:t>Δ</a:t>
            </a:r>
            <a:r>
              <a:rPr lang="en-US" sz="1400" dirty="0" smtClean="0"/>
              <a:t>T = 0.02°C</a:t>
            </a:r>
          </a:p>
          <a:p>
            <a:pPr algn="ctr"/>
            <a:r>
              <a:rPr lang="en-US" sz="1400" dirty="0" smtClean="0"/>
              <a:t>RMS </a:t>
            </a:r>
            <a:r>
              <a:rPr lang="el-GR" sz="1400" dirty="0"/>
              <a:t>Δ</a:t>
            </a:r>
            <a:r>
              <a:rPr lang="en-US" sz="1400" dirty="0"/>
              <a:t>T = </a:t>
            </a:r>
            <a:r>
              <a:rPr lang="en-US" sz="1400" dirty="0" smtClean="0"/>
              <a:t>0.05°C</a:t>
            </a:r>
          </a:p>
          <a:p>
            <a:pPr algn="ctr"/>
            <a:r>
              <a:rPr lang="en-US" sz="1400" dirty="0" smtClean="0"/>
              <a:t>runtime = 3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15976" y="2238360"/>
            <a:ext cx="0" cy="3054269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4314" y="1284253"/>
            <a:ext cx="233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1mm → </a:t>
            </a:r>
          </a:p>
          <a:p>
            <a:pPr algn="ctr"/>
            <a:r>
              <a:rPr lang="en-US" sz="1400" dirty="0" smtClean="0"/>
              <a:t>Max </a:t>
            </a:r>
            <a:r>
              <a:rPr lang="el-GR" sz="1400" dirty="0" smtClean="0"/>
              <a:t>Δ</a:t>
            </a:r>
            <a:r>
              <a:rPr lang="en-US" sz="1400" dirty="0" smtClean="0"/>
              <a:t>T = 4°C</a:t>
            </a:r>
          </a:p>
          <a:p>
            <a:pPr algn="ctr"/>
            <a:r>
              <a:rPr lang="en-US" sz="1400" dirty="0" smtClean="0"/>
              <a:t>RMS </a:t>
            </a:r>
            <a:r>
              <a:rPr lang="el-GR" sz="1400" dirty="0"/>
              <a:t>Δ</a:t>
            </a:r>
            <a:r>
              <a:rPr lang="en-US" sz="1400" dirty="0"/>
              <a:t>T = </a:t>
            </a:r>
            <a:r>
              <a:rPr lang="en-US" sz="1400" dirty="0" smtClean="0"/>
              <a:t>2°C</a:t>
            </a:r>
            <a:endParaRPr lang="en-US" sz="1400" dirty="0"/>
          </a:p>
          <a:p>
            <a:pPr algn="ctr"/>
            <a:r>
              <a:rPr lang="en-US" sz="1400" dirty="0" smtClean="0"/>
              <a:t>runtime = 1 </a:t>
            </a:r>
            <a:r>
              <a:rPr lang="en-US" sz="1400" dirty="0" err="1" smtClean="0"/>
              <a:t>ms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40" y="5668920"/>
            <a:ext cx="2754105" cy="9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ParaPower</a:t>
            </a:r>
            <a:r>
              <a:rPr lang="en-US" b="1" dirty="0" smtClean="0"/>
              <a:t> Finite Difference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662385" y="1155267"/>
            <a:ext cx="2665021" cy="206790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852" y="3891176"/>
            <a:ext cx="4741878" cy="61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44" y="1170204"/>
            <a:ext cx="1930787" cy="1502694"/>
          </a:xfrm>
          <a:prstGeom prst="rect">
            <a:avLst/>
          </a:prstGeom>
        </p:spPr>
      </p:pic>
      <p:sp>
        <p:nvSpPr>
          <p:cNvPr id="36" name="Content Placeholder 1"/>
          <p:cNvSpPr txBox="1">
            <a:spLocks/>
          </p:cNvSpPr>
          <p:nvPr/>
        </p:nvSpPr>
        <p:spPr>
          <a:xfrm>
            <a:off x="3899622" y="1238982"/>
            <a:ext cx="4041300" cy="31776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p = time step number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n = number of elements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 smtClean="0"/>
              <a:t>Δt</a:t>
            </a:r>
            <a:r>
              <a:rPr lang="en-US" sz="1600" b="0" dirty="0" smtClean="0"/>
              <a:t> = time step (sec)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ρ = density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err="1" smtClean="0"/>
              <a:t>c</a:t>
            </a:r>
            <a:r>
              <a:rPr lang="en-US" sz="1600" b="0" baseline="-25000" dirty="0" err="1" smtClean="0"/>
              <a:t>p</a:t>
            </a:r>
            <a:r>
              <a:rPr lang="en-US" sz="1600" b="0" dirty="0" smtClean="0"/>
              <a:t> = specific heat</a:t>
            </a:r>
          </a:p>
          <a:p>
            <a:pPr lvl="1">
              <a:buFont typeface="Arial" pitchFamily="34" charset="0"/>
              <a:buChar char="­"/>
            </a:pPr>
            <a:r>
              <a:rPr lang="en-US" sz="1600" b="0" dirty="0" smtClean="0"/>
              <a:t>V = element volume</a:t>
            </a:r>
            <a:endParaRPr 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742" y="4641318"/>
                <a:ext cx="8270240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883" y="3266619"/>
                <a:ext cx="2909964" cy="10954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17" y="1640027"/>
            <a:ext cx="2859610" cy="1225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9" y="838719"/>
            <a:ext cx="1921880" cy="695148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5771753" y="5067548"/>
            <a:ext cx="440515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40648" y="6385086"/>
            <a:ext cx="330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Thermal capacitance term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ParaPower</a:t>
            </a:r>
            <a:r>
              <a:rPr lang="en-US" b="1" dirty="0" smtClean="0"/>
              <a:t> Finite Difference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26" y="2052050"/>
            <a:ext cx="2311103" cy="1793283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To move from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796" y="900134"/>
                <a:ext cx="5561159" cy="346249"/>
              </a:xfrm>
              <a:prstGeom prst="rect">
                <a:avLst/>
              </a:prstGeom>
              <a:blipFill rotWithShape="0">
                <a:blip r:embed="rId4"/>
                <a:stretch>
                  <a:fillRect l="-1316" t="-12500" b="-32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1" y="4403895"/>
            <a:ext cx="1930787" cy="1502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16" y="3232822"/>
                <a:ext cx="3983398" cy="412934"/>
              </a:xfrm>
              <a:prstGeom prst="rect">
                <a:avLst/>
              </a:prstGeom>
              <a:blipFill rotWithShape="0"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4749749" y="1841734"/>
            <a:ext cx="1991687" cy="1391088"/>
            <a:chOff x="4097340" y="1806446"/>
            <a:chExt cx="1991687" cy="1391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Previous </a:t>
                  </a:r>
                  <a:r>
                    <a:rPr lang="en-US" dirty="0" err="1" smtClean="0"/>
                    <a:t>t.s</a:t>
                  </a:r>
                  <a:r>
                    <a:rPr lang="en-US" dirty="0" smtClean="0"/>
                    <a:t>.</a:t>
                  </a:r>
                </a:p>
                <a:p>
                  <a:pPr algn="ctr"/>
                  <a:r>
                    <a:rPr lang="en-US" dirty="0" smtClean="0"/>
                    <a:t>DOF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40" y="1806446"/>
                  <a:ext cx="1991687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4176593" y="2673472"/>
              <a:ext cx="452779" cy="524062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031754" y="3643861"/>
            <a:ext cx="1991687" cy="1876567"/>
            <a:chOff x="1928884" y="3643861"/>
            <a:chExt cx="1991687" cy="1876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Boundary Conductance</a:t>
                  </a:r>
                </a:p>
                <a:p>
                  <a:pPr algn="ctr"/>
                  <a:r>
                    <a:rPr lang="en-US" dirty="0" smtClean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4" y="4320099"/>
                  <a:ext cx="1991687" cy="12003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046" b="-4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137864" y="3643861"/>
              <a:ext cx="372048" cy="706854"/>
            </a:xfrm>
            <a:prstGeom prst="straightConnector1">
              <a:avLst/>
            </a:prstGeom>
            <a:ln w="38100">
              <a:solidFill>
                <a:srgbClr val="E99E2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98294" y="3668523"/>
            <a:ext cx="1991687" cy="1877193"/>
            <a:chOff x="3495424" y="3668523"/>
            <a:chExt cx="1991687" cy="1877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Ambient Temperature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424" y="4345387"/>
                  <a:ext cx="1991687" cy="12003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0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3867472" y="3668523"/>
              <a:ext cx="325882" cy="734313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53004" y="3721890"/>
            <a:ext cx="1789073" cy="1486284"/>
            <a:chOff x="5050772" y="3590750"/>
            <a:chExt cx="1789073" cy="1486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Element Heating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772" y="4153704"/>
                  <a:ext cx="1789073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397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24" idx="0"/>
            </p:cNvCxnSpPr>
            <p:nvPr/>
          </p:nvCxnSpPr>
          <p:spPr>
            <a:xfrm flipH="1" flipV="1">
              <a:off x="5495598" y="3590750"/>
              <a:ext cx="449711" cy="5629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55167" y="3641741"/>
            <a:ext cx="1991687" cy="1680924"/>
            <a:chOff x="-290653" y="3641741"/>
            <a:chExt cx="1991687" cy="1680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Steady</a:t>
                  </a:r>
                </a:p>
                <a:p>
                  <a:pPr algn="ctr"/>
                  <a:r>
                    <a:rPr lang="en-US" dirty="0" smtClean="0"/>
                    <a:t>Conductance</a:t>
                  </a:r>
                </a:p>
                <a:p>
                  <a:pPr algn="ctr"/>
                  <a:r>
                    <a:rPr lang="en-US" dirty="0" smtClean="0"/>
                    <a:t>Matrix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653" y="4153114"/>
                  <a:ext cx="1991687" cy="116955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604" b="-2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19" idx="0"/>
            </p:cNvCxnSpPr>
            <p:nvPr/>
          </p:nvCxnSpPr>
          <p:spPr>
            <a:xfrm flipV="1">
              <a:off x="705191" y="3641741"/>
              <a:ext cx="263127" cy="5113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0" y="1789799"/>
            <a:ext cx="4373139" cy="1851942"/>
            <a:chOff x="-1933805" y="1789799"/>
            <a:chExt cx="5443230" cy="1851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Sensible Heat Capacity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72145" y="1789799"/>
                  <a:ext cx="1991687" cy="92333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3974" b="-30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-1933805" y="2645638"/>
              <a:ext cx="5443230" cy="996103"/>
              <a:chOff x="-1933805" y="2645638"/>
              <a:chExt cx="5443230" cy="996103"/>
            </a:xfrm>
          </p:grpSpPr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384998" y="2584885"/>
                <a:ext cx="651290" cy="77279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-1933805" y="2973437"/>
                <a:ext cx="5443230" cy="668304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381452" y="1722307"/>
            <a:ext cx="1991687" cy="1501083"/>
            <a:chOff x="1928883" y="1790541"/>
            <a:chExt cx="1991687" cy="1501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New temperature DOF vector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83" y="1790541"/>
                  <a:ext cx="1991687" cy="92333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34" t="-3974" r="-4294" b="-6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H="1">
              <a:off x="2259522" y="2729776"/>
              <a:ext cx="530813" cy="56184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In a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solid elements</a:t>
                </a:r>
                <a:endParaRPr lang="en-US" dirty="0"/>
              </a:p>
            </p:txBody>
          </p:sp>
        </mc:Choice>
        <mc:Fallback xmlns="">
          <p:sp>
            <p:nvSpPr>
              <p:cNvPr id="5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070" y="1260669"/>
                <a:ext cx="5561159" cy="346249"/>
              </a:xfrm>
              <a:prstGeom prst="rect">
                <a:avLst/>
              </a:prstGeom>
              <a:blipFill rotWithShape="0">
                <a:blip r:embed="rId15"/>
                <a:stretch>
                  <a:fillRect l="-1314" t="-12281" b="-298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9" y="5811980"/>
                <a:ext cx="3191579" cy="487634"/>
              </a:xfrm>
              <a:prstGeom prst="rect">
                <a:avLst/>
              </a:prstGeom>
              <a:blipFill rotWithShape="0"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stress into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7300" y="633413"/>
            <a:ext cx="7886700" cy="40735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dirty="0" smtClean="0"/>
              <a:t>Combine </a:t>
            </a:r>
          </a:p>
          <a:p>
            <a:pPr algn="ctr"/>
            <a:r>
              <a:rPr lang="en-US" sz="2000" dirty="0" smtClean="0"/>
              <a:t>Thermal Analysis         &amp;              Stress Analysis</a:t>
            </a:r>
          </a:p>
          <a:p>
            <a:pPr marL="0" indent="0" algn="ctr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314" y="1764018"/>
            <a:ext cx="2283251" cy="1763596"/>
            <a:chOff x="0" y="0"/>
            <a:chExt cx="2743200" cy="195645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0" y="1687101"/>
              <a:ext cx="2743200" cy="2693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>
              <a:spAutoFit/>
            </a:bodyPr>
            <a:lstStyle/>
            <a:p>
              <a:pPr algn="ctr" hangingPunct="0"/>
              <a:r>
                <a:rPr lang="en-US" sz="1400" kern="7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Single Node Resistance Network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0"/>
              <a:ext cx="2336165" cy="1741170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433" y="3863057"/>
            <a:ext cx="4177340" cy="483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288" y="7211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054891" y="5925013"/>
            <a:ext cx="3210306" cy="4544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200" b="0" dirty="0" smtClean="0"/>
              <a:t>Hsueh, C. H., “Thermal Stress in Elastic Multilayer Systems,” Thin Solid Films, </a:t>
            </a:r>
            <a:r>
              <a:rPr lang="en-US" sz="1200" b="0" dirty="0" err="1" smtClean="0"/>
              <a:t>vol</a:t>
            </a:r>
            <a:r>
              <a:rPr lang="en-US" sz="1200" b="0" dirty="0" smtClean="0"/>
              <a:t> 418, pp 182 – 188, 2002.</a:t>
            </a:r>
          </a:p>
          <a:p>
            <a:pPr marL="0" indent="0"/>
            <a:endParaRPr lang="en-US" sz="1200" b="0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85520" y="3775778"/>
            <a:ext cx="303678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1100" i="1" dirty="0" smtClean="0"/>
              <a:t>E</a:t>
            </a:r>
            <a:r>
              <a:rPr lang="en-US" sz="1100" dirty="0"/>
              <a:t> </a:t>
            </a:r>
            <a:r>
              <a:rPr lang="en-US" sz="1100" dirty="0" smtClean="0"/>
              <a:t>– </a:t>
            </a:r>
            <a:r>
              <a:rPr lang="en-US" sz="1100" dirty="0"/>
              <a:t>M</a:t>
            </a:r>
            <a:r>
              <a:rPr lang="en-US" sz="1100" dirty="0" smtClean="0"/>
              <a:t>odulus of elasticity</a:t>
            </a:r>
            <a:endParaRPr lang="en-US" sz="1100" i="1" dirty="0" smtClean="0"/>
          </a:p>
          <a:p>
            <a:r>
              <a:rPr lang="el-GR" sz="1100" i="1" dirty="0" smtClean="0"/>
              <a:t>α</a:t>
            </a:r>
            <a:r>
              <a:rPr lang="en-US" sz="1100" dirty="0" smtClean="0"/>
              <a:t> –CTE</a:t>
            </a:r>
            <a:endParaRPr lang="en-US" sz="1100" i="1" dirty="0" smtClean="0"/>
          </a:p>
          <a:p>
            <a:r>
              <a:rPr lang="en-US" sz="1100" i="1" dirty="0" smtClean="0"/>
              <a:t>c </a:t>
            </a:r>
            <a:r>
              <a:rPr lang="en-US" sz="1100" dirty="0" smtClean="0"/>
              <a:t>– Uniform </a:t>
            </a:r>
            <a:r>
              <a:rPr lang="en-US" sz="1100" dirty="0"/>
              <a:t>component of </a:t>
            </a:r>
            <a:r>
              <a:rPr lang="en-US" sz="1100" dirty="0" smtClean="0"/>
              <a:t>strain</a:t>
            </a:r>
            <a:endParaRPr lang="en-US" sz="1100" i="1" dirty="0" smtClean="0"/>
          </a:p>
          <a:p>
            <a:r>
              <a:rPr lang="en-US" sz="1100" i="1" dirty="0" err="1" smtClean="0"/>
              <a:t>t</a:t>
            </a:r>
            <a:r>
              <a:rPr lang="en-US" sz="1100" i="1" baseline="-25000" dirty="0" err="1" smtClean="0"/>
              <a:t>b</a:t>
            </a:r>
            <a:r>
              <a:rPr lang="en-US" sz="1100" dirty="0" smtClean="0"/>
              <a:t> – </a:t>
            </a:r>
            <a:r>
              <a:rPr lang="en-US" sz="1100" dirty="0"/>
              <a:t>Bending axis location</a:t>
            </a:r>
          </a:p>
          <a:p>
            <a:r>
              <a:rPr lang="en-US" sz="1100" i="1" dirty="0" smtClean="0"/>
              <a:t>z </a:t>
            </a:r>
            <a:r>
              <a:rPr lang="en-US" sz="1100" dirty="0"/>
              <a:t>– </a:t>
            </a:r>
            <a:r>
              <a:rPr lang="en-US" sz="1100" dirty="0" smtClean="0"/>
              <a:t>Vertical </a:t>
            </a:r>
            <a:r>
              <a:rPr lang="en-US" sz="1100" dirty="0"/>
              <a:t>location in the substrate/film </a:t>
            </a:r>
            <a:r>
              <a:rPr lang="en-US" sz="1100" dirty="0" smtClean="0"/>
              <a:t>stack</a:t>
            </a:r>
          </a:p>
          <a:p>
            <a:r>
              <a:rPr lang="en-US" sz="1100" i="1" dirty="0" smtClean="0"/>
              <a:t>r</a:t>
            </a:r>
            <a:r>
              <a:rPr lang="en-US" sz="1100" dirty="0" smtClean="0"/>
              <a:t> </a:t>
            </a:r>
            <a:r>
              <a:rPr lang="en-US" sz="1100" dirty="0"/>
              <a:t>–</a:t>
            </a:r>
            <a:r>
              <a:rPr lang="en-US" sz="1100" i="1" dirty="0" smtClean="0"/>
              <a:t> </a:t>
            </a:r>
            <a:r>
              <a:rPr lang="en-US" sz="1100" dirty="0" smtClean="0"/>
              <a:t>Radius </a:t>
            </a:r>
            <a:r>
              <a:rPr lang="en-US" sz="1100" dirty="0"/>
              <a:t>of curvature </a:t>
            </a:r>
            <a:endParaRPr lang="en-US" sz="1100" kern="700" dirty="0">
              <a:effectLst/>
              <a:ea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21211" y="2862914"/>
            <a:ext cx="3067761" cy="539284"/>
            <a:chOff x="15391526" y="10526405"/>
            <a:chExt cx="4143208" cy="847064"/>
          </a:xfrm>
        </p:grpSpPr>
        <p:grpSp>
          <p:nvGrpSpPr>
            <p:cNvPr id="24" name="Group 23"/>
            <p:cNvGrpSpPr/>
            <p:nvPr/>
          </p:nvGrpSpPr>
          <p:grpSpPr>
            <a:xfrm>
              <a:off x="15391526" y="10882074"/>
              <a:ext cx="4143208" cy="491395"/>
              <a:chOff x="15391526" y="10882074"/>
              <a:chExt cx="4143208" cy="491395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6269825" y="10890036"/>
                <a:ext cx="3264909" cy="483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smtClean="0">
                    <a:ea typeface="Times New Roman" panose="02020603050405020304" pitchFamily="18" charset="0"/>
                  </a:rPr>
                  <a:t>Bending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5391526" y="10882074"/>
                <a:ext cx="1578596" cy="483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smtClean="0">
                    <a:ea typeface="Times New Roman" panose="02020603050405020304" pitchFamily="18" charset="0"/>
                  </a:rPr>
                  <a:t>Total Strain</a:t>
                </a:r>
                <a:endParaRPr lang="en-US" sz="1400" kern="700" dirty="0">
                  <a:effectLst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115110" y="10526405"/>
              <a:ext cx="2029996" cy="311289"/>
              <a:chOff x="15623597" y="10552224"/>
              <a:chExt cx="2029997" cy="311289"/>
            </a:xfrm>
          </p:grpSpPr>
          <p:sp>
            <p:nvSpPr>
              <p:cNvPr id="28" name="Left Brace 27"/>
              <p:cNvSpPr/>
              <p:nvPr/>
            </p:nvSpPr>
            <p:spPr>
              <a:xfrm rot="16200000">
                <a:off x="17108651" y="10318570"/>
                <a:ext cx="229276" cy="860610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6200000">
                <a:off x="15715455" y="10460366"/>
                <a:ext cx="250202" cy="433918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V="1">
            <a:off x="4023360" y="2280048"/>
            <a:ext cx="4780526" cy="25870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86" y="1621526"/>
                <a:ext cx="18996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6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8" y="2003049"/>
                <a:ext cx="183922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559480" y="163129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Stress in the substrate: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9480" y="2020765"/>
            <a:ext cx="310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Stress in individual film layers: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94" y="2421297"/>
                <a:ext cx="2012384" cy="4985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3" y="4370722"/>
                <a:ext cx="3227294" cy="10094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5384" y="5538001"/>
            <a:ext cx="514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Network nodes confined to single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vary number of nodes in each material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93350" y="4956387"/>
            <a:ext cx="38589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Stress model is substrate dependent (significant thickness and dominates stress model), appropriate for power electronics. </a:t>
            </a:r>
            <a:endParaRPr lang="en-US" sz="1400" dirty="0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13715" y="1189985"/>
            <a:ext cx="1626127" cy="1626127"/>
            <a:chOff x="0" y="0"/>
            <a:chExt cx="5162550" cy="516255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" y="123825"/>
              <a:ext cx="5019675" cy="4886325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0" y="0"/>
              <a:ext cx="5162550" cy="5162550"/>
              <a:chOff x="0" y="0"/>
              <a:chExt cx="5162550" cy="516255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16200000" flipV="1">
                <a:off x="2400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rot="16200000" flipV="1">
                <a:off x="20859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rot="16200000" flipV="1">
                <a:off x="5334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rot="16200000" flipV="1">
                <a:off x="8477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rot="16200000" flipV="1">
                <a:off x="-70485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V="1">
                <a:off x="-19431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>
              <a:xfrm rot="16200000" flipV="1">
                <a:off x="-22193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 rot="16200000" flipV="1">
                <a:off x="-3905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0" y="2957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0" y="2047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0" y="481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0" y="1719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0" y="2033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0" y="327183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0" y="45100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0" y="4824412"/>
                <a:ext cx="5162550" cy="95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-15240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V="1">
                <a:off x="-11715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>
              <a:xfrm rot="16200000" flipV="1">
                <a:off x="128587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1638300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>
              <a:xfrm rot="16200000" flipV="1">
                <a:off x="47625" y="25765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>
              <a:xfrm rot="10800000" flipV="1">
                <a:off x="0" y="8905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 rot="10800000" flipV="1">
                <a:off x="0" y="124301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 rot="10800000" flipV="1">
                <a:off x="0" y="24812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 rot="10800000" flipV="1">
                <a:off x="0" y="3700462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 rot="10800000" flipV="1">
                <a:off x="0" y="4052887"/>
                <a:ext cx="5162550" cy="952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2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988643"/>
            <a:ext cx="8094688" cy="47148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ARL </a:t>
            </a:r>
            <a:r>
              <a:rPr lang="en-US" sz="2000" dirty="0" err="1"/>
              <a:t>ParaPower</a:t>
            </a:r>
            <a:r>
              <a:rPr lang="en-US" sz="2000" dirty="0"/>
              <a:t>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Internal Boundary Cavities (IBCs)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Varying 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ParaPower</a:t>
            </a:r>
            <a:r>
              <a:rPr lang="en-US" sz="2000" dirty="0"/>
              <a:t>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Convergence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Transitioned the GUI from Layers to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Based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676427" y="1960562"/>
            <a:ext cx="5626253" cy="4398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26" y="3155182"/>
            <a:ext cx="4654035" cy="1045029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210" y="1228725"/>
            <a:ext cx="8094688" cy="912591"/>
          </a:xfrm>
        </p:spPr>
        <p:txBody>
          <a:bodyPr/>
          <a:lstStyle/>
          <a:p>
            <a:r>
              <a:rPr lang="en-US" dirty="0" smtClean="0"/>
              <a:t>Everything is defined as a feature, each feature is subdivided into elements and each element comprises a 3D resistor network.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69" y="2255634"/>
            <a:ext cx="1480045" cy="1410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02" y="2399311"/>
            <a:ext cx="4778611" cy="346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12" y="3975494"/>
            <a:ext cx="3781755" cy="2514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4075" y="4464000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34075" y="5606754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Feature 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71014" y="2620225"/>
            <a:ext cx="127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7085571"/>
      </p:ext>
    </p:extLst>
  </p:cSld>
  <p:clrMapOvr>
    <a:masterClrMapping/>
  </p:clrMapOvr>
</p:sld>
</file>

<file path=ppt/theme/theme1.xml><?xml version="1.0" encoding="utf-8"?>
<a:theme xmlns:a="http://schemas.openxmlformats.org/drawingml/2006/main" name="2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7dcc513f-4b87-4db4-9bd2-1b8c8e94889f">Sample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568DBF36F4042AA4E09865AE7BACA" ma:contentTypeVersion="2" ma:contentTypeDescription="Create a new document." ma:contentTypeScope="" ma:versionID="9cf4fadfbf35e75f358984352b4a0bf7">
  <xsd:schema xmlns:xsd="http://www.w3.org/2001/XMLSchema" xmlns:xs="http://www.w3.org/2001/XMLSchema" xmlns:p="http://schemas.microsoft.com/office/2006/metadata/properties" xmlns:ns2="7dcc513f-4b87-4db4-9bd2-1b8c8e94889f" targetNamespace="http://schemas.microsoft.com/office/2006/metadata/properties" ma:root="true" ma:fieldsID="28f554992c4c7bc4874674b2d99fc895" ns2:_="">
    <xsd:import namespace="7dcc513f-4b87-4db4-9bd2-1b8c8e94889f"/>
    <xsd:element name="properties">
      <xsd:complexType>
        <xsd:sequence>
          <xsd:element name="documentManagement">
            <xsd:complexType>
              <xsd:all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c513f-4b87-4db4-9bd2-1b8c8e94889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default="Sample" ma:format="Dropdown" ma:internalName="Document_x0020_Type">
      <xsd:simpleType>
        <xsd:restriction base="dms:Choice">
          <xsd:enumeration value="Template"/>
          <xsd:enumeration value="Sampl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axOccurs="1" ma:index="9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C3164B-E357-4C61-9748-6D3606BFACD6}">
  <ds:schemaRefs>
    <ds:schemaRef ds:uri="http://purl.org/dc/terms/"/>
    <ds:schemaRef ds:uri="http://schemas.openxmlformats.org/package/2006/metadata/core-properties"/>
    <ds:schemaRef ds:uri="7dcc513f-4b87-4db4-9bd2-1b8c8e9488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70CC83-22DC-4870-9550-3CBB7A88B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c513f-4b87-4db4-9bd2-1b8c8e948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3DBC3F-1BD6-457B-823D-FD749E2AD0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35973</TotalTime>
  <Words>1526</Words>
  <Application>Microsoft Office PowerPoint</Application>
  <PresentationFormat>On-screen Show (4:3)</PresentationFormat>
  <Paragraphs>432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Arial Bold</vt:lpstr>
      <vt:lpstr>Calibri</vt:lpstr>
      <vt:lpstr>Cambria Math</vt:lpstr>
      <vt:lpstr>Times New Roman</vt:lpstr>
      <vt:lpstr>2_UNCLASSIFIED//FOUO//DRAFT//PRE-DECISIONAL</vt:lpstr>
      <vt:lpstr>PowerPoint Presentation</vt:lpstr>
      <vt:lpstr>Outline</vt:lpstr>
      <vt:lpstr>Codesign – Parametric Analysis (ParaPower)</vt:lpstr>
      <vt:lpstr>ParaPower Finite Difference</vt:lpstr>
      <vt:lpstr>ParaPower Finite Difference</vt:lpstr>
      <vt:lpstr>Integrate stress into model</vt:lpstr>
      <vt:lpstr>Outline</vt:lpstr>
      <vt:lpstr>Feature Based GUI</vt:lpstr>
      <vt:lpstr>fEATURES</vt:lpstr>
      <vt:lpstr>Features</vt:lpstr>
      <vt:lpstr>Features Continued</vt:lpstr>
      <vt:lpstr>Outline</vt:lpstr>
      <vt:lpstr>Materials database </vt:lpstr>
      <vt:lpstr>4 types of materials</vt:lpstr>
      <vt:lpstr>Outline</vt:lpstr>
      <vt:lpstr>New feature: IBCs</vt:lpstr>
      <vt:lpstr>IBC Example locations</vt:lpstr>
      <vt:lpstr>IBC heat sinks </vt:lpstr>
      <vt:lpstr>Agnostic Geometries</vt:lpstr>
      <vt:lpstr>Validating IBC results </vt:lpstr>
      <vt:lpstr>Interior Voids</vt:lpstr>
      <vt:lpstr>Outline</vt:lpstr>
      <vt:lpstr>Applying heat</vt:lpstr>
      <vt:lpstr>Results from set up</vt:lpstr>
      <vt:lpstr>Detailed visual results</vt:lpstr>
      <vt:lpstr>Time dependent heating/cooling</vt:lpstr>
      <vt:lpstr>Time dependent heating/cooling</vt:lpstr>
      <vt:lpstr>Outline</vt:lpstr>
      <vt:lpstr>ARL Parapower code structure Current Datastructures</vt:lpstr>
      <vt:lpstr>Formmodel.m</vt:lpstr>
      <vt:lpstr>Solvers</vt:lpstr>
      <vt:lpstr>Visualize</vt:lpstr>
      <vt:lpstr>ARL parapower code structure in-process updates</vt:lpstr>
      <vt:lpstr>Outline</vt:lpstr>
      <vt:lpstr>PCM Melt Validation</vt:lpstr>
      <vt:lpstr>Compare to exact 1D solution: Timestep</vt:lpstr>
      <vt:lpstr>Compare to exact 1D solution: grid spacing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Briefings</dc:subject>
  <dc:creator>Kathy.Zubey</dc:creator>
  <cp:lastModifiedBy>Berman, Morris S (CIV)</cp:lastModifiedBy>
  <cp:revision>913</cp:revision>
  <dcterms:created xsi:type="dcterms:W3CDTF">2015-02-02T17:19:37Z</dcterms:created>
  <dcterms:modified xsi:type="dcterms:W3CDTF">2019-09-11T18:03:41Z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0x010100AB8568DBF36F4042AA4E09865AE7BACA</vt:lpwstr>
  </property>
  <property fmtid="{D5CDD505-2E9C-101B-9397-08002B2CF9AE}" pid="3" name="TemplateUrl">
    <vt:lpwstr/>
  </property>
  <property fmtid="{D5CDD505-2E9C-101B-9397-08002B2CF9AE}" pid="4" name="Order">
    <vt:r8>900</vt:r8>
  </property>
  <property fmtid="{D5CDD505-2E9C-101B-9397-08002B2CF9AE}" pid="5" name="xd_ProgID">
    <vt:lpwstr/>
  </property>
  <property fmtid="{D5CDD505-2E9C-101B-9397-08002B2CF9AE}" pid="6" name="d2454c551d7348168dd1433cb168329a">
    <vt:lpwstr/>
  </property>
  <property fmtid="{D5CDD505-2E9C-101B-9397-08002B2CF9AE}" pid="7" name="_CopySource">
    <vt:lpwstr>https://collab.aep.army.mil/sites/CGInitiatives/1205SETH/Read Ahead Book/TAB 03B - 2012 07 20 AMC World Wide Town Hall Presentation (slides Only).pptx</vt:lpwstr>
  </property>
  <property fmtid="{D5CDD505-2E9C-101B-9397-08002B2CF9AE}" pid="8" name="_SourceUrl">
    <vt:lpwstr/>
  </property>
  <property fmtid="{D5CDD505-2E9C-101B-9397-08002B2CF9AE}" pid="9" name="TaxCatchAll">
    <vt:lpwstr/>
  </property>
</Properties>
</file>