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64" r:id="rId3"/>
    <p:sldId id="268" r:id="rId4"/>
    <p:sldId id="271" r:id="rId5"/>
    <p:sldId id="277" r:id="rId6"/>
    <p:sldId id="274" r:id="rId7"/>
    <p:sldId id="278" r:id="rId8"/>
    <p:sldId id="279" r:id="rId9"/>
    <p:sldId id="267" r:id="rId10"/>
    <p:sldId id="280" r:id="rId11"/>
    <p:sldId id="269" r:id="rId12"/>
    <p:sldId id="28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 smtClean="0"/>
              <a:t>11/05/2019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B45D-2853-4FEF-8BE3-1263A776C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007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 smtClean="0"/>
              <a:t>11/05/2019</a:t>
            </a:r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8C155-40F5-4031-93A9-38178DA0F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953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C155-40F5-4031-93A9-38178DA0F930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11/05/2019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6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C155-40F5-4031-93A9-38178DA0F9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6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3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7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2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2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1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 J Martin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A4DE-C7B9-4552-B5E0-083204A28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6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smtClean="0">
                <a:solidFill>
                  <a:srgbClr val="C00000"/>
                </a:solidFill>
              </a:rPr>
              <a:t>Seeking consensus for </a:t>
            </a:r>
            <a:r>
              <a:rPr lang="en-GB" sz="3600" b="1" dirty="0">
                <a:solidFill>
                  <a:srgbClr val="C00000"/>
                </a:solidFill>
              </a:rPr>
              <a:t>IEC fluoroscopy </a:t>
            </a:r>
            <a:r>
              <a:rPr lang="en-GB" sz="3600" b="1" dirty="0" smtClean="0">
                <a:solidFill>
                  <a:srgbClr val="C00000"/>
                </a:solidFill>
              </a:rPr>
              <a:t>on colour </a:t>
            </a:r>
            <a:r>
              <a:rPr lang="en-GB" sz="3600" b="1" dirty="0">
                <a:solidFill>
                  <a:srgbClr val="C00000"/>
                </a:solidFill>
              </a:rPr>
              <a:t>dose </a:t>
            </a:r>
            <a:r>
              <a:rPr lang="en-GB" sz="3600" b="1" dirty="0" smtClean="0">
                <a:solidFill>
                  <a:srgbClr val="C00000"/>
                </a:solidFill>
              </a:rPr>
              <a:t>mapping of skin doses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438"/>
            <a:ext cx="10515600" cy="3103809"/>
          </a:xfrm>
        </p:spPr>
        <p:txBody>
          <a:bodyPr/>
          <a:lstStyle/>
          <a:p>
            <a:r>
              <a:rPr lang="en-GB" dirty="0"/>
              <a:t>The recently updated IEC 60601-2-43 standard requires, in sub-clause 203.6.4.5, the availability of a radiation dose map. </a:t>
            </a:r>
            <a:endParaRPr lang="en-GB" dirty="0" smtClean="0"/>
          </a:p>
          <a:p>
            <a:r>
              <a:rPr lang="en-GB" dirty="0" smtClean="0"/>
              <a:t>Consensus </a:t>
            </a:r>
            <a:r>
              <a:rPr lang="en-GB" dirty="0"/>
              <a:t>was not garnered within the IEC Maintenance Team therefore the current standard does not specify the dose nor </a:t>
            </a:r>
            <a:r>
              <a:rPr lang="en-GB" dirty="0" smtClean="0"/>
              <a:t>colour </a:t>
            </a:r>
            <a:r>
              <a:rPr lang="en-GB" dirty="0"/>
              <a:t>scales of the map</a:t>
            </a:r>
            <a:r>
              <a:rPr lang="en-GB" dirty="0" smtClean="0"/>
              <a:t>.</a:t>
            </a:r>
          </a:p>
          <a:p>
            <a:r>
              <a:rPr lang="en-GB" sz="2400" dirty="0" smtClean="0"/>
              <a:t>Group: Steve Balter, Kevin Wunderle, Donald Miller, Colin Martin, We-Chung Cheng, Andy Rogers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914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Consultation on IEC fluoroscopy colour skin dose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840"/>
            <a:ext cx="10515600" cy="38121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There was a large variation in the proposed dose scales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low dose boundary was favoured in order to provide a reference for the area covered.</a:t>
            </a:r>
          </a:p>
          <a:p>
            <a:r>
              <a:rPr lang="en-GB" dirty="0" smtClean="0"/>
              <a:t>European countries favoured boundaries at 1 </a:t>
            </a:r>
            <a:r>
              <a:rPr lang="en-GB" dirty="0" err="1" smtClean="0"/>
              <a:t>Gy</a:t>
            </a:r>
            <a:r>
              <a:rPr lang="en-GB" dirty="0" smtClean="0"/>
              <a:t>, 2 </a:t>
            </a:r>
            <a:r>
              <a:rPr lang="en-GB" dirty="0" err="1" smtClean="0"/>
              <a:t>Gy</a:t>
            </a:r>
            <a:r>
              <a:rPr lang="en-GB" dirty="0" smtClean="0"/>
              <a:t>, 3 </a:t>
            </a:r>
            <a:r>
              <a:rPr lang="en-GB" dirty="0" err="1" smtClean="0"/>
              <a:t>Gy</a:t>
            </a:r>
            <a:r>
              <a:rPr lang="en-GB" dirty="0" smtClean="0"/>
              <a:t> and 5 </a:t>
            </a:r>
            <a:r>
              <a:rPr lang="en-GB" dirty="0" err="1" smtClean="0"/>
              <a:t>Gy</a:t>
            </a:r>
            <a:endParaRPr lang="en-GB" dirty="0" smtClean="0"/>
          </a:p>
          <a:p>
            <a:r>
              <a:rPr lang="en-GB" dirty="0" smtClean="0"/>
              <a:t>The US physicists were not convinced of the need for a 3 </a:t>
            </a:r>
            <a:r>
              <a:rPr lang="en-GB" dirty="0" err="1" smtClean="0"/>
              <a:t>Gy</a:t>
            </a:r>
            <a:r>
              <a:rPr lang="en-GB" dirty="0" smtClean="0"/>
              <a:t> boundary, but wanted markers up to high dose levels.</a:t>
            </a:r>
          </a:p>
          <a:p>
            <a:r>
              <a:rPr lang="en-GB" dirty="0" smtClean="0"/>
              <a:t>Concern was expressed that the use of green </a:t>
            </a:r>
            <a:r>
              <a:rPr lang="en-GB" dirty="0" smtClean="0"/>
              <a:t>for 2-3 </a:t>
            </a:r>
            <a:r>
              <a:rPr lang="en-GB" dirty="0" err="1" smtClean="0"/>
              <a:t>Gy</a:t>
            </a:r>
            <a:r>
              <a:rPr lang="en-GB" dirty="0" smtClean="0"/>
              <a:t> suggested </a:t>
            </a:r>
            <a:r>
              <a:rPr lang="en-GB" dirty="0" smtClean="0"/>
              <a:t>this was a safe level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 responders favoured a continuous colour scale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5" y="195519"/>
            <a:ext cx="10515600" cy="696535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Dose </a:t>
            </a:r>
            <a:r>
              <a:rPr lang="en-GB" b="1" dirty="0" smtClean="0">
                <a:solidFill>
                  <a:srgbClr val="C00000"/>
                </a:solidFill>
              </a:rPr>
              <a:t>ranges in terms of skin effects 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75629"/>
              </p:ext>
            </p:extLst>
          </p:nvPr>
        </p:nvGraphicFramePr>
        <p:xfrm>
          <a:off x="715315" y="840703"/>
          <a:ext cx="10515600" cy="474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712322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Dose level 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2-3 </a:t>
                      </a:r>
                      <a:r>
                        <a:rPr lang="en-GB" sz="3200" dirty="0" err="1" smtClean="0">
                          <a:solidFill>
                            <a:schemeClr val="tx1"/>
                          </a:solidFill>
                        </a:rPr>
                        <a:t>Gy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3-5 </a:t>
                      </a:r>
                      <a:r>
                        <a:rPr lang="en-GB" sz="3200" dirty="0" err="1" smtClean="0">
                          <a:solidFill>
                            <a:schemeClr val="tx1"/>
                          </a:solidFill>
                        </a:rPr>
                        <a:t>Gy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5-8 </a:t>
                      </a:r>
                      <a:r>
                        <a:rPr lang="en-GB" sz="3200" dirty="0" err="1" smtClean="0">
                          <a:solidFill>
                            <a:schemeClr val="tx1"/>
                          </a:solidFill>
                        </a:rPr>
                        <a:t>Gy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8-12</a:t>
                      </a:r>
                      <a:r>
                        <a:rPr lang="en-GB" sz="3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3200" baseline="0" dirty="0" err="1" smtClean="0">
                          <a:solidFill>
                            <a:schemeClr val="tx1"/>
                          </a:solidFill>
                        </a:rPr>
                        <a:t>Gy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&gt; 12 </a:t>
                      </a:r>
                      <a:r>
                        <a:rPr lang="en-GB" sz="3200" dirty="0" err="1" smtClean="0">
                          <a:solidFill>
                            <a:schemeClr val="tx1"/>
                          </a:solidFill>
                        </a:rPr>
                        <a:t>Gy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25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Possible effects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Tissue reactions unlikely to occur</a:t>
                      </a:r>
                      <a:endParaRPr lang="en-GB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Transient</a:t>
                      </a:r>
                      <a:r>
                        <a:rPr lang="en-GB" sz="2400" baseline="0" dirty="0" smtClean="0"/>
                        <a:t> e</a:t>
                      </a:r>
                      <a:r>
                        <a:rPr lang="en-GB" sz="2400" dirty="0" smtClean="0"/>
                        <a:t>rythema and epilation. Recovery from hair loss.</a:t>
                      </a:r>
                      <a:endParaRPr lang="en-GB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Erythema and epilation appear within 2-8 weeks.</a:t>
                      </a:r>
                    </a:p>
                    <a:p>
                      <a:r>
                        <a:rPr lang="en-GB" sz="2400" dirty="0" smtClean="0"/>
                        <a:t>Erythema may be prolonged.</a:t>
                      </a:r>
                      <a:endParaRPr lang="en-GB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Transient erythema expected as a prompt effect. Skin desquamation,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Prolonged epilation.</a:t>
                      </a:r>
                      <a:r>
                        <a:rPr lang="en-GB" sz="2400" baseline="0" dirty="0" smtClean="0"/>
                        <a:t> </a:t>
                      </a:r>
                      <a:endParaRPr kumimoji="0" lang="en-GB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Permanent </a:t>
                      </a:r>
                      <a:r>
                        <a:rPr lang="fr-FR" sz="2400" dirty="0" err="1" smtClean="0"/>
                        <a:t>epilation</a:t>
                      </a:r>
                      <a:r>
                        <a:rPr lang="fr-FR" sz="2400" dirty="0" smtClean="0"/>
                        <a:t>.</a:t>
                      </a:r>
                    </a:p>
                    <a:p>
                      <a:r>
                        <a:rPr lang="fr-FR" sz="2400" dirty="0" err="1" smtClean="0"/>
                        <a:t>Dermal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2400" dirty="0" err="1" smtClean="0"/>
                        <a:t>atrophy</a:t>
                      </a:r>
                      <a:r>
                        <a:rPr lang="fr-FR" sz="2400" dirty="0" smtClean="0"/>
                        <a:t>/ induration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4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Risk</a:t>
                      </a:r>
                      <a:endParaRPr lang="en-GB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Minor</a:t>
                      </a:r>
                      <a:endParaRPr lang="en-GB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Low</a:t>
                      </a:r>
                      <a:endParaRPr lang="en-GB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Moderate</a:t>
                      </a:r>
                      <a:endParaRPr lang="en-GB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S PGothic" panose="020B0600070205080204" pitchFamily="34" charset="-128"/>
                        </a:rPr>
                        <a:t>Likely</a:t>
                      </a:r>
                      <a:endParaRPr kumimoji="0" lang="en-GB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S PGothic" panose="020B0600070205080204" pitchFamily="34" charset="-12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Expected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794" y="5552194"/>
            <a:ext cx="1175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orange were removed, </a:t>
            </a:r>
            <a:r>
              <a:rPr lang="en-GB" sz="2400" dirty="0"/>
              <a:t>turquoise inserted </a:t>
            </a:r>
            <a:r>
              <a:rPr lang="en-GB" sz="2400" dirty="0" smtClean="0"/>
              <a:t>between blue and green, and colour scheme moved upwards, then the green level would be set at a dose where skin effects might occur. </a:t>
            </a:r>
            <a:endParaRPr lang="en-GB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66" y="56281"/>
            <a:ext cx="10856890" cy="6651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Dose levels and colour schemes proposed for skin dose mapping</a:t>
            </a:r>
            <a:endParaRPr lang="en-GB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1668" y="709143"/>
            <a:ext cx="11870027" cy="6057900"/>
            <a:chOff x="141668" y="709143"/>
            <a:chExt cx="11870027" cy="60579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510675"/>
                </p:ext>
              </p:extLst>
            </p:nvPr>
          </p:nvGraphicFramePr>
          <p:xfrm>
            <a:off x="1347184" y="709143"/>
            <a:ext cx="10248900" cy="605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Worksheet" r:id="rId3" imgW="10249056" imgH="6057872" progId="Excel.Sheet.12">
                    <p:embed/>
                  </p:oleObj>
                </mc:Choice>
                <mc:Fallback>
                  <p:oleObj name="Worksheet" r:id="rId3" imgW="10249056" imgH="6057872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7184" y="709143"/>
                          <a:ext cx="10248900" cy="605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141668" y="1993810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1668" y="2453423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1668" y="2955968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41668" y="3885125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7577" y="4827162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6113" y="1552918"/>
              <a:ext cx="811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</a:t>
              </a:r>
              <a:r>
                <a:rPr lang="en-GB" sz="2400" dirty="0" err="1" smtClean="0"/>
                <a:t>Gy</a:t>
              </a:r>
              <a:endParaRPr lang="en-GB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966" y="2037408"/>
              <a:ext cx="813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2400" dirty="0" smtClean="0">
                  <a:solidFill>
                    <a:prstClr val="black"/>
                  </a:solidFill>
                </a:rPr>
                <a:t>2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821" y="2513182"/>
              <a:ext cx="789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2400" dirty="0" smtClean="0">
                  <a:solidFill>
                    <a:prstClr val="black"/>
                  </a:solidFill>
                </a:rPr>
                <a:t>3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355" y="3446286"/>
              <a:ext cx="738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dirty="0" smtClean="0">
                  <a:solidFill>
                    <a:prstClr val="black"/>
                  </a:solidFill>
                </a:rPr>
                <a:t>5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832" y="4365497"/>
              <a:ext cx="974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2400" dirty="0">
                  <a:solidFill>
                    <a:prstClr val="black"/>
                  </a:solidFill>
                </a:rPr>
                <a:t>8</a:t>
              </a:r>
              <a:r>
                <a:rPr lang="en-GB" sz="2400" dirty="0" smtClean="0">
                  <a:solidFill>
                    <a:prstClr val="black"/>
                  </a:solidFill>
                </a:rPr>
                <a:t>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210355" y="5792023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0846" y="5343237"/>
              <a:ext cx="939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12 </a:t>
              </a:r>
              <a:r>
                <a:rPr lang="en-GB" sz="2400" dirty="0" err="1" smtClean="0"/>
                <a:t>Gy</a:t>
              </a:r>
              <a:endParaRPr lang="en-GB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1668" y="1270211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1668" y="846420"/>
              <a:ext cx="1026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0.1 </a:t>
              </a:r>
              <a:r>
                <a:rPr lang="en-GB" sz="2400" dirty="0" err="1" smtClean="0"/>
                <a:t>Gy</a:t>
              </a:r>
              <a:endParaRPr lang="en-GB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Recommendations for IEC fluoroscopy </a:t>
            </a:r>
            <a:r>
              <a:rPr lang="en-US" b="1" dirty="0" err="1" smtClean="0">
                <a:solidFill>
                  <a:srgbClr val="C00000"/>
                </a:solidFill>
              </a:rPr>
              <a:t>colour</a:t>
            </a:r>
            <a:r>
              <a:rPr lang="en-US" b="1" dirty="0" smtClean="0">
                <a:solidFill>
                  <a:srgbClr val="C00000"/>
                </a:solidFill>
              </a:rPr>
              <a:t> skin dose mapping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dirty="0"/>
              <a:t>dose map displayed to the </a:t>
            </a:r>
            <a:r>
              <a:rPr lang="en-GB" dirty="0" smtClean="0"/>
              <a:t>fluoroscopy </a:t>
            </a:r>
            <a:r>
              <a:rPr lang="en-GB" dirty="0"/>
              <a:t>operator is intended to be a rough, corner-of-the-eye, indicator of the radiation dose distribution. </a:t>
            </a:r>
            <a:endParaRPr lang="en-GB" dirty="0" smtClean="0"/>
          </a:p>
          <a:p>
            <a:r>
              <a:rPr lang="en-GB" dirty="0" smtClean="0"/>
              <a:t>Steps </a:t>
            </a:r>
            <a:r>
              <a:rPr lang="en-GB" dirty="0"/>
              <a:t>with moderate dose increments are most appropriate, with sharp changes in </a:t>
            </a:r>
            <a:r>
              <a:rPr lang="en-GB" dirty="0" smtClean="0"/>
              <a:t>colour </a:t>
            </a:r>
            <a:r>
              <a:rPr lang="en-GB" dirty="0"/>
              <a:t>to make each step boundary completely obvious.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dose values were chosen in order to 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provide operators with </a:t>
            </a:r>
            <a:r>
              <a:rPr lang="en-GB" dirty="0" smtClean="0"/>
              <a:t>an </a:t>
            </a:r>
            <a:r>
              <a:rPr lang="en-GB" dirty="0"/>
              <a:t>early indication of regions of the skin receiving higher doses, so that they can consider the need for </a:t>
            </a:r>
            <a:r>
              <a:rPr lang="en-GB" dirty="0" smtClean="0"/>
              <a:t>optimization.</a:t>
            </a:r>
          </a:p>
          <a:p>
            <a:pPr lvl="1"/>
            <a:r>
              <a:rPr lang="en-GB" dirty="0" smtClean="0"/>
              <a:t>allow </a:t>
            </a:r>
            <a:r>
              <a:rPr lang="en-GB" dirty="0"/>
              <a:t>monitoring to continue when the dose has increased to the level where tissue reactions are likely, so that operators can consider further modifications to their technique.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black and white option will also be available.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rgbClr val="C00000"/>
                </a:solidFill>
              </a:rPr>
              <a:t>Conclusions</a:t>
            </a:r>
            <a:endParaRPr lang="en-GB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0"/>
            <a:ext cx="10791423" cy="4871389"/>
          </a:xfrm>
        </p:spPr>
        <p:txBody>
          <a:bodyPr>
            <a:normAutofit/>
          </a:bodyPr>
          <a:lstStyle/>
          <a:p>
            <a:r>
              <a:rPr lang="en-GB" dirty="0"/>
              <a:t>There </a:t>
            </a:r>
            <a:r>
              <a:rPr lang="en-GB" dirty="0" smtClean="0"/>
              <a:t>is </a:t>
            </a:r>
            <a:r>
              <a:rPr lang="en-GB" dirty="0"/>
              <a:t>general consensus that high contrast boundaries a</a:t>
            </a:r>
            <a:r>
              <a:rPr lang="en-GB" dirty="0" smtClean="0"/>
              <a:t>re </a:t>
            </a:r>
            <a:r>
              <a:rPr lang="en-GB" dirty="0"/>
              <a:t>required.</a:t>
            </a:r>
          </a:p>
          <a:p>
            <a:r>
              <a:rPr lang="en-GB" dirty="0"/>
              <a:t>The colour scale should be ordered from cool to hot in colour temperature, corresponding to low and high dose respectively. </a:t>
            </a:r>
          </a:p>
          <a:p>
            <a:r>
              <a:rPr lang="en-GB" dirty="0" smtClean="0"/>
              <a:t>The green band should be at a level where skin reactions are unlikely.</a:t>
            </a:r>
          </a:p>
          <a:p>
            <a:r>
              <a:rPr lang="en-GB" dirty="0" smtClean="0"/>
              <a:t>Dose levels provide guidance both in the early and later stages of a procedure.</a:t>
            </a:r>
          </a:p>
          <a:p>
            <a:r>
              <a:rPr lang="en-GB" dirty="0" smtClean="0"/>
              <a:t>The </a:t>
            </a:r>
            <a:r>
              <a:rPr lang="en-GB" dirty="0"/>
              <a:t>proposal </a:t>
            </a:r>
            <a:r>
              <a:rPr lang="en-GB" dirty="0" smtClean="0"/>
              <a:t>has been approved by </a:t>
            </a:r>
            <a:r>
              <a:rPr lang="en-GB" dirty="0"/>
              <a:t>one committee of AAPM, this will have to go through many iterations and approvals from several societies before </a:t>
            </a:r>
            <a:r>
              <a:rPr lang="en-GB" dirty="0" smtClean="0"/>
              <a:t>it can be taken </a:t>
            </a:r>
            <a:r>
              <a:rPr lang="en-GB" dirty="0"/>
              <a:t>back to the IEC as a potential </a:t>
            </a:r>
            <a:r>
              <a:rPr lang="en-GB" dirty="0" smtClean="0"/>
              <a:t>standard.</a:t>
            </a:r>
          </a:p>
          <a:p>
            <a:r>
              <a:rPr lang="en-GB" dirty="0" smtClean="0"/>
              <a:t>Support  from IPEM would help towards achieving this goal.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68" y="413267"/>
            <a:ext cx="10515600" cy="1075742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on form used</a:t>
            </a:r>
            <a:r>
              <a:rPr kumimoji="0" lang="en-GB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collect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dose levels and recommended colour selections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451595"/>
              </p:ext>
            </p:extLst>
          </p:nvPr>
        </p:nvGraphicFramePr>
        <p:xfrm>
          <a:off x="573647" y="2613126"/>
          <a:ext cx="10877277" cy="1956753"/>
        </p:xfrm>
        <a:graphic>
          <a:graphicData uri="http://schemas.openxmlformats.org/drawingml/2006/table">
            <a:tbl>
              <a:tblPr firstRow="1" firstCol="1" bandRow="1"/>
              <a:tblGrid>
                <a:gridCol w="2201214"/>
                <a:gridCol w="1300766"/>
                <a:gridCol w="1249251"/>
                <a:gridCol w="1262130"/>
                <a:gridCol w="1249250"/>
                <a:gridCol w="1262130"/>
                <a:gridCol w="1223493"/>
                <a:gridCol w="112904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Dose level to trigger colour change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Gy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Suggested colour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2430" y="1707950"/>
            <a:ext cx="10645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GB" sz="2200" dirty="0"/>
              <a:t>F</a:t>
            </a:r>
            <a:r>
              <a:rPr lang="en-GB" sz="2200" dirty="0" smtClean="0"/>
              <a:t>orm was used to </a:t>
            </a:r>
            <a:r>
              <a:rPr lang="en-GB" sz="2200" dirty="0"/>
              <a:t>seek views of medical physicists from a selection of </a:t>
            </a:r>
            <a:r>
              <a:rPr lang="en-GB" sz="2200" dirty="0" smtClean="0"/>
              <a:t>European countries </a:t>
            </a:r>
            <a:r>
              <a:rPr lang="en-GB" sz="2200" dirty="0"/>
              <a:t>involved with interventional radiology to </a:t>
            </a:r>
            <a:r>
              <a:rPr lang="en-GB" sz="2200" dirty="0" smtClean="0"/>
              <a:t>determine </a:t>
            </a:r>
            <a:r>
              <a:rPr lang="en-GB" sz="2200" dirty="0"/>
              <a:t>what </a:t>
            </a:r>
            <a:r>
              <a:rPr lang="en-GB" sz="2200" dirty="0" smtClean="0"/>
              <a:t>considered to be </a:t>
            </a:r>
            <a:r>
              <a:rPr lang="en-GB" sz="2200" dirty="0"/>
              <a:t>the best options</a:t>
            </a:r>
            <a:r>
              <a:rPr lang="en-GB" sz="2200" dirty="0" smtClean="0"/>
              <a:t>.</a:t>
            </a:r>
          </a:p>
          <a:p>
            <a:pPr>
              <a:spcBef>
                <a:spcPts val="1800"/>
              </a:spcBef>
            </a:pPr>
            <a:endParaRPr lang="en-GB" sz="2200" dirty="0"/>
          </a:p>
          <a:p>
            <a:pPr>
              <a:spcBef>
                <a:spcPts val="1800"/>
              </a:spcBef>
            </a:pPr>
            <a:endParaRPr lang="en-GB" sz="2200" dirty="0" smtClean="0"/>
          </a:p>
          <a:p>
            <a:pPr>
              <a:spcBef>
                <a:spcPts val="1800"/>
              </a:spcBef>
            </a:pPr>
            <a:endParaRPr lang="en-GB" sz="2200" dirty="0"/>
          </a:p>
          <a:p>
            <a:pPr>
              <a:spcBef>
                <a:spcPts val="1800"/>
              </a:spcBef>
            </a:pPr>
            <a:endParaRPr lang="en-GB" sz="2200" dirty="0" smtClean="0"/>
          </a:p>
          <a:p>
            <a:pPr>
              <a:spcBef>
                <a:spcPts val="1800"/>
              </a:spcBef>
            </a:pPr>
            <a:r>
              <a:rPr lang="en-GB" sz="2200" dirty="0" smtClean="0"/>
              <a:t> The </a:t>
            </a:r>
            <a:r>
              <a:rPr lang="en-GB" sz="2200" dirty="0"/>
              <a:t>form </a:t>
            </a:r>
            <a:r>
              <a:rPr lang="en-GB" sz="2200" dirty="0" smtClean="0"/>
              <a:t>was completed </a:t>
            </a:r>
            <a:r>
              <a:rPr lang="en-GB" sz="2200" dirty="0"/>
              <a:t>by groups of medical physicists who </a:t>
            </a:r>
            <a:r>
              <a:rPr lang="en-GB" sz="2200" dirty="0" smtClean="0"/>
              <a:t>had </a:t>
            </a:r>
            <a:r>
              <a:rPr lang="en-GB" sz="2200" dirty="0"/>
              <a:t>experience in interventional radiology or </a:t>
            </a:r>
            <a:r>
              <a:rPr lang="en-GB" sz="2200" dirty="0" smtClean="0"/>
              <a:t>cardiology to represent collective views from each group.</a:t>
            </a:r>
          </a:p>
          <a:p>
            <a:pPr>
              <a:spcBef>
                <a:spcPts val="1800"/>
              </a:spcBef>
            </a:pPr>
            <a:r>
              <a:rPr lang="en-GB" sz="2200" dirty="0" smtClean="0"/>
              <a:t>Colin Martin</a:t>
            </a:r>
            <a:endParaRPr lang="en-GB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11" y="184821"/>
            <a:ext cx="10165777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Colour schemes proposed for skin dose mapping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4160"/>
              </p:ext>
            </p:extLst>
          </p:nvPr>
        </p:nvGraphicFramePr>
        <p:xfrm>
          <a:off x="214595" y="1027906"/>
          <a:ext cx="11762810" cy="566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11144294" imgH="5362707" progId="Excel.Sheet.12">
                  <p:embed/>
                </p:oleObj>
              </mc:Choice>
              <mc:Fallback>
                <p:oleObj name="Worksheet" r:id="rId3" imgW="11144294" imgH="53627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595" y="1027906"/>
                        <a:ext cx="11762810" cy="5660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Consultation on </a:t>
            </a:r>
            <a:r>
              <a:rPr lang="en-GB" sz="4000" b="1" dirty="0">
                <a:solidFill>
                  <a:srgbClr val="C00000"/>
                </a:solidFill>
              </a:rPr>
              <a:t>IEC fluoroscopy </a:t>
            </a:r>
            <a:r>
              <a:rPr lang="en-GB" sz="4000" b="1" dirty="0" smtClean="0">
                <a:solidFill>
                  <a:srgbClr val="C00000"/>
                </a:solidFill>
              </a:rPr>
              <a:t>colour skin dose mapping</a:t>
            </a:r>
            <a:endParaRPr lang="en-GB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196"/>
            <a:ext cx="10515600" cy="2086378"/>
          </a:xfrm>
        </p:spPr>
        <p:txBody>
          <a:bodyPr/>
          <a:lstStyle/>
          <a:p>
            <a:r>
              <a:rPr lang="en-GB" dirty="0" smtClean="0"/>
              <a:t>There </a:t>
            </a:r>
            <a:r>
              <a:rPr lang="en-GB" dirty="0"/>
              <a:t>was a general consensus that </a:t>
            </a:r>
            <a:r>
              <a:rPr lang="en-GB" dirty="0" smtClean="0"/>
              <a:t>high contrast boundaries were required.</a:t>
            </a:r>
          </a:p>
          <a:p>
            <a:r>
              <a:rPr lang="en-GB" dirty="0" smtClean="0"/>
              <a:t>The colour </a:t>
            </a:r>
            <a:r>
              <a:rPr lang="en-GB" dirty="0"/>
              <a:t>scale should be ordered from cool to hot in </a:t>
            </a:r>
            <a:r>
              <a:rPr lang="en-GB" dirty="0" smtClean="0"/>
              <a:t>colour </a:t>
            </a:r>
            <a:r>
              <a:rPr lang="en-GB" dirty="0"/>
              <a:t>temperature, corresponding to low and high dose respectively. 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6" y="120427"/>
            <a:ext cx="8331558" cy="779463"/>
          </a:xfrm>
        </p:spPr>
        <p:txBody>
          <a:bodyPr/>
          <a:lstStyle/>
          <a:p>
            <a:r>
              <a:rPr lang="en-GB" dirty="0"/>
              <a:t>CIELAB </a:t>
            </a:r>
            <a:r>
              <a:rPr lang="en-GB" dirty="0" smtClean="0"/>
              <a:t>colour </a:t>
            </a:r>
            <a:r>
              <a:rPr lang="en-GB" dirty="0"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81" y="899890"/>
            <a:ext cx="9281374" cy="4468969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CIE </a:t>
            </a:r>
            <a:r>
              <a:rPr lang="en-GB" sz="2400" dirty="0"/>
              <a:t>L*a*b* (CIELAB) is a </a:t>
            </a:r>
            <a:r>
              <a:rPr lang="en-GB" sz="2400" dirty="0" smtClean="0"/>
              <a:t>colour </a:t>
            </a:r>
            <a:r>
              <a:rPr lang="en-GB" sz="2400" dirty="0"/>
              <a:t>space specified by the International Commission on Illumination (French Commission </a:t>
            </a:r>
            <a:r>
              <a:rPr lang="en-GB" sz="2400" dirty="0" err="1"/>
              <a:t>internationale</a:t>
            </a:r>
            <a:r>
              <a:rPr lang="en-GB" sz="2400" dirty="0"/>
              <a:t> de </a:t>
            </a:r>
            <a:r>
              <a:rPr lang="en-GB" sz="2400" dirty="0" err="1"/>
              <a:t>l'éclairage</a:t>
            </a:r>
            <a:r>
              <a:rPr lang="en-GB" sz="2400" dirty="0"/>
              <a:t>, hence its CIE initialism</a:t>
            </a:r>
            <a:r>
              <a:rPr lang="en-GB" sz="2400" dirty="0" smtClean="0"/>
              <a:t>).</a:t>
            </a:r>
          </a:p>
          <a:p>
            <a:r>
              <a:rPr lang="en-GB" sz="2400" dirty="0" smtClean="0"/>
              <a:t>It </a:t>
            </a:r>
            <a:r>
              <a:rPr lang="en-GB" sz="2400" dirty="0"/>
              <a:t>describes </a:t>
            </a:r>
            <a:r>
              <a:rPr lang="en-GB" sz="2400" dirty="0" smtClean="0"/>
              <a:t>all colours </a:t>
            </a:r>
            <a:r>
              <a:rPr lang="en-GB" sz="2400" dirty="0"/>
              <a:t>visible to the human eye </a:t>
            </a:r>
            <a:r>
              <a:rPr lang="en-GB" sz="2400" dirty="0" smtClean="0"/>
              <a:t>in terms of </a:t>
            </a:r>
            <a:r>
              <a:rPr lang="en-GB" sz="2400" dirty="0"/>
              <a:t>three </a:t>
            </a:r>
            <a:r>
              <a:rPr lang="en-GB" sz="2400" dirty="0" smtClean="0"/>
              <a:t>coordinates, for use as </a:t>
            </a:r>
            <a:r>
              <a:rPr lang="en-GB" sz="2400" dirty="0"/>
              <a:t>a </a:t>
            </a:r>
            <a:r>
              <a:rPr lang="en-GB" sz="2400" dirty="0" smtClean="0"/>
              <a:t>reference independent of the device. </a:t>
            </a:r>
          </a:p>
          <a:p>
            <a:r>
              <a:rPr lang="en-GB" sz="2400" dirty="0" smtClean="0"/>
              <a:t>L*- lightness </a:t>
            </a:r>
            <a:r>
              <a:rPr lang="en-GB" sz="2400" dirty="0"/>
              <a:t>of the </a:t>
            </a:r>
            <a:r>
              <a:rPr lang="en-GB" sz="2400" dirty="0" smtClean="0"/>
              <a:t>colour </a:t>
            </a:r>
            <a:r>
              <a:rPr lang="en-GB" sz="2400" dirty="0"/>
              <a:t>(L* = 0 </a:t>
            </a:r>
            <a:r>
              <a:rPr lang="en-GB" sz="2400" dirty="0" smtClean="0"/>
              <a:t>black; </a:t>
            </a:r>
            <a:r>
              <a:rPr lang="en-GB" sz="2400" dirty="0"/>
              <a:t>L* = 100 </a:t>
            </a:r>
            <a:r>
              <a:rPr lang="en-GB" sz="2400" dirty="0" smtClean="0"/>
              <a:t>diffuse white) </a:t>
            </a:r>
          </a:p>
          <a:p>
            <a:r>
              <a:rPr lang="en-GB" sz="2400" dirty="0" smtClean="0"/>
              <a:t>a* - shade between magenta </a:t>
            </a:r>
            <a:r>
              <a:rPr lang="en-GB" sz="2400" dirty="0"/>
              <a:t>and green (a</a:t>
            </a:r>
            <a:r>
              <a:rPr lang="en-GB" sz="2400" dirty="0" smtClean="0"/>
              <a:t>* -</a:t>
            </a:r>
            <a:r>
              <a:rPr lang="en-GB" sz="2400" dirty="0" err="1" smtClean="0"/>
              <a:t>ve</a:t>
            </a:r>
            <a:r>
              <a:rPr lang="en-GB" sz="2400" dirty="0" smtClean="0"/>
              <a:t> green, +</a:t>
            </a:r>
            <a:r>
              <a:rPr lang="en-GB" sz="2400" dirty="0" err="1" smtClean="0"/>
              <a:t>ve</a:t>
            </a:r>
            <a:r>
              <a:rPr lang="en-GB" sz="2400" dirty="0" smtClean="0"/>
              <a:t> magenta</a:t>
            </a:r>
            <a:r>
              <a:rPr lang="en-GB" sz="2400" dirty="0"/>
              <a:t>) </a:t>
            </a:r>
            <a:endParaRPr lang="en-GB" sz="2400" dirty="0" smtClean="0"/>
          </a:p>
          <a:p>
            <a:r>
              <a:rPr lang="en-GB" sz="2400" dirty="0"/>
              <a:t>b</a:t>
            </a:r>
            <a:r>
              <a:rPr lang="en-GB" sz="2400" dirty="0" smtClean="0"/>
              <a:t>* - shade between </a:t>
            </a:r>
            <a:r>
              <a:rPr lang="en-GB" sz="2400" dirty="0"/>
              <a:t>yellow and blue (b</a:t>
            </a:r>
            <a:r>
              <a:rPr lang="en-GB" sz="2400" dirty="0" smtClean="0"/>
              <a:t>*-</a:t>
            </a:r>
            <a:r>
              <a:rPr lang="en-GB" sz="2400" dirty="0" err="1" smtClean="0"/>
              <a:t>ve</a:t>
            </a:r>
            <a:r>
              <a:rPr lang="en-GB" sz="2400" dirty="0" smtClean="0"/>
              <a:t> blue, +</a:t>
            </a:r>
            <a:r>
              <a:rPr lang="en-GB" sz="2400" dirty="0" err="1" smtClean="0"/>
              <a:t>ve</a:t>
            </a:r>
            <a:r>
              <a:rPr lang="en-GB" sz="2400" dirty="0" smtClean="0"/>
              <a:t> yellow)</a:t>
            </a:r>
          </a:p>
          <a:p>
            <a:r>
              <a:rPr lang="en-GB" sz="2400" dirty="0"/>
              <a:t>It is used in many ISO and IEC standards and so is more suitable than a RGB specification.</a:t>
            </a:r>
          </a:p>
          <a:p>
            <a:r>
              <a:rPr lang="en-GB" sz="2400" dirty="0"/>
              <a:t>The conversion between CIELAB and </a:t>
            </a:r>
            <a:r>
              <a:rPr lang="en-GB" sz="2400" dirty="0" err="1"/>
              <a:t>sRGB</a:t>
            </a:r>
            <a:r>
              <a:rPr lang="en-GB" sz="2400" dirty="0"/>
              <a:t> is well defined and known to the display vendors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32548"/>
              </p:ext>
            </p:extLst>
          </p:nvPr>
        </p:nvGraphicFramePr>
        <p:xfrm>
          <a:off x="3680314" y="4965388"/>
          <a:ext cx="5679407" cy="18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5731567" imgH="1910376" progId="Word.Document.12">
                  <p:embed/>
                </p:oleObj>
              </mc:Choice>
              <mc:Fallback>
                <p:oleObj name="Document" r:id="rId4" imgW="5731567" imgH="1910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0314" y="4965388"/>
                        <a:ext cx="5679407" cy="189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8" y="470089"/>
            <a:ext cx="4436143" cy="921205"/>
          </a:xfrm>
        </p:spPr>
        <p:txBody>
          <a:bodyPr>
            <a:noAutofit/>
          </a:bodyPr>
          <a:lstStyle/>
          <a:p>
            <a:r>
              <a:rPr lang="en-GB" sz="3200" b="1" dirty="0"/>
              <a:t>Visualization of 8 colours in CIELAB space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782" y="2331077"/>
            <a:ext cx="4211392" cy="4211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8884" y="301014"/>
            <a:ext cx="32753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Views from the side</a:t>
            </a:r>
          </a:p>
          <a:p>
            <a:r>
              <a:rPr lang="en-GB" dirty="0" smtClean="0"/>
              <a:t>Steps </a:t>
            </a:r>
            <a:r>
              <a:rPr lang="en-GB" dirty="0"/>
              <a:t>0, 1, 2, 3, 4, and 7 are in order while Steps 5 and 6 are in reversed order between 2 and 3.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47" y="1407018"/>
            <a:ext cx="3742652" cy="3666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443" y="1860980"/>
            <a:ext cx="3914104" cy="470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3D plot in CIELAB space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99" y="1391294"/>
            <a:ext cx="3694067" cy="3694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3944" y="5157475"/>
            <a:ext cx="366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Steps 1 to 6 for decreasing hue (from cool to hot) should form a circle or a spiral </a:t>
            </a:r>
            <a:r>
              <a:rPr lang="en-GB" dirty="0" smtClean="0"/>
              <a:t>curve in the chromaticity plot.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69007" y="3238327"/>
            <a:ext cx="2377684" cy="198870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4046" y="348856"/>
            <a:ext cx="43205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View </a:t>
            </a:r>
            <a:r>
              <a:rPr lang="en-GB" sz="2000" dirty="0"/>
              <a:t>from the top </a:t>
            </a:r>
            <a:r>
              <a:rPr lang="en-GB" sz="2000" dirty="0" smtClean="0"/>
              <a:t>(chromaticity plane). </a:t>
            </a:r>
            <a:r>
              <a:rPr lang="en-GB" dirty="0"/>
              <a:t>Steps 0 and 7 are </a:t>
            </a:r>
            <a:r>
              <a:rPr lang="en-GB" dirty="0" smtClean="0"/>
              <a:t>grey </a:t>
            </a:r>
            <a:r>
              <a:rPr lang="en-GB" dirty="0"/>
              <a:t>shades overlapped on the origin (a*=0 and b*=0). The angle between each </a:t>
            </a:r>
            <a:r>
              <a:rPr lang="en-GB" dirty="0" smtClean="0"/>
              <a:t>colour </a:t>
            </a:r>
            <a:r>
              <a:rPr lang="en-GB" dirty="0"/>
              <a:t>and the origin </a:t>
            </a:r>
            <a:r>
              <a:rPr lang="en-GB" dirty="0" smtClean="0"/>
              <a:t>is </a:t>
            </a:r>
            <a:r>
              <a:rPr lang="en-GB" dirty="0"/>
              <a:t>hue. </a:t>
            </a:r>
            <a:endParaRPr lang="en-GB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005983" y="5127547"/>
            <a:ext cx="3900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hue gap between Steps 2 and 3 is much wider than the others, so another step could be added here, as an alternative</a:t>
            </a:r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16" name="Straight Arrow Connector 15"/>
          <p:cNvCxnSpPr>
            <a:endCxn id="22" idx="4"/>
          </p:cNvCxnSpPr>
          <p:nvPr/>
        </p:nvCxnSpPr>
        <p:spPr>
          <a:xfrm flipV="1">
            <a:off x="9017123" y="3438658"/>
            <a:ext cx="225331" cy="17883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145516" y="3238327"/>
            <a:ext cx="193875" cy="200331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2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Colour target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</a:t>
            </a:r>
            <a:r>
              <a:rPr lang="en-GB" dirty="0"/>
              <a:t>want to define the optimal </a:t>
            </a:r>
            <a:r>
              <a:rPr lang="en-GB" dirty="0" smtClean="0"/>
              <a:t>colour </a:t>
            </a:r>
            <a:r>
              <a:rPr lang="en-GB" dirty="0"/>
              <a:t>target </a:t>
            </a:r>
            <a:r>
              <a:rPr lang="en-GB" dirty="0" smtClean="0"/>
              <a:t>values, based </a:t>
            </a:r>
            <a:r>
              <a:rPr lang="en-GB" dirty="0"/>
              <a:t>on maximized distances in </a:t>
            </a:r>
            <a:r>
              <a:rPr lang="en-GB" dirty="0" smtClean="0"/>
              <a:t>colour </a:t>
            </a:r>
            <a:r>
              <a:rPr lang="en-GB" dirty="0"/>
              <a:t>space for greatest </a:t>
            </a:r>
            <a:r>
              <a:rPr lang="en-GB" dirty="0" smtClean="0"/>
              <a:t>differentiability. </a:t>
            </a:r>
          </a:p>
          <a:p>
            <a:r>
              <a:rPr lang="en-GB" dirty="0" smtClean="0"/>
              <a:t>We have done this </a:t>
            </a:r>
            <a:r>
              <a:rPr lang="en-GB" dirty="0"/>
              <a:t>in terms of </a:t>
            </a:r>
            <a:r>
              <a:rPr lang="en-GB" dirty="0" smtClean="0"/>
              <a:t>Red Green Blue (RGB) targets.</a:t>
            </a:r>
          </a:p>
          <a:p>
            <a:r>
              <a:rPr lang="en-GB" dirty="0" smtClean="0"/>
              <a:t> These can then be </a:t>
            </a:r>
            <a:r>
              <a:rPr lang="en-GB" dirty="0"/>
              <a:t>translated into other </a:t>
            </a:r>
            <a:r>
              <a:rPr lang="en-GB" dirty="0" smtClean="0"/>
              <a:t>colour </a:t>
            </a:r>
            <a:r>
              <a:rPr lang="en-GB" dirty="0"/>
              <a:t>schemes such as </a:t>
            </a:r>
            <a:r>
              <a:rPr lang="en-GB" dirty="0" smtClean="0"/>
              <a:t>CEILAB.</a:t>
            </a:r>
          </a:p>
          <a:p>
            <a:r>
              <a:rPr lang="en-GB" dirty="0" smtClean="0"/>
              <a:t>The aim is to replace the current target </a:t>
            </a:r>
            <a:r>
              <a:rPr lang="en-GB" dirty="0"/>
              <a:t>values </a:t>
            </a:r>
            <a:r>
              <a:rPr lang="en-GB" dirty="0" smtClean="0"/>
              <a:t>with </a:t>
            </a:r>
            <a:r>
              <a:rPr lang="en-GB" dirty="0"/>
              <a:t>ones </a:t>
            </a:r>
            <a:r>
              <a:rPr lang="en-GB" dirty="0" smtClean="0"/>
              <a:t>that have been </a:t>
            </a:r>
            <a:r>
              <a:rPr lang="en-GB" dirty="0"/>
              <a:t>maximized for distance in CEILAB space.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first step from black to something </a:t>
            </a:r>
            <a:r>
              <a:rPr lang="en-GB" dirty="0" smtClean="0"/>
              <a:t>just distinguishable </a:t>
            </a:r>
            <a:r>
              <a:rPr lang="en-GB" dirty="0"/>
              <a:t>from black, </a:t>
            </a:r>
            <a:r>
              <a:rPr lang="en-GB" dirty="0" smtClean="0"/>
              <a:t>such as </a:t>
            </a:r>
            <a:r>
              <a:rPr lang="en-GB" dirty="0"/>
              <a:t>dark grey</a:t>
            </a:r>
            <a:r>
              <a:rPr lang="en-GB" dirty="0" smtClean="0"/>
              <a:t>, </a:t>
            </a:r>
            <a:r>
              <a:rPr lang="en-GB" dirty="0"/>
              <a:t>just gives background to the map and offsets it from </a:t>
            </a:r>
            <a:r>
              <a:rPr lang="en-GB" dirty="0" smtClean="0"/>
              <a:t>black. 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These </a:t>
            </a:r>
            <a:r>
              <a:rPr lang="en-GB" dirty="0"/>
              <a:t>will be used on medical displays in fluoroscopic imaging suites.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11" y="184821"/>
            <a:ext cx="10165777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Colour schemes proposed for skin dose mapping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4160"/>
              </p:ext>
            </p:extLst>
          </p:nvPr>
        </p:nvGraphicFramePr>
        <p:xfrm>
          <a:off x="214595" y="1027906"/>
          <a:ext cx="11762810" cy="566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3" imgW="11144294" imgH="5362707" progId="Excel.Sheet.12">
                  <p:embed/>
                </p:oleObj>
              </mc:Choice>
              <mc:Fallback>
                <p:oleObj name="Worksheet" r:id="rId3" imgW="11144294" imgH="53627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595" y="1027906"/>
                        <a:ext cx="11762810" cy="5660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66" y="56281"/>
            <a:ext cx="10856890" cy="6651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Dose levels and colour schemes proposed for skin dose mapping</a:t>
            </a:r>
            <a:endParaRPr lang="en-GB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1668" y="709143"/>
            <a:ext cx="11870027" cy="6057900"/>
            <a:chOff x="141668" y="709143"/>
            <a:chExt cx="11870027" cy="60579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510675"/>
                </p:ext>
              </p:extLst>
            </p:nvPr>
          </p:nvGraphicFramePr>
          <p:xfrm>
            <a:off x="1347184" y="709143"/>
            <a:ext cx="10248900" cy="605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Worksheet" r:id="rId3" imgW="10249056" imgH="6057872" progId="Excel.Sheet.12">
                    <p:embed/>
                  </p:oleObj>
                </mc:Choice>
                <mc:Fallback>
                  <p:oleObj name="Worksheet" r:id="rId3" imgW="10249056" imgH="6057872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7184" y="709143"/>
                          <a:ext cx="10248900" cy="605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141668" y="1993810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1668" y="2453423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1668" y="2955968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41668" y="3885125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7577" y="4827162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6113" y="1552918"/>
              <a:ext cx="811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</a:t>
              </a:r>
              <a:r>
                <a:rPr lang="en-GB" sz="2400" dirty="0" err="1" smtClean="0"/>
                <a:t>Gy</a:t>
              </a:r>
              <a:endParaRPr lang="en-GB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966" y="2037408"/>
              <a:ext cx="813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2400" dirty="0" smtClean="0">
                  <a:solidFill>
                    <a:prstClr val="black"/>
                  </a:solidFill>
                </a:rPr>
                <a:t>2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821" y="2513182"/>
              <a:ext cx="789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2400" dirty="0" smtClean="0">
                  <a:solidFill>
                    <a:prstClr val="black"/>
                  </a:solidFill>
                </a:rPr>
                <a:t>3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355" y="3446286"/>
              <a:ext cx="738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dirty="0" smtClean="0">
                  <a:solidFill>
                    <a:prstClr val="black"/>
                  </a:solidFill>
                </a:rPr>
                <a:t>5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832" y="4365497"/>
              <a:ext cx="974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2400" dirty="0">
                  <a:solidFill>
                    <a:prstClr val="black"/>
                  </a:solidFill>
                </a:rPr>
                <a:t>8</a:t>
              </a:r>
              <a:r>
                <a:rPr lang="en-GB" sz="2400" dirty="0" smtClean="0">
                  <a:solidFill>
                    <a:prstClr val="black"/>
                  </a:solidFill>
                </a:rPr>
                <a:t> </a:t>
              </a:r>
              <a:r>
                <a:rPr lang="en-GB" sz="2400" dirty="0" err="1" smtClean="0">
                  <a:solidFill>
                    <a:prstClr val="black"/>
                  </a:solidFill>
                </a:rPr>
                <a:t>Gy</a:t>
              </a:r>
              <a:endParaRPr lang="en-GB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210355" y="5792023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0846" y="5343237"/>
              <a:ext cx="939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12 </a:t>
              </a:r>
              <a:r>
                <a:rPr lang="en-GB" sz="2400" dirty="0" err="1" smtClean="0"/>
                <a:t>Gy</a:t>
              </a:r>
              <a:endParaRPr lang="en-GB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1668" y="1270211"/>
              <a:ext cx="11754118" cy="128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1668" y="846420"/>
              <a:ext cx="1026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0.1 </a:t>
              </a:r>
              <a:r>
                <a:rPr lang="en-GB" sz="2400" dirty="0" err="1" smtClean="0"/>
                <a:t>Gy</a:t>
              </a:r>
              <a:endParaRPr lang="en-GB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11/05/2019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A4DE-C7B9-4552-B5E0-083204A281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1149</Words>
  <Application>Microsoft Office PowerPoint</Application>
  <PresentationFormat>Widescreen</PresentationFormat>
  <Paragraphs>144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Arial</vt:lpstr>
      <vt:lpstr>Arial Narrow</vt:lpstr>
      <vt:lpstr>Calibri</vt:lpstr>
      <vt:lpstr>Calibri Light</vt:lpstr>
      <vt:lpstr>Times New Roman</vt:lpstr>
      <vt:lpstr>Office Theme</vt:lpstr>
      <vt:lpstr>Worksheet</vt:lpstr>
      <vt:lpstr>Document</vt:lpstr>
      <vt:lpstr>Seeking consensus for IEC fluoroscopy on colour dose mapping of skin doses</vt:lpstr>
      <vt:lpstr>Table on form used to collect dose levels and recommended colour selections</vt:lpstr>
      <vt:lpstr>Colour schemes proposed for skin dose mapping</vt:lpstr>
      <vt:lpstr>Consultation on IEC fluoroscopy colour skin dose mapping</vt:lpstr>
      <vt:lpstr>CIELAB colour space</vt:lpstr>
      <vt:lpstr>Visualization of 8 colours in CIELAB space</vt:lpstr>
      <vt:lpstr>Colour target values</vt:lpstr>
      <vt:lpstr>Colour schemes proposed for skin dose mapping</vt:lpstr>
      <vt:lpstr>Dose levels and colour schemes proposed for skin dose mapping</vt:lpstr>
      <vt:lpstr>Consultation on IEC fluoroscopy colour skin dose mapping</vt:lpstr>
      <vt:lpstr>Dose ranges in terms of skin effects </vt:lpstr>
      <vt:lpstr>Dose levels and colour schemes proposed for skin dose mapping</vt:lpstr>
      <vt:lpstr>Recommendations for IEC fluoroscopy colour skin dose mapping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Martin</dc:creator>
  <cp:lastModifiedBy>Colin Martin</cp:lastModifiedBy>
  <cp:revision>35</cp:revision>
  <dcterms:created xsi:type="dcterms:W3CDTF">2018-05-29T13:10:13Z</dcterms:created>
  <dcterms:modified xsi:type="dcterms:W3CDTF">2019-05-15T09:22:43Z</dcterms:modified>
</cp:coreProperties>
</file>