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removePersonalInfoOnSave="1" saveSubsetFonts="1">
  <p:sldMasterIdLst>
    <p:sldMasterId id="2147483648" r:id="rId1"/>
  </p:sldMasterIdLst>
  <p:notesMasterIdLst>
    <p:notesMasterId r:id="rId3"/>
  </p:notesMasterIdLst>
  <p:sldIdLst>
    <p:sldId id="256" r:id="rId2"/>
  </p:sldIdLst>
  <p:sldSz cx="49377600" cy="36576000"/>
  <p:notesSz cx="7010400" cy="9296400"/>
  <p:defaultTextStyle>
    <a:defPPr>
      <a:defRPr lang="en-US"/>
    </a:defPPr>
    <a:lvl1pPr marL="0" algn="l" defTabSz="4909541" rtl="0" eaLnBrk="1" latinLnBrk="0" hangingPunct="1">
      <a:defRPr sz="9642" kern="1200">
        <a:solidFill>
          <a:schemeClr val="tx1"/>
        </a:solidFill>
        <a:latin typeface="+mn-lt"/>
        <a:ea typeface="+mn-ea"/>
        <a:cs typeface="+mn-cs"/>
      </a:defRPr>
    </a:lvl1pPr>
    <a:lvl2pPr marL="2454772" algn="l" defTabSz="4909541" rtl="0" eaLnBrk="1" latinLnBrk="0" hangingPunct="1">
      <a:defRPr sz="9642" kern="1200">
        <a:solidFill>
          <a:schemeClr val="tx1"/>
        </a:solidFill>
        <a:latin typeface="+mn-lt"/>
        <a:ea typeface="+mn-ea"/>
        <a:cs typeface="+mn-cs"/>
      </a:defRPr>
    </a:lvl2pPr>
    <a:lvl3pPr marL="4909541" algn="l" defTabSz="4909541" rtl="0" eaLnBrk="1" latinLnBrk="0" hangingPunct="1">
      <a:defRPr sz="9642" kern="1200">
        <a:solidFill>
          <a:schemeClr val="tx1"/>
        </a:solidFill>
        <a:latin typeface="+mn-lt"/>
        <a:ea typeface="+mn-ea"/>
        <a:cs typeface="+mn-cs"/>
      </a:defRPr>
    </a:lvl3pPr>
    <a:lvl4pPr marL="7364312" algn="l" defTabSz="4909541" rtl="0" eaLnBrk="1" latinLnBrk="0" hangingPunct="1">
      <a:defRPr sz="9642" kern="1200">
        <a:solidFill>
          <a:schemeClr val="tx1"/>
        </a:solidFill>
        <a:latin typeface="+mn-lt"/>
        <a:ea typeface="+mn-ea"/>
        <a:cs typeface="+mn-cs"/>
      </a:defRPr>
    </a:lvl4pPr>
    <a:lvl5pPr marL="9819084" algn="l" defTabSz="4909541" rtl="0" eaLnBrk="1" latinLnBrk="0" hangingPunct="1">
      <a:defRPr sz="9642" kern="1200">
        <a:solidFill>
          <a:schemeClr val="tx1"/>
        </a:solidFill>
        <a:latin typeface="+mn-lt"/>
        <a:ea typeface="+mn-ea"/>
        <a:cs typeface="+mn-cs"/>
      </a:defRPr>
    </a:lvl5pPr>
    <a:lvl6pPr marL="12273854" algn="l" defTabSz="4909541" rtl="0" eaLnBrk="1" latinLnBrk="0" hangingPunct="1">
      <a:defRPr sz="9642" kern="1200">
        <a:solidFill>
          <a:schemeClr val="tx1"/>
        </a:solidFill>
        <a:latin typeface="+mn-lt"/>
        <a:ea typeface="+mn-ea"/>
        <a:cs typeface="+mn-cs"/>
      </a:defRPr>
    </a:lvl6pPr>
    <a:lvl7pPr marL="14728624" algn="l" defTabSz="4909541" rtl="0" eaLnBrk="1" latinLnBrk="0" hangingPunct="1">
      <a:defRPr sz="9642" kern="1200">
        <a:solidFill>
          <a:schemeClr val="tx1"/>
        </a:solidFill>
        <a:latin typeface="+mn-lt"/>
        <a:ea typeface="+mn-ea"/>
        <a:cs typeface="+mn-cs"/>
      </a:defRPr>
    </a:lvl7pPr>
    <a:lvl8pPr marL="17183395" algn="l" defTabSz="4909541" rtl="0" eaLnBrk="1" latinLnBrk="0" hangingPunct="1">
      <a:defRPr sz="9642" kern="1200">
        <a:solidFill>
          <a:schemeClr val="tx1"/>
        </a:solidFill>
        <a:latin typeface="+mn-lt"/>
        <a:ea typeface="+mn-ea"/>
        <a:cs typeface="+mn-cs"/>
      </a:defRPr>
    </a:lvl8pPr>
    <a:lvl9pPr marL="19638166" algn="l" defTabSz="4909541" rtl="0" eaLnBrk="1" latinLnBrk="0" hangingPunct="1">
      <a:defRPr sz="9642"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512" userDrawn="1">
          <p15:clr>
            <a:srgbClr val="A4A3A4"/>
          </p15:clr>
        </p15:guide>
        <p15:guide id="2" pos="14112" userDrawn="1">
          <p15:clr>
            <a:srgbClr val="A4A3A4"/>
          </p15:clr>
        </p15:guide>
        <p15:guide id="3" orient="horz" pos="11712" userDrawn="1">
          <p15:clr>
            <a:srgbClr val="A4A3A4"/>
          </p15:clr>
        </p15:guide>
        <p15:guide id="4" pos="1550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509"/>
    <a:srgbClr val="0000FF"/>
    <a:srgbClr val="3366FF"/>
    <a:srgbClr val="FFA500"/>
    <a:srgbClr val="990000"/>
    <a:srgbClr val="F6E7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0422" autoAdjust="0"/>
  </p:normalViewPr>
  <p:slideViewPr>
    <p:cSldViewPr>
      <p:cViewPr>
        <p:scale>
          <a:sx n="90" d="100"/>
          <a:sy n="90" d="100"/>
        </p:scale>
        <p:origin x="16542" y="15750"/>
      </p:cViewPr>
      <p:guideLst>
        <p:guide orient="horz" pos="10512"/>
        <p:guide orient="horz" pos="11712"/>
        <p:guide pos="14112"/>
        <p:guide pos="1550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WCC4\Desktop\calvin%20data\ramp_modified%20wcc.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832539517081749"/>
          <c:y val="0.10307643022138292"/>
          <c:w val="0.69544846609041489"/>
          <c:h val="0.73118009071135914"/>
        </c:manualLayout>
      </c:layout>
      <c:scatterChart>
        <c:scatterStyle val="lineMarker"/>
        <c:varyColors val="0"/>
        <c:ser>
          <c:idx val="0"/>
          <c:order val="0"/>
          <c:tx>
            <c:strRef>
              <c:f>Sheet1!$S$86</c:f>
              <c:strCache>
                <c:ptCount val="1"/>
                <c:pt idx="0">
                  <c:v>Windows</c:v>
                </c:pt>
              </c:strCache>
            </c:strRef>
          </c:tx>
          <c:xVal>
            <c:numRef>
              <c:f>Sheet1!$R$87:$R$104</c:f>
              <c:numCache>
                <c:formatCode>General</c:formatCode>
                <c:ptCount val="18"/>
                <c:pt idx="0">
                  <c:v>0</c:v>
                </c:pt>
                <c:pt idx="1">
                  <c:v>15</c:v>
                </c:pt>
                <c:pt idx="2">
                  <c:v>30</c:v>
                </c:pt>
                <c:pt idx="3">
                  <c:v>45</c:v>
                </c:pt>
                <c:pt idx="4">
                  <c:v>60</c:v>
                </c:pt>
                <c:pt idx="5">
                  <c:v>75</c:v>
                </c:pt>
                <c:pt idx="6">
                  <c:v>90</c:v>
                </c:pt>
                <c:pt idx="7">
                  <c:v>105</c:v>
                </c:pt>
                <c:pt idx="8">
                  <c:v>120</c:v>
                </c:pt>
                <c:pt idx="9">
                  <c:v>135</c:v>
                </c:pt>
                <c:pt idx="10">
                  <c:v>150</c:v>
                </c:pt>
                <c:pt idx="11">
                  <c:v>165</c:v>
                </c:pt>
                <c:pt idx="12">
                  <c:v>180</c:v>
                </c:pt>
                <c:pt idx="13">
                  <c:v>195</c:v>
                </c:pt>
                <c:pt idx="14">
                  <c:v>210</c:v>
                </c:pt>
                <c:pt idx="15">
                  <c:v>225</c:v>
                </c:pt>
                <c:pt idx="16">
                  <c:v>240</c:v>
                </c:pt>
                <c:pt idx="17">
                  <c:v>255</c:v>
                </c:pt>
              </c:numCache>
            </c:numRef>
          </c:xVal>
          <c:yVal>
            <c:numRef>
              <c:f>Sheet1!$S$87:$S$104</c:f>
              <c:numCache>
                <c:formatCode>General</c:formatCode>
                <c:ptCount val="18"/>
                <c:pt idx="0">
                  <c:v>0</c:v>
                </c:pt>
                <c:pt idx="1">
                  <c:v>31</c:v>
                </c:pt>
                <c:pt idx="2">
                  <c:v>52</c:v>
                </c:pt>
                <c:pt idx="3">
                  <c:v>71</c:v>
                </c:pt>
                <c:pt idx="4">
                  <c:v>87</c:v>
                </c:pt>
                <c:pt idx="5">
                  <c:v>103</c:v>
                </c:pt>
                <c:pt idx="6">
                  <c:v>118</c:v>
                </c:pt>
                <c:pt idx="7">
                  <c:v>132</c:v>
                </c:pt>
                <c:pt idx="8">
                  <c:v>146</c:v>
                </c:pt>
                <c:pt idx="9">
                  <c:v>159</c:v>
                </c:pt>
                <c:pt idx="10">
                  <c:v>172</c:v>
                </c:pt>
                <c:pt idx="11">
                  <c:v>185</c:v>
                </c:pt>
                <c:pt idx="12">
                  <c:v>197</c:v>
                </c:pt>
                <c:pt idx="13">
                  <c:v>209</c:v>
                </c:pt>
                <c:pt idx="14">
                  <c:v>221</c:v>
                </c:pt>
                <c:pt idx="15">
                  <c:v>232</c:v>
                </c:pt>
                <c:pt idx="16">
                  <c:v>244</c:v>
                </c:pt>
                <c:pt idx="17">
                  <c:v>255</c:v>
                </c:pt>
              </c:numCache>
            </c:numRef>
          </c:yVal>
          <c:smooth val="0"/>
        </c:ser>
        <c:ser>
          <c:idx val="1"/>
          <c:order val="1"/>
          <c:tx>
            <c:strRef>
              <c:f>Sheet1!$T$86</c:f>
              <c:strCache>
                <c:ptCount val="1"/>
                <c:pt idx="0">
                  <c:v>ColorMunki</c:v>
                </c:pt>
              </c:strCache>
            </c:strRef>
          </c:tx>
          <c:xVal>
            <c:numRef>
              <c:f>Sheet1!$R$87:$R$104</c:f>
              <c:numCache>
                <c:formatCode>General</c:formatCode>
                <c:ptCount val="18"/>
                <c:pt idx="0">
                  <c:v>0</c:v>
                </c:pt>
                <c:pt idx="1">
                  <c:v>15</c:v>
                </c:pt>
                <c:pt idx="2">
                  <c:v>30</c:v>
                </c:pt>
                <c:pt idx="3">
                  <c:v>45</c:v>
                </c:pt>
                <c:pt idx="4">
                  <c:v>60</c:v>
                </c:pt>
                <c:pt idx="5">
                  <c:v>75</c:v>
                </c:pt>
                <c:pt idx="6">
                  <c:v>90</c:v>
                </c:pt>
                <c:pt idx="7">
                  <c:v>105</c:v>
                </c:pt>
                <c:pt idx="8">
                  <c:v>120</c:v>
                </c:pt>
                <c:pt idx="9">
                  <c:v>135</c:v>
                </c:pt>
                <c:pt idx="10">
                  <c:v>150</c:v>
                </c:pt>
                <c:pt idx="11">
                  <c:v>165</c:v>
                </c:pt>
                <c:pt idx="12">
                  <c:v>180</c:v>
                </c:pt>
                <c:pt idx="13">
                  <c:v>195</c:v>
                </c:pt>
                <c:pt idx="14">
                  <c:v>210</c:v>
                </c:pt>
                <c:pt idx="15">
                  <c:v>225</c:v>
                </c:pt>
                <c:pt idx="16">
                  <c:v>240</c:v>
                </c:pt>
                <c:pt idx="17">
                  <c:v>255</c:v>
                </c:pt>
              </c:numCache>
            </c:numRef>
          </c:xVal>
          <c:yVal>
            <c:numRef>
              <c:f>Sheet1!$T$87:$T$104</c:f>
              <c:numCache>
                <c:formatCode>General</c:formatCode>
                <c:ptCount val="18"/>
                <c:pt idx="0">
                  <c:v>0</c:v>
                </c:pt>
                <c:pt idx="1">
                  <c:v>18</c:v>
                </c:pt>
                <c:pt idx="2">
                  <c:v>34</c:v>
                </c:pt>
                <c:pt idx="3">
                  <c:v>45</c:v>
                </c:pt>
                <c:pt idx="4">
                  <c:v>58</c:v>
                </c:pt>
                <c:pt idx="5">
                  <c:v>69</c:v>
                </c:pt>
                <c:pt idx="6">
                  <c:v>81</c:v>
                </c:pt>
                <c:pt idx="7">
                  <c:v>95</c:v>
                </c:pt>
                <c:pt idx="8">
                  <c:v>109</c:v>
                </c:pt>
                <c:pt idx="9">
                  <c:v>123</c:v>
                </c:pt>
                <c:pt idx="10">
                  <c:v>137</c:v>
                </c:pt>
                <c:pt idx="11">
                  <c:v>152</c:v>
                </c:pt>
                <c:pt idx="12">
                  <c:v>167</c:v>
                </c:pt>
                <c:pt idx="13">
                  <c:v>182</c:v>
                </c:pt>
                <c:pt idx="14">
                  <c:v>198</c:v>
                </c:pt>
                <c:pt idx="15">
                  <c:v>212</c:v>
                </c:pt>
                <c:pt idx="16">
                  <c:v>226</c:v>
                </c:pt>
                <c:pt idx="17">
                  <c:v>241</c:v>
                </c:pt>
              </c:numCache>
            </c:numRef>
          </c:yVal>
          <c:smooth val="0"/>
        </c:ser>
        <c:ser>
          <c:idx val="2"/>
          <c:order val="2"/>
          <c:tx>
            <c:strRef>
              <c:f>Sheet1!$U$86</c:f>
              <c:strCache>
                <c:ptCount val="1"/>
                <c:pt idx="0">
                  <c:v>Spyder</c:v>
                </c:pt>
              </c:strCache>
            </c:strRef>
          </c:tx>
          <c:xVal>
            <c:numRef>
              <c:f>Sheet1!$R$87:$R$104</c:f>
              <c:numCache>
                <c:formatCode>General</c:formatCode>
                <c:ptCount val="18"/>
                <c:pt idx="0">
                  <c:v>0</c:v>
                </c:pt>
                <c:pt idx="1">
                  <c:v>15</c:v>
                </c:pt>
                <c:pt idx="2">
                  <c:v>30</c:v>
                </c:pt>
                <c:pt idx="3">
                  <c:v>45</c:v>
                </c:pt>
                <c:pt idx="4">
                  <c:v>60</c:v>
                </c:pt>
                <c:pt idx="5">
                  <c:v>75</c:v>
                </c:pt>
                <c:pt idx="6">
                  <c:v>90</c:v>
                </c:pt>
                <c:pt idx="7">
                  <c:v>105</c:v>
                </c:pt>
                <c:pt idx="8">
                  <c:v>120</c:v>
                </c:pt>
                <c:pt idx="9">
                  <c:v>135</c:v>
                </c:pt>
                <c:pt idx="10">
                  <c:v>150</c:v>
                </c:pt>
                <c:pt idx="11">
                  <c:v>165</c:v>
                </c:pt>
                <c:pt idx="12">
                  <c:v>180</c:v>
                </c:pt>
                <c:pt idx="13">
                  <c:v>195</c:v>
                </c:pt>
                <c:pt idx="14">
                  <c:v>210</c:v>
                </c:pt>
                <c:pt idx="15">
                  <c:v>225</c:v>
                </c:pt>
                <c:pt idx="16">
                  <c:v>240</c:v>
                </c:pt>
                <c:pt idx="17">
                  <c:v>255</c:v>
                </c:pt>
              </c:numCache>
            </c:numRef>
          </c:xVal>
          <c:yVal>
            <c:numRef>
              <c:f>Sheet1!$U$87:$U$104</c:f>
              <c:numCache>
                <c:formatCode>General</c:formatCode>
                <c:ptCount val="18"/>
                <c:pt idx="0">
                  <c:v>0</c:v>
                </c:pt>
                <c:pt idx="1">
                  <c:v>45</c:v>
                </c:pt>
                <c:pt idx="2">
                  <c:v>79</c:v>
                </c:pt>
                <c:pt idx="3">
                  <c:v>105</c:v>
                </c:pt>
                <c:pt idx="4">
                  <c:v>125</c:v>
                </c:pt>
                <c:pt idx="5">
                  <c:v>140</c:v>
                </c:pt>
                <c:pt idx="6">
                  <c:v>151</c:v>
                </c:pt>
                <c:pt idx="7">
                  <c:v>160</c:v>
                </c:pt>
                <c:pt idx="8">
                  <c:v>168</c:v>
                </c:pt>
                <c:pt idx="9">
                  <c:v>176</c:v>
                </c:pt>
                <c:pt idx="10">
                  <c:v>183</c:v>
                </c:pt>
                <c:pt idx="11">
                  <c:v>192</c:v>
                </c:pt>
                <c:pt idx="12">
                  <c:v>200</c:v>
                </c:pt>
                <c:pt idx="13">
                  <c:v>209</c:v>
                </c:pt>
                <c:pt idx="14">
                  <c:v>218</c:v>
                </c:pt>
                <c:pt idx="15">
                  <c:v>226</c:v>
                </c:pt>
                <c:pt idx="16">
                  <c:v>232</c:v>
                </c:pt>
                <c:pt idx="17">
                  <c:v>235</c:v>
                </c:pt>
              </c:numCache>
            </c:numRef>
          </c:yVal>
          <c:smooth val="0"/>
        </c:ser>
        <c:dLbls>
          <c:showLegendKey val="0"/>
          <c:showVal val="0"/>
          <c:showCatName val="0"/>
          <c:showSerName val="0"/>
          <c:showPercent val="0"/>
          <c:showBubbleSize val="0"/>
        </c:dLbls>
        <c:axId val="86259968"/>
        <c:axId val="146813312"/>
      </c:scatterChart>
      <c:valAx>
        <c:axId val="86259968"/>
        <c:scaling>
          <c:orientation val="minMax"/>
          <c:max val="255"/>
          <c:min val="0"/>
        </c:scaling>
        <c:delete val="0"/>
        <c:axPos val="b"/>
        <c:title>
          <c:tx>
            <c:rich>
              <a:bodyPr/>
              <a:lstStyle/>
              <a:p>
                <a:pPr>
                  <a:defRPr/>
                </a:pPr>
                <a:r>
                  <a:rPr lang="en-US"/>
                  <a:t>Input RGB Value</a:t>
                </a:r>
              </a:p>
            </c:rich>
          </c:tx>
          <c:layout/>
          <c:overlay val="0"/>
        </c:title>
        <c:numFmt formatCode="General" sourceLinked="1"/>
        <c:majorTickMark val="out"/>
        <c:minorTickMark val="none"/>
        <c:tickLblPos val="nextTo"/>
        <c:crossAx val="146813312"/>
        <c:crosses val="autoZero"/>
        <c:crossBetween val="midCat"/>
      </c:valAx>
      <c:valAx>
        <c:axId val="146813312"/>
        <c:scaling>
          <c:orientation val="minMax"/>
          <c:max val="255"/>
          <c:min val="0"/>
        </c:scaling>
        <c:delete val="0"/>
        <c:axPos val="l"/>
        <c:title>
          <c:tx>
            <c:rich>
              <a:bodyPr rot="-5400000" vert="horz"/>
              <a:lstStyle/>
              <a:p>
                <a:pPr>
                  <a:defRPr/>
                </a:pPr>
                <a:r>
                  <a:rPr lang="en-US" dirty="0" smtClean="0"/>
                  <a:t>Output </a:t>
                </a:r>
                <a:r>
                  <a:rPr lang="en-US" dirty="0"/>
                  <a:t>RGB Value</a:t>
                </a:r>
              </a:p>
            </c:rich>
          </c:tx>
          <c:layout/>
          <c:overlay val="0"/>
        </c:title>
        <c:numFmt formatCode="General" sourceLinked="1"/>
        <c:majorTickMark val="out"/>
        <c:minorTickMark val="none"/>
        <c:tickLblPos val="nextTo"/>
        <c:crossAx val="86259968"/>
        <c:crosses val="autoZero"/>
        <c:crossBetween val="midCat"/>
      </c:valAx>
    </c:plotArea>
    <c:legend>
      <c:legendPos val="r"/>
      <c:layout>
        <c:manualLayout>
          <c:xMode val="edge"/>
          <c:yMode val="edge"/>
          <c:x val="0.49610233547690447"/>
          <c:y val="0.65382049941830078"/>
          <c:w val="0.21061864211983686"/>
          <c:h val="0.15488576775868756"/>
        </c:manualLayout>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8649" cy="465138"/>
          </a:xfrm>
          <a:prstGeom prst="rect">
            <a:avLst/>
          </a:prstGeom>
        </p:spPr>
        <p:txBody>
          <a:bodyPr vert="horz" lIns="91431" tIns="45715" rIns="91431" bIns="45715" rtlCol="0"/>
          <a:lstStyle>
            <a:lvl1pPr algn="l">
              <a:defRPr sz="1200"/>
            </a:lvl1pPr>
          </a:lstStyle>
          <a:p>
            <a:endParaRPr lang="en-US" dirty="0"/>
          </a:p>
        </p:txBody>
      </p:sp>
      <p:sp>
        <p:nvSpPr>
          <p:cNvPr id="3" name="Date Placeholder 2"/>
          <p:cNvSpPr>
            <a:spLocks noGrp="1"/>
          </p:cNvSpPr>
          <p:nvPr>
            <p:ph type="dt" idx="1"/>
          </p:nvPr>
        </p:nvSpPr>
        <p:spPr>
          <a:xfrm>
            <a:off x="3970134" y="1"/>
            <a:ext cx="3038648" cy="465138"/>
          </a:xfrm>
          <a:prstGeom prst="rect">
            <a:avLst/>
          </a:prstGeom>
        </p:spPr>
        <p:txBody>
          <a:bodyPr vert="horz" lIns="91431" tIns="45715" rIns="91431" bIns="45715" rtlCol="0"/>
          <a:lstStyle>
            <a:lvl1pPr algn="r">
              <a:defRPr sz="1200"/>
            </a:lvl1pPr>
          </a:lstStyle>
          <a:p>
            <a:fld id="{AAD19983-4B5F-4BA6-B348-45084DD7765E}" type="datetimeFigureOut">
              <a:rPr lang="en-US" smtClean="0"/>
              <a:t>8/4/2017</a:t>
            </a:fld>
            <a:endParaRPr lang="en-US" dirty="0"/>
          </a:p>
        </p:txBody>
      </p:sp>
      <p:sp>
        <p:nvSpPr>
          <p:cNvPr id="4" name="Slide Image Placeholder 3"/>
          <p:cNvSpPr>
            <a:spLocks noGrp="1" noRot="1" noChangeAspect="1"/>
          </p:cNvSpPr>
          <p:nvPr>
            <p:ph type="sldImg" idx="2"/>
          </p:nvPr>
        </p:nvSpPr>
        <p:spPr>
          <a:xfrm>
            <a:off x="1154113" y="696913"/>
            <a:ext cx="4703762" cy="3486150"/>
          </a:xfrm>
          <a:prstGeom prst="rect">
            <a:avLst/>
          </a:prstGeom>
          <a:noFill/>
          <a:ln w="12700">
            <a:solidFill>
              <a:prstClr val="black"/>
            </a:solidFill>
          </a:ln>
        </p:spPr>
        <p:txBody>
          <a:bodyPr vert="horz" lIns="91431" tIns="45715" rIns="91431" bIns="45715" rtlCol="0" anchor="ctr"/>
          <a:lstStyle/>
          <a:p>
            <a:endParaRPr lang="en-US" dirty="0"/>
          </a:p>
        </p:txBody>
      </p:sp>
      <p:sp>
        <p:nvSpPr>
          <p:cNvPr id="5" name="Notes Placeholder 4"/>
          <p:cNvSpPr>
            <a:spLocks noGrp="1"/>
          </p:cNvSpPr>
          <p:nvPr>
            <p:ph type="body" sz="quarter" idx="3"/>
          </p:nvPr>
        </p:nvSpPr>
        <p:spPr>
          <a:xfrm>
            <a:off x="701848" y="4416429"/>
            <a:ext cx="5608320" cy="4183063"/>
          </a:xfrm>
          <a:prstGeom prst="rect">
            <a:avLst/>
          </a:prstGeom>
        </p:spPr>
        <p:txBody>
          <a:bodyPr vert="horz" lIns="91431" tIns="45715" rIns="91431" bIns="4571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676"/>
            <a:ext cx="3038649" cy="465138"/>
          </a:xfrm>
          <a:prstGeom prst="rect">
            <a:avLst/>
          </a:prstGeom>
        </p:spPr>
        <p:txBody>
          <a:bodyPr vert="horz" lIns="91431" tIns="45715" rIns="91431" bIns="4571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134" y="8829676"/>
            <a:ext cx="3038648" cy="465138"/>
          </a:xfrm>
          <a:prstGeom prst="rect">
            <a:avLst/>
          </a:prstGeom>
        </p:spPr>
        <p:txBody>
          <a:bodyPr vert="horz" lIns="91431" tIns="45715" rIns="91431" bIns="45715" rtlCol="0" anchor="b"/>
          <a:lstStyle>
            <a:lvl1pPr algn="r">
              <a:defRPr sz="1200"/>
            </a:lvl1pPr>
          </a:lstStyle>
          <a:p>
            <a:fld id="{6239FC2E-C107-43E9-B626-16A9AFBC2375}" type="slidenum">
              <a:rPr lang="en-US" smtClean="0"/>
              <a:t>‹#›</a:t>
            </a:fld>
            <a:endParaRPr lang="en-US" dirty="0"/>
          </a:p>
        </p:txBody>
      </p:sp>
    </p:spTree>
    <p:extLst>
      <p:ext uri="{BB962C8B-B14F-4D97-AF65-F5344CB8AC3E}">
        <p14:creationId xmlns:p14="http://schemas.microsoft.com/office/powerpoint/2010/main" val="3772800800"/>
      </p:ext>
    </p:extLst>
  </p:cSld>
  <p:clrMap bg1="lt1" tx1="dk1" bg2="lt2" tx2="dk2" accent1="accent1" accent2="accent2" accent3="accent3" accent4="accent4" accent5="accent5" accent6="accent6" hlink="hlink" folHlink="folHlink"/>
  <p:notesStyle>
    <a:lvl1pPr marL="0" algn="l" defTabSz="1227587" rtl="0" eaLnBrk="1" latinLnBrk="0" hangingPunct="1">
      <a:defRPr sz="1587" kern="1200">
        <a:solidFill>
          <a:schemeClr val="tx1"/>
        </a:solidFill>
        <a:latin typeface="+mn-lt"/>
        <a:ea typeface="+mn-ea"/>
        <a:cs typeface="+mn-cs"/>
      </a:defRPr>
    </a:lvl1pPr>
    <a:lvl2pPr marL="613792" algn="l" defTabSz="1227587" rtl="0" eaLnBrk="1" latinLnBrk="0" hangingPunct="1">
      <a:defRPr sz="1587" kern="1200">
        <a:solidFill>
          <a:schemeClr val="tx1"/>
        </a:solidFill>
        <a:latin typeface="+mn-lt"/>
        <a:ea typeface="+mn-ea"/>
        <a:cs typeface="+mn-cs"/>
      </a:defRPr>
    </a:lvl2pPr>
    <a:lvl3pPr marL="1227587" algn="l" defTabSz="1227587" rtl="0" eaLnBrk="1" latinLnBrk="0" hangingPunct="1">
      <a:defRPr sz="1587" kern="1200">
        <a:solidFill>
          <a:schemeClr val="tx1"/>
        </a:solidFill>
        <a:latin typeface="+mn-lt"/>
        <a:ea typeface="+mn-ea"/>
        <a:cs typeface="+mn-cs"/>
      </a:defRPr>
    </a:lvl3pPr>
    <a:lvl4pPr marL="1841380" algn="l" defTabSz="1227587" rtl="0" eaLnBrk="1" latinLnBrk="0" hangingPunct="1">
      <a:defRPr sz="1587" kern="1200">
        <a:solidFill>
          <a:schemeClr val="tx1"/>
        </a:solidFill>
        <a:latin typeface="+mn-lt"/>
        <a:ea typeface="+mn-ea"/>
        <a:cs typeface="+mn-cs"/>
      </a:defRPr>
    </a:lvl4pPr>
    <a:lvl5pPr marL="2455174" algn="l" defTabSz="1227587" rtl="0" eaLnBrk="1" latinLnBrk="0" hangingPunct="1">
      <a:defRPr sz="1587" kern="1200">
        <a:solidFill>
          <a:schemeClr val="tx1"/>
        </a:solidFill>
        <a:latin typeface="+mn-lt"/>
        <a:ea typeface="+mn-ea"/>
        <a:cs typeface="+mn-cs"/>
      </a:defRPr>
    </a:lvl5pPr>
    <a:lvl6pPr marL="3068967" algn="l" defTabSz="1227587" rtl="0" eaLnBrk="1" latinLnBrk="0" hangingPunct="1">
      <a:defRPr sz="1587" kern="1200">
        <a:solidFill>
          <a:schemeClr val="tx1"/>
        </a:solidFill>
        <a:latin typeface="+mn-lt"/>
        <a:ea typeface="+mn-ea"/>
        <a:cs typeface="+mn-cs"/>
      </a:defRPr>
    </a:lvl6pPr>
    <a:lvl7pPr marL="3682760" algn="l" defTabSz="1227587" rtl="0" eaLnBrk="1" latinLnBrk="0" hangingPunct="1">
      <a:defRPr sz="1587" kern="1200">
        <a:solidFill>
          <a:schemeClr val="tx1"/>
        </a:solidFill>
        <a:latin typeface="+mn-lt"/>
        <a:ea typeface="+mn-ea"/>
        <a:cs typeface="+mn-cs"/>
      </a:defRPr>
    </a:lvl7pPr>
    <a:lvl8pPr marL="4296554" algn="l" defTabSz="1227587" rtl="0" eaLnBrk="1" latinLnBrk="0" hangingPunct="1">
      <a:defRPr sz="1587" kern="1200">
        <a:solidFill>
          <a:schemeClr val="tx1"/>
        </a:solidFill>
        <a:latin typeface="+mn-lt"/>
        <a:ea typeface="+mn-ea"/>
        <a:cs typeface="+mn-cs"/>
      </a:defRPr>
    </a:lvl8pPr>
    <a:lvl9pPr marL="4910346" algn="l" defTabSz="1227587" rtl="0" eaLnBrk="1" latinLnBrk="0" hangingPunct="1">
      <a:defRPr sz="158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4113" y="696913"/>
            <a:ext cx="4703762"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239FC2E-C107-43E9-B626-16A9AFBC2375}" type="slidenum">
              <a:rPr lang="en-US" smtClean="0"/>
              <a:t>2</a:t>
            </a:fld>
            <a:endParaRPr lang="en-US" dirty="0"/>
          </a:p>
        </p:txBody>
      </p:sp>
    </p:spTree>
    <p:extLst>
      <p:ext uri="{BB962C8B-B14F-4D97-AF65-F5344CB8AC3E}">
        <p14:creationId xmlns:p14="http://schemas.microsoft.com/office/powerpoint/2010/main" val="3594397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11362273"/>
            <a:ext cx="41970960" cy="7840133"/>
          </a:xfrm>
        </p:spPr>
        <p:txBody>
          <a:bodyPr/>
          <a:lstStyle/>
          <a:p>
            <a:r>
              <a:rPr lang="en-US"/>
              <a:t>Click to edit Master title style</a:t>
            </a:r>
          </a:p>
        </p:txBody>
      </p:sp>
      <p:sp>
        <p:nvSpPr>
          <p:cNvPr id="3" name="Subtitle 2"/>
          <p:cNvSpPr>
            <a:spLocks noGrp="1"/>
          </p:cNvSpPr>
          <p:nvPr>
            <p:ph type="subTitle" idx="1"/>
          </p:nvPr>
        </p:nvSpPr>
        <p:spPr>
          <a:xfrm>
            <a:off x="7406640" y="20726400"/>
            <a:ext cx="34564320" cy="9347200"/>
          </a:xfrm>
        </p:spPr>
        <p:txBody>
          <a:bodyPr/>
          <a:lstStyle>
            <a:lvl1pPr marL="0" indent="0" algn="ctr">
              <a:buNone/>
              <a:defRPr>
                <a:solidFill>
                  <a:schemeClr val="tx1">
                    <a:tint val="75000"/>
                  </a:schemeClr>
                </a:solidFill>
              </a:defRPr>
            </a:lvl1pPr>
            <a:lvl2pPr marL="2437780" indent="0" algn="ctr">
              <a:buNone/>
              <a:defRPr>
                <a:solidFill>
                  <a:schemeClr val="tx1">
                    <a:tint val="75000"/>
                  </a:schemeClr>
                </a:solidFill>
              </a:defRPr>
            </a:lvl2pPr>
            <a:lvl3pPr marL="4875560" indent="0" algn="ctr">
              <a:buNone/>
              <a:defRPr>
                <a:solidFill>
                  <a:schemeClr val="tx1">
                    <a:tint val="75000"/>
                  </a:schemeClr>
                </a:solidFill>
              </a:defRPr>
            </a:lvl3pPr>
            <a:lvl4pPr marL="7313341" indent="0" algn="ctr">
              <a:buNone/>
              <a:defRPr>
                <a:solidFill>
                  <a:schemeClr val="tx1">
                    <a:tint val="75000"/>
                  </a:schemeClr>
                </a:solidFill>
              </a:defRPr>
            </a:lvl4pPr>
            <a:lvl5pPr marL="9751123" indent="0" algn="ctr">
              <a:buNone/>
              <a:defRPr>
                <a:solidFill>
                  <a:schemeClr val="tx1">
                    <a:tint val="75000"/>
                  </a:schemeClr>
                </a:solidFill>
              </a:defRPr>
            </a:lvl5pPr>
            <a:lvl6pPr marL="12188902" indent="0" algn="ctr">
              <a:buNone/>
              <a:defRPr>
                <a:solidFill>
                  <a:schemeClr val="tx1">
                    <a:tint val="75000"/>
                  </a:schemeClr>
                </a:solidFill>
              </a:defRPr>
            </a:lvl6pPr>
            <a:lvl7pPr marL="14626682" indent="0" algn="ctr">
              <a:buNone/>
              <a:defRPr>
                <a:solidFill>
                  <a:schemeClr val="tx1">
                    <a:tint val="75000"/>
                  </a:schemeClr>
                </a:solidFill>
              </a:defRPr>
            </a:lvl7pPr>
            <a:lvl8pPr marL="17064463" indent="0" algn="ctr">
              <a:buNone/>
              <a:defRPr>
                <a:solidFill>
                  <a:schemeClr val="tx1">
                    <a:tint val="75000"/>
                  </a:schemeClr>
                </a:solidFill>
              </a:defRPr>
            </a:lvl8pPr>
            <a:lvl9pPr marL="1950224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C6EE90-0CA5-4BEA-8BB7-B1B186BC681D}" type="datetimeFigureOut">
              <a:rPr lang="en-US" smtClean="0"/>
              <a:pPr/>
              <a:t>8/4/2017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7E8880-8564-41C0-B1DA-88AA01E131D7}" type="slidenum">
              <a:rPr lang="en-US" smtClean="0"/>
              <a:pPr/>
              <a:t>‹#›</a:t>
            </a:fld>
            <a:endParaRPr lang="en-US" dirty="0"/>
          </a:p>
        </p:txBody>
      </p:sp>
    </p:spTree>
    <p:extLst>
      <p:ext uri="{BB962C8B-B14F-4D97-AF65-F5344CB8AC3E}">
        <p14:creationId xmlns:p14="http://schemas.microsoft.com/office/powerpoint/2010/main" val="1238585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C6EE90-0CA5-4BEA-8BB7-B1B186BC681D}" type="datetimeFigureOut">
              <a:rPr lang="en-US" smtClean="0"/>
              <a:pPr/>
              <a:t>8/4/2017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7E8880-8564-41C0-B1DA-88AA01E131D7}" type="slidenum">
              <a:rPr lang="en-US" smtClean="0"/>
              <a:pPr/>
              <a:t>‹#›</a:t>
            </a:fld>
            <a:endParaRPr lang="en-US" dirty="0"/>
          </a:p>
        </p:txBody>
      </p:sp>
    </p:spTree>
    <p:extLst>
      <p:ext uri="{BB962C8B-B14F-4D97-AF65-F5344CB8AC3E}">
        <p14:creationId xmlns:p14="http://schemas.microsoft.com/office/powerpoint/2010/main" val="1505629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1835769" y="10938936"/>
            <a:ext cx="53329520" cy="233019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847199" y="10938936"/>
            <a:ext cx="159165610" cy="233019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C6EE90-0CA5-4BEA-8BB7-B1B186BC681D}" type="datetimeFigureOut">
              <a:rPr lang="en-US" smtClean="0"/>
              <a:pPr/>
              <a:t>8/4/2017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7E8880-8564-41C0-B1DA-88AA01E131D7}" type="slidenum">
              <a:rPr lang="en-US" smtClean="0"/>
              <a:pPr/>
              <a:t>‹#›</a:t>
            </a:fld>
            <a:endParaRPr lang="en-US" dirty="0"/>
          </a:p>
        </p:txBody>
      </p:sp>
    </p:spTree>
    <p:extLst>
      <p:ext uri="{BB962C8B-B14F-4D97-AF65-F5344CB8AC3E}">
        <p14:creationId xmlns:p14="http://schemas.microsoft.com/office/powerpoint/2010/main" val="848757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C6EE90-0CA5-4BEA-8BB7-B1B186BC681D}" type="datetimeFigureOut">
              <a:rPr lang="en-US" smtClean="0"/>
              <a:pPr/>
              <a:t>8/4/2017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7E8880-8564-41C0-B1DA-88AA01E131D7}" type="slidenum">
              <a:rPr lang="en-US" smtClean="0"/>
              <a:pPr/>
              <a:t>‹#›</a:t>
            </a:fld>
            <a:endParaRPr lang="en-US" dirty="0"/>
          </a:p>
        </p:txBody>
      </p:sp>
    </p:spTree>
    <p:extLst>
      <p:ext uri="{BB962C8B-B14F-4D97-AF65-F5344CB8AC3E}">
        <p14:creationId xmlns:p14="http://schemas.microsoft.com/office/powerpoint/2010/main" val="344747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00490" y="23503472"/>
            <a:ext cx="41970960" cy="7264400"/>
          </a:xfrm>
        </p:spPr>
        <p:txBody>
          <a:bodyPr anchor="t"/>
          <a:lstStyle>
            <a:lvl1pPr algn="l">
              <a:defRPr sz="21333" b="1" cap="all"/>
            </a:lvl1pPr>
          </a:lstStyle>
          <a:p>
            <a:r>
              <a:rPr lang="en-US"/>
              <a:t>Click to edit Master title style</a:t>
            </a:r>
          </a:p>
        </p:txBody>
      </p:sp>
      <p:sp>
        <p:nvSpPr>
          <p:cNvPr id="3" name="Text Placeholder 2"/>
          <p:cNvSpPr>
            <a:spLocks noGrp="1"/>
          </p:cNvSpPr>
          <p:nvPr>
            <p:ph type="body" idx="1"/>
          </p:nvPr>
        </p:nvSpPr>
        <p:spPr>
          <a:xfrm>
            <a:off x="3900490" y="15502473"/>
            <a:ext cx="41970960" cy="8000998"/>
          </a:xfrm>
        </p:spPr>
        <p:txBody>
          <a:bodyPr anchor="b"/>
          <a:lstStyle>
            <a:lvl1pPr marL="0" indent="0">
              <a:buNone/>
              <a:defRPr sz="10666">
                <a:solidFill>
                  <a:schemeClr val="tx1">
                    <a:tint val="75000"/>
                  </a:schemeClr>
                </a:solidFill>
              </a:defRPr>
            </a:lvl1pPr>
            <a:lvl2pPr marL="2437780" indent="0">
              <a:buNone/>
              <a:defRPr sz="9576">
                <a:solidFill>
                  <a:schemeClr val="tx1">
                    <a:tint val="75000"/>
                  </a:schemeClr>
                </a:solidFill>
              </a:defRPr>
            </a:lvl2pPr>
            <a:lvl3pPr marL="4875560" indent="0">
              <a:buNone/>
              <a:defRPr sz="8606">
                <a:solidFill>
                  <a:schemeClr val="tx1">
                    <a:tint val="75000"/>
                  </a:schemeClr>
                </a:solidFill>
              </a:defRPr>
            </a:lvl3pPr>
            <a:lvl4pPr marL="7313341" indent="0">
              <a:buNone/>
              <a:defRPr sz="7394">
                <a:solidFill>
                  <a:schemeClr val="tx1">
                    <a:tint val="75000"/>
                  </a:schemeClr>
                </a:solidFill>
              </a:defRPr>
            </a:lvl4pPr>
            <a:lvl5pPr marL="9751123" indent="0">
              <a:buNone/>
              <a:defRPr sz="7394">
                <a:solidFill>
                  <a:schemeClr val="tx1">
                    <a:tint val="75000"/>
                  </a:schemeClr>
                </a:solidFill>
              </a:defRPr>
            </a:lvl5pPr>
            <a:lvl6pPr marL="12188902" indent="0">
              <a:buNone/>
              <a:defRPr sz="7394">
                <a:solidFill>
                  <a:schemeClr val="tx1">
                    <a:tint val="75000"/>
                  </a:schemeClr>
                </a:solidFill>
              </a:defRPr>
            </a:lvl6pPr>
            <a:lvl7pPr marL="14626682" indent="0">
              <a:buNone/>
              <a:defRPr sz="7394">
                <a:solidFill>
                  <a:schemeClr val="tx1">
                    <a:tint val="75000"/>
                  </a:schemeClr>
                </a:solidFill>
              </a:defRPr>
            </a:lvl7pPr>
            <a:lvl8pPr marL="17064463" indent="0">
              <a:buNone/>
              <a:defRPr sz="7394">
                <a:solidFill>
                  <a:schemeClr val="tx1">
                    <a:tint val="75000"/>
                  </a:schemeClr>
                </a:solidFill>
              </a:defRPr>
            </a:lvl8pPr>
            <a:lvl9pPr marL="19502243" indent="0">
              <a:buNone/>
              <a:defRPr sz="739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C6EE90-0CA5-4BEA-8BB7-B1B186BC681D}" type="datetimeFigureOut">
              <a:rPr lang="en-US" smtClean="0"/>
              <a:pPr/>
              <a:t>8/4/2017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7E8880-8564-41C0-B1DA-88AA01E131D7}" type="slidenum">
              <a:rPr lang="en-US" smtClean="0"/>
              <a:pPr/>
              <a:t>‹#›</a:t>
            </a:fld>
            <a:endParaRPr lang="en-US" dirty="0"/>
          </a:p>
        </p:txBody>
      </p:sp>
    </p:spTree>
    <p:extLst>
      <p:ext uri="{BB962C8B-B14F-4D97-AF65-F5344CB8AC3E}">
        <p14:creationId xmlns:p14="http://schemas.microsoft.com/office/powerpoint/2010/main" val="3469856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47200" y="63720133"/>
            <a:ext cx="106247565" cy="180238400"/>
          </a:xfrm>
        </p:spPr>
        <p:txBody>
          <a:bodyPr/>
          <a:lstStyle>
            <a:lvl1pPr>
              <a:defRPr sz="14909"/>
            </a:lvl1pPr>
            <a:lvl2pPr>
              <a:defRPr sz="12727"/>
            </a:lvl2pPr>
            <a:lvl3pPr>
              <a:defRPr sz="10666"/>
            </a:lvl3pPr>
            <a:lvl4pPr>
              <a:defRPr sz="9576"/>
            </a:lvl4pPr>
            <a:lvl5pPr>
              <a:defRPr sz="9576"/>
            </a:lvl5pPr>
            <a:lvl6pPr>
              <a:defRPr sz="9576"/>
            </a:lvl6pPr>
            <a:lvl7pPr>
              <a:defRPr sz="9576"/>
            </a:lvl7pPr>
            <a:lvl8pPr>
              <a:defRPr sz="9576"/>
            </a:lvl8pPr>
            <a:lvl9pPr>
              <a:defRPr sz="957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18917725" y="63720133"/>
            <a:ext cx="106247565" cy="180238400"/>
          </a:xfrm>
        </p:spPr>
        <p:txBody>
          <a:bodyPr/>
          <a:lstStyle>
            <a:lvl1pPr>
              <a:defRPr sz="14909"/>
            </a:lvl1pPr>
            <a:lvl2pPr>
              <a:defRPr sz="12727"/>
            </a:lvl2pPr>
            <a:lvl3pPr>
              <a:defRPr sz="10666"/>
            </a:lvl3pPr>
            <a:lvl4pPr>
              <a:defRPr sz="9576"/>
            </a:lvl4pPr>
            <a:lvl5pPr>
              <a:defRPr sz="9576"/>
            </a:lvl5pPr>
            <a:lvl6pPr>
              <a:defRPr sz="9576"/>
            </a:lvl6pPr>
            <a:lvl7pPr>
              <a:defRPr sz="9576"/>
            </a:lvl7pPr>
            <a:lvl8pPr>
              <a:defRPr sz="9576"/>
            </a:lvl8pPr>
            <a:lvl9pPr>
              <a:defRPr sz="957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C6EE90-0CA5-4BEA-8BB7-B1B186BC681D}" type="datetimeFigureOut">
              <a:rPr lang="en-US" smtClean="0"/>
              <a:pPr/>
              <a:t>8/4/2017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7E8880-8564-41C0-B1DA-88AA01E131D7}" type="slidenum">
              <a:rPr lang="en-US" smtClean="0"/>
              <a:pPr/>
              <a:t>‹#›</a:t>
            </a:fld>
            <a:endParaRPr lang="en-US" dirty="0"/>
          </a:p>
        </p:txBody>
      </p:sp>
    </p:spTree>
    <p:extLst>
      <p:ext uri="{BB962C8B-B14F-4D97-AF65-F5344CB8AC3E}">
        <p14:creationId xmlns:p14="http://schemas.microsoft.com/office/powerpoint/2010/main" val="3037948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68880" y="1464736"/>
            <a:ext cx="44439840" cy="6096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468882" y="8187271"/>
            <a:ext cx="21817015" cy="3412064"/>
          </a:xfrm>
        </p:spPr>
        <p:txBody>
          <a:bodyPr anchor="b"/>
          <a:lstStyle>
            <a:lvl1pPr marL="0" indent="0">
              <a:buNone/>
              <a:defRPr sz="12727" b="1"/>
            </a:lvl1pPr>
            <a:lvl2pPr marL="2437780" indent="0">
              <a:buNone/>
              <a:defRPr sz="10666" b="1"/>
            </a:lvl2pPr>
            <a:lvl3pPr marL="4875560" indent="0">
              <a:buNone/>
              <a:defRPr sz="9576" b="1"/>
            </a:lvl3pPr>
            <a:lvl4pPr marL="7313341" indent="0">
              <a:buNone/>
              <a:defRPr sz="8606" b="1"/>
            </a:lvl4pPr>
            <a:lvl5pPr marL="9751123" indent="0">
              <a:buNone/>
              <a:defRPr sz="8606" b="1"/>
            </a:lvl5pPr>
            <a:lvl6pPr marL="12188902" indent="0">
              <a:buNone/>
              <a:defRPr sz="8606" b="1"/>
            </a:lvl6pPr>
            <a:lvl7pPr marL="14626682" indent="0">
              <a:buNone/>
              <a:defRPr sz="8606" b="1"/>
            </a:lvl7pPr>
            <a:lvl8pPr marL="17064463" indent="0">
              <a:buNone/>
              <a:defRPr sz="8606" b="1"/>
            </a:lvl8pPr>
            <a:lvl9pPr marL="19502243" indent="0">
              <a:buNone/>
              <a:defRPr sz="8606" b="1"/>
            </a:lvl9pPr>
          </a:lstStyle>
          <a:p>
            <a:pPr lvl="0"/>
            <a:r>
              <a:rPr lang="en-US"/>
              <a:t>Click to edit Master text styles</a:t>
            </a:r>
          </a:p>
        </p:txBody>
      </p:sp>
      <p:sp>
        <p:nvSpPr>
          <p:cNvPr id="4" name="Content Placeholder 3"/>
          <p:cNvSpPr>
            <a:spLocks noGrp="1"/>
          </p:cNvSpPr>
          <p:nvPr>
            <p:ph sz="half" idx="2"/>
          </p:nvPr>
        </p:nvSpPr>
        <p:spPr>
          <a:xfrm>
            <a:off x="2468882" y="11599335"/>
            <a:ext cx="21817015" cy="21073536"/>
          </a:xfrm>
        </p:spPr>
        <p:txBody>
          <a:bodyPr/>
          <a:lstStyle>
            <a:lvl1pPr>
              <a:defRPr sz="12727"/>
            </a:lvl1pPr>
            <a:lvl2pPr>
              <a:defRPr sz="10666"/>
            </a:lvl2pPr>
            <a:lvl3pPr>
              <a:defRPr sz="9576"/>
            </a:lvl3pPr>
            <a:lvl4pPr>
              <a:defRPr sz="8606"/>
            </a:lvl4pPr>
            <a:lvl5pPr>
              <a:defRPr sz="8606"/>
            </a:lvl5pPr>
            <a:lvl6pPr>
              <a:defRPr sz="8606"/>
            </a:lvl6pPr>
            <a:lvl7pPr>
              <a:defRPr sz="8606"/>
            </a:lvl7pPr>
            <a:lvl8pPr>
              <a:defRPr sz="8606"/>
            </a:lvl8pPr>
            <a:lvl9pPr>
              <a:defRPr sz="86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5083140" y="8187271"/>
            <a:ext cx="21825585" cy="3412064"/>
          </a:xfrm>
        </p:spPr>
        <p:txBody>
          <a:bodyPr anchor="b"/>
          <a:lstStyle>
            <a:lvl1pPr marL="0" indent="0">
              <a:buNone/>
              <a:defRPr sz="12727" b="1"/>
            </a:lvl1pPr>
            <a:lvl2pPr marL="2437780" indent="0">
              <a:buNone/>
              <a:defRPr sz="10666" b="1"/>
            </a:lvl2pPr>
            <a:lvl3pPr marL="4875560" indent="0">
              <a:buNone/>
              <a:defRPr sz="9576" b="1"/>
            </a:lvl3pPr>
            <a:lvl4pPr marL="7313341" indent="0">
              <a:buNone/>
              <a:defRPr sz="8606" b="1"/>
            </a:lvl4pPr>
            <a:lvl5pPr marL="9751123" indent="0">
              <a:buNone/>
              <a:defRPr sz="8606" b="1"/>
            </a:lvl5pPr>
            <a:lvl6pPr marL="12188902" indent="0">
              <a:buNone/>
              <a:defRPr sz="8606" b="1"/>
            </a:lvl6pPr>
            <a:lvl7pPr marL="14626682" indent="0">
              <a:buNone/>
              <a:defRPr sz="8606" b="1"/>
            </a:lvl7pPr>
            <a:lvl8pPr marL="17064463" indent="0">
              <a:buNone/>
              <a:defRPr sz="8606" b="1"/>
            </a:lvl8pPr>
            <a:lvl9pPr marL="19502243" indent="0">
              <a:buNone/>
              <a:defRPr sz="8606" b="1"/>
            </a:lvl9pPr>
          </a:lstStyle>
          <a:p>
            <a:pPr lvl="0"/>
            <a:r>
              <a:rPr lang="en-US"/>
              <a:t>Click to edit Master text styles</a:t>
            </a:r>
          </a:p>
        </p:txBody>
      </p:sp>
      <p:sp>
        <p:nvSpPr>
          <p:cNvPr id="6" name="Content Placeholder 5"/>
          <p:cNvSpPr>
            <a:spLocks noGrp="1"/>
          </p:cNvSpPr>
          <p:nvPr>
            <p:ph sz="quarter" idx="4"/>
          </p:nvPr>
        </p:nvSpPr>
        <p:spPr>
          <a:xfrm>
            <a:off x="25083140" y="11599335"/>
            <a:ext cx="21825585" cy="21073536"/>
          </a:xfrm>
        </p:spPr>
        <p:txBody>
          <a:bodyPr/>
          <a:lstStyle>
            <a:lvl1pPr>
              <a:defRPr sz="12727"/>
            </a:lvl1pPr>
            <a:lvl2pPr>
              <a:defRPr sz="10666"/>
            </a:lvl2pPr>
            <a:lvl3pPr>
              <a:defRPr sz="9576"/>
            </a:lvl3pPr>
            <a:lvl4pPr>
              <a:defRPr sz="8606"/>
            </a:lvl4pPr>
            <a:lvl5pPr>
              <a:defRPr sz="8606"/>
            </a:lvl5pPr>
            <a:lvl6pPr>
              <a:defRPr sz="8606"/>
            </a:lvl6pPr>
            <a:lvl7pPr>
              <a:defRPr sz="8606"/>
            </a:lvl7pPr>
            <a:lvl8pPr>
              <a:defRPr sz="8606"/>
            </a:lvl8pPr>
            <a:lvl9pPr>
              <a:defRPr sz="86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C6EE90-0CA5-4BEA-8BB7-B1B186BC681D}" type="datetimeFigureOut">
              <a:rPr lang="en-US" smtClean="0"/>
              <a:pPr/>
              <a:t>8/4/2017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47E8880-8564-41C0-B1DA-88AA01E131D7}" type="slidenum">
              <a:rPr lang="en-US" smtClean="0"/>
              <a:pPr/>
              <a:t>‹#›</a:t>
            </a:fld>
            <a:endParaRPr lang="en-US" dirty="0"/>
          </a:p>
        </p:txBody>
      </p:sp>
    </p:spTree>
    <p:extLst>
      <p:ext uri="{BB962C8B-B14F-4D97-AF65-F5344CB8AC3E}">
        <p14:creationId xmlns:p14="http://schemas.microsoft.com/office/powerpoint/2010/main" val="3196100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C6EE90-0CA5-4BEA-8BB7-B1B186BC681D}" type="datetimeFigureOut">
              <a:rPr lang="en-US" smtClean="0"/>
              <a:pPr/>
              <a:t>8/4/2017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47E8880-8564-41C0-B1DA-88AA01E131D7}" type="slidenum">
              <a:rPr lang="en-US" smtClean="0"/>
              <a:pPr/>
              <a:t>‹#›</a:t>
            </a:fld>
            <a:endParaRPr lang="en-US" dirty="0"/>
          </a:p>
        </p:txBody>
      </p:sp>
    </p:spTree>
    <p:extLst>
      <p:ext uri="{BB962C8B-B14F-4D97-AF65-F5344CB8AC3E}">
        <p14:creationId xmlns:p14="http://schemas.microsoft.com/office/powerpoint/2010/main" val="3332849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C6EE90-0CA5-4BEA-8BB7-B1B186BC681D}" type="datetimeFigureOut">
              <a:rPr lang="en-US" smtClean="0"/>
              <a:pPr/>
              <a:t>8/4/2017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47E8880-8564-41C0-B1DA-88AA01E131D7}" type="slidenum">
              <a:rPr lang="en-US" smtClean="0"/>
              <a:pPr/>
              <a:t>‹#›</a:t>
            </a:fld>
            <a:endParaRPr lang="en-US" dirty="0"/>
          </a:p>
        </p:txBody>
      </p:sp>
    </p:spTree>
    <p:extLst>
      <p:ext uri="{BB962C8B-B14F-4D97-AF65-F5344CB8AC3E}">
        <p14:creationId xmlns:p14="http://schemas.microsoft.com/office/powerpoint/2010/main" val="1027703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8884" y="1456267"/>
            <a:ext cx="16244890" cy="6197600"/>
          </a:xfrm>
        </p:spPr>
        <p:txBody>
          <a:bodyPr anchor="b"/>
          <a:lstStyle>
            <a:lvl1pPr algn="l">
              <a:defRPr sz="10666" b="1"/>
            </a:lvl1pPr>
          </a:lstStyle>
          <a:p>
            <a:r>
              <a:rPr lang="en-US"/>
              <a:t>Click to edit Master title style</a:t>
            </a:r>
          </a:p>
        </p:txBody>
      </p:sp>
      <p:sp>
        <p:nvSpPr>
          <p:cNvPr id="3" name="Content Placeholder 2"/>
          <p:cNvSpPr>
            <a:spLocks noGrp="1"/>
          </p:cNvSpPr>
          <p:nvPr>
            <p:ph idx="1"/>
          </p:nvPr>
        </p:nvSpPr>
        <p:spPr>
          <a:xfrm>
            <a:off x="19305270" y="1456271"/>
            <a:ext cx="27603450" cy="31216602"/>
          </a:xfrm>
        </p:spPr>
        <p:txBody>
          <a:bodyPr/>
          <a:lstStyle>
            <a:lvl1pPr>
              <a:defRPr sz="16848"/>
            </a:lvl1pPr>
            <a:lvl2pPr>
              <a:defRPr sz="14909"/>
            </a:lvl2pPr>
            <a:lvl3pPr>
              <a:defRPr sz="12727"/>
            </a:lvl3pPr>
            <a:lvl4pPr>
              <a:defRPr sz="10666"/>
            </a:lvl4pPr>
            <a:lvl5pPr>
              <a:defRPr sz="10666"/>
            </a:lvl5pPr>
            <a:lvl6pPr>
              <a:defRPr sz="10666"/>
            </a:lvl6pPr>
            <a:lvl7pPr>
              <a:defRPr sz="10666"/>
            </a:lvl7pPr>
            <a:lvl8pPr>
              <a:defRPr sz="10666"/>
            </a:lvl8pPr>
            <a:lvl9pPr>
              <a:defRPr sz="106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468884" y="7653871"/>
            <a:ext cx="16244890" cy="25019002"/>
          </a:xfrm>
        </p:spPr>
        <p:txBody>
          <a:bodyPr/>
          <a:lstStyle>
            <a:lvl1pPr marL="0" indent="0">
              <a:buNone/>
              <a:defRPr sz="7394"/>
            </a:lvl1pPr>
            <a:lvl2pPr marL="2437780" indent="0">
              <a:buNone/>
              <a:defRPr sz="6182"/>
            </a:lvl2pPr>
            <a:lvl3pPr marL="4875560" indent="0">
              <a:buNone/>
              <a:defRPr sz="5333"/>
            </a:lvl3pPr>
            <a:lvl4pPr marL="7313341" indent="0">
              <a:buNone/>
              <a:defRPr sz="4727"/>
            </a:lvl4pPr>
            <a:lvl5pPr marL="9751123" indent="0">
              <a:buNone/>
              <a:defRPr sz="4727"/>
            </a:lvl5pPr>
            <a:lvl6pPr marL="12188902" indent="0">
              <a:buNone/>
              <a:defRPr sz="4727"/>
            </a:lvl6pPr>
            <a:lvl7pPr marL="14626682" indent="0">
              <a:buNone/>
              <a:defRPr sz="4727"/>
            </a:lvl7pPr>
            <a:lvl8pPr marL="17064463" indent="0">
              <a:buNone/>
              <a:defRPr sz="4727"/>
            </a:lvl8pPr>
            <a:lvl9pPr marL="19502243" indent="0">
              <a:buNone/>
              <a:defRPr sz="4727"/>
            </a:lvl9pPr>
          </a:lstStyle>
          <a:p>
            <a:pPr lvl="0"/>
            <a:r>
              <a:rPr lang="en-US"/>
              <a:t>Click to edit Master text styles</a:t>
            </a:r>
          </a:p>
        </p:txBody>
      </p:sp>
      <p:sp>
        <p:nvSpPr>
          <p:cNvPr id="5" name="Date Placeholder 4"/>
          <p:cNvSpPr>
            <a:spLocks noGrp="1"/>
          </p:cNvSpPr>
          <p:nvPr>
            <p:ph type="dt" sz="half" idx="10"/>
          </p:nvPr>
        </p:nvSpPr>
        <p:spPr/>
        <p:txBody>
          <a:bodyPr/>
          <a:lstStyle/>
          <a:p>
            <a:fld id="{50C6EE90-0CA5-4BEA-8BB7-B1B186BC681D}" type="datetimeFigureOut">
              <a:rPr lang="en-US" smtClean="0"/>
              <a:pPr/>
              <a:t>8/4/2017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7E8880-8564-41C0-B1DA-88AA01E131D7}" type="slidenum">
              <a:rPr lang="en-US" smtClean="0"/>
              <a:pPr/>
              <a:t>‹#›</a:t>
            </a:fld>
            <a:endParaRPr lang="en-US" dirty="0"/>
          </a:p>
        </p:txBody>
      </p:sp>
    </p:spTree>
    <p:extLst>
      <p:ext uri="{BB962C8B-B14F-4D97-AF65-F5344CB8AC3E}">
        <p14:creationId xmlns:p14="http://schemas.microsoft.com/office/powerpoint/2010/main" val="2005837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78355" y="25603202"/>
            <a:ext cx="29626560" cy="3022602"/>
          </a:xfrm>
        </p:spPr>
        <p:txBody>
          <a:bodyPr anchor="b"/>
          <a:lstStyle>
            <a:lvl1pPr algn="l">
              <a:defRPr sz="10666" b="1"/>
            </a:lvl1pPr>
          </a:lstStyle>
          <a:p>
            <a:r>
              <a:rPr lang="en-US"/>
              <a:t>Click to edit Master title style</a:t>
            </a:r>
          </a:p>
        </p:txBody>
      </p:sp>
      <p:sp>
        <p:nvSpPr>
          <p:cNvPr id="3" name="Picture Placeholder 2"/>
          <p:cNvSpPr>
            <a:spLocks noGrp="1"/>
          </p:cNvSpPr>
          <p:nvPr>
            <p:ph type="pic" idx="1"/>
          </p:nvPr>
        </p:nvSpPr>
        <p:spPr>
          <a:xfrm>
            <a:off x="9678355" y="3268133"/>
            <a:ext cx="29626560" cy="21945600"/>
          </a:xfrm>
        </p:spPr>
        <p:txBody>
          <a:bodyPr/>
          <a:lstStyle>
            <a:lvl1pPr marL="0" indent="0">
              <a:buNone/>
              <a:defRPr sz="16848"/>
            </a:lvl1pPr>
            <a:lvl2pPr marL="2437780" indent="0">
              <a:buNone/>
              <a:defRPr sz="14909"/>
            </a:lvl2pPr>
            <a:lvl3pPr marL="4875560" indent="0">
              <a:buNone/>
              <a:defRPr sz="12727"/>
            </a:lvl3pPr>
            <a:lvl4pPr marL="7313341" indent="0">
              <a:buNone/>
              <a:defRPr sz="10666"/>
            </a:lvl4pPr>
            <a:lvl5pPr marL="9751123" indent="0">
              <a:buNone/>
              <a:defRPr sz="10666"/>
            </a:lvl5pPr>
            <a:lvl6pPr marL="12188902" indent="0">
              <a:buNone/>
              <a:defRPr sz="10666"/>
            </a:lvl6pPr>
            <a:lvl7pPr marL="14626682" indent="0">
              <a:buNone/>
              <a:defRPr sz="10666"/>
            </a:lvl7pPr>
            <a:lvl8pPr marL="17064463" indent="0">
              <a:buNone/>
              <a:defRPr sz="10666"/>
            </a:lvl8pPr>
            <a:lvl9pPr marL="19502243" indent="0">
              <a:buNone/>
              <a:defRPr sz="10666"/>
            </a:lvl9pPr>
          </a:lstStyle>
          <a:p>
            <a:endParaRPr lang="en-US" dirty="0"/>
          </a:p>
        </p:txBody>
      </p:sp>
      <p:sp>
        <p:nvSpPr>
          <p:cNvPr id="4" name="Text Placeholder 3"/>
          <p:cNvSpPr>
            <a:spLocks noGrp="1"/>
          </p:cNvSpPr>
          <p:nvPr>
            <p:ph type="body" sz="half" idx="2"/>
          </p:nvPr>
        </p:nvSpPr>
        <p:spPr>
          <a:xfrm>
            <a:off x="9678355" y="28625804"/>
            <a:ext cx="29626560" cy="4292598"/>
          </a:xfrm>
        </p:spPr>
        <p:txBody>
          <a:bodyPr/>
          <a:lstStyle>
            <a:lvl1pPr marL="0" indent="0">
              <a:buNone/>
              <a:defRPr sz="7394"/>
            </a:lvl1pPr>
            <a:lvl2pPr marL="2437780" indent="0">
              <a:buNone/>
              <a:defRPr sz="6182"/>
            </a:lvl2pPr>
            <a:lvl3pPr marL="4875560" indent="0">
              <a:buNone/>
              <a:defRPr sz="5333"/>
            </a:lvl3pPr>
            <a:lvl4pPr marL="7313341" indent="0">
              <a:buNone/>
              <a:defRPr sz="4727"/>
            </a:lvl4pPr>
            <a:lvl5pPr marL="9751123" indent="0">
              <a:buNone/>
              <a:defRPr sz="4727"/>
            </a:lvl5pPr>
            <a:lvl6pPr marL="12188902" indent="0">
              <a:buNone/>
              <a:defRPr sz="4727"/>
            </a:lvl6pPr>
            <a:lvl7pPr marL="14626682" indent="0">
              <a:buNone/>
              <a:defRPr sz="4727"/>
            </a:lvl7pPr>
            <a:lvl8pPr marL="17064463" indent="0">
              <a:buNone/>
              <a:defRPr sz="4727"/>
            </a:lvl8pPr>
            <a:lvl9pPr marL="19502243" indent="0">
              <a:buNone/>
              <a:defRPr sz="4727"/>
            </a:lvl9pPr>
          </a:lstStyle>
          <a:p>
            <a:pPr lvl="0"/>
            <a:r>
              <a:rPr lang="en-US"/>
              <a:t>Click to edit Master text styles</a:t>
            </a:r>
          </a:p>
        </p:txBody>
      </p:sp>
      <p:sp>
        <p:nvSpPr>
          <p:cNvPr id="5" name="Date Placeholder 4"/>
          <p:cNvSpPr>
            <a:spLocks noGrp="1"/>
          </p:cNvSpPr>
          <p:nvPr>
            <p:ph type="dt" sz="half" idx="10"/>
          </p:nvPr>
        </p:nvSpPr>
        <p:spPr/>
        <p:txBody>
          <a:bodyPr/>
          <a:lstStyle/>
          <a:p>
            <a:fld id="{50C6EE90-0CA5-4BEA-8BB7-B1B186BC681D}" type="datetimeFigureOut">
              <a:rPr lang="en-US" smtClean="0"/>
              <a:pPr/>
              <a:t>8/4/2017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7E8880-8564-41C0-B1DA-88AA01E131D7}" type="slidenum">
              <a:rPr lang="en-US" smtClean="0"/>
              <a:pPr/>
              <a:t>‹#›</a:t>
            </a:fld>
            <a:endParaRPr lang="en-US" dirty="0"/>
          </a:p>
        </p:txBody>
      </p:sp>
    </p:spTree>
    <p:extLst>
      <p:ext uri="{BB962C8B-B14F-4D97-AF65-F5344CB8AC3E}">
        <p14:creationId xmlns:p14="http://schemas.microsoft.com/office/powerpoint/2010/main" val="1144866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68880" y="1464736"/>
            <a:ext cx="44439840" cy="6096000"/>
          </a:xfrm>
          <a:prstGeom prst="rect">
            <a:avLst/>
          </a:prstGeom>
        </p:spPr>
        <p:txBody>
          <a:bodyPr vert="horz" lIns="402241" tIns="201120" rIns="402241" bIns="201120" rtlCol="0" anchor="ctr">
            <a:normAutofit/>
          </a:bodyPr>
          <a:lstStyle/>
          <a:p>
            <a:r>
              <a:rPr lang="en-US"/>
              <a:t>Click to edit Master title style</a:t>
            </a:r>
          </a:p>
        </p:txBody>
      </p:sp>
      <p:sp>
        <p:nvSpPr>
          <p:cNvPr id="3" name="Text Placeholder 2"/>
          <p:cNvSpPr>
            <a:spLocks noGrp="1"/>
          </p:cNvSpPr>
          <p:nvPr>
            <p:ph type="body" idx="1"/>
          </p:nvPr>
        </p:nvSpPr>
        <p:spPr>
          <a:xfrm>
            <a:off x="2468880" y="8534405"/>
            <a:ext cx="44439840" cy="24138472"/>
          </a:xfrm>
          <a:prstGeom prst="rect">
            <a:avLst/>
          </a:prstGeom>
        </p:spPr>
        <p:txBody>
          <a:bodyPr vert="horz" lIns="402241" tIns="201120" rIns="402241" bIns="2011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468880" y="33900538"/>
            <a:ext cx="11521440" cy="1947333"/>
          </a:xfrm>
          <a:prstGeom prst="rect">
            <a:avLst/>
          </a:prstGeom>
        </p:spPr>
        <p:txBody>
          <a:bodyPr vert="horz" lIns="402241" tIns="201120" rIns="402241" bIns="201120" rtlCol="0" anchor="ctr"/>
          <a:lstStyle>
            <a:lvl1pPr algn="l">
              <a:defRPr sz="6182">
                <a:solidFill>
                  <a:schemeClr val="tx1">
                    <a:tint val="75000"/>
                  </a:schemeClr>
                </a:solidFill>
              </a:defRPr>
            </a:lvl1pPr>
          </a:lstStyle>
          <a:p>
            <a:fld id="{50C6EE90-0CA5-4BEA-8BB7-B1B186BC681D}" type="datetimeFigureOut">
              <a:rPr lang="en-US" smtClean="0"/>
              <a:pPr/>
              <a:t>8/4/2017</a:t>
            </a:fld>
            <a:endParaRPr lang="en-US" dirty="0"/>
          </a:p>
        </p:txBody>
      </p:sp>
      <p:sp>
        <p:nvSpPr>
          <p:cNvPr id="5" name="Footer Placeholder 4"/>
          <p:cNvSpPr>
            <a:spLocks noGrp="1"/>
          </p:cNvSpPr>
          <p:nvPr>
            <p:ph type="ftr" sz="quarter" idx="3"/>
          </p:nvPr>
        </p:nvSpPr>
        <p:spPr>
          <a:xfrm>
            <a:off x="16870680" y="33900538"/>
            <a:ext cx="15636240" cy="1947333"/>
          </a:xfrm>
          <a:prstGeom prst="rect">
            <a:avLst/>
          </a:prstGeom>
        </p:spPr>
        <p:txBody>
          <a:bodyPr vert="horz" lIns="402241" tIns="201120" rIns="402241" bIns="201120" rtlCol="0" anchor="ctr"/>
          <a:lstStyle>
            <a:lvl1pPr algn="ctr">
              <a:defRPr sz="6182">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5387280" y="33900538"/>
            <a:ext cx="11521440" cy="1947333"/>
          </a:xfrm>
          <a:prstGeom prst="rect">
            <a:avLst/>
          </a:prstGeom>
        </p:spPr>
        <p:txBody>
          <a:bodyPr vert="horz" lIns="402241" tIns="201120" rIns="402241" bIns="201120" rtlCol="0" anchor="ctr"/>
          <a:lstStyle>
            <a:lvl1pPr algn="r">
              <a:defRPr sz="6182">
                <a:solidFill>
                  <a:schemeClr val="tx1">
                    <a:tint val="75000"/>
                  </a:schemeClr>
                </a:solidFill>
              </a:defRPr>
            </a:lvl1pPr>
          </a:lstStyle>
          <a:p>
            <a:fld id="{747E8880-8564-41C0-B1DA-88AA01E131D7}" type="slidenum">
              <a:rPr lang="en-US" smtClean="0"/>
              <a:pPr/>
              <a:t>‹#›</a:t>
            </a:fld>
            <a:endParaRPr lang="en-US" dirty="0"/>
          </a:p>
        </p:txBody>
      </p:sp>
    </p:spTree>
    <p:extLst>
      <p:ext uri="{BB962C8B-B14F-4D97-AF65-F5344CB8AC3E}">
        <p14:creationId xmlns:p14="http://schemas.microsoft.com/office/powerpoint/2010/main" val="392876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75560" rtl="0" eaLnBrk="1" latinLnBrk="0" hangingPunct="1">
        <a:spcBef>
          <a:spcPct val="0"/>
        </a:spcBef>
        <a:buNone/>
        <a:defRPr sz="23394" kern="1200">
          <a:solidFill>
            <a:schemeClr val="tx1"/>
          </a:solidFill>
          <a:latin typeface="+mj-lt"/>
          <a:ea typeface="+mj-ea"/>
          <a:cs typeface="+mj-cs"/>
        </a:defRPr>
      </a:lvl1pPr>
    </p:titleStyle>
    <p:bodyStyle>
      <a:lvl1pPr marL="1828335" indent="-1828335" algn="l" defTabSz="4875560" rtl="0" eaLnBrk="1" latinLnBrk="0" hangingPunct="1">
        <a:spcBef>
          <a:spcPct val="20000"/>
        </a:spcBef>
        <a:buFont typeface="Arial" pitchFamily="34" charset="0"/>
        <a:buChar char="•"/>
        <a:defRPr sz="16848" kern="1200">
          <a:solidFill>
            <a:schemeClr val="tx1"/>
          </a:solidFill>
          <a:latin typeface="+mn-lt"/>
          <a:ea typeface="+mn-ea"/>
          <a:cs typeface="+mn-cs"/>
        </a:defRPr>
      </a:lvl1pPr>
      <a:lvl2pPr marL="3961394" indent="-1523613" algn="l" defTabSz="4875560" rtl="0" eaLnBrk="1" latinLnBrk="0" hangingPunct="1">
        <a:spcBef>
          <a:spcPct val="20000"/>
        </a:spcBef>
        <a:buFont typeface="Arial" pitchFamily="34" charset="0"/>
        <a:buChar char="–"/>
        <a:defRPr sz="14909" kern="1200">
          <a:solidFill>
            <a:schemeClr val="tx1"/>
          </a:solidFill>
          <a:latin typeface="+mn-lt"/>
          <a:ea typeface="+mn-ea"/>
          <a:cs typeface="+mn-cs"/>
        </a:defRPr>
      </a:lvl2pPr>
      <a:lvl3pPr marL="6094450" indent="-1218890" algn="l" defTabSz="4875560" rtl="0" eaLnBrk="1" latinLnBrk="0" hangingPunct="1">
        <a:spcBef>
          <a:spcPct val="20000"/>
        </a:spcBef>
        <a:buFont typeface="Arial" pitchFamily="34" charset="0"/>
        <a:buChar char="•"/>
        <a:defRPr sz="12727" kern="1200">
          <a:solidFill>
            <a:schemeClr val="tx1"/>
          </a:solidFill>
          <a:latin typeface="+mn-lt"/>
          <a:ea typeface="+mn-ea"/>
          <a:cs typeface="+mn-cs"/>
        </a:defRPr>
      </a:lvl3pPr>
      <a:lvl4pPr marL="8532231" indent="-1218890" algn="l" defTabSz="4875560" rtl="0" eaLnBrk="1" latinLnBrk="0" hangingPunct="1">
        <a:spcBef>
          <a:spcPct val="20000"/>
        </a:spcBef>
        <a:buFont typeface="Arial" pitchFamily="34" charset="0"/>
        <a:buChar char="–"/>
        <a:defRPr sz="10666" kern="1200">
          <a:solidFill>
            <a:schemeClr val="tx1"/>
          </a:solidFill>
          <a:latin typeface="+mn-lt"/>
          <a:ea typeface="+mn-ea"/>
          <a:cs typeface="+mn-cs"/>
        </a:defRPr>
      </a:lvl4pPr>
      <a:lvl5pPr marL="10970013" indent="-1218890" algn="l" defTabSz="4875560" rtl="0" eaLnBrk="1" latinLnBrk="0" hangingPunct="1">
        <a:spcBef>
          <a:spcPct val="20000"/>
        </a:spcBef>
        <a:buFont typeface="Arial" pitchFamily="34" charset="0"/>
        <a:buChar char="»"/>
        <a:defRPr sz="10666" kern="1200">
          <a:solidFill>
            <a:schemeClr val="tx1"/>
          </a:solidFill>
          <a:latin typeface="+mn-lt"/>
          <a:ea typeface="+mn-ea"/>
          <a:cs typeface="+mn-cs"/>
        </a:defRPr>
      </a:lvl5pPr>
      <a:lvl6pPr marL="13407792" indent="-1218890" algn="l" defTabSz="4875560" rtl="0" eaLnBrk="1" latinLnBrk="0" hangingPunct="1">
        <a:spcBef>
          <a:spcPct val="20000"/>
        </a:spcBef>
        <a:buFont typeface="Arial" pitchFamily="34" charset="0"/>
        <a:buChar char="•"/>
        <a:defRPr sz="10666" kern="1200">
          <a:solidFill>
            <a:schemeClr val="tx1"/>
          </a:solidFill>
          <a:latin typeface="+mn-lt"/>
          <a:ea typeface="+mn-ea"/>
          <a:cs typeface="+mn-cs"/>
        </a:defRPr>
      </a:lvl6pPr>
      <a:lvl7pPr marL="15845572" indent="-1218890" algn="l" defTabSz="4875560" rtl="0" eaLnBrk="1" latinLnBrk="0" hangingPunct="1">
        <a:spcBef>
          <a:spcPct val="20000"/>
        </a:spcBef>
        <a:buFont typeface="Arial" pitchFamily="34" charset="0"/>
        <a:buChar char="•"/>
        <a:defRPr sz="10666" kern="1200">
          <a:solidFill>
            <a:schemeClr val="tx1"/>
          </a:solidFill>
          <a:latin typeface="+mn-lt"/>
          <a:ea typeface="+mn-ea"/>
          <a:cs typeface="+mn-cs"/>
        </a:defRPr>
      </a:lvl7pPr>
      <a:lvl8pPr marL="18283353" indent="-1218890" algn="l" defTabSz="4875560" rtl="0" eaLnBrk="1" latinLnBrk="0" hangingPunct="1">
        <a:spcBef>
          <a:spcPct val="20000"/>
        </a:spcBef>
        <a:buFont typeface="Arial" pitchFamily="34" charset="0"/>
        <a:buChar char="•"/>
        <a:defRPr sz="10666" kern="1200">
          <a:solidFill>
            <a:schemeClr val="tx1"/>
          </a:solidFill>
          <a:latin typeface="+mn-lt"/>
          <a:ea typeface="+mn-ea"/>
          <a:cs typeface="+mn-cs"/>
        </a:defRPr>
      </a:lvl8pPr>
      <a:lvl9pPr marL="20721132" indent="-1218890" algn="l" defTabSz="4875560" rtl="0" eaLnBrk="1" latinLnBrk="0" hangingPunct="1">
        <a:spcBef>
          <a:spcPct val="20000"/>
        </a:spcBef>
        <a:buFont typeface="Arial" pitchFamily="34" charset="0"/>
        <a:buChar char="•"/>
        <a:defRPr sz="10666" kern="1200">
          <a:solidFill>
            <a:schemeClr val="tx1"/>
          </a:solidFill>
          <a:latin typeface="+mn-lt"/>
          <a:ea typeface="+mn-ea"/>
          <a:cs typeface="+mn-cs"/>
        </a:defRPr>
      </a:lvl9pPr>
    </p:bodyStyle>
    <p:otherStyle>
      <a:defPPr>
        <a:defRPr lang="en-US"/>
      </a:defPPr>
      <a:lvl1pPr marL="0" algn="l" defTabSz="4875560" rtl="0" eaLnBrk="1" latinLnBrk="0" hangingPunct="1">
        <a:defRPr sz="9576" kern="1200">
          <a:solidFill>
            <a:schemeClr val="tx1"/>
          </a:solidFill>
          <a:latin typeface="+mn-lt"/>
          <a:ea typeface="+mn-ea"/>
          <a:cs typeface="+mn-cs"/>
        </a:defRPr>
      </a:lvl1pPr>
      <a:lvl2pPr marL="2437780" algn="l" defTabSz="4875560" rtl="0" eaLnBrk="1" latinLnBrk="0" hangingPunct="1">
        <a:defRPr sz="9576" kern="1200">
          <a:solidFill>
            <a:schemeClr val="tx1"/>
          </a:solidFill>
          <a:latin typeface="+mn-lt"/>
          <a:ea typeface="+mn-ea"/>
          <a:cs typeface="+mn-cs"/>
        </a:defRPr>
      </a:lvl2pPr>
      <a:lvl3pPr marL="4875560" algn="l" defTabSz="4875560" rtl="0" eaLnBrk="1" latinLnBrk="0" hangingPunct="1">
        <a:defRPr sz="9576" kern="1200">
          <a:solidFill>
            <a:schemeClr val="tx1"/>
          </a:solidFill>
          <a:latin typeface="+mn-lt"/>
          <a:ea typeface="+mn-ea"/>
          <a:cs typeface="+mn-cs"/>
        </a:defRPr>
      </a:lvl3pPr>
      <a:lvl4pPr marL="7313341" algn="l" defTabSz="4875560" rtl="0" eaLnBrk="1" latinLnBrk="0" hangingPunct="1">
        <a:defRPr sz="9576" kern="1200">
          <a:solidFill>
            <a:schemeClr val="tx1"/>
          </a:solidFill>
          <a:latin typeface="+mn-lt"/>
          <a:ea typeface="+mn-ea"/>
          <a:cs typeface="+mn-cs"/>
        </a:defRPr>
      </a:lvl4pPr>
      <a:lvl5pPr marL="9751123" algn="l" defTabSz="4875560" rtl="0" eaLnBrk="1" latinLnBrk="0" hangingPunct="1">
        <a:defRPr sz="9576" kern="1200">
          <a:solidFill>
            <a:schemeClr val="tx1"/>
          </a:solidFill>
          <a:latin typeface="+mn-lt"/>
          <a:ea typeface="+mn-ea"/>
          <a:cs typeface="+mn-cs"/>
        </a:defRPr>
      </a:lvl5pPr>
      <a:lvl6pPr marL="12188902" algn="l" defTabSz="4875560" rtl="0" eaLnBrk="1" latinLnBrk="0" hangingPunct="1">
        <a:defRPr sz="9576" kern="1200">
          <a:solidFill>
            <a:schemeClr val="tx1"/>
          </a:solidFill>
          <a:latin typeface="+mn-lt"/>
          <a:ea typeface="+mn-ea"/>
          <a:cs typeface="+mn-cs"/>
        </a:defRPr>
      </a:lvl6pPr>
      <a:lvl7pPr marL="14626682" algn="l" defTabSz="4875560" rtl="0" eaLnBrk="1" latinLnBrk="0" hangingPunct="1">
        <a:defRPr sz="9576" kern="1200">
          <a:solidFill>
            <a:schemeClr val="tx1"/>
          </a:solidFill>
          <a:latin typeface="+mn-lt"/>
          <a:ea typeface="+mn-ea"/>
          <a:cs typeface="+mn-cs"/>
        </a:defRPr>
      </a:lvl7pPr>
      <a:lvl8pPr marL="17064463" algn="l" defTabSz="4875560" rtl="0" eaLnBrk="1" latinLnBrk="0" hangingPunct="1">
        <a:defRPr sz="9576" kern="1200">
          <a:solidFill>
            <a:schemeClr val="tx1"/>
          </a:solidFill>
          <a:latin typeface="+mn-lt"/>
          <a:ea typeface="+mn-ea"/>
          <a:cs typeface="+mn-cs"/>
        </a:defRPr>
      </a:lvl8pPr>
      <a:lvl9pPr marL="19502243" algn="l" defTabSz="4875560" rtl="0" eaLnBrk="1" latinLnBrk="0" hangingPunct="1">
        <a:defRPr sz="95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chart" Target="../charts/chart1.xm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png"/><Relationship Id="rId9" Type="http://schemas.openxmlformats.org/officeDocument/2006/relationships/image" Target="../media/image6.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608126" y="1307595"/>
            <a:ext cx="47481065" cy="4103675"/>
          </a:xfrm>
          <a:prstGeom prst="rect">
            <a:avLst/>
          </a:prstGeom>
          <a:noFill/>
          <a:effectLst/>
        </p:spPr>
        <p:txBody>
          <a:bodyPr wrap="square" lIns="101588" tIns="50794" rIns="101588" bIns="50794">
            <a:spAutoFit/>
          </a:bodyPr>
          <a:lstStyle/>
          <a:p>
            <a:pPr algn="ctr">
              <a:spcAft>
                <a:spcPts val="2400"/>
              </a:spcAft>
            </a:pPr>
            <a:r>
              <a:rPr lang="en-US" sz="11500" b="1" dirty="0" smtClean="0">
                <a:solidFill>
                  <a:srgbClr val="0000FF"/>
                </a:solidFill>
                <a:latin typeface="Arial" panose="020B0604020202020204" pitchFamily="34" charset="0"/>
                <a:ea typeface="Times New Roman"/>
                <a:cs typeface="Arial" panose="020B0604020202020204" pitchFamily="34" charset="0"/>
              </a:rPr>
              <a:t>How Much Can Bad Display Calibration Cost?</a:t>
            </a:r>
            <a:r>
              <a:rPr lang="en-US" sz="11500" b="1" dirty="0" smtClean="0">
                <a:latin typeface="Arial" panose="020B0604020202020204" pitchFamily="34" charset="0"/>
                <a:ea typeface="Times New Roman"/>
                <a:cs typeface="Arial" panose="020B0604020202020204" pitchFamily="34" charset="0"/>
              </a:rPr>
              <a:t> </a:t>
            </a:r>
            <a:endParaRPr lang="en-US" sz="9000" b="1" dirty="0">
              <a:latin typeface="Arial" panose="020B0604020202020204" pitchFamily="34" charset="0"/>
              <a:ea typeface="Times New Roman"/>
              <a:cs typeface="Arial" panose="020B0604020202020204" pitchFamily="34" charset="0"/>
            </a:endParaRPr>
          </a:p>
          <a:p>
            <a:pPr algn="ctr" defTabSz="1219090" fontAlgn="base">
              <a:spcBef>
                <a:spcPts val="1200"/>
              </a:spcBef>
              <a:spcAft>
                <a:spcPts val="600"/>
              </a:spcAft>
            </a:pPr>
            <a:r>
              <a:rPr lang="en-US" sz="6000" b="1" dirty="0" smtClean="0">
                <a:latin typeface="Arial" panose="020B0604020202020204" pitchFamily="34" charset="0"/>
                <a:cs typeface="Arial" panose="020B0604020202020204" pitchFamily="34" charset="0"/>
              </a:rPr>
              <a:t>Calvin Sun</a:t>
            </a:r>
            <a:r>
              <a:rPr lang="en-US" sz="6000" b="1" baseline="30000" dirty="0" smtClean="0">
                <a:latin typeface="Arial" panose="020B0604020202020204" pitchFamily="34" charset="0"/>
                <a:cs typeface="Arial" panose="020B0604020202020204" pitchFamily="34" charset="0"/>
              </a:rPr>
              <a:t>1</a:t>
            </a:r>
            <a:r>
              <a:rPr lang="en-US" sz="6000" b="1" dirty="0" smtClean="0">
                <a:latin typeface="Arial" panose="020B0604020202020204" pitchFamily="34" charset="0"/>
                <a:cs typeface="Arial" panose="020B0604020202020204" pitchFamily="34" charset="0"/>
              </a:rPr>
              <a:t> and </a:t>
            </a:r>
            <a:r>
              <a:rPr lang="en-US" sz="6000" b="1" dirty="0">
                <a:latin typeface="Arial" panose="020B0604020202020204" pitchFamily="34" charset="0"/>
                <a:cs typeface="Arial" panose="020B0604020202020204" pitchFamily="34" charset="0"/>
              </a:rPr>
              <a:t>Wei-Chung Cheng</a:t>
            </a:r>
            <a:r>
              <a:rPr lang="en-US" sz="6000" b="1" baseline="30000" dirty="0">
                <a:latin typeface="Arial" panose="020B0604020202020204" pitchFamily="34" charset="0"/>
                <a:cs typeface="Arial" panose="020B0604020202020204" pitchFamily="34" charset="0"/>
              </a:rPr>
              <a:t>2</a:t>
            </a:r>
          </a:p>
          <a:p>
            <a:pPr algn="ctr" defTabSz="1219090" fontAlgn="base">
              <a:spcBef>
                <a:spcPts val="1200"/>
              </a:spcBef>
              <a:spcAft>
                <a:spcPct val="0"/>
              </a:spcAft>
            </a:pPr>
            <a:r>
              <a:rPr lang="en-US" sz="4000" b="1" baseline="30000" dirty="0" smtClean="0">
                <a:latin typeface="Arial" panose="020B0604020202020204" pitchFamily="34" charset="0"/>
                <a:cs typeface="Arial" panose="020B0604020202020204" pitchFamily="34" charset="0"/>
              </a:rPr>
              <a:t>1</a:t>
            </a:r>
            <a:r>
              <a:rPr lang="en-US" sz="4000" i="1" dirty="0" smtClean="0">
                <a:latin typeface="Arial" panose="020B0604020202020204" pitchFamily="34" charset="0"/>
                <a:cs typeface="Arial" panose="020B0604020202020204" pitchFamily="34" charset="0"/>
              </a:rPr>
              <a:t>Johns Hopkins </a:t>
            </a:r>
            <a:r>
              <a:rPr lang="en-US" sz="4000" i="1" dirty="0">
                <a:latin typeface="Arial" panose="020B0604020202020204" pitchFamily="34" charset="0"/>
                <a:cs typeface="Arial" panose="020B0604020202020204" pitchFamily="34" charset="0"/>
              </a:rPr>
              <a:t>University, </a:t>
            </a:r>
            <a:r>
              <a:rPr lang="en-US" sz="4000" i="1" dirty="0" smtClean="0">
                <a:latin typeface="Arial" panose="020B0604020202020204" pitchFamily="34" charset="0"/>
                <a:cs typeface="Arial" panose="020B0604020202020204" pitchFamily="34" charset="0"/>
              </a:rPr>
              <a:t>Baltimore, MD; </a:t>
            </a:r>
            <a:r>
              <a:rPr lang="en-US" sz="4000" b="1" baseline="30000" dirty="0">
                <a:latin typeface="Arial" panose="020B0604020202020204" pitchFamily="34" charset="0"/>
                <a:cs typeface="Arial" panose="020B0604020202020204" pitchFamily="34" charset="0"/>
              </a:rPr>
              <a:t>2</a:t>
            </a:r>
            <a:r>
              <a:rPr lang="en-US" sz="4000" i="1" dirty="0">
                <a:latin typeface="Arial" panose="020B0604020202020204" pitchFamily="34" charset="0"/>
                <a:cs typeface="Arial" panose="020B0604020202020204" pitchFamily="34" charset="0"/>
              </a:rPr>
              <a:t>DIDSR/OSEL/CDRH, U.S. Food and Drug Administration, Silver Spring, MD</a:t>
            </a:r>
          </a:p>
        </p:txBody>
      </p:sp>
      <p:sp>
        <p:nvSpPr>
          <p:cNvPr id="22" name="TextBox 21"/>
          <p:cNvSpPr txBox="1"/>
          <p:nvPr/>
        </p:nvSpPr>
        <p:spPr>
          <a:xfrm>
            <a:off x="1541069" y="7775794"/>
            <a:ext cx="11048322" cy="6077188"/>
          </a:xfrm>
          <a:prstGeom prst="rect">
            <a:avLst/>
          </a:prstGeom>
          <a:noFill/>
          <a:ln w="38100">
            <a:noFill/>
          </a:ln>
          <a:scene3d>
            <a:camera prst="orthographicFront"/>
            <a:lightRig rig="threePt" dir="t"/>
          </a:scene3d>
          <a:sp3d>
            <a:bevelT/>
          </a:sp3d>
        </p:spPr>
        <p:txBody>
          <a:bodyPr wrap="square" lIns="266007" tIns="266007" rIns="266007" bIns="266007" rtlCol="0" anchor="ctr">
            <a:spAutoFit/>
          </a:bodyPr>
          <a:lstStyle>
            <a:defPPr>
              <a:defRPr lang="en-US"/>
            </a:defPPr>
            <a:lvl1pPr>
              <a:defRPr sz="3000" b="1">
                <a:latin typeface="Cambria" pitchFamily="18" charset="0"/>
              </a:defRPr>
            </a:lvl1pPr>
          </a:lstStyle>
          <a:p>
            <a:pPr algn="just"/>
            <a:r>
              <a:rPr lang="en-US" sz="3600" b="0" dirty="0" smtClean="0">
                <a:latin typeface="Arial" panose="020B0604020202020204" pitchFamily="34" charset="0"/>
                <a:cs typeface="Arial" panose="020B0604020202020204" pitchFamily="34" charset="0"/>
              </a:rPr>
              <a:t>The </a:t>
            </a:r>
            <a:r>
              <a:rPr lang="en-US" sz="3600" b="0" dirty="0">
                <a:latin typeface="Arial" panose="020B0604020202020204" pitchFamily="34" charset="0"/>
                <a:cs typeface="Arial" panose="020B0604020202020204" pitchFamily="34" charset="0"/>
              </a:rPr>
              <a:t>first whole-slide imaging (WSI) device 510(k) </a:t>
            </a:r>
            <a:r>
              <a:rPr lang="en-US" sz="3600" b="0" i="1" dirty="0">
                <a:latin typeface="Arial" panose="020B0604020202020204" pitchFamily="34" charset="0"/>
                <a:cs typeface="Arial" panose="020B0604020202020204" pitchFamily="34" charset="0"/>
              </a:rPr>
              <a:t>de novo </a:t>
            </a:r>
            <a:r>
              <a:rPr lang="en-US" sz="3600" b="0" dirty="0">
                <a:latin typeface="Arial" panose="020B0604020202020204" pitchFamily="34" charset="0"/>
                <a:cs typeface="Arial" panose="020B0604020202020204" pitchFamily="34" charset="0"/>
              </a:rPr>
              <a:t>was granted on April 12, 2017 based on the Technical Performance Assessment guidance (TPA). Although the importance of color management of the display is stressed in the TPA guidance, many Sponsors are unaware of its significance and consider the display an independent, swappable component. In this poster, we demonstrate the potential errors introduced by mishandling of the color management system.</a:t>
            </a:r>
          </a:p>
        </p:txBody>
      </p:sp>
      <p:sp>
        <p:nvSpPr>
          <p:cNvPr id="63" name="Text Box 34"/>
          <p:cNvSpPr txBox="1">
            <a:spLocks noChangeArrowheads="1"/>
          </p:cNvSpPr>
          <p:nvPr/>
        </p:nvSpPr>
        <p:spPr bwMode="auto">
          <a:xfrm>
            <a:off x="1524000" y="6482352"/>
            <a:ext cx="11065391" cy="1205209"/>
          </a:xfrm>
          <a:prstGeom prst="round2SameRect">
            <a:avLst>
              <a:gd name="adj1" fmla="val 0"/>
              <a:gd name="adj2" fmla="val 0"/>
            </a:avLst>
          </a:prstGeom>
          <a:noFill/>
          <a:ln w="38100">
            <a:solidFill>
              <a:schemeClr val="tx1"/>
            </a:solidFill>
            <a:miter lim="800000"/>
            <a:headEnd/>
            <a:tailEnd/>
          </a:ln>
          <a:effectLst/>
          <a:scene3d>
            <a:camera prst="orthographicFront"/>
            <a:lightRig rig="threePt" dir="t"/>
          </a:scene3d>
          <a:sp3d>
            <a:bevelT/>
          </a:sp3d>
        </p:spPr>
        <p:txBody>
          <a:bodyPr lIns="89168" tIns="44583" rIns="89168" bIns="44583" anchor="ctr"/>
          <a:lstStyle/>
          <a:p>
            <a:pPr algn="ctr" defTabSz="816892">
              <a:defRPr/>
            </a:pPr>
            <a:r>
              <a:rPr lang="en-US" sz="4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4800" b="1" dirty="0">
                <a:latin typeface="Arial" panose="020B0604020202020204" pitchFamily="34" charset="0"/>
                <a:cs typeface="Arial" panose="020B0604020202020204" pitchFamily="34" charset="0"/>
              </a:rPr>
              <a:t>REGULATORY RELEVANCE</a:t>
            </a:r>
          </a:p>
        </p:txBody>
      </p:sp>
      <p:sp>
        <p:nvSpPr>
          <p:cNvPr id="88" name="Text Box 34"/>
          <p:cNvSpPr txBox="1">
            <a:spLocks noChangeArrowheads="1"/>
          </p:cNvSpPr>
          <p:nvPr/>
        </p:nvSpPr>
        <p:spPr bwMode="auto">
          <a:xfrm>
            <a:off x="30496392" y="6490252"/>
            <a:ext cx="17128608" cy="1207557"/>
          </a:xfrm>
          <a:prstGeom prst="rect">
            <a:avLst/>
          </a:prstGeom>
          <a:noFill/>
          <a:ln w="38100">
            <a:solidFill>
              <a:schemeClr val="tx1"/>
            </a:solidFill>
            <a:miter lim="800000"/>
            <a:headEnd/>
            <a:tailEnd/>
          </a:ln>
          <a:effectLst/>
          <a:scene3d>
            <a:camera prst="orthographicFront"/>
            <a:lightRig rig="threePt" dir="t"/>
          </a:scene3d>
          <a:sp3d>
            <a:bevelT/>
          </a:sp3d>
        </p:spPr>
        <p:txBody>
          <a:bodyPr lIns="89168" tIns="44583" rIns="89168" bIns="44583" anchor="ctr"/>
          <a:lstStyle/>
          <a:p>
            <a:pPr algn="ctr" defTabSz="816892">
              <a:defRPr/>
            </a:pPr>
            <a:r>
              <a:rPr lang="en-US" sz="4800" b="1" dirty="0" smtClean="0">
                <a:latin typeface="Arial" panose="020B0604020202020204" pitchFamily="34" charset="0"/>
                <a:cs typeface="Arial" panose="020B0604020202020204" pitchFamily="34" charset="0"/>
              </a:rPr>
              <a:t>FINDINGS</a:t>
            </a:r>
            <a:endParaRPr lang="en-US" sz="4800" b="1" dirty="0">
              <a:latin typeface="Arial" panose="020B0604020202020204" pitchFamily="34" charset="0"/>
              <a:cs typeface="Arial" panose="020B0604020202020204" pitchFamily="34" charset="0"/>
            </a:endParaRPr>
          </a:p>
        </p:txBody>
      </p:sp>
      <p:sp>
        <p:nvSpPr>
          <p:cNvPr id="105" name="Text Box 34"/>
          <p:cNvSpPr txBox="1">
            <a:spLocks noChangeArrowheads="1"/>
          </p:cNvSpPr>
          <p:nvPr/>
        </p:nvSpPr>
        <p:spPr bwMode="auto">
          <a:xfrm>
            <a:off x="13061740" y="6480394"/>
            <a:ext cx="16901251" cy="1207167"/>
          </a:xfrm>
          <a:prstGeom prst="rect">
            <a:avLst/>
          </a:prstGeom>
          <a:noFill/>
          <a:ln w="38100">
            <a:solidFill>
              <a:schemeClr val="tx1"/>
            </a:solidFill>
            <a:miter lim="800000"/>
            <a:headEnd/>
            <a:tailEnd/>
          </a:ln>
          <a:effectLst/>
          <a:scene3d>
            <a:camera prst="orthographicFront"/>
            <a:lightRig rig="threePt" dir="t"/>
          </a:scene3d>
          <a:sp3d>
            <a:bevelT/>
          </a:sp3d>
        </p:spPr>
        <p:txBody>
          <a:bodyPr lIns="89168" tIns="44583" rIns="89168" bIns="44583" anchor="ctr"/>
          <a:lstStyle/>
          <a:p>
            <a:pPr algn="ctr" defTabSz="816892">
              <a:defRPr/>
            </a:pPr>
            <a:r>
              <a:rPr lang="en-US" sz="4800" b="1" dirty="0">
                <a:latin typeface="Arial" panose="020B0604020202020204" pitchFamily="34" charset="0"/>
                <a:cs typeface="Arial" panose="020B0604020202020204" pitchFamily="34" charset="0"/>
              </a:rPr>
              <a:t>METHOD</a:t>
            </a:r>
          </a:p>
        </p:txBody>
      </p:sp>
      <p:sp>
        <p:nvSpPr>
          <p:cNvPr id="135" name="TextBox 52"/>
          <p:cNvSpPr txBox="1">
            <a:spLocks noChangeArrowheads="1"/>
          </p:cNvSpPr>
          <p:nvPr/>
        </p:nvSpPr>
        <p:spPr bwMode="auto">
          <a:xfrm>
            <a:off x="1454814" y="35204400"/>
            <a:ext cx="11810605" cy="553998"/>
          </a:xfrm>
          <a:prstGeom prst="rect">
            <a:avLst/>
          </a:prstGeom>
          <a:noFill/>
          <a:ln w="9525">
            <a:noFill/>
            <a:miter lim="800000"/>
            <a:headEnd/>
            <a:tailEnd/>
          </a:ln>
        </p:spPr>
        <p:txBody>
          <a:bodyPr wrap="none">
            <a:spAutoFit/>
          </a:bodyPr>
          <a:lstStyle/>
          <a:p>
            <a:pPr eaLnBrk="0" hangingPunct="0"/>
            <a:r>
              <a:rPr lang="en-US" sz="3000" b="0" dirty="0" smtClean="0">
                <a:solidFill>
                  <a:schemeClr val="tx1"/>
                </a:solidFill>
                <a:latin typeface="Arial" panose="020B0604020202020204" pitchFamily="34" charset="0"/>
                <a:cs typeface="Arial" panose="020B0604020202020204" pitchFamily="34" charset="0"/>
              </a:rPr>
              <a:t>2017 </a:t>
            </a:r>
            <a:r>
              <a:rPr lang="en-US" sz="3000" b="0" dirty="0">
                <a:solidFill>
                  <a:schemeClr val="tx1"/>
                </a:solidFill>
                <a:latin typeface="Arial" panose="020B0604020202020204" pitchFamily="34" charset="0"/>
                <a:cs typeface="Arial" panose="020B0604020202020204" pitchFamily="34" charset="0"/>
              </a:rPr>
              <a:t>OSEL Annual Student Science Poster Exhibit, August </a:t>
            </a:r>
            <a:r>
              <a:rPr lang="en-US" sz="3000" b="0" dirty="0" smtClean="0">
                <a:solidFill>
                  <a:schemeClr val="tx1"/>
                </a:solidFill>
                <a:latin typeface="Arial" panose="020B0604020202020204" pitchFamily="34" charset="0"/>
                <a:cs typeface="Arial" panose="020B0604020202020204" pitchFamily="34" charset="0"/>
              </a:rPr>
              <a:t>2, 2017</a:t>
            </a:r>
            <a:endParaRPr lang="en-US" sz="3000" b="0" dirty="0">
              <a:solidFill>
                <a:schemeClr val="tx1"/>
              </a:solidFill>
              <a:latin typeface="Arial" panose="020B0604020202020204" pitchFamily="34" charset="0"/>
              <a:cs typeface="Arial" panose="020B0604020202020204" pitchFamily="34" charset="0"/>
            </a:endParaRPr>
          </a:p>
        </p:txBody>
      </p:sp>
      <p:sp>
        <p:nvSpPr>
          <p:cNvPr id="15" name="TextBox 14"/>
          <p:cNvSpPr txBox="1"/>
          <p:nvPr/>
        </p:nvSpPr>
        <p:spPr>
          <a:xfrm>
            <a:off x="13929316" y="17385804"/>
            <a:ext cx="15166098" cy="461665"/>
          </a:xfrm>
          <a:prstGeom prst="rect">
            <a:avLst/>
          </a:prstGeom>
          <a:noFill/>
        </p:spPr>
        <p:txBody>
          <a:bodyPr wrap="square" rtlCol="0">
            <a:spAutoFit/>
          </a:bodyPr>
          <a:lstStyle/>
          <a:p>
            <a:pPr algn="ctr"/>
            <a:r>
              <a:rPr lang="en-US" sz="2400" i="1" dirty="0">
                <a:solidFill>
                  <a:srgbClr val="0000FF"/>
                </a:solidFill>
                <a:latin typeface="Arial" panose="020B0604020202020204" pitchFamily="34" charset="0"/>
                <a:cs typeface="Arial" panose="020B0604020202020204" pitchFamily="34" charset="0"/>
              </a:rPr>
              <a:t>Fig. 1: </a:t>
            </a:r>
            <a:r>
              <a:rPr lang="en-US" sz="2400" i="1" dirty="0" smtClean="0">
                <a:solidFill>
                  <a:srgbClr val="0000FF"/>
                </a:solidFill>
                <a:latin typeface="Arial" panose="020B0604020202020204" pitchFamily="34" charset="0"/>
                <a:cs typeface="Arial" panose="020B0604020202020204" pitchFamily="34" charset="0"/>
              </a:rPr>
              <a:t>Color Management Components.</a:t>
            </a:r>
            <a:endParaRPr lang="en-US" sz="2400" i="1" dirty="0">
              <a:solidFill>
                <a:srgbClr val="FFC000"/>
              </a:solidFill>
              <a:latin typeface="Arial" panose="020B0604020202020204" pitchFamily="34" charset="0"/>
              <a:cs typeface="Arial" panose="020B0604020202020204" pitchFamily="34" charset="0"/>
            </a:endParaRPr>
          </a:p>
        </p:txBody>
      </p:sp>
      <p:sp>
        <p:nvSpPr>
          <p:cNvPr id="77" name="TextBox 76"/>
          <p:cNvSpPr txBox="1"/>
          <p:nvPr/>
        </p:nvSpPr>
        <p:spPr>
          <a:xfrm>
            <a:off x="41300400" y="3518774"/>
            <a:ext cx="5791200" cy="1891426"/>
          </a:xfrm>
          <a:prstGeom prst="rect">
            <a:avLst/>
          </a:prstGeom>
          <a:noFill/>
          <a:ln w="38100">
            <a:solidFill>
              <a:schemeClr val="accent1"/>
            </a:solidFill>
          </a:ln>
          <a:scene3d>
            <a:camera prst="orthographicFront"/>
            <a:lightRig rig="threePt" dir="t"/>
          </a:scene3d>
          <a:sp3d>
            <a:bevelT/>
          </a:sp3d>
        </p:spPr>
        <p:txBody>
          <a:bodyPr wrap="square" lIns="266007" tIns="266007" rIns="266007" bIns="266007" rtlCol="0" anchor="ctr">
            <a:spAutoFit/>
          </a:bodyPr>
          <a:lstStyle>
            <a:defPPr>
              <a:defRPr lang="en-US"/>
            </a:defPPr>
            <a:lvl1pPr>
              <a:defRPr sz="3000" b="1">
                <a:latin typeface="Cambria" pitchFamily="18" charset="0"/>
              </a:defRPr>
            </a:lvl1pPr>
          </a:lstStyle>
          <a:p>
            <a:r>
              <a:rPr lang="en-US" sz="4400" dirty="0">
                <a:solidFill>
                  <a:srgbClr val="FF4509"/>
                </a:solidFill>
                <a:latin typeface="Arial" panose="020B0604020202020204" pitchFamily="34" charset="0"/>
                <a:cs typeface="Arial" panose="020B0604020202020204" pitchFamily="34" charset="0"/>
              </a:rPr>
              <a:t>Clinical Area: </a:t>
            </a:r>
            <a:r>
              <a:rPr lang="en-US" sz="4400" dirty="0" smtClean="0">
                <a:solidFill>
                  <a:srgbClr val="FF4509"/>
                </a:solidFill>
                <a:latin typeface="Arial" panose="020B0604020202020204" pitchFamily="34" charset="0"/>
                <a:cs typeface="Arial" panose="020B0604020202020204" pitchFamily="34" charset="0"/>
              </a:rPr>
              <a:t>Medical Imaging</a:t>
            </a:r>
            <a:endParaRPr lang="en-US" sz="4400" dirty="0">
              <a:solidFill>
                <a:srgbClr val="FF4509"/>
              </a:solidFill>
              <a:latin typeface="Arial" panose="020B0604020202020204" pitchFamily="34" charset="0"/>
              <a:cs typeface="Arial" panose="020B0604020202020204" pitchFamily="34" charset="0"/>
            </a:endParaRPr>
          </a:p>
        </p:txBody>
      </p:sp>
      <p:sp>
        <p:nvSpPr>
          <p:cNvPr id="89" name="Text Box 34"/>
          <p:cNvSpPr txBox="1">
            <a:spLocks noChangeArrowheads="1"/>
          </p:cNvSpPr>
          <p:nvPr/>
        </p:nvSpPr>
        <p:spPr bwMode="auto">
          <a:xfrm>
            <a:off x="1557959" y="22148405"/>
            <a:ext cx="11003980" cy="1168041"/>
          </a:xfrm>
          <a:prstGeom prst="rect">
            <a:avLst/>
          </a:prstGeom>
          <a:noFill/>
          <a:ln w="38100">
            <a:solidFill>
              <a:schemeClr val="tx1"/>
            </a:solidFill>
            <a:miter lim="800000"/>
            <a:headEnd/>
            <a:tailEnd/>
          </a:ln>
          <a:effectLst/>
          <a:scene3d>
            <a:camera prst="orthographicFront"/>
            <a:lightRig rig="threePt" dir="t"/>
          </a:scene3d>
          <a:sp3d>
            <a:bevelT/>
          </a:sp3d>
        </p:spPr>
        <p:txBody>
          <a:bodyPr lIns="89168" tIns="44583" rIns="89168" bIns="44583" anchor="ctr"/>
          <a:lstStyle/>
          <a:p>
            <a:pPr algn="ctr" defTabSz="816892">
              <a:defRPr/>
            </a:pPr>
            <a:r>
              <a:rPr lang="en-US" sz="4800" b="1" dirty="0">
                <a:latin typeface="Arial" panose="020B0604020202020204" pitchFamily="34" charset="0"/>
                <a:cs typeface="Arial" panose="020B0604020202020204" pitchFamily="34" charset="0"/>
              </a:rPr>
              <a:t>INTRODUCTION</a:t>
            </a:r>
          </a:p>
        </p:txBody>
      </p:sp>
      <p:sp>
        <p:nvSpPr>
          <p:cNvPr id="56" name="TextBox 55"/>
          <p:cNvSpPr txBox="1"/>
          <p:nvPr/>
        </p:nvSpPr>
        <p:spPr>
          <a:xfrm>
            <a:off x="30784800" y="30130596"/>
            <a:ext cx="16356382" cy="2199203"/>
          </a:xfrm>
          <a:prstGeom prst="rect">
            <a:avLst/>
          </a:prstGeom>
          <a:noFill/>
          <a:ln w="38100">
            <a:noFill/>
          </a:ln>
          <a:scene3d>
            <a:camera prst="orthographicFront"/>
            <a:lightRig rig="threePt" dir="t"/>
          </a:scene3d>
          <a:sp3d>
            <a:bevelT/>
          </a:sp3d>
        </p:spPr>
        <p:txBody>
          <a:bodyPr wrap="square" lIns="266007" tIns="266007" rIns="266007" bIns="266007" rtlCol="0" anchor="ctr">
            <a:spAutoFit/>
          </a:bodyPr>
          <a:lstStyle>
            <a:defPPr>
              <a:defRPr lang="en-US"/>
            </a:defPPr>
            <a:lvl1pPr>
              <a:defRPr sz="3000" b="1">
                <a:latin typeface="Cambria" pitchFamily="18" charset="0"/>
              </a:defRPr>
            </a:lvl1pPr>
          </a:lstStyle>
          <a:p>
            <a:pPr lvl="0" algn="just"/>
            <a:r>
              <a:rPr lang="en-US" sz="3600" b="0" dirty="0" smtClean="0">
                <a:latin typeface="Arial" panose="020B0604020202020204" pitchFamily="34" charset="0"/>
                <a:cs typeface="Arial" panose="020B0604020202020204" pitchFamily="34" charset="0"/>
              </a:rPr>
              <a:t>Unlike grayscale displays, calibration of color medical displays is tightly coupled with the computer environment, which needs to be properly addressed in  510(k) submissions for WSI devices.</a:t>
            </a:r>
            <a:endParaRPr lang="en-US" sz="3600" b="0" dirty="0">
              <a:solidFill>
                <a:srgbClr val="FFC000"/>
              </a:solidFill>
              <a:latin typeface="Arial" panose="020B0604020202020204" pitchFamily="34" charset="0"/>
              <a:cs typeface="Arial" panose="020B0604020202020204" pitchFamily="34" charset="0"/>
            </a:endParaRPr>
          </a:p>
        </p:txBody>
      </p:sp>
      <p:sp>
        <p:nvSpPr>
          <p:cNvPr id="57" name="Text Box 34"/>
          <p:cNvSpPr txBox="1">
            <a:spLocks noChangeArrowheads="1"/>
          </p:cNvSpPr>
          <p:nvPr/>
        </p:nvSpPr>
        <p:spPr bwMode="auto">
          <a:xfrm>
            <a:off x="30744041" y="29108399"/>
            <a:ext cx="16410086" cy="1204603"/>
          </a:xfrm>
          <a:prstGeom prst="rect">
            <a:avLst/>
          </a:prstGeom>
          <a:noFill/>
          <a:ln w="38100">
            <a:solidFill>
              <a:schemeClr val="tx1"/>
            </a:solidFill>
            <a:miter lim="800000"/>
            <a:headEnd/>
            <a:tailEnd/>
          </a:ln>
          <a:effectLst/>
          <a:scene3d>
            <a:camera prst="orthographicFront"/>
            <a:lightRig rig="threePt" dir="t"/>
          </a:scene3d>
          <a:sp3d>
            <a:bevelT/>
          </a:sp3d>
        </p:spPr>
        <p:txBody>
          <a:bodyPr lIns="89168" tIns="44583" rIns="89168" bIns="44583" anchor="ctr"/>
          <a:lstStyle/>
          <a:p>
            <a:pPr algn="ctr" defTabSz="816892">
              <a:defRPr/>
            </a:pPr>
            <a:r>
              <a:rPr lang="en-US" sz="4800" b="1" dirty="0">
                <a:latin typeface="Arial" panose="020B0604020202020204" pitchFamily="34" charset="0"/>
                <a:cs typeface="Arial" panose="020B0604020202020204" pitchFamily="34" charset="0"/>
              </a:rPr>
              <a:t>CONCLUSION</a:t>
            </a:r>
          </a:p>
        </p:txBody>
      </p:sp>
      <p:cxnSp>
        <p:nvCxnSpPr>
          <p:cNvPr id="18" name="Straight Connector 17"/>
          <p:cNvCxnSpPr/>
          <p:nvPr/>
        </p:nvCxnSpPr>
        <p:spPr>
          <a:xfrm>
            <a:off x="1608126" y="6019800"/>
            <a:ext cx="46016875" cy="0"/>
          </a:xfrm>
          <a:prstGeom prst="line">
            <a:avLst/>
          </a:prstGeom>
          <a:ln w="114300">
            <a:solidFill>
              <a:srgbClr val="FF4509"/>
            </a:solidFill>
          </a:ln>
        </p:spPr>
        <p:style>
          <a:lnRef idx="3">
            <a:schemeClr val="accent6"/>
          </a:lnRef>
          <a:fillRef idx="0">
            <a:schemeClr val="accent6"/>
          </a:fillRef>
          <a:effectRef idx="2">
            <a:schemeClr val="accent6"/>
          </a:effectRef>
          <a:fontRef idx="minor">
            <a:schemeClr val="tx1"/>
          </a:fontRef>
        </p:style>
      </p:cxnSp>
      <p:sp>
        <p:nvSpPr>
          <p:cNvPr id="98" name="TextBox 97"/>
          <p:cNvSpPr txBox="1"/>
          <p:nvPr/>
        </p:nvSpPr>
        <p:spPr>
          <a:xfrm>
            <a:off x="1768991" y="3178731"/>
            <a:ext cx="8165662" cy="2383869"/>
          </a:xfrm>
          <a:prstGeom prst="rect">
            <a:avLst/>
          </a:prstGeom>
          <a:noFill/>
          <a:ln w="38100">
            <a:solidFill>
              <a:schemeClr val="accent1"/>
            </a:solidFill>
          </a:ln>
          <a:scene3d>
            <a:camera prst="orthographicFront"/>
            <a:lightRig rig="threePt" dir="t"/>
          </a:scene3d>
          <a:sp3d>
            <a:bevelT/>
          </a:sp3d>
        </p:spPr>
        <p:txBody>
          <a:bodyPr wrap="square" lIns="266007" tIns="266007" rIns="266007" bIns="266007" rtlCol="0" anchor="ctr">
            <a:spAutoFit/>
          </a:bodyPr>
          <a:lstStyle>
            <a:defPPr>
              <a:defRPr lang="en-US"/>
            </a:defPPr>
            <a:lvl1pPr>
              <a:defRPr sz="3000" b="1">
                <a:latin typeface="Cambria" pitchFamily="18" charset="0"/>
              </a:defRPr>
            </a:lvl1pPr>
          </a:lstStyle>
          <a:p>
            <a:r>
              <a:rPr lang="en-US" sz="4000" b="0" i="1" dirty="0" smtClean="0">
                <a:solidFill>
                  <a:srgbClr val="00B050"/>
                </a:solidFill>
                <a:latin typeface="Arial" panose="020B0604020202020204" pitchFamily="34" charset="0"/>
                <a:cs typeface="Arial" panose="020B0604020202020204" pitchFamily="34" charset="0"/>
              </a:rPr>
              <a:t>Experiments demonstrating impacts of mishandling color management for medical displays</a:t>
            </a:r>
            <a:endParaRPr lang="en-US" sz="4000" b="0" i="1" dirty="0">
              <a:solidFill>
                <a:srgbClr val="00B050"/>
              </a:solidFill>
              <a:latin typeface="Arial" panose="020B0604020202020204" pitchFamily="34" charset="0"/>
              <a:cs typeface="Arial" panose="020B0604020202020204" pitchFamily="34" charset="0"/>
            </a:endParaRPr>
          </a:p>
        </p:txBody>
      </p:sp>
      <p:sp>
        <p:nvSpPr>
          <p:cNvPr id="99" name="Text Box 34"/>
          <p:cNvSpPr txBox="1">
            <a:spLocks noChangeArrowheads="1"/>
          </p:cNvSpPr>
          <p:nvPr/>
        </p:nvSpPr>
        <p:spPr bwMode="auto">
          <a:xfrm>
            <a:off x="1616591" y="14344375"/>
            <a:ext cx="11003980" cy="1168041"/>
          </a:xfrm>
          <a:prstGeom prst="rect">
            <a:avLst/>
          </a:prstGeom>
          <a:noFill/>
          <a:ln w="38100">
            <a:solidFill>
              <a:schemeClr val="tx1"/>
            </a:solidFill>
            <a:miter lim="800000"/>
            <a:headEnd/>
            <a:tailEnd/>
          </a:ln>
          <a:effectLst/>
          <a:scene3d>
            <a:camera prst="orthographicFront"/>
            <a:lightRig rig="threePt" dir="t"/>
          </a:scene3d>
          <a:sp3d>
            <a:bevelT/>
          </a:sp3d>
        </p:spPr>
        <p:txBody>
          <a:bodyPr lIns="89168" tIns="44583" rIns="89168" bIns="44583" anchor="ctr"/>
          <a:lstStyle/>
          <a:p>
            <a:pPr algn="ctr" defTabSz="816892">
              <a:defRPr/>
            </a:pPr>
            <a:r>
              <a:rPr lang="en-US" sz="4800" b="1" dirty="0" smtClean="0">
                <a:latin typeface="Arial" panose="020B0604020202020204" pitchFamily="34" charset="0"/>
                <a:cs typeface="Arial" panose="020B0604020202020204" pitchFamily="34" charset="0"/>
              </a:rPr>
              <a:t>ABSTRACT</a:t>
            </a:r>
            <a:endParaRPr lang="en-US" sz="4800" b="1" dirty="0">
              <a:latin typeface="Arial" panose="020B0604020202020204" pitchFamily="34" charset="0"/>
              <a:cs typeface="Arial" panose="020B0604020202020204" pitchFamily="34" charset="0"/>
            </a:endParaRPr>
          </a:p>
        </p:txBody>
      </p:sp>
      <p:sp>
        <p:nvSpPr>
          <p:cNvPr id="100" name="TextBox 99"/>
          <p:cNvSpPr txBox="1"/>
          <p:nvPr/>
        </p:nvSpPr>
        <p:spPr>
          <a:xfrm>
            <a:off x="1616591" y="15427227"/>
            <a:ext cx="11048322" cy="6077188"/>
          </a:xfrm>
          <a:prstGeom prst="rect">
            <a:avLst/>
          </a:prstGeom>
          <a:noFill/>
          <a:ln w="38100">
            <a:noFill/>
          </a:ln>
          <a:scene3d>
            <a:camera prst="orthographicFront"/>
            <a:lightRig rig="threePt" dir="t"/>
          </a:scene3d>
          <a:sp3d>
            <a:bevelT/>
          </a:sp3d>
        </p:spPr>
        <p:txBody>
          <a:bodyPr wrap="square" lIns="266007" tIns="266007" rIns="266007" bIns="266007" rtlCol="0" anchor="ctr">
            <a:spAutoFit/>
          </a:bodyPr>
          <a:lstStyle>
            <a:defPPr>
              <a:defRPr lang="en-US"/>
            </a:defPPr>
            <a:lvl1pPr>
              <a:defRPr sz="3000" b="1">
                <a:latin typeface="Cambria" pitchFamily="18" charset="0"/>
              </a:defRPr>
            </a:lvl1pPr>
          </a:lstStyle>
          <a:p>
            <a:pPr algn="just"/>
            <a:r>
              <a:rPr lang="en-US" sz="3600" b="0" dirty="0" smtClean="0">
                <a:latin typeface="Arial" panose="020B0604020202020204" pitchFamily="34" charset="0"/>
                <a:cs typeface="Arial" panose="020B0604020202020204" pitchFamily="34" charset="0"/>
              </a:rPr>
              <a:t>Experiments were conducted to examine the </a:t>
            </a:r>
            <a:r>
              <a:rPr lang="en-US" sz="3600" b="0" dirty="0">
                <a:latin typeface="Arial" panose="020B0604020202020204" pitchFamily="34" charset="0"/>
                <a:cs typeface="Arial" panose="020B0604020202020204" pitchFamily="34" charset="0"/>
              </a:rPr>
              <a:t>impact of </a:t>
            </a:r>
            <a:r>
              <a:rPr lang="en-US" sz="3600" b="0" dirty="0" smtClean="0">
                <a:latin typeface="Arial" panose="020B0604020202020204" pitchFamily="34" charset="0"/>
                <a:cs typeface="Arial" panose="020B0604020202020204" pitchFamily="34" charset="0"/>
              </a:rPr>
              <a:t>mishandling color </a:t>
            </a:r>
            <a:r>
              <a:rPr lang="en-US" sz="3600" b="0" dirty="0">
                <a:latin typeface="Arial" panose="020B0604020202020204" pitchFamily="34" charset="0"/>
                <a:cs typeface="Arial" panose="020B0604020202020204" pitchFamily="34" charset="0"/>
              </a:rPr>
              <a:t>profile, color manager, and graphics card driver </a:t>
            </a:r>
            <a:r>
              <a:rPr lang="en-US" sz="3600" b="0" dirty="0" smtClean="0">
                <a:latin typeface="Arial" panose="020B0604020202020204" pitchFamily="34" charset="0"/>
                <a:cs typeface="Arial" panose="020B0604020202020204" pitchFamily="34" charset="0"/>
              </a:rPr>
              <a:t>for </a:t>
            </a:r>
            <a:r>
              <a:rPr lang="en-US" sz="3600" b="0" dirty="0">
                <a:latin typeface="Arial" panose="020B0604020202020204" pitchFamily="34" charset="0"/>
                <a:cs typeface="Arial" panose="020B0604020202020204" pitchFamily="34" charset="0"/>
              </a:rPr>
              <a:t>color medical displays. </a:t>
            </a:r>
            <a:r>
              <a:rPr lang="en-US" sz="3600" b="0" dirty="0" smtClean="0">
                <a:latin typeface="Arial" panose="020B0604020202020204" pitchFamily="34" charset="0"/>
                <a:cs typeface="Arial" panose="020B0604020202020204" pitchFamily="34" charset="0"/>
              </a:rPr>
              <a:t>Three color profiles, three color managers, and two graphics card settings were </a:t>
            </a:r>
            <a:r>
              <a:rPr lang="en-US" sz="3600" b="0" dirty="0">
                <a:latin typeface="Arial" panose="020B0604020202020204" pitchFamily="34" charset="0"/>
                <a:cs typeface="Arial" panose="020B0604020202020204" pitchFamily="34" charset="0"/>
              </a:rPr>
              <a:t>tested. </a:t>
            </a:r>
            <a:r>
              <a:rPr lang="en-US" sz="3600" b="0" dirty="0" smtClean="0">
                <a:latin typeface="Arial" panose="020B0604020202020204" pitchFamily="34" charset="0"/>
                <a:cs typeface="Arial" panose="020B0604020202020204" pitchFamily="34" charset="0"/>
              </a:rPr>
              <a:t>A </a:t>
            </a:r>
            <a:r>
              <a:rPr lang="en-US" sz="3600" b="0" dirty="0">
                <a:latin typeface="Arial" panose="020B0604020202020204" pitchFamily="34" charset="0"/>
                <a:cs typeface="Arial" panose="020B0604020202020204" pitchFamily="34" charset="0"/>
              </a:rPr>
              <a:t>novel test </a:t>
            </a:r>
            <a:r>
              <a:rPr lang="en-US" sz="3600" b="0" dirty="0" smtClean="0">
                <a:latin typeface="Arial" panose="020B0604020202020204" pitchFamily="34" charset="0"/>
                <a:cs typeface="Arial" panose="020B0604020202020204" pitchFamily="34" charset="0"/>
              </a:rPr>
              <a:t>method using a </a:t>
            </a:r>
            <a:r>
              <a:rPr lang="en-US" sz="3600" b="0" dirty="0">
                <a:latin typeface="Arial" panose="020B0604020202020204" pitchFamily="34" charset="0"/>
                <a:cs typeface="Arial" panose="020B0604020202020204" pitchFamily="34" charset="0"/>
              </a:rPr>
              <a:t>reconfigurable circuit </a:t>
            </a:r>
            <a:r>
              <a:rPr lang="en-US" sz="3600" b="0" dirty="0" smtClean="0">
                <a:latin typeface="Arial" panose="020B0604020202020204" pitchFamily="34" charset="0"/>
                <a:cs typeface="Arial" panose="020B0604020202020204" pitchFamily="34" charset="0"/>
              </a:rPr>
              <a:t>board </a:t>
            </a:r>
            <a:r>
              <a:rPr lang="en-US" sz="3600" b="0" dirty="0">
                <a:latin typeface="Arial" panose="020B0604020202020204" pitchFamily="34" charset="0"/>
                <a:cs typeface="Arial" panose="020B0604020202020204" pitchFamily="34" charset="0"/>
              </a:rPr>
              <a:t>was designed and used to measure the </a:t>
            </a:r>
            <a:r>
              <a:rPr lang="en-US" sz="3600" b="0" dirty="0" smtClean="0">
                <a:latin typeface="Arial" panose="020B0604020202020204" pitchFamily="34" charset="0"/>
                <a:cs typeface="Arial" panose="020B0604020202020204" pitchFamily="34" charset="0"/>
              </a:rPr>
              <a:t>output digital </a:t>
            </a:r>
            <a:r>
              <a:rPr lang="en-US" sz="3600" b="0" dirty="0">
                <a:latin typeface="Arial" panose="020B0604020202020204" pitchFamily="34" charset="0"/>
                <a:cs typeface="Arial" panose="020B0604020202020204" pitchFamily="34" charset="0"/>
              </a:rPr>
              <a:t>pixel </a:t>
            </a:r>
            <a:r>
              <a:rPr lang="en-US" sz="3600" b="0" dirty="0" smtClean="0">
                <a:latin typeface="Arial" panose="020B0604020202020204" pitchFamily="34" charset="0"/>
                <a:cs typeface="Arial" panose="020B0604020202020204" pitchFamily="34" charset="0"/>
              </a:rPr>
              <a:t>values. The experiment results show the entanglement between the color management components from different vendors.  </a:t>
            </a:r>
            <a:endParaRPr lang="en-US" sz="3600" b="0" dirty="0">
              <a:latin typeface="Arial" panose="020B0604020202020204" pitchFamily="34" charset="0"/>
              <a:cs typeface="Arial" panose="020B0604020202020204" pitchFamily="34" charset="0"/>
            </a:endParaRPr>
          </a:p>
        </p:txBody>
      </p:sp>
      <p:sp>
        <p:nvSpPr>
          <p:cNvPr id="101" name="TextBox 100"/>
          <p:cNvSpPr txBox="1"/>
          <p:nvPr/>
        </p:nvSpPr>
        <p:spPr>
          <a:xfrm>
            <a:off x="1693469" y="23406021"/>
            <a:ext cx="11048322" cy="8293179"/>
          </a:xfrm>
          <a:prstGeom prst="rect">
            <a:avLst/>
          </a:prstGeom>
          <a:noFill/>
          <a:ln w="38100">
            <a:noFill/>
          </a:ln>
          <a:scene3d>
            <a:camera prst="orthographicFront"/>
            <a:lightRig rig="threePt" dir="t"/>
          </a:scene3d>
          <a:sp3d>
            <a:bevelT/>
          </a:sp3d>
        </p:spPr>
        <p:txBody>
          <a:bodyPr wrap="square" lIns="266007" tIns="266007" rIns="266007" bIns="266007" rtlCol="0" anchor="ctr">
            <a:spAutoFit/>
          </a:bodyPr>
          <a:lstStyle>
            <a:defPPr>
              <a:defRPr lang="en-US"/>
            </a:defPPr>
            <a:lvl1pPr>
              <a:defRPr sz="3000" b="1">
                <a:latin typeface="Cambria" pitchFamily="18" charset="0"/>
              </a:defRPr>
            </a:lvl1pPr>
          </a:lstStyle>
          <a:p>
            <a:pPr algn="just"/>
            <a:r>
              <a:rPr lang="en-US" sz="3600" b="0" dirty="0" smtClean="0">
                <a:latin typeface="Arial" panose="020B0604020202020204" pitchFamily="34" charset="0"/>
                <a:cs typeface="Arial" panose="020B0604020202020204" pitchFamily="34" charset="0"/>
              </a:rPr>
              <a:t>The </a:t>
            </a:r>
            <a:r>
              <a:rPr lang="en-US" sz="3600" b="0" dirty="0">
                <a:latin typeface="Arial" panose="020B0604020202020204" pitchFamily="34" charset="0"/>
                <a:cs typeface="Arial" panose="020B0604020202020204" pitchFamily="34" charset="0"/>
              </a:rPr>
              <a:t>color management components within the computer environment are depicted in </a:t>
            </a:r>
            <a:r>
              <a:rPr lang="en-US" sz="3600" b="0" dirty="0" smtClean="0">
                <a:latin typeface="Arial" panose="020B0604020202020204" pitchFamily="34" charset="0"/>
                <a:cs typeface="Arial" panose="020B0604020202020204" pitchFamily="34" charset="0"/>
              </a:rPr>
              <a:t>Fig. 1. </a:t>
            </a:r>
            <a:r>
              <a:rPr lang="en-US" sz="3600" b="0" dirty="0">
                <a:latin typeface="Arial" panose="020B0604020202020204" pitchFamily="34" charset="0"/>
                <a:cs typeface="Arial" panose="020B0604020202020204" pitchFamily="34" charset="0"/>
              </a:rPr>
              <a:t>The basic idea of color management is to compensate for the uncalibrated display errors by modifying the RGB values received from the </a:t>
            </a:r>
            <a:r>
              <a:rPr lang="en-US" sz="3600" b="0" dirty="0" smtClean="0">
                <a:latin typeface="Arial" panose="020B0604020202020204" pitchFamily="34" charset="0"/>
                <a:cs typeface="Arial" panose="020B0604020202020204" pitchFamily="34" charset="0"/>
              </a:rPr>
              <a:t>applications before </a:t>
            </a:r>
            <a:r>
              <a:rPr lang="en-US" sz="3600" b="0" dirty="0">
                <a:latin typeface="Arial" panose="020B0604020202020204" pitchFamily="34" charset="0"/>
                <a:cs typeface="Arial" panose="020B0604020202020204" pitchFamily="34" charset="0"/>
              </a:rPr>
              <a:t>they are sent to the display. The </a:t>
            </a:r>
            <a:r>
              <a:rPr lang="en-US" sz="3600" b="0" dirty="0" smtClean="0">
                <a:latin typeface="Arial" panose="020B0604020202020204" pitchFamily="34" charset="0"/>
                <a:cs typeface="Arial" panose="020B0604020202020204" pitchFamily="34" charset="0"/>
              </a:rPr>
              <a:t>color profile contains </a:t>
            </a:r>
            <a:r>
              <a:rPr lang="en-US" sz="3600" b="0" dirty="0">
                <a:latin typeface="Arial" panose="020B0604020202020204" pitchFamily="34" charset="0"/>
                <a:cs typeface="Arial" panose="020B0604020202020204" pitchFamily="34" charset="0"/>
              </a:rPr>
              <a:t>the color </a:t>
            </a:r>
            <a:r>
              <a:rPr lang="en-US" sz="3600" b="0" dirty="0" smtClean="0">
                <a:latin typeface="Arial" panose="020B0604020202020204" pitchFamily="34" charset="0"/>
                <a:cs typeface="Arial" panose="020B0604020202020204" pitchFamily="34" charset="0"/>
              </a:rPr>
              <a:t>transformation for </a:t>
            </a:r>
            <a:r>
              <a:rPr lang="en-US" sz="3600" b="0" dirty="0">
                <a:latin typeface="Arial" panose="020B0604020202020204" pitchFamily="34" charset="0"/>
                <a:cs typeface="Arial" panose="020B0604020202020204" pitchFamily="34" charset="0"/>
              </a:rPr>
              <a:t>a specific display. The </a:t>
            </a:r>
            <a:r>
              <a:rPr lang="en-US" sz="3600" b="0" dirty="0" smtClean="0">
                <a:latin typeface="Arial" panose="020B0604020202020204" pitchFamily="34" charset="0"/>
                <a:cs typeface="Arial" panose="020B0604020202020204" pitchFamily="34" charset="0"/>
              </a:rPr>
              <a:t>color profile </a:t>
            </a:r>
            <a:r>
              <a:rPr lang="en-US" sz="3600" b="0" dirty="0">
                <a:latin typeface="Arial" panose="020B0604020202020204" pitchFamily="34" charset="0"/>
                <a:cs typeface="Arial" panose="020B0604020202020204" pitchFamily="34" charset="0"/>
              </a:rPr>
              <a:t>is generated by a color calibration </a:t>
            </a:r>
            <a:r>
              <a:rPr lang="en-US" sz="3600" b="0" dirty="0" smtClean="0">
                <a:latin typeface="Arial" panose="020B0604020202020204" pitchFamily="34" charset="0"/>
                <a:cs typeface="Arial" panose="020B0604020202020204" pitchFamily="34" charset="0"/>
              </a:rPr>
              <a:t>tool. </a:t>
            </a:r>
            <a:r>
              <a:rPr lang="en-US" sz="3600" b="0" dirty="0">
                <a:latin typeface="Arial" panose="020B0604020202020204" pitchFamily="34" charset="0"/>
                <a:cs typeface="Arial" panose="020B0604020202020204" pitchFamily="34" charset="0"/>
              </a:rPr>
              <a:t>The color manager controls which </a:t>
            </a:r>
            <a:r>
              <a:rPr lang="en-US" sz="3600" b="0" dirty="0" smtClean="0">
                <a:latin typeface="Arial" panose="020B0604020202020204" pitchFamily="34" charset="0"/>
                <a:cs typeface="Arial" panose="020B0604020202020204" pitchFamily="34" charset="0"/>
              </a:rPr>
              <a:t>color profile </a:t>
            </a:r>
            <a:r>
              <a:rPr lang="en-US" sz="3600" b="0" dirty="0">
                <a:latin typeface="Arial" panose="020B0604020202020204" pitchFamily="34" charset="0"/>
                <a:cs typeface="Arial" panose="020B0604020202020204" pitchFamily="34" charset="0"/>
              </a:rPr>
              <a:t>to use. The graphics card driver executes the color transformation and frequently offers extra features to adjust the display colors. The Pixel Meter is a circuit board that monitors the digital RGB values on the DVI display interface</a:t>
            </a:r>
            <a:r>
              <a:rPr lang="en-US" sz="3600" b="0" dirty="0" smtClean="0">
                <a:latin typeface="Arial" panose="020B0604020202020204" pitchFamily="34" charset="0"/>
                <a:cs typeface="Arial" panose="020B0604020202020204" pitchFamily="34" charset="0"/>
              </a:rPr>
              <a:t>.</a:t>
            </a:r>
            <a:endParaRPr lang="en-US" sz="3600" b="0" dirty="0">
              <a:latin typeface="Arial" panose="020B0604020202020204" pitchFamily="34" charset="0"/>
              <a:cs typeface="Arial" panose="020B0604020202020204" pitchFamily="34" charset="0"/>
            </a:endParaRPr>
          </a:p>
        </p:txBody>
      </p:sp>
      <p:sp>
        <p:nvSpPr>
          <p:cNvPr id="163" name="TextBox 162"/>
          <p:cNvSpPr txBox="1"/>
          <p:nvPr/>
        </p:nvSpPr>
        <p:spPr>
          <a:xfrm>
            <a:off x="30733801" y="7997019"/>
            <a:ext cx="18135600" cy="2753201"/>
          </a:xfrm>
          <a:prstGeom prst="rect">
            <a:avLst/>
          </a:prstGeom>
          <a:noFill/>
          <a:ln w="38100">
            <a:noFill/>
          </a:ln>
          <a:scene3d>
            <a:camera prst="orthographicFront"/>
            <a:lightRig rig="threePt" dir="t"/>
          </a:scene3d>
          <a:sp3d>
            <a:bevelT/>
          </a:sp3d>
        </p:spPr>
        <p:txBody>
          <a:bodyPr wrap="square" lIns="266007" tIns="266007" rIns="266007" bIns="266007" rtlCol="0" anchor="ctr">
            <a:spAutoFit/>
          </a:bodyPr>
          <a:lstStyle>
            <a:defPPr>
              <a:defRPr lang="en-US"/>
            </a:defPPr>
            <a:lvl1pPr>
              <a:defRPr sz="3000" b="1">
                <a:latin typeface="Cambria" pitchFamily="18" charset="0"/>
              </a:defRPr>
            </a:lvl1pPr>
          </a:lstStyle>
          <a:p>
            <a:pPr marL="571500" indent="-571500">
              <a:buFont typeface="Wingdings" panose="05000000000000000000" pitchFamily="2" charset="2"/>
              <a:buChar char="Ø"/>
            </a:pPr>
            <a:r>
              <a:rPr lang="en-US" sz="3600" b="0" dirty="0" smtClean="0">
                <a:solidFill>
                  <a:srgbClr val="FF4509"/>
                </a:solidFill>
                <a:latin typeface="Arial" panose="020B0604020202020204" pitchFamily="34" charset="0"/>
                <a:cs typeface="Arial" panose="020B0604020202020204" pitchFamily="34" charset="0"/>
              </a:rPr>
              <a:t>What does color calibration do?</a:t>
            </a:r>
          </a:p>
          <a:p>
            <a:pPr indent="1781175"/>
            <a:r>
              <a:rPr lang="en-US" sz="3600" b="0" dirty="0" smtClean="0">
                <a:latin typeface="Arial" panose="020B0604020202020204" pitchFamily="34" charset="0"/>
                <a:cs typeface="Arial" panose="020B0604020202020204" pitchFamily="34" charset="0"/>
              </a:rPr>
              <a:t>Most color calibration tools adjust the gamma curve, gray tracking, and maximum luminance, but not color tracking, minimum luminance, etc.</a:t>
            </a:r>
          </a:p>
          <a:p>
            <a:pPr marL="571500" indent="-571500">
              <a:buFont typeface="Wingdings" panose="05000000000000000000" pitchFamily="2" charset="2"/>
              <a:buChar char="Ø"/>
            </a:pPr>
            <a:endParaRPr lang="en-US" sz="3600" b="0" dirty="0" smtClean="0">
              <a:latin typeface="Arial" panose="020B0604020202020204" pitchFamily="34" charset="0"/>
              <a:cs typeface="Arial" panose="020B0604020202020204" pitchFamily="34" charset="0"/>
            </a:endParaRPr>
          </a:p>
        </p:txBody>
      </p:sp>
      <p:sp>
        <p:nvSpPr>
          <p:cNvPr id="164" name="Text Box 34"/>
          <p:cNvSpPr txBox="1">
            <a:spLocks noChangeArrowheads="1"/>
          </p:cNvSpPr>
          <p:nvPr/>
        </p:nvSpPr>
        <p:spPr bwMode="auto">
          <a:xfrm>
            <a:off x="30787948" y="32481799"/>
            <a:ext cx="16545495" cy="1097994"/>
          </a:xfrm>
          <a:prstGeom prst="rect">
            <a:avLst/>
          </a:prstGeom>
          <a:noFill/>
          <a:ln w="38100">
            <a:solidFill>
              <a:schemeClr val="tx1"/>
            </a:solidFill>
            <a:miter lim="800000"/>
            <a:headEnd/>
            <a:tailEnd/>
          </a:ln>
          <a:effectLst/>
          <a:scene3d>
            <a:camera prst="orthographicFront"/>
            <a:lightRig rig="threePt" dir="t"/>
          </a:scene3d>
          <a:sp3d>
            <a:bevelT/>
          </a:sp3d>
        </p:spPr>
        <p:txBody>
          <a:bodyPr lIns="89168" tIns="44583" rIns="89168" bIns="44583" anchor="ctr"/>
          <a:lstStyle/>
          <a:p>
            <a:pPr algn="ctr" defTabSz="816892">
              <a:defRPr/>
            </a:pPr>
            <a:r>
              <a:rPr lang="en-US" sz="4800" b="1" dirty="0" smtClean="0">
                <a:latin typeface="Arial" panose="020B0604020202020204" pitchFamily="34" charset="0"/>
                <a:cs typeface="Arial" panose="020B0604020202020204" pitchFamily="34" charset="0"/>
              </a:rPr>
              <a:t>FUNDING SOURCE</a:t>
            </a:r>
            <a:endParaRPr lang="en-US" sz="4800" b="1" dirty="0">
              <a:latin typeface="Arial" panose="020B0604020202020204" pitchFamily="34" charset="0"/>
              <a:cs typeface="Arial" panose="020B0604020202020204" pitchFamily="34" charset="0"/>
            </a:endParaRPr>
          </a:p>
        </p:txBody>
      </p:sp>
      <p:sp>
        <p:nvSpPr>
          <p:cNvPr id="165" name="TextBox 164"/>
          <p:cNvSpPr txBox="1"/>
          <p:nvPr/>
        </p:nvSpPr>
        <p:spPr>
          <a:xfrm>
            <a:off x="30756927" y="33579793"/>
            <a:ext cx="17858673" cy="1091207"/>
          </a:xfrm>
          <a:prstGeom prst="rect">
            <a:avLst/>
          </a:prstGeom>
          <a:noFill/>
          <a:ln w="38100">
            <a:noFill/>
          </a:ln>
          <a:scene3d>
            <a:camera prst="orthographicFront"/>
            <a:lightRig rig="threePt" dir="t"/>
          </a:scene3d>
          <a:sp3d>
            <a:bevelT/>
          </a:sp3d>
        </p:spPr>
        <p:txBody>
          <a:bodyPr wrap="square" lIns="266007" tIns="266007" rIns="266007" bIns="266007" rtlCol="0" anchor="ctr">
            <a:spAutoFit/>
          </a:bodyPr>
          <a:lstStyle>
            <a:defPPr>
              <a:defRPr lang="en-US"/>
            </a:defPPr>
            <a:lvl1pPr>
              <a:defRPr sz="3000" b="1">
                <a:latin typeface="Cambria" pitchFamily="18" charset="0"/>
              </a:defRPr>
            </a:lvl1pPr>
          </a:lstStyle>
          <a:p>
            <a:pPr algn="just"/>
            <a:r>
              <a:rPr lang="en-US" sz="3600" b="0" dirty="0">
                <a:latin typeface="Arial" panose="020B0604020202020204" pitchFamily="34" charset="0"/>
                <a:cs typeface="Arial" panose="020B0604020202020204" pitchFamily="34" charset="0"/>
              </a:rPr>
              <a:t>This study was supported by Critical Path Initiative and ORISE.</a:t>
            </a:r>
          </a:p>
        </p:txBody>
      </p:sp>
      <p:graphicFrame>
        <p:nvGraphicFramePr>
          <p:cNvPr id="20" name="Table 19"/>
          <p:cNvGraphicFramePr>
            <a:graphicFrameLocks noGrp="1"/>
          </p:cNvGraphicFramePr>
          <p:nvPr>
            <p:extLst>
              <p:ext uri="{D42A27DB-BD31-4B8C-83A1-F6EECF244321}">
                <p14:modId xmlns:p14="http://schemas.microsoft.com/office/powerpoint/2010/main" val="1373770334"/>
              </p:ext>
            </p:extLst>
          </p:nvPr>
        </p:nvGraphicFramePr>
        <p:xfrm>
          <a:off x="31851599" y="10151108"/>
          <a:ext cx="14859000" cy="1583692"/>
        </p:xfrm>
        <a:graphic>
          <a:graphicData uri="http://schemas.openxmlformats.org/drawingml/2006/table">
            <a:tbl>
              <a:tblPr firstRow="1" firstCol="1" bandRow="1">
                <a:tableStyleId>{5C22544A-7EE6-4342-B048-85BDC9FD1C3A}</a:tableStyleId>
              </a:tblPr>
              <a:tblGrid>
                <a:gridCol w="3714750"/>
                <a:gridCol w="3714750"/>
                <a:gridCol w="3714750"/>
                <a:gridCol w="3714750"/>
              </a:tblGrid>
              <a:tr h="192786">
                <a:tc>
                  <a:txBody>
                    <a:bodyPr/>
                    <a:lstStyle/>
                    <a:p>
                      <a:pPr marL="0" marR="0" algn="ctr">
                        <a:lnSpc>
                          <a:spcPct val="115000"/>
                        </a:lnSpc>
                        <a:spcBef>
                          <a:spcPts val="0"/>
                        </a:spcBef>
                        <a:spcAft>
                          <a:spcPts val="0"/>
                        </a:spcAft>
                      </a:pPr>
                      <a:r>
                        <a:rPr lang="en-US" sz="2400" dirty="0" smtClean="0">
                          <a:effectLst/>
                        </a:rPr>
                        <a:t>Calibration Tool</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Gamma</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Gray Tracking</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Max Luminance</a:t>
                      </a:r>
                      <a:endParaRPr lang="en-US" sz="2400" dirty="0">
                        <a:effectLst/>
                        <a:latin typeface="Calibri"/>
                        <a:ea typeface="Calibri"/>
                        <a:cs typeface="Times New Roman"/>
                      </a:endParaRPr>
                    </a:p>
                  </a:txBody>
                  <a:tcPr marL="68580" marR="68580" marT="0" marB="0"/>
                </a:tc>
              </a:tr>
              <a:tr h="192786">
                <a:tc>
                  <a:txBody>
                    <a:bodyPr/>
                    <a:lstStyle/>
                    <a:p>
                      <a:pPr marL="0" marR="0" algn="ctr">
                        <a:lnSpc>
                          <a:spcPct val="115000"/>
                        </a:lnSpc>
                        <a:spcBef>
                          <a:spcPts val="0"/>
                        </a:spcBef>
                        <a:spcAft>
                          <a:spcPts val="0"/>
                        </a:spcAft>
                      </a:pPr>
                      <a:r>
                        <a:rPr lang="en-US" sz="2400" dirty="0">
                          <a:effectLst/>
                        </a:rPr>
                        <a:t>Windows</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Yes</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Yes</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No</a:t>
                      </a:r>
                      <a:endParaRPr lang="en-US" sz="2400" dirty="0">
                        <a:effectLst/>
                        <a:latin typeface="Calibri"/>
                        <a:ea typeface="Calibri"/>
                        <a:cs typeface="Times New Roman"/>
                      </a:endParaRPr>
                    </a:p>
                  </a:txBody>
                  <a:tcPr marL="68580" marR="68580" marT="0" marB="0"/>
                </a:tc>
              </a:tr>
              <a:tr h="192786">
                <a:tc>
                  <a:txBody>
                    <a:bodyPr/>
                    <a:lstStyle/>
                    <a:p>
                      <a:pPr marL="0" marR="0" algn="ctr">
                        <a:lnSpc>
                          <a:spcPct val="115000"/>
                        </a:lnSpc>
                        <a:spcBef>
                          <a:spcPts val="0"/>
                        </a:spcBef>
                        <a:spcAft>
                          <a:spcPts val="0"/>
                        </a:spcAft>
                      </a:pPr>
                      <a:r>
                        <a:rPr lang="en-US" sz="2400" dirty="0" err="1">
                          <a:effectLst/>
                        </a:rPr>
                        <a:t>ColorMunki</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Yes</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Yes</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Yes</a:t>
                      </a:r>
                      <a:endParaRPr lang="en-US" sz="2400">
                        <a:effectLst/>
                        <a:latin typeface="Calibri"/>
                        <a:ea typeface="Calibri"/>
                        <a:cs typeface="Times New Roman"/>
                      </a:endParaRPr>
                    </a:p>
                  </a:txBody>
                  <a:tcPr marL="68580" marR="68580" marT="0" marB="0"/>
                </a:tc>
              </a:tr>
              <a:tr h="192786">
                <a:tc>
                  <a:txBody>
                    <a:bodyPr/>
                    <a:lstStyle/>
                    <a:p>
                      <a:pPr marL="0" marR="0" algn="ctr">
                        <a:lnSpc>
                          <a:spcPct val="115000"/>
                        </a:lnSpc>
                        <a:spcBef>
                          <a:spcPts val="0"/>
                        </a:spcBef>
                        <a:spcAft>
                          <a:spcPts val="0"/>
                        </a:spcAft>
                      </a:pPr>
                      <a:r>
                        <a:rPr lang="en-US" sz="2400">
                          <a:effectLst/>
                        </a:rPr>
                        <a:t>Spyder</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Yes</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Yes</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Yes</a:t>
                      </a:r>
                      <a:endParaRPr lang="en-US" sz="2400" dirty="0">
                        <a:effectLst/>
                        <a:latin typeface="Calibri"/>
                        <a:ea typeface="Calibri"/>
                        <a:cs typeface="Times New Roman"/>
                      </a:endParaRPr>
                    </a:p>
                  </a:txBody>
                  <a:tcPr marL="68580" marR="68580" marT="0" marB="0"/>
                </a:tc>
              </a:tr>
            </a:tbl>
          </a:graphicData>
        </a:graphic>
      </p:graphicFrame>
      <p:graphicFrame>
        <p:nvGraphicFramePr>
          <p:cNvPr id="166" name="Chart 165"/>
          <p:cNvGraphicFramePr/>
          <p:nvPr>
            <p:extLst>
              <p:ext uri="{D42A27DB-BD31-4B8C-83A1-F6EECF244321}">
                <p14:modId xmlns:p14="http://schemas.microsoft.com/office/powerpoint/2010/main" val="3122056610"/>
              </p:ext>
            </p:extLst>
          </p:nvPr>
        </p:nvGraphicFramePr>
        <p:xfrm>
          <a:off x="41943234" y="11703159"/>
          <a:ext cx="5514975" cy="500659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3125984678"/>
              </p:ext>
            </p:extLst>
          </p:nvPr>
        </p:nvGraphicFramePr>
        <p:xfrm>
          <a:off x="31775400" y="17146585"/>
          <a:ext cx="14935200" cy="1979615"/>
        </p:xfrm>
        <a:graphic>
          <a:graphicData uri="http://schemas.openxmlformats.org/drawingml/2006/table">
            <a:tbl>
              <a:tblPr firstRow="1" firstCol="1" bandRow="1">
                <a:tableStyleId>{5C22544A-7EE6-4342-B048-85BDC9FD1C3A}</a:tableStyleId>
              </a:tblPr>
              <a:tblGrid>
                <a:gridCol w="7467600"/>
                <a:gridCol w="7467600"/>
              </a:tblGrid>
              <a:tr h="192786">
                <a:tc>
                  <a:txBody>
                    <a:bodyPr/>
                    <a:lstStyle/>
                    <a:p>
                      <a:pPr marL="0" marR="0" algn="ctr">
                        <a:lnSpc>
                          <a:spcPct val="115000"/>
                        </a:lnSpc>
                        <a:spcBef>
                          <a:spcPts val="0"/>
                        </a:spcBef>
                        <a:spcAft>
                          <a:spcPts val="0"/>
                        </a:spcAft>
                      </a:pPr>
                      <a:r>
                        <a:rPr lang="en-US" sz="2400" dirty="0">
                          <a:effectLst/>
                        </a:rPr>
                        <a:t>Installed Color Manager</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ICC profile is decided by</a:t>
                      </a:r>
                      <a:endParaRPr lang="en-US" sz="2400">
                        <a:effectLst/>
                        <a:latin typeface="Calibri"/>
                        <a:ea typeface="Calibri"/>
                        <a:cs typeface="Times New Roman"/>
                      </a:endParaRPr>
                    </a:p>
                  </a:txBody>
                  <a:tcPr marL="68580" marR="68580" marT="0" marB="0"/>
                </a:tc>
              </a:tr>
              <a:tr h="192786">
                <a:tc>
                  <a:txBody>
                    <a:bodyPr/>
                    <a:lstStyle/>
                    <a:p>
                      <a:pPr marL="0" marR="0" algn="l">
                        <a:lnSpc>
                          <a:spcPct val="115000"/>
                        </a:lnSpc>
                        <a:spcBef>
                          <a:spcPts val="0"/>
                        </a:spcBef>
                        <a:spcAft>
                          <a:spcPts val="0"/>
                        </a:spcAft>
                      </a:pPr>
                      <a:r>
                        <a:rPr lang="en-US" sz="2400" dirty="0">
                          <a:effectLst/>
                        </a:rPr>
                        <a:t>Windows only</a:t>
                      </a:r>
                      <a:endParaRPr lang="en-US" sz="2400"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2400">
                          <a:effectLst/>
                        </a:rPr>
                        <a:t>latest setting by Windows </a:t>
                      </a:r>
                      <a:endParaRPr lang="en-US" sz="2400">
                        <a:effectLst/>
                        <a:latin typeface="Calibri"/>
                        <a:ea typeface="Calibri"/>
                        <a:cs typeface="Times New Roman"/>
                      </a:endParaRPr>
                    </a:p>
                  </a:txBody>
                  <a:tcPr marL="68580" marR="68580" marT="0" marB="0"/>
                </a:tc>
              </a:tr>
              <a:tr h="192786">
                <a:tc>
                  <a:txBody>
                    <a:bodyPr/>
                    <a:lstStyle/>
                    <a:p>
                      <a:pPr marL="0" marR="0" algn="l">
                        <a:lnSpc>
                          <a:spcPct val="115000"/>
                        </a:lnSpc>
                        <a:spcBef>
                          <a:spcPts val="0"/>
                        </a:spcBef>
                        <a:spcAft>
                          <a:spcPts val="0"/>
                        </a:spcAft>
                      </a:pPr>
                      <a:r>
                        <a:rPr lang="en-US" sz="2400" dirty="0">
                          <a:effectLst/>
                        </a:rPr>
                        <a:t>Windows and </a:t>
                      </a:r>
                      <a:r>
                        <a:rPr lang="en-US" sz="2400" dirty="0" err="1">
                          <a:effectLst/>
                        </a:rPr>
                        <a:t>ColorMunki</a:t>
                      </a:r>
                      <a:endParaRPr lang="en-US" sz="2400"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2400">
                          <a:effectLst/>
                        </a:rPr>
                        <a:t>latest setting by Windows or ColorMunki</a:t>
                      </a:r>
                      <a:endParaRPr lang="en-US" sz="2400">
                        <a:effectLst/>
                        <a:latin typeface="Calibri"/>
                        <a:ea typeface="Calibri"/>
                        <a:cs typeface="Times New Roman"/>
                      </a:endParaRPr>
                    </a:p>
                  </a:txBody>
                  <a:tcPr marL="68580" marR="68580" marT="0" marB="0"/>
                </a:tc>
              </a:tr>
              <a:tr h="192786">
                <a:tc>
                  <a:txBody>
                    <a:bodyPr/>
                    <a:lstStyle/>
                    <a:p>
                      <a:pPr marL="0" marR="0" algn="l">
                        <a:lnSpc>
                          <a:spcPct val="115000"/>
                        </a:lnSpc>
                        <a:spcBef>
                          <a:spcPts val="0"/>
                        </a:spcBef>
                        <a:spcAft>
                          <a:spcPts val="0"/>
                        </a:spcAft>
                      </a:pPr>
                      <a:r>
                        <a:rPr lang="en-US" sz="2400" dirty="0">
                          <a:effectLst/>
                        </a:rPr>
                        <a:t>Windows and </a:t>
                      </a:r>
                      <a:r>
                        <a:rPr lang="en-US" sz="2400" dirty="0" err="1">
                          <a:effectLst/>
                        </a:rPr>
                        <a:t>Spyder</a:t>
                      </a:r>
                      <a:endParaRPr lang="en-US" sz="2400"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2400" dirty="0">
                          <a:effectLst/>
                        </a:rPr>
                        <a:t>latest setting by </a:t>
                      </a:r>
                      <a:r>
                        <a:rPr lang="en-US" sz="2400" dirty="0" err="1">
                          <a:effectLst/>
                        </a:rPr>
                        <a:t>Spyder</a:t>
                      </a:r>
                      <a:endParaRPr lang="en-US" sz="2400" dirty="0">
                        <a:effectLst/>
                        <a:latin typeface="Calibri"/>
                        <a:ea typeface="Calibri"/>
                        <a:cs typeface="Times New Roman"/>
                      </a:endParaRPr>
                    </a:p>
                  </a:txBody>
                  <a:tcPr marL="68580" marR="68580" marT="0" marB="0"/>
                </a:tc>
              </a:tr>
              <a:tr h="192786">
                <a:tc>
                  <a:txBody>
                    <a:bodyPr/>
                    <a:lstStyle/>
                    <a:p>
                      <a:pPr marL="0" marR="0" algn="l">
                        <a:lnSpc>
                          <a:spcPct val="115000"/>
                        </a:lnSpc>
                        <a:spcBef>
                          <a:spcPts val="0"/>
                        </a:spcBef>
                        <a:spcAft>
                          <a:spcPts val="0"/>
                        </a:spcAft>
                      </a:pPr>
                      <a:r>
                        <a:rPr lang="en-US" sz="2400" dirty="0">
                          <a:effectLst/>
                        </a:rPr>
                        <a:t>Windows, </a:t>
                      </a:r>
                      <a:r>
                        <a:rPr lang="en-US" sz="2400" dirty="0" err="1">
                          <a:effectLst/>
                        </a:rPr>
                        <a:t>ColorMunki</a:t>
                      </a:r>
                      <a:r>
                        <a:rPr lang="en-US" sz="2400" dirty="0">
                          <a:effectLst/>
                        </a:rPr>
                        <a:t>, and </a:t>
                      </a:r>
                      <a:r>
                        <a:rPr lang="en-US" sz="2400" dirty="0" err="1">
                          <a:effectLst/>
                        </a:rPr>
                        <a:t>Spyder</a:t>
                      </a:r>
                      <a:endParaRPr lang="en-US" sz="2400"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2400" dirty="0">
                          <a:effectLst/>
                        </a:rPr>
                        <a:t>latest setting by </a:t>
                      </a:r>
                      <a:r>
                        <a:rPr lang="en-US" sz="2400" dirty="0" err="1">
                          <a:effectLst/>
                        </a:rPr>
                        <a:t>Spyder</a:t>
                      </a:r>
                      <a:endParaRPr lang="en-US" sz="2400" dirty="0">
                        <a:effectLst/>
                        <a:latin typeface="Calibri"/>
                        <a:ea typeface="Calibri"/>
                        <a:cs typeface="Times New Roman"/>
                      </a:endParaRPr>
                    </a:p>
                  </a:txBody>
                  <a:tcPr marL="68580" marR="68580" marT="0" marB="0"/>
                </a:tc>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838258061"/>
              </p:ext>
            </p:extLst>
          </p:nvPr>
        </p:nvGraphicFramePr>
        <p:xfrm>
          <a:off x="31699200" y="20878800"/>
          <a:ext cx="15011400" cy="1583692"/>
        </p:xfrm>
        <a:graphic>
          <a:graphicData uri="http://schemas.openxmlformats.org/drawingml/2006/table">
            <a:tbl>
              <a:tblPr firstRow="1" firstCol="1" bandRow="1">
                <a:tableStyleId>{5C22544A-7EE6-4342-B048-85BDC9FD1C3A}</a:tableStyleId>
              </a:tblPr>
              <a:tblGrid>
                <a:gridCol w="5003800"/>
                <a:gridCol w="5003800"/>
                <a:gridCol w="5003800"/>
              </a:tblGrid>
              <a:tr h="192786">
                <a:tc>
                  <a:txBody>
                    <a:bodyPr/>
                    <a:lstStyle/>
                    <a:p>
                      <a:pPr marL="0" marR="0" algn="ctr">
                        <a:lnSpc>
                          <a:spcPct val="115000"/>
                        </a:lnSpc>
                        <a:spcBef>
                          <a:spcPts val="0"/>
                        </a:spcBef>
                        <a:spcAft>
                          <a:spcPts val="0"/>
                        </a:spcAft>
                      </a:pPr>
                      <a:r>
                        <a:rPr lang="en-US" sz="2400" dirty="0">
                          <a:effectLst/>
                        </a:rPr>
                        <a:t>Installed Color Manager</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How to choose ICC</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Acceptable ICC profiles generated by</a:t>
                      </a:r>
                      <a:endParaRPr lang="en-US" sz="2400">
                        <a:effectLst/>
                        <a:latin typeface="Calibri"/>
                        <a:ea typeface="Calibri"/>
                        <a:cs typeface="Times New Roman"/>
                      </a:endParaRPr>
                    </a:p>
                  </a:txBody>
                  <a:tcPr marL="68580" marR="68580" marT="0" marB="0"/>
                </a:tc>
              </a:tr>
              <a:tr h="192786">
                <a:tc>
                  <a:txBody>
                    <a:bodyPr/>
                    <a:lstStyle/>
                    <a:p>
                      <a:pPr marL="0" marR="0">
                        <a:lnSpc>
                          <a:spcPct val="115000"/>
                        </a:lnSpc>
                        <a:spcBef>
                          <a:spcPts val="0"/>
                        </a:spcBef>
                        <a:spcAft>
                          <a:spcPts val="0"/>
                        </a:spcAft>
                      </a:pPr>
                      <a:r>
                        <a:rPr lang="en-US" sz="2400">
                          <a:effectLst/>
                        </a:rPr>
                        <a:t>Windows</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smtClean="0">
                          <a:effectLst/>
                        </a:rPr>
                        <a:t>Use “Color Management”</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effectLst/>
                        </a:rPr>
                        <a:t>Windows, </a:t>
                      </a:r>
                      <a:r>
                        <a:rPr lang="en-US" sz="2400" dirty="0" err="1">
                          <a:effectLst/>
                        </a:rPr>
                        <a:t>ColorMunki</a:t>
                      </a:r>
                      <a:r>
                        <a:rPr lang="en-US" sz="2400" dirty="0">
                          <a:effectLst/>
                        </a:rPr>
                        <a:t>, </a:t>
                      </a:r>
                      <a:r>
                        <a:rPr lang="en-US" sz="2400" dirty="0" err="1">
                          <a:effectLst/>
                        </a:rPr>
                        <a:t>Spyder</a:t>
                      </a:r>
                      <a:endParaRPr lang="en-US" sz="2400" dirty="0">
                        <a:effectLst/>
                        <a:latin typeface="Calibri"/>
                        <a:ea typeface="Calibri"/>
                        <a:cs typeface="Times New Roman"/>
                      </a:endParaRPr>
                    </a:p>
                  </a:txBody>
                  <a:tcPr marL="68580" marR="68580" marT="0" marB="0"/>
                </a:tc>
              </a:tr>
              <a:tr h="192786">
                <a:tc>
                  <a:txBody>
                    <a:bodyPr/>
                    <a:lstStyle/>
                    <a:p>
                      <a:pPr marL="0" marR="0">
                        <a:lnSpc>
                          <a:spcPct val="115000"/>
                        </a:lnSpc>
                        <a:spcBef>
                          <a:spcPts val="0"/>
                        </a:spcBef>
                        <a:spcAft>
                          <a:spcPts val="0"/>
                        </a:spcAft>
                      </a:pPr>
                      <a:r>
                        <a:rPr lang="en-US" sz="2400" dirty="0" err="1">
                          <a:effectLst/>
                        </a:rPr>
                        <a:t>ColorMunki</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effectLst/>
                        </a:rPr>
                        <a:t>Not available</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err="1">
                          <a:effectLst/>
                        </a:rPr>
                        <a:t>ColorMunki</a:t>
                      </a:r>
                      <a:r>
                        <a:rPr lang="en-US" sz="2400" dirty="0">
                          <a:effectLst/>
                        </a:rPr>
                        <a:t> </a:t>
                      </a:r>
                      <a:r>
                        <a:rPr lang="en-US" sz="2400" dirty="0" smtClean="0">
                          <a:effectLst/>
                        </a:rPr>
                        <a:t>(only the </a:t>
                      </a:r>
                      <a:r>
                        <a:rPr lang="en-US" sz="2400" dirty="0">
                          <a:effectLst/>
                        </a:rPr>
                        <a:t>latest calibration)</a:t>
                      </a:r>
                      <a:endParaRPr lang="en-US" sz="2400" dirty="0">
                        <a:effectLst/>
                        <a:latin typeface="Calibri"/>
                        <a:ea typeface="Calibri"/>
                        <a:cs typeface="Times New Roman"/>
                      </a:endParaRPr>
                    </a:p>
                  </a:txBody>
                  <a:tcPr marL="68580" marR="68580" marT="0" marB="0"/>
                </a:tc>
              </a:tr>
              <a:tr h="192786">
                <a:tc>
                  <a:txBody>
                    <a:bodyPr/>
                    <a:lstStyle/>
                    <a:p>
                      <a:pPr marL="0" marR="0">
                        <a:lnSpc>
                          <a:spcPct val="115000"/>
                        </a:lnSpc>
                        <a:spcBef>
                          <a:spcPts val="0"/>
                        </a:spcBef>
                        <a:spcAft>
                          <a:spcPts val="0"/>
                        </a:spcAft>
                      </a:pPr>
                      <a:r>
                        <a:rPr lang="en-US" sz="2400">
                          <a:effectLst/>
                        </a:rPr>
                        <a:t>Spyder4</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effectLst/>
                        </a:rPr>
                        <a:t>Use </a:t>
                      </a:r>
                      <a:r>
                        <a:rPr lang="en-US" sz="2400" dirty="0" smtClean="0">
                          <a:effectLst/>
                        </a:rPr>
                        <a:t>“</a:t>
                      </a:r>
                      <a:r>
                        <a:rPr lang="en-US" sz="2400" dirty="0" err="1">
                          <a:effectLst/>
                        </a:rPr>
                        <a:t>ProfileChooser</a:t>
                      </a:r>
                      <a:r>
                        <a:rPr lang="en-US" sz="2400" dirty="0" smtClean="0">
                          <a:effectLst/>
                        </a:rPr>
                        <a:t>”</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err="1" smtClean="0">
                          <a:effectLst/>
                        </a:rPr>
                        <a:t>Spyder</a:t>
                      </a:r>
                      <a:endParaRPr lang="en-US" sz="2400" dirty="0">
                        <a:effectLst/>
                        <a:latin typeface="Calibri"/>
                        <a:ea typeface="Calibri"/>
                        <a:cs typeface="Times New Roman"/>
                      </a:endParaRPr>
                    </a:p>
                  </a:txBody>
                  <a:tcPr marL="68580" marR="68580" marT="0" marB="0"/>
                </a:tc>
              </a:tr>
            </a:tbl>
          </a:graphicData>
        </a:graphic>
      </p:graphicFrame>
      <p:sp>
        <p:nvSpPr>
          <p:cNvPr id="168" name="TextBox 167"/>
          <p:cNvSpPr txBox="1"/>
          <p:nvPr/>
        </p:nvSpPr>
        <p:spPr>
          <a:xfrm>
            <a:off x="30744041" y="11648599"/>
            <a:ext cx="11106150" cy="2753201"/>
          </a:xfrm>
          <a:prstGeom prst="rect">
            <a:avLst/>
          </a:prstGeom>
          <a:noFill/>
          <a:ln w="38100">
            <a:noFill/>
          </a:ln>
          <a:scene3d>
            <a:camera prst="orthographicFront"/>
            <a:lightRig rig="threePt" dir="t"/>
          </a:scene3d>
          <a:sp3d>
            <a:bevelT/>
          </a:sp3d>
        </p:spPr>
        <p:txBody>
          <a:bodyPr wrap="square" lIns="266007" tIns="266007" rIns="266007" bIns="266007" rtlCol="0" anchor="ctr">
            <a:spAutoFit/>
          </a:bodyPr>
          <a:lstStyle>
            <a:defPPr>
              <a:defRPr lang="en-US"/>
            </a:defPPr>
            <a:lvl1pPr>
              <a:defRPr sz="3000" b="1">
                <a:latin typeface="Cambria" pitchFamily="18" charset="0"/>
              </a:defRPr>
            </a:lvl1pPr>
          </a:lstStyle>
          <a:p>
            <a:pPr marL="571500" indent="-571500">
              <a:buFont typeface="Wingdings" panose="05000000000000000000" pitchFamily="2" charset="2"/>
              <a:buChar char="Ø"/>
            </a:pPr>
            <a:r>
              <a:rPr lang="en-US" sz="3600" b="0" dirty="0" smtClean="0">
                <a:solidFill>
                  <a:srgbClr val="FF4509"/>
                </a:solidFill>
                <a:latin typeface="Arial" panose="020B0604020202020204" pitchFamily="34" charset="0"/>
                <a:cs typeface="Arial" panose="020B0604020202020204" pitchFamily="34" charset="0"/>
              </a:rPr>
              <a:t>Are calibrated displays all the same?</a:t>
            </a:r>
          </a:p>
          <a:p>
            <a:pPr marL="571500" indent="1257300"/>
            <a:r>
              <a:rPr lang="en-US" sz="3600" b="0" dirty="0" smtClean="0">
                <a:latin typeface="Arial" panose="020B0604020202020204" pitchFamily="34" charset="0"/>
                <a:cs typeface="Arial" panose="020B0604020202020204" pitchFamily="34" charset="0"/>
              </a:rPr>
              <a:t>No. The calibration results vary greatly among the three calibration tools as shown in the plot.</a:t>
            </a:r>
          </a:p>
        </p:txBody>
      </p:sp>
      <p:sp>
        <p:nvSpPr>
          <p:cNvPr id="169" name="TextBox 168"/>
          <p:cNvSpPr txBox="1"/>
          <p:nvPr/>
        </p:nvSpPr>
        <p:spPr>
          <a:xfrm>
            <a:off x="30744041" y="14122004"/>
            <a:ext cx="11944350" cy="3861196"/>
          </a:xfrm>
          <a:prstGeom prst="rect">
            <a:avLst/>
          </a:prstGeom>
          <a:noFill/>
          <a:ln w="38100">
            <a:noFill/>
          </a:ln>
          <a:scene3d>
            <a:camera prst="orthographicFront"/>
            <a:lightRig rig="threePt" dir="t"/>
          </a:scene3d>
          <a:sp3d>
            <a:bevelT/>
          </a:sp3d>
        </p:spPr>
        <p:txBody>
          <a:bodyPr wrap="square" lIns="266007" tIns="266007" rIns="266007" bIns="266007" rtlCol="0" anchor="ctr">
            <a:spAutoFit/>
          </a:bodyPr>
          <a:lstStyle>
            <a:defPPr>
              <a:defRPr lang="en-US"/>
            </a:defPPr>
            <a:lvl1pPr>
              <a:defRPr sz="3000" b="1">
                <a:latin typeface="Cambria" pitchFamily="18" charset="0"/>
              </a:defRPr>
            </a:lvl1pPr>
          </a:lstStyle>
          <a:p>
            <a:pPr marL="571500" indent="-571500">
              <a:buFont typeface="Wingdings" panose="05000000000000000000" pitchFamily="2" charset="2"/>
              <a:buChar char="Ø"/>
            </a:pPr>
            <a:r>
              <a:rPr lang="en-US" sz="3600" b="0" dirty="0" smtClean="0">
                <a:solidFill>
                  <a:srgbClr val="FF4509"/>
                </a:solidFill>
                <a:latin typeface="Arial" panose="020B0604020202020204" pitchFamily="34" charset="0"/>
                <a:cs typeface="Arial" panose="020B0604020202020204" pitchFamily="34" charset="0"/>
              </a:rPr>
              <a:t>Which color manager should I use?</a:t>
            </a:r>
          </a:p>
          <a:p>
            <a:pPr indent="1828800"/>
            <a:r>
              <a:rPr lang="en-US" sz="3600" b="0" dirty="0" smtClean="0">
                <a:latin typeface="Arial" panose="020B0604020202020204" pitchFamily="34" charset="0"/>
                <a:cs typeface="Arial" panose="020B0604020202020204" pitchFamily="34" charset="0"/>
              </a:rPr>
              <a:t>You can choose any one but choose only one. Existence of multiple color managers creates confusion for not only the user but also the applications. For example:</a:t>
            </a:r>
          </a:p>
          <a:p>
            <a:endParaRPr lang="en-US" sz="3600" b="0" dirty="0" smtClean="0">
              <a:latin typeface="Arial" panose="020B0604020202020204" pitchFamily="34" charset="0"/>
              <a:cs typeface="Arial" panose="020B0604020202020204" pitchFamily="34" charset="0"/>
            </a:endParaRPr>
          </a:p>
        </p:txBody>
      </p:sp>
      <p:sp>
        <p:nvSpPr>
          <p:cNvPr id="170" name="TextBox 169"/>
          <p:cNvSpPr txBox="1"/>
          <p:nvPr/>
        </p:nvSpPr>
        <p:spPr>
          <a:xfrm>
            <a:off x="30733801" y="19354800"/>
            <a:ext cx="18135600" cy="2199203"/>
          </a:xfrm>
          <a:prstGeom prst="rect">
            <a:avLst/>
          </a:prstGeom>
          <a:noFill/>
          <a:ln w="38100">
            <a:noFill/>
          </a:ln>
          <a:scene3d>
            <a:camera prst="orthographicFront"/>
            <a:lightRig rig="threePt" dir="t"/>
          </a:scene3d>
          <a:sp3d>
            <a:bevelT/>
          </a:sp3d>
        </p:spPr>
        <p:txBody>
          <a:bodyPr wrap="square" lIns="266007" tIns="266007" rIns="266007" bIns="266007" rtlCol="0" anchor="ctr">
            <a:spAutoFit/>
          </a:bodyPr>
          <a:lstStyle>
            <a:defPPr>
              <a:defRPr lang="en-US"/>
            </a:defPPr>
            <a:lvl1pPr>
              <a:defRPr sz="3000" b="1">
                <a:latin typeface="Cambria" pitchFamily="18" charset="0"/>
              </a:defRPr>
            </a:lvl1pPr>
          </a:lstStyle>
          <a:p>
            <a:pPr marL="571500" indent="-571500">
              <a:buFont typeface="Wingdings" panose="05000000000000000000" pitchFamily="2" charset="2"/>
              <a:buChar char="Ø"/>
            </a:pPr>
            <a:r>
              <a:rPr lang="en-US" sz="3600" b="0" dirty="0" smtClean="0">
                <a:solidFill>
                  <a:srgbClr val="FF4509"/>
                </a:solidFill>
                <a:latin typeface="Arial" panose="020B0604020202020204" pitchFamily="34" charset="0"/>
                <a:cs typeface="Arial" panose="020B0604020202020204" pitchFamily="34" charset="0"/>
              </a:rPr>
              <a:t>How do I use an existing ICC color profile?</a:t>
            </a:r>
          </a:p>
          <a:p>
            <a:pPr indent="1765300"/>
            <a:r>
              <a:rPr lang="en-US" sz="3600" b="0" dirty="0" smtClean="0">
                <a:latin typeface="Arial" panose="020B0604020202020204" pitchFamily="34" charset="0"/>
                <a:cs typeface="Arial" panose="020B0604020202020204" pitchFamily="34" charset="0"/>
              </a:rPr>
              <a:t>Depends on the color managers:</a:t>
            </a:r>
          </a:p>
          <a:p>
            <a:pPr marL="571500" indent="-571500">
              <a:buFont typeface="Wingdings" panose="05000000000000000000" pitchFamily="2" charset="2"/>
              <a:buChar char="Ø"/>
            </a:pPr>
            <a:endParaRPr lang="en-US" sz="3600" b="0" dirty="0" smtClean="0">
              <a:latin typeface="Arial" panose="020B0604020202020204" pitchFamily="34" charset="0"/>
              <a:cs typeface="Arial" panose="020B0604020202020204" pitchFamily="34" charset="0"/>
            </a:endParaRPr>
          </a:p>
        </p:txBody>
      </p:sp>
      <p:sp>
        <p:nvSpPr>
          <p:cNvPr id="171" name="TextBox 170"/>
          <p:cNvSpPr txBox="1"/>
          <p:nvPr/>
        </p:nvSpPr>
        <p:spPr>
          <a:xfrm>
            <a:off x="30733801" y="22993470"/>
            <a:ext cx="17136190" cy="3245643"/>
          </a:xfrm>
          <a:prstGeom prst="rect">
            <a:avLst/>
          </a:prstGeom>
          <a:noFill/>
          <a:ln w="38100">
            <a:noFill/>
          </a:ln>
          <a:scene3d>
            <a:camera prst="orthographicFront"/>
            <a:lightRig rig="threePt" dir="t"/>
          </a:scene3d>
          <a:sp3d>
            <a:bevelT/>
          </a:sp3d>
        </p:spPr>
        <p:txBody>
          <a:bodyPr wrap="square" lIns="266007" tIns="266007" rIns="266007" bIns="266007" rtlCol="0" anchor="ctr">
            <a:spAutoFit/>
          </a:bodyPr>
          <a:lstStyle>
            <a:defPPr>
              <a:defRPr lang="en-US"/>
            </a:defPPr>
            <a:lvl1pPr>
              <a:defRPr sz="3000" b="1">
                <a:latin typeface="Cambria" pitchFamily="18" charset="0"/>
              </a:defRPr>
            </a:lvl1pPr>
          </a:lstStyle>
          <a:p>
            <a:pPr marL="571500" indent="-571500">
              <a:buFont typeface="Wingdings" panose="05000000000000000000" pitchFamily="2" charset="2"/>
              <a:buChar char="Ø"/>
            </a:pPr>
            <a:r>
              <a:rPr lang="en-US" sz="3600" b="0" dirty="0" smtClean="0">
                <a:solidFill>
                  <a:srgbClr val="FF4509"/>
                </a:solidFill>
                <a:latin typeface="Arial" panose="020B0604020202020204" pitchFamily="34" charset="0"/>
                <a:cs typeface="Arial" panose="020B0604020202020204" pitchFamily="34" charset="0"/>
              </a:rPr>
              <a:t>Should I use graphics card software to adjust my display color?</a:t>
            </a:r>
          </a:p>
          <a:p>
            <a:pPr indent="1765300"/>
            <a:r>
              <a:rPr lang="en-US" sz="3600" b="0" dirty="0">
                <a:latin typeface="Arial" panose="020B0604020202020204" pitchFamily="34" charset="0"/>
                <a:cs typeface="Arial" panose="020B0604020202020204" pitchFamily="34" charset="0"/>
              </a:rPr>
              <a:t>Not recommended </a:t>
            </a:r>
            <a:r>
              <a:rPr lang="en-US" sz="3600" b="0" dirty="0" smtClean="0">
                <a:latin typeface="Arial" panose="020B0604020202020204" pitchFamily="34" charset="0"/>
                <a:cs typeface="Arial" panose="020B0604020202020204" pitchFamily="34" charset="0"/>
              </a:rPr>
              <a:t>because it conflicts </a:t>
            </a:r>
            <a:r>
              <a:rPr lang="en-US" sz="3600" b="0" dirty="0">
                <a:latin typeface="Arial" panose="020B0604020202020204" pitchFamily="34" charset="0"/>
                <a:cs typeface="Arial" panose="020B0604020202020204" pitchFamily="34" charset="0"/>
              </a:rPr>
              <a:t>with the </a:t>
            </a:r>
            <a:r>
              <a:rPr lang="en-US" sz="3600" b="0" dirty="0" smtClean="0">
                <a:latin typeface="Arial" panose="020B0604020202020204" pitchFamily="34" charset="0"/>
                <a:cs typeface="Arial" panose="020B0604020202020204" pitchFamily="34" charset="0"/>
              </a:rPr>
              <a:t>color </a:t>
            </a:r>
            <a:r>
              <a:rPr lang="en-US" sz="3600" b="0" dirty="0">
                <a:latin typeface="Arial" panose="020B0604020202020204" pitchFamily="34" charset="0"/>
                <a:cs typeface="Arial" panose="020B0604020202020204" pitchFamily="34" charset="0"/>
              </a:rPr>
              <a:t>profile </a:t>
            </a:r>
            <a:r>
              <a:rPr lang="en-US" sz="3600" b="0" dirty="0" smtClean="0">
                <a:latin typeface="Arial" panose="020B0604020202020204" pitchFamily="34" charset="0"/>
                <a:cs typeface="Arial" panose="020B0604020202020204" pitchFamily="34" charset="0"/>
              </a:rPr>
              <a:t>(e.g., color profile overrides the Gamma </a:t>
            </a:r>
            <a:r>
              <a:rPr lang="en-US" sz="3600" b="0" dirty="0">
                <a:latin typeface="Arial" panose="020B0604020202020204" pitchFamily="34" charset="0"/>
                <a:cs typeface="Arial" panose="020B0604020202020204" pitchFamily="34" charset="0"/>
              </a:rPr>
              <a:t>setting </a:t>
            </a:r>
            <a:r>
              <a:rPr lang="en-US" sz="3600" b="0" dirty="0" smtClean="0">
                <a:latin typeface="Arial" panose="020B0604020202020204" pitchFamily="34" charset="0"/>
                <a:cs typeface="Arial" panose="020B0604020202020204" pitchFamily="34" charset="0"/>
              </a:rPr>
              <a:t>but not the Digital </a:t>
            </a:r>
            <a:r>
              <a:rPr lang="en-US" sz="3600" b="0" dirty="0" err="1" smtClean="0">
                <a:latin typeface="Arial" panose="020B0604020202020204" pitchFamily="34" charset="0"/>
                <a:cs typeface="Arial" panose="020B0604020202020204" pitchFamily="34" charset="0"/>
              </a:rPr>
              <a:t>Vibrance</a:t>
            </a:r>
            <a:r>
              <a:rPr lang="en-US" sz="3600" b="0" dirty="0" smtClean="0">
                <a:latin typeface="Arial" panose="020B0604020202020204" pitchFamily="34" charset="0"/>
                <a:cs typeface="Arial" panose="020B0604020202020204" pitchFamily="34" charset="0"/>
              </a:rPr>
              <a:t> setting).</a:t>
            </a:r>
            <a:endParaRPr lang="en-US" sz="3600" b="0" dirty="0">
              <a:latin typeface="Arial" panose="020B0604020202020204" pitchFamily="34" charset="0"/>
              <a:cs typeface="Arial" panose="020B0604020202020204" pitchFamily="34" charset="0"/>
            </a:endParaRPr>
          </a:p>
          <a:p>
            <a:endParaRPr lang="en-US" sz="3200" b="0" dirty="0">
              <a:latin typeface="Arial" panose="020B0604020202020204" pitchFamily="34" charset="0"/>
              <a:cs typeface="Arial" panose="020B0604020202020204" pitchFamily="34" charset="0"/>
            </a:endParaRPr>
          </a:p>
          <a:p>
            <a:pPr marL="571500" indent="-571500">
              <a:buFont typeface="Wingdings" panose="05000000000000000000" pitchFamily="2" charset="2"/>
              <a:buChar char="Ø"/>
            </a:pPr>
            <a:endParaRPr lang="en-US" sz="3600" b="0" dirty="0" smtClean="0">
              <a:latin typeface="Arial" panose="020B0604020202020204" pitchFamily="34" charset="0"/>
              <a:cs typeface="Arial" panose="020B0604020202020204" pitchFamily="34" charset="0"/>
            </a:endParaRPr>
          </a:p>
        </p:txBody>
      </p:sp>
      <p:sp>
        <p:nvSpPr>
          <p:cNvPr id="172" name="TextBox 171"/>
          <p:cNvSpPr txBox="1"/>
          <p:nvPr/>
        </p:nvSpPr>
        <p:spPr>
          <a:xfrm>
            <a:off x="30744041" y="25405727"/>
            <a:ext cx="17125950" cy="3553420"/>
          </a:xfrm>
          <a:prstGeom prst="rect">
            <a:avLst/>
          </a:prstGeom>
          <a:noFill/>
          <a:ln w="38100">
            <a:noFill/>
          </a:ln>
          <a:scene3d>
            <a:camera prst="orthographicFront"/>
            <a:lightRig rig="threePt" dir="t"/>
          </a:scene3d>
          <a:sp3d>
            <a:bevelT/>
          </a:sp3d>
        </p:spPr>
        <p:txBody>
          <a:bodyPr wrap="square" lIns="266007" tIns="266007" rIns="266007" bIns="266007" rtlCol="0" anchor="ctr">
            <a:spAutoFit/>
          </a:bodyPr>
          <a:lstStyle>
            <a:defPPr>
              <a:defRPr lang="en-US"/>
            </a:defPPr>
            <a:lvl1pPr>
              <a:defRPr sz="3000" b="1">
                <a:latin typeface="Cambria" pitchFamily="18" charset="0"/>
              </a:defRPr>
            </a:lvl1pPr>
          </a:lstStyle>
          <a:p>
            <a:pPr marL="571500" indent="-571500">
              <a:buFont typeface="Wingdings" panose="05000000000000000000" pitchFamily="2" charset="2"/>
              <a:buChar char="Ø"/>
            </a:pPr>
            <a:r>
              <a:rPr lang="en-US" sz="3600" b="0" dirty="0" smtClean="0">
                <a:solidFill>
                  <a:srgbClr val="FF4509"/>
                </a:solidFill>
                <a:latin typeface="Arial" panose="020B0604020202020204" pitchFamily="34" charset="0"/>
                <a:cs typeface="Arial" panose="020B0604020202020204" pitchFamily="34" charset="0"/>
              </a:rPr>
              <a:t>How much does bad calibration cost?</a:t>
            </a:r>
          </a:p>
          <a:p>
            <a:pPr indent="1765300"/>
            <a:r>
              <a:rPr lang="en-US" sz="3200" b="0" dirty="0">
                <a:latin typeface="Arial" panose="020B0604020202020204" pitchFamily="34" charset="0"/>
                <a:cs typeface="Arial" panose="020B0604020202020204" pitchFamily="34" charset="0"/>
              </a:rPr>
              <a:t>A </a:t>
            </a:r>
            <a:r>
              <a:rPr lang="en-US" sz="3200" b="0" dirty="0" smtClean="0">
                <a:latin typeface="Arial" panose="020B0604020202020204" pitchFamily="34" charset="0"/>
                <a:cs typeface="Arial" panose="020B0604020202020204" pitchFamily="34" charset="0"/>
              </a:rPr>
              <a:t> 3MP medical display </a:t>
            </a:r>
            <a:r>
              <a:rPr lang="en-US" sz="3200" b="0" dirty="0">
                <a:latin typeface="Arial" panose="020B0604020202020204" pitchFamily="34" charset="0"/>
                <a:cs typeface="Arial" panose="020B0604020202020204" pitchFamily="34" charset="0"/>
              </a:rPr>
              <a:t>costs $9,500 (Barco MDCC6430). </a:t>
            </a:r>
            <a:r>
              <a:rPr lang="en-US" sz="3200" b="0" dirty="0" smtClean="0">
                <a:latin typeface="Arial" panose="020B0604020202020204" pitchFamily="34" charset="0"/>
                <a:cs typeface="Arial" panose="020B0604020202020204" pitchFamily="34" charset="0"/>
              </a:rPr>
              <a:t>A  comparable non-medical display costs </a:t>
            </a:r>
            <a:r>
              <a:rPr lang="en-US" sz="3200" b="0" dirty="0">
                <a:latin typeface="Arial" panose="020B0604020202020204" pitchFamily="34" charset="0"/>
                <a:cs typeface="Arial" panose="020B0604020202020204" pitchFamily="34" charset="0"/>
              </a:rPr>
              <a:t>$2,000 (NEC EA304WMI-BK-SV). </a:t>
            </a:r>
            <a:r>
              <a:rPr lang="en-US" sz="3200" b="0" dirty="0" smtClean="0">
                <a:latin typeface="Arial" panose="020B0604020202020204" pitchFamily="34" charset="0"/>
                <a:cs typeface="Arial" panose="020B0604020202020204" pitchFamily="34" charset="0"/>
              </a:rPr>
              <a:t>The dE</a:t>
            </a:r>
            <a:r>
              <a:rPr lang="en-US" sz="3200" b="0" baseline="-25000" dirty="0" smtClean="0">
                <a:latin typeface="Arial" panose="020B0604020202020204" pitchFamily="34" charset="0"/>
                <a:cs typeface="Arial" panose="020B0604020202020204" pitchFamily="34" charset="0"/>
              </a:rPr>
              <a:t>00</a:t>
            </a:r>
            <a:r>
              <a:rPr lang="en-US" sz="3200" b="0" dirty="0" smtClean="0">
                <a:latin typeface="Arial" panose="020B0604020202020204" pitchFamily="34" charset="0"/>
                <a:cs typeface="Arial" panose="020B0604020202020204" pitchFamily="34" charset="0"/>
              </a:rPr>
              <a:t> between them is 6.12. If  the </a:t>
            </a:r>
            <a:r>
              <a:rPr lang="en-US" sz="3200" b="0" dirty="0">
                <a:latin typeface="Arial" panose="020B0604020202020204" pitchFamily="34" charset="0"/>
                <a:cs typeface="Arial" panose="020B0604020202020204" pitchFamily="34" charset="0"/>
              </a:rPr>
              <a:t>$7,500 difference is paid for the </a:t>
            </a:r>
            <a:r>
              <a:rPr lang="en-US" sz="3200" b="0" dirty="0" smtClean="0">
                <a:latin typeface="Arial" panose="020B0604020202020204" pitchFamily="34" charset="0"/>
                <a:cs typeface="Arial" panose="020B0604020202020204" pitchFamily="34" charset="0"/>
              </a:rPr>
              <a:t>color difference, then the </a:t>
            </a:r>
            <a:r>
              <a:rPr lang="en-US" sz="3200" b="0" dirty="0">
                <a:latin typeface="Arial" panose="020B0604020202020204" pitchFamily="34" charset="0"/>
                <a:cs typeface="Arial" panose="020B0604020202020204" pitchFamily="34" charset="0"/>
              </a:rPr>
              <a:t>cost </a:t>
            </a:r>
            <a:r>
              <a:rPr lang="en-US" sz="3200" b="0" dirty="0" smtClean="0">
                <a:latin typeface="Arial" panose="020B0604020202020204" pitchFamily="34" charset="0"/>
                <a:cs typeface="Arial" panose="020B0604020202020204" pitchFamily="34" charset="0"/>
              </a:rPr>
              <a:t>is 7500/6.12 </a:t>
            </a:r>
            <a:r>
              <a:rPr lang="en-US" sz="3200" b="0" dirty="0">
                <a:latin typeface="Arial" panose="020B0604020202020204" pitchFamily="34" charset="0"/>
                <a:cs typeface="Arial" panose="020B0604020202020204" pitchFamily="34" charset="0"/>
              </a:rPr>
              <a:t>= $1,225 per </a:t>
            </a:r>
            <a:r>
              <a:rPr lang="en-US" sz="3200" b="0" dirty="0" smtClean="0">
                <a:latin typeface="Arial" panose="020B0604020202020204" pitchFamily="34" charset="0"/>
                <a:cs typeface="Arial" panose="020B0604020202020204" pitchFamily="34" charset="0"/>
              </a:rPr>
              <a:t>dE</a:t>
            </a:r>
            <a:r>
              <a:rPr lang="en-US" sz="3200" b="0" baseline="-25000" dirty="0">
                <a:latin typeface="Arial" panose="020B0604020202020204" pitchFamily="34" charset="0"/>
                <a:cs typeface="Arial" panose="020B0604020202020204" pitchFamily="34" charset="0"/>
              </a:rPr>
              <a:t>00</a:t>
            </a:r>
            <a:r>
              <a:rPr lang="en-US" sz="3200" b="0" dirty="0" smtClean="0">
                <a:latin typeface="Arial" panose="020B0604020202020204" pitchFamily="34" charset="0"/>
                <a:cs typeface="Arial" panose="020B0604020202020204" pitchFamily="34" charset="0"/>
              </a:rPr>
              <a:t>. Thus the worst calibration in our experiments (10.94 dE</a:t>
            </a:r>
            <a:r>
              <a:rPr lang="en-US" sz="3200" b="0" baseline="-25000" dirty="0" smtClean="0">
                <a:latin typeface="Arial" panose="020B0604020202020204" pitchFamily="34" charset="0"/>
                <a:cs typeface="Arial" panose="020B0604020202020204" pitchFamily="34" charset="0"/>
              </a:rPr>
              <a:t>00</a:t>
            </a:r>
            <a:r>
              <a:rPr lang="en-US" sz="3200" b="0" dirty="0" smtClean="0">
                <a:latin typeface="Arial" panose="020B0604020202020204" pitchFamily="34" charset="0"/>
                <a:cs typeface="Arial" panose="020B0604020202020204" pitchFamily="34" charset="0"/>
              </a:rPr>
              <a:t>) is worse </a:t>
            </a:r>
            <a:r>
              <a:rPr lang="en-US" sz="3200" b="0" smtClean="0">
                <a:latin typeface="Arial" panose="020B0604020202020204" pitchFamily="34" charset="0"/>
                <a:cs typeface="Arial" panose="020B0604020202020204" pitchFamily="34" charset="0"/>
              </a:rPr>
              <a:t>than no calibration </a:t>
            </a:r>
            <a:r>
              <a:rPr lang="en-US" sz="3200" b="0" dirty="0" smtClean="0">
                <a:latin typeface="Arial" panose="020B0604020202020204" pitchFamily="34" charset="0"/>
                <a:cs typeface="Arial" panose="020B0604020202020204" pitchFamily="34" charset="0"/>
              </a:rPr>
              <a:t>and can cost as much as $13,400.</a:t>
            </a:r>
            <a:endParaRPr lang="en-US" sz="3600" b="0" dirty="0" smtClean="0">
              <a:latin typeface="Arial" panose="020B0604020202020204" pitchFamily="34" charset="0"/>
              <a:cs typeface="Arial" panose="020B0604020202020204" pitchFamily="34" charset="0"/>
            </a:endParaRPr>
          </a:p>
        </p:txBody>
      </p:sp>
      <p:pic>
        <p:nvPicPr>
          <p:cNvPr id="41" name="Picture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0661" y="19755472"/>
            <a:ext cx="5298339" cy="27753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6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278600" y="19406593"/>
            <a:ext cx="4795040" cy="3456323"/>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6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841200" y="19409261"/>
            <a:ext cx="4791745" cy="3471570"/>
          </a:xfrm>
          <a:prstGeom prst="rect">
            <a:avLst/>
          </a:prstGeom>
          <a:noFill/>
          <a:extLst>
            <a:ext uri="{909E8E84-426E-40DD-AFC4-6F175D3DCCD1}">
              <a14:hiddenFill xmlns:a14="http://schemas.microsoft.com/office/drawing/2010/main">
                <a:solidFill>
                  <a:srgbClr val="FFFFFF"/>
                </a:solidFill>
              </a14:hiddenFill>
            </a:ext>
          </a:extLst>
        </p:spPr>
      </p:pic>
      <p:pic>
        <p:nvPicPr>
          <p:cNvPr id="174" name="Picture 173"/>
          <p:cNvPicPr/>
          <p:nvPr/>
        </p:nvPicPr>
        <p:blipFill rotWithShape="1">
          <a:blip r:embed="rId7" cstate="print">
            <a:extLst>
              <a:ext uri="{28A0092B-C50C-407E-A947-70E740481C1C}">
                <a14:useLocalDpi xmlns:a14="http://schemas.microsoft.com/office/drawing/2010/main" val="0"/>
              </a:ext>
            </a:extLst>
          </a:blip>
          <a:srcRect/>
          <a:stretch/>
        </p:blipFill>
        <p:spPr>
          <a:xfrm>
            <a:off x="23437787" y="24079200"/>
            <a:ext cx="6508813" cy="2679250"/>
          </a:xfrm>
          <a:prstGeom prst="rect">
            <a:avLst/>
          </a:prstGeom>
        </p:spPr>
      </p:pic>
      <p:pic>
        <p:nvPicPr>
          <p:cNvPr id="175" name="Picture 174"/>
          <p:cNvPicPr/>
          <p:nvPr/>
        </p:nvPicPr>
        <p:blipFill>
          <a:blip r:embed="rId8" cstate="print">
            <a:extLst>
              <a:ext uri="{28A0092B-C50C-407E-A947-70E740481C1C}">
                <a14:useLocalDpi xmlns:a14="http://schemas.microsoft.com/office/drawing/2010/main" val="0"/>
              </a:ext>
            </a:extLst>
          </a:blip>
          <a:stretch>
            <a:fillRect/>
          </a:stretch>
        </p:blipFill>
        <p:spPr>
          <a:xfrm>
            <a:off x="23014200" y="13461672"/>
            <a:ext cx="5462343" cy="3311480"/>
          </a:xfrm>
          <a:prstGeom prst="rect">
            <a:avLst/>
          </a:prstGeom>
        </p:spPr>
      </p:pic>
      <p:pic>
        <p:nvPicPr>
          <p:cNvPr id="176" name="Picture 175"/>
          <p:cNvPicPr/>
          <p:nvPr/>
        </p:nvPicPr>
        <p:blipFill>
          <a:blip r:embed="rId9" cstate="print">
            <a:extLst>
              <a:ext uri="{28A0092B-C50C-407E-A947-70E740481C1C}">
                <a14:useLocalDpi xmlns:a14="http://schemas.microsoft.com/office/drawing/2010/main" val="0"/>
              </a:ext>
            </a:extLst>
          </a:blip>
          <a:stretch>
            <a:fillRect/>
          </a:stretch>
        </p:blipFill>
        <p:spPr>
          <a:xfrm>
            <a:off x="16509001" y="8138623"/>
            <a:ext cx="2029405" cy="1361382"/>
          </a:xfrm>
          <a:prstGeom prst="rect">
            <a:avLst/>
          </a:prstGeom>
        </p:spPr>
      </p:pic>
      <p:grpSp>
        <p:nvGrpSpPr>
          <p:cNvPr id="78" name="Group 77"/>
          <p:cNvGrpSpPr/>
          <p:nvPr/>
        </p:nvGrpSpPr>
        <p:grpSpPr>
          <a:xfrm>
            <a:off x="13944600" y="9576202"/>
            <a:ext cx="14371847" cy="8178397"/>
            <a:chOff x="20345400" y="14536822"/>
            <a:chExt cx="10021944" cy="5703055"/>
          </a:xfrm>
        </p:grpSpPr>
        <p:cxnSp>
          <p:nvCxnSpPr>
            <p:cNvPr id="177" name="Straight Arrow Connector 176"/>
            <p:cNvCxnSpPr>
              <a:cxnSpLocks noChangeShapeType="1"/>
              <a:stCxn id="181" idx="2"/>
              <a:endCxn id="187" idx="0"/>
            </p:cNvCxnSpPr>
            <p:nvPr/>
          </p:nvCxnSpPr>
          <p:spPr bwMode="auto">
            <a:xfrm>
              <a:off x="22851094" y="17668875"/>
              <a:ext cx="1" cy="1452860"/>
            </a:xfrm>
            <a:prstGeom prst="straightConnector1">
              <a:avLst/>
            </a:prstGeom>
            <a:noFill/>
            <a:ln w="9525" algn="ctr">
              <a:solidFill>
                <a:schemeClr val="tx1"/>
              </a:solidFill>
              <a:round/>
              <a:headEnd/>
              <a:tailEnd type="arrow" w="med" len="med"/>
            </a:ln>
          </p:spPr>
        </p:cxnSp>
        <p:cxnSp>
          <p:nvCxnSpPr>
            <p:cNvPr id="178" name="Straight Arrow Connector 177"/>
            <p:cNvCxnSpPr>
              <a:cxnSpLocks noChangeShapeType="1"/>
              <a:stCxn id="176" idx="2"/>
              <a:endCxn id="183" idx="0"/>
            </p:cNvCxnSpPr>
            <p:nvPr/>
          </p:nvCxnSpPr>
          <p:spPr bwMode="auto">
            <a:xfrm>
              <a:off x="22841223" y="14536822"/>
              <a:ext cx="9872" cy="1195382"/>
            </a:xfrm>
            <a:prstGeom prst="straightConnector1">
              <a:avLst/>
            </a:prstGeom>
            <a:noFill/>
            <a:ln w="9525" algn="ctr">
              <a:solidFill>
                <a:schemeClr val="tx1"/>
              </a:solidFill>
              <a:round/>
              <a:headEnd/>
              <a:tailEnd type="arrow" w="med" len="med"/>
            </a:ln>
          </p:spPr>
        </p:cxnSp>
        <p:sp>
          <p:nvSpPr>
            <p:cNvPr id="179" name="Text Box 8"/>
            <p:cNvSpPr txBox="1">
              <a:spLocks noChangeArrowheads="1"/>
            </p:cNvSpPr>
            <p:nvPr/>
          </p:nvSpPr>
          <p:spPr bwMode="auto">
            <a:xfrm>
              <a:off x="20491210" y="14858999"/>
              <a:ext cx="5797790" cy="3204845"/>
            </a:xfrm>
            <a:prstGeom prst="rect">
              <a:avLst/>
            </a:prstGeom>
            <a:noFill/>
            <a:ln w="9525" algn="ctr">
              <a:solidFill>
                <a:schemeClr val="tx1"/>
              </a:solidFill>
              <a:miter lim="800000"/>
              <a:headEnd/>
              <a:tailEnd/>
            </a:ln>
          </p:spPr>
          <p:txBody>
            <a:bodyPr wrap="square">
              <a:noAutofit/>
            </a:bodyPr>
            <a:lstStyle/>
            <a:p>
              <a:pPr marL="0" marR="0" algn="ctr">
                <a:spcBef>
                  <a:spcPts val="0"/>
                </a:spcBef>
                <a:spcAft>
                  <a:spcPts val="0"/>
                </a:spcAft>
              </a:pPr>
              <a:r>
                <a:rPr lang="en-US" sz="6000">
                  <a:effectLst/>
                  <a:latin typeface="Times New Roman"/>
                  <a:ea typeface="Times New Roman"/>
                </a:rPr>
                <a:t> </a:t>
              </a:r>
            </a:p>
          </p:txBody>
        </p:sp>
        <p:sp>
          <p:nvSpPr>
            <p:cNvPr id="180" name="Text Box 8"/>
            <p:cNvSpPr txBox="1">
              <a:spLocks noChangeArrowheads="1"/>
            </p:cNvSpPr>
            <p:nvPr/>
          </p:nvSpPr>
          <p:spPr bwMode="auto">
            <a:xfrm>
              <a:off x="24325578" y="15732204"/>
              <a:ext cx="1260157" cy="805530"/>
            </a:xfrm>
            <a:prstGeom prst="rect">
              <a:avLst/>
            </a:prstGeom>
            <a:noFill/>
            <a:ln w="9525" algn="ctr">
              <a:solidFill>
                <a:schemeClr val="tx1"/>
              </a:solidFill>
              <a:miter lim="800000"/>
              <a:headEnd/>
              <a:tailEnd/>
            </a:ln>
          </p:spPr>
          <p:txBody>
            <a:bodyPr wrap="square">
              <a:spAutoFit/>
            </a:bodyPr>
            <a:lstStyle/>
            <a:p>
              <a:pPr marL="0" marR="0" algn="ctr">
                <a:spcBef>
                  <a:spcPts val="0"/>
                </a:spcBef>
                <a:spcAft>
                  <a:spcPts val="0"/>
                </a:spcAft>
              </a:pPr>
              <a:r>
                <a:rPr lang="en-US" sz="3600" kern="1200" dirty="0" smtClean="0">
                  <a:solidFill>
                    <a:srgbClr val="000000"/>
                  </a:solidFill>
                  <a:effectLst/>
                  <a:latin typeface="Calibri"/>
                  <a:ea typeface="Times New Roman"/>
                </a:rPr>
                <a:t>Color</a:t>
              </a:r>
              <a:endParaRPr lang="en-US" sz="6000" dirty="0">
                <a:effectLst/>
                <a:latin typeface="Times New Roman"/>
                <a:ea typeface="Times New Roman"/>
              </a:endParaRPr>
            </a:p>
            <a:p>
              <a:pPr marL="0" marR="0" algn="ctr">
                <a:spcBef>
                  <a:spcPts val="0"/>
                </a:spcBef>
                <a:spcAft>
                  <a:spcPts val="0"/>
                </a:spcAft>
              </a:pPr>
              <a:r>
                <a:rPr lang="en-US" sz="3600" kern="1200" dirty="0">
                  <a:solidFill>
                    <a:srgbClr val="000000"/>
                  </a:solidFill>
                  <a:effectLst/>
                  <a:latin typeface="Calibri"/>
                  <a:ea typeface="Times New Roman"/>
                </a:rPr>
                <a:t>Profile</a:t>
              </a:r>
              <a:endParaRPr lang="en-US" sz="6000" dirty="0">
                <a:effectLst/>
                <a:latin typeface="Times New Roman"/>
                <a:ea typeface="Times New Roman"/>
              </a:endParaRPr>
            </a:p>
          </p:txBody>
        </p:sp>
        <p:sp>
          <p:nvSpPr>
            <p:cNvPr id="181" name="Text Box 8"/>
            <p:cNvSpPr txBox="1">
              <a:spLocks noChangeArrowheads="1"/>
            </p:cNvSpPr>
            <p:nvPr/>
          </p:nvSpPr>
          <p:spPr bwMode="auto">
            <a:xfrm>
              <a:off x="21851590" y="16823690"/>
              <a:ext cx="1999009" cy="845185"/>
            </a:xfrm>
            <a:prstGeom prst="rect">
              <a:avLst/>
            </a:prstGeom>
            <a:noFill/>
            <a:ln w="9525" algn="ctr">
              <a:solidFill>
                <a:schemeClr val="tx1"/>
              </a:solidFill>
              <a:miter lim="800000"/>
              <a:headEnd/>
              <a:tailEnd/>
            </a:ln>
          </p:spPr>
          <p:txBody>
            <a:bodyPr wrap="square">
              <a:noAutofit/>
            </a:bodyPr>
            <a:lstStyle/>
            <a:p>
              <a:pPr marL="0" marR="0" algn="ctr">
                <a:spcBef>
                  <a:spcPts val="0"/>
                </a:spcBef>
                <a:spcAft>
                  <a:spcPts val="0"/>
                </a:spcAft>
              </a:pPr>
              <a:r>
                <a:rPr lang="en-US" sz="3600" kern="1200" dirty="0">
                  <a:solidFill>
                    <a:srgbClr val="000000"/>
                  </a:solidFill>
                  <a:effectLst/>
                  <a:latin typeface="Calibri"/>
                  <a:ea typeface="Times New Roman"/>
                </a:rPr>
                <a:t>Graphics Card</a:t>
              </a:r>
              <a:endParaRPr lang="en-US" sz="6000" dirty="0">
                <a:effectLst/>
                <a:latin typeface="Times New Roman"/>
                <a:ea typeface="Times New Roman"/>
              </a:endParaRPr>
            </a:p>
            <a:p>
              <a:pPr marL="0" marR="0" algn="ctr">
                <a:spcBef>
                  <a:spcPts val="0"/>
                </a:spcBef>
                <a:spcAft>
                  <a:spcPts val="0"/>
                </a:spcAft>
              </a:pPr>
              <a:r>
                <a:rPr lang="en-US" sz="3600" kern="1200" dirty="0">
                  <a:solidFill>
                    <a:srgbClr val="000000"/>
                  </a:solidFill>
                  <a:effectLst/>
                  <a:latin typeface="Calibri"/>
                  <a:ea typeface="Times New Roman"/>
                </a:rPr>
                <a:t>Driver</a:t>
              </a:r>
              <a:endParaRPr lang="en-US" sz="6000" dirty="0">
                <a:effectLst/>
                <a:latin typeface="Times New Roman"/>
                <a:ea typeface="Times New Roman"/>
              </a:endParaRPr>
            </a:p>
          </p:txBody>
        </p:sp>
        <p:cxnSp>
          <p:nvCxnSpPr>
            <p:cNvPr id="182" name="Straight Arrow Connector 181"/>
            <p:cNvCxnSpPr>
              <a:cxnSpLocks noChangeShapeType="1"/>
              <a:endCxn id="181" idx="0"/>
            </p:cNvCxnSpPr>
            <p:nvPr/>
          </p:nvCxnSpPr>
          <p:spPr bwMode="auto">
            <a:xfrm>
              <a:off x="22851095" y="16563201"/>
              <a:ext cx="0" cy="260489"/>
            </a:xfrm>
            <a:prstGeom prst="straightConnector1">
              <a:avLst/>
            </a:prstGeom>
            <a:noFill/>
            <a:ln w="9525" algn="ctr">
              <a:solidFill>
                <a:schemeClr val="tx1"/>
              </a:solidFill>
              <a:round/>
              <a:headEnd/>
              <a:tailEnd type="arrow" w="med" len="med"/>
            </a:ln>
          </p:spPr>
        </p:cxnSp>
        <p:sp>
          <p:nvSpPr>
            <p:cNvPr id="183" name="Text Box 8"/>
            <p:cNvSpPr txBox="1">
              <a:spLocks noChangeArrowheads="1"/>
            </p:cNvSpPr>
            <p:nvPr/>
          </p:nvSpPr>
          <p:spPr bwMode="auto">
            <a:xfrm>
              <a:off x="21851590" y="15732204"/>
              <a:ext cx="1999009" cy="805530"/>
            </a:xfrm>
            <a:prstGeom prst="rect">
              <a:avLst/>
            </a:prstGeom>
            <a:noFill/>
            <a:ln w="9525" algn="ctr">
              <a:solidFill>
                <a:schemeClr val="tx1"/>
              </a:solidFill>
              <a:miter lim="800000"/>
              <a:headEnd/>
              <a:tailEnd/>
            </a:ln>
          </p:spPr>
          <p:txBody>
            <a:bodyPr wrap="square">
              <a:spAutoFit/>
            </a:bodyPr>
            <a:lstStyle/>
            <a:p>
              <a:pPr marL="0" marR="0" algn="ctr">
                <a:spcBef>
                  <a:spcPts val="0"/>
                </a:spcBef>
                <a:spcAft>
                  <a:spcPts val="0"/>
                </a:spcAft>
              </a:pPr>
              <a:r>
                <a:rPr lang="en-US" sz="3600" kern="1200" dirty="0">
                  <a:solidFill>
                    <a:srgbClr val="000000"/>
                  </a:solidFill>
                  <a:effectLst/>
                  <a:latin typeface="Calibri"/>
                  <a:ea typeface="Times New Roman"/>
                  <a:cs typeface="Times New Roman"/>
                </a:rPr>
                <a:t>Color</a:t>
              </a:r>
              <a:endParaRPr lang="en-US" sz="6000" dirty="0">
                <a:effectLst/>
                <a:latin typeface="Times New Roman"/>
                <a:ea typeface="Times New Roman"/>
              </a:endParaRPr>
            </a:p>
            <a:p>
              <a:pPr marL="0" marR="0" algn="ctr">
                <a:spcBef>
                  <a:spcPts val="0"/>
                </a:spcBef>
                <a:spcAft>
                  <a:spcPts val="0"/>
                </a:spcAft>
              </a:pPr>
              <a:r>
                <a:rPr lang="en-US" sz="3600" kern="1200" dirty="0">
                  <a:solidFill>
                    <a:srgbClr val="000000"/>
                  </a:solidFill>
                  <a:effectLst/>
                  <a:latin typeface="Calibri"/>
                  <a:ea typeface="Times New Roman"/>
                  <a:cs typeface="Times New Roman"/>
                </a:rPr>
                <a:t>Manager</a:t>
              </a:r>
              <a:endParaRPr lang="en-US" sz="6000" dirty="0">
                <a:effectLst/>
                <a:latin typeface="Times New Roman"/>
                <a:ea typeface="Times New Roman"/>
              </a:endParaRPr>
            </a:p>
          </p:txBody>
        </p:sp>
        <p:cxnSp>
          <p:nvCxnSpPr>
            <p:cNvPr id="184" name="Straight Arrow Connector 183"/>
            <p:cNvCxnSpPr>
              <a:cxnSpLocks noChangeShapeType="1"/>
              <a:stCxn id="180" idx="1"/>
              <a:endCxn id="183" idx="3"/>
            </p:cNvCxnSpPr>
            <p:nvPr/>
          </p:nvCxnSpPr>
          <p:spPr bwMode="auto">
            <a:xfrm flipH="1">
              <a:off x="23850599" y="16134969"/>
              <a:ext cx="474979" cy="0"/>
            </a:xfrm>
            <a:prstGeom prst="straightConnector1">
              <a:avLst/>
            </a:prstGeom>
            <a:noFill/>
            <a:ln w="9525" algn="ctr">
              <a:solidFill>
                <a:schemeClr val="tx1"/>
              </a:solidFill>
              <a:round/>
              <a:headEnd/>
              <a:tailEnd type="arrow" w="med" len="med"/>
            </a:ln>
          </p:spPr>
        </p:cxnSp>
        <p:sp>
          <p:nvSpPr>
            <p:cNvPr id="186" name="Text Box 8"/>
            <p:cNvSpPr txBox="1">
              <a:spLocks noChangeArrowheads="1"/>
            </p:cNvSpPr>
            <p:nvPr/>
          </p:nvSpPr>
          <p:spPr bwMode="auto">
            <a:xfrm>
              <a:off x="20345400" y="14866203"/>
              <a:ext cx="2292590" cy="805530"/>
            </a:xfrm>
            <a:prstGeom prst="rect">
              <a:avLst/>
            </a:prstGeom>
            <a:noFill/>
            <a:ln w="9525" algn="ctr">
              <a:noFill/>
              <a:miter lim="800000"/>
              <a:headEnd/>
              <a:tailEnd/>
            </a:ln>
          </p:spPr>
          <p:txBody>
            <a:bodyPr wrap="square">
              <a:spAutoFit/>
            </a:bodyPr>
            <a:lstStyle/>
            <a:p>
              <a:pPr marL="0" marR="0" algn="ctr">
                <a:spcBef>
                  <a:spcPts val="0"/>
                </a:spcBef>
                <a:spcAft>
                  <a:spcPts val="0"/>
                </a:spcAft>
              </a:pPr>
              <a:r>
                <a:rPr lang="en-US" sz="3600" kern="1200" dirty="0" smtClean="0">
                  <a:solidFill>
                    <a:srgbClr val="000000"/>
                  </a:solidFill>
                  <a:effectLst/>
                  <a:latin typeface="Calibri"/>
                  <a:ea typeface="Times New Roman"/>
                </a:rPr>
                <a:t>Computer</a:t>
              </a:r>
              <a:endParaRPr lang="en-US" sz="6000" dirty="0">
                <a:effectLst/>
                <a:latin typeface="Times New Roman"/>
                <a:ea typeface="Times New Roman"/>
              </a:endParaRPr>
            </a:p>
            <a:p>
              <a:pPr marL="0" marR="0" algn="ctr">
                <a:spcBef>
                  <a:spcPts val="0"/>
                </a:spcBef>
                <a:spcAft>
                  <a:spcPts val="0"/>
                </a:spcAft>
              </a:pPr>
              <a:r>
                <a:rPr lang="en-US" sz="3600" kern="1200" dirty="0">
                  <a:solidFill>
                    <a:srgbClr val="000000"/>
                  </a:solidFill>
                  <a:effectLst/>
                  <a:latin typeface="Calibri"/>
                  <a:ea typeface="Times New Roman"/>
                </a:rPr>
                <a:t>Environment</a:t>
              </a:r>
              <a:endParaRPr lang="en-US" sz="6000" dirty="0">
                <a:effectLst/>
                <a:latin typeface="Times New Roman"/>
                <a:ea typeface="Times New Roman"/>
              </a:endParaRPr>
            </a:p>
          </p:txBody>
        </p:sp>
        <p:sp>
          <p:nvSpPr>
            <p:cNvPr id="187" name="Text Box 8"/>
            <p:cNvSpPr txBox="1">
              <a:spLocks noChangeArrowheads="1"/>
            </p:cNvSpPr>
            <p:nvPr/>
          </p:nvSpPr>
          <p:spPr bwMode="auto">
            <a:xfrm>
              <a:off x="21851591" y="19121735"/>
              <a:ext cx="1999008" cy="433747"/>
            </a:xfrm>
            <a:prstGeom prst="rect">
              <a:avLst/>
            </a:prstGeom>
            <a:noFill/>
            <a:ln w="9525" algn="ctr">
              <a:solidFill>
                <a:schemeClr val="tx1"/>
              </a:solidFill>
              <a:miter lim="800000"/>
              <a:headEnd/>
              <a:tailEnd/>
            </a:ln>
          </p:spPr>
          <p:txBody>
            <a:bodyPr wrap="square">
              <a:spAutoFit/>
            </a:bodyPr>
            <a:lstStyle/>
            <a:p>
              <a:pPr marL="0" marR="0" algn="ctr">
                <a:spcBef>
                  <a:spcPts val="0"/>
                </a:spcBef>
                <a:spcAft>
                  <a:spcPts val="0"/>
                </a:spcAft>
              </a:pPr>
              <a:r>
                <a:rPr lang="en-US" sz="3600" kern="1200">
                  <a:solidFill>
                    <a:srgbClr val="000000"/>
                  </a:solidFill>
                  <a:effectLst/>
                  <a:latin typeface="Calibri"/>
                  <a:ea typeface="Times New Roman"/>
                </a:rPr>
                <a:t>Display</a:t>
              </a:r>
              <a:endParaRPr lang="en-US" sz="6000">
                <a:effectLst/>
                <a:latin typeface="Times New Roman"/>
                <a:ea typeface="Times New Roman"/>
              </a:endParaRPr>
            </a:p>
          </p:txBody>
        </p:sp>
        <p:sp>
          <p:nvSpPr>
            <p:cNvPr id="188" name="Text Box 8"/>
            <p:cNvSpPr txBox="1">
              <a:spLocks noChangeArrowheads="1"/>
            </p:cNvSpPr>
            <p:nvPr/>
          </p:nvSpPr>
          <p:spPr bwMode="auto">
            <a:xfrm>
              <a:off x="26669919" y="19491520"/>
              <a:ext cx="3697425" cy="748357"/>
            </a:xfrm>
            <a:prstGeom prst="rect">
              <a:avLst/>
            </a:prstGeom>
            <a:noFill/>
            <a:ln w="9525" algn="ctr">
              <a:noFill/>
              <a:miter lim="800000"/>
              <a:headEnd/>
              <a:tailEnd/>
            </a:ln>
          </p:spPr>
          <p:txBody>
            <a:bodyPr wrap="square">
              <a:noAutofit/>
            </a:bodyPr>
            <a:lstStyle/>
            <a:p>
              <a:pPr marL="0" marR="0" algn="ctr">
                <a:spcBef>
                  <a:spcPts val="0"/>
                </a:spcBef>
                <a:spcAft>
                  <a:spcPts val="0"/>
                </a:spcAft>
              </a:pPr>
              <a:r>
                <a:rPr lang="en-US" sz="3600" kern="1200" dirty="0" smtClean="0">
                  <a:solidFill>
                    <a:srgbClr val="000000"/>
                  </a:solidFill>
                  <a:effectLst/>
                  <a:latin typeface="Calibri"/>
                  <a:ea typeface="Times New Roman"/>
                </a:rPr>
                <a:t>Pixel Meter</a:t>
              </a:r>
              <a:endParaRPr lang="en-US" sz="6000" dirty="0">
                <a:effectLst/>
                <a:latin typeface="Times New Roman"/>
                <a:ea typeface="Times New Roman"/>
              </a:endParaRPr>
            </a:p>
          </p:txBody>
        </p:sp>
        <p:cxnSp>
          <p:nvCxnSpPr>
            <p:cNvPr id="189" name="Straight Arrow Connector 188"/>
            <p:cNvCxnSpPr>
              <a:cxnSpLocks noChangeShapeType="1"/>
            </p:cNvCxnSpPr>
            <p:nvPr/>
          </p:nvCxnSpPr>
          <p:spPr bwMode="auto">
            <a:xfrm>
              <a:off x="22851095" y="18596254"/>
              <a:ext cx="3818823" cy="1"/>
            </a:xfrm>
            <a:prstGeom prst="straightConnector1">
              <a:avLst/>
            </a:prstGeom>
            <a:noFill/>
            <a:ln w="9525" algn="ctr">
              <a:solidFill>
                <a:schemeClr val="tx1"/>
              </a:solidFill>
              <a:round/>
              <a:headEnd/>
              <a:tailEnd type="arrow" w="med" len="med"/>
            </a:ln>
          </p:spPr>
        </p:cxnSp>
        <p:sp>
          <p:nvSpPr>
            <p:cNvPr id="190" name="Text Box 8"/>
            <p:cNvSpPr txBox="1">
              <a:spLocks noChangeArrowheads="1"/>
            </p:cNvSpPr>
            <p:nvPr/>
          </p:nvSpPr>
          <p:spPr bwMode="auto">
            <a:xfrm>
              <a:off x="26745569" y="15496924"/>
              <a:ext cx="1828882" cy="1276089"/>
            </a:xfrm>
            <a:prstGeom prst="rect">
              <a:avLst/>
            </a:prstGeom>
            <a:noFill/>
            <a:ln w="9525" algn="ctr">
              <a:solidFill>
                <a:schemeClr val="tx1"/>
              </a:solidFill>
              <a:miter lim="800000"/>
              <a:headEnd/>
              <a:tailEnd/>
            </a:ln>
          </p:spPr>
          <p:txBody>
            <a:bodyPr wrap="square">
              <a:noAutofit/>
            </a:bodyPr>
            <a:lstStyle/>
            <a:p>
              <a:pPr marL="0" marR="0" algn="ctr">
                <a:spcBef>
                  <a:spcPts val="0"/>
                </a:spcBef>
                <a:spcAft>
                  <a:spcPts val="0"/>
                </a:spcAft>
              </a:pPr>
              <a:r>
                <a:rPr lang="en-US" sz="3600" kern="1200" dirty="0">
                  <a:solidFill>
                    <a:srgbClr val="000000"/>
                  </a:solidFill>
                  <a:effectLst/>
                  <a:latin typeface="Calibri"/>
                  <a:ea typeface="Times New Roman"/>
                </a:rPr>
                <a:t>Color</a:t>
              </a:r>
              <a:endParaRPr lang="en-US" sz="6000" dirty="0">
                <a:effectLst/>
                <a:latin typeface="Times New Roman"/>
                <a:ea typeface="Times New Roman"/>
              </a:endParaRPr>
            </a:p>
            <a:p>
              <a:pPr marL="0" marR="0" algn="ctr">
                <a:spcBef>
                  <a:spcPts val="0"/>
                </a:spcBef>
                <a:spcAft>
                  <a:spcPts val="0"/>
                </a:spcAft>
              </a:pPr>
              <a:r>
                <a:rPr lang="en-US" sz="3600" kern="1200" dirty="0">
                  <a:solidFill>
                    <a:srgbClr val="000000"/>
                  </a:solidFill>
                  <a:effectLst/>
                  <a:latin typeface="Calibri"/>
                  <a:ea typeface="Times New Roman"/>
                </a:rPr>
                <a:t>Calibration</a:t>
              </a:r>
              <a:endParaRPr lang="en-US" sz="6000" dirty="0">
                <a:effectLst/>
                <a:latin typeface="Times New Roman"/>
                <a:ea typeface="Times New Roman"/>
              </a:endParaRPr>
            </a:p>
            <a:p>
              <a:pPr marL="0" marR="0" algn="ctr">
                <a:spcBef>
                  <a:spcPts val="0"/>
                </a:spcBef>
                <a:spcAft>
                  <a:spcPts val="0"/>
                </a:spcAft>
              </a:pPr>
              <a:r>
                <a:rPr lang="en-US" sz="3600" kern="1200" dirty="0" smtClean="0">
                  <a:solidFill>
                    <a:srgbClr val="000000"/>
                  </a:solidFill>
                  <a:effectLst/>
                  <a:latin typeface="Calibri"/>
                  <a:ea typeface="Times New Roman"/>
                </a:rPr>
                <a:t>Tool</a:t>
              </a:r>
              <a:endParaRPr lang="en-US" sz="6000" dirty="0">
                <a:effectLst/>
                <a:latin typeface="Times New Roman"/>
                <a:ea typeface="Times New Roman"/>
              </a:endParaRPr>
            </a:p>
          </p:txBody>
        </p:sp>
        <p:cxnSp>
          <p:nvCxnSpPr>
            <p:cNvPr id="191" name="Straight Arrow Connector 190"/>
            <p:cNvCxnSpPr>
              <a:cxnSpLocks noChangeShapeType="1"/>
              <a:stCxn id="190" idx="1"/>
              <a:endCxn id="180" idx="3"/>
            </p:cNvCxnSpPr>
            <p:nvPr/>
          </p:nvCxnSpPr>
          <p:spPr bwMode="auto">
            <a:xfrm flipH="1">
              <a:off x="25585735" y="16134969"/>
              <a:ext cx="1159834" cy="1"/>
            </a:xfrm>
            <a:prstGeom prst="straightConnector1">
              <a:avLst/>
            </a:prstGeom>
            <a:noFill/>
            <a:ln w="9525" algn="ctr">
              <a:solidFill>
                <a:schemeClr val="tx1"/>
              </a:solidFill>
              <a:round/>
              <a:headEnd/>
              <a:tailEnd type="arrow" w="med" len="med"/>
            </a:ln>
          </p:spPr>
        </p:cxnSp>
      </p:grpSp>
      <p:sp>
        <p:nvSpPr>
          <p:cNvPr id="193" name="TextBox 192"/>
          <p:cNvSpPr txBox="1"/>
          <p:nvPr/>
        </p:nvSpPr>
        <p:spPr>
          <a:xfrm>
            <a:off x="13061740" y="18211800"/>
            <a:ext cx="18135600" cy="1091207"/>
          </a:xfrm>
          <a:prstGeom prst="rect">
            <a:avLst/>
          </a:prstGeom>
          <a:noFill/>
          <a:ln w="38100">
            <a:noFill/>
          </a:ln>
          <a:scene3d>
            <a:camera prst="orthographicFront"/>
            <a:lightRig rig="threePt" dir="t"/>
          </a:scene3d>
          <a:sp3d>
            <a:bevelT/>
          </a:sp3d>
        </p:spPr>
        <p:txBody>
          <a:bodyPr wrap="square" lIns="266007" tIns="266007" rIns="266007" bIns="266007" rtlCol="0" anchor="ctr">
            <a:spAutoFit/>
          </a:bodyPr>
          <a:lstStyle>
            <a:defPPr>
              <a:defRPr lang="en-US"/>
            </a:defPPr>
            <a:lvl1pPr>
              <a:defRPr sz="3000" b="1">
                <a:latin typeface="Cambria" pitchFamily="18" charset="0"/>
              </a:defRPr>
            </a:lvl1pPr>
          </a:lstStyle>
          <a:p>
            <a:pPr marL="571500" indent="-571500">
              <a:buFont typeface="Wingdings" panose="05000000000000000000" pitchFamily="2" charset="2"/>
              <a:buChar char="Ø"/>
            </a:pPr>
            <a:r>
              <a:rPr lang="en-US" sz="3600" b="0" dirty="0" smtClean="0">
                <a:latin typeface="Arial" panose="020B0604020202020204" pitchFamily="34" charset="0"/>
                <a:cs typeface="Arial" panose="020B0604020202020204" pitchFamily="34" charset="0"/>
              </a:rPr>
              <a:t>Color Profile: generated by Windows, </a:t>
            </a:r>
            <a:r>
              <a:rPr lang="en-US" sz="3600" b="0" dirty="0" err="1" smtClean="0">
                <a:latin typeface="Arial" panose="020B0604020202020204" pitchFamily="34" charset="0"/>
                <a:cs typeface="Arial" panose="020B0604020202020204" pitchFamily="34" charset="0"/>
              </a:rPr>
              <a:t>Spyder</a:t>
            </a:r>
            <a:r>
              <a:rPr lang="en-US" sz="3600" b="0" dirty="0" smtClean="0">
                <a:latin typeface="Arial" panose="020B0604020202020204" pitchFamily="34" charset="0"/>
                <a:cs typeface="Arial" panose="020B0604020202020204" pitchFamily="34" charset="0"/>
              </a:rPr>
              <a:t>, or </a:t>
            </a:r>
            <a:r>
              <a:rPr lang="en-US" sz="3600" b="0" dirty="0" err="1" smtClean="0">
                <a:latin typeface="Arial" panose="020B0604020202020204" pitchFamily="34" charset="0"/>
                <a:cs typeface="Arial" panose="020B0604020202020204" pitchFamily="34" charset="0"/>
              </a:rPr>
              <a:t>ColorMunki</a:t>
            </a:r>
            <a:endParaRPr lang="en-US" sz="3600" b="0" dirty="0" smtClean="0">
              <a:latin typeface="Arial" panose="020B0604020202020204" pitchFamily="34" charset="0"/>
              <a:cs typeface="Arial" panose="020B0604020202020204" pitchFamily="34" charset="0"/>
            </a:endParaRPr>
          </a:p>
        </p:txBody>
      </p:sp>
      <p:sp>
        <p:nvSpPr>
          <p:cNvPr id="194" name="TextBox 193"/>
          <p:cNvSpPr txBox="1"/>
          <p:nvPr/>
        </p:nvSpPr>
        <p:spPr>
          <a:xfrm>
            <a:off x="13106400" y="22987993"/>
            <a:ext cx="18135600" cy="1091207"/>
          </a:xfrm>
          <a:prstGeom prst="rect">
            <a:avLst/>
          </a:prstGeom>
          <a:noFill/>
          <a:ln w="38100">
            <a:noFill/>
          </a:ln>
          <a:scene3d>
            <a:camera prst="orthographicFront"/>
            <a:lightRig rig="threePt" dir="t"/>
          </a:scene3d>
          <a:sp3d>
            <a:bevelT/>
          </a:sp3d>
        </p:spPr>
        <p:txBody>
          <a:bodyPr wrap="square" lIns="266007" tIns="266007" rIns="266007" bIns="266007" rtlCol="0" anchor="ctr">
            <a:spAutoFit/>
          </a:bodyPr>
          <a:lstStyle>
            <a:defPPr>
              <a:defRPr lang="en-US"/>
            </a:defPPr>
            <a:lvl1pPr>
              <a:defRPr sz="3000" b="1">
                <a:latin typeface="Cambria" pitchFamily="18" charset="0"/>
              </a:defRPr>
            </a:lvl1pPr>
          </a:lstStyle>
          <a:p>
            <a:pPr marL="571500" indent="-571500">
              <a:buFont typeface="Wingdings" panose="05000000000000000000" pitchFamily="2" charset="2"/>
              <a:buChar char="Ø"/>
            </a:pPr>
            <a:r>
              <a:rPr lang="en-US" sz="3600" b="0" dirty="0" smtClean="0">
                <a:latin typeface="Arial" panose="020B0604020202020204" pitchFamily="34" charset="0"/>
                <a:cs typeface="Arial" panose="020B0604020202020204" pitchFamily="34" charset="0"/>
              </a:rPr>
              <a:t>Color Manager: color profile chosen by Windows, </a:t>
            </a:r>
            <a:r>
              <a:rPr lang="en-US" sz="3600" b="0" dirty="0" err="1" smtClean="0">
                <a:latin typeface="Arial" panose="020B0604020202020204" pitchFamily="34" charset="0"/>
                <a:cs typeface="Arial" panose="020B0604020202020204" pitchFamily="34" charset="0"/>
              </a:rPr>
              <a:t>Spyder</a:t>
            </a:r>
            <a:r>
              <a:rPr lang="en-US" sz="3600" b="0" dirty="0" smtClean="0">
                <a:latin typeface="Arial" panose="020B0604020202020204" pitchFamily="34" charset="0"/>
                <a:cs typeface="Arial" panose="020B0604020202020204" pitchFamily="34" charset="0"/>
              </a:rPr>
              <a:t>, or </a:t>
            </a:r>
            <a:r>
              <a:rPr lang="en-US" sz="3600" b="0" dirty="0" err="1" smtClean="0">
                <a:latin typeface="Arial" panose="020B0604020202020204" pitchFamily="34" charset="0"/>
                <a:cs typeface="Arial" panose="020B0604020202020204" pitchFamily="34" charset="0"/>
              </a:rPr>
              <a:t>ColorMunki</a:t>
            </a:r>
            <a:endParaRPr lang="en-US" sz="3600" b="0" dirty="0" smtClean="0">
              <a:latin typeface="Arial" panose="020B0604020202020204" pitchFamily="34" charset="0"/>
              <a:cs typeface="Arial" panose="020B0604020202020204" pitchFamily="34" charset="0"/>
            </a:endParaRPr>
          </a:p>
        </p:txBody>
      </p:sp>
      <p:sp>
        <p:nvSpPr>
          <p:cNvPr id="195" name="TextBox 194"/>
          <p:cNvSpPr txBox="1"/>
          <p:nvPr/>
        </p:nvSpPr>
        <p:spPr>
          <a:xfrm>
            <a:off x="13106400" y="24338995"/>
            <a:ext cx="16526545" cy="2199203"/>
          </a:xfrm>
          <a:prstGeom prst="rect">
            <a:avLst/>
          </a:prstGeom>
          <a:noFill/>
          <a:ln w="38100">
            <a:noFill/>
          </a:ln>
          <a:scene3d>
            <a:camera prst="orthographicFront"/>
            <a:lightRig rig="threePt" dir="t"/>
          </a:scene3d>
          <a:sp3d>
            <a:bevelT/>
          </a:sp3d>
        </p:spPr>
        <p:txBody>
          <a:bodyPr wrap="square" lIns="266007" tIns="266007" rIns="266007" bIns="266007" rtlCol="0" anchor="ctr">
            <a:spAutoFit/>
          </a:bodyPr>
          <a:lstStyle>
            <a:defPPr>
              <a:defRPr lang="en-US"/>
            </a:defPPr>
            <a:lvl1pPr>
              <a:defRPr sz="3000" b="1">
                <a:latin typeface="Cambria" pitchFamily="18" charset="0"/>
              </a:defRPr>
            </a:lvl1pPr>
          </a:lstStyle>
          <a:p>
            <a:pPr marL="571500" indent="-571500">
              <a:buFont typeface="Wingdings" panose="05000000000000000000" pitchFamily="2" charset="2"/>
              <a:buChar char="Ø"/>
            </a:pPr>
            <a:r>
              <a:rPr lang="en-US" sz="3600" b="0" dirty="0" smtClean="0">
                <a:latin typeface="Arial" panose="020B0604020202020204" pitchFamily="34" charset="0"/>
                <a:cs typeface="Arial" panose="020B0604020202020204" pitchFamily="34" charset="0"/>
              </a:rPr>
              <a:t>Graphics Card Software (</a:t>
            </a:r>
            <a:r>
              <a:rPr lang="en-US" sz="3600" b="0" dirty="0" err="1" smtClean="0">
                <a:latin typeface="Arial" panose="020B0604020202020204" pitchFamily="34" charset="0"/>
                <a:cs typeface="Arial" panose="020B0604020202020204" pitchFamily="34" charset="0"/>
              </a:rPr>
              <a:t>nVidia</a:t>
            </a:r>
            <a:r>
              <a:rPr lang="en-US" sz="3600" b="0" dirty="0" smtClean="0">
                <a:latin typeface="Arial" panose="020B0604020202020204" pitchFamily="34" charset="0"/>
                <a:cs typeface="Arial" panose="020B0604020202020204" pitchFamily="34" charset="0"/>
              </a:rPr>
              <a:t> Control Panel)</a:t>
            </a:r>
          </a:p>
          <a:p>
            <a:pPr indent="1828800"/>
            <a:r>
              <a:rPr lang="en-US" sz="3600" b="0" dirty="0" smtClean="0">
                <a:latin typeface="Arial" panose="020B0604020202020204" pitchFamily="34" charset="0"/>
                <a:cs typeface="Arial" panose="020B0604020202020204" pitchFamily="34" charset="0"/>
              </a:rPr>
              <a:t>Gamma = 1.0, 1.2, 1.4, or 1.6</a:t>
            </a:r>
          </a:p>
          <a:p>
            <a:pPr indent="1828800"/>
            <a:r>
              <a:rPr lang="en-US" sz="3600" b="0" dirty="0" smtClean="0">
                <a:latin typeface="Arial" panose="020B0604020202020204" pitchFamily="34" charset="0"/>
                <a:cs typeface="Arial" panose="020B0604020202020204" pitchFamily="34" charset="0"/>
              </a:rPr>
              <a:t>Digital </a:t>
            </a:r>
            <a:r>
              <a:rPr lang="en-US" sz="3600" b="0" dirty="0" err="1" smtClean="0">
                <a:latin typeface="Arial" panose="020B0604020202020204" pitchFamily="34" charset="0"/>
                <a:cs typeface="Arial" panose="020B0604020202020204" pitchFamily="34" charset="0"/>
              </a:rPr>
              <a:t>Vibrance</a:t>
            </a:r>
            <a:r>
              <a:rPr lang="en-US" sz="3600" b="0" dirty="0" smtClean="0">
                <a:latin typeface="Arial" panose="020B0604020202020204" pitchFamily="34" charset="0"/>
                <a:cs typeface="Arial" panose="020B0604020202020204" pitchFamily="34" charset="0"/>
              </a:rPr>
              <a:t> = 50% or 100%</a:t>
            </a:r>
          </a:p>
        </p:txBody>
      </p:sp>
      <p:sp>
        <p:nvSpPr>
          <p:cNvPr id="201" name="Text Box 34"/>
          <p:cNvSpPr txBox="1">
            <a:spLocks noChangeArrowheads="1"/>
          </p:cNvSpPr>
          <p:nvPr/>
        </p:nvSpPr>
        <p:spPr bwMode="auto">
          <a:xfrm>
            <a:off x="13214140" y="26822400"/>
            <a:ext cx="16901251" cy="1207167"/>
          </a:xfrm>
          <a:prstGeom prst="rect">
            <a:avLst/>
          </a:prstGeom>
          <a:noFill/>
          <a:ln w="38100">
            <a:solidFill>
              <a:schemeClr val="tx1"/>
            </a:solidFill>
            <a:miter lim="800000"/>
            <a:headEnd/>
            <a:tailEnd/>
          </a:ln>
          <a:effectLst/>
          <a:scene3d>
            <a:camera prst="orthographicFront"/>
            <a:lightRig rig="threePt" dir="t"/>
          </a:scene3d>
          <a:sp3d>
            <a:bevelT/>
          </a:sp3d>
        </p:spPr>
        <p:txBody>
          <a:bodyPr lIns="89168" tIns="44583" rIns="89168" bIns="44583" anchor="ctr"/>
          <a:lstStyle/>
          <a:p>
            <a:pPr algn="ctr" defTabSz="816892">
              <a:defRPr/>
            </a:pPr>
            <a:r>
              <a:rPr lang="en-US" sz="4800" b="1" dirty="0" smtClean="0">
                <a:latin typeface="Arial" panose="020B0604020202020204" pitchFamily="34" charset="0"/>
                <a:cs typeface="Arial" panose="020B0604020202020204" pitchFamily="34" charset="0"/>
              </a:rPr>
              <a:t>RESULTS</a:t>
            </a:r>
            <a:endParaRPr lang="en-US" sz="4800" b="1" dirty="0">
              <a:latin typeface="Arial" panose="020B0604020202020204" pitchFamily="34" charset="0"/>
              <a:cs typeface="Arial" panose="020B0604020202020204" pitchFamily="34" charset="0"/>
            </a:endParaRPr>
          </a:p>
        </p:txBody>
      </p:sp>
      <p:graphicFrame>
        <p:nvGraphicFramePr>
          <p:cNvPr id="1024" name="Table 1023"/>
          <p:cNvGraphicFramePr>
            <a:graphicFrameLocks noGrp="1"/>
          </p:cNvGraphicFramePr>
          <p:nvPr>
            <p:extLst>
              <p:ext uri="{D42A27DB-BD31-4B8C-83A1-F6EECF244321}">
                <p14:modId xmlns:p14="http://schemas.microsoft.com/office/powerpoint/2010/main" val="1734114895"/>
              </p:ext>
            </p:extLst>
          </p:nvPr>
        </p:nvGraphicFramePr>
        <p:xfrm>
          <a:off x="15004750" y="29871676"/>
          <a:ext cx="12729843" cy="3629345"/>
        </p:xfrm>
        <a:graphic>
          <a:graphicData uri="http://schemas.openxmlformats.org/drawingml/2006/table">
            <a:tbl>
              <a:tblPr firstRow="1" firstCol="1" bandRow="1">
                <a:tableStyleId>{5C22544A-7EE6-4342-B048-85BDC9FD1C3A}</a:tableStyleId>
              </a:tblPr>
              <a:tblGrid>
                <a:gridCol w="4243281"/>
                <a:gridCol w="4243281"/>
                <a:gridCol w="4243281"/>
              </a:tblGrid>
              <a:tr h="192786">
                <a:tc>
                  <a:txBody>
                    <a:bodyPr/>
                    <a:lstStyle/>
                    <a:p>
                      <a:pPr marL="0" marR="0" algn="ctr">
                        <a:lnSpc>
                          <a:spcPct val="115000"/>
                        </a:lnSpc>
                        <a:spcBef>
                          <a:spcPts val="0"/>
                        </a:spcBef>
                        <a:spcAft>
                          <a:spcPts val="0"/>
                        </a:spcAft>
                      </a:pPr>
                      <a:r>
                        <a:rPr lang="en-US" sz="4400" dirty="0" smtClean="0">
                          <a:effectLst/>
                        </a:rPr>
                        <a:t>Color Profile</a:t>
                      </a:r>
                      <a:endParaRPr lang="en-US" sz="4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4400" dirty="0" smtClean="0">
                          <a:effectLst/>
                        </a:rPr>
                        <a:t>D.V.=50%</a:t>
                      </a:r>
                      <a:endParaRPr lang="en-US" sz="4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4400" dirty="0" smtClean="0">
                          <a:effectLst/>
                        </a:rPr>
                        <a:t>D.V.=100%</a:t>
                      </a:r>
                      <a:endParaRPr lang="en-US" sz="4400" dirty="0">
                        <a:effectLst/>
                        <a:latin typeface="Calibri"/>
                        <a:ea typeface="Calibri"/>
                        <a:cs typeface="Times New Roman"/>
                      </a:endParaRPr>
                    </a:p>
                  </a:txBody>
                  <a:tcPr marL="68580" marR="68580" marT="0" marB="0"/>
                </a:tc>
              </a:tr>
              <a:tr h="192786">
                <a:tc>
                  <a:txBody>
                    <a:bodyPr/>
                    <a:lstStyle/>
                    <a:p>
                      <a:pPr marL="0" marR="0" algn="ctr">
                        <a:lnSpc>
                          <a:spcPct val="115000"/>
                        </a:lnSpc>
                        <a:spcBef>
                          <a:spcPts val="0"/>
                        </a:spcBef>
                        <a:spcAft>
                          <a:spcPts val="0"/>
                        </a:spcAft>
                      </a:pPr>
                      <a:r>
                        <a:rPr lang="en-US" sz="4400">
                          <a:effectLst/>
                        </a:rPr>
                        <a:t>None</a:t>
                      </a:r>
                      <a:endParaRPr lang="en-US" sz="4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4400">
                          <a:effectLst/>
                        </a:rPr>
                        <a:t>0.00</a:t>
                      </a:r>
                      <a:endParaRPr lang="en-US" sz="4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4400">
                          <a:effectLst/>
                        </a:rPr>
                        <a:t>7.45</a:t>
                      </a:r>
                      <a:endParaRPr lang="en-US" sz="4400">
                        <a:effectLst/>
                        <a:latin typeface="Calibri"/>
                        <a:ea typeface="Calibri"/>
                        <a:cs typeface="Times New Roman"/>
                      </a:endParaRPr>
                    </a:p>
                  </a:txBody>
                  <a:tcPr marL="68580" marR="68580" marT="0" marB="0"/>
                </a:tc>
              </a:tr>
              <a:tr h="192786">
                <a:tc>
                  <a:txBody>
                    <a:bodyPr/>
                    <a:lstStyle/>
                    <a:p>
                      <a:pPr marL="0" marR="0" algn="ctr">
                        <a:lnSpc>
                          <a:spcPct val="115000"/>
                        </a:lnSpc>
                        <a:spcBef>
                          <a:spcPts val="0"/>
                        </a:spcBef>
                        <a:spcAft>
                          <a:spcPts val="0"/>
                        </a:spcAft>
                      </a:pPr>
                      <a:r>
                        <a:rPr lang="en-US" sz="4400">
                          <a:effectLst/>
                        </a:rPr>
                        <a:t>Windows</a:t>
                      </a:r>
                      <a:endParaRPr lang="en-US" sz="4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4400">
                          <a:effectLst/>
                        </a:rPr>
                        <a:t>7.48</a:t>
                      </a:r>
                      <a:endParaRPr lang="en-US" sz="4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4400">
                          <a:effectLst/>
                        </a:rPr>
                        <a:t>10.94</a:t>
                      </a:r>
                      <a:endParaRPr lang="en-US" sz="4400">
                        <a:effectLst/>
                        <a:latin typeface="Calibri"/>
                        <a:ea typeface="Calibri"/>
                        <a:cs typeface="Times New Roman"/>
                      </a:endParaRPr>
                    </a:p>
                  </a:txBody>
                  <a:tcPr marL="68580" marR="68580" marT="0" marB="0"/>
                </a:tc>
              </a:tr>
              <a:tr h="192786">
                <a:tc>
                  <a:txBody>
                    <a:bodyPr/>
                    <a:lstStyle/>
                    <a:p>
                      <a:pPr marL="0" marR="0" algn="ctr">
                        <a:lnSpc>
                          <a:spcPct val="115000"/>
                        </a:lnSpc>
                        <a:spcBef>
                          <a:spcPts val="0"/>
                        </a:spcBef>
                        <a:spcAft>
                          <a:spcPts val="0"/>
                        </a:spcAft>
                      </a:pPr>
                      <a:r>
                        <a:rPr lang="en-US" sz="4400">
                          <a:effectLst/>
                        </a:rPr>
                        <a:t>Spyder</a:t>
                      </a:r>
                      <a:endParaRPr lang="en-US" sz="4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4400">
                          <a:effectLst/>
                        </a:rPr>
                        <a:t>3.81</a:t>
                      </a:r>
                      <a:endParaRPr lang="en-US" sz="4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4400" dirty="0">
                          <a:effectLst/>
                        </a:rPr>
                        <a:t>9.90</a:t>
                      </a:r>
                      <a:endParaRPr lang="en-US" sz="4400" dirty="0">
                        <a:effectLst/>
                        <a:latin typeface="Calibri"/>
                        <a:ea typeface="Calibri"/>
                        <a:cs typeface="Times New Roman"/>
                      </a:endParaRPr>
                    </a:p>
                  </a:txBody>
                  <a:tcPr marL="68580" marR="68580" marT="0" marB="0"/>
                </a:tc>
              </a:tr>
              <a:tr h="192786">
                <a:tc>
                  <a:txBody>
                    <a:bodyPr/>
                    <a:lstStyle/>
                    <a:p>
                      <a:pPr marL="0" marR="0" algn="ctr">
                        <a:lnSpc>
                          <a:spcPct val="115000"/>
                        </a:lnSpc>
                        <a:spcBef>
                          <a:spcPts val="0"/>
                        </a:spcBef>
                        <a:spcAft>
                          <a:spcPts val="0"/>
                        </a:spcAft>
                      </a:pPr>
                      <a:r>
                        <a:rPr lang="en-US" sz="4400" dirty="0" err="1">
                          <a:effectLst/>
                        </a:rPr>
                        <a:t>ColorMunki</a:t>
                      </a:r>
                      <a:endParaRPr lang="en-US" sz="4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4400" dirty="0">
                          <a:effectLst/>
                        </a:rPr>
                        <a:t>4.35</a:t>
                      </a:r>
                      <a:endParaRPr lang="en-US" sz="4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4400" dirty="0">
                          <a:effectLst/>
                        </a:rPr>
                        <a:t>7.96</a:t>
                      </a:r>
                      <a:endParaRPr lang="en-US" sz="4400" dirty="0">
                        <a:effectLst/>
                        <a:latin typeface="Calibri"/>
                        <a:ea typeface="Calibri"/>
                        <a:cs typeface="Times New Roman"/>
                      </a:endParaRPr>
                    </a:p>
                  </a:txBody>
                  <a:tcPr marL="68580" marR="68580" marT="0" marB="0"/>
                </a:tc>
              </a:tr>
            </a:tbl>
          </a:graphicData>
        </a:graphic>
      </p:graphicFrame>
      <p:sp>
        <p:nvSpPr>
          <p:cNvPr id="203" name="TextBox 202"/>
          <p:cNvSpPr txBox="1"/>
          <p:nvPr/>
        </p:nvSpPr>
        <p:spPr>
          <a:xfrm>
            <a:off x="13169019" y="27920395"/>
            <a:ext cx="18135600" cy="1645205"/>
          </a:xfrm>
          <a:prstGeom prst="rect">
            <a:avLst/>
          </a:prstGeom>
          <a:noFill/>
          <a:ln w="38100">
            <a:noFill/>
          </a:ln>
          <a:scene3d>
            <a:camera prst="orthographicFront"/>
            <a:lightRig rig="threePt" dir="t"/>
          </a:scene3d>
          <a:sp3d>
            <a:bevelT/>
          </a:sp3d>
        </p:spPr>
        <p:txBody>
          <a:bodyPr wrap="square" lIns="266007" tIns="266007" rIns="266007" bIns="266007" rtlCol="0" anchor="ctr">
            <a:spAutoFit/>
          </a:bodyPr>
          <a:lstStyle>
            <a:defPPr>
              <a:defRPr lang="en-US"/>
            </a:defPPr>
            <a:lvl1pPr>
              <a:defRPr sz="3000" b="1">
                <a:latin typeface="Cambria" pitchFamily="18" charset="0"/>
              </a:defRPr>
            </a:lvl1pPr>
          </a:lstStyle>
          <a:p>
            <a:pPr marL="571500" indent="-571500">
              <a:buFont typeface="Wingdings" panose="05000000000000000000" pitchFamily="2" charset="2"/>
              <a:buChar char="Ø"/>
            </a:pPr>
            <a:r>
              <a:rPr lang="en-US" sz="3600" b="0" dirty="0" smtClean="0">
                <a:latin typeface="Arial" panose="020B0604020202020204" pitchFamily="34" charset="0"/>
                <a:cs typeface="Arial" panose="020B0604020202020204" pitchFamily="34" charset="0"/>
              </a:rPr>
              <a:t>Use CIEDE2000 (dE</a:t>
            </a:r>
            <a:r>
              <a:rPr lang="en-US" sz="3600" b="0" baseline="-25000" dirty="0" smtClean="0">
                <a:latin typeface="Arial" panose="020B0604020202020204" pitchFamily="34" charset="0"/>
                <a:cs typeface="Arial" panose="020B0604020202020204" pitchFamily="34" charset="0"/>
              </a:rPr>
              <a:t>00</a:t>
            </a:r>
            <a:r>
              <a:rPr lang="en-US" sz="3600" b="0" dirty="0" smtClean="0">
                <a:latin typeface="Arial" panose="020B0604020202020204" pitchFamily="34" charset="0"/>
                <a:cs typeface="Arial" panose="020B0604020202020204" pitchFamily="34" charset="0"/>
              </a:rPr>
              <a:t>) to calculate the color differences of the 24 color patches</a:t>
            </a:r>
          </a:p>
          <a:p>
            <a:pPr marL="571500" indent="-571500">
              <a:buFont typeface="Wingdings" panose="05000000000000000000" pitchFamily="2" charset="2"/>
              <a:buChar char="Ø"/>
            </a:pPr>
            <a:r>
              <a:rPr lang="en-US" sz="3600" b="0" dirty="0" smtClean="0">
                <a:latin typeface="Arial" panose="020B0604020202020204" pitchFamily="34" charset="0"/>
                <a:cs typeface="Arial" panose="020B0604020202020204" pitchFamily="34" charset="0"/>
              </a:rPr>
              <a:t>The average of 24 dE</a:t>
            </a:r>
            <a:r>
              <a:rPr lang="en-US" sz="3600" b="0" baseline="-25000" dirty="0">
                <a:latin typeface="Arial" panose="020B0604020202020204" pitchFamily="34" charset="0"/>
                <a:cs typeface="Arial" panose="020B0604020202020204" pitchFamily="34" charset="0"/>
              </a:rPr>
              <a:t>00</a:t>
            </a:r>
            <a:r>
              <a:rPr lang="en-US" sz="3600" b="0" dirty="0" smtClean="0">
                <a:latin typeface="Arial" panose="020B0604020202020204" pitchFamily="34" charset="0"/>
                <a:cs typeface="Arial" panose="020B0604020202020204" pitchFamily="34" charset="0"/>
              </a:rPr>
              <a:t> values are shown in the following table.</a:t>
            </a:r>
          </a:p>
        </p:txBody>
      </p:sp>
      <p:sp>
        <p:nvSpPr>
          <p:cNvPr id="204" name="Text Box 8"/>
          <p:cNvSpPr txBox="1">
            <a:spLocks noChangeArrowheads="1"/>
          </p:cNvSpPr>
          <p:nvPr/>
        </p:nvSpPr>
        <p:spPr bwMode="auto">
          <a:xfrm>
            <a:off x="17650552" y="8478490"/>
            <a:ext cx="5302247" cy="1073172"/>
          </a:xfrm>
          <a:prstGeom prst="rect">
            <a:avLst/>
          </a:prstGeom>
          <a:noFill/>
          <a:ln w="9525" algn="ctr">
            <a:noFill/>
            <a:miter lim="800000"/>
            <a:headEnd/>
            <a:tailEnd/>
          </a:ln>
        </p:spPr>
        <p:txBody>
          <a:bodyPr wrap="square">
            <a:noAutofit/>
          </a:bodyPr>
          <a:lstStyle/>
          <a:p>
            <a:pPr marL="0" marR="0" algn="ctr">
              <a:spcBef>
                <a:spcPts val="0"/>
              </a:spcBef>
              <a:spcAft>
                <a:spcPts val="0"/>
              </a:spcAft>
            </a:pPr>
            <a:r>
              <a:rPr lang="en-US" sz="3600" kern="1200" dirty="0" smtClean="0">
                <a:solidFill>
                  <a:srgbClr val="000000"/>
                </a:solidFill>
                <a:effectLst/>
                <a:latin typeface="Calibri"/>
                <a:ea typeface="Times New Roman"/>
              </a:rPr>
              <a:t>24 color patches</a:t>
            </a:r>
            <a:endParaRPr lang="en-US" sz="6000" dirty="0">
              <a:effectLst/>
              <a:latin typeface="Times New Roman"/>
              <a:ea typeface="Times New Roman"/>
            </a:endParaRPr>
          </a:p>
        </p:txBody>
      </p:sp>
    </p:spTree>
    <p:extLst>
      <p:ext uri="{BB962C8B-B14F-4D97-AF65-F5344CB8AC3E}">
        <p14:creationId xmlns:p14="http://schemas.microsoft.com/office/powerpoint/2010/main" val="4164992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849</Words>
  <Application>Microsoft Office PowerPoint</Application>
  <PresentationFormat>Custom</PresentationFormat>
  <Paragraphs>110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2017-07-29T07:47:02Z</dcterms:created>
  <dcterms:modified xsi:type="dcterms:W3CDTF">2017-08-04T17:16:23Z</dcterms:modified>
</cp:coreProperties>
</file>