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removePersonalInfoOnSave="1" saveSubsetFonts="1">
  <p:sldMasterIdLst>
    <p:sldMasterId id="2147483648" r:id="rId1"/>
  </p:sldMasterIdLst>
  <p:notesMasterIdLst>
    <p:notesMasterId r:id="rId3"/>
  </p:notesMasterIdLst>
  <p:sldIdLst>
    <p:sldId id="256" r:id="rId2"/>
  </p:sldIdLst>
  <p:sldSz cx="49377600" cy="36576000"/>
  <p:notesSz cx="6950075" cy="9236075"/>
  <p:defaultTextStyle>
    <a:defPPr>
      <a:defRPr lang="en-US"/>
    </a:defPPr>
    <a:lvl1pPr marL="0" algn="l" defTabSz="4909541" rtl="0" eaLnBrk="1" latinLnBrk="0" hangingPunct="1">
      <a:defRPr sz="9642" kern="1200">
        <a:solidFill>
          <a:schemeClr val="tx1"/>
        </a:solidFill>
        <a:latin typeface="+mn-lt"/>
        <a:ea typeface="+mn-ea"/>
        <a:cs typeface="+mn-cs"/>
      </a:defRPr>
    </a:lvl1pPr>
    <a:lvl2pPr marL="2454772" algn="l" defTabSz="4909541" rtl="0" eaLnBrk="1" latinLnBrk="0" hangingPunct="1">
      <a:defRPr sz="9642" kern="1200">
        <a:solidFill>
          <a:schemeClr val="tx1"/>
        </a:solidFill>
        <a:latin typeface="+mn-lt"/>
        <a:ea typeface="+mn-ea"/>
        <a:cs typeface="+mn-cs"/>
      </a:defRPr>
    </a:lvl2pPr>
    <a:lvl3pPr marL="4909541" algn="l" defTabSz="4909541" rtl="0" eaLnBrk="1" latinLnBrk="0" hangingPunct="1">
      <a:defRPr sz="9642" kern="1200">
        <a:solidFill>
          <a:schemeClr val="tx1"/>
        </a:solidFill>
        <a:latin typeface="+mn-lt"/>
        <a:ea typeface="+mn-ea"/>
        <a:cs typeface="+mn-cs"/>
      </a:defRPr>
    </a:lvl3pPr>
    <a:lvl4pPr marL="7364312" algn="l" defTabSz="4909541" rtl="0" eaLnBrk="1" latinLnBrk="0" hangingPunct="1">
      <a:defRPr sz="9642" kern="1200">
        <a:solidFill>
          <a:schemeClr val="tx1"/>
        </a:solidFill>
        <a:latin typeface="+mn-lt"/>
        <a:ea typeface="+mn-ea"/>
        <a:cs typeface="+mn-cs"/>
      </a:defRPr>
    </a:lvl4pPr>
    <a:lvl5pPr marL="9819084" algn="l" defTabSz="4909541" rtl="0" eaLnBrk="1" latinLnBrk="0" hangingPunct="1">
      <a:defRPr sz="9642" kern="1200">
        <a:solidFill>
          <a:schemeClr val="tx1"/>
        </a:solidFill>
        <a:latin typeface="+mn-lt"/>
        <a:ea typeface="+mn-ea"/>
        <a:cs typeface="+mn-cs"/>
      </a:defRPr>
    </a:lvl5pPr>
    <a:lvl6pPr marL="12273854" algn="l" defTabSz="4909541" rtl="0" eaLnBrk="1" latinLnBrk="0" hangingPunct="1">
      <a:defRPr sz="9642" kern="1200">
        <a:solidFill>
          <a:schemeClr val="tx1"/>
        </a:solidFill>
        <a:latin typeface="+mn-lt"/>
        <a:ea typeface="+mn-ea"/>
        <a:cs typeface="+mn-cs"/>
      </a:defRPr>
    </a:lvl6pPr>
    <a:lvl7pPr marL="14728624" algn="l" defTabSz="4909541" rtl="0" eaLnBrk="1" latinLnBrk="0" hangingPunct="1">
      <a:defRPr sz="9642" kern="1200">
        <a:solidFill>
          <a:schemeClr val="tx1"/>
        </a:solidFill>
        <a:latin typeface="+mn-lt"/>
        <a:ea typeface="+mn-ea"/>
        <a:cs typeface="+mn-cs"/>
      </a:defRPr>
    </a:lvl7pPr>
    <a:lvl8pPr marL="17183395" algn="l" defTabSz="4909541" rtl="0" eaLnBrk="1" latinLnBrk="0" hangingPunct="1">
      <a:defRPr sz="9642" kern="1200">
        <a:solidFill>
          <a:schemeClr val="tx1"/>
        </a:solidFill>
        <a:latin typeface="+mn-lt"/>
        <a:ea typeface="+mn-ea"/>
        <a:cs typeface="+mn-cs"/>
      </a:defRPr>
    </a:lvl8pPr>
    <a:lvl9pPr marL="19638166" algn="l" defTabSz="4909541" rtl="0" eaLnBrk="1" latinLnBrk="0" hangingPunct="1">
      <a:defRPr sz="9642"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512" userDrawn="1">
          <p15:clr>
            <a:srgbClr val="A4A3A4"/>
          </p15:clr>
        </p15:guide>
        <p15:guide id="2" pos="14112" userDrawn="1">
          <p15:clr>
            <a:srgbClr val="A4A3A4"/>
          </p15:clr>
        </p15:guide>
        <p15:guide id="3" orient="horz" pos="11712" userDrawn="1">
          <p15:clr>
            <a:srgbClr val="A4A3A4"/>
          </p15:clr>
        </p15:guide>
        <p15:guide id="4" pos="155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09"/>
    <a:srgbClr val="0000FF"/>
    <a:srgbClr val="3366FF"/>
    <a:srgbClr val="FFA500"/>
    <a:srgbClr val="990000"/>
    <a:srgbClr val="F6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2563" autoAdjust="0"/>
  </p:normalViewPr>
  <p:slideViewPr>
    <p:cSldViewPr>
      <p:cViewPr>
        <p:scale>
          <a:sx n="40" d="100"/>
          <a:sy n="40" d="100"/>
        </p:scale>
        <p:origin x="774" y="1800"/>
      </p:cViewPr>
      <p:guideLst>
        <p:guide orient="horz" pos="10512"/>
        <p:guide orient="horz" pos="11712"/>
        <p:guide pos="14112"/>
        <p:guide pos="1550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12502" cy="462120"/>
          </a:xfrm>
          <a:prstGeom prst="rect">
            <a:avLst/>
          </a:prstGeom>
        </p:spPr>
        <p:txBody>
          <a:bodyPr vert="horz" lIns="90745" tIns="45371" rIns="90745" bIns="45371" rtlCol="0"/>
          <a:lstStyle>
            <a:lvl1pPr algn="l">
              <a:defRPr sz="1200"/>
            </a:lvl1pPr>
          </a:lstStyle>
          <a:p>
            <a:endParaRPr lang="en-US" dirty="0"/>
          </a:p>
        </p:txBody>
      </p:sp>
      <p:sp>
        <p:nvSpPr>
          <p:cNvPr id="3" name="Date Placeholder 2"/>
          <p:cNvSpPr>
            <a:spLocks noGrp="1"/>
          </p:cNvSpPr>
          <p:nvPr>
            <p:ph type="dt" idx="1"/>
          </p:nvPr>
        </p:nvSpPr>
        <p:spPr>
          <a:xfrm>
            <a:off x="3935971" y="2"/>
            <a:ext cx="3012501" cy="462120"/>
          </a:xfrm>
          <a:prstGeom prst="rect">
            <a:avLst/>
          </a:prstGeom>
        </p:spPr>
        <p:txBody>
          <a:bodyPr vert="horz" lIns="90745" tIns="45371" rIns="90745" bIns="45371" rtlCol="0"/>
          <a:lstStyle>
            <a:lvl1pPr algn="r">
              <a:defRPr sz="1200"/>
            </a:lvl1pPr>
          </a:lstStyle>
          <a:p>
            <a:fld id="{AAD19983-4B5F-4BA6-B348-45084DD7765E}" type="datetimeFigureOut">
              <a:rPr lang="en-US" smtClean="0"/>
              <a:t>7/31/2018</a:t>
            </a:fld>
            <a:endParaRPr lang="en-US" dirty="0"/>
          </a:p>
        </p:txBody>
      </p:sp>
      <p:sp>
        <p:nvSpPr>
          <p:cNvPr id="4" name="Slide Image Placeholder 3"/>
          <p:cNvSpPr>
            <a:spLocks noGrp="1" noRot="1" noChangeAspect="1"/>
          </p:cNvSpPr>
          <p:nvPr>
            <p:ph type="sldImg" idx="2"/>
          </p:nvPr>
        </p:nvSpPr>
        <p:spPr>
          <a:xfrm>
            <a:off x="1138238" y="692150"/>
            <a:ext cx="4675187" cy="3463925"/>
          </a:xfrm>
          <a:prstGeom prst="rect">
            <a:avLst/>
          </a:prstGeom>
          <a:noFill/>
          <a:ln w="12700">
            <a:solidFill>
              <a:prstClr val="black"/>
            </a:solidFill>
          </a:ln>
        </p:spPr>
        <p:txBody>
          <a:bodyPr vert="horz" lIns="90745" tIns="45371" rIns="90745" bIns="45371" rtlCol="0" anchor="ctr"/>
          <a:lstStyle/>
          <a:p>
            <a:endParaRPr lang="en-US" dirty="0"/>
          </a:p>
        </p:txBody>
      </p:sp>
      <p:sp>
        <p:nvSpPr>
          <p:cNvPr id="5" name="Notes Placeholder 4"/>
          <p:cNvSpPr>
            <a:spLocks noGrp="1"/>
          </p:cNvSpPr>
          <p:nvPr>
            <p:ph type="body" sz="quarter" idx="3"/>
          </p:nvPr>
        </p:nvSpPr>
        <p:spPr>
          <a:xfrm>
            <a:off x="695809" y="4387771"/>
            <a:ext cx="5560060" cy="4155919"/>
          </a:xfrm>
          <a:prstGeom prst="rect">
            <a:avLst/>
          </a:prstGeom>
        </p:spPr>
        <p:txBody>
          <a:bodyPr vert="horz" lIns="90745" tIns="45371" rIns="90745" bIns="4537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380"/>
            <a:ext cx="3012502" cy="462120"/>
          </a:xfrm>
          <a:prstGeom prst="rect">
            <a:avLst/>
          </a:prstGeom>
        </p:spPr>
        <p:txBody>
          <a:bodyPr vert="horz" lIns="90745" tIns="45371" rIns="90745" bIns="4537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5971" y="8772380"/>
            <a:ext cx="3012501" cy="462120"/>
          </a:xfrm>
          <a:prstGeom prst="rect">
            <a:avLst/>
          </a:prstGeom>
        </p:spPr>
        <p:txBody>
          <a:bodyPr vert="horz" lIns="90745" tIns="45371" rIns="90745" bIns="45371" rtlCol="0" anchor="b"/>
          <a:lstStyle>
            <a:lvl1pPr algn="r">
              <a:defRPr sz="1200"/>
            </a:lvl1pPr>
          </a:lstStyle>
          <a:p>
            <a:fld id="{6239FC2E-C107-43E9-B626-16A9AFBC2375}" type="slidenum">
              <a:rPr lang="en-US" smtClean="0"/>
              <a:t>‹#›</a:t>
            </a:fld>
            <a:endParaRPr lang="en-US" dirty="0"/>
          </a:p>
        </p:txBody>
      </p:sp>
    </p:spTree>
    <p:extLst>
      <p:ext uri="{BB962C8B-B14F-4D97-AF65-F5344CB8AC3E}">
        <p14:creationId xmlns:p14="http://schemas.microsoft.com/office/powerpoint/2010/main" val="3772800800"/>
      </p:ext>
    </p:extLst>
  </p:cSld>
  <p:clrMap bg1="lt1" tx1="dk1" bg2="lt2" tx2="dk2" accent1="accent1" accent2="accent2" accent3="accent3" accent4="accent4" accent5="accent5" accent6="accent6" hlink="hlink" folHlink="folHlink"/>
  <p:notesStyle>
    <a:lvl1pPr marL="0" algn="l" defTabSz="1227587" rtl="0" eaLnBrk="1" latinLnBrk="0" hangingPunct="1">
      <a:defRPr sz="1587" kern="1200">
        <a:solidFill>
          <a:schemeClr val="tx1"/>
        </a:solidFill>
        <a:latin typeface="+mn-lt"/>
        <a:ea typeface="+mn-ea"/>
        <a:cs typeface="+mn-cs"/>
      </a:defRPr>
    </a:lvl1pPr>
    <a:lvl2pPr marL="613792" algn="l" defTabSz="1227587" rtl="0" eaLnBrk="1" latinLnBrk="0" hangingPunct="1">
      <a:defRPr sz="1587" kern="1200">
        <a:solidFill>
          <a:schemeClr val="tx1"/>
        </a:solidFill>
        <a:latin typeface="+mn-lt"/>
        <a:ea typeface="+mn-ea"/>
        <a:cs typeface="+mn-cs"/>
      </a:defRPr>
    </a:lvl2pPr>
    <a:lvl3pPr marL="1227587" algn="l" defTabSz="1227587" rtl="0" eaLnBrk="1" latinLnBrk="0" hangingPunct="1">
      <a:defRPr sz="1587" kern="1200">
        <a:solidFill>
          <a:schemeClr val="tx1"/>
        </a:solidFill>
        <a:latin typeface="+mn-lt"/>
        <a:ea typeface="+mn-ea"/>
        <a:cs typeface="+mn-cs"/>
      </a:defRPr>
    </a:lvl3pPr>
    <a:lvl4pPr marL="1841380" algn="l" defTabSz="1227587" rtl="0" eaLnBrk="1" latinLnBrk="0" hangingPunct="1">
      <a:defRPr sz="1587" kern="1200">
        <a:solidFill>
          <a:schemeClr val="tx1"/>
        </a:solidFill>
        <a:latin typeface="+mn-lt"/>
        <a:ea typeface="+mn-ea"/>
        <a:cs typeface="+mn-cs"/>
      </a:defRPr>
    </a:lvl4pPr>
    <a:lvl5pPr marL="2455174" algn="l" defTabSz="1227587" rtl="0" eaLnBrk="1" latinLnBrk="0" hangingPunct="1">
      <a:defRPr sz="1587" kern="1200">
        <a:solidFill>
          <a:schemeClr val="tx1"/>
        </a:solidFill>
        <a:latin typeface="+mn-lt"/>
        <a:ea typeface="+mn-ea"/>
        <a:cs typeface="+mn-cs"/>
      </a:defRPr>
    </a:lvl5pPr>
    <a:lvl6pPr marL="3068967" algn="l" defTabSz="1227587" rtl="0" eaLnBrk="1" latinLnBrk="0" hangingPunct="1">
      <a:defRPr sz="1587" kern="1200">
        <a:solidFill>
          <a:schemeClr val="tx1"/>
        </a:solidFill>
        <a:latin typeface="+mn-lt"/>
        <a:ea typeface="+mn-ea"/>
        <a:cs typeface="+mn-cs"/>
      </a:defRPr>
    </a:lvl6pPr>
    <a:lvl7pPr marL="3682760" algn="l" defTabSz="1227587" rtl="0" eaLnBrk="1" latinLnBrk="0" hangingPunct="1">
      <a:defRPr sz="1587" kern="1200">
        <a:solidFill>
          <a:schemeClr val="tx1"/>
        </a:solidFill>
        <a:latin typeface="+mn-lt"/>
        <a:ea typeface="+mn-ea"/>
        <a:cs typeface="+mn-cs"/>
      </a:defRPr>
    </a:lvl7pPr>
    <a:lvl8pPr marL="4296554" algn="l" defTabSz="1227587" rtl="0" eaLnBrk="1" latinLnBrk="0" hangingPunct="1">
      <a:defRPr sz="1587" kern="1200">
        <a:solidFill>
          <a:schemeClr val="tx1"/>
        </a:solidFill>
        <a:latin typeface="+mn-lt"/>
        <a:ea typeface="+mn-ea"/>
        <a:cs typeface="+mn-cs"/>
      </a:defRPr>
    </a:lvl8pPr>
    <a:lvl9pPr marL="4910346" algn="l" defTabSz="1227587" rtl="0" eaLnBrk="1" latinLnBrk="0" hangingPunct="1">
      <a:defRPr sz="15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8238" y="692150"/>
            <a:ext cx="4675187" cy="34639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9FC2E-C107-43E9-B626-16A9AFBC2375}" type="slidenum">
              <a:rPr lang="en-US" smtClean="0"/>
              <a:t>2</a:t>
            </a:fld>
            <a:endParaRPr lang="en-US" dirty="0"/>
          </a:p>
        </p:txBody>
      </p:sp>
    </p:spTree>
    <p:extLst>
      <p:ext uri="{BB962C8B-B14F-4D97-AF65-F5344CB8AC3E}">
        <p14:creationId xmlns:p14="http://schemas.microsoft.com/office/powerpoint/2010/main" val="359439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73"/>
            <a:ext cx="41970960" cy="7840133"/>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37780" indent="0" algn="ctr">
              <a:buNone/>
              <a:defRPr>
                <a:solidFill>
                  <a:schemeClr val="tx1">
                    <a:tint val="75000"/>
                  </a:schemeClr>
                </a:solidFill>
              </a:defRPr>
            </a:lvl2pPr>
            <a:lvl3pPr marL="4875560" indent="0" algn="ctr">
              <a:buNone/>
              <a:defRPr>
                <a:solidFill>
                  <a:schemeClr val="tx1">
                    <a:tint val="75000"/>
                  </a:schemeClr>
                </a:solidFill>
              </a:defRPr>
            </a:lvl3pPr>
            <a:lvl4pPr marL="7313341" indent="0" algn="ctr">
              <a:buNone/>
              <a:defRPr>
                <a:solidFill>
                  <a:schemeClr val="tx1">
                    <a:tint val="75000"/>
                  </a:schemeClr>
                </a:solidFill>
              </a:defRPr>
            </a:lvl4pPr>
            <a:lvl5pPr marL="9751123" indent="0" algn="ctr">
              <a:buNone/>
              <a:defRPr>
                <a:solidFill>
                  <a:schemeClr val="tx1">
                    <a:tint val="75000"/>
                  </a:schemeClr>
                </a:solidFill>
              </a:defRPr>
            </a:lvl5pPr>
            <a:lvl6pPr marL="12188902" indent="0" algn="ctr">
              <a:buNone/>
              <a:defRPr>
                <a:solidFill>
                  <a:schemeClr val="tx1">
                    <a:tint val="75000"/>
                  </a:schemeClr>
                </a:solidFill>
              </a:defRPr>
            </a:lvl6pPr>
            <a:lvl7pPr marL="14626682" indent="0" algn="ctr">
              <a:buNone/>
              <a:defRPr>
                <a:solidFill>
                  <a:schemeClr val="tx1">
                    <a:tint val="75000"/>
                  </a:schemeClr>
                </a:solidFill>
              </a:defRPr>
            </a:lvl7pPr>
            <a:lvl8pPr marL="17064463" indent="0" algn="ctr">
              <a:buNone/>
              <a:defRPr>
                <a:solidFill>
                  <a:schemeClr val="tx1">
                    <a:tint val="75000"/>
                  </a:schemeClr>
                </a:solidFill>
              </a:defRPr>
            </a:lvl8pPr>
            <a:lvl9pPr marL="195022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1238585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150562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1835769" y="10938936"/>
            <a:ext cx="53329520" cy="233019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47199" y="10938936"/>
            <a:ext cx="159165610" cy="23301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84875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44747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3503472"/>
            <a:ext cx="41970960" cy="7264400"/>
          </a:xfrm>
        </p:spPr>
        <p:txBody>
          <a:bodyPr anchor="t"/>
          <a:lstStyle>
            <a:lvl1pPr algn="l">
              <a:defRPr sz="21333" b="1" cap="all"/>
            </a:lvl1pPr>
          </a:lstStyle>
          <a:p>
            <a:r>
              <a:rPr lang="en-US"/>
              <a:t>Click to edit Master title style</a:t>
            </a:r>
          </a:p>
        </p:txBody>
      </p:sp>
      <p:sp>
        <p:nvSpPr>
          <p:cNvPr id="3" name="Text Placeholder 2"/>
          <p:cNvSpPr>
            <a:spLocks noGrp="1"/>
          </p:cNvSpPr>
          <p:nvPr>
            <p:ph type="body" idx="1"/>
          </p:nvPr>
        </p:nvSpPr>
        <p:spPr>
          <a:xfrm>
            <a:off x="3900490" y="15502473"/>
            <a:ext cx="41970960" cy="8000998"/>
          </a:xfrm>
        </p:spPr>
        <p:txBody>
          <a:bodyPr anchor="b"/>
          <a:lstStyle>
            <a:lvl1pPr marL="0" indent="0">
              <a:buNone/>
              <a:defRPr sz="10666">
                <a:solidFill>
                  <a:schemeClr val="tx1">
                    <a:tint val="75000"/>
                  </a:schemeClr>
                </a:solidFill>
              </a:defRPr>
            </a:lvl1pPr>
            <a:lvl2pPr marL="2437780" indent="0">
              <a:buNone/>
              <a:defRPr sz="9576">
                <a:solidFill>
                  <a:schemeClr val="tx1">
                    <a:tint val="75000"/>
                  </a:schemeClr>
                </a:solidFill>
              </a:defRPr>
            </a:lvl2pPr>
            <a:lvl3pPr marL="4875560" indent="0">
              <a:buNone/>
              <a:defRPr sz="8606">
                <a:solidFill>
                  <a:schemeClr val="tx1">
                    <a:tint val="75000"/>
                  </a:schemeClr>
                </a:solidFill>
              </a:defRPr>
            </a:lvl3pPr>
            <a:lvl4pPr marL="7313341" indent="0">
              <a:buNone/>
              <a:defRPr sz="7394">
                <a:solidFill>
                  <a:schemeClr val="tx1">
                    <a:tint val="75000"/>
                  </a:schemeClr>
                </a:solidFill>
              </a:defRPr>
            </a:lvl4pPr>
            <a:lvl5pPr marL="9751123" indent="0">
              <a:buNone/>
              <a:defRPr sz="7394">
                <a:solidFill>
                  <a:schemeClr val="tx1">
                    <a:tint val="75000"/>
                  </a:schemeClr>
                </a:solidFill>
              </a:defRPr>
            </a:lvl5pPr>
            <a:lvl6pPr marL="12188902" indent="0">
              <a:buNone/>
              <a:defRPr sz="7394">
                <a:solidFill>
                  <a:schemeClr val="tx1">
                    <a:tint val="75000"/>
                  </a:schemeClr>
                </a:solidFill>
              </a:defRPr>
            </a:lvl6pPr>
            <a:lvl7pPr marL="14626682" indent="0">
              <a:buNone/>
              <a:defRPr sz="7394">
                <a:solidFill>
                  <a:schemeClr val="tx1">
                    <a:tint val="75000"/>
                  </a:schemeClr>
                </a:solidFill>
              </a:defRPr>
            </a:lvl7pPr>
            <a:lvl8pPr marL="17064463" indent="0">
              <a:buNone/>
              <a:defRPr sz="7394">
                <a:solidFill>
                  <a:schemeClr val="tx1">
                    <a:tint val="75000"/>
                  </a:schemeClr>
                </a:solidFill>
              </a:defRPr>
            </a:lvl8pPr>
            <a:lvl9pPr marL="19502243" indent="0">
              <a:buNone/>
              <a:defRPr sz="73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46985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47200" y="63720133"/>
            <a:ext cx="106247565" cy="180238400"/>
          </a:xfrm>
        </p:spPr>
        <p:txBody>
          <a:bodyPr/>
          <a:lstStyle>
            <a:lvl1pPr>
              <a:defRPr sz="14909"/>
            </a:lvl1pPr>
            <a:lvl2pPr>
              <a:defRPr sz="12727"/>
            </a:lvl2pPr>
            <a:lvl3pPr>
              <a:defRPr sz="10666"/>
            </a:lvl3pPr>
            <a:lvl4pPr>
              <a:defRPr sz="9576"/>
            </a:lvl4pPr>
            <a:lvl5pPr>
              <a:defRPr sz="9576"/>
            </a:lvl5pPr>
            <a:lvl6pPr>
              <a:defRPr sz="9576"/>
            </a:lvl6pPr>
            <a:lvl7pPr>
              <a:defRPr sz="9576"/>
            </a:lvl7pPr>
            <a:lvl8pPr>
              <a:defRPr sz="9576"/>
            </a:lvl8pPr>
            <a:lvl9pPr>
              <a:defRPr sz="95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8917725" y="63720133"/>
            <a:ext cx="106247565" cy="180238400"/>
          </a:xfrm>
        </p:spPr>
        <p:txBody>
          <a:bodyPr/>
          <a:lstStyle>
            <a:lvl1pPr>
              <a:defRPr sz="14909"/>
            </a:lvl1pPr>
            <a:lvl2pPr>
              <a:defRPr sz="12727"/>
            </a:lvl2pPr>
            <a:lvl3pPr>
              <a:defRPr sz="10666"/>
            </a:lvl3pPr>
            <a:lvl4pPr>
              <a:defRPr sz="9576"/>
            </a:lvl4pPr>
            <a:lvl5pPr>
              <a:defRPr sz="9576"/>
            </a:lvl5pPr>
            <a:lvl6pPr>
              <a:defRPr sz="9576"/>
            </a:lvl6pPr>
            <a:lvl7pPr>
              <a:defRPr sz="9576"/>
            </a:lvl7pPr>
            <a:lvl8pPr>
              <a:defRPr sz="9576"/>
            </a:lvl8pPr>
            <a:lvl9pPr>
              <a:defRPr sz="95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03794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464736"/>
            <a:ext cx="4443984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2" y="8187271"/>
            <a:ext cx="21817015" cy="3412064"/>
          </a:xfrm>
        </p:spPr>
        <p:txBody>
          <a:bodyPr anchor="b"/>
          <a:lstStyle>
            <a:lvl1pPr marL="0" indent="0">
              <a:buNone/>
              <a:defRPr sz="12727" b="1"/>
            </a:lvl1pPr>
            <a:lvl2pPr marL="2437780" indent="0">
              <a:buNone/>
              <a:defRPr sz="10666" b="1"/>
            </a:lvl2pPr>
            <a:lvl3pPr marL="4875560" indent="0">
              <a:buNone/>
              <a:defRPr sz="9576" b="1"/>
            </a:lvl3pPr>
            <a:lvl4pPr marL="7313341" indent="0">
              <a:buNone/>
              <a:defRPr sz="8606" b="1"/>
            </a:lvl4pPr>
            <a:lvl5pPr marL="9751123" indent="0">
              <a:buNone/>
              <a:defRPr sz="8606" b="1"/>
            </a:lvl5pPr>
            <a:lvl6pPr marL="12188902" indent="0">
              <a:buNone/>
              <a:defRPr sz="8606" b="1"/>
            </a:lvl6pPr>
            <a:lvl7pPr marL="14626682" indent="0">
              <a:buNone/>
              <a:defRPr sz="8606" b="1"/>
            </a:lvl7pPr>
            <a:lvl8pPr marL="17064463" indent="0">
              <a:buNone/>
              <a:defRPr sz="8606" b="1"/>
            </a:lvl8pPr>
            <a:lvl9pPr marL="19502243" indent="0">
              <a:buNone/>
              <a:defRPr sz="8606" b="1"/>
            </a:lvl9pPr>
          </a:lstStyle>
          <a:p>
            <a:pPr lvl="0"/>
            <a:r>
              <a:rPr lang="en-US"/>
              <a:t>Click to edit Master text styles</a:t>
            </a:r>
          </a:p>
        </p:txBody>
      </p:sp>
      <p:sp>
        <p:nvSpPr>
          <p:cNvPr id="4" name="Content Placeholder 3"/>
          <p:cNvSpPr>
            <a:spLocks noGrp="1"/>
          </p:cNvSpPr>
          <p:nvPr>
            <p:ph sz="half" idx="2"/>
          </p:nvPr>
        </p:nvSpPr>
        <p:spPr>
          <a:xfrm>
            <a:off x="2468882" y="11599335"/>
            <a:ext cx="21817015" cy="21073536"/>
          </a:xfrm>
        </p:spPr>
        <p:txBody>
          <a:bodyPr/>
          <a:lstStyle>
            <a:lvl1pPr>
              <a:defRPr sz="12727"/>
            </a:lvl1pPr>
            <a:lvl2pPr>
              <a:defRPr sz="10666"/>
            </a:lvl2pPr>
            <a:lvl3pPr>
              <a:defRPr sz="9576"/>
            </a:lvl3pPr>
            <a:lvl4pPr>
              <a:defRPr sz="8606"/>
            </a:lvl4pPr>
            <a:lvl5pPr>
              <a:defRPr sz="8606"/>
            </a:lvl5pPr>
            <a:lvl6pPr>
              <a:defRPr sz="8606"/>
            </a:lvl6pPr>
            <a:lvl7pPr>
              <a:defRPr sz="8606"/>
            </a:lvl7pPr>
            <a:lvl8pPr>
              <a:defRPr sz="8606"/>
            </a:lvl8pPr>
            <a:lvl9pPr>
              <a:defRPr sz="86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40" y="8187271"/>
            <a:ext cx="21825585" cy="3412064"/>
          </a:xfrm>
        </p:spPr>
        <p:txBody>
          <a:bodyPr anchor="b"/>
          <a:lstStyle>
            <a:lvl1pPr marL="0" indent="0">
              <a:buNone/>
              <a:defRPr sz="12727" b="1"/>
            </a:lvl1pPr>
            <a:lvl2pPr marL="2437780" indent="0">
              <a:buNone/>
              <a:defRPr sz="10666" b="1"/>
            </a:lvl2pPr>
            <a:lvl3pPr marL="4875560" indent="0">
              <a:buNone/>
              <a:defRPr sz="9576" b="1"/>
            </a:lvl3pPr>
            <a:lvl4pPr marL="7313341" indent="0">
              <a:buNone/>
              <a:defRPr sz="8606" b="1"/>
            </a:lvl4pPr>
            <a:lvl5pPr marL="9751123" indent="0">
              <a:buNone/>
              <a:defRPr sz="8606" b="1"/>
            </a:lvl5pPr>
            <a:lvl6pPr marL="12188902" indent="0">
              <a:buNone/>
              <a:defRPr sz="8606" b="1"/>
            </a:lvl6pPr>
            <a:lvl7pPr marL="14626682" indent="0">
              <a:buNone/>
              <a:defRPr sz="8606" b="1"/>
            </a:lvl7pPr>
            <a:lvl8pPr marL="17064463" indent="0">
              <a:buNone/>
              <a:defRPr sz="8606" b="1"/>
            </a:lvl8pPr>
            <a:lvl9pPr marL="19502243" indent="0">
              <a:buNone/>
              <a:defRPr sz="8606" b="1"/>
            </a:lvl9pPr>
          </a:lstStyle>
          <a:p>
            <a:pPr lvl="0"/>
            <a:r>
              <a:rPr lang="en-US"/>
              <a:t>Click to edit Master text styles</a:t>
            </a:r>
          </a:p>
        </p:txBody>
      </p:sp>
      <p:sp>
        <p:nvSpPr>
          <p:cNvPr id="6" name="Content Placeholder 5"/>
          <p:cNvSpPr>
            <a:spLocks noGrp="1"/>
          </p:cNvSpPr>
          <p:nvPr>
            <p:ph sz="quarter" idx="4"/>
          </p:nvPr>
        </p:nvSpPr>
        <p:spPr>
          <a:xfrm>
            <a:off x="25083140" y="11599335"/>
            <a:ext cx="21825585" cy="21073536"/>
          </a:xfrm>
        </p:spPr>
        <p:txBody>
          <a:bodyPr/>
          <a:lstStyle>
            <a:lvl1pPr>
              <a:defRPr sz="12727"/>
            </a:lvl1pPr>
            <a:lvl2pPr>
              <a:defRPr sz="10666"/>
            </a:lvl2pPr>
            <a:lvl3pPr>
              <a:defRPr sz="9576"/>
            </a:lvl3pPr>
            <a:lvl4pPr>
              <a:defRPr sz="8606"/>
            </a:lvl4pPr>
            <a:lvl5pPr>
              <a:defRPr sz="8606"/>
            </a:lvl5pPr>
            <a:lvl6pPr>
              <a:defRPr sz="8606"/>
            </a:lvl6pPr>
            <a:lvl7pPr>
              <a:defRPr sz="8606"/>
            </a:lvl7pPr>
            <a:lvl8pPr>
              <a:defRPr sz="8606"/>
            </a:lvl8pPr>
            <a:lvl9pPr>
              <a:defRPr sz="86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19610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33284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102770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456267"/>
            <a:ext cx="16244890" cy="6197600"/>
          </a:xfrm>
        </p:spPr>
        <p:txBody>
          <a:bodyPr anchor="b"/>
          <a:lstStyle>
            <a:lvl1pPr algn="l">
              <a:defRPr sz="10666" b="1"/>
            </a:lvl1pPr>
          </a:lstStyle>
          <a:p>
            <a:r>
              <a:rPr lang="en-US"/>
              <a:t>Click to edit Master title style</a:t>
            </a:r>
          </a:p>
        </p:txBody>
      </p:sp>
      <p:sp>
        <p:nvSpPr>
          <p:cNvPr id="3" name="Content Placeholder 2"/>
          <p:cNvSpPr>
            <a:spLocks noGrp="1"/>
          </p:cNvSpPr>
          <p:nvPr>
            <p:ph idx="1"/>
          </p:nvPr>
        </p:nvSpPr>
        <p:spPr>
          <a:xfrm>
            <a:off x="19305270" y="1456271"/>
            <a:ext cx="27603450" cy="31216602"/>
          </a:xfrm>
        </p:spPr>
        <p:txBody>
          <a:bodyPr/>
          <a:lstStyle>
            <a:lvl1pPr>
              <a:defRPr sz="16848"/>
            </a:lvl1pPr>
            <a:lvl2pPr>
              <a:defRPr sz="14909"/>
            </a:lvl2pPr>
            <a:lvl3pPr>
              <a:defRPr sz="12727"/>
            </a:lvl3pPr>
            <a:lvl4pPr>
              <a:defRPr sz="10666"/>
            </a:lvl4pPr>
            <a:lvl5pPr>
              <a:defRPr sz="10666"/>
            </a:lvl5pPr>
            <a:lvl6pPr>
              <a:defRPr sz="10666"/>
            </a:lvl6pPr>
            <a:lvl7pPr>
              <a:defRPr sz="10666"/>
            </a:lvl7pPr>
            <a:lvl8pPr>
              <a:defRPr sz="10666"/>
            </a:lvl8pPr>
            <a:lvl9pPr>
              <a:defRPr sz="10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4" y="7653871"/>
            <a:ext cx="16244890" cy="25019002"/>
          </a:xfrm>
        </p:spPr>
        <p:txBody>
          <a:bodyPr/>
          <a:lstStyle>
            <a:lvl1pPr marL="0" indent="0">
              <a:buNone/>
              <a:defRPr sz="7394"/>
            </a:lvl1pPr>
            <a:lvl2pPr marL="2437780" indent="0">
              <a:buNone/>
              <a:defRPr sz="6182"/>
            </a:lvl2pPr>
            <a:lvl3pPr marL="4875560" indent="0">
              <a:buNone/>
              <a:defRPr sz="5333"/>
            </a:lvl3pPr>
            <a:lvl4pPr marL="7313341" indent="0">
              <a:buNone/>
              <a:defRPr sz="4727"/>
            </a:lvl4pPr>
            <a:lvl5pPr marL="9751123" indent="0">
              <a:buNone/>
              <a:defRPr sz="4727"/>
            </a:lvl5pPr>
            <a:lvl6pPr marL="12188902" indent="0">
              <a:buNone/>
              <a:defRPr sz="4727"/>
            </a:lvl6pPr>
            <a:lvl7pPr marL="14626682" indent="0">
              <a:buNone/>
              <a:defRPr sz="4727"/>
            </a:lvl7pPr>
            <a:lvl8pPr marL="17064463" indent="0">
              <a:buNone/>
              <a:defRPr sz="4727"/>
            </a:lvl8pPr>
            <a:lvl9pPr marL="19502243" indent="0">
              <a:buNone/>
              <a:defRPr sz="4727"/>
            </a:lvl9pPr>
          </a:lstStyle>
          <a:p>
            <a:pPr lvl="0"/>
            <a:r>
              <a:rPr lang="en-US"/>
              <a:t>Click to edit Master text styles</a:t>
            </a:r>
          </a:p>
        </p:txBody>
      </p:sp>
      <p:sp>
        <p:nvSpPr>
          <p:cNvPr id="5" name="Date Placeholder 4"/>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200583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5603202"/>
            <a:ext cx="29626560" cy="3022602"/>
          </a:xfrm>
        </p:spPr>
        <p:txBody>
          <a:bodyPr anchor="b"/>
          <a:lstStyle>
            <a:lvl1pPr algn="l">
              <a:defRPr sz="10666" b="1"/>
            </a:lvl1pPr>
          </a:lstStyle>
          <a:p>
            <a:r>
              <a:rPr lang="en-US"/>
              <a:t>Click to edit Master title style</a:t>
            </a:r>
          </a:p>
        </p:txBody>
      </p:sp>
      <p:sp>
        <p:nvSpPr>
          <p:cNvPr id="3" name="Picture Placeholder 2"/>
          <p:cNvSpPr>
            <a:spLocks noGrp="1"/>
          </p:cNvSpPr>
          <p:nvPr>
            <p:ph type="pic" idx="1"/>
          </p:nvPr>
        </p:nvSpPr>
        <p:spPr>
          <a:xfrm>
            <a:off x="9678355" y="3268133"/>
            <a:ext cx="29626560" cy="21945600"/>
          </a:xfrm>
        </p:spPr>
        <p:txBody>
          <a:bodyPr/>
          <a:lstStyle>
            <a:lvl1pPr marL="0" indent="0">
              <a:buNone/>
              <a:defRPr sz="16848"/>
            </a:lvl1pPr>
            <a:lvl2pPr marL="2437780" indent="0">
              <a:buNone/>
              <a:defRPr sz="14909"/>
            </a:lvl2pPr>
            <a:lvl3pPr marL="4875560" indent="0">
              <a:buNone/>
              <a:defRPr sz="12727"/>
            </a:lvl3pPr>
            <a:lvl4pPr marL="7313341" indent="0">
              <a:buNone/>
              <a:defRPr sz="10666"/>
            </a:lvl4pPr>
            <a:lvl5pPr marL="9751123" indent="0">
              <a:buNone/>
              <a:defRPr sz="10666"/>
            </a:lvl5pPr>
            <a:lvl6pPr marL="12188902" indent="0">
              <a:buNone/>
              <a:defRPr sz="10666"/>
            </a:lvl6pPr>
            <a:lvl7pPr marL="14626682" indent="0">
              <a:buNone/>
              <a:defRPr sz="10666"/>
            </a:lvl7pPr>
            <a:lvl8pPr marL="17064463" indent="0">
              <a:buNone/>
              <a:defRPr sz="10666"/>
            </a:lvl8pPr>
            <a:lvl9pPr marL="19502243" indent="0">
              <a:buNone/>
              <a:defRPr sz="10666"/>
            </a:lvl9pPr>
          </a:lstStyle>
          <a:p>
            <a:endParaRPr lang="en-US" dirty="0"/>
          </a:p>
        </p:txBody>
      </p:sp>
      <p:sp>
        <p:nvSpPr>
          <p:cNvPr id="4" name="Text Placeholder 3"/>
          <p:cNvSpPr>
            <a:spLocks noGrp="1"/>
          </p:cNvSpPr>
          <p:nvPr>
            <p:ph type="body" sz="half" idx="2"/>
          </p:nvPr>
        </p:nvSpPr>
        <p:spPr>
          <a:xfrm>
            <a:off x="9678355" y="28625804"/>
            <a:ext cx="29626560" cy="4292598"/>
          </a:xfrm>
        </p:spPr>
        <p:txBody>
          <a:bodyPr/>
          <a:lstStyle>
            <a:lvl1pPr marL="0" indent="0">
              <a:buNone/>
              <a:defRPr sz="7394"/>
            </a:lvl1pPr>
            <a:lvl2pPr marL="2437780" indent="0">
              <a:buNone/>
              <a:defRPr sz="6182"/>
            </a:lvl2pPr>
            <a:lvl3pPr marL="4875560" indent="0">
              <a:buNone/>
              <a:defRPr sz="5333"/>
            </a:lvl3pPr>
            <a:lvl4pPr marL="7313341" indent="0">
              <a:buNone/>
              <a:defRPr sz="4727"/>
            </a:lvl4pPr>
            <a:lvl5pPr marL="9751123" indent="0">
              <a:buNone/>
              <a:defRPr sz="4727"/>
            </a:lvl5pPr>
            <a:lvl6pPr marL="12188902" indent="0">
              <a:buNone/>
              <a:defRPr sz="4727"/>
            </a:lvl6pPr>
            <a:lvl7pPr marL="14626682" indent="0">
              <a:buNone/>
              <a:defRPr sz="4727"/>
            </a:lvl7pPr>
            <a:lvl8pPr marL="17064463" indent="0">
              <a:buNone/>
              <a:defRPr sz="4727"/>
            </a:lvl8pPr>
            <a:lvl9pPr marL="19502243" indent="0">
              <a:buNone/>
              <a:defRPr sz="4727"/>
            </a:lvl9pPr>
          </a:lstStyle>
          <a:p>
            <a:pPr lvl="0"/>
            <a:r>
              <a:rPr lang="en-US"/>
              <a:t>Click to edit Master text styles</a:t>
            </a:r>
          </a:p>
        </p:txBody>
      </p:sp>
      <p:sp>
        <p:nvSpPr>
          <p:cNvPr id="5" name="Date Placeholder 4"/>
          <p:cNvSpPr>
            <a:spLocks noGrp="1"/>
          </p:cNvSpPr>
          <p:nvPr>
            <p:ph type="dt" sz="half" idx="10"/>
          </p:nvPr>
        </p:nvSpPr>
        <p:spPr/>
        <p:txBody>
          <a:bodyPr/>
          <a:lstStyle/>
          <a:p>
            <a:fld id="{50C6EE90-0CA5-4BEA-8BB7-B1B186BC681D}" type="datetimeFigureOut">
              <a:rPr lang="en-US" smtClean="0"/>
              <a:pPr/>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11448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6"/>
            <a:ext cx="44439840" cy="6096000"/>
          </a:xfrm>
          <a:prstGeom prst="rect">
            <a:avLst/>
          </a:prstGeom>
        </p:spPr>
        <p:txBody>
          <a:bodyPr vert="horz" lIns="402241" tIns="201120" rIns="402241" bIns="201120" rtlCol="0" anchor="ctr">
            <a:normAutofit/>
          </a:bodyPr>
          <a:lstStyle/>
          <a:p>
            <a:r>
              <a:rPr lang="en-US"/>
              <a:t>Click to edit Master title style</a:t>
            </a:r>
          </a:p>
        </p:txBody>
      </p:sp>
      <p:sp>
        <p:nvSpPr>
          <p:cNvPr id="3" name="Text Placeholder 2"/>
          <p:cNvSpPr>
            <a:spLocks noGrp="1"/>
          </p:cNvSpPr>
          <p:nvPr>
            <p:ph type="body" idx="1"/>
          </p:nvPr>
        </p:nvSpPr>
        <p:spPr>
          <a:xfrm>
            <a:off x="2468880" y="8534405"/>
            <a:ext cx="44439840" cy="24138472"/>
          </a:xfrm>
          <a:prstGeom prst="rect">
            <a:avLst/>
          </a:prstGeom>
        </p:spPr>
        <p:txBody>
          <a:bodyPr vert="horz" lIns="402241" tIns="201120" rIns="402241" bIns="2011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38"/>
            <a:ext cx="11521440" cy="1947333"/>
          </a:xfrm>
          <a:prstGeom prst="rect">
            <a:avLst/>
          </a:prstGeom>
        </p:spPr>
        <p:txBody>
          <a:bodyPr vert="horz" lIns="402241" tIns="201120" rIns="402241" bIns="201120" rtlCol="0" anchor="ctr"/>
          <a:lstStyle>
            <a:lvl1pPr algn="l">
              <a:defRPr sz="6182">
                <a:solidFill>
                  <a:schemeClr val="tx1">
                    <a:tint val="75000"/>
                  </a:schemeClr>
                </a:solidFill>
              </a:defRPr>
            </a:lvl1pPr>
          </a:lstStyle>
          <a:p>
            <a:fld id="{50C6EE90-0CA5-4BEA-8BB7-B1B186BC681D}" type="datetimeFigureOut">
              <a:rPr lang="en-US" smtClean="0"/>
              <a:pPr/>
              <a:t>7/31/2018</a:t>
            </a:fld>
            <a:endParaRPr lang="en-US" dirty="0"/>
          </a:p>
        </p:txBody>
      </p:sp>
      <p:sp>
        <p:nvSpPr>
          <p:cNvPr id="5" name="Footer Placeholder 4"/>
          <p:cNvSpPr>
            <a:spLocks noGrp="1"/>
          </p:cNvSpPr>
          <p:nvPr>
            <p:ph type="ftr" sz="quarter" idx="3"/>
          </p:nvPr>
        </p:nvSpPr>
        <p:spPr>
          <a:xfrm>
            <a:off x="16870680" y="33900538"/>
            <a:ext cx="15636240" cy="1947333"/>
          </a:xfrm>
          <a:prstGeom prst="rect">
            <a:avLst/>
          </a:prstGeom>
        </p:spPr>
        <p:txBody>
          <a:bodyPr vert="horz" lIns="402241" tIns="201120" rIns="402241" bIns="201120" rtlCol="0" anchor="ctr"/>
          <a:lstStyle>
            <a:lvl1pPr algn="ctr">
              <a:defRPr sz="618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5387280" y="33900538"/>
            <a:ext cx="11521440" cy="1947333"/>
          </a:xfrm>
          <a:prstGeom prst="rect">
            <a:avLst/>
          </a:prstGeom>
        </p:spPr>
        <p:txBody>
          <a:bodyPr vert="horz" lIns="402241" tIns="201120" rIns="402241" bIns="201120" rtlCol="0" anchor="ctr"/>
          <a:lstStyle>
            <a:lvl1pPr algn="r">
              <a:defRPr sz="6182">
                <a:solidFill>
                  <a:schemeClr val="tx1">
                    <a:tint val="75000"/>
                  </a:schemeClr>
                </a:solidFill>
              </a:defRPr>
            </a:lvl1pPr>
          </a:lstStyle>
          <a:p>
            <a:fld id="{747E8880-8564-41C0-B1DA-88AA01E131D7}" type="slidenum">
              <a:rPr lang="en-US" smtClean="0"/>
              <a:pPr/>
              <a:t>‹#›</a:t>
            </a:fld>
            <a:endParaRPr lang="en-US" dirty="0"/>
          </a:p>
        </p:txBody>
      </p:sp>
    </p:spTree>
    <p:extLst>
      <p:ext uri="{BB962C8B-B14F-4D97-AF65-F5344CB8AC3E}">
        <p14:creationId xmlns:p14="http://schemas.microsoft.com/office/powerpoint/2010/main" val="392876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75560" rtl="0" eaLnBrk="1" latinLnBrk="0" hangingPunct="1">
        <a:spcBef>
          <a:spcPct val="0"/>
        </a:spcBef>
        <a:buNone/>
        <a:defRPr sz="23394" kern="1200">
          <a:solidFill>
            <a:schemeClr val="tx1"/>
          </a:solidFill>
          <a:latin typeface="+mj-lt"/>
          <a:ea typeface="+mj-ea"/>
          <a:cs typeface="+mj-cs"/>
        </a:defRPr>
      </a:lvl1pPr>
    </p:titleStyle>
    <p:bodyStyle>
      <a:lvl1pPr marL="1828335" indent="-1828335" algn="l" defTabSz="4875560" rtl="0" eaLnBrk="1" latinLnBrk="0" hangingPunct="1">
        <a:spcBef>
          <a:spcPct val="20000"/>
        </a:spcBef>
        <a:buFont typeface="Arial" pitchFamily="34" charset="0"/>
        <a:buChar char="•"/>
        <a:defRPr sz="16848" kern="1200">
          <a:solidFill>
            <a:schemeClr val="tx1"/>
          </a:solidFill>
          <a:latin typeface="+mn-lt"/>
          <a:ea typeface="+mn-ea"/>
          <a:cs typeface="+mn-cs"/>
        </a:defRPr>
      </a:lvl1pPr>
      <a:lvl2pPr marL="3961394" indent="-1523613" algn="l" defTabSz="4875560" rtl="0" eaLnBrk="1" latinLnBrk="0" hangingPunct="1">
        <a:spcBef>
          <a:spcPct val="20000"/>
        </a:spcBef>
        <a:buFont typeface="Arial" pitchFamily="34" charset="0"/>
        <a:buChar char="–"/>
        <a:defRPr sz="14909" kern="1200">
          <a:solidFill>
            <a:schemeClr val="tx1"/>
          </a:solidFill>
          <a:latin typeface="+mn-lt"/>
          <a:ea typeface="+mn-ea"/>
          <a:cs typeface="+mn-cs"/>
        </a:defRPr>
      </a:lvl2pPr>
      <a:lvl3pPr marL="6094450" indent="-1218890" algn="l" defTabSz="4875560" rtl="0" eaLnBrk="1" latinLnBrk="0" hangingPunct="1">
        <a:spcBef>
          <a:spcPct val="20000"/>
        </a:spcBef>
        <a:buFont typeface="Arial" pitchFamily="34" charset="0"/>
        <a:buChar char="•"/>
        <a:defRPr sz="12727" kern="1200">
          <a:solidFill>
            <a:schemeClr val="tx1"/>
          </a:solidFill>
          <a:latin typeface="+mn-lt"/>
          <a:ea typeface="+mn-ea"/>
          <a:cs typeface="+mn-cs"/>
        </a:defRPr>
      </a:lvl3pPr>
      <a:lvl4pPr marL="8532231"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4pPr>
      <a:lvl5pPr marL="10970013"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5pPr>
      <a:lvl6pPr marL="13407792"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6pPr>
      <a:lvl7pPr marL="15845572"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7pPr>
      <a:lvl8pPr marL="18283353"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8pPr>
      <a:lvl9pPr marL="20721132" indent="-1218890" algn="l" defTabSz="4875560" rtl="0" eaLnBrk="1" latinLnBrk="0" hangingPunct="1">
        <a:spcBef>
          <a:spcPct val="20000"/>
        </a:spcBef>
        <a:buFont typeface="Arial" pitchFamily="34" charset="0"/>
        <a:buChar char="•"/>
        <a:defRPr sz="10666" kern="1200">
          <a:solidFill>
            <a:schemeClr val="tx1"/>
          </a:solidFill>
          <a:latin typeface="+mn-lt"/>
          <a:ea typeface="+mn-ea"/>
          <a:cs typeface="+mn-cs"/>
        </a:defRPr>
      </a:lvl9pPr>
    </p:bodyStyle>
    <p:otherStyle>
      <a:defPPr>
        <a:defRPr lang="en-US"/>
      </a:defPPr>
      <a:lvl1pPr marL="0" algn="l" defTabSz="4875560" rtl="0" eaLnBrk="1" latinLnBrk="0" hangingPunct="1">
        <a:defRPr sz="9576" kern="1200">
          <a:solidFill>
            <a:schemeClr val="tx1"/>
          </a:solidFill>
          <a:latin typeface="+mn-lt"/>
          <a:ea typeface="+mn-ea"/>
          <a:cs typeface="+mn-cs"/>
        </a:defRPr>
      </a:lvl1pPr>
      <a:lvl2pPr marL="2437780" algn="l" defTabSz="4875560" rtl="0" eaLnBrk="1" latinLnBrk="0" hangingPunct="1">
        <a:defRPr sz="9576" kern="1200">
          <a:solidFill>
            <a:schemeClr val="tx1"/>
          </a:solidFill>
          <a:latin typeface="+mn-lt"/>
          <a:ea typeface="+mn-ea"/>
          <a:cs typeface="+mn-cs"/>
        </a:defRPr>
      </a:lvl2pPr>
      <a:lvl3pPr marL="4875560" algn="l" defTabSz="4875560" rtl="0" eaLnBrk="1" latinLnBrk="0" hangingPunct="1">
        <a:defRPr sz="9576" kern="1200">
          <a:solidFill>
            <a:schemeClr val="tx1"/>
          </a:solidFill>
          <a:latin typeface="+mn-lt"/>
          <a:ea typeface="+mn-ea"/>
          <a:cs typeface="+mn-cs"/>
        </a:defRPr>
      </a:lvl3pPr>
      <a:lvl4pPr marL="7313341" algn="l" defTabSz="4875560" rtl="0" eaLnBrk="1" latinLnBrk="0" hangingPunct="1">
        <a:defRPr sz="9576" kern="1200">
          <a:solidFill>
            <a:schemeClr val="tx1"/>
          </a:solidFill>
          <a:latin typeface="+mn-lt"/>
          <a:ea typeface="+mn-ea"/>
          <a:cs typeface="+mn-cs"/>
        </a:defRPr>
      </a:lvl4pPr>
      <a:lvl5pPr marL="9751123" algn="l" defTabSz="4875560" rtl="0" eaLnBrk="1" latinLnBrk="0" hangingPunct="1">
        <a:defRPr sz="9576" kern="1200">
          <a:solidFill>
            <a:schemeClr val="tx1"/>
          </a:solidFill>
          <a:latin typeface="+mn-lt"/>
          <a:ea typeface="+mn-ea"/>
          <a:cs typeface="+mn-cs"/>
        </a:defRPr>
      </a:lvl5pPr>
      <a:lvl6pPr marL="12188902" algn="l" defTabSz="4875560" rtl="0" eaLnBrk="1" latinLnBrk="0" hangingPunct="1">
        <a:defRPr sz="9576" kern="1200">
          <a:solidFill>
            <a:schemeClr val="tx1"/>
          </a:solidFill>
          <a:latin typeface="+mn-lt"/>
          <a:ea typeface="+mn-ea"/>
          <a:cs typeface="+mn-cs"/>
        </a:defRPr>
      </a:lvl6pPr>
      <a:lvl7pPr marL="14626682" algn="l" defTabSz="4875560" rtl="0" eaLnBrk="1" latinLnBrk="0" hangingPunct="1">
        <a:defRPr sz="9576" kern="1200">
          <a:solidFill>
            <a:schemeClr val="tx1"/>
          </a:solidFill>
          <a:latin typeface="+mn-lt"/>
          <a:ea typeface="+mn-ea"/>
          <a:cs typeface="+mn-cs"/>
        </a:defRPr>
      </a:lvl7pPr>
      <a:lvl8pPr marL="17064463" algn="l" defTabSz="4875560" rtl="0" eaLnBrk="1" latinLnBrk="0" hangingPunct="1">
        <a:defRPr sz="9576" kern="1200">
          <a:solidFill>
            <a:schemeClr val="tx1"/>
          </a:solidFill>
          <a:latin typeface="+mn-lt"/>
          <a:ea typeface="+mn-ea"/>
          <a:cs typeface="+mn-cs"/>
        </a:defRPr>
      </a:lvl8pPr>
      <a:lvl9pPr marL="19502243" algn="l" defTabSz="4875560" rtl="0" eaLnBrk="1" latinLnBrk="0" hangingPunct="1">
        <a:defRPr sz="95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eg"/><Relationship Id="rId18" Type="http://schemas.openxmlformats.org/officeDocument/2006/relationships/image" Target="../media/image16.png"/><Relationship Id="rId26" Type="http://schemas.openxmlformats.org/officeDocument/2006/relationships/image" Target="../media/image24.jpg"/><Relationship Id="rId3" Type="http://schemas.openxmlformats.org/officeDocument/2006/relationships/image" Target="../media/image1.jp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jpg"/><Relationship Id="rId12" Type="http://schemas.openxmlformats.org/officeDocument/2006/relationships/image" Target="../media/image10.jpeg"/><Relationship Id="rId17" Type="http://schemas.openxmlformats.org/officeDocument/2006/relationships/image" Target="../media/image15.png"/><Relationship Id="rId25" Type="http://schemas.openxmlformats.org/officeDocument/2006/relationships/image" Target="../media/image23.jp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eg"/><Relationship Id="rId24" Type="http://schemas.openxmlformats.org/officeDocument/2006/relationships/image" Target="../media/image22.jpg"/><Relationship Id="rId32" Type="http://schemas.openxmlformats.org/officeDocument/2006/relationships/image" Target="../media/image30.jpg"/><Relationship Id="rId5" Type="http://schemas.openxmlformats.org/officeDocument/2006/relationships/image" Target="../media/image3.jpg"/><Relationship Id="rId15" Type="http://schemas.openxmlformats.org/officeDocument/2006/relationships/image" Target="../media/image13.png"/><Relationship Id="rId23" Type="http://schemas.openxmlformats.org/officeDocument/2006/relationships/image" Target="../media/image21.jpg"/><Relationship Id="rId28" Type="http://schemas.openxmlformats.org/officeDocument/2006/relationships/image" Target="../media/image26.jp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jp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eg"/><Relationship Id="rId22" Type="http://schemas.openxmlformats.org/officeDocument/2006/relationships/image" Target="../media/image20.jpg"/><Relationship Id="rId27" Type="http://schemas.openxmlformats.org/officeDocument/2006/relationships/image" Target="../media/image25.jpg"/><Relationship Id="rId30" Type="http://schemas.openxmlformats.org/officeDocument/2006/relationships/image" Target="../media/image28.png"/><Relationship Id="rId3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Picture 145"/>
          <p:cNvPicPr>
            <a:picLocks noChangeAspect="1"/>
          </p:cNvPicPr>
          <p:nvPr/>
        </p:nvPicPr>
        <p:blipFill rotWithShape="1">
          <a:blip r:embed="rId3">
            <a:extLst>
              <a:ext uri="{28A0092B-C50C-407E-A947-70E740481C1C}">
                <a14:useLocalDpi xmlns:a14="http://schemas.microsoft.com/office/drawing/2010/main" val="0"/>
              </a:ext>
            </a:extLst>
          </a:blip>
          <a:srcRect l="12097" t="19184" r="11753" b="19989"/>
          <a:stretch/>
        </p:blipFill>
        <p:spPr>
          <a:xfrm>
            <a:off x="39727742" y="9038448"/>
            <a:ext cx="9284583" cy="7553880"/>
          </a:xfrm>
          <a:prstGeom prst="rect">
            <a:avLst/>
          </a:prstGeom>
        </p:spPr>
      </p:pic>
      <p:pic>
        <p:nvPicPr>
          <p:cNvPr id="75" name="Picture 74"/>
          <p:cNvPicPr>
            <a:picLocks noChangeAspect="1"/>
          </p:cNvPicPr>
          <p:nvPr/>
        </p:nvPicPr>
        <p:blipFill rotWithShape="1">
          <a:blip r:embed="rId4">
            <a:extLst>
              <a:ext uri="{28A0092B-C50C-407E-A947-70E740481C1C}">
                <a14:useLocalDpi xmlns:a14="http://schemas.microsoft.com/office/drawing/2010/main" val="0"/>
              </a:ext>
            </a:extLst>
          </a:blip>
          <a:srcRect l="12182" t="19184" r="11753" b="18608"/>
          <a:stretch/>
        </p:blipFill>
        <p:spPr>
          <a:xfrm>
            <a:off x="39609049" y="17254998"/>
            <a:ext cx="9403276" cy="7690198"/>
          </a:xfrm>
          <a:prstGeom prst="rect">
            <a:avLst/>
          </a:prstGeom>
        </p:spPr>
      </p:pic>
      <p:pic>
        <p:nvPicPr>
          <p:cNvPr id="72" name="Picture 71"/>
          <p:cNvPicPr>
            <a:picLocks noChangeAspect="1"/>
          </p:cNvPicPr>
          <p:nvPr/>
        </p:nvPicPr>
        <p:blipFill rotWithShape="1">
          <a:blip r:embed="rId5">
            <a:extLst>
              <a:ext uri="{28A0092B-C50C-407E-A947-70E740481C1C}">
                <a14:useLocalDpi xmlns:a14="http://schemas.microsoft.com/office/drawing/2010/main" val="0"/>
              </a:ext>
            </a:extLst>
          </a:blip>
          <a:srcRect l="12097" t="18598" r="11753" b="18608"/>
          <a:stretch/>
        </p:blipFill>
        <p:spPr>
          <a:xfrm>
            <a:off x="29531531" y="16971275"/>
            <a:ext cx="9505395" cy="7838156"/>
          </a:xfrm>
          <a:prstGeom prst="rect">
            <a:avLst/>
          </a:prstGeom>
        </p:spPr>
      </p:pic>
      <p:pic>
        <p:nvPicPr>
          <p:cNvPr id="70" name="Picture 69"/>
          <p:cNvPicPr>
            <a:picLocks noChangeAspect="1"/>
          </p:cNvPicPr>
          <p:nvPr/>
        </p:nvPicPr>
        <p:blipFill rotWithShape="1">
          <a:blip r:embed="rId6">
            <a:extLst>
              <a:ext uri="{28A0092B-C50C-407E-A947-70E740481C1C}">
                <a14:useLocalDpi xmlns:a14="http://schemas.microsoft.com/office/drawing/2010/main" val="0"/>
              </a:ext>
            </a:extLst>
          </a:blip>
          <a:srcRect l="12097" t="19184" r="11753" b="18608"/>
          <a:stretch/>
        </p:blipFill>
        <p:spPr>
          <a:xfrm>
            <a:off x="20060726" y="17016624"/>
            <a:ext cx="9518649" cy="7775856"/>
          </a:xfrm>
          <a:prstGeom prst="rect">
            <a:avLst/>
          </a:prstGeom>
        </p:spPr>
      </p:pic>
      <p:pic>
        <p:nvPicPr>
          <p:cNvPr id="68" name="Picture 67"/>
          <p:cNvPicPr>
            <a:picLocks noChangeAspect="1"/>
          </p:cNvPicPr>
          <p:nvPr/>
        </p:nvPicPr>
        <p:blipFill rotWithShape="1">
          <a:blip r:embed="rId7">
            <a:extLst>
              <a:ext uri="{28A0092B-C50C-407E-A947-70E740481C1C}">
                <a14:useLocalDpi xmlns:a14="http://schemas.microsoft.com/office/drawing/2010/main" val="0"/>
              </a:ext>
            </a:extLst>
          </a:blip>
          <a:srcRect l="12097" t="19184" r="11753" b="18608"/>
          <a:stretch/>
        </p:blipFill>
        <p:spPr>
          <a:xfrm>
            <a:off x="11133638" y="16977763"/>
            <a:ext cx="9172060" cy="7775856"/>
          </a:xfrm>
          <a:prstGeom prst="rect">
            <a:avLst/>
          </a:prstGeom>
        </p:spPr>
      </p:pic>
      <p:pic>
        <p:nvPicPr>
          <p:cNvPr id="65" name="Picture 64"/>
          <p:cNvPicPr>
            <a:picLocks noChangeAspect="1"/>
          </p:cNvPicPr>
          <p:nvPr/>
        </p:nvPicPr>
        <p:blipFill rotWithShape="1">
          <a:blip r:embed="rId8">
            <a:extLst>
              <a:ext uri="{28A0092B-C50C-407E-A947-70E740481C1C}">
                <a14:useLocalDpi xmlns:a14="http://schemas.microsoft.com/office/drawing/2010/main" val="0"/>
              </a:ext>
            </a:extLst>
          </a:blip>
          <a:srcRect l="12097" t="18788" r="11753" b="18609"/>
          <a:stretch/>
        </p:blipFill>
        <p:spPr>
          <a:xfrm>
            <a:off x="29561640" y="8825278"/>
            <a:ext cx="9689242" cy="7837403"/>
          </a:xfrm>
          <a:prstGeom prst="rect">
            <a:avLst/>
          </a:prstGeom>
        </p:spPr>
      </p:pic>
      <p:pic>
        <p:nvPicPr>
          <p:cNvPr id="64" name="Picture 63"/>
          <p:cNvPicPr>
            <a:picLocks noChangeAspect="1"/>
          </p:cNvPicPr>
          <p:nvPr/>
        </p:nvPicPr>
        <p:blipFill rotWithShape="1">
          <a:blip r:embed="rId9">
            <a:extLst>
              <a:ext uri="{28A0092B-C50C-407E-A947-70E740481C1C}">
                <a14:useLocalDpi xmlns:a14="http://schemas.microsoft.com/office/drawing/2010/main" val="0"/>
              </a:ext>
            </a:extLst>
          </a:blip>
          <a:srcRect l="16662" t="19184" r="11753" b="19909"/>
          <a:stretch/>
        </p:blipFill>
        <p:spPr>
          <a:xfrm>
            <a:off x="11133637" y="8851970"/>
            <a:ext cx="8996108" cy="7654157"/>
          </a:xfrm>
          <a:prstGeom prst="rect">
            <a:avLst/>
          </a:prstGeom>
        </p:spPr>
      </p:pic>
      <p:sp>
        <p:nvSpPr>
          <p:cNvPr id="12" name="Rectangle 11"/>
          <p:cNvSpPr/>
          <p:nvPr/>
        </p:nvSpPr>
        <p:spPr>
          <a:xfrm>
            <a:off x="1608126" y="1307595"/>
            <a:ext cx="47481065" cy="5288615"/>
          </a:xfrm>
          <a:prstGeom prst="rect">
            <a:avLst/>
          </a:prstGeom>
          <a:noFill/>
          <a:effectLst/>
        </p:spPr>
        <p:txBody>
          <a:bodyPr wrap="square" lIns="101588" tIns="50794" rIns="101588" bIns="50794">
            <a:spAutoFit/>
          </a:bodyPr>
          <a:lstStyle/>
          <a:p>
            <a:pPr algn="ctr">
              <a:spcAft>
                <a:spcPts val="2400"/>
              </a:spcAft>
            </a:pPr>
            <a:r>
              <a:rPr lang="en-US" sz="9600" b="1" dirty="0">
                <a:solidFill>
                  <a:srgbClr val="0000FF"/>
                </a:solidFill>
                <a:latin typeface="Arial" panose="020B0604020202020204" pitchFamily="34" charset="0"/>
                <a:ea typeface="Times New Roman"/>
                <a:cs typeface="Arial" panose="020B0604020202020204" pitchFamily="34" charset="0"/>
              </a:rPr>
              <a:t>In-Silico Color Rendering Simulation for Whole-Slide Imaging Scanners with a Spectral Database of Human Tissues</a:t>
            </a:r>
            <a:endParaRPr lang="en-US" sz="9600" b="1" dirty="0">
              <a:latin typeface="Arial" panose="020B0604020202020204" pitchFamily="34" charset="0"/>
              <a:ea typeface="Times New Roman"/>
              <a:cs typeface="Arial" panose="020B0604020202020204" pitchFamily="34" charset="0"/>
            </a:endParaRPr>
          </a:p>
          <a:p>
            <a:pPr algn="ctr" defTabSz="1219090" fontAlgn="base">
              <a:spcBef>
                <a:spcPts val="1200"/>
              </a:spcBef>
              <a:spcAft>
                <a:spcPts val="600"/>
              </a:spcAft>
            </a:pPr>
            <a:r>
              <a:rPr lang="en-US" sz="6000" b="1" dirty="0">
                <a:latin typeface="Arial" panose="020B0604020202020204" pitchFamily="34" charset="0"/>
                <a:cs typeface="Arial" panose="020B0604020202020204" pitchFamily="34" charset="0"/>
              </a:rPr>
              <a:t>Jocelyn Liu</a:t>
            </a:r>
            <a:r>
              <a:rPr lang="en-US" sz="6000" b="1" baseline="30000" dirty="0">
                <a:latin typeface="Arial" panose="020B0604020202020204" pitchFamily="34" charset="0"/>
                <a:cs typeface="Arial" panose="020B0604020202020204" pitchFamily="34" charset="0"/>
              </a:rPr>
              <a:t>1</a:t>
            </a:r>
            <a:r>
              <a:rPr lang="en-US" sz="6000" b="1" dirty="0">
                <a:latin typeface="Arial" panose="020B0604020202020204" pitchFamily="34" charset="0"/>
                <a:cs typeface="Arial" panose="020B0604020202020204" pitchFamily="34" charset="0"/>
              </a:rPr>
              <a:t>, Mary </a:t>
            </a:r>
            <a:r>
              <a:rPr lang="en-US" sz="6000" b="1" dirty="0" err="1">
                <a:latin typeface="Arial" panose="020B0604020202020204" pitchFamily="34" charset="0"/>
                <a:cs typeface="Arial" panose="020B0604020202020204" pitchFamily="34" charset="0"/>
              </a:rPr>
              <a:t>Barcus</a:t>
            </a:r>
            <a:r>
              <a:rPr lang="en-US" sz="6000" b="1" dirty="0">
                <a:latin typeface="Arial" panose="020B0604020202020204" pitchFamily="34" charset="0"/>
                <a:cs typeface="Arial" panose="020B0604020202020204" pitchFamily="34" charset="0"/>
              </a:rPr>
              <a:t>, MD</a:t>
            </a:r>
            <a:r>
              <a:rPr lang="en-US" sz="6000" b="1" baseline="30000" dirty="0">
                <a:latin typeface="Arial" panose="020B0604020202020204" pitchFamily="34" charset="0"/>
                <a:cs typeface="Arial" panose="020B0604020202020204" pitchFamily="34" charset="0"/>
              </a:rPr>
              <a:t>2</a:t>
            </a:r>
            <a:r>
              <a:rPr lang="en-US" sz="6000" b="1" dirty="0">
                <a:latin typeface="Arial" panose="020B0604020202020204" pitchFamily="34" charset="0"/>
                <a:cs typeface="Arial" panose="020B0604020202020204" pitchFamily="34" charset="0"/>
              </a:rPr>
              <a:t>, Wei-Chung Cheng, PhD</a:t>
            </a:r>
            <a:r>
              <a:rPr lang="en-US" sz="6000" b="1" baseline="30000" dirty="0">
                <a:latin typeface="Arial" panose="020B0604020202020204" pitchFamily="34" charset="0"/>
                <a:cs typeface="Arial" panose="020B0604020202020204" pitchFamily="34" charset="0"/>
              </a:rPr>
              <a:t>3 </a:t>
            </a:r>
            <a:endParaRPr lang="en-US" sz="6000" b="1" dirty="0">
              <a:latin typeface="Arial" panose="020B0604020202020204" pitchFamily="34" charset="0"/>
              <a:cs typeface="Arial" panose="020B0604020202020204" pitchFamily="34" charset="0"/>
            </a:endParaRPr>
          </a:p>
          <a:p>
            <a:pPr algn="ctr" defTabSz="1219090" fontAlgn="base">
              <a:spcBef>
                <a:spcPts val="1200"/>
              </a:spcBef>
              <a:spcAft>
                <a:spcPts val="600"/>
              </a:spcAft>
            </a:pPr>
            <a:r>
              <a:rPr lang="en-US" sz="4000" b="1" baseline="30000" dirty="0">
                <a:latin typeface="Arial" panose="020B0604020202020204" pitchFamily="34" charset="0"/>
                <a:cs typeface="Arial" panose="020B0604020202020204" pitchFamily="34" charset="0"/>
              </a:rPr>
              <a:t>1</a:t>
            </a:r>
            <a:r>
              <a:rPr lang="en-US" sz="4000" i="1" dirty="0">
                <a:latin typeface="Arial" panose="020B0604020202020204" pitchFamily="34" charset="0"/>
                <a:cs typeface="Arial" panose="020B0604020202020204" pitchFamily="34" charset="0"/>
              </a:rPr>
              <a:t>Thomas Jefferson High School for Science and Technology, Alexandria, VA; </a:t>
            </a:r>
            <a:r>
              <a:rPr lang="en-US" sz="4000" b="1" baseline="30000" dirty="0">
                <a:latin typeface="Arial" panose="020B0604020202020204" pitchFamily="34" charset="0"/>
                <a:cs typeface="Arial" panose="020B0604020202020204" pitchFamily="34" charset="0"/>
              </a:rPr>
              <a:t>2</a:t>
            </a:r>
            <a:r>
              <a:rPr lang="en-US" sz="4000" i="1" dirty="0">
                <a:latin typeface="Arial" panose="020B0604020202020204" pitchFamily="34" charset="0"/>
                <a:cs typeface="Arial" panose="020B0604020202020204" pitchFamily="34" charset="0"/>
              </a:rPr>
              <a:t>CDRH/OIR/DMD, </a:t>
            </a:r>
            <a:r>
              <a:rPr lang="en-US" sz="4000" b="1" baseline="30000" dirty="0">
                <a:latin typeface="Arial" panose="020B0604020202020204" pitchFamily="34" charset="0"/>
                <a:cs typeface="Arial" panose="020B0604020202020204" pitchFamily="34" charset="0"/>
              </a:rPr>
              <a:t>3</a:t>
            </a:r>
            <a:r>
              <a:rPr lang="en-US" sz="4000" i="1" dirty="0">
                <a:latin typeface="Arial" panose="020B0604020202020204" pitchFamily="34" charset="0"/>
                <a:cs typeface="Arial" panose="020B0604020202020204" pitchFamily="34" charset="0"/>
              </a:rPr>
              <a:t>CDRH/OSEL/DIDSR</a:t>
            </a:r>
          </a:p>
        </p:txBody>
      </p:sp>
      <p:sp>
        <p:nvSpPr>
          <p:cNvPr id="88" name="Text Box 34"/>
          <p:cNvSpPr txBox="1">
            <a:spLocks noChangeArrowheads="1"/>
          </p:cNvSpPr>
          <p:nvPr/>
        </p:nvSpPr>
        <p:spPr bwMode="auto">
          <a:xfrm>
            <a:off x="11404280" y="7132821"/>
            <a:ext cx="37392929" cy="1207557"/>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smtClean="0">
                <a:latin typeface="Arial" panose="020B0604020202020204" pitchFamily="34" charset="0"/>
                <a:cs typeface="Arial" panose="020B0604020202020204" pitchFamily="34" charset="0"/>
              </a:rPr>
              <a:t>SPECTRAL DATABASE RESULTS</a:t>
            </a:r>
            <a:endParaRPr lang="en-US" sz="4800" b="1" dirty="0">
              <a:latin typeface="Arial" panose="020B0604020202020204" pitchFamily="34" charset="0"/>
              <a:cs typeface="Arial" panose="020B0604020202020204" pitchFamily="34" charset="0"/>
            </a:endParaRPr>
          </a:p>
        </p:txBody>
      </p:sp>
      <p:sp>
        <p:nvSpPr>
          <p:cNvPr id="77" name="TextBox 76"/>
          <p:cNvSpPr txBox="1"/>
          <p:nvPr/>
        </p:nvSpPr>
        <p:spPr>
          <a:xfrm>
            <a:off x="42519600" y="3518774"/>
            <a:ext cx="5791200" cy="1891426"/>
          </a:xfrm>
          <a:prstGeom prst="rect">
            <a:avLst/>
          </a:prstGeom>
          <a:noFill/>
          <a:ln w="38100">
            <a:solidFill>
              <a:schemeClr val="accent1"/>
            </a:solid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r>
              <a:rPr lang="en-US" sz="4400" dirty="0">
                <a:solidFill>
                  <a:srgbClr val="FF4509"/>
                </a:solidFill>
                <a:latin typeface="Arial" panose="020B0604020202020204" pitchFamily="34" charset="0"/>
                <a:cs typeface="Arial" panose="020B0604020202020204" pitchFamily="34" charset="0"/>
              </a:rPr>
              <a:t>Clinical Area: Medical Imaging</a:t>
            </a:r>
          </a:p>
        </p:txBody>
      </p:sp>
      <p:sp>
        <p:nvSpPr>
          <p:cNvPr id="89" name="Text Box 34"/>
          <p:cNvSpPr txBox="1">
            <a:spLocks noChangeArrowheads="1"/>
          </p:cNvSpPr>
          <p:nvPr/>
        </p:nvSpPr>
        <p:spPr bwMode="auto">
          <a:xfrm>
            <a:off x="444377" y="20443557"/>
            <a:ext cx="10378289" cy="1067195"/>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METHODS</a:t>
            </a:r>
          </a:p>
        </p:txBody>
      </p:sp>
      <p:sp>
        <p:nvSpPr>
          <p:cNvPr id="56" name="TextBox 55"/>
          <p:cNvSpPr txBox="1"/>
          <p:nvPr/>
        </p:nvSpPr>
        <p:spPr>
          <a:xfrm>
            <a:off x="29900265" y="26631126"/>
            <a:ext cx="18413426" cy="4969192"/>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pPr algn="just"/>
            <a:r>
              <a:rPr lang="en-US" sz="3600" b="0" dirty="0">
                <a:latin typeface="Arial" panose="020B0604020202020204" pitchFamily="34" charset="0"/>
                <a:cs typeface="Arial" panose="020B0604020202020204" pitchFamily="34" charset="0"/>
              </a:rPr>
              <a:t>Digital slide phantoms provide a novel conduit for sharing and evaluating color performance of WSI devices. However, this database is limited in both its sampling size and the nature of the sampled tissues. Future endeavors should expand to a larger size and begin to sample tumor tissues, as well as include the usage of other medical stains such as PAS and Masson’s </a:t>
            </a:r>
            <a:r>
              <a:rPr lang="en-US" sz="3600" b="0" dirty="0" err="1">
                <a:latin typeface="Arial" panose="020B0604020202020204" pitchFamily="34" charset="0"/>
                <a:cs typeface="Arial" panose="020B0604020202020204" pitchFamily="34" charset="0"/>
              </a:rPr>
              <a:t>trichome</a:t>
            </a:r>
            <a:r>
              <a:rPr lang="en-US" sz="3600" b="0" dirty="0">
                <a:latin typeface="Arial" panose="020B0604020202020204" pitchFamily="34" charset="0"/>
                <a:cs typeface="Arial" panose="020B0604020202020204" pitchFamily="34" charset="0"/>
              </a:rPr>
              <a:t> </a:t>
            </a:r>
            <a:r>
              <a:rPr lang="en-US" sz="3600" b="0" dirty="0" smtClean="0">
                <a:latin typeface="Arial" panose="020B0604020202020204" pitchFamily="34" charset="0"/>
                <a:cs typeface="Arial" panose="020B0604020202020204" pitchFamily="34" charset="0"/>
              </a:rPr>
              <a:t>which resolve </a:t>
            </a:r>
            <a:r>
              <a:rPr lang="en-US" sz="3600" b="0" dirty="0">
                <a:latin typeface="Arial" panose="020B0604020202020204" pitchFamily="34" charset="0"/>
                <a:cs typeface="Arial" panose="020B0604020202020204" pitchFamily="34" charset="0"/>
              </a:rPr>
              <a:t>different features and </a:t>
            </a:r>
            <a:r>
              <a:rPr lang="en-US" sz="3600" b="0" dirty="0" smtClean="0">
                <a:latin typeface="Arial" panose="020B0604020202020204" pitchFamily="34" charset="0"/>
                <a:cs typeface="Arial" panose="020B0604020202020204" pitchFamily="34" charset="0"/>
              </a:rPr>
              <a:t>encompass </a:t>
            </a:r>
            <a:r>
              <a:rPr lang="en-US" sz="3600" b="0" dirty="0">
                <a:latin typeface="Arial" panose="020B0604020202020204" pitchFamily="34" charset="0"/>
                <a:cs typeface="Arial" panose="020B0604020202020204" pitchFamily="34" charset="0"/>
              </a:rPr>
              <a:t>larger color </a:t>
            </a:r>
            <a:r>
              <a:rPr lang="en-US" sz="3600" b="0" dirty="0" err="1">
                <a:latin typeface="Arial" panose="020B0604020202020204" pitchFamily="34" charset="0"/>
                <a:cs typeface="Arial" panose="020B0604020202020204" pitchFamily="34" charset="0"/>
              </a:rPr>
              <a:t>gamuts</a:t>
            </a:r>
            <a:r>
              <a:rPr lang="en-US" sz="3600" b="0" dirty="0">
                <a:latin typeface="Arial" panose="020B0604020202020204" pitchFamily="34" charset="0"/>
                <a:cs typeface="Arial" panose="020B0604020202020204" pitchFamily="34" charset="0"/>
              </a:rPr>
              <a:t>. We hope these public domain resources will provide a new means of efficiency and accessibility in remotely gauging WSI devices’ color performance</a:t>
            </a:r>
            <a:r>
              <a:rPr lang="en-US" sz="3200" dirty="0"/>
              <a:t>.</a:t>
            </a:r>
          </a:p>
          <a:p>
            <a:pPr lvl="0" algn="just"/>
            <a:r>
              <a:rPr lang="en-US" sz="3600" dirty="0"/>
              <a:t> </a:t>
            </a:r>
            <a:endParaRPr lang="en-US" sz="3600" b="0" dirty="0">
              <a:solidFill>
                <a:srgbClr val="FFC000"/>
              </a:solidFill>
              <a:latin typeface="Arial" panose="020B0604020202020204" pitchFamily="34" charset="0"/>
              <a:cs typeface="Arial" panose="020B0604020202020204" pitchFamily="34" charset="0"/>
            </a:endParaRPr>
          </a:p>
        </p:txBody>
      </p:sp>
      <p:sp>
        <p:nvSpPr>
          <p:cNvPr id="57" name="Text Box 34"/>
          <p:cNvSpPr txBox="1">
            <a:spLocks noChangeArrowheads="1"/>
          </p:cNvSpPr>
          <p:nvPr/>
        </p:nvSpPr>
        <p:spPr bwMode="auto">
          <a:xfrm>
            <a:off x="29896129" y="25598698"/>
            <a:ext cx="18417562" cy="1204603"/>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CONCLUSION</a:t>
            </a:r>
          </a:p>
        </p:txBody>
      </p:sp>
      <p:cxnSp>
        <p:nvCxnSpPr>
          <p:cNvPr id="18" name="Straight Connector 17"/>
          <p:cNvCxnSpPr/>
          <p:nvPr/>
        </p:nvCxnSpPr>
        <p:spPr>
          <a:xfrm>
            <a:off x="291158" y="6750179"/>
            <a:ext cx="48506051" cy="0"/>
          </a:xfrm>
          <a:prstGeom prst="line">
            <a:avLst/>
          </a:prstGeom>
          <a:ln w="114300">
            <a:solidFill>
              <a:srgbClr val="FF4509"/>
            </a:solidFill>
          </a:ln>
        </p:spPr>
        <p:style>
          <a:lnRef idx="3">
            <a:schemeClr val="accent6"/>
          </a:lnRef>
          <a:fillRef idx="0">
            <a:schemeClr val="accent6"/>
          </a:fillRef>
          <a:effectRef idx="2">
            <a:schemeClr val="accent6"/>
          </a:effectRef>
          <a:fontRef idx="minor">
            <a:schemeClr val="tx1"/>
          </a:fontRef>
        </p:style>
      </p:cxnSp>
      <p:sp>
        <p:nvSpPr>
          <p:cNvPr id="99" name="Text Box 34"/>
          <p:cNvSpPr txBox="1">
            <a:spLocks noChangeArrowheads="1"/>
          </p:cNvSpPr>
          <p:nvPr/>
        </p:nvSpPr>
        <p:spPr bwMode="auto">
          <a:xfrm>
            <a:off x="494682" y="10888597"/>
            <a:ext cx="10312218" cy="1168041"/>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INTRODUCTION</a:t>
            </a:r>
          </a:p>
        </p:txBody>
      </p:sp>
      <p:sp>
        <p:nvSpPr>
          <p:cNvPr id="100" name="TextBox 99"/>
          <p:cNvSpPr txBox="1"/>
          <p:nvPr/>
        </p:nvSpPr>
        <p:spPr>
          <a:xfrm>
            <a:off x="444378" y="12150378"/>
            <a:ext cx="10959902" cy="8293179"/>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r>
              <a:rPr lang="en-US" sz="3600" b="0" dirty="0">
                <a:latin typeface="Arial" panose="020B0604020202020204" pitchFamily="34" charset="0"/>
                <a:cs typeface="Arial" panose="020B0604020202020204" pitchFamily="34" charset="0"/>
              </a:rPr>
              <a:t>Remotely assessing the color performance of whole-slide imaging (WSI) scanners is challenging for the Agency due to the lack of a standardized, histologically meaningful color phantom. In the past, Sponsors submitted calibration data or scanned images, which cannot be evaluated properly without the spectral information of the original glass slides. In this study, eight human tissue samples were  measured with a multispectral imaging system to create a spectral database. Based on the spectral data, Sponsors can simulate and submit the output images, so the Agency can compare the data with predicate devices to determine substantial equivalence. </a:t>
            </a:r>
          </a:p>
        </p:txBody>
      </p:sp>
      <p:sp>
        <p:nvSpPr>
          <p:cNvPr id="164" name="Text Box 34"/>
          <p:cNvSpPr txBox="1">
            <a:spLocks noChangeArrowheads="1"/>
          </p:cNvSpPr>
          <p:nvPr/>
        </p:nvSpPr>
        <p:spPr bwMode="auto">
          <a:xfrm>
            <a:off x="29861651" y="35294549"/>
            <a:ext cx="18417562" cy="724782"/>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FUNDING SOURCE: ORISE</a:t>
            </a:r>
          </a:p>
        </p:txBody>
      </p:sp>
      <p:sp>
        <p:nvSpPr>
          <p:cNvPr id="9" name="AutoShape 4" descr="Image result for tjhsst">
            <a:extLst>
              <a:ext uri="{FF2B5EF4-FFF2-40B4-BE49-F238E27FC236}">
                <a16:creationId xmlns:a16="http://schemas.microsoft.com/office/drawing/2014/main" xmlns="" id="{A17228F6-CD46-47D3-B94E-8381DA4FFEC3}"/>
              </a:ext>
            </a:extLst>
          </p:cNvPr>
          <p:cNvSpPr>
            <a:spLocks noChangeAspect="1" noChangeArrowheads="1"/>
          </p:cNvSpPr>
          <p:nvPr/>
        </p:nvSpPr>
        <p:spPr bwMode="auto">
          <a:xfrm>
            <a:off x="9601200" y="2808784"/>
            <a:ext cx="2209800" cy="2209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6" descr="Related image">
            <a:extLst>
              <a:ext uri="{FF2B5EF4-FFF2-40B4-BE49-F238E27FC236}">
                <a16:creationId xmlns:a16="http://schemas.microsoft.com/office/drawing/2014/main" xmlns="" id="{8D409966-7A59-49DF-81F9-DC7955B953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67930" y="3120530"/>
            <a:ext cx="2199630" cy="220774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1768991" y="3178732"/>
            <a:ext cx="8165662" cy="2383869"/>
          </a:xfrm>
          <a:prstGeom prst="rect">
            <a:avLst/>
          </a:prstGeom>
          <a:noFill/>
          <a:ln w="38100">
            <a:solidFill>
              <a:schemeClr val="accent1"/>
            </a:solid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r>
              <a:rPr lang="en-US" sz="4000" b="0" i="1" dirty="0">
                <a:solidFill>
                  <a:srgbClr val="00B050"/>
                </a:solidFill>
                <a:latin typeface="Arial" panose="020B0604020202020204" pitchFamily="34" charset="0"/>
                <a:cs typeface="Arial" panose="020B0604020202020204" pitchFamily="34" charset="0"/>
              </a:rPr>
              <a:t>A digital phantom for Sponsors to demonstrate color performance of WSI devices</a:t>
            </a:r>
          </a:p>
        </p:txBody>
      </p:sp>
      <p:sp>
        <p:nvSpPr>
          <p:cNvPr id="58" name="Text Box 34"/>
          <p:cNvSpPr txBox="1">
            <a:spLocks noChangeArrowheads="1"/>
          </p:cNvSpPr>
          <p:nvPr/>
        </p:nvSpPr>
        <p:spPr bwMode="auto">
          <a:xfrm>
            <a:off x="444377" y="7172337"/>
            <a:ext cx="10421693" cy="1168041"/>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REGULATORY RELEVANCE</a:t>
            </a:r>
          </a:p>
        </p:txBody>
      </p:sp>
      <p:sp>
        <p:nvSpPr>
          <p:cNvPr id="59" name="TextBox 58"/>
          <p:cNvSpPr txBox="1"/>
          <p:nvPr/>
        </p:nvSpPr>
        <p:spPr>
          <a:xfrm>
            <a:off x="672300" y="8254177"/>
            <a:ext cx="11048322" cy="2753201"/>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r>
              <a:rPr lang="en-US" sz="3600" b="0" dirty="0">
                <a:latin typeface="Arial" panose="020B0604020202020204" pitchFamily="34" charset="0"/>
                <a:cs typeface="Arial" panose="020B0604020202020204" pitchFamily="34" charset="0"/>
              </a:rPr>
              <a:t>Publically available digital phantoms allow Sponsors to simulate the output images of WSI devices and therefore simplify the required color performance tests.  </a:t>
            </a:r>
          </a:p>
        </p:txBody>
      </p:sp>
      <p:sp>
        <p:nvSpPr>
          <p:cNvPr id="13" name="TextBox 12"/>
          <p:cNvSpPr txBox="1"/>
          <p:nvPr/>
        </p:nvSpPr>
        <p:spPr>
          <a:xfrm>
            <a:off x="3881912" y="22132578"/>
            <a:ext cx="3352892" cy="707886"/>
          </a:xfrm>
          <a:prstGeom prst="rect">
            <a:avLst/>
          </a:prstGeom>
          <a:noFill/>
          <a:ln>
            <a:solidFill>
              <a:schemeClr val="tx1"/>
            </a:solidFill>
          </a:ln>
        </p:spPr>
        <p:txBody>
          <a:bodyPr wrap="square" rtlCol="0">
            <a:spAutoFit/>
          </a:bodyPr>
          <a:lstStyle/>
          <a:p>
            <a:pPr algn="ctr"/>
            <a:r>
              <a:rPr lang="en-US" sz="4000" dirty="0"/>
              <a:t>Glass Slide [1]</a:t>
            </a:r>
          </a:p>
        </p:txBody>
      </p:sp>
      <p:sp>
        <p:nvSpPr>
          <p:cNvPr id="118" name="TextBox 117"/>
          <p:cNvSpPr txBox="1"/>
          <p:nvPr/>
        </p:nvSpPr>
        <p:spPr>
          <a:xfrm>
            <a:off x="3254935" y="23755405"/>
            <a:ext cx="4556891" cy="1323439"/>
          </a:xfrm>
          <a:prstGeom prst="rect">
            <a:avLst/>
          </a:prstGeom>
          <a:noFill/>
          <a:ln>
            <a:solidFill>
              <a:schemeClr val="tx1"/>
            </a:solidFill>
          </a:ln>
        </p:spPr>
        <p:txBody>
          <a:bodyPr wrap="square" rtlCol="0">
            <a:spAutoFit/>
          </a:bodyPr>
          <a:lstStyle/>
          <a:p>
            <a:pPr algn="ctr"/>
            <a:r>
              <a:rPr lang="en-US" sz="4000" dirty="0"/>
              <a:t>Multispectral Imaging System [2]</a:t>
            </a:r>
          </a:p>
        </p:txBody>
      </p:sp>
      <p:sp>
        <p:nvSpPr>
          <p:cNvPr id="120" name="TextBox 119"/>
          <p:cNvSpPr txBox="1"/>
          <p:nvPr/>
        </p:nvSpPr>
        <p:spPr>
          <a:xfrm>
            <a:off x="1469549" y="27635611"/>
            <a:ext cx="3745241" cy="1323439"/>
          </a:xfrm>
          <a:prstGeom prst="rect">
            <a:avLst/>
          </a:prstGeom>
          <a:noFill/>
          <a:ln>
            <a:solidFill>
              <a:schemeClr val="tx1"/>
            </a:solidFill>
          </a:ln>
        </p:spPr>
        <p:txBody>
          <a:bodyPr wrap="square" rtlCol="0">
            <a:spAutoFit/>
          </a:bodyPr>
          <a:lstStyle/>
          <a:p>
            <a:pPr algn="ctr"/>
            <a:r>
              <a:rPr lang="en-US" sz="4000" dirty="0"/>
              <a:t>WSI simulator</a:t>
            </a:r>
          </a:p>
          <a:p>
            <a:pPr algn="ctr"/>
            <a:r>
              <a:rPr lang="en-US" sz="4000" dirty="0"/>
              <a:t>Predicate Device</a:t>
            </a:r>
          </a:p>
        </p:txBody>
      </p:sp>
      <p:sp>
        <p:nvSpPr>
          <p:cNvPr id="122" name="TextBox 121"/>
          <p:cNvSpPr txBox="1"/>
          <p:nvPr/>
        </p:nvSpPr>
        <p:spPr>
          <a:xfrm>
            <a:off x="5739903" y="27644977"/>
            <a:ext cx="3473086" cy="1323439"/>
          </a:xfrm>
          <a:prstGeom prst="rect">
            <a:avLst/>
          </a:prstGeom>
          <a:noFill/>
          <a:ln>
            <a:solidFill>
              <a:schemeClr val="tx1"/>
            </a:solidFill>
          </a:ln>
        </p:spPr>
        <p:txBody>
          <a:bodyPr wrap="square" rtlCol="0">
            <a:spAutoFit/>
          </a:bodyPr>
          <a:lstStyle/>
          <a:p>
            <a:pPr algn="ctr"/>
            <a:r>
              <a:rPr lang="en-US" sz="4000" dirty="0"/>
              <a:t>WSI simulator</a:t>
            </a:r>
          </a:p>
          <a:p>
            <a:pPr algn="ctr"/>
            <a:r>
              <a:rPr lang="en-US" sz="4000" dirty="0"/>
              <a:t>New Device</a:t>
            </a:r>
          </a:p>
        </p:txBody>
      </p:sp>
      <p:sp>
        <p:nvSpPr>
          <p:cNvPr id="123" name="TextBox 122"/>
          <p:cNvSpPr txBox="1"/>
          <p:nvPr/>
        </p:nvSpPr>
        <p:spPr>
          <a:xfrm>
            <a:off x="3284498" y="25794091"/>
            <a:ext cx="4556890" cy="707886"/>
          </a:xfrm>
          <a:prstGeom prst="rect">
            <a:avLst/>
          </a:prstGeom>
          <a:noFill/>
          <a:ln>
            <a:solidFill>
              <a:schemeClr val="tx1"/>
            </a:solidFill>
          </a:ln>
        </p:spPr>
        <p:txBody>
          <a:bodyPr wrap="square" rtlCol="0">
            <a:spAutoFit/>
          </a:bodyPr>
          <a:lstStyle/>
          <a:p>
            <a:pPr algn="ctr"/>
            <a:r>
              <a:rPr lang="en-US" sz="4000" dirty="0"/>
              <a:t>Spectral Data [3]</a:t>
            </a:r>
          </a:p>
        </p:txBody>
      </p:sp>
      <p:sp>
        <p:nvSpPr>
          <p:cNvPr id="125" name="TextBox 124"/>
          <p:cNvSpPr txBox="1"/>
          <p:nvPr/>
        </p:nvSpPr>
        <p:spPr>
          <a:xfrm>
            <a:off x="1469548" y="29667935"/>
            <a:ext cx="3745241" cy="1323439"/>
          </a:xfrm>
          <a:prstGeom prst="rect">
            <a:avLst/>
          </a:prstGeom>
          <a:noFill/>
          <a:ln>
            <a:solidFill>
              <a:schemeClr val="tx1"/>
            </a:solidFill>
          </a:ln>
        </p:spPr>
        <p:txBody>
          <a:bodyPr wrap="square" rtlCol="0">
            <a:spAutoFit/>
          </a:bodyPr>
          <a:lstStyle/>
          <a:p>
            <a:pPr algn="ctr"/>
            <a:r>
              <a:rPr lang="en-US" sz="4000" dirty="0"/>
              <a:t>Images from</a:t>
            </a:r>
          </a:p>
          <a:p>
            <a:pPr algn="ctr"/>
            <a:r>
              <a:rPr lang="en-US" sz="4000" dirty="0"/>
              <a:t>Predicate Device</a:t>
            </a:r>
          </a:p>
        </p:txBody>
      </p:sp>
      <p:sp>
        <p:nvSpPr>
          <p:cNvPr id="126" name="TextBox 125"/>
          <p:cNvSpPr txBox="1"/>
          <p:nvPr/>
        </p:nvSpPr>
        <p:spPr>
          <a:xfrm>
            <a:off x="5739903" y="29655912"/>
            <a:ext cx="3473086" cy="1323439"/>
          </a:xfrm>
          <a:prstGeom prst="rect">
            <a:avLst/>
          </a:prstGeom>
          <a:noFill/>
          <a:ln>
            <a:solidFill>
              <a:schemeClr val="tx1"/>
            </a:solidFill>
          </a:ln>
        </p:spPr>
        <p:txBody>
          <a:bodyPr wrap="square" rtlCol="0">
            <a:spAutoFit/>
          </a:bodyPr>
          <a:lstStyle/>
          <a:p>
            <a:pPr algn="ctr"/>
            <a:r>
              <a:rPr lang="en-US" sz="4000" dirty="0"/>
              <a:t>Images from</a:t>
            </a:r>
          </a:p>
          <a:p>
            <a:pPr algn="ctr"/>
            <a:r>
              <a:rPr lang="en-US" sz="4000" dirty="0"/>
              <a:t>New Device</a:t>
            </a:r>
          </a:p>
        </p:txBody>
      </p:sp>
      <p:cxnSp>
        <p:nvCxnSpPr>
          <p:cNvPr id="127" name="Straight Arrow Connector 126"/>
          <p:cNvCxnSpPr>
            <a:stCxn id="13" idx="2"/>
            <a:endCxn id="118" idx="0"/>
          </p:cNvCxnSpPr>
          <p:nvPr/>
        </p:nvCxnSpPr>
        <p:spPr>
          <a:xfrm flipH="1">
            <a:off x="5533381" y="22840464"/>
            <a:ext cx="24977" cy="914941"/>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8" idx="2"/>
            <a:endCxn id="123" idx="0"/>
          </p:cNvCxnSpPr>
          <p:nvPr/>
        </p:nvCxnSpPr>
        <p:spPr>
          <a:xfrm>
            <a:off x="5533381" y="25078844"/>
            <a:ext cx="29562" cy="715247"/>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endCxn id="120" idx="0"/>
          </p:cNvCxnSpPr>
          <p:nvPr/>
        </p:nvCxnSpPr>
        <p:spPr>
          <a:xfrm flipH="1">
            <a:off x="3342170" y="26501977"/>
            <a:ext cx="2148848" cy="1133634"/>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23" idx="2"/>
            <a:endCxn id="122" idx="0"/>
          </p:cNvCxnSpPr>
          <p:nvPr/>
        </p:nvCxnSpPr>
        <p:spPr>
          <a:xfrm>
            <a:off x="5562943" y="26501977"/>
            <a:ext cx="1913503" cy="1143000"/>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0" idx="2"/>
            <a:endCxn id="125" idx="0"/>
          </p:cNvCxnSpPr>
          <p:nvPr/>
        </p:nvCxnSpPr>
        <p:spPr>
          <a:xfrm flipH="1">
            <a:off x="3342169" y="28959050"/>
            <a:ext cx="1" cy="708885"/>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2" idx="2"/>
            <a:endCxn id="126" idx="0"/>
          </p:cNvCxnSpPr>
          <p:nvPr/>
        </p:nvCxnSpPr>
        <p:spPr>
          <a:xfrm>
            <a:off x="7476446" y="28968416"/>
            <a:ext cx="0" cy="687496"/>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6864" y="32004136"/>
            <a:ext cx="1334627" cy="13539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5500"/>
              </a:lnSpc>
            </a:pPr>
            <a:r>
              <a:rPr lang="en-US" sz="4400" dirty="0">
                <a:solidFill>
                  <a:schemeClr val="tx1"/>
                </a:solidFill>
              </a:rPr>
              <a:t>?</a:t>
            </a:r>
            <a:endParaRPr lang="en-US" sz="6600" dirty="0">
              <a:solidFill>
                <a:schemeClr val="tx1"/>
              </a:solidFill>
            </a:endParaRPr>
          </a:p>
          <a:p>
            <a:pPr algn="ctr">
              <a:lnSpc>
                <a:spcPts val="5500"/>
              </a:lnSpc>
            </a:pPr>
            <a:r>
              <a:rPr lang="en-US" sz="9600" dirty="0">
                <a:solidFill>
                  <a:schemeClr val="tx1"/>
                </a:solidFill>
              </a:rPr>
              <a:t>=</a:t>
            </a:r>
            <a:endParaRPr lang="en-US" sz="20000" dirty="0">
              <a:solidFill>
                <a:schemeClr val="tx1"/>
              </a:solidFill>
            </a:endParaRPr>
          </a:p>
        </p:txBody>
      </p:sp>
      <p:cxnSp>
        <p:nvCxnSpPr>
          <p:cNvPr id="149" name="Straight Arrow Connector 148"/>
          <p:cNvCxnSpPr>
            <a:stCxn id="125" idx="2"/>
            <a:endCxn id="136" idx="1"/>
          </p:cNvCxnSpPr>
          <p:nvPr/>
        </p:nvCxnSpPr>
        <p:spPr>
          <a:xfrm>
            <a:off x="3342169" y="30991374"/>
            <a:ext cx="1560147" cy="1211046"/>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26" idx="2"/>
            <a:endCxn id="136" idx="7"/>
          </p:cNvCxnSpPr>
          <p:nvPr/>
        </p:nvCxnSpPr>
        <p:spPr>
          <a:xfrm flipH="1">
            <a:off x="5846039" y="30979351"/>
            <a:ext cx="1630407" cy="1223069"/>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1028" name="Picture 4" descr="C:\Users\wcc\Desktop\getimagespec\brain.jpg"/>
          <p:cNvPicPr>
            <a:picLocks noChangeAspect="1" noChangeArrowheads="1"/>
          </p:cNvPicPr>
          <p:nvPr/>
        </p:nvPicPr>
        <p:blipFill rotWithShape="1">
          <a:blip r:embed="rId11">
            <a:extLst>
              <a:ext uri="{28A0092B-C50C-407E-A947-70E740481C1C}">
                <a14:useLocalDpi xmlns:a14="http://schemas.microsoft.com/office/drawing/2010/main" val="0"/>
              </a:ext>
            </a:extLst>
          </a:blip>
          <a:srcRect l="12834" t="20742" r="13027" b="19301"/>
          <a:stretch/>
        </p:blipFill>
        <p:spPr bwMode="auto">
          <a:xfrm>
            <a:off x="20129745" y="8952247"/>
            <a:ext cx="9401787" cy="760344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flipH="1">
            <a:off x="13648713" y="16452890"/>
            <a:ext cx="5486400" cy="707886"/>
          </a:xfrm>
          <a:prstGeom prst="rect">
            <a:avLst/>
          </a:prstGeom>
          <a:noFill/>
        </p:spPr>
        <p:txBody>
          <a:bodyPr wrap="square" rtlCol="0">
            <a:spAutoFit/>
          </a:bodyPr>
          <a:lstStyle/>
          <a:p>
            <a:pPr algn="ctr"/>
            <a:r>
              <a:rPr lang="en-US" sz="4000" dirty="0"/>
              <a:t>(a) Bladder</a:t>
            </a:r>
          </a:p>
        </p:txBody>
      </p:sp>
      <p:sp>
        <p:nvSpPr>
          <p:cNvPr id="82" name="TextBox 81"/>
          <p:cNvSpPr txBox="1"/>
          <p:nvPr/>
        </p:nvSpPr>
        <p:spPr>
          <a:xfrm flipH="1">
            <a:off x="22642845" y="16385273"/>
            <a:ext cx="5486400" cy="707886"/>
          </a:xfrm>
          <a:prstGeom prst="rect">
            <a:avLst/>
          </a:prstGeom>
          <a:noFill/>
        </p:spPr>
        <p:txBody>
          <a:bodyPr wrap="square" rtlCol="0">
            <a:spAutoFit/>
          </a:bodyPr>
          <a:lstStyle/>
          <a:p>
            <a:pPr algn="ctr"/>
            <a:r>
              <a:rPr lang="en-US" sz="4000" dirty="0"/>
              <a:t>(b) Brain</a:t>
            </a:r>
          </a:p>
        </p:txBody>
      </p:sp>
      <p:sp>
        <p:nvSpPr>
          <p:cNvPr id="83" name="TextBox 82"/>
          <p:cNvSpPr txBox="1"/>
          <p:nvPr/>
        </p:nvSpPr>
        <p:spPr>
          <a:xfrm flipH="1">
            <a:off x="31779363" y="16308738"/>
            <a:ext cx="5486400" cy="707886"/>
          </a:xfrm>
          <a:prstGeom prst="rect">
            <a:avLst/>
          </a:prstGeom>
          <a:noFill/>
        </p:spPr>
        <p:txBody>
          <a:bodyPr wrap="square" rtlCol="0">
            <a:spAutoFit/>
          </a:bodyPr>
          <a:lstStyle/>
          <a:p>
            <a:pPr algn="ctr"/>
            <a:r>
              <a:rPr lang="en-US" sz="4000" dirty="0"/>
              <a:t>(c) Breast</a:t>
            </a:r>
          </a:p>
        </p:txBody>
      </p:sp>
      <p:sp>
        <p:nvSpPr>
          <p:cNvPr id="84" name="TextBox 83"/>
          <p:cNvSpPr txBox="1"/>
          <p:nvPr/>
        </p:nvSpPr>
        <p:spPr>
          <a:xfrm flipH="1">
            <a:off x="41396050" y="16452890"/>
            <a:ext cx="5486400" cy="707886"/>
          </a:xfrm>
          <a:prstGeom prst="rect">
            <a:avLst/>
          </a:prstGeom>
          <a:noFill/>
        </p:spPr>
        <p:txBody>
          <a:bodyPr wrap="square" rtlCol="0">
            <a:spAutoFit/>
          </a:bodyPr>
          <a:lstStyle/>
          <a:p>
            <a:pPr algn="ctr"/>
            <a:r>
              <a:rPr lang="en-US" sz="4000" dirty="0"/>
              <a:t>(d) Colon</a:t>
            </a:r>
          </a:p>
        </p:txBody>
      </p:sp>
      <p:sp>
        <p:nvSpPr>
          <p:cNvPr id="85" name="TextBox 84"/>
          <p:cNvSpPr txBox="1"/>
          <p:nvPr/>
        </p:nvSpPr>
        <p:spPr>
          <a:xfrm flipH="1">
            <a:off x="13558266" y="24584973"/>
            <a:ext cx="5486400" cy="707886"/>
          </a:xfrm>
          <a:prstGeom prst="rect">
            <a:avLst/>
          </a:prstGeom>
          <a:noFill/>
        </p:spPr>
        <p:txBody>
          <a:bodyPr wrap="square" rtlCol="0">
            <a:spAutoFit/>
          </a:bodyPr>
          <a:lstStyle/>
          <a:p>
            <a:pPr algn="ctr"/>
            <a:r>
              <a:rPr lang="en-US" sz="4000" dirty="0"/>
              <a:t>(e) Kidney</a:t>
            </a:r>
          </a:p>
        </p:txBody>
      </p:sp>
      <p:sp>
        <p:nvSpPr>
          <p:cNvPr id="86" name="TextBox 85"/>
          <p:cNvSpPr txBox="1"/>
          <p:nvPr/>
        </p:nvSpPr>
        <p:spPr>
          <a:xfrm flipH="1">
            <a:off x="22679239" y="24581064"/>
            <a:ext cx="5486400" cy="707886"/>
          </a:xfrm>
          <a:prstGeom prst="rect">
            <a:avLst/>
          </a:prstGeom>
          <a:noFill/>
        </p:spPr>
        <p:txBody>
          <a:bodyPr wrap="square" rtlCol="0">
            <a:spAutoFit/>
          </a:bodyPr>
          <a:lstStyle/>
          <a:p>
            <a:pPr algn="ctr"/>
            <a:r>
              <a:rPr lang="en-US" sz="4000" dirty="0"/>
              <a:t>(f) Liver</a:t>
            </a:r>
          </a:p>
        </p:txBody>
      </p:sp>
      <p:sp>
        <p:nvSpPr>
          <p:cNvPr id="87" name="TextBox 86"/>
          <p:cNvSpPr txBox="1"/>
          <p:nvPr/>
        </p:nvSpPr>
        <p:spPr>
          <a:xfrm flipH="1">
            <a:off x="31916006" y="24664056"/>
            <a:ext cx="5486400" cy="707886"/>
          </a:xfrm>
          <a:prstGeom prst="rect">
            <a:avLst/>
          </a:prstGeom>
          <a:noFill/>
        </p:spPr>
        <p:txBody>
          <a:bodyPr wrap="square" rtlCol="0">
            <a:spAutoFit/>
          </a:bodyPr>
          <a:lstStyle/>
          <a:p>
            <a:pPr algn="ctr"/>
            <a:r>
              <a:rPr lang="en-US" sz="4000" dirty="0"/>
              <a:t>(g) Lung</a:t>
            </a:r>
          </a:p>
        </p:txBody>
      </p:sp>
      <p:sp>
        <p:nvSpPr>
          <p:cNvPr id="90" name="TextBox 89"/>
          <p:cNvSpPr txBox="1"/>
          <p:nvPr/>
        </p:nvSpPr>
        <p:spPr>
          <a:xfrm flipH="1">
            <a:off x="41744100" y="24724901"/>
            <a:ext cx="5486400" cy="707886"/>
          </a:xfrm>
          <a:prstGeom prst="rect">
            <a:avLst/>
          </a:prstGeom>
          <a:noFill/>
        </p:spPr>
        <p:txBody>
          <a:bodyPr wrap="square" rtlCol="0">
            <a:spAutoFit/>
          </a:bodyPr>
          <a:lstStyle/>
          <a:p>
            <a:pPr algn="ctr"/>
            <a:r>
              <a:rPr lang="en-US" sz="4000" dirty="0"/>
              <a:t>(h) Uterine cervix</a:t>
            </a:r>
          </a:p>
        </p:txBody>
      </p:sp>
      <p:sp>
        <p:nvSpPr>
          <p:cNvPr id="21" name="TextBox 20"/>
          <p:cNvSpPr txBox="1"/>
          <p:nvPr/>
        </p:nvSpPr>
        <p:spPr>
          <a:xfrm>
            <a:off x="11554527" y="14570450"/>
            <a:ext cx="4837386" cy="1569660"/>
          </a:xfrm>
          <a:prstGeom prst="rect">
            <a:avLst/>
          </a:prstGeom>
          <a:noFill/>
        </p:spPr>
        <p:txBody>
          <a:bodyPr wrap="square" rtlCol="0">
            <a:spAutoFit/>
          </a:bodyPr>
          <a:lstStyle/>
          <a:p>
            <a:r>
              <a:rPr lang="en-US" sz="2400" dirty="0"/>
              <a:t>1: Superficial (umbrella) cells</a:t>
            </a:r>
          </a:p>
          <a:p>
            <a:r>
              <a:rPr lang="en-US" sz="2400" dirty="0"/>
              <a:t>2: Intermediate urothelial cells </a:t>
            </a:r>
          </a:p>
          <a:p>
            <a:r>
              <a:rPr lang="en-US" sz="2400" dirty="0"/>
              <a:t>3: Connective tissue</a:t>
            </a:r>
          </a:p>
          <a:p>
            <a:r>
              <a:rPr lang="en-US" sz="2400" dirty="0"/>
              <a:t>4: Basal urothelial cells</a:t>
            </a:r>
          </a:p>
        </p:txBody>
      </p:sp>
      <p:sp>
        <p:nvSpPr>
          <p:cNvPr id="91" name="TextBox 90"/>
          <p:cNvSpPr txBox="1"/>
          <p:nvPr/>
        </p:nvSpPr>
        <p:spPr>
          <a:xfrm>
            <a:off x="20305697" y="15157767"/>
            <a:ext cx="4837386" cy="1200329"/>
          </a:xfrm>
          <a:prstGeom prst="rect">
            <a:avLst/>
          </a:prstGeom>
          <a:noFill/>
        </p:spPr>
        <p:txBody>
          <a:bodyPr wrap="square" rtlCol="0">
            <a:spAutoFit/>
          </a:bodyPr>
          <a:lstStyle/>
          <a:p>
            <a:r>
              <a:rPr lang="en-US" sz="2400" dirty="0"/>
              <a:t>1: Blood vessel, RBC’s</a:t>
            </a:r>
          </a:p>
          <a:p>
            <a:r>
              <a:rPr lang="en-US" sz="2400" dirty="0"/>
              <a:t>2: Neuron</a:t>
            </a:r>
          </a:p>
          <a:p>
            <a:r>
              <a:rPr lang="en-US" sz="2400" dirty="0"/>
              <a:t>3: Neuropil</a:t>
            </a:r>
          </a:p>
        </p:txBody>
      </p:sp>
      <p:sp>
        <p:nvSpPr>
          <p:cNvPr id="92" name="TextBox 91"/>
          <p:cNvSpPr txBox="1"/>
          <p:nvPr/>
        </p:nvSpPr>
        <p:spPr>
          <a:xfrm>
            <a:off x="34320927" y="15439535"/>
            <a:ext cx="4837386" cy="830997"/>
          </a:xfrm>
          <a:prstGeom prst="rect">
            <a:avLst/>
          </a:prstGeom>
          <a:noFill/>
        </p:spPr>
        <p:txBody>
          <a:bodyPr wrap="square" rtlCol="0">
            <a:spAutoFit/>
          </a:bodyPr>
          <a:lstStyle/>
          <a:p>
            <a:r>
              <a:rPr lang="en-US" sz="2400" dirty="0"/>
              <a:t>1: Connective tissue</a:t>
            </a:r>
          </a:p>
          <a:p>
            <a:r>
              <a:rPr lang="en-US" sz="2400" dirty="0"/>
              <a:t>2: Epithelial cells</a:t>
            </a:r>
          </a:p>
        </p:txBody>
      </p:sp>
      <p:sp>
        <p:nvSpPr>
          <p:cNvPr id="93" name="TextBox 92"/>
          <p:cNvSpPr txBox="1"/>
          <p:nvPr/>
        </p:nvSpPr>
        <p:spPr>
          <a:xfrm>
            <a:off x="16719863" y="20443557"/>
            <a:ext cx="3585834" cy="1938992"/>
          </a:xfrm>
          <a:prstGeom prst="rect">
            <a:avLst/>
          </a:prstGeom>
          <a:noFill/>
        </p:spPr>
        <p:txBody>
          <a:bodyPr wrap="square" rtlCol="0">
            <a:spAutoFit/>
          </a:bodyPr>
          <a:lstStyle/>
          <a:p>
            <a:r>
              <a:rPr lang="en-US" sz="2400" dirty="0"/>
              <a:t>1: RBC’s</a:t>
            </a:r>
          </a:p>
          <a:p>
            <a:r>
              <a:rPr lang="en-US" sz="2400" dirty="0"/>
              <a:t>2: Tubule, cytoplasm</a:t>
            </a:r>
          </a:p>
          <a:p>
            <a:r>
              <a:rPr lang="en-US" sz="2400" dirty="0"/>
              <a:t>3: Nucleus [glomerulus]</a:t>
            </a:r>
          </a:p>
          <a:p>
            <a:r>
              <a:rPr lang="en-US" sz="2400" dirty="0"/>
              <a:t>4: Cytoplasm [glomerulus]</a:t>
            </a:r>
          </a:p>
          <a:p>
            <a:r>
              <a:rPr lang="en-US" sz="2400" dirty="0"/>
              <a:t>5: Tubule, nucleus</a:t>
            </a:r>
          </a:p>
        </p:txBody>
      </p:sp>
      <p:sp>
        <p:nvSpPr>
          <p:cNvPr id="94" name="TextBox 93"/>
          <p:cNvSpPr txBox="1"/>
          <p:nvPr/>
        </p:nvSpPr>
        <p:spPr>
          <a:xfrm>
            <a:off x="24276011" y="23234708"/>
            <a:ext cx="4837386" cy="830997"/>
          </a:xfrm>
          <a:prstGeom prst="rect">
            <a:avLst/>
          </a:prstGeom>
          <a:noFill/>
        </p:spPr>
        <p:txBody>
          <a:bodyPr wrap="square" rtlCol="0">
            <a:spAutoFit/>
          </a:bodyPr>
          <a:lstStyle/>
          <a:p>
            <a:r>
              <a:rPr lang="en-US" sz="2400" dirty="0"/>
              <a:t>1: Hepatocyte, nucleus</a:t>
            </a:r>
          </a:p>
          <a:p>
            <a:r>
              <a:rPr lang="en-US" sz="2400" dirty="0"/>
              <a:t>2:Hepatocyte, cytoplasm</a:t>
            </a:r>
          </a:p>
        </p:txBody>
      </p:sp>
      <p:sp>
        <p:nvSpPr>
          <p:cNvPr id="95" name="TextBox 94"/>
          <p:cNvSpPr txBox="1"/>
          <p:nvPr/>
        </p:nvSpPr>
        <p:spPr>
          <a:xfrm>
            <a:off x="31929791" y="22382549"/>
            <a:ext cx="3915353" cy="1200329"/>
          </a:xfrm>
          <a:prstGeom prst="rect">
            <a:avLst/>
          </a:prstGeom>
          <a:noFill/>
        </p:spPr>
        <p:txBody>
          <a:bodyPr wrap="square" rtlCol="0">
            <a:spAutoFit/>
          </a:bodyPr>
          <a:lstStyle/>
          <a:p>
            <a:r>
              <a:rPr lang="en-US" sz="2400" dirty="0"/>
              <a:t>1: Blood vessel, RBC’s</a:t>
            </a:r>
          </a:p>
          <a:p>
            <a:r>
              <a:rPr lang="en-US" sz="2400" dirty="0"/>
              <a:t>2: Alveolar walls (</a:t>
            </a:r>
            <a:r>
              <a:rPr lang="en-US" sz="2400" dirty="0" smtClean="0"/>
              <a:t>cytoplasm)</a:t>
            </a:r>
            <a:endParaRPr lang="en-US" sz="2400" dirty="0"/>
          </a:p>
          <a:p>
            <a:r>
              <a:rPr lang="en-US" sz="2400" dirty="0"/>
              <a:t>3: Alveolar walls (nuclei)</a:t>
            </a:r>
          </a:p>
        </p:txBody>
      </p:sp>
      <p:sp>
        <p:nvSpPr>
          <p:cNvPr id="96" name="TextBox 95"/>
          <p:cNvSpPr txBox="1"/>
          <p:nvPr/>
        </p:nvSpPr>
        <p:spPr>
          <a:xfrm>
            <a:off x="43740989" y="21457473"/>
            <a:ext cx="3635377" cy="1569660"/>
          </a:xfrm>
          <a:prstGeom prst="rect">
            <a:avLst/>
          </a:prstGeom>
          <a:noFill/>
        </p:spPr>
        <p:txBody>
          <a:bodyPr wrap="square" rtlCol="0">
            <a:spAutoFit/>
          </a:bodyPr>
          <a:lstStyle/>
          <a:p>
            <a:r>
              <a:rPr lang="en-US" sz="2400" dirty="0"/>
              <a:t>1: Superficial cells</a:t>
            </a:r>
          </a:p>
          <a:p>
            <a:r>
              <a:rPr lang="en-US" sz="2400" dirty="0"/>
              <a:t>2: </a:t>
            </a:r>
            <a:r>
              <a:rPr lang="en-US" sz="2400" dirty="0" smtClean="0"/>
              <a:t>Intermediate cells </a:t>
            </a:r>
            <a:endParaRPr lang="en-US" sz="2400" dirty="0"/>
          </a:p>
          <a:p>
            <a:r>
              <a:rPr lang="en-US" sz="2400" dirty="0"/>
              <a:t>3: Basal </a:t>
            </a:r>
            <a:r>
              <a:rPr lang="en-US" sz="2400" dirty="0" smtClean="0"/>
              <a:t>cells</a:t>
            </a:r>
            <a:endParaRPr lang="en-US" sz="2400" dirty="0"/>
          </a:p>
          <a:p>
            <a:r>
              <a:rPr lang="en-US" sz="2400" dirty="0"/>
              <a:t>4: Stroma</a:t>
            </a:r>
          </a:p>
        </p:txBody>
      </p:sp>
      <p:sp>
        <p:nvSpPr>
          <p:cNvPr id="97" name="TextBox 96"/>
          <p:cNvSpPr txBox="1"/>
          <p:nvPr/>
        </p:nvSpPr>
        <p:spPr>
          <a:xfrm>
            <a:off x="44139250" y="12658559"/>
            <a:ext cx="3091250" cy="1938992"/>
          </a:xfrm>
          <a:prstGeom prst="rect">
            <a:avLst/>
          </a:prstGeom>
          <a:noFill/>
        </p:spPr>
        <p:txBody>
          <a:bodyPr wrap="square" rtlCol="0">
            <a:spAutoFit/>
          </a:bodyPr>
          <a:lstStyle/>
          <a:p>
            <a:r>
              <a:rPr lang="en-US" sz="2400" dirty="0"/>
              <a:t>1: RBC’s</a:t>
            </a:r>
          </a:p>
          <a:p>
            <a:r>
              <a:rPr lang="en-US" sz="2400" dirty="0"/>
              <a:t>2: </a:t>
            </a:r>
            <a:r>
              <a:rPr lang="en-US" sz="2400" dirty="0" err="1"/>
              <a:t>Muscularis</a:t>
            </a:r>
            <a:r>
              <a:rPr lang="en-US" sz="2400" dirty="0"/>
              <a:t> mucosa</a:t>
            </a:r>
          </a:p>
          <a:p>
            <a:r>
              <a:rPr lang="en-US" sz="2400" dirty="0"/>
              <a:t>3: Epithelial cells (glandular)</a:t>
            </a:r>
          </a:p>
          <a:p>
            <a:r>
              <a:rPr lang="en-US" sz="2400" dirty="0"/>
              <a:t>4. Lamina </a:t>
            </a:r>
            <a:r>
              <a:rPr lang="en-US" sz="2400" dirty="0" err="1"/>
              <a:t>propria</a:t>
            </a:r>
            <a:r>
              <a:rPr lang="en-US" sz="2400" dirty="0"/>
              <a:t> </a:t>
            </a:r>
          </a:p>
        </p:txBody>
      </p:sp>
      <p:sp>
        <p:nvSpPr>
          <p:cNvPr id="98" name="Text Box 34"/>
          <p:cNvSpPr txBox="1">
            <a:spLocks noChangeArrowheads="1"/>
          </p:cNvSpPr>
          <p:nvPr/>
        </p:nvSpPr>
        <p:spPr bwMode="auto">
          <a:xfrm>
            <a:off x="11048208" y="25598699"/>
            <a:ext cx="18531168" cy="1204603"/>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COLOR RENDERING SIMULATION</a:t>
            </a:r>
          </a:p>
        </p:txBody>
      </p:sp>
      <p:sp>
        <p:nvSpPr>
          <p:cNvPr id="80" name="TextBox 52"/>
          <p:cNvSpPr txBox="1">
            <a:spLocks noChangeArrowheads="1"/>
          </p:cNvSpPr>
          <p:nvPr/>
        </p:nvSpPr>
        <p:spPr bwMode="auto">
          <a:xfrm>
            <a:off x="291158" y="35762682"/>
            <a:ext cx="11810605" cy="553998"/>
          </a:xfrm>
          <a:prstGeom prst="rect">
            <a:avLst/>
          </a:prstGeom>
          <a:noFill/>
          <a:ln w="9525">
            <a:noFill/>
            <a:miter lim="800000"/>
            <a:headEnd/>
            <a:tailEnd/>
          </a:ln>
        </p:spPr>
        <p:txBody>
          <a:bodyPr wrap="none">
            <a:spAutoFit/>
          </a:bodyPr>
          <a:lstStyle/>
          <a:p>
            <a:pPr eaLnBrk="0" hangingPunct="0"/>
            <a:r>
              <a:rPr lang="en-US" sz="3000" b="0" dirty="0">
                <a:solidFill>
                  <a:schemeClr val="tx1"/>
                </a:solidFill>
                <a:latin typeface="Arial" panose="020B0604020202020204" pitchFamily="34" charset="0"/>
                <a:cs typeface="Arial" panose="020B0604020202020204" pitchFamily="34" charset="0"/>
              </a:rPr>
              <a:t>2018 OSEL Annual Student Science Poster Exhibit, August 1, 2018</a:t>
            </a:r>
          </a:p>
        </p:txBody>
      </p:sp>
      <p:sp>
        <p:nvSpPr>
          <p:cNvPr id="81" name="Text Box 34"/>
          <p:cNvSpPr txBox="1">
            <a:spLocks noChangeArrowheads="1"/>
          </p:cNvSpPr>
          <p:nvPr/>
        </p:nvSpPr>
        <p:spPr bwMode="auto">
          <a:xfrm>
            <a:off x="29949532" y="30871233"/>
            <a:ext cx="18417562" cy="1204603"/>
          </a:xfrm>
          <a:prstGeom prst="rect">
            <a:avLst/>
          </a:prstGeom>
          <a:noFill/>
          <a:ln w="38100">
            <a:solidFill>
              <a:schemeClr val="tx1"/>
            </a:solidFill>
            <a:miter lim="800000"/>
            <a:headEnd/>
            <a:tailEnd/>
          </a:ln>
          <a:effectLst/>
          <a:scene3d>
            <a:camera prst="orthographicFront"/>
            <a:lightRig rig="threePt" dir="t"/>
          </a:scene3d>
          <a:sp3d>
            <a:bevelT/>
          </a:sp3d>
        </p:spPr>
        <p:txBody>
          <a:bodyPr lIns="89168" tIns="44583" rIns="89168" bIns="44583" anchor="ctr"/>
          <a:lstStyle/>
          <a:p>
            <a:pPr algn="ctr" defTabSz="816892">
              <a:defRPr/>
            </a:pPr>
            <a:r>
              <a:rPr lang="en-US" sz="4800" b="1" dirty="0">
                <a:latin typeface="Arial" panose="020B0604020202020204" pitchFamily="34" charset="0"/>
                <a:cs typeface="Arial" panose="020B0604020202020204" pitchFamily="34" charset="0"/>
              </a:rPr>
              <a:t>REFERENCES</a:t>
            </a:r>
          </a:p>
        </p:txBody>
      </p:sp>
      <p:sp>
        <p:nvSpPr>
          <p:cNvPr id="105" name="TextBox 104"/>
          <p:cNvSpPr txBox="1"/>
          <p:nvPr/>
        </p:nvSpPr>
        <p:spPr>
          <a:xfrm>
            <a:off x="29896128" y="31803614"/>
            <a:ext cx="18470965" cy="3676530"/>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r>
              <a:rPr lang="en-US" sz="3400" b="0" dirty="0">
                <a:latin typeface="Arial" panose="020B0604020202020204" pitchFamily="34" charset="0"/>
                <a:cs typeface="Arial" panose="020B0604020202020204" pitchFamily="34" charset="0"/>
              </a:rPr>
              <a:t>[1] US </a:t>
            </a:r>
            <a:r>
              <a:rPr lang="en-US" sz="3400" b="0" dirty="0" err="1">
                <a:latin typeface="Arial" panose="020B0604020202020204" pitchFamily="34" charset="0"/>
                <a:cs typeface="Arial" panose="020B0604020202020204" pitchFamily="34" charset="0"/>
              </a:rPr>
              <a:t>Biomax</a:t>
            </a:r>
            <a:r>
              <a:rPr lang="en-US" sz="3400" b="0" dirty="0">
                <a:latin typeface="Arial" panose="020B0604020202020204" pitchFamily="34" charset="0"/>
                <a:cs typeface="Arial" panose="020B0604020202020204" pitchFamily="34" charset="0"/>
              </a:rPr>
              <a:t>, Inc., Rockville, MD, USA.</a:t>
            </a:r>
          </a:p>
          <a:p>
            <a:r>
              <a:rPr lang="en-US" sz="3400" b="0" dirty="0">
                <a:latin typeface="Arial" panose="020B0604020202020204" pitchFamily="34" charset="0"/>
                <a:cs typeface="Arial" panose="020B0604020202020204" pitchFamily="34" charset="0"/>
              </a:rPr>
              <a:t>[2] Evaluating color performance of whole-slide imaging devices by multispectral-imaging of biological tissues, SPIE 2017.</a:t>
            </a:r>
          </a:p>
          <a:p>
            <a:r>
              <a:rPr lang="en-US" sz="3400" b="0" dirty="0">
                <a:latin typeface="Arial" panose="020B0604020202020204" pitchFamily="34" charset="0"/>
                <a:cs typeface="Arial" panose="020B0604020202020204" pitchFamily="34" charset="0"/>
              </a:rPr>
              <a:t>[3] To be uploaded onto a GitHub repository</a:t>
            </a:r>
            <a:r>
              <a:rPr lang="en-US" sz="3400" b="0" dirty="0" smtClean="0">
                <a:latin typeface="Arial" panose="020B0604020202020204" pitchFamily="34" charset="0"/>
                <a:cs typeface="Arial" panose="020B0604020202020204" pitchFamily="34" charset="0"/>
              </a:rPr>
              <a:t>.</a:t>
            </a:r>
          </a:p>
          <a:p>
            <a:r>
              <a:rPr lang="en-US" sz="3400" b="0" dirty="0" smtClean="0">
                <a:latin typeface="Arial" panose="020B0604020202020204" pitchFamily="34" charset="0"/>
                <a:cs typeface="Arial" panose="020B0604020202020204" pitchFamily="34" charset="0"/>
              </a:rPr>
              <a:t>[4] </a:t>
            </a:r>
            <a:r>
              <a:rPr lang="en-US" sz="3400" b="0" dirty="0">
                <a:latin typeface="Arial" panose="020B0604020202020204" pitchFamily="34" charset="0"/>
                <a:cs typeface="Arial" panose="020B0604020202020204" pitchFamily="34" charset="0"/>
              </a:rPr>
              <a:t>Mills, S. E. (Ed.). (2007). </a:t>
            </a:r>
            <a:r>
              <a:rPr lang="en-US" sz="3400" b="0" i="1" dirty="0">
                <a:latin typeface="Arial" panose="020B0604020202020204" pitchFamily="34" charset="0"/>
                <a:cs typeface="Arial" panose="020B0604020202020204" pitchFamily="34" charset="0"/>
              </a:rPr>
              <a:t>Histology for pathologists</a:t>
            </a:r>
            <a:r>
              <a:rPr lang="en-US" sz="3400" b="0" dirty="0">
                <a:latin typeface="Arial" panose="020B0604020202020204" pitchFamily="34" charset="0"/>
                <a:cs typeface="Arial" panose="020B0604020202020204" pitchFamily="34" charset="0"/>
              </a:rPr>
              <a:t> (3rd ed.). </a:t>
            </a:r>
            <a:r>
              <a:rPr lang="en-US" sz="3400" b="0" dirty="0" smtClean="0">
                <a:latin typeface="Arial" panose="020B0604020202020204" pitchFamily="34" charset="0"/>
                <a:cs typeface="Arial" panose="020B0604020202020204" pitchFamily="34" charset="0"/>
              </a:rPr>
              <a:t>Philadelphia, PA</a:t>
            </a:r>
            <a:r>
              <a:rPr lang="en-US" sz="3400" b="0" dirty="0">
                <a:latin typeface="Arial" panose="020B0604020202020204" pitchFamily="34" charset="0"/>
                <a:cs typeface="Arial" panose="020B0604020202020204" pitchFamily="34" charset="0"/>
              </a:rPr>
              <a:t>: </a:t>
            </a:r>
            <a:r>
              <a:rPr lang="en-US" sz="3400" b="0" dirty="0" smtClean="0">
                <a:latin typeface="Arial" panose="020B0604020202020204" pitchFamily="34" charset="0"/>
                <a:cs typeface="Arial" panose="020B0604020202020204" pitchFamily="34" charset="0"/>
              </a:rPr>
              <a:t>Lippincott. </a:t>
            </a:r>
            <a:r>
              <a:rPr lang="en-US" sz="3400" b="0" dirty="0">
                <a:latin typeface="Arial" panose="020B0604020202020204" pitchFamily="34" charset="0"/>
                <a:cs typeface="Arial" panose="020B0604020202020204" pitchFamily="34" charset="0"/>
              </a:rPr>
              <a:t>Williams &amp; Wilkins. </a:t>
            </a:r>
          </a:p>
        </p:txBody>
      </p:sp>
      <p:pic>
        <p:nvPicPr>
          <p:cNvPr id="1026" name="Picture 2" descr="C:\Users\wcc\Desktop\poster\805_biomax.us_dst.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15925" y="21920356"/>
            <a:ext cx="3450145" cy="1222956"/>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4500" y="29654144"/>
            <a:ext cx="1239889" cy="1257781"/>
          </a:xfrm>
          <a:prstGeom prst="rect">
            <a:avLst/>
          </a:prstGeom>
        </p:spPr>
      </p:pic>
      <p:pic>
        <p:nvPicPr>
          <p:cNvPr id="113" name="Picture 1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418990" y="29602108"/>
            <a:ext cx="1316234" cy="1335228"/>
          </a:xfrm>
          <a:prstGeom prst="rect">
            <a:avLst/>
          </a:prstGeom>
        </p:spPr>
      </p:pic>
      <p:pic>
        <p:nvPicPr>
          <p:cNvPr id="5" name="Picture 4"/>
          <p:cNvPicPr>
            <a:picLocks noChangeAspect="1"/>
          </p:cNvPicPr>
          <p:nvPr/>
        </p:nvPicPr>
        <p:blipFill rotWithShape="1">
          <a:blip r:embed="rId15">
            <a:extLst>
              <a:ext uri="{28A0092B-C50C-407E-A947-70E740481C1C}">
                <a14:useLocalDpi xmlns:a14="http://schemas.microsoft.com/office/drawing/2010/main" val="0"/>
              </a:ext>
            </a:extLst>
          </a:blip>
          <a:srcRect l="13549" t="4818" r="14380"/>
          <a:stretch/>
        </p:blipFill>
        <p:spPr>
          <a:xfrm>
            <a:off x="25279929" y="16977763"/>
            <a:ext cx="1901911" cy="1226171"/>
          </a:xfrm>
          <a:prstGeom prst="rect">
            <a:avLst/>
          </a:prstGeom>
        </p:spPr>
      </p:pic>
      <p:pic>
        <p:nvPicPr>
          <p:cNvPr id="29" name="Picture 28"/>
          <p:cNvPicPr>
            <a:picLocks noChangeAspect="1"/>
          </p:cNvPicPr>
          <p:nvPr/>
        </p:nvPicPr>
        <p:blipFill rotWithShape="1">
          <a:blip r:embed="rId16">
            <a:extLst>
              <a:ext uri="{28A0092B-C50C-407E-A947-70E740481C1C}">
                <a14:useLocalDpi xmlns:a14="http://schemas.microsoft.com/office/drawing/2010/main" val="0"/>
              </a:ext>
            </a:extLst>
          </a:blip>
          <a:srcRect l="14872" r="13981"/>
          <a:stretch/>
        </p:blipFill>
        <p:spPr>
          <a:xfrm>
            <a:off x="24971367" y="8955932"/>
            <a:ext cx="2000740" cy="1289446"/>
          </a:xfrm>
          <a:prstGeom prst="rect">
            <a:avLst/>
          </a:prstGeom>
        </p:spPr>
      </p:pic>
      <p:pic>
        <p:nvPicPr>
          <p:cNvPr id="30" name="Picture 29"/>
          <p:cNvPicPr>
            <a:picLocks noChangeAspect="1"/>
          </p:cNvPicPr>
          <p:nvPr/>
        </p:nvPicPr>
        <p:blipFill rotWithShape="1">
          <a:blip r:embed="rId17">
            <a:extLst>
              <a:ext uri="{28A0092B-C50C-407E-A947-70E740481C1C}">
                <a14:useLocalDpi xmlns:a14="http://schemas.microsoft.com/office/drawing/2010/main" val="0"/>
              </a:ext>
            </a:extLst>
          </a:blip>
          <a:srcRect l="9299" r="10686"/>
          <a:stretch/>
        </p:blipFill>
        <p:spPr>
          <a:xfrm>
            <a:off x="29561640" y="12253598"/>
            <a:ext cx="2091847" cy="1261260"/>
          </a:xfrm>
          <a:prstGeom prst="rect">
            <a:avLst/>
          </a:prstGeom>
        </p:spPr>
      </p:pic>
      <p:pic>
        <p:nvPicPr>
          <p:cNvPr id="31" name="Picture 30"/>
          <p:cNvPicPr>
            <a:picLocks noChangeAspect="1"/>
          </p:cNvPicPr>
          <p:nvPr/>
        </p:nvPicPr>
        <p:blipFill rotWithShape="1">
          <a:blip r:embed="rId18">
            <a:extLst>
              <a:ext uri="{28A0092B-C50C-407E-A947-70E740481C1C}">
                <a14:useLocalDpi xmlns:a14="http://schemas.microsoft.com/office/drawing/2010/main" val="0"/>
              </a:ext>
            </a:extLst>
          </a:blip>
          <a:srcRect l="12551" r="11868"/>
          <a:stretch/>
        </p:blipFill>
        <p:spPr>
          <a:xfrm>
            <a:off x="44048596" y="15209394"/>
            <a:ext cx="2085991" cy="1382934"/>
          </a:xfrm>
          <a:prstGeom prst="rect">
            <a:avLst/>
          </a:prstGeom>
        </p:spPr>
      </p:pic>
      <p:pic>
        <p:nvPicPr>
          <p:cNvPr id="32" name="Picture 31"/>
          <p:cNvPicPr>
            <a:picLocks noChangeAspect="1"/>
          </p:cNvPicPr>
          <p:nvPr/>
        </p:nvPicPr>
        <p:blipFill rotWithShape="1">
          <a:blip r:embed="rId19" cstate="print">
            <a:extLst>
              <a:ext uri="{28A0092B-C50C-407E-A947-70E740481C1C}">
                <a14:useLocalDpi xmlns:a14="http://schemas.microsoft.com/office/drawing/2010/main" val="0"/>
              </a:ext>
            </a:extLst>
          </a:blip>
          <a:srcRect l="9844" r="10296"/>
          <a:stretch/>
        </p:blipFill>
        <p:spPr>
          <a:xfrm>
            <a:off x="11111310" y="18618243"/>
            <a:ext cx="1829190" cy="1115483"/>
          </a:xfrm>
          <a:prstGeom prst="rect">
            <a:avLst/>
          </a:prstGeom>
        </p:spPr>
      </p:pic>
      <p:pic>
        <p:nvPicPr>
          <p:cNvPr id="33" name="Picture 32"/>
          <p:cNvPicPr>
            <a:picLocks noChangeAspect="1"/>
          </p:cNvPicPr>
          <p:nvPr/>
        </p:nvPicPr>
        <p:blipFill rotWithShape="1">
          <a:blip r:embed="rId20">
            <a:extLst>
              <a:ext uri="{28A0092B-C50C-407E-A947-70E740481C1C}">
                <a14:useLocalDpi xmlns:a14="http://schemas.microsoft.com/office/drawing/2010/main" val="0"/>
              </a:ext>
            </a:extLst>
          </a:blip>
          <a:srcRect l="11574" r="13934"/>
          <a:stretch/>
        </p:blipFill>
        <p:spPr>
          <a:xfrm>
            <a:off x="34765642" y="17087530"/>
            <a:ext cx="2177858" cy="1366089"/>
          </a:xfrm>
          <a:prstGeom prst="rect">
            <a:avLst/>
          </a:prstGeom>
        </p:spPr>
      </p:pic>
      <p:pic>
        <p:nvPicPr>
          <p:cNvPr id="34" name="Picture 33"/>
          <p:cNvPicPr>
            <a:picLocks noChangeAspect="1"/>
          </p:cNvPicPr>
          <p:nvPr/>
        </p:nvPicPr>
        <p:blipFill rotWithShape="1">
          <a:blip r:embed="rId21">
            <a:extLst>
              <a:ext uri="{28A0092B-C50C-407E-A947-70E740481C1C}">
                <a14:useLocalDpi xmlns:a14="http://schemas.microsoft.com/office/drawing/2010/main" val="0"/>
              </a:ext>
            </a:extLst>
          </a:blip>
          <a:srcRect l="8942" t="1514" r="15862"/>
          <a:stretch/>
        </p:blipFill>
        <p:spPr>
          <a:xfrm>
            <a:off x="43661381" y="23462958"/>
            <a:ext cx="2473206" cy="1418861"/>
          </a:xfrm>
          <a:prstGeom prst="rect">
            <a:avLst/>
          </a:prstGeom>
        </p:spPr>
      </p:pic>
      <p:sp>
        <p:nvSpPr>
          <p:cNvPr id="115" name="TextBox 114"/>
          <p:cNvSpPr txBox="1"/>
          <p:nvPr/>
        </p:nvSpPr>
        <p:spPr>
          <a:xfrm>
            <a:off x="6250010" y="26552178"/>
            <a:ext cx="4556890" cy="1118255"/>
          </a:xfrm>
          <a:prstGeom prst="rect">
            <a:avLst/>
          </a:prstGeom>
          <a:noFill/>
          <a:ln>
            <a:noFill/>
          </a:ln>
        </p:spPr>
        <p:txBody>
          <a:bodyPr wrap="square" rtlCol="0">
            <a:spAutoFit/>
          </a:bodyPr>
          <a:lstStyle/>
          <a:p>
            <a:pPr algn="ctr">
              <a:lnSpc>
                <a:spcPts val="4000"/>
              </a:lnSpc>
            </a:pPr>
            <a:r>
              <a:rPr lang="en-US" sz="3600" dirty="0"/>
              <a:t>Downloaded by Sponsor B</a:t>
            </a:r>
          </a:p>
        </p:txBody>
      </p:sp>
      <p:sp>
        <p:nvSpPr>
          <p:cNvPr id="116" name="TextBox 115"/>
          <p:cNvSpPr txBox="1"/>
          <p:nvPr/>
        </p:nvSpPr>
        <p:spPr>
          <a:xfrm>
            <a:off x="657900" y="31242136"/>
            <a:ext cx="4556890" cy="1323439"/>
          </a:xfrm>
          <a:prstGeom prst="rect">
            <a:avLst/>
          </a:prstGeom>
          <a:noFill/>
          <a:ln>
            <a:noFill/>
          </a:ln>
        </p:spPr>
        <p:txBody>
          <a:bodyPr wrap="square" rtlCol="0">
            <a:spAutoFit/>
          </a:bodyPr>
          <a:lstStyle/>
          <a:p>
            <a:pPr algn="ctr"/>
            <a:r>
              <a:rPr lang="en-US" sz="4000" dirty="0"/>
              <a:t>510(k)</a:t>
            </a:r>
          </a:p>
          <a:p>
            <a:pPr algn="ctr"/>
            <a:r>
              <a:rPr lang="en-US" sz="4000" dirty="0"/>
              <a:t>submitted</a:t>
            </a:r>
          </a:p>
        </p:txBody>
      </p:sp>
      <p:sp>
        <p:nvSpPr>
          <p:cNvPr id="121" name="TextBox 120"/>
          <p:cNvSpPr txBox="1"/>
          <p:nvPr/>
        </p:nvSpPr>
        <p:spPr>
          <a:xfrm>
            <a:off x="-27900" y="26552178"/>
            <a:ext cx="4556890" cy="1118255"/>
          </a:xfrm>
          <a:prstGeom prst="rect">
            <a:avLst/>
          </a:prstGeom>
          <a:noFill/>
          <a:ln>
            <a:noFill/>
          </a:ln>
        </p:spPr>
        <p:txBody>
          <a:bodyPr wrap="square" rtlCol="0">
            <a:spAutoFit/>
          </a:bodyPr>
          <a:lstStyle/>
          <a:p>
            <a:pPr algn="ctr">
              <a:lnSpc>
                <a:spcPts val="4000"/>
              </a:lnSpc>
            </a:pPr>
            <a:r>
              <a:rPr lang="en-US" sz="3600" dirty="0"/>
              <a:t>Downloaded by Sponsor A</a:t>
            </a:r>
          </a:p>
        </p:txBody>
      </p:sp>
      <p:sp>
        <p:nvSpPr>
          <p:cNvPr id="134" name="TextBox 133"/>
          <p:cNvSpPr txBox="1"/>
          <p:nvPr/>
        </p:nvSpPr>
        <p:spPr>
          <a:xfrm>
            <a:off x="5534700" y="31200378"/>
            <a:ext cx="4556890" cy="1323439"/>
          </a:xfrm>
          <a:prstGeom prst="rect">
            <a:avLst/>
          </a:prstGeom>
          <a:noFill/>
          <a:ln>
            <a:noFill/>
          </a:ln>
        </p:spPr>
        <p:txBody>
          <a:bodyPr wrap="square" rtlCol="0">
            <a:spAutoFit/>
          </a:bodyPr>
          <a:lstStyle/>
          <a:p>
            <a:pPr algn="ctr"/>
            <a:r>
              <a:rPr lang="en-US" sz="4000" dirty="0"/>
              <a:t>510(k)</a:t>
            </a:r>
          </a:p>
          <a:p>
            <a:pPr algn="ctr"/>
            <a:r>
              <a:rPr lang="en-US" sz="4000" dirty="0"/>
              <a:t>submitted</a:t>
            </a:r>
          </a:p>
        </p:txBody>
      </p:sp>
      <p:cxnSp>
        <p:nvCxnSpPr>
          <p:cNvPr id="135" name="Straight Arrow Connector 134"/>
          <p:cNvCxnSpPr/>
          <p:nvPr/>
        </p:nvCxnSpPr>
        <p:spPr>
          <a:xfrm>
            <a:off x="5358877" y="33358104"/>
            <a:ext cx="15300" cy="744773"/>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172500" y="34172178"/>
            <a:ext cx="4556890" cy="612475"/>
          </a:xfrm>
          <a:prstGeom prst="rect">
            <a:avLst/>
          </a:prstGeom>
          <a:noFill/>
          <a:ln>
            <a:noFill/>
          </a:ln>
        </p:spPr>
        <p:txBody>
          <a:bodyPr wrap="square" rtlCol="0">
            <a:spAutoFit/>
          </a:bodyPr>
          <a:lstStyle/>
          <a:p>
            <a:pPr algn="ctr">
              <a:lnSpc>
                <a:spcPts val="4000"/>
              </a:lnSpc>
            </a:pPr>
            <a:r>
              <a:rPr lang="en-US" sz="4000" dirty="0"/>
              <a:t>SE or NSE</a:t>
            </a:r>
          </a:p>
        </p:txBody>
      </p:sp>
      <p:pic>
        <p:nvPicPr>
          <p:cNvPr id="78" name="Picture 77"/>
          <p:cNvPicPr>
            <a:picLocks noChangeAspect="1"/>
          </p:cNvPicPr>
          <p:nvPr/>
        </p:nvPicPr>
        <p:blipFill rotWithShape="1">
          <a:blip r:embed="rId22">
            <a:extLst>
              <a:ext uri="{28A0092B-C50C-407E-A947-70E740481C1C}">
                <a14:useLocalDpi xmlns:a14="http://schemas.microsoft.com/office/drawing/2010/main" val="0"/>
              </a:ext>
            </a:extLst>
          </a:blip>
          <a:srcRect t="1997" r="9123" b="9407"/>
          <a:stretch/>
        </p:blipFill>
        <p:spPr>
          <a:xfrm>
            <a:off x="15328236" y="8825278"/>
            <a:ext cx="4732489" cy="4613750"/>
          </a:xfrm>
          <a:prstGeom prst="rect">
            <a:avLst/>
          </a:prstGeom>
        </p:spPr>
      </p:pic>
      <p:pic>
        <p:nvPicPr>
          <p:cNvPr id="79" name="Picture 78"/>
          <p:cNvPicPr>
            <a:picLocks noChangeAspect="1"/>
          </p:cNvPicPr>
          <p:nvPr/>
        </p:nvPicPr>
        <p:blipFill rotWithShape="1">
          <a:blip r:embed="rId23">
            <a:extLst>
              <a:ext uri="{28A0092B-C50C-407E-A947-70E740481C1C}">
                <a14:useLocalDpi xmlns:a14="http://schemas.microsoft.com/office/drawing/2010/main" val="0"/>
              </a:ext>
            </a:extLst>
          </a:blip>
          <a:srcRect r="7456" b="8216"/>
          <a:stretch/>
        </p:blipFill>
        <p:spPr>
          <a:xfrm>
            <a:off x="20129745" y="8721317"/>
            <a:ext cx="4756793" cy="4717711"/>
          </a:xfrm>
          <a:prstGeom prst="rect">
            <a:avLst/>
          </a:prstGeom>
        </p:spPr>
      </p:pic>
      <p:pic>
        <p:nvPicPr>
          <p:cNvPr id="110" name="Picture 109"/>
          <p:cNvPicPr>
            <a:picLocks noChangeAspect="1"/>
          </p:cNvPicPr>
          <p:nvPr/>
        </p:nvPicPr>
        <p:blipFill rotWithShape="1">
          <a:blip r:embed="rId24">
            <a:extLst>
              <a:ext uri="{28A0092B-C50C-407E-A947-70E740481C1C}">
                <a14:useLocalDpi xmlns:a14="http://schemas.microsoft.com/office/drawing/2010/main" val="0"/>
              </a:ext>
            </a:extLst>
          </a:blip>
          <a:srcRect r="7895" b="8216"/>
          <a:stretch/>
        </p:blipFill>
        <p:spPr>
          <a:xfrm>
            <a:off x="31779363" y="8955931"/>
            <a:ext cx="4573703" cy="4557726"/>
          </a:xfrm>
          <a:prstGeom prst="rect">
            <a:avLst/>
          </a:prstGeom>
        </p:spPr>
      </p:pic>
      <p:pic>
        <p:nvPicPr>
          <p:cNvPr id="114" name="Picture 113"/>
          <p:cNvPicPr>
            <a:picLocks noChangeAspect="1"/>
          </p:cNvPicPr>
          <p:nvPr/>
        </p:nvPicPr>
        <p:blipFill rotWithShape="1">
          <a:blip r:embed="rId25">
            <a:extLst>
              <a:ext uri="{28A0092B-C50C-407E-A947-70E740481C1C}">
                <a14:useLocalDpi xmlns:a14="http://schemas.microsoft.com/office/drawing/2010/main" val="0"/>
              </a:ext>
            </a:extLst>
          </a:blip>
          <a:srcRect l="6439" t="5091" r="11753" b="8216"/>
          <a:stretch/>
        </p:blipFill>
        <p:spPr>
          <a:xfrm>
            <a:off x="11133637" y="19968647"/>
            <a:ext cx="4488297" cy="4756254"/>
          </a:xfrm>
          <a:prstGeom prst="rect">
            <a:avLst/>
          </a:prstGeom>
        </p:spPr>
      </p:pic>
      <p:pic>
        <p:nvPicPr>
          <p:cNvPr id="117" name="Picture 116"/>
          <p:cNvPicPr>
            <a:picLocks noChangeAspect="1"/>
          </p:cNvPicPr>
          <p:nvPr/>
        </p:nvPicPr>
        <p:blipFill rotWithShape="1">
          <a:blip r:embed="rId26">
            <a:extLst>
              <a:ext uri="{28A0092B-C50C-407E-A947-70E740481C1C}">
                <a14:useLocalDpi xmlns:a14="http://schemas.microsoft.com/office/drawing/2010/main" val="0"/>
              </a:ext>
            </a:extLst>
          </a:blip>
          <a:srcRect r="7895" b="8216"/>
          <a:stretch/>
        </p:blipFill>
        <p:spPr>
          <a:xfrm>
            <a:off x="20305698" y="17090736"/>
            <a:ext cx="4837386" cy="4820488"/>
          </a:xfrm>
          <a:prstGeom prst="rect">
            <a:avLst/>
          </a:prstGeom>
        </p:spPr>
      </p:pic>
      <p:pic>
        <p:nvPicPr>
          <p:cNvPr id="119" name="Picture 118"/>
          <p:cNvPicPr>
            <a:picLocks noChangeAspect="1"/>
          </p:cNvPicPr>
          <p:nvPr/>
        </p:nvPicPr>
        <p:blipFill rotWithShape="1">
          <a:blip r:embed="rId27">
            <a:extLst>
              <a:ext uri="{28A0092B-C50C-407E-A947-70E740481C1C}">
                <a14:useLocalDpi xmlns:a14="http://schemas.microsoft.com/office/drawing/2010/main" val="0"/>
              </a:ext>
            </a:extLst>
          </a:blip>
          <a:srcRect l="309" r="7895" b="8216"/>
          <a:stretch/>
        </p:blipFill>
        <p:spPr>
          <a:xfrm>
            <a:off x="29561640" y="17099562"/>
            <a:ext cx="5036302" cy="5035611"/>
          </a:xfrm>
          <a:prstGeom prst="rect">
            <a:avLst/>
          </a:prstGeom>
        </p:spPr>
      </p:pic>
      <p:pic>
        <p:nvPicPr>
          <p:cNvPr id="142" name="Picture 141"/>
          <p:cNvPicPr>
            <a:picLocks noChangeAspect="1"/>
          </p:cNvPicPr>
          <p:nvPr/>
        </p:nvPicPr>
        <p:blipFill rotWithShape="1">
          <a:blip r:embed="rId28">
            <a:extLst>
              <a:ext uri="{28A0092B-C50C-407E-A947-70E740481C1C}">
                <a14:useLocalDpi xmlns:a14="http://schemas.microsoft.com/office/drawing/2010/main" val="0"/>
              </a:ext>
            </a:extLst>
          </a:blip>
          <a:srcRect l="4249" r="8333" b="9952"/>
          <a:stretch/>
        </p:blipFill>
        <p:spPr>
          <a:xfrm>
            <a:off x="39086917" y="20325865"/>
            <a:ext cx="4365956" cy="4497323"/>
          </a:xfrm>
          <a:prstGeom prst="rect">
            <a:avLst/>
          </a:prstGeom>
        </p:spPr>
      </p:pic>
      <p:pic>
        <p:nvPicPr>
          <p:cNvPr id="28" name="Picture 27"/>
          <p:cNvPicPr>
            <a:picLocks noChangeAspect="1"/>
          </p:cNvPicPr>
          <p:nvPr/>
        </p:nvPicPr>
        <p:blipFill rotWithShape="1">
          <a:blip r:embed="rId29">
            <a:extLst>
              <a:ext uri="{28A0092B-C50C-407E-A947-70E740481C1C}">
                <a14:useLocalDpi xmlns:a14="http://schemas.microsoft.com/office/drawing/2010/main" val="0"/>
              </a:ext>
            </a:extLst>
          </a:blip>
          <a:srcRect l="11398" r="12981"/>
          <a:stretch/>
        </p:blipFill>
        <p:spPr>
          <a:xfrm>
            <a:off x="18075842" y="13504162"/>
            <a:ext cx="1984883" cy="1291881"/>
          </a:xfrm>
          <a:prstGeom prst="rect">
            <a:avLst/>
          </a:prstGeom>
        </p:spPr>
      </p:pic>
      <p:pic>
        <p:nvPicPr>
          <p:cNvPr id="153" name="Picture 152"/>
          <p:cNvPicPr>
            <a:picLocks noChangeAspect="1" noChangeArrowheads="1"/>
          </p:cNvPicPr>
          <p:nvPr/>
        </p:nvPicPr>
        <p:blipFill rotWithShape="1">
          <a:blip r:embed="rId30">
            <a:extLst>
              <a:ext uri="{28A0092B-C50C-407E-A947-70E740481C1C}">
                <a14:useLocalDpi xmlns:a14="http://schemas.microsoft.com/office/drawing/2010/main" val="0"/>
              </a:ext>
            </a:extLst>
          </a:blip>
          <a:srcRect l="8830" t="4878" r="49865" b="9368"/>
          <a:stretch/>
        </p:blipFill>
        <p:spPr bwMode="auto">
          <a:xfrm>
            <a:off x="8092892" y="23398925"/>
            <a:ext cx="2729774" cy="2010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 name="Picture 144"/>
          <p:cNvPicPr>
            <a:picLocks noChangeAspect="1"/>
          </p:cNvPicPr>
          <p:nvPr/>
        </p:nvPicPr>
        <p:blipFill rotWithShape="1">
          <a:blip r:embed="rId31">
            <a:extLst>
              <a:ext uri="{28A0092B-C50C-407E-A947-70E740481C1C}">
                <a14:useLocalDpi xmlns:a14="http://schemas.microsoft.com/office/drawing/2010/main" val="0"/>
              </a:ext>
            </a:extLst>
          </a:blip>
          <a:srcRect l="678" r="7757" b="8216"/>
          <a:stretch/>
        </p:blipFill>
        <p:spPr>
          <a:xfrm>
            <a:off x="39131610" y="11987486"/>
            <a:ext cx="4664053" cy="4675195"/>
          </a:xfrm>
          <a:prstGeom prst="rect">
            <a:avLst/>
          </a:prstGeom>
        </p:spPr>
      </p:pic>
      <p:sp>
        <p:nvSpPr>
          <p:cNvPr id="150" name="Left Bracket 149"/>
          <p:cNvSpPr/>
          <p:nvPr/>
        </p:nvSpPr>
        <p:spPr>
          <a:xfrm>
            <a:off x="15181387" y="17490243"/>
            <a:ext cx="293698" cy="2256000"/>
          </a:xfrm>
          <a:prstGeom prst="lef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1" name="Right Bracket 150"/>
          <p:cNvSpPr/>
          <p:nvPr/>
        </p:nvSpPr>
        <p:spPr>
          <a:xfrm>
            <a:off x="18040094" y="17547672"/>
            <a:ext cx="381362" cy="2256000"/>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TextBox 105"/>
          <p:cNvSpPr txBox="1"/>
          <p:nvPr/>
        </p:nvSpPr>
        <p:spPr>
          <a:xfrm>
            <a:off x="19659600" y="26930095"/>
            <a:ext cx="9871931" cy="2753201"/>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marL="0" algn="l" defTabSz="4909541" rtl="0" eaLnBrk="1" latinLnBrk="0" hangingPunct="1">
              <a:defRPr sz="9642" kern="1200">
                <a:solidFill>
                  <a:schemeClr val="tx1"/>
                </a:solidFill>
                <a:latin typeface="+mn-lt"/>
                <a:ea typeface="+mn-ea"/>
                <a:cs typeface="+mn-cs"/>
              </a:defRPr>
            </a:lvl1pPr>
            <a:lvl2pPr marL="2454772" algn="l" defTabSz="4909541" rtl="0" eaLnBrk="1" latinLnBrk="0" hangingPunct="1">
              <a:defRPr sz="9642" kern="1200">
                <a:solidFill>
                  <a:schemeClr val="tx1"/>
                </a:solidFill>
                <a:latin typeface="+mn-lt"/>
                <a:ea typeface="+mn-ea"/>
                <a:cs typeface="+mn-cs"/>
              </a:defRPr>
            </a:lvl2pPr>
            <a:lvl3pPr marL="4909541" algn="l" defTabSz="4909541" rtl="0" eaLnBrk="1" latinLnBrk="0" hangingPunct="1">
              <a:defRPr sz="9642" kern="1200">
                <a:solidFill>
                  <a:schemeClr val="tx1"/>
                </a:solidFill>
                <a:latin typeface="+mn-lt"/>
                <a:ea typeface="+mn-ea"/>
                <a:cs typeface="+mn-cs"/>
              </a:defRPr>
            </a:lvl3pPr>
            <a:lvl4pPr marL="7364312" algn="l" defTabSz="4909541" rtl="0" eaLnBrk="1" latinLnBrk="0" hangingPunct="1">
              <a:defRPr sz="9642" kern="1200">
                <a:solidFill>
                  <a:schemeClr val="tx1"/>
                </a:solidFill>
                <a:latin typeface="+mn-lt"/>
                <a:ea typeface="+mn-ea"/>
                <a:cs typeface="+mn-cs"/>
              </a:defRPr>
            </a:lvl4pPr>
            <a:lvl5pPr marL="9819084" algn="l" defTabSz="4909541" rtl="0" eaLnBrk="1" latinLnBrk="0" hangingPunct="1">
              <a:defRPr sz="9642" kern="1200">
                <a:solidFill>
                  <a:schemeClr val="tx1"/>
                </a:solidFill>
                <a:latin typeface="+mn-lt"/>
                <a:ea typeface="+mn-ea"/>
                <a:cs typeface="+mn-cs"/>
              </a:defRPr>
            </a:lvl5pPr>
            <a:lvl6pPr marL="12273854" algn="l" defTabSz="4909541" rtl="0" eaLnBrk="1" latinLnBrk="0" hangingPunct="1">
              <a:defRPr sz="9642" kern="1200">
                <a:solidFill>
                  <a:schemeClr val="tx1"/>
                </a:solidFill>
                <a:latin typeface="+mn-lt"/>
                <a:ea typeface="+mn-ea"/>
                <a:cs typeface="+mn-cs"/>
              </a:defRPr>
            </a:lvl6pPr>
            <a:lvl7pPr marL="14728624" algn="l" defTabSz="4909541" rtl="0" eaLnBrk="1" latinLnBrk="0" hangingPunct="1">
              <a:defRPr sz="9642" kern="1200">
                <a:solidFill>
                  <a:schemeClr val="tx1"/>
                </a:solidFill>
                <a:latin typeface="+mn-lt"/>
                <a:ea typeface="+mn-ea"/>
                <a:cs typeface="+mn-cs"/>
              </a:defRPr>
            </a:lvl7pPr>
            <a:lvl8pPr marL="17183395" algn="l" defTabSz="4909541" rtl="0" eaLnBrk="1" latinLnBrk="0" hangingPunct="1">
              <a:defRPr sz="9642" kern="1200">
                <a:solidFill>
                  <a:schemeClr val="tx1"/>
                </a:solidFill>
                <a:latin typeface="+mn-lt"/>
                <a:ea typeface="+mn-ea"/>
                <a:cs typeface="+mn-cs"/>
              </a:defRPr>
            </a:lvl8pPr>
            <a:lvl9pPr marL="19638166" algn="l" defTabSz="4909541" rtl="0" eaLnBrk="1" latinLnBrk="0" hangingPunct="1">
              <a:defRPr sz="9642" kern="1200">
                <a:solidFill>
                  <a:schemeClr val="tx1"/>
                </a:solidFill>
                <a:latin typeface="+mn-lt"/>
                <a:ea typeface="+mn-ea"/>
                <a:cs typeface="+mn-cs"/>
              </a:defRPr>
            </a:lvl9pPr>
          </a:lstStyle>
          <a:p>
            <a:r>
              <a:rPr lang="en-US" sz="3600" b="0" dirty="0">
                <a:latin typeface="Arial" panose="020B0604020202020204" pitchFamily="34" charset="0"/>
                <a:cs typeface="Arial" panose="020B0604020202020204" pitchFamily="34" charset="0"/>
              </a:rPr>
              <a:t>A simulator was created to demonstrate how to use the spectral database. The simulator consists of eight stages to simulate the image signal processing (ISP) inside a color camera.</a:t>
            </a:r>
          </a:p>
        </p:txBody>
      </p:sp>
      <p:sp>
        <p:nvSpPr>
          <p:cNvPr id="160" name="TextBox 158"/>
          <p:cNvSpPr txBox="1"/>
          <p:nvPr/>
        </p:nvSpPr>
        <p:spPr>
          <a:xfrm>
            <a:off x="19667483" y="29654144"/>
            <a:ext cx="3395679" cy="4415194"/>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marL="0" algn="l" defTabSz="4909541" rtl="0" eaLnBrk="1" latinLnBrk="0" hangingPunct="1">
              <a:defRPr sz="9642" kern="1200">
                <a:solidFill>
                  <a:schemeClr val="tx1"/>
                </a:solidFill>
                <a:latin typeface="+mn-lt"/>
                <a:ea typeface="+mn-ea"/>
                <a:cs typeface="+mn-cs"/>
              </a:defRPr>
            </a:lvl1pPr>
            <a:lvl2pPr marL="2454772" algn="l" defTabSz="4909541" rtl="0" eaLnBrk="1" latinLnBrk="0" hangingPunct="1">
              <a:defRPr sz="9642" kern="1200">
                <a:solidFill>
                  <a:schemeClr val="tx1"/>
                </a:solidFill>
                <a:latin typeface="+mn-lt"/>
                <a:ea typeface="+mn-ea"/>
                <a:cs typeface="+mn-cs"/>
              </a:defRPr>
            </a:lvl2pPr>
            <a:lvl3pPr marL="4909541" algn="l" defTabSz="4909541" rtl="0" eaLnBrk="1" latinLnBrk="0" hangingPunct="1">
              <a:defRPr sz="9642" kern="1200">
                <a:solidFill>
                  <a:schemeClr val="tx1"/>
                </a:solidFill>
                <a:latin typeface="+mn-lt"/>
                <a:ea typeface="+mn-ea"/>
                <a:cs typeface="+mn-cs"/>
              </a:defRPr>
            </a:lvl3pPr>
            <a:lvl4pPr marL="7364312" algn="l" defTabSz="4909541" rtl="0" eaLnBrk="1" latinLnBrk="0" hangingPunct="1">
              <a:defRPr sz="9642" kern="1200">
                <a:solidFill>
                  <a:schemeClr val="tx1"/>
                </a:solidFill>
                <a:latin typeface="+mn-lt"/>
                <a:ea typeface="+mn-ea"/>
                <a:cs typeface="+mn-cs"/>
              </a:defRPr>
            </a:lvl4pPr>
            <a:lvl5pPr marL="9819084" algn="l" defTabSz="4909541" rtl="0" eaLnBrk="1" latinLnBrk="0" hangingPunct="1">
              <a:defRPr sz="9642" kern="1200">
                <a:solidFill>
                  <a:schemeClr val="tx1"/>
                </a:solidFill>
                <a:latin typeface="+mn-lt"/>
                <a:ea typeface="+mn-ea"/>
                <a:cs typeface="+mn-cs"/>
              </a:defRPr>
            </a:lvl5pPr>
            <a:lvl6pPr marL="12273854" algn="l" defTabSz="4909541" rtl="0" eaLnBrk="1" latinLnBrk="0" hangingPunct="1">
              <a:defRPr sz="9642" kern="1200">
                <a:solidFill>
                  <a:schemeClr val="tx1"/>
                </a:solidFill>
                <a:latin typeface="+mn-lt"/>
                <a:ea typeface="+mn-ea"/>
                <a:cs typeface="+mn-cs"/>
              </a:defRPr>
            </a:lvl6pPr>
            <a:lvl7pPr marL="14728624" algn="l" defTabSz="4909541" rtl="0" eaLnBrk="1" latinLnBrk="0" hangingPunct="1">
              <a:defRPr sz="9642" kern="1200">
                <a:solidFill>
                  <a:schemeClr val="tx1"/>
                </a:solidFill>
                <a:latin typeface="+mn-lt"/>
                <a:ea typeface="+mn-ea"/>
                <a:cs typeface="+mn-cs"/>
              </a:defRPr>
            </a:lvl7pPr>
            <a:lvl8pPr marL="17183395" algn="l" defTabSz="4909541" rtl="0" eaLnBrk="1" latinLnBrk="0" hangingPunct="1">
              <a:defRPr sz="9642" kern="1200">
                <a:solidFill>
                  <a:schemeClr val="tx1"/>
                </a:solidFill>
                <a:latin typeface="+mn-lt"/>
                <a:ea typeface="+mn-ea"/>
                <a:cs typeface="+mn-cs"/>
              </a:defRPr>
            </a:lvl8pPr>
            <a:lvl9pPr marL="19638166" algn="l" defTabSz="4909541" rtl="0" eaLnBrk="1" latinLnBrk="0" hangingPunct="1">
              <a:defRPr sz="9642" kern="1200">
                <a:solidFill>
                  <a:schemeClr val="tx1"/>
                </a:solidFill>
                <a:latin typeface="+mn-lt"/>
                <a:ea typeface="+mn-ea"/>
                <a:cs typeface="+mn-cs"/>
              </a:defRPr>
            </a:lvl9pPr>
          </a:lstStyle>
          <a:p>
            <a:r>
              <a:rPr lang="en-US" sz="3600" b="0" dirty="0">
                <a:latin typeface="Arial" panose="020B0604020202020204" pitchFamily="34" charset="0"/>
                <a:cs typeface="Arial" panose="020B0604020202020204" pitchFamily="34" charset="0"/>
              </a:rPr>
              <a:t>The Sponsors can tune the simulation parameters </a:t>
            </a:r>
          </a:p>
          <a:p>
            <a:r>
              <a:rPr lang="en-US" sz="3600" b="0" dirty="0">
                <a:latin typeface="Arial" panose="020B0604020202020204" pitchFamily="34" charset="0"/>
                <a:cs typeface="Arial" panose="020B0604020202020204" pitchFamily="34" charset="0"/>
              </a:rPr>
              <a:t>to generate </a:t>
            </a:r>
          </a:p>
          <a:p>
            <a:r>
              <a:rPr lang="en-US" sz="3600" b="0" dirty="0">
                <a:latin typeface="Arial" panose="020B0604020202020204" pitchFamily="34" charset="0"/>
                <a:cs typeface="Arial" panose="020B0604020202020204" pitchFamily="34" charset="0"/>
              </a:rPr>
              <a:t>the simulated images.</a:t>
            </a:r>
          </a:p>
        </p:txBody>
      </p:sp>
      <p:pic>
        <p:nvPicPr>
          <p:cNvPr id="161" name="Picture 160"/>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23110501" y="32689548"/>
            <a:ext cx="3542716" cy="2683138"/>
          </a:xfrm>
          <a:prstGeom prst="rect">
            <a:avLst/>
          </a:prstGeom>
        </p:spPr>
      </p:pic>
      <p:sp>
        <p:nvSpPr>
          <p:cNvPr id="162" name="TextBox 161"/>
          <p:cNvSpPr txBox="1"/>
          <p:nvPr/>
        </p:nvSpPr>
        <p:spPr>
          <a:xfrm>
            <a:off x="23445867" y="35113919"/>
            <a:ext cx="2838476" cy="605294"/>
          </a:xfrm>
          <a:prstGeom prst="rect">
            <a:avLst/>
          </a:prstGeom>
          <a:noFill/>
          <a:ln>
            <a:noFill/>
          </a:ln>
        </p:spPr>
        <p:txBody>
          <a:bodyPr wrap="square" rtlCol="0">
            <a:spAutoFit/>
          </a:bodyPr>
          <a:lstStyle/>
          <a:p>
            <a:pPr algn="ctr">
              <a:lnSpc>
                <a:spcPts val="4000"/>
              </a:lnSpc>
            </a:pPr>
            <a:r>
              <a:rPr lang="en-US" sz="2800" dirty="0"/>
              <a:t>Poor W.B.</a:t>
            </a:r>
          </a:p>
        </p:txBody>
      </p:sp>
      <p:pic>
        <p:nvPicPr>
          <p:cNvPr id="163" name="Picture 2" descr="camerapipeline_d65.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23133375" y="29846172"/>
            <a:ext cx="3496968" cy="264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 name="Picture 3" descr="camerapipeline_gamma1.pn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26292304" y="29836392"/>
            <a:ext cx="3603825" cy="272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 name="Picture 4" descr="camerapipeline_ciea.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26327373" y="32681857"/>
            <a:ext cx="3534278" cy="267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TextBox 166"/>
          <p:cNvSpPr txBox="1"/>
          <p:nvPr/>
        </p:nvSpPr>
        <p:spPr>
          <a:xfrm>
            <a:off x="23462621" y="32157966"/>
            <a:ext cx="2838476" cy="605294"/>
          </a:xfrm>
          <a:prstGeom prst="rect">
            <a:avLst/>
          </a:prstGeom>
          <a:noFill/>
          <a:ln>
            <a:noFill/>
          </a:ln>
        </p:spPr>
        <p:txBody>
          <a:bodyPr wrap="square" rtlCol="0">
            <a:spAutoFit/>
          </a:bodyPr>
          <a:lstStyle/>
          <a:p>
            <a:pPr algn="ctr">
              <a:lnSpc>
                <a:spcPts val="4000"/>
              </a:lnSpc>
            </a:pPr>
            <a:r>
              <a:rPr lang="en-US" sz="2800" dirty="0"/>
              <a:t>Ideal image</a:t>
            </a:r>
          </a:p>
        </p:txBody>
      </p:sp>
      <p:sp>
        <p:nvSpPr>
          <p:cNvPr id="168" name="TextBox 167"/>
          <p:cNvSpPr txBox="1"/>
          <p:nvPr/>
        </p:nvSpPr>
        <p:spPr>
          <a:xfrm>
            <a:off x="26597439" y="32156400"/>
            <a:ext cx="3112311" cy="605294"/>
          </a:xfrm>
          <a:prstGeom prst="rect">
            <a:avLst/>
          </a:prstGeom>
          <a:noFill/>
          <a:ln>
            <a:noFill/>
          </a:ln>
        </p:spPr>
        <p:txBody>
          <a:bodyPr wrap="square" rtlCol="0">
            <a:spAutoFit/>
          </a:bodyPr>
          <a:lstStyle/>
          <a:p>
            <a:pPr algn="ctr">
              <a:lnSpc>
                <a:spcPts val="4000"/>
              </a:lnSpc>
            </a:pPr>
            <a:r>
              <a:rPr lang="en-US" sz="2800" dirty="0"/>
              <a:t>Gamma=1.0</a:t>
            </a:r>
          </a:p>
        </p:txBody>
      </p:sp>
      <p:sp>
        <p:nvSpPr>
          <p:cNvPr id="169" name="TextBox 168"/>
          <p:cNvSpPr txBox="1"/>
          <p:nvPr/>
        </p:nvSpPr>
        <p:spPr>
          <a:xfrm>
            <a:off x="26467012" y="35051646"/>
            <a:ext cx="3242739" cy="605294"/>
          </a:xfrm>
          <a:prstGeom prst="rect">
            <a:avLst/>
          </a:prstGeom>
          <a:noFill/>
          <a:ln>
            <a:noFill/>
          </a:ln>
        </p:spPr>
        <p:txBody>
          <a:bodyPr wrap="square" rtlCol="0">
            <a:spAutoFit/>
          </a:bodyPr>
          <a:lstStyle/>
          <a:p>
            <a:pPr algn="ctr">
              <a:lnSpc>
                <a:spcPts val="4000"/>
              </a:lnSpc>
            </a:pPr>
            <a:r>
              <a:rPr lang="en-US" sz="2800" dirty="0"/>
              <a:t>Halogen lamp </a:t>
            </a:r>
          </a:p>
        </p:txBody>
      </p:sp>
      <p:sp>
        <p:nvSpPr>
          <p:cNvPr id="173" name="TextBox 172"/>
          <p:cNvSpPr txBox="1"/>
          <p:nvPr/>
        </p:nvSpPr>
        <p:spPr>
          <a:xfrm>
            <a:off x="12725400" y="8153400"/>
            <a:ext cx="39166800" cy="1091207"/>
          </a:xfrm>
          <a:prstGeom prst="rect">
            <a:avLst/>
          </a:prstGeom>
          <a:noFill/>
          <a:ln w="38100">
            <a:noFill/>
          </a:ln>
          <a:scene3d>
            <a:camera prst="orthographicFront"/>
            <a:lightRig rig="threePt" dir="t"/>
          </a:scene3d>
          <a:sp3d>
            <a:bevelT/>
          </a:sp3d>
        </p:spPr>
        <p:txBody>
          <a:bodyPr wrap="square" lIns="266007" tIns="266007" rIns="266007" bIns="266007" rtlCol="0" anchor="ctr">
            <a:spAutoFit/>
          </a:bodyPr>
          <a:lstStyle>
            <a:defPPr>
              <a:defRPr lang="en-US"/>
            </a:defPPr>
            <a:lvl1pPr>
              <a:defRPr sz="3000" b="1">
                <a:latin typeface="Cambria" pitchFamily="18" charset="0"/>
              </a:defRPr>
            </a:lvl1pPr>
          </a:lstStyle>
          <a:p>
            <a:r>
              <a:rPr lang="en-US" sz="3600" b="0" dirty="0">
                <a:latin typeface="Arial" panose="020B0604020202020204" pitchFamily="34" charset="0"/>
                <a:cs typeface="Arial" panose="020B0604020202020204" pitchFamily="34" charset="0"/>
              </a:rPr>
              <a:t>Images reproduced from the spectral transmittance data of the eight tissue samples. The insets in each image shows spectra of sample cells and color distribution in CIELAB. </a:t>
            </a:r>
          </a:p>
        </p:txBody>
      </p:sp>
      <p:sp>
        <p:nvSpPr>
          <p:cNvPr id="176" name="TextBox 175"/>
          <p:cNvSpPr txBox="1"/>
          <p:nvPr/>
        </p:nvSpPr>
        <p:spPr>
          <a:xfrm>
            <a:off x="11554527" y="27339366"/>
            <a:ext cx="7836611" cy="707886"/>
          </a:xfrm>
          <a:prstGeom prst="rect">
            <a:avLst/>
          </a:prstGeom>
          <a:noFill/>
          <a:ln>
            <a:solidFill>
              <a:schemeClr val="tx1"/>
            </a:solidFill>
          </a:ln>
        </p:spPr>
        <p:txBody>
          <a:bodyPr wrap="square" rtlCol="0">
            <a:spAutoFit/>
          </a:bodyPr>
          <a:lstStyle/>
          <a:p>
            <a:pPr algn="ctr"/>
            <a:r>
              <a:rPr lang="en-US" sz="4000" dirty="0"/>
              <a:t>Light Source</a:t>
            </a:r>
          </a:p>
        </p:txBody>
      </p:sp>
      <p:sp>
        <p:nvSpPr>
          <p:cNvPr id="177" name="TextBox 176"/>
          <p:cNvSpPr txBox="1"/>
          <p:nvPr/>
        </p:nvSpPr>
        <p:spPr>
          <a:xfrm>
            <a:off x="11569840" y="28366026"/>
            <a:ext cx="7821299" cy="707886"/>
          </a:xfrm>
          <a:prstGeom prst="rect">
            <a:avLst/>
          </a:prstGeom>
          <a:noFill/>
          <a:ln>
            <a:solidFill>
              <a:schemeClr val="tx1"/>
            </a:solidFill>
          </a:ln>
        </p:spPr>
        <p:txBody>
          <a:bodyPr wrap="square" rtlCol="0">
            <a:spAutoFit/>
          </a:bodyPr>
          <a:lstStyle/>
          <a:p>
            <a:pPr algn="ctr"/>
            <a:r>
              <a:rPr lang="en-US" sz="4000" dirty="0"/>
              <a:t>Glass Slide (</a:t>
            </a:r>
            <a:r>
              <a:rPr lang="en-US" sz="4000" b="1" dirty="0"/>
              <a:t>Digital Phantom</a:t>
            </a:r>
            <a:r>
              <a:rPr lang="en-US" sz="4000" dirty="0"/>
              <a:t>)</a:t>
            </a:r>
          </a:p>
        </p:txBody>
      </p:sp>
      <p:sp>
        <p:nvSpPr>
          <p:cNvPr id="178" name="TextBox 177"/>
          <p:cNvSpPr txBox="1"/>
          <p:nvPr/>
        </p:nvSpPr>
        <p:spPr>
          <a:xfrm>
            <a:off x="11554528" y="29440907"/>
            <a:ext cx="7836610" cy="707886"/>
          </a:xfrm>
          <a:prstGeom prst="rect">
            <a:avLst/>
          </a:prstGeom>
          <a:noFill/>
          <a:ln>
            <a:solidFill>
              <a:schemeClr val="tx1"/>
            </a:solidFill>
          </a:ln>
        </p:spPr>
        <p:txBody>
          <a:bodyPr wrap="square" rtlCol="0">
            <a:spAutoFit/>
          </a:bodyPr>
          <a:lstStyle/>
          <a:p>
            <a:pPr algn="ctr"/>
            <a:r>
              <a:rPr lang="en-US" sz="4000" dirty="0"/>
              <a:t>Infrared Filter</a:t>
            </a:r>
          </a:p>
        </p:txBody>
      </p:sp>
      <p:sp>
        <p:nvSpPr>
          <p:cNvPr id="179" name="TextBox 178"/>
          <p:cNvSpPr txBox="1"/>
          <p:nvPr/>
        </p:nvSpPr>
        <p:spPr>
          <a:xfrm>
            <a:off x="11562548" y="30517290"/>
            <a:ext cx="7828589" cy="707886"/>
          </a:xfrm>
          <a:prstGeom prst="rect">
            <a:avLst/>
          </a:prstGeom>
          <a:noFill/>
          <a:ln>
            <a:solidFill>
              <a:schemeClr val="tx1"/>
            </a:solidFill>
          </a:ln>
        </p:spPr>
        <p:txBody>
          <a:bodyPr wrap="square" rtlCol="0">
            <a:spAutoFit/>
          </a:bodyPr>
          <a:lstStyle/>
          <a:p>
            <a:pPr algn="ctr"/>
            <a:r>
              <a:rPr lang="en-US" sz="4000" dirty="0"/>
              <a:t>Color Filter Array</a:t>
            </a:r>
          </a:p>
        </p:txBody>
      </p:sp>
      <p:sp>
        <p:nvSpPr>
          <p:cNvPr id="180" name="TextBox 179"/>
          <p:cNvSpPr txBox="1"/>
          <p:nvPr/>
        </p:nvSpPr>
        <p:spPr>
          <a:xfrm>
            <a:off x="11554528" y="32585052"/>
            <a:ext cx="7836608" cy="707886"/>
          </a:xfrm>
          <a:prstGeom prst="rect">
            <a:avLst/>
          </a:prstGeom>
          <a:noFill/>
          <a:ln>
            <a:solidFill>
              <a:schemeClr val="tx1"/>
            </a:solidFill>
          </a:ln>
        </p:spPr>
        <p:txBody>
          <a:bodyPr wrap="square" rtlCol="0">
            <a:spAutoFit/>
          </a:bodyPr>
          <a:lstStyle/>
          <a:p>
            <a:pPr algn="ctr"/>
            <a:r>
              <a:rPr lang="en-US" sz="4000" dirty="0"/>
              <a:t>De-</a:t>
            </a:r>
            <a:r>
              <a:rPr lang="en-US" sz="4000" dirty="0" err="1"/>
              <a:t>Mosaicing</a:t>
            </a:r>
            <a:endParaRPr lang="en-US" sz="4000" dirty="0"/>
          </a:p>
        </p:txBody>
      </p:sp>
      <p:sp>
        <p:nvSpPr>
          <p:cNvPr id="181" name="TextBox 180"/>
          <p:cNvSpPr txBox="1"/>
          <p:nvPr/>
        </p:nvSpPr>
        <p:spPr>
          <a:xfrm>
            <a:off x="11575172" y="33641879"/>
            <a:ext cx="7815964" cy="707886"/>
          </a:xfrm>
          <a:prstGeom prst="rect">
            <a:avLst/>
          </a:prstGeom>
          <a:noFill/>
          <a:ln>
            <a:solidFill>
              <a:schemeClr val="tx1"/>
            </a:solidFill>
          </a:ln>
        </p:spPr>
        <p:txBody>
          <a:bodyPr wrap="square" rtlCol="0">
            <a:spAutoFit/>
          </a:bodyPr>
          <a:lstStyle/>
          <a:p>
            <a:pPr algn="ctr"/>
            <a:r>
              <a:rPr lang="en-US" sz="4000" dirty="0"/>
              <a:t>Gamma</a:t>
            </a:r>
          </a:p>
        </p:txBody>
      </p:sp>
      <p:sp>
        <p:nvSpPr>
          <p:cNvPr id="182" name="TextBox 181"/>
          <p:cNvSpPr txBox="1"/>
          <p:nvPr/>
        </p:nvSpPr>
        <p:spPr>
          <a:xfrm>
            <a:off x="11573150" y="34708680"/>
            <a:ext cx="7817985" cy="707886"/>
          </a:xfrm>
          <a:prstGeom prst="rect">
            <a:avLst/>
          </a:prstGeom>
          <a:noFill/>
          <a:ln>
            <a:solidFill>
              <a:schemeClr val="tx1"/>
            </a:solidFill>
          </a:ln>
        </p:spPr>
        <p:txBody>
          <a:bodyPr wrap="square" rtlCol="0">
            <a:spAutoFit/>
          </a:bodyPr>
          <a:lstStyle/>
          <a:p>
            <a:pPr algn="ctr"/>
            <a:r>
              <a:rPr lang="en-US" sz="4000" dirty="0"/>
              <a:t>White Balancing (W.B.)</a:t>
            </a:r>
          </a:p>
        </p:txBody>
      </p:sp>
      <p:cxnSp>
        <p:nvCxnSpPr>
          <p:cNvPr id="183" name="Straight Arrow Connector 182"/>
          <p:cNvCxnSpPr>
            <a:stCxn id="176" idx="2"/>
            <a:endCxn id="177" idx="0"/>
          </p:cNvCxnSpPr>
          <p:nvPr/>
        </p:nvCxnSpPr>
        <p:spPr>
          <a:xfrm>
            <a:off x="15472833" y="28047252"/>
            <a:ext cx="7657" cy="318774"/>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15498642" y="29091966"/>
            <a:ext cx="15313" cy="318774"/>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15521612" y="30178261"/>
            <a:ext cx="15313" cy="318774"/>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a:off x="15506299" y="31223336"/>
            <a:ext cx="15313" cy="318774"/>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15523491" y="33299313"/>
            <a:ext cx="15313" cy="318774"/>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15536924" y="34379933"/>
            <a:ext cx="15313" cy="318774"/>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11539213" y="31537108"/>
            <a:ext cx="7851923" cy="707886"/>
          </a:xfrm>
          <a:prstGeom prst="rect">
            <a:avLst/>
          </a:prstGeom>
          <a:noFill/>
          <a:ln>
            <a:solidFill>
              <a:schemeClr val="tx1"/>
            </a:solidFill>
          </a:ln>
        </p:spPr>
        <p:txBody>
          <a:bodyPr wrap="square" rtlCol="0">
            <a:spAutoFit/>
          </a:bodyPr>
          <a:lstStyle/>
          <a:p>
            <a:pPr algn="ctr"/>
            <a:r>
              <a:rPr lang="en-US" sz="4000" dirty="0"/>
              <a:t>Analog-Digital Converter </a:t>
            </a:r>
          </a:p>
        </p:txBody>
      </p:sp>
      <p:cxnSp>
        <p:nvCxnSpPr>
          <p:cNvPr id="190" name="Straight Arrow Connector 189"/>
          <p:cNvCxnSpPr/>
          <p:nvPr/>
        </p:nvCxnSpPr>
        <p:spPr>
          <a:xfrm>
            <a:off x="15508177" y="32251368"/>
            <a:ext cx="15313" cy="318774"/>
          </a:xfrm>
          <a:prstGeom prst="straightConnector1">
            <a:avLst/>
          </a:prstGeom>
          <a:ln w="63500">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992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Custom</PresentationFormat>
  <Paragraphs>95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2017-07-29T07:47:02Z</dcterms:created>
  <dcterms:modified xsi:type="dcterms:W3CDTF">2018-07-31T17:03:58Z</dcterms:modified>
</cp:coreProperties>
</file>