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92" r:id="rId6"/>
    <p:sldId id="270" r:id="rId7"/>
    <p:sldId id="269" r:id="rId8"/>
    <p:sldId id="288" r:id="rId9"/>
    <p:sldId id="281" r:id="rId10"/>
    <p:sldId id="286" r:id="rId11"/>
    <p:sldId id="285" r:id="rId12"/>
    <p:sldId id="287" r:id="rId13"/>
    <p:sldId id="282" r:id="rId14"/>
    <p:sldId id="283" r:id="rId15"/>
    <p:sldId id="284" r:id="rId16"/>
    <p:sldId id="272" r:id="rId17"/>
    <p:sldId id="277" r:id="rId18"/>
    <p:sldId id="275" r:id="rId19"/>
    <p:sldId id="279" r:id="rId20"/>
    <p:sldId id="278" r:id="rId21"/>
    <p:sldId id="276" r:id="rId22"/>
    <p:sldId id="273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Amato" userId="90b45602-3572-48b5-9d25-2c4362cbe91a" providerId="ADAL" clId="{600CC94D-025E-4353-88E5-9E6702E04B3E}"/>
    <pc:docChg chg="modSld">
      <pc:chgData name="Jim Amato" userId="90b45602-3572-48b5-9d25-2c4362cbe91a" providerId="ADAL" clId="{600CC94D-025E-4353-88E5-9E6702E04B3E}" dt="2020-03-03T20:29:58.558" v="9" actId="20577"/>
      <pc:docMkLst>
        <pc:docMk/>
      </pc:docMkLst>
      <pc:sldChg chg="modSp mod">
        <pc:chgData name="Jim Amato" userId="90b45602-3572-48b5-9d25-2c4362cbe91a" providerId="ADAL" clId="{600CC94D-025E-4353-88E5-9E6702E04B3E}" dt="2020-03-03T20:07:29.841" v="0" actId="20577"/>
        <pc:sldMkLst>
          <pc:docMk/>
          <pc:sldMk cId="4105933588" sldId="256"/>
        </pc:sldMkLst>
        <pc:spChg chg="mod">
          <ac:chgData name="Jim Amato" userId="90b45602-3572-48b5-9d25-2c4362cbe91a" providerId="ADAL" clId="{600CC94D-025E-4353-88E5-9E6702E04B3E}" dt="2020-03-03T20:07:29.841" v="0" actId="20577"/>
          <ac:spMkLst>
            <pc:docMk/>
            <pc:sldMk cId="4105933588" sldId="256"/>
            <ac:spMk id="2" creationId="{51890B62-04C1-4BBB-BFCB-C4ACA9812C2E}"/>
          </ac:spMkLst>
        </pc:spChg>
      </pc:sldChg>
      <pc:sldChg chg="modSp mod">
        <pc:chgData name="Jim Amato" userId="90b45602-3572-48b5-9d25-2c4362cbe91a" providerId="ADAL" clId="{600CC94D-025E-4353-88E5-9E6702E04B3E}" dt="2020-03-03T20:29:58.558" v="9" actId="20577"/>
        <pc:sldMkLst>
          <pc:docMk/>
          <pc:sldMk cId="2835474261" sldId="286"/>
        </pc:sldMkLst>
        <pc:spChg chg="mod">
          <ac:chgData name="Jim Amato" userId="90b45602-3572-48b5-9d25-2c4362cbe91a" providerId="ADAL" clId="{600CC94D-025E-4353-88E5-9E6702E04B3E}" dt="2020-03-03T20:29:58.558" v="9" actId="20577"/>
          <ac:spMkLst>
            <pc:docMk/>
            <pc:sldMk cId="2835474261" sldId="286"/>
            <ac:spMk id="4" creationId="{8536B55A-4632-4D00-8ABA-7931D362B1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1A7F6-5B4D-4810-89C7-5D5A554A9E0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5829A-AAA3-4EDB-B392-1674E4E7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Tilt arrows are correct – looking down is a POSITIVE pitch</a:t>
            </a:r>
          </a:p>
          <a:p>
            <a:r>
              <a:rPr lang="en-US"/>
              <a:t>A -&gt; B is a change in Yaw</a:t>
            </a:r>
          </a:p>
          <a:p>
            <a:r>
              <a:rPr lang="en-US"/>
              <a:t>C -&gt; D is a change in Pitch</a:t>
            </a:r>
          </a:p>
          <a:p>
            <a:r>
              <a:rPr lang="en-US"/>
              <a:t>A -&gt; C is a change in position (X, Y, &amp; Z)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5829A-AAA3-4EDB-B392-1674E4E713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1245-A24F-4AD0-8E9C-F2B62CBD2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3D372-1E09-4C30-9690-44F411326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40524-A761-4699-9921-0A6828F3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ED5A-7ABE-40FA-84E8-CDA908648BF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96D8-A700-438E-A135-AD5E04F5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B637-B355-4537-ADA8-2CB2059A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CB1A-EDE5-444C-9B8C-7B7589D3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5E96-E84B-4AB9-B833-2CFCAAB5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DEBE4-2CEE-490F-A4E0-ABB1C49D0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237B1-ED78-4733-ACCB-B762884D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ED5A-7ABE-40FA-84E8-CDA908648BF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5D290-5EC3-4CA1-A9CD-07D96A82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08062-C622-4D57-8CF1-4992D84E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CB1A-EDE5-444C-9B8C-7B7589D3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EDA80-42E6-4EB6-A4C1-94036D536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31391-8766-4FB1-B92E-7CE69B1FA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F7079-2E9D-49F1-B91D-818829CB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ED5A-7ABE-40FA-84E8-CDA908648BF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2B87E-5015-44D0-89BE-C9238B19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15D9-30C0-4D85-99A7-9D9E83E0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CB1A-EDE5-444C-9B8C-7B7589D3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7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5787-1D03-44AC-BDA3-C0E7FEDA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10159-15FC-4577-91A8-7A986D870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B2A3-7250-482B-8705-8334EB7B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ED5A-7ABE-40FA-84E8-CDA908648BF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50258-55DF-4032-8F25-1D3358AB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1A94-BAE0-4FA3-BC27-2EA2E7BA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CB1A-EDE5-444C-9B8C-7B7589D3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4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7B32-315D-4B33-88D7-4BD2FE41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4D2A9-5705-4642-9DD7-66ACCF4EE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4527E-71A8-4D11-8051-7A88A533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ED5A-7ABE-40FA-84E8-CDA908648BF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1B5C5-6AB7-433D-B44C-6F0E492C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75CC-0818-4268-BD75-DC2ADF32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CB1A-EDE5-444C-9B8C-7B7589D3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6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6FCE-7759-4DAE-B78B-49035F9B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EE56-B0E1-43BC-B219-13E778C4B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2FE4D-F129-430B-B0B6-38B8C3D6D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06880-7B9D-4BA3-B178-F9089875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ED5A-7ABE-40FA-84E8-CDA908648BF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580E6-D060-45F6-9223-3978E694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F1C6D-BED1-4C14-A030-CC896810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CB1A-EDE5-444C-9B8C-7B7589D3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5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071A-1E37-4D00-ABCE-9CB2BEE7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03EAA-24D0-4649-8452-CADA3C18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4D4DF-31CA-4E5F-AA05-53E11323F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42187-32BE-46F5-A4A1-D7CA3534B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91454-8148-4BC3-B699-2FF42E053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9819B-6B23-44A7-8DCC-2516B90F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ED5A-7ABE-40FA-84E8-CDA908648BF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A14A0-E0FF-4381-A6DE-FCFDD228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651E1-CEAB-4D13-92E1-ACE0CE0A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CB1A-EDE5-444C-9B8C-7B7589D3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E430-EB90-4BF9-A367-B72EB760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2F27F-FA73-4C55-A239-6459D010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ED5A-7ABE-40FA-84E8-CDA908648BF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D53FD-EA40-42EA-A2B5-CBA1C3BE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7BD94-8449-431B-B050-D3F2AD4B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CB1A-EDE5-444C-9B8C-7B7589D3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4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6A802-EA4E-4AFE-AA07-47ECF482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ED5A-7ABE-40FA-84E8-CDA908648BF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BDA76-1891-435F-843A-CD700741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E562F-0D3A-48DD-9269-BF89181C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CB1A-EDE5-444C-9B8C-7B7589D3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1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8509-A560-4F83-8A61-81F33767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5D092-C3D6-4CAE-B6F2-DF544152F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41B77-561F-4FE4-84C7-3ACE6A8C1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321B6-1C31-445E-84A3-D2157906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ED5A-7ABE-40FA-84E8-CDA908648BF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242AE-1CE9-4C7D-BF7F-824E0657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70BC6-43E2-42E9-93E4-5EFD16A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CB1A-EDE5-444C-9B8C-7B7589D3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4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D3F2-4CE7-4893-897A-5E794A92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3D899-7076-40C3-8355-8C1529311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8A052-496D-462E-A423-40B3B443C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99B2F-9A0D-41BC-9815-D643BAD7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ED5A-7ABE-40FA-84E8-CDA908648BF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0D2AF-198E-4F9A-959C-FDA34465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98F66-927B-4D31-973C-0E6C387F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CB1A-EDE5-444C-9B8C-7B7589D3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0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38458-9790-4DFE-A6C3-BDD86AA9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BE830-84FC-4211-B72A-3807B889C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D8B37-7EA7-45D3-95EC-59E9D0A61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CED5A-7ABE-40FA-84E8-CDA908648BF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C1963-0C3E-4EAC-97A8-ED6D372FE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F7AA-62E3-433F-9362-2FBF4A81E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6CB1A-EDE5-444C-9B8C-7B7589D3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5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6.jpg"/><Relationship Id="rId18" Type="http://schemas.openxmlformats.org/officeDocument/2006/relationships/image" Target="../media/image3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12" Type="http://schemas.openxmlformats.org/officeDocument/2006/relationships/image" Target="../media/image25.jpg"/><Relationship Id="rId17" Type="http://schemas.openxmlformats.org/officeDocument/2006/relationships/image" Target="../media/image30.jpg"/><Relationship Id="rId2" Type="http://schemas.openxmlformats.org/officeDocument/2006/relationships/image" Target="../media/image15.jpg"/><Relationship Id="rId16" Type="http://schemas.openxmlformats.org/officeDocument/2006/relationships/image" Target="../media/image29.jpg"/><Relationship Id="rId20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11" Type="http://schemas.openxmlformats.org/officeDocument/2006/relationships/image" Target="../media/image24.jpg"/><Relationship Id="rId5" Type="http://schemas.openxmlformats.org/officeDocument/2006/relationships/image" Target="../media/image18.jpg"/><Relationship Id="rId15" Type="http://schemas.openxmlformats.org/officeDocument/2006/relationships/image" Target="../media/image28.jpg"/><Relationship Id="rId10" Type="http://schemas.openxmlformats.org/officeDocument/2006/relationships/image" Target="../media/image23.jpg"/><Relationship Id="rId19" Type="http://schemas.openxmlformats.org/officeDocument/2006/relationships/image" Target="../media/image32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Relationship Id="rId14" Type="http://schemas.openxmlformats.org/officeDocument/2006/relationships/image" Target="../media/image2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0B62-04C1-4BBB-BFCB-C4ACA9812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Hunter Gatherer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9C59B-3D94-45E8-BB3D-34FB59079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Prototype Task</a:t>
            </a:r>
          </a:p>
        </p:txBody>
      </p:sp>
    </p:spTree>
    <p:extLst>
      <p:ext uri="{BB962C8B-B14F-4D97-AF65-F5344CB8AC3E}">
        <p14:creationId xmlns:p14="http://schemas.microsoft.com/office/powerpoint/2010/main" val="410593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AB8A-BE3A-4A38-975E-0FB91CB6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SENSE_ALL NONAV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E2732-7ADD-4EF2-9900-35BABE78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9CDCFE"/>
                </a:solidFill>
                <a:latin typeface=" Fira Code"/>
              </a:rPr>
              <a:t>BlockInFront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"name"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"inventory"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"0"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"item"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minecraft:planks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"count"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2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"damage"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0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"maxdamage"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0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"1"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"item"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polycraft:tree_tap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"count"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1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"damage"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0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"maxdamage"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0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"Player"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"pos"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:[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2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4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3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9CDCFE"/>
                </a:solidFill>
                <a:latin typeface=" Fira Code"/>
              </a:rPr>
              <a:t>facing"</a:t>
            </a:r>
            <a:r>
              <a:rPr lang="en-US" sz="800" err="1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"SOUTH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"entities"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800">
                <a:solidFill>
                  <a:srgbClr val="D4D4D4"/>
                </a:solidFill>
                <a:latin typeface=" Fira Code"/>
              </a:rPr>
            </a:br>
            <a:r>
              <a:rPr lang="en-US" sz="800">
                <a:solidFill>
                  <a:srgbClr val="D4D4D4"/>
                </a:solidFill>
                <a:latin typeface=" Fira Code"/>
              </a:rPr>
              <a:t>   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"map"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"0,4,0"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"name"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"0,4,1"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"name"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"0,4,2"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"name"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1">
                <a:solidFill>
                  <a:srgbClr val="D4D4D4"/>
                </a:solidFill>
                <a:latin typeface=" Fira Code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"5,4,6"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"name"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"6,4,0"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"name"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1">
                <a:solidFill>
                  <a:srgbClr val="D4D4D4"/>
                </a:solidFill>
                <a:latin typeface=" Fira Code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"6,4,6"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"name"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D5E360-8398-4EED-94EE-0E25F65883E9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2577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Alternative to SENSE_ALL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Provides blocks with names (given by location). JSON order is not reliable.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recommended for use with this task, but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6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0FC7-516A-47D2-84B6-01F33393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SENSE_INVENTORY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A64B-785A-4CE0-8328-AC73281A7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651" y="1825625"/>
            <a:ext cx="6412149" cy="4351338"/>
          </a:xfr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D4D4D4"/>
                </a:solidFill>
                <a:latin typeface=" Fira Code"/>
              </a:rPr>
              <a:t>{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D4D4D4"/>
                </a:solidFill>
                <a:latin typeface=" Fira Code"/>
              </a:rPr>
              <a:t>   </a:t>
            </a:r>
            <a:r>
              <a:rPr lang="en-US" sz="1600">
                <a:solidFill>
                  <a:srgbClr val="9CDCFE"/>
                </a:solidFill>
                <a:latin typeface=" Fira Code"/>
              </a:rPr>
              <a:t>"inventory"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1600">
                <a:solidFill>
                  <a:srgbClr val="9CDCFE"/>
                </a:solidFill>
                <a:latin typeface=" Fira Code"/>
              </a:rPr>
              <a:t>"0"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1600">
                <a:solidFill>
                  <a:srgbClr val="9CDCFE"/>
                </a:solidFill>
                <a:latin typeface=" Fira Code"/>
              </a:rPr>
              <a:t>"item"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1600">
                <a:solidFill>
                  <a:srgbClr val="CE9178"/>
                </a:solidFill>
                <a:latin typeface=" Fira Code"/>
              </a:rPr>
              <a:t>“</a:t>
            </a:r>
            <a:r>
              <a:rPr lang="en-US" sz="1600" err="1">
                <a:solidFill>
                  <a:srgbClr val="CE9178"/>
                </a:solidFill>
                <a:latin typeface=" Fira Code"/>
              </a:rPr>
              <a:t>polycraft:macguffin</a:t>
            </a:r>
            <a:r>
              <a:rPr lang="en-US" sz="16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1600">
                <a:solidFill>
                  <a:srgbClr val="9CDCFE"/>
                </a:solidFill>
                <a:latin typeface=" Fira Code"/>
              </a:rPr>
              <a:t>"count"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1600">
                <a:solidFill>
                  <a:srgbClr val="B5CEA8"/>
                </a:solidFill>
                <a:latin typeface=" Fira Code"/>
              </a:rPr>
              <a:t>1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1600">
                <a:solidFill>
                  <a:srgbClr val="9CDCFE"/>
                </a:solidFill>
                <a:latin typeface=" Fira Code"/>
              </a:rPr>
              <a:t>"damage"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1600">
                <a:solidFill>
                  <a:srgbClr val="B5CEA8"/>
                </a:solidFill>
                <a:latin typeface=" Fira Code"/>
              </a:rPr>
              <a:t>0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1600">
                <a:solidFill>
                  <a:srgbClr val="9CDCFE"/>
                </a:solidFill>
                <a:latin typeface=" Fira Code"/>
              </a:rPr>
              <a:t>"maxdamage"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1600">
                <a:solidFill>
                  <a:srgbClr val="B5CEA8"/>
                </a:solidFill>
                <a:latin typeface=" Fira Code"/>
              </a:rPr>
              <a:t>0</a:t>
            </a:r>
            <a:endParaRPr lang="en-US" sz="1600">
              <a:solidFill>
                <a:srgbClr val="D4D4D4"/>
              </a:solidFill>
              <a:latin typeface=" Fira Cod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D4D4D4"/>
                </a:solidFill>
                <a:latin typeface=" Fira Code"/>
              </a:rPr>
              <a:t>      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1600">
                <a:solidFill>
                  <a:srgbClr val="9CDCFE"/>
                </a:solidFill>
                <a:latin typeface=" Fira Code"/>
              </a:rPr>
              <a:t>"1"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1600">
                <a:solidFill>
                  <a:srgbClr val="9CDCFE"/>
                </a:solidFill>
                <a:latin typeface=" Fira Code"/>
              </a:rPr>
              <a:t>"item"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1600">
                <a:solidFill>
                  <a:srgbClr val="CE9178"/>
                </a:solidFill>
                <a:latin typeface=" Fira Code"/>
              </a:rPr>
              <a:t>" </a:t>
            </a:r>
            <a:r>
              <a:rPr lang="en-US" sz="1600" err="1">
                <a:solidFill>
                  <a:srgbClr val="CE9178"/>
                </a:solidFill>
                <a:latin typeface=" Fira Code"/>
              </a:rPr>
              <a:t>minecraft:planks</a:t>
            </a:r>
            <a:r>
              <a:rPr lang="en-US" sz="1600">
                <a:solidFill>
                  <a:srgbClr val="CE9178"/>
                </a:solidFill>
                <a:latin typeface=" Fira Code"/>
              </a:rPr>
              <a:t> "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1600">
                <a:solidFill>
                  <a:srgbClr val="9CDCFE"/>
                </a:solidFill>
                <a:latin typeface=" Fira Code"/>
              </a:rPr>
              <a:t>"count"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1600">
                <a:solidFill>
                  <a:srgbClr val="B5CEA8"/>
                </a:solidFill>
                <a:latin typeface=" Fira Code"/>
              </a:rPr>
              <a:t>1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1600">
                <a:solidFill>
                  <a:srgbClr val="9CDCFE"/>
                </a:solidFill>
                <a:latin typeface=" Fira Code"/>
              </a:rPr>
              <a:t>"damage"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1600">
                <a:solidFill>
                  <a:srgbClr val="B5CEA8"/>
                </a:solidFill>
                <a:latin typeface=" Fira Code"/>
              </a:rPr>
              <a:t>0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1600">
                <a:solidFill>
                  <a:srgbClr val="9CDCFE"/>
                </a:solidFill>
                <a:latin typeface=" Fira Code"/>
              </a:rPr>
              <a:t>"maxdamage"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1600">
                <a:solidFill>
                  <a:srgbClr val="B5CEA8"/>
                </a:solidFill>
                <a:latin typeface=" Fira Code"/>
              </a:rPr>
              <a:t>0</a:t>
            </a:r>
            <a:endParaRPr lang="en-US" sz="1600">
              <a:solidFill>
                <a:srgbClr val="D4D4D4"/>
              </a:solidFill>
              <a:latin typeface=" Fira Cod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D4D4D4"/>
                </a:solidFill>
                <a:latin typeface=" Fira Code"/>
              </a:rPr>
              <a:t>      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1600">
                <a:solidFill>
                  <a:srgbClr val="9CDCFE"/>
                </a:solidFill>
                <a:latin typeface=" Fira Code"/>
              </a:rPr>
              <a:t>“2"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1600">
                <a:solidFill>
                  <a:srgbClr val="9CDCFE"/>
                </a:solidFill>
                <a:latin typeface=" Fira Code"/>
              </a:rPr>
              <a:t>"item"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16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1600" err="1">
                <a:solidFill>
                  <a:srgbClr val="CE9178"/>
                </a:solidFill>
                <a:latin typeface=" Fira Code"/>
              </a:rPr>
              <a:t>polycraft:tree_tap</a:t>
            </a:r>
            <a:r>
              <a:rPr lang="en-US" sz="16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1600">
                <a:solidFill>
                  <a:srgbClr val="9CDCFE"/>
                </a:solidFill>
                <a:latin typeface=" Fira Code"/>
              </a:rPr>
              <a:t>"count"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1600">
                <a:solidFill>
                  <a:srgbClr val="B5CEA8"/>
                </a:solidFill>
                <a:latin typeface=" Fira Code"/>
              </a:rPr>
              <a:t>1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1600">
                <a:solidFill>
                  <a:srgbClr val="9CDCFE"/>
                </a:solidFill>
                <a:latin typeface=" Fira Code"/>
              </a:rPr>
              <a:t>"damage"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1600">
                <a:solidFill>
                  <a:srgbClr val="B5CEA8"/>
                </a:solidFill>
                <a:latin typeface=" Fira Code"/>
              </a:rPr>
              <a:t>0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1600">
                <a:solidFill>
                  <a:srgbClr val="9CDCFE"/>
                </a:solidFill>
                <a:latin typeface=" Fira Code"/>
              </a:rPr>
              <a:t>"maxdamage"</a:t>
            </a:r>
            <a:r>
              <a:rPr lang="en-US" sz="16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1600">
                <a:solidFill>
                  <a:srgbClr val="B5CEA8"/>
                </a:solidFill>
                <a:latin typeface=" Fira Code"/>
              </a:rPr>
              <a:t>0</a:t>
            </a:r>
            <a:endParaRPr lang="en-US" sz="1600">
              <a:solidFill>
                <a:srgbClr val="D4D4D4"/>
              </a:solidFill>
              <a:latin typeface=" Fira Cod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D4D4D4"/>
                </a:solidFill>
                <a:latin typeface=" Fira Code"/>
              </a:rPr>
              <a:t>      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D4D4D4"/>
                </a:solidFill>
                <a:latin typeface=" Fira Code"/>
              </a:rPr>
              <a:t>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D4D4D4"/>
                </a:solidFill>
                <a:latin typeface=" Fira Cod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FC5FA37-EB0A-48D5-BF1A-31393AF4157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7894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Items in Inventory</a:t>
            </a:r>
          </a:p>
          <a:p>
            <a:r>
              <a:rPr lang="en-US" dirty="0"/>
              <a:t>Damage is a multi-use field.</a:t>
            </a:r>
          </a:p>
        </p:txBody>
      </p:sp>
    </p:spTree>
    <p:extLst>
      <p:ext uri="{BB962C8B-B14F-4D97-AF65-F5344CB8AC3E}">
        <p14:creationId xmlns:p14="http://schemas.microsoft.com/office/powerpoint/2010/main" val="148749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4BE6-63E8-4197-97F7-0B25FB64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SENSE_LOCATIONS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788B15-C6AE-48B0-8D1D-BCDE516E2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 Fira Code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 Fira Code"/>
              </a:rPr>
              <a:t>   </a:t>
            </a:r>
            <a:r>
              <a:rPr lang="en-US" sz="1600" dirty="0">
                <a:solidFill>
                  <a:srgbClr val="9CDCFE"/>
                </a:solidFill>
                <a:latin typeface=" Fira Code"/>
              </a:rPr>
              <a:t>"Player"</a:t>
            </a:r>
            <a:r>
              <a:rPr lang="en-US" sz="1600" dirty="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1600" dirty="0">
                <a:solidFill>
                  <a:srgbClr val="9CDCFE"/>
                </a:solidFill>
                <a:latin typeface=" Fira Code"/>
              </a:rPr>
              <a:t>"</a:t>
            </a:r>
            <a:r>
              <a:rPr lang="en-US" sz="1600" dirty="0" err="1">
                <a:solidFill>
                  <a:srgbClr val="9CDCFE"/>
                </a:solidFill>
                <a:latin typeface=" Fira Code"/>
              </a:rPr>
              <a:t>pos</a:t>
            </a:r>
            <a:r>
              <a:rPr lang="en-US" sz="1600" dirty="0">
                <a:solidFill>
                  <a:srgbClr val="9CDCFE"/>
                </a:solidFill>
                <a:latin typeface=" Fira Code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 Fira Code"/>
              </a:rPr>
              <a:t>:[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1600" dirty="0">
                <a:solidFill>
                  <a:srgbClr val="B5CEA8"/>
                </a:solidFill>
                <a:latin typeface=" Fira Code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1600" dirty="0">
                <a:solidFill>
                  <a:srgbClr val="B5CEA8"/>
                </a:solidFill>
                <a:latin typeface=" Fira Code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1600" dirty="0">
                <a:solidFill>
                  <a:srgbClr val="B5CEA8"/>
                </a:solidFill>
                <a:latin typeface=" Fira Code"/>
              </a:rPr>
              <a:t>3</a:t>
            </a:r>
            <a:endParaRPr lang="en-US" sz="1600" dirty="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 Fira Code"/>
              </a:rPr>
              <a:t>      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1600" dirty="0">
                <a:solidFill>
                  <a:srgbClr val="9CDCFE"/>
                </a:solidFill>
                <a:latin typeface=" Fira Code"/>
              </a:rPr>
              <a:t>"</a:t>
            </a:r>
            <a:r>
              <a:rPr lang="en-US" sz="1600" dirty="0" err="1">
                <a:solidFill>
                  <a:srgbClr val="9CDCFE"/>
                </a:solidFill>
                <a:latin typeface=" Fira Code"/>
              </a:rPr>
              <a:t>facing"</a:t>
            </a:r>
            <a:r>
              <a:rPr lang="en-US" sz="1600" dirty="0" err="1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1600" dirty="0" err="1">
                <a:solidFill>
                  <a:srgbClr val="CE9178"/>
                </a:solidFill>
                <a:latin typeface=" Fira Code"/>
              </a:rPr>
              <a:t>"EAST</a:t>
            </a:r>
            <a:r>
              <a:rPr lang="en-US" sz="1600" dirty="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1600" dirty="0">
                <a:solidFill>
                  <a:srgbClr val="9CDCFE"/>
                </a:solidFill>
                <a:latin typeface=" Fira Code"/>
              </a:rPr>
              <a:t>"yaw"</a:t>
            </a:r>
            <a:r>
              <a:rPr lang="en-US" sz="1600" dirty="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1600" dirty="0">
                <a:solidFill>
                  <a:srgbClr val="B5CEA8"/>
                </a:solidFill>
                <a:latin typeface=" Fira Code"/>
              </a:rPr>
              <a:t>15,</a:t>
            </a:r>
            <a:endParaRPr lang="en-US" sz="1600" dirty="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1600" dirty="0">
                <a:solidFill>
                  <a:srgbClr val="9CDCFE"/>
                </a:solidFill>
                <a:latin typeface=" Fira Code"/>
              </a:rPr>
              <a:t>“pitch"</a:t>
            </a:r>
            <a:r>
              <a:rPr lang="en-US" sz="1600" dirty="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1600" dirty="0">
                <a:solidFill>
                  <a:srgbClr val="B5CEA8"/>
                </a:solidFill>
                <a:latin typeface=" Fira Code"/>
              </a:rPr>
              <a:t>0</a:t>
            </a:r>
            <a:endParaRPr lang="en-US" sz="1600" dirty="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 Fira Code"/>
              </a:rPr>
              <a:t>   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 Fira Code"/>
              </a:rPr>
              <a:t>   </a:t>
            </a:r>
            <a:r>
              <a:rPr lang="en-US" sz="1600" dirty="0">
                <a:solidFill>
                  <a:srgbClr val="9CDCFE"/>
                </a:solidFill>
                <a:latin typeface=" Fira Code"/>
              </a:rPr>
              <a:t>“</a:t>
            </a:r>
            <a:r>
              <a:rPr lang="en-US" sz="1600" dirty="0" err="1">
                <a:solidFill>
                  <a:srgbClr val="9CDCFE"/>
                </a:solidFill>
                <a:latin typeface=" Fira Code"/>
              </a:rPr>
              <a:t>MacGuffinPos</a:t>
            </a:r>
            <a:r>
              <a:rPr lang="en-US" sz="1600" dirty="0">
                <a:solidFill>
                  <a:srgbClr val="9CDCFE"/>
                </a:solidFill>
                <a:latin typeface=" Fira Code"/>
              </a:rPr>
              <a:t>“:</a:t>
            </a:r>
            <a:r>
              <a:rPr lang="en-US" sz="1600" dirty="0">
                <a:solidFill>
                  <a:srgbClr val="D4D4D4"/>
                </a:solidFill>
                <a:latin typeface=" Fira Code"/>
              </a:rPr>
              <a:t> [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1600" dirty="0">
                <a:solidFill>
                  <a:srgbClr val="B5CEA8"/>
                </a:solidFill>
                <a:latin typeface=" Fira Code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1600" dirty="0">
                <a:solidFill>
                  <a:srgbClr val="B5CEA8"/>
                </a:solidFill>
                <a:latin typeface=" Fira Code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1600" dirty="0">
                <a:solidFill>
                  <a:srgbClr val="B5CEA8"/>
                </a:solidFill>
                <a:latin typeface=" Fira Code"/>
              </a:rPr>
              <a:t>5</a:t>
            </a:r>
            <a:endParaRPr lang="en-US" sz="1600" dirty="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 Fira Code"/>
              </a:rPr>
              <a:t>      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 Fira Code"/>
              </a:rPr>
              <a:t>   </a:t>
            </a:r>
            <a:r>
              <a:rPr lang="en-US" sz="1600" dirty="0">
                <a:solidFill>
                  <a:srgbClr val="9CDCFE"/>
                </a:solidFill>
                <a:latin typeface=" Fira Code"/>
              </a:rPr>
              <a:t>“</a:t>
            </a:r>
            <a:r>
              <a:rPr lang="en-US" sz="1600" dirty="0" err="1">
                <a:solidFill>
                  <a:srgbClr val="9CDCFE"/>
                </a:solidFill>
                <a:latin typeface=" Fira Code"/>
              </a:rPr>
              <a:t>DestinationPos</a:t>
            </a:r>
            <a:r>
              <a:rPr lang="en-US" sz="1600" dirty="0">
                <a:solidFill>
                  <a:srgbClr val="9CDCFE"/>
                </a:solidFill>
                <a:latin typeface=" Fira Code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 Fira Code"/>
              </a:rPr>
              <a:t>:[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1600" dirty="0">
                <a:solidFill>
                  <a:srgbClr val="B5CEA8"/>
                </a:solidFill>
                <a:latin typeface=" Fira Code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1600" dirty="0">
                <a:solidFill>
                  <a:srgbClr val="B5CEA8"/>
                </a:solidFill>
                <a:latin typeface=" Fira Code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1600" dirty="0">
                <a:solidFill>
                  <a:srgbClr val="B5CEA8"/>
                </a:solidFill>
                <a:latin typeface=" Fira Code"/>
              </a:rPr>
              <a:t>2</a:t>
            </a:r>
            <a:endParaRPr lang="en-US" sz="1600" dirty="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 Fira Code"/>
              </a:rPr>
              <a:t>      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 Fira Code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B0A308-A350-4475-9924-98E512DA96B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Player</a:t>
            </a:r>
          </a:p>
          <a:p>
            <a:pPr lvl="1"/>
            <a:r>
              <a:rPr lang="en-US" dirty="0" err="1"/>
              <a:t>Pos</a:t>
            </a:r>
            <a:r>
              <a:rPr lang="en-US" dirty="0"/>
              <a:t>: Position in the world</a:t>
            </a:r>
          </a:p>
          <a:p>
            <a:pPr lvl="1"/>
            <a:r>
              <a:rPr lang="en-US" dirty="0"/>
              <a:t>Facing: Cardinal direction</a:t>
            </a:r>
          </a:p>
          <a:p>
            <a:pPr lvl="1"/>
            <a:r>
              <a:rPr lang="en-US" dirty="0"/>
              <a:t>Yaw: Player yaw in degrees</a:t>
            </a:r>
          </a:p>
          <a:p>
            <a:pPr lvl="1"/>
            <a:r>
              <a:rPr lang="en-US" dirty="0"/>
              <a:t>Pitch: Player pitch in degrees</a:t>
            </a:r>
          </a:p>
          <a:p>
            <a:r>
              <a:rPr lang="en-US" dirty="0" err="1"/>
              <a:t>MacGuffinPos</a:t>
            </a:r>
            <a:r>
              <a:rPr lang="en-US" dirty="0"/>
              <a:t>: location of MacGuffin on ground.</a:t>
            </a:r>
          </a:p>
          <a:p>
            <a:r>
              <a:rPr lang="en-US" dirty="0"/>
              <a:t>Destination position: Location to deliver MacGuffin</a:t>
            </a:r>
          </a:p>
        </p:txBody>
      </p:sp>
    </p:spTree>
    <p:extLst>
      <p:ext uri="{BB962C8B-B14F-4D97-AF65-F5344CB8AC3E}">
        <p14:creationId xmlns:p14="http://schemas.microsoft.com/office/powerpoint/2010/main" val="129578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8D3D3D-1F71-4A60-9926-DD845C6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Movement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745A7E-12AF-4A35-86E6-3F661E47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Tank commands are ego-centric</a:t>
            </a:r>
          </a:p>
          <a:p>
            <a:r>
              <a:rPr lang="en-US"/>
              <a:t>Following slides contain visual descriptions</a:t>
            </a:r>
          </a:p>
          <a:p>
            <a:r>
              <a:rPr lang="en-US"/>
              <a:t>Smooth motion (interpolated frames) is in development </a:t>
            </a:r>
          </a:p>
          <a:p>
            <a:r>
              <a:rPr lang="en-US"/>
              <a:t>SMOOTH_MOVE [W,A,D,X,Q,E,Z,C]</a:t>
            </a:r>
          </a:p>
          <a:p>
            <a:pPr lvl="1"/>
            <a:r>
              <a:rPr lang="en-US"/>
              <a:t>“Strafing” = view angles do not change during SMOOTH_MOVE</a:t>
            </a:r>
          </a:p>
          <a:p>
            <a:pPr lvl="1"/>
            <a:r>
              <a:rPr lang="en-US"/>
              <a:t>Move 1 block per call</a:t>
            </a:r>
          </a:p>
          <a:p>
            <a:pPr lvl="1"/>
            <a:r>
              <a:rPr lang="en-US"/>
              <a:t>If travel will be diagonal, either block between can block agent</a:t>
            </a:r>
          </a:p>
          <a:p>
            <a:r>
              <a:rPr lang="en-US"/>
              <a:t>SMOOTH_TURN &lt;Angle&gt;</a:t>
            </a:r>
          </a:p>
          <a:p>
            <a:pPr lvl="1"/>
            <a:r>
              <a:rPr lang="en-US"/>
              <a:t>Angle may be positive (to the right) or negative (to the left)</a:t>
            </a:r>
          </a:p>
          <a:p>
            <a:pPr lvl="1"/>
            <a:r>
              <a:rPr lang="en-US"/>
              <a:t>Angle must be a multiple of 15</a:t>
            </a:r>
          </a:p>
          <a:p>
            <a:r>
              <a:rPr lang="en-US"/>
              <a:t>SMOOTH_TILT [FORWARD, DOWN]</a:t>
            </a:r>
          </a:p>
          <a:p>
            <a:pPr lvl="1"/>
            <a:r>
              <a:rPr lang="en-US"/>
              <a:t>Forward will look to the horizon</a:t>
            </a:r>
          </a:p>
          <a:p>
            <a:pPr lvl="1"/>
            <a:r>
              <a:rPr lang="en-US"/>
              <a:t>Down will look to the ground in front of the player</a:t>
            </a:r>
          </a:p>
          <a:p>
            <a:pPr lvl="1"/>
            <a:endParaRPr lang="en-US"/>
          </a:p>
          <a:p>
            <a:r>
              <a:rPr lang="en-US"/>
              <a:t>Result</a:t>
            </a:r>
          </a:p>
          <a:p>
            <a:pPr lvl="1"/>
            <a:r>
              <a:rPr lang="en-US"/>
              <a:t>Success</a:t>
            </a:r>
          </a:p>
          <a:p>
            <a:pPr lvl="2"/>
            <a:r>
              <a:rPr lang="en-US"/>
              <a:t>All: {“command”:”[COMMAND]”,”</a:t>
            </a:r>
            <a:r>
              <a:rPr lang="en-US" err="1"/>
              <a:t>result”:”success</a:t>
            </a:r>
            <a:r>
              <a:rPr lang="en-US"/>
              <a:t>”, "Player":{"pos":[2,4,3],"facing":"EAST","yaw":15,“pitch":0}}</a:t>
            </a:r>
          </a:p>
          <a:p>
            <a:pPr lvl="1"/>
            <a:r>
              <a:rPr lang="en-US"/>
              <a:t>Failure</a:t>
            </a:r>
          </a:p>
          <a:p>
            <a:pPr lvl="2"/>
            <a:r>
              <a:rPr lang="en-US"/>
              <a:t>SMOOTH_MOVE: {“command”:”[COMMAND]”,”</a:t>
            </a:r>
            <a:r>
              <a:rPr lang="en-US" err="1"/>
              <a:t>result”:”fail”,”reason</a:t>
            </a:r>
            <a:r>
              <a:rPr lang="en-US"/>
              <a:t>”:[“Location occupied” (checked first) | “Diagonal movement is obscured by [block type] at [position]” (only one block will be listed) | “indeterminate”]}</a:t>
            </a:r>
          </a:p>
          <a:p>
            <a:pPr lvl="2"/>
            <a:r>
              <a:rPr lang="en-US"/>
              <a:t>Others: {“command”:”[COMMAND]”,”</a:t>
            </a:r>
            <a:r>
              <a:rPr lang="en-US" err="1"/>
              <a:t>result”:”fail”,”reason”:”indeterminate</a:t>
            </a:r>
            <a:r>
              <a:rPr lang="en-US"/>
              <a:t>”}</a:t>
            </a:r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A28622-9B07-4E03-B482-EC93D9F5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Movement: Translation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B9E2BB-BEC8-43F9-92AF-E8D3D583A4D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41827"/>
            <a:ext cx="7273925" cy="4350758"/>
          </a:xfr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DE3FD30-CE7D-4A36-B6CD-F478E620EB74}"/>
              </a:ext>
            </a:extLst>
          </p:cNvPr>
          <p:cNvGrpSpPr/>
          <p:nvPr/>
        </p:nvGrpSpPr>
        <p:grpSpPr>
          <a:xfrm>
            <a:off x="8462973" y="1516682"/>
            <a:ext cx="2831353" cy="2834032"/>
            <a:chOff x="8462973" y="1516682"/>
            <a:chExt cx="2831353" cy="2834032"/>
          </a:xfrm>
          <a:scene3d>
            <a:camera prst="perspectiveRelaxedModerately" fov="7200000">
              <a:rot lat="19500000" lon="0" rev="0"/>
            </a:camera>
            <a:lightRig rig="threePt" dir="t">
              <a:rot lat="0" lon="0" rev="7800000"/>
            </a:lightRig>
          </a:scene3d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639538F-599D-4867-892A-53D0178D15DD}"/>
                </a:ext>
              </a:extLst>
            </p:cNvPr>
            <p:cNvGrpSpPr/>
            <p:nvPr/>
          </p:nvGrpSpPr>
          <p:grpSpPr>
            <a:xfrm>
              <a:off x="8635639" y="1690688"/>
              <a:ext cx="2521527" cy="2521527"/>
              <a:chOff x="-62490" y="3056442"/>
              <a:chExt cx="2521527" cy="2521527"/>
            </a:xfrm>
          </p:grpSpPr>
          <p:sp>
            <p:nvSpPr>
              <p:cNvPr id="27" name="Arrow: Quad 26">
                <a:extLst>
                  <a:ext uri="{FF2B5EF4-FFF2-40B4-BE49-F238E27FC236}">
                    <a16:creationId xmlns:a16="http://schemas.microsoft.com/office/drawing/2014/main" id="{814EB056-12A1-4E7C-91D7-25304E36FDDF}"/>
                  </a:ext>
                </a:extLst>
              </p:cNvPr>
              <p:cNvSpPr/>
              <p:nvPr/>
            </p:nvSpPr>
            <p:spPr>
              <a:xfrm rot="2692033">
                <a:off x="281671" y="3400603"/>
                <a:ext cx="1833206" cy="1833206"/>
              </a:xfrm>
              <a:prstGeom prst="quadArrow">
                <a:avLst>
                  <a:gd name="adj1" fmla="val 12519"/>
                  <a:gd name="adj2" fmla="val 9304"/>
                  <a:gd name="adj3" fmla="val 16512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 z="-88900">
                <a:bevelT w="38100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Quad 27">
                <a:extLst>
                  <a:ext uri="{FF2B5EF4-FFF2-40B4-BE49-F238E27FC236}">
                    <a16:creationId xmlns:a16="http://schemas.microsoft.com/office/drawing/2014/main" id="{9F2D192E-0F24-4C50-A49F-0DC02F75F801}"/>
                  </a:ext>
                </a:extLst>
              </p:cNvPr>
              <p:cNvSpPr/>
              <p:nvPr/>
            </p:nvSpPr>
            <p:spPr>
              <a:xfrm>
                <a:off x="-62490" y="3056442"/>
                <a:ext cx="2521527" cy="2521527"/>
              </a:xfrm>
              <a:prstGeom prst="quadArrow">
                <a:avLst>
                  <a:gd name="adj1" fmla="val 12519"/>
                  <a:gd name="adj2" fmla="val 15846"/>
                  <a:gd name="adj3" fmla="val 16512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 z="-63500">
                <a:bevelT w="38100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74208A-6DE4-450E-89DB-E0F489A8D9BC}"/>
                </a:ext>
              </a:extLst>
            </p:cNvPr>
            <p:cNvSpPr txBox="1"/>
            <p:nvPr/>
          </p:nvSpPr>
          <p:spPr>
            <a:xfrm>
              <a:off x="9759242" y="1516682"/>
              <a:ext cx="274320" cy="276999"/>
            </a:xfrm>
            <a:prstGeom prst="rect">
              <a:avLst/>
            </a:prstGeom>
            <a:sp3d>
              <a:bevelT w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/>
                <a:t>W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1D4570-2D64-47A8-AE02-FDCD3478D4E8}"/>
                </a:ext>
              </a:extLst>
            </p:cNvPr>
            <p:cNvSpPr txBox="1"/>
            <p:nvPr/>
          </p:nvSpPr>
          <p:spPr>
            <a:xfrm>
              <a:off x="10409860" y="2200853"/>
              <a:ext cx="274320" cy="276999"/>
            </a:xfrm>
            <a:prstGeom prst="rect">
              <a:avLst/>
            </a:prstGeom>
            <a:sp3d>
              <a:bevelT w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/>
                <a:t>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C9296A-6955-4869-AFFE-197F2B0B9216}"/>
                </a:ext>
              </a:extLst>
            </p:cNvPr>
            <p:cNvSpPr txBox="1"/>
            <p:nvPr/>
          </p:nvSpPr>
          <p:spPr>
            <a:xfrm>
              <a:off x="11020006" y="2812949"/>
              <a:ext cx="274320" cy="276999"/>
            </a:xfrm>
            <a:prstGeom prst="rect">
              <a:avLst/>
            </a:prstGeom>
            <a:sp3d>
              <a:bevelT w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/>
                <a:t>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1F8D0B-E7ED-48A6-A0BE-A4A446E63F2A}"/>
                </a:ext>
              </a:extLst>
            </p:cNvPr>
            <p:cNvSpPr txBox="1"/>
            <p:nvPr/>
          </p:nvSpPr>
          <p:spPr>
            <a:xfrm>
              <a:off x="10409860" y="3429000"/>
              <a:ext cx="274320" cy="276999"/>
            </a:xfrm>
            <a:prstGeom prst="rect">
              <a:avLst/>
            </a:prstGeom>
            <a:sp3d>
              <a:bevelT w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/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ED722A-E500-4FEB-9A74-EAF860D527C4}"/>
                </a:ext>
              </a:extLst>
            </p:cNvPr>
            <p:cNvSpPr txBox="1"/>
            <p:nvPr/>
          </p:nvSpPr>
          <p:spPr>
            <a:xfrm>
              <a:off x="9763994" y="4073715"/>
              <a:ext cx="274320" cy="276999"/>
            </a:xfrm>
            <a:prstGeom prst="rect">
              <a:avLst/>
            </a:prstGeom>
            <a:sp3d>
              <a:bevelT w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806A2C-F8B3-4DFB-9E24-5561E0392FDC}"/>
                </a:ext>
              </a:extLst>
            </p:cNvPr>
            <p:cNvSpPr txBox="1"/>
            <p:nvPr/>
          </p:nvSpPr>
          <p:spPr>
            <a:xfrm>
              <a:off x="9206298" y="3432667"/>
              <a:ext cx="274320" cy="276999"/>
            </a:xfrm>
            <a:prstGeom prst="rect">
              <a:avLst/>
            </a:prstGeom>
            <a:sp3d>
              <a:bevelT w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/>
                <a:t>Z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8B47DD-0CD0-43EA-98F4-F2B1BCFAFE18}"/>
                </a:ext>
              </a:extLst>
            </p:cNvPr>
            <p:cNvSpPr txBox="1"/>
            <p:nvPr/>
          </p:nvSpPr>
          <p:spPr>
            <a:xfrm>
              <a:off x="9206298" y="2200852"/>
              <a:ext cx="274320" cy="276999"/>
            </a:xfrm>
            <a:prstGeom prst="rect">
              <a:avLst/>
            </a:prstGeom>
            <a:sp3d>
              <a:bevelT w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/>
                <a:t>Q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B641F9-AC6E-47EE-9528-A35C8E8110D5}"/>
                </a:ext>
              </a:extLst>
            </p:cNvPr>
            <p:cNvSpPr txBox="1"/>
            <p:nvPr/>
          </p:nvSpPr>
          <p:spPr>
            <a:xfrm>
              <a:off x="8462973" y="2812949"/>
              <a:ext cx="274320" cy="276999"/>
            </a:xfrm>
            <a:prstGeom prst="rect">
              <a:avLst/>
            </a:prstGeom>
            <a:sp3d>
              <a:bevelT w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/>
                <a:t>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F41B5E-26C3-4B29-B73E-653569F15467}"/>
              </a:ext>
            </a:extLst>
          </p:cNvPr>
          <p:cNvGrpSpPr/>
          <p:nvPr/>
        </p:nvGrpSpPr>
        <p:grpSpPr>
          <a:xfrm>
            <a:off x="8818366" y="4933168"/>
            <a:ext cx="2156067" cy="982699"/>
            <a:chOff x="8745142" y="4849968"/>
            <a:chExt cx="2156067" cy="982699"/>
          </a:xfrm>
          <a:scene3d>
            <a:camera prst="perspectiveRelaxedModerately" fov="4200000">
              <a:rot lat="19500000" lon="0" rev="0"/>
            </a:camera>
            <a:lightRig rig="threePt" dir="t">
              <a:rot lat="0" lon="0" rev="7800000"/>
            </a:lightRig>
          </a:scene3d>
        </p:grpSpPr>
        <p:sp>
          <p:nvSpPr>
            <p:cNvPr id="42" name="Arrow: Circular 41">
              <a:extLst>
                <a:ext uri="{FF2B5EF4-FFF2-40B4-BE49-F238E27FC236}">
                  <a16:creationId xmlns:a16="http://schemas.microsoft.com/office/drawing/2014/main" id="{AEF6B30E-E2B0-4648-8C2B-CC36DA60FC9D}"/>
                </a:ext>
              </a:extLst>
            </p:cNvPr>
            <p:cNvSpPr/>
            <p:nvPr/>
          </p:nvSpPr>
          <p:spPr>
            <a:xfrm>
              <a:off x="9918510" y="4849968"/>
              <a:ext cx="982699" cy="982699"/>
            </a:xfrm>
            <a:prstGeom prst="circularArrow">
              <a:avLst>
                <a:gd name="adj1" fmla="val 14509"/>
                <a:gd name="adj2" fmla="val 1301950"/>
                <a:gd name="adj3" fmla="val 4540607"/>
                <a:gd name="adj4" fmla="val 10800000"/>
                <a:gd name="adj5" fmla="val 15573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 z="-76200"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Arrow: Circular 42">
              <a:extLst>
                <a:ext uri="{FF2B5EF4-FFF2-40B4-BE49-F238E27FC236}">
                  <a16:creationId xmlns:a16="http://schemas.microsoft.com/office/drawing/2014/main" id="{38305368-5933-43C0-9880-56B0663AF798}"/>
                </a:ext>
              </a:extLst>
            </p:cNvPr>
            <p:cNvSpPr/>
            <p:nvPr/>
          </p:nvSpPr>
          <p:spPr>
            <a:xfrm flipH="1">
              <a:off x="8745142" y="4849968"/>
              <a:ext cx="982699" cy="982699"/>
            </a:xfrm>
            <a:prstGeom prst="circularArrow">
              <a:avLst>
                <a:gd name="adj1" fmla="val 14509"/>
                <a:gd name="adj2" fmla="val 1301950"/>
                <a:gd name="adj3" fmla="val 4540607"/>
                <a:gd name="adj4" fmla="val 10800000"/>
                <a:gd name="adj5" fmla="val 15573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 z="-76200"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0F2F57-7024-49F8-9732-F97E46318AE6}"/>
                </a:ext>
              </a:extLst>
            </p:cNvPr>
            <p:cNvSpPr txBox="1"/>
            <p:nvPr/>
          </p:nvSpPr>
          <p:spPr>
            <a:xfrm>
              <a:off x="9048485" y="5202817"/>
              <a:ext cx="369012" cy="276999"/>
            </a:xfrm>
            <a:prstGeom prst="rect">
              <a:avLst/>
            </a:prstGeom>
            <a:sp3d>
              <a:bevelT w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/>
                <a:t>- </a:t>
              </a:r>
              <a:r>
                <a:rPr lang="el-GR" sz="1200"/>
                <a:t>Θ</a:t>
              </a:r>
              <a:endParaRPr lang="en-US" sz="12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AD90CD-C47D-48C3-BE2C-3E7D36865371}"/>
                </a:ext>
              </a:extLst>
            </p:cNvPr>
            <p:cNvSpPr txBox="1"/>
            <p:nvPr/>
          </p:nvSpPr>
          <p:spPr>
            <a:xfrm>
              <a:off x="10210125" y="5202817"/>
              <a:ext cx="399469" cy="276999"/>
            </a:xfrm>
            <a:prstGeom prst="rect">
              <a:avLst/>
            </a:prstGeom>
            <a:sp3d>
              <a:bevelT w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/>
                <a:t>+ </a:t>
              </a:r>
              <a:r>
                <a:rPr lang="el-GR" sz="1200"/>
                <a:t>Θ</a:t>
              </a:r>
              <a:endParaRPr lang="en-US" sz="120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573507E-ACA8-468B-A376-A4599168FE65}"/>
              </a:ext>
            </a:extLst>
          </p:cNvPr>
          <p:cNvSpPr txBox="1"/>
          <p:nvPr/>
        </p:nvSpPr>
        <p:spPr>
          <a:xfrm>
            <a:off x="8180515" y="4457275"/>
            <a:ext cx="3431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SMOOTH_MOVE [W,A,D,X,Q,E,Z,C]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5AE224-7086-4289-A596-273FEC800D7B}"/>
              </a:ext>
            </a:extLst>
          </p:cNvPr>
          <p:cNvSpPr txBox="1"/>
          <p:nvPr/>
        </p:nvSpPr>
        <p:spPr>
          <a:xfrm>
            <a:off x="8704313" y="5915865"/>
            <a:ext cx="238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SMOOTH_TURN [+/- </a:t>
            </a:r>
            <a:r>
              <a:rPr lang="el-GR"/>
              <a:t>Θ</a:t>
            </a:r>
            <a:r>
              <a:rPr lang="en-US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4044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ABF847-069C-4F67-A7FE-1C0303431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93925"/>
            <a:ext cx="3057525" cy="18287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0C931C-61AB-422C-B47B-B70A66F9A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664075"/>
            <a:ext cx="3057525" cy="18287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A86986-D3C1-4211-A892-56CD541C9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750" y="2193925"/>
            <a:ext cx="3057525" cy="18287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5E07E8-9DFF-437C-B33B-C633EE58F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751" y="4664075"/>
            <a:ext cx="3057525" cy="182879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D3062E6F-835C-4997-B0A0-24685B8E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Movement: Turn and Tilt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924878A-ACCF-4D3B-ADB4-724B4C39C731}"/>
              </a:ext>
            </a:extLst>
          </p:cNvPr>
          <p:cNvSpPr/>
          <p:nvPr/>
        </p:nvSpPr>
        <p:spPr>
          <a:xfrm>
            <a:off x="4324118" y="2770907"/>
            <a:ext cx="1533237" cy="1533237"/>
          </a:xfrm>
          <a:prstGeom prst="arc">
            <a:avLst>
              <a:gd name="adj1" fmla="val 12383604"/>
              <a:gd name="adj2" fmla="val 20155242"/>
            </a:avLst>
          </a:prstGeom>
          <a:ln w="101600">
            <a:headEnd type="triangle"/>
            <a:tailEnd type="triangle"/>
          </a:ln>
          <a:scene3d>
            <a:camera prst="perspectiveRelaxedModerately"/>
            <a:lightRig rig="threePt" dir="t">
              <a:rot lat="0" lon="0" rev="7200000"/>
            </a:lightRig>
          </a:scene3d>
          <a:sp3d extrusionH="101600">
            <a:bevelT w="381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AA6A95-DC3D-48FC-BD74-4D93C0AC0BC6}"/>
              </a:ext>
            </a:extLst>
          </p:cNvPr>
          <p:cNvCxnSpPr>
            <a:cxnSpLocks/>
          </p:cNvCxnSpPr>
          <p:nvPr/>
        </p:nvCxnSpPr>
        <p:spPr>
          <a:xfrm>
            <a:off x="9699628" y="5098473"/>
            <a:ext cx="0" cy="822037"/>
          </a:xfrm>
          <a:prstGeom prst="line">
            <a:avLst/>
          </a:prstGeom>
          <a:ln w="101600">
            <a:headEnd type="none"/>
            <a:tailEnd type="triangle"/>
          </a:ln>
          <a:scene3d>
            <a:camera prst="perspectiveRelaxed">
              <a:rot lat="2400000" lon="0" rev="0"/>
            </a:camera>
            <a:lightRig rig="threePt" dir="t">
              <a:rot lat="0" lon="0" rev="8400000"/>
            </a:lightRig>
          </a:scene3d>
          <a:sp3d extrusionH="101600">
            <a:bevelT w="381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F7CC00-93F7-45C4-8F49-F66E77132E2B}"/>
              </a:ext>
            </a:extLst>
          </p:cNvPr>
          <p:cNvCxnSpPr>
            <a:cxnSpLocks/>
          </p:cNvCxnSpPr>
          <p:nvPr/>
        </p:nvCxnSpPr>
        <p:spPr>
          <a:xfrm>
            <a:off x="9699628" y="3045691"/>
            <a:ext cx="0" cy="822037"/>
          </a:xfrm>
          <a:prstGeom prst="line">
            <a:avLst/>
          </a:prstGeom>
          <a:ln w="101600">
            <a:headEnd type="triangle"/>
            <a:tailEnd type="none"/>
          </a:ln>
          <a:scene3d>
            <a:camera prst="perspectiveRelaxed">
              <a:rot lat="1800000" lon="0" rev="0"/>
            </a:camera>
            <a:lightRig rig="threePt" dir="t">
              <a:rot lat="0" lon="0" rev="8400000"/>
            </a:lightRig>
          </a:scene3d>
          <a:sp3d extrusionH="101600">
            <a:bevelT w="381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F8DA73-5A4B-4A50-8FBF-9551DC11BD5E}"/>
              </a:ext>
            </a:extLst>
          </p:cNvPr>
          <p:cNvSpPr txBox="1"/>
          <p:nvPr/>
        </p:nvSpPr>
        <p:spPr>
          <a:xfrm>
            <a:off x="3866588" y="3352860"/>
            <a:ext cx="2448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SMOOTH_TURN [+/-] 45</a:t>
            </a:r>
          </a:p>
          <a:p>
            <a:pPr algn="ctr"/>
            <a:r>
              <a:rPr lang="en-US" dirty="0"/>
              <a:t>(Yaw)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2C6572-6B81-4226-8DB8-C82ED9229C92}"/>
              </a:ext>
            </a:extLst>
          </p:cNvPr>
          <p:cNvSpPr/>
          <p:nvPr/>
        </p:nvSpPr>
        <p:spPr>
          <a:xfrm>
            <a:off x="9848714" y="3133544"/>
            <a:ext cx="1573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SMOOTH_TILT </a:t>
            </a:r>
          </a:p>
          <a:p>
            <a:r>
              <a:rPr lang="en-US" dirty="0"/>
              <a:t>FORWARD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CFB05F-7E1D-4C75-9EBE-82410841CA83}"/>
              </a:ext>
            </a:extLst>
          </p:cNvPr>
          <p:cNvSpPr/>
          <p:nvPr/>
        </p:nvSpPr>
        <p:spPr>
          <a:xfrm>
            <a:off x="9848714" y="5111895"/>
            <a:ext cx="1573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SMOOTH_TILT </a:t>
            </a:r>
          </a:p>
          <a:p>
            <a:r>
              <a:rPr lang="en-US"/>
              <a:t>DOWN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C8B9CC-A754-45A4-B0B6-4949F299EF6C}"/>
              </a:ext>
            </a:extLst>
          </p:cNvPr>
          <p:cNvSpPr/>
          <p:nvPr/>
        </p:nvSpPr>
        <p:spPr>
          <a:xfrm>
            <a:off x="10240103" y="4122719"/>
            <a:ext cx="790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(Pitch)</a:t>
            </a:r>
          </a:p>
        </p:txBody>
      </p:sp>
    </p:spTree>
    <p:extLst>
      <p:ext uri="{BB962C8B-B14F-4D97-AF65-F5344CB8AC3E}">
        <p14:creationId xmlns:p14="http://schemas.microsoft.com/office/powerpoint/2010/main" val="2774693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>
            <a:extLst>
              <a:ext uri="{FF2B5EF4-FFF2-40B4-BE49-F238E27FC236}">
                <a16:creationId xmlns:a16="http://schemas.microsoft.com/office/drawing/2014/main" id="{13547A3B-4768-4831-BEE0-3F429C3DE877}"/>
              </a:ext>
            </a:extLst>
          </p:cNvPr>
          <p:cNvSpPr/>
          <p:nvPr/>
        </p:nvSpPr>
        <p:spPr>
          <a:xfrm>
            <a:off x="2987497" y="3587858"/>
            <a:ext cx="995540" cy="995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D37776C-28D5-41EC-AE87-F952D8759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11968"/>
              </p:ext>
            </p:extLst>
          </p:nvPr>
        </p:nvGraphicFramePr>
        <p:xfrm>
          <a:off x="1881037" y="2490528"/>
          <a:ext cx="32004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76374722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330674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33995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2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60435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  <a:alpha val="2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519569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2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18056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D0955C-B760-4678-A327-05293B86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Movement: Diagonal Notes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ED60BC-39A6-497B-8335-65B1A469A44D}"/>
              </a:ext>
            </a:extLst>
          </p:cNvPr>
          <p:cNvCxnSpPr>
            <a:cxnSpLocks/>
          </p:cNvCxnSpPr>
          <p:nvPr/>
        </p:nvCxnSpPr>
        <p:spPr>
          <a:xfrm flipV="1">
            <a:off x="3485267" y="3292021"/>
            <a:ext cx="0" cy="305317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4C171A-F6B5-461E-A92A-B6BCD02C8808}"/>
              </a:ext>
            </a:extLst>
          </p:cNvPr>
          <p:cNvCxnSpPr>
            <a:cxnSpLocks/>
          </p:cNvCxnSpPr>
          <p:nvPr/>
        </p:nvCxnSpPr>
        <p:spPr>
          <a:xfrm rot="900000" flipV="1">
            <a:off x="3650291" y="3310183"/>
            <a:ext cx="0" cy="30531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0B8A58-90C0-4FD0-AD4A-8D6A8A1267BD}"/>
              </a:ext>
            </a:extLst>
          </p:cNvPr>
          <p:cNvCxnSpPr>
            <a:cxnSpLocks/>
          </p:cNvCxnSpPr>
          <p:nvPr/>
        </p:nvCxnSpPr>
        <p:spPr>
          <a:xfrm rot="20700000" flipV="1">
            <a:off x="3319241" y="3312580"/>
            <a:ext cx="0" cy="30531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51C7A4-8F06-4909-A1EC-3379452104E8}"/>
              </a:ext>
            </a:extLst>
          </p:cNvPr>
          <p:cNvCxnSpPr>
            <a:cxnSpLocks/>
          </p:cNvCxnSpPr>
          <p:nvPr/>
        </p:nvCxnSpPr>
        <p:spPr>
          <a:xfrm rot="5400000" flipV="1">
            <a:off x="4123779" y="3930668"/>
            <a:ext cx="0" cy="305316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BA0C23-3AEE-47BA-904A-608FD4DABFE8}"/>
              </a:ext>
            </a:extLst>
          </p:cNvPr>
          <p:cNvCxnSpPr>
            <a:cxnSpLocks/>
          </p:cNvCxnSpPr>
          <p:nvPr/>
        </p:nvCxnSpPr>
        <p:spPr>
          <a:xfrm rot="6300000" flipV="1">
            <a:off x="4105617" y="4095691"/>
            <a:ext cx="0" cy="30531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6DB71F-0304-4371-915F-CD8D6C8CC2AB}"/>
              </a:ext>
            </a:extLst>
          </p:cNvPr>
          <p:cNvCxnSpPr>
            <a:cxnSpLocks/>
          </p:cNvCxnSpPr>
          <p:nvPr/>
        </p:nvCxnSpPr>
        <p:spPr>
          <a:xfrm rot="4500000" flipV="1">
            <a:off x="4103220" y="3764641"/>
            <a:ext cx="0" cy="30531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2F5E5E-E29E-4ECF-A23F-C1145E477E7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85454" y="4569468"/>
            <a:ext cx="0" cy="305317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BCEDDD-F953-4D5D-997A-C85B3EB23BD5}"/>
              </a:ext>
            </a:extLst>
          </p:cNvPr>
          <p:cNvCxnSpPr>
            <a:cxnSpLocks/>
          </p:cNvCxnSpPr>
          <p:nvPr/>
        </p:nvCxnSpPr>
        <p:spPr>
          <a:xfrm rot="11700000" flipV="1">
            <a:off x="3320431" y="4551307"/>
            <a:ext cx="0" cy="30531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CEE931-B87A-4F89-8B34-B99F1C15DB61}"/>
              </a:ext>
            </a:extLst>
          </p:cNvPr>
          <p:cNvCxnSpPr>
            <a:cxnSpLocks/>
          </p:cNvCxnSpPr>
          <p:nvPr/>
        </p:nvCxnSpPr>
        <p:spPr>
          <a:xfrm rot="9900000" flipV="1">
            <a:off x="3651480" y="4548910"/>
            <a:ext cx="0" cy="30531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6B70E0-D524-4538-AED2-AF5116588721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46943" y="3930822"/>
            <a:ext cx="0" cy="305316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3EA1C2-F4B0-42F0-A07F-F4FD3BDEEFC6}"/>
              </a:ext>
            </a:extLst>
          </p:cNvPr>
          <p:cNvCxnSpPr>
            <a:cxnSpLocks/>
          </p:cNvCxnSpPr>
          <p:nvPr/>
        </p:nvCxnSpPr>
        <p:spPr>
          <a:xfrm rot="17100000" flipV="1">
            <a:off x="2865104" y="3765799"/>
            <a:ext cx="0" cy="30531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1ED2F7-B0E2-40F7-8906-1F94733B814D}"/>
              </a:ext>
            </a:extLst>
          </p:cNvPr>
          <p:cNvGrpSpPr/>
          <p:nvPr/>
        </p:nvGrpSpPr>
        <p:grpSpPr>
          <a:xfrm>
            <a:off x="2454763" y="3052783"/>
            <a:ext cx="2061196" cy="2061243"/>
            <a:chOff x="2797180" y="3395207"/>
            <a:chExt cx="1376360" cy="137639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CB8F231-A16B-4044-801F-8E117F6A5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3" y="3402278"/>
              <a:ext cx="236906" cy="41033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F928629-ACFD-49D3-AD98-C2A23CA2BA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9695" y="3524638"/>
              <a:ext cx="334465" cy="334465"/>
            </a:xfrm>
            <a:prstGeom prst="straightConnector1">
              <a:avLst/>
            </a:prstGeom>
            <a:ln w="444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A52128-7275-4713-90BC-DB275387C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7611" y="3687617"/>
              <a:ext cx="405929" cy="23436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3142F97-BFE3-43D8-B605-E688F3570E1A}"/>
                </a:ext>
              </a:extLst>
            </p:cNvPr>
            <p:cNvCxnSpPr>
              <a:cxnSpLocks/>
            </p:cNvCxnSpPr>
            <p:nvPr/>
          </p:nvCxnSpPr>
          <p:spPr>
            <a:xfrm>
              <a:off x="3759525" y="4243275"/>
              <a:ext cx="406655" cy="234783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D7C4D1-05D1-4289-AF15-36237FAB7C32}"/>
                </a:ext>
              </a:extLst>
            </p:cNvPr>
            <p:cNvCxnSpPr>
              <a:cxnSpLocks/>
            </p:cNvCxnSpPr>
            <p:nvPr/>
          </p:nvCxnSpPr>
          <p:spPr>
            <a:xfrm>
              <a:off x="3712974" y="4311373"/>
              <a:ext cx="330846" cy="330846"/>
            </a:xfrm>
            <a:prstGeom prst="straightConnector1">
              <a:avLst/>
            </a:prstGeom>
            <a:ln w="444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EE05864-7D80-47AC-B576-3CEB209CB745}"/>
                </a:ext>
              </a:extLst>
            </p:cNvPr>
            <p:cNvCxnSpPr>
              <a:cxnSpLocks/>
            </p:cNvCxnSpPr>
            <p:nvPr/>
          </p:nvCxnSpPr>
          <p:spPr>
            <a:xfrm>
              <a:off x="3641276" y="4356659"/>
              <a:ext cx="239566" cy="414941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D0DB7BC-F1C3-4A04-BE7A-84A1060AD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0722" y="4354935"/>
              <a:ext cx="236479" cy="40959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87B6290-D82F-43B8-95AD-C4CD70FEF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561" y="4306451"/>
              <a:ext cx="335716" cy="335718"/>
            </a:xfrm>
            <a:prstGeom prst="straightConnector1">
              <a:avLst/>
            </a:prstGeom>
            <a:ln w="444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9593810-5340-4967-85C7-65861D97C6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7180" y="4241369"/>
              <a:ext cx="411917" cy="23782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53D0D23-B7D8-413D-A50D-09003F907B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4542" y="3688748"/>
              <a:ext cx="403605" cy="233022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E95A669-BD6C-41BB-B85C-746F0160C5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6902" y="3524586"/>
              <a:ext cx="333257" cy="333258"/>
            </a:xfrm>
            <a:prstGeom prst="straightConnector1">
              <a:avLst/>
            </a:prstGeom>
            <a:ln w="444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F4F7F94-C66C-42DC-ADC9-E87B7C60A3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89880" y="3395207"/>
              <a:ext cx="237494" cy="411352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77869C-7D14-4359-A9B9-F6514EB8BB11}"/>
              </a:ext>
            </a:extLst>
          </p:cNvPr>
          <p:cNvCxnSpPr>
            <a:cxnSpLocks/>
          </p:cNvCxnSpPr>
          <p:nvPr/>
        </p:nvCxnSpPr>
        <p:spPr>
          <a:xfrm rot="15300000" flipV="1">
            <a:off x="2867501" y="4096849"/>
            <a:ext cx="0" cy="30531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6F4053-990F-42E0-8406-59423F1567D4}"/>
              </a:ext>
            </a:extLst>
          </p:cNvPr>
          <p:cNvSpPr txBox="1"/>
          <p:nvPr/>
        </p:nvSpPr>
        <p:spPr>
          <a:xfrm>
            <a:off x="5698836" y="3204680"/>
            <a:ext cx="4941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SMOOTH_MOVE, being egocentric, depends on the direction the agent is facing. When facing a cardinal direction or 15° away (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orange</a:t>
            </a:r>
            <a:r>
              <a:rPr lang="en-US"/>
              <a:t> 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tones</a:t>
            </a:r>
            <a:r>
              <a:rPr lang="en-US"/>
              <a:t>), the forward direction is orthogonal. When facing an intercardinal direction or 15° away (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en-US"/>
              <a:t>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tones</a:t>
            </a:r>
            <a:r>
              <a:rPr lang="en-US"/>
              <a:t>), the forward direction is diagonal.</a:t>
            </a:r>
          </a:p>
        </p:txBody>
      </p:sp>
    </p:spTree>
    <p:extLst>
      <p:ext uri="{BB962C8B-B14F-4D97-AF65-F5344CB8AC3E}">
        <p14:creationId xmlns:p14="http://schemas.microsoft.com/office/powerpoint/2010/main" val="3695680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15BBB34A-1586-43B5-AA0D-DC279D9939C3}"/>
              </a:ext>
            </a:extLst>
          </p:cNvPr>
          <p:cNvSpPr/>
          <p:nvPr/>
        </p:nvSpPr>
        <p:spPr>
          <a:xfrm>
            <a:off x="2987497" y="3587858"/>
            <a:ext cx="995540" cy="995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A28622-9B07-4E03-B482-EC93D9F5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Movement: Diagonal Notes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E3190-DCC9-4284-AA75-BDE9530F466D}"/>
              </a:ext>
            </a:extLst>
          </p:cNvPr>
          <p:cNvSpPr txBox="1"/>
          <p:nvPr/>
        </p:nvSpPr>
        <p:spPr>
          <a:xfrm>
            <a:off x="5696712" y="3348704"/>
            <a:ext cx="2676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Diagonal movement:</a:t>
            </a:r>
          </a:p>
          <a:p>
            <a:r>
              <a:rPr lang="en-US"/>
              <a:t>For the agent to move from position 1 to position 4, both positions 2 and 3 must be empty of blocks</a:t>
            </a:r>
          </a:p>
        </p:txBody>
      </p: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669E20AE-8511-4869-A400-D9DC89750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2591"/>
              </p:ext>
            </p:extLst>
          </p:nvPr>
        </p:nvGraphicFramePr>
        <p:xfrm>
          <a:off x="1881037" y="2490528"/>
          <a:ext cx="32004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76374722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330674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33995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60435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519569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180562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572E9F-1992-46CB-8DBA-24EBD180C750}"/>
              </a:ext>
            </a:extLst>
          </p:cNvPr>
          <p:cNvCxnSpPr>
            <a:cxnSpLocks/>
          </p:cNvCxnSpPr>
          <p:nvPr/>
        </p:nvCxnSpPr>
        <p:spPr>
          <a:xfrm flipV="1">
            <a:off x="3821318" y="3246615"/>
            <a:ext cx="500885" cy="500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07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A5D4-DBC9-4D2E-8BA0-0BFE1E7F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Minecraft Weird World Coordinates</a:t>
            </a:r>
          </a:p>
        </p:txBody>
      </p:sp>
      <p:sp>
        <p:nvSpPr>
          <p:cNvPr id="80" name="Content Placeholder 79">
            <a:extLst>
              <a:ext uri="{FF2B5EF4-FFF2-40B4-BE49-F238E27FC236}">
                <a16:creationId xmlns:a16="http://schemas.microsoft.com/office/drawing/2014/main" id="{636469F5-4ADE-4D06-9BF0-978DA358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Coordinate order and direction is often counter-intuitive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385A66-2568-4DD5-BA63-8A60BF2DF526}"/>
              </a:ext>
            </a:extLst>
          </p:cNvPr>
          <p:cNvGrpSpPr/>
          <p:nvPr/>
        </p:nvGrpSpPr>
        <p:grpSpPr>
          <a:xfrm>
            <a:off x="719744" y="2415313"/>
            <a:ext cx="3344579" cy="2599690"/>
            <a:chOff x="4764569" y="1128234"/>
            <a:chExt cx="2914343" cy="2265274"/>
          </a:xfrm>
          <a:scene3d>
            <a:camera prst="perspectiveRelaxedModerately" fov="7200000">
              <a:rot lat="18900000" lon="0" rev="0"/>
            </a:camera>
            <a:lightRig rig="threePt" dir="t">
              <a:rot lat="0" lon="0" rev="10200000"/>
            </a:lightRig>
          </a:scene3d>
        </p:grpSpPr>
        <p:sp>
          <p:nvSpPr>
            <p:cNvPr id="30" name="Arrow: Quad 29">
              <a:extLst>
                <a:ext uri="{FF2B5EF4-FFF2-40B4-BE49-F238E27FC236}">
                  <a16:creationId xmlns:a16="http://schemas.microsoft.com/office/drawing/2014/main" id="{DB03EB98-0105-4BDF-8406-E0E9E3D607CF}"/>
                </a:ext>
              </a:extLst>
            </p:cNvPr>
            <p:cNvSpPr/>
            <p:nvPr/>
          </p:nvSpPr>
          <p:spPr>
            <a:xfrm>
              <a:off x="5324532" y="1355277"/>
              <a:ext cx="1866786" cy="1866786"/>
            </a:xfrm>
            <a:prstGeom prst="quadArrow">
              <a:avLst>
                <a:gd name="adj1" fmla="val 23132"/>
                <a:gd name="adj2" fmla="val 21561"/>
                <a:gd name="adj3" fmla="val 2100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 z="-88900" extrusionH="38100">
              <a:bevelT w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C59C72-3C2B-44A7-8A61-3FFE5D97B0DE}"/>
                </a:ext>
              </a:extLst>
            </p:cNvPr>
            <p:cNvSpPr txBox="1"/>
            <p:nvPr/>
          </p:nvSpPr>
          <p:spPr>
            <a:xfrm>
              <a:off x="5763319" y="1128234"/>
              <a:ext cx="989212" cy="402278"/>
            </a:xfrm>
            <a:prstGeom prst="rect">
              <a:avLst/>
            </a:prstGeom>
            <a:sp3d extrusionH="38100">
              <a:bevelT w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East</a:t>
              </a:r>
            </a:p>
            <a:p>
              <a:pPr algn="ctr"/>
              <a:r>
                <a:rPr lang="en-US" sz="1200" dirty="0"/>
                <a:t>[↑ 0 0 | 270 0]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29AC3B-A17D-47C0-B940-D8816435073A}"/>
                </a:ext>
              </a:extLst>
            </p:cNvPr>
            <p:cNvSpPr txBox="1"/>
            <p:nvPr/>
          </p:nvSpPr>
          <p:spPr>
            <a:xfrm>
              <a:off x="6700759" y="2057836"/>
              <a:ext cx="978153" cy="461665"/>
            </a:xfrm>
            <a:prstGeom prst="rect">
              <a:avLst/>
            </a:prstGeom>
            <a:sp3d extrusionH="38100">
              <a:bevelT w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South</a:t>
              </a:r>
            </a:p>
            <a:p>
              <a:pPr algn="ctr"/>
              <a:r>
                <a:rPr lang="en-US" sz="1200"/>
                <a:t>[0 0 ↑ | 0 0]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CAAEF1-FC34-4AD5-82DE-81D096780511}"/>
                </a:ext>
              </a:extLst>
            </p:cNvPr>
            <p:cNvSpPr txBox="1"/>
            <p:nvPr/>
          </p:nvSpPr>
          <p:spPr>
            <a:xfrm>
              <a:off x="5797541" y="2991230"/>
              <a:ext cx="920769" cy="402278"/>
            </a:xfrm>
            <a:prstGeom prst="rect">
              <a:avLst/>
            </a:prstGeom>
            <a:sp3d extrusionH="38100">
              <a:bevelT w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West</a:t>
              </a:r>
            </a:p>
            <a:p>
              <a:pPr algn="ctr"/>
              <a:r>
                <a:rPr lang="en-US" sz="1200"/>
                <a:t>[↓ 0 0 | 90 0]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73585B-AD63-4314-B8DC-7D73C3A77128}"/>
                </a:ext>
              </a:extLst>
            </p:cNvPr>
            <p:cNvSpPr txBox="1"/>
            <p:nvPr/>
          </p:nvSpPr>
          <p:spPr>
            <a:xfrm>
              <a:off x="4764569" y="2057836"/>
              <a:ext cx="989212" cy="402278"/>
            </a:xfrm>
            <a:prstGeom prst="rect">
              <a:avLst/>
            </a:prstGeom>
            <a:sp3d extrusionH="38100">
              <a:bevelT w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North</a:t>
              </a:r>
            </a:p>
            <a:p>
              <a:pPr algn="ctr"/>
              <a:r>
                <a:rPr lang="en-US" sz="1200"/>
                <a:t>[0 0 ↓ | 180 0]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DE28850-F279-4B8B-B2FD-A3E32C3732A2}"/>
              </a:ext>
            </a:extLst>
          </p:cNvPr>
          <p:cNvGrpSpPr/>
          <p:nvPr/>
        </p:nvGrpSpPr>
        <p:grpSpPr>
          <a:xfrm>
            <a:off x="4230879" y="2596096"/>
            <a:ext cx="978153" cy="1773772"/>
            <a:chOff x="7170761" y="928931"/>
            <a:chExt cx="978153" cy="1773772"/>
          </a:xfrm>
          <a:scene3d>
            <a:camera prst="perspectiveRelaxedModerately" fov="7200000">
              <a:rot lat="1200000" lon="0" rev="0"/>
            </a:camera>
            <a:lightRig rig="threePt" dir="t"/>
          </a:scene3d>
        </p:grpSpPr>
        <p:sp>
          <p:nvSpPr>
            <p:cNvPr id="41" name="Arrow: Up-Down 40">
              <a:extLst>
                <a:ext uri="{FF2B5EF4-FFF2-40B4-BE49-F238E27FC236}">
                  <a16:creationId xmlns:a16="http://schemas.microsoft.com/office/drawing/2014/main" id="{59E0BA43-5F8A-42BF-8040-A0A18FC1E81F}"/>
                </a:ext>
              </a:extLst>
            </p:cNvPr>
            <p:cNvSpPr/>
            <p:nvPr/>
          </p:nvSpPr>
          <p:spPr>
            <a:xfrm>
              <a:off x="7257560" y="1157858"/>
              <a:ext cx="804556" cy="1332199"/>
            </a:xfrm>
            <a:prstGeom prst="upDownArrow">
              <a:avLst>
                <a:gd name="adj1" fmla="val 52997"/>
                <a:gd name="adj2" fmla="val 48588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 z="-165100" extrusionH="101600"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F0B44C-684C-40E5-A20F-8CE4B4B762F3}"/>
                </a:ext>
              </a:extLst>
            </p:cNvPr>
            <p:cNvSpPr txBox="1"/>
            <p:nvPr/>
          </p:nvSpPr>
          <p:spPr>
            <a:xfrm>
              <a:off x="7170761" y="928931"/>
              <a:ext cx="978153" cy="461665"/>
            </a:xfrm>
            <a:prstGeom prst="rect">
              <a:avLst/>
            </a:prstGeom>
            <a:sp3d extrusionH="215900">
              <a:bevelT w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Move Up</a:t>
              </a:r>
            </a:p>
            <a:p>
              <a:pPr algn="ctr"/>
              <a:r>
                <a:rPr lang="en-US" sz="1200"/>
                <a:t>[0 ↑ 0 | 0 0]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E65ABE9-844B-437A-A4EA-18B5FA97E876}"/>
                </a:ext>
              </a:extLst>
            </p:cNvPr>
            <p:cNvSpPr txBox="1"/>
            <p:nvPr/>
          </p:nvSpPr>
          <p:spPr>
            <a:xfrm>
              <a:off x="7170761" y="2241038"/>
              <a:ext cx="978153" cy="461665"/>
            </a:xfrm>
            <a:prstGeom prst="rect">
              <a:avLst/>
            </a:prstGeom>
            <a:sp3d extrusionH="101600">
              <a:bevelT w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Move Down</a:t>
              </a:r>
            </a:p>
            <a:p>
              <a:pPr algn="ctr"/>
              <a:r>
                <a:rPr lang="en-US" sz="1200"/>
                <a:t>[0 ↓ 0 | 0 0]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1C11141-1AD8-4395-8615-E4C82D836AA9}"/>
              </a:ext>
            </a:extLst>
          </p:cNvPr>
          <p:cNvSpPr txBox="1"/>
          <p:nvPr/>
        </p:nvSpPr>
        <p:spPr>
          <a:xfrm>
            <a:off x="1588473" y="2374636"/>
            <a:ext cx="187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[X Y Z | Yaw Pitch]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95BD6DB-AF37-4D92-A922-BE2F99370809}"/>
              </a:ext>
            </a:extLst>
          </p:cNvPr>
          <p:cNvGrpSpPr/>
          <p:nvPr/>
        </p:nvGrpSpPr>
        <p:grpSpPr>
          <a:xfrm>
            <a:off x="1369843" y="5248148"/>
            <a:ext cx="2282874" cy="1876197"/>
            <a:chOff x="8232156" y="2868481"/>
            <a:chExt cx="2282874" cy="1876197"/>
          </a:xfrm>
          <a:scene3d>
            <a:camera prst="perspectiveRelaxedModerately"/>
            <a:lightRig rig="threePt" dir="t">
              <a:rot lat="0" lon="0" rev="4800000"/>
            </a:lightRig>
          </a:scene3d>
        </p:grpSpPr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BF95633-F111-438A-8C2A-F85EAF11E7CC}"/>
                </a:ext>
              </a:extLst>
            </p:cNvPr>
            <p:cNvSpPr/>
            <p:nvPr/>
          </p:nvSpPr>
          <p:spPr>
            <a:xfrm>
              <a:off x="8576102" y="3211441"/>
              <a:ext cx="1533237" cy="1533237"/>
            </a:xfrm>
            <a:prstGeom prst="arc">
              <a:avLst>
                <a:gd name="adj1" fmla="val 12383604"/>
                <a:gd name="adj2" fmla="val 20155242"/>
              </a:avLst>
            </a:prstGeom>
            <a:ln w="101600">
              <a:headEnd type="triangle"/>
              <a:tailEnd type="triangle"/>
            </a:ln>
            <a:sp3d z="-101600" extrusionH="101600">
              <a:bevelT w="381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E0BE207-024E-40CD-8E89-9B975D1BF48F}"/>
                </a:ext>
              </a:extLst>
            </p:cNvPr>
            <p:cNvSpPr txBox="1"/>
            <p:nvPr/>
          </p:nvSpPr>
          <p:spPr>
            <a:xfrm>
              <a:off x="8232156" y="2868481"/>
              <a:ext cx="978153" cy="461665"/>
            </a:xfrm>
            <a:prstGeom prst="rect">
              <a:avLst/>
            </a:prstGeom>
            <a:sp3d extrusionH="63500">
              <a:bevelT w="38100" h="254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Turn Left</a:t>
              </a:r>
            </a:p>
            <a:p>
              <a:pPr algn="ctr"/>
              <a:r>
                <a:rPr lang="en-US" sz="1200"/>
                <a:t>[0 0 0 | ↓ 0]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330CE4E-AE57-4B37-89A2-5D2E18A97B2E}"/>
                </a:ext>
              </a:extLst>
            </p:cNvPr>
            <p:cNvSpPr txBox="1"/>
            <p:nvPr/>
          </p:nvSpPr>
          <p:spPr>
            <a:xfrm>
              <a:off x="9536877" y="2868481"/>
              <a:ext cx="978153" cy="461665"/>
            </a:xfrm>
            <a:prstGeom prst="rect">
              <a:avLst/>
            </a:prstGeom>
            <a:sp3d extrusionH="63500">
              <a:bevelT w="38100" h="254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Turn Right</a:t>
              </a:r>
            </a:p>
            <a:p>
              <a:pPr algn="ctr"/>
              <a:r>
                <a:rPr lang="en-US" sz="1200"/>
                <a:t>[0 0 0 | ↑ 0]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37BD86-EE29-489D-9D56-77878C74C38D}"/>
              </a:ext>
            </a:extLst>
          </p:cNvPr>
          <p:cNvCxnSpPr>
            <a:cxnSpLocks/>
          </p:cNvCxnSpPr>
          <p:nvPr/>
        </p:nvCxnSpPr>
        <p:spPr>
          <a:xfrm>
            <a:off x="4740042" y="5668932"/>
            <a:ext cx="0" cy="679449"/>
          </a:xfrm>
          <a:prstGeom prst="line">
            <a:avLst/>
          </a:prstGeom>
          <a:ln w="101600">
            <a:headEnd type="none"/>
            <a:tailEnd type="triangle"/>
          </a:ln>
          <a:scene3d>
            <a:camera prst="perspectiveRelaxedModerately">
              <a:rot lat="19800000" lon="0" rev="0"/>
            </a:camera>
            <a:lightRig rig="threePt" dir="t">
              <a:rot lat="0" lon="0" rev="0"/>
            </a:lightRig>
          </a:scene3d>
          <a:sp3d z="-88900" extrusionH="101600">
            <a:bevelT w="381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B636FB-8489-41E8-9149-1D48607726E2}"/>
              </a:ext>
            </a:extLst>
          </p:cNvPr>
          <p:cNvSpPr txBox="1"/>
          <p:nvPr/>
        </p:nvSpPr>
        <p:spPr>
          <a:xfrm>
            <a:off x="4210792" y="6228974"/>
            <a:ext cx="978153" cy="461665"/>
          </a:xfrm>
          <a:prstGeom prst="rect">
            <a:avLst/>
          </a:prstGeom>
          <a:scene3d>
            <a:camera prst="perspectiveRelaxedModerately">
              <a:rot lat="19800000" lon="0" rev="0"/>
            </a:camera>
            <a:lightRig rig="threePt" dir="t">
              <a:rot lat="0" lon="0" rev="10800000"/>
            </a:lightRig>
          </a:scene3d>
          <a:sp3d extrusionH="63500">
            <a:bevelT w="38100" h="254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Tilt Down</a:t>
            </a:r>
          </a:p>
          <a:p>
            <a:pPr algn="ctr"/>
            <a:r>
              <a:rPr lang="en-US" sz="1200" dirty="0"/>
              <a:t>[0 0 0 | 0 </a:t>
            </a:r>
            <a:r>
              <a:rPr lang="en-US" sz="1200" b="1" dirty="0"/>
              <a:t>↑</a:t>
            </a:r>
            <a:r>
              <a:rPr lang="en-US" sz="1200" dirty="0"/>
              <a:t>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54FC06A-C59A-4450-807A-884F82EAB745}"/>
              </a:ext>
            </a:extLst>
          </p:cNvPr>
          <p:cNvGrpSpPr/>
          <p:nvPr/>
        </p:nvGrpSpPr>
        <p:grpSpPr>
          <a:xfrm>
            <a:off x="4233333" y="4600159"/>
            <a:ext cx="1013418" cy="1141510"/>
            <a:chOff x="10393709" y="1817919"/>
            <a:chExt cx="1013418" cy="1141510"/>
          </a:xfrm>
          <a:scene3d>
            <a:camera prst="perspectiveRelaxedModerately">
              <a:rot lat="1380000" lon="0" rev="0"/>
            </a:camera>
            <a:lightRig rig="threePt" dir="t">
              <a:rot lat="0" lon="0" rev="8400000"/>
            </a:lightRig>
          </a:scene3d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2DA3D28-1821-4C0A-9683-128A035E9D87}"/>
                </a:ext>
              </a:extLst>
            </p:cNvPr>
            <p:cNvCxnSpPr>
              <a:cxnSpLocks/>
            </p:cNvCxnSpPr>
            <p:nvPr/>
          </p:nvCxnSpPr>
          <p:spPr>
            <a:xfrm>
              <a:off x="10900418" y="2137392"/>
              <a:ext cx="0" cy="822037"/>
            </a:xfrm>
            <a:prstGeom prst="line">
              <a:avLst/>
            </a:prstGeom>
            <a:ln w="101600">
              <a:headEnd type="triangle"/>
              <a:tailEnd type="none"/>
            </a:ln>
            <a:sp3d z="-101600" extrusionH="101600">
              <a:bevelT w="381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50E75A1-532F-474F-9864-7819BDA94CA2}"/>
                </a:ext>
              </a:extLst>
            </p:cNvPr>
            <p:cNvSpPr txBox="1"/>
            <p:nvPr/>
          </p:nvSpPr>
          <p:spPr>
            <a:xfrm>
              <a:off x="10393709" y="1817919"/>
              <a:ext cx="1013418" cy="461665"/>
            </a:xfrm>
            <a:prstGeom prst="rect">
              <a:avLst/>
            </a:prstGeom>
            <a:sp3d extrusionH="76200">
              <a:bevelT w="38100" h="254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Tilt Forward</a:t>
              </a:r>
            </a:p>
            <a:p>
              <a:pPr algn="ctr"/>
              <a:r>
                <a:rPr lang="en-US" sz="1200" dirty="0"/>
                <a:t>[0 0 0 | 0 </a:t>
              </a:r>
              <a:r>
                <a:rPr lang="en-US" sz="1200" b="1" dirty="0"/>
                <a:t>↓</a:t>
              </a:r>
              <a:r>
                <a:rPr lang="en-US" sz="1200" dirty="0"/>
                <a:t>]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34DCE9A-D32F-4D49-96A0-8D7F78422345}"/>
              </a:ext>
            </a:extLst>
          </p:cNvPr>
          <p:cNvGrpSpPr/>
          <p:nvPr/>
        </p:nvGrpSpPr>
        <p:grpSpPr>
          <a:xfrm>
            <a:off x="5630202" y="2542155"/>
            <a:ext cx="2755476" cy="2015252"/>
            <a:chOff x="5630202" y="2542155"/>
            <a:chExt cx="2755476" cy="2015252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828463A-941B-475C-8443-334CFC504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33906" y="2542155"/>
              <a:ext cx="2751772" cy="164592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991087E-29BC-460D-A713-C13917AD9A80}"/>
                </a:ext>
              </a:extLst>
            </p:cNvPr>
            <p:cNvSpPr txBox="1"/>
            <p:nvPr/>
          </p:nvSpPr>
          <p:spPr>
            <a:xfrm>
              <a:off x="6252213" y="4188075"/>
              <a:ext cx="1515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[0 6 0 | 270 0]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4C97F19-CD2C-4379-91E0-503AF0E26BCB}"/>
                </a:ext>
              </a:extLst>
            </p:cNvPr>
            <p:cNvSpPr txBox="1"/>
            <p:nvPr/>
          </p:nvSpPr>
          <p:spPr>
            <a:xfrm>
              <a:off x="5630202" y="254215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3BEF7-521F-4C32-8827-52DEC49F2E44}"/>
              </a:ext>
            </a:extLst>
          </p:cNvPr>
          <p:cNvGrpSpPr/>
          <p:nvPr/>
        </p:nvGrpSpPr>
        <p:grpSpPr>
          <a:xfrm>
            <a:off x="8607396" y="2538086"/>
            <a:ext cx="2755476" cy="2015252"/>
            <a:chOff x="5630202" y="4676555"/>
            <a:chExt cx="2755476" cy="2015252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3779632-B842-432A-8006-E433C7318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33906" y="4676555"/>
              <a:ext cx="2751772" cy="164592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AD74608-35C9-4597-91A0-2764374F48FF}"/>
                </a:ext>
              </a:extLst>
            </p:cNvPr>
            <p:cNvSpPr txBox="1"/>
            <p:nvPr/>
          </p:nvSpPr>
          <p:spPr>
            <a:xfrm>
              <a:off x="6252212" y="6322475"/>
              <a:ext cx="1515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[0 6 0 | 315 0]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E2FD6C4-F8B5-4A92-9FB9-B59275137496}"/>
                </a:ext>
              </a:extLst>
            </p:cNvPr>
            <p:cNvSpPr txBox="1"/>
            <p:nvPr/>
          </p:nvSpPr>
          <p:spPr>
            <a:xfrm>
              <a:off x="5630202" y="4680180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B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13DC75-92F8-40E2-8809-792E60B7449B}"/>
              </a:ext>
            </a:extLst>
          </p:cNvPr>
          <p:cNvGrpSpPr/>
          <p:nvPr/>
        </p:nvGrpSpPr>
        <p:grpSpPr>
          <a:xfrm>
            <a:off x="5630202" y="4673494"/>
            <a:ext cx="2751772" cy="2013732"/>
            <a:chOff x="8607396" y="2542155"/>
            <a:chExt cx="2751772" cy="2013732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86D3A9F7-68D1-45CB-A039-38D3AEEFA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07396" y="2542155"/>
              <a:ext cx="2751772" cy="164592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E83D630-0EF2-4702-8DF7-263007DB6978}"/>
                </a:ext>
              </a:extLst>
            </p:cNvPr>
            <p:cNvSpPr txBox="1"/>
            <p:nvPr/>
          </p:nvSpPr>
          <p:spPr>
            <a:xfrm>
              <a:off x="9225703" y="4186555"/>
              <a:ext cx="1515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[7 4 6 | 270 0]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A13A9E-BFD3-4BBF-8888-F1A1BD578575}"/>
                </a:ext>
              </a:extLst>
            </p:cNvPr>
            <p:cNvSpPr txBox="1"/>
            <p:nvPr/>
          </p:nvSpPr>
          <p:spPr>
            <a:xfrm>
              <a:off x="8612764" y="2547451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C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348D792-AF17-48FF-8C50-4BCBC75854D0}"/>
              </a:ext>
            </a:extLst>
          </p:cNvPr>
          <p:cNvGrpSpPr/>
          <p:nvPr/>
        </p:nvGrpSpPr>
        <p:grpSpPr>
          <a:xfrm>
            <a:off x="8607396" y="4676555"/>
            <a:ext cx="2751772" cy="2012211"/>
            <a:chOff x="8607396" y="4676555"/>
            <a:chExt cx="2751772" cy="2012211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9517052-F254-4496-B6F6-73B7EC214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07396" y="4676555"/>
              <a:ext cx="2751772" cy="164592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69BB5A4-AA9F-4111-BB5E-88CC4D6E3318}"/>
                </a:ext>
              </a:extLst>
            </p:cNvPr>
            <p:cNvSpPr txBox="1"/>
            <p:nvPr/>
          </p:nvSpPr>
          <p:spPr>
            <a:xfrm>
              <a:off x="9167193" y="6319434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[7 4 6 | 270 50]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10C377B-6D5E-42AE-AE6A-7E355539D9A2}"/>
                </a:ext>
              </a:extLst>
            </p:cNvPr>
            <p:cNvSpPr txBox="1"/>
            <p:nvPr/>
          </p:nvSpPr>
          <p:spPr>
            <a:xfrm>
              <a:off x="8612764" y="4685476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85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5202-71E6-4F34-A9F3-4A63A3E1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PLACE_MACGUFFIN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F655-8304-455D-9F2C-49A0EAE75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Places MacGuffin in front of player (“</a:t>
            </a:r>
            <a:r>
              <a:rPr lang="en-US" dirty="0" err="1"/>
              <a:t>BlockInFront</a:t>
            </a:r>
            <a:r>
              <a:rPr lang="en-US" dirty="0"/>
              <a:t>” location)</a:t>
            </a:r>
          </a:p>
          <a:p>
            <a:endParaRPr lang="en-US" dirty="0"/>
          </a:p>
          <a:p>
            <a:r>
              <a:rPr lang="en-US" dirty="0"/>
              <a:t>Result:</a:t>
            </a:r>
          </a:p>
          <a:p>
            <a:pPr lvl="1"/>
            <a:r>
              <a:rPr lang="en-US" dirty="0"/>
              <a:t>Success</a:t>
            </a:r>
          </a:p>
          <a:p>
            <a:pPr lvl="2"/>
            <a:r>
              <a:rPr lang="en-US" dirty="0"/>
              <a:t>{“</a:t>
            </a:r>
            <a:r>
              <a:rPr lang="en-US" dirty="0" err="1"/>
              <a:t>command”:”PLACE_MACGUFFIN</a:t>
            </a:r>
            <a:r>
              <a:rPr lang="en-US" dirty="0"/>
              <a:t>]”,”</a:t>
            </a:r>
            <a:r>
              <a:rPr lang="en-US" dirty="0" err="1"/>
              <a:t>result”:”success</a:t>
            </a:r>
            <a:r>
              <a:rPr lang="en-US" dirty="0"/>
              <a:t>”}</a:t>
            </a:r>
          </a:p>
          <a:p>
            <a:pPr lvl="1"/>
            <a:r>
              <a:rPr lang="en-US" dirty="0"/>
              <a:t>Failure</a:t>
            </a:r>
          </a:p>
          <a:p>
            <a:pPr lvl="2"/>
            <a:r>
              <a:rPr lang="en-US" dirty="0"/>
              <a:t>{“</a:t>
            </a:r>
            <a:r>
              <a:rPr lang="en-US" dirty="0" err="1"/>
              <a:t>command”:”PLACE_MACGUFFIN”,”result”:”fail”,”reason”:“Location</a:t>
            </a:r>
            <a:r>
              <a:rPr lang="en-US" dirty="0"/>
              <a:t> unavailable”}</a:t>
            </a:r>
          </a:p>
          <a:p>
            <a:pPr lvl="3"/>
            <a:r>
              <a:rPr lang="en-US" dirty="0"/>
              <a:t>E.g. The “</a:t>
            </a:r>
            <a:r>
              <a:rPr lang="en-US" dirty="0" err="1"/>
              <a:t>BlockInFront</a:t>
            </a:r>
            <a:r>
              <a:rPr lang="en-US" dirty="0"/>
              <a:t>” is not air</a:t>
            </a:r>
          </a:p>
          <a:p>
            <a:pPr lvl="2"/>
            <a:r>
              <a:rPr lang="en-US" dirty="0"/>
              <a:t>{“</a:t>
            </a:r>
            <a:r>
              <a:rPr lang="en-US" dirty="0" err="1"/>
              <a:t>command”:”PLACE_MACGUFFIN”,”result”:”fail”,”reason”:“Wrong</a:t>
            </a:r>
            <a:r>
              <a:rPr lang="en-US" dirty="0"/>
              <a:t> location”}</a:t>
            </a:r>
          </a:p>
        </p:txBody>
      </p:sp>
    </p:spTree>
    <p:extLst>
      <p:ext uri="{BB962C8B-B14F-4D97-AF65-F5344CB8AC3E}">
        <p14:creationId xmlns:p14="http://schemas.microsoft.com/office/powerpoint/2010/main" val="338575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78B7-C8A3-40FD-B019-E9A96BF9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(Minimally viable environment)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14369-23AF-4F52-A245-1A3C09EFB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3276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See the MacGuffin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Get the MacGuffin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See the Target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Put the MacGuffin at the Target</a:t>
            </a:r>
          </a:p>
        </p:txBody>
      </p:sp>
      <p:pic>
        <p:nvPicPr>
          <p:cNvPr id="4" name="Content Placeholder 4" descr="A picture containing table, computer&#10;&#10;Description automatically generated">
            <a:extLst>
              <a:ext uri="{FF2B5EF4-FFF2-40B4-BE49-F238E27FC236}">
                <a16:creationId xmlns:a16="http://schemas.microsoft.com/office/drawing/2014/main" id="{BB6A6075-8B0E-4DEE-B142-943A6EF1F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366" y="1825625"/>
            <a:ext cx="3363277" cy="2011680"/>
          </a:xfrm>
          <a:prstGeom prst="rect">
            <a:avLst/>
          </a:prstGeom>
        </p:spPr>
      </p:pic>
      <p:pic>
        <p:nvPicPr>
          <p:cNvPr id="5" name="Picture 4" descr="A picture containing table, bed&#10;&#10;Description automatically generated">
            <a:extLst>
              <a:ext uri="{FF2B5EF4-FFF2-40B4-BE49-F238E27FC236}">
                <a16:creationId xmlns:a16="http://schemas.microsoft.com/office/drawing/2014/main" id="{2DD8A895-CDD5-4905-A127-7D8865EB9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523" y="1825625"/>
            <a:ext cx="3363277" cy="2011680"/>
          </a:xfrm>
          <a:prstGeom prst="rect">
            <a:avLst/>
          </a:prstGeom>
        </p:spPr>
      </p:pic>
      <p:pic>
        <p:nvPicPr>
          <p:cNvPr id="6" name="Picture 5" descr="A picture containing table, bed, computer&#10;&#10;Description automatically generated">
            <a:extLst>
              <a:ext uri="{FF2B5EF4-FFF2-40B4-BE49-F238E27FC236}">
                <a16:creationId xmlns:a16="http://schemas.microsoft.com/office/drawing/2014/main" id="{FEE44A2B-FF23-432B-8AE5-570B9991B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365" y="4165283"/>
            <a:ext cx="3363277" cy="2011680"/>
          </a:xfrm>
          <a:prstGeom prst="rect">
            <a:avLst/>
          </a:prstGeom>
        </p:spPr>
      </p:pic>
      <p:pic>
        <p:nvPicPr>
          <p:cNvPr id="7" name="Picture 6" descr="A picture containing table, rug&#10;&#10;Description automatically generated">
            <a:extLst>
              <a:ext uri="{FF2B5EF4-FFF2-40B4-BE49-F238E27FC236}">
                <a16:creationId xmlns:a16="http://schemas.microsoft.com/office/drawing/2014/main" id="{E224A30B-D12A-4E48-8306-7D0118680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523" y="4165283"/>
            <a:ext cx="3363277" cy="2011680"/>
          </a:xfrm>
          <a:prstGeom prst="rect">
            <a:avLst/>
          </a:prstGeom>
        </p:spPr>
      </p:pic>
      <p:pic>
        <p:nvPicPr>
          <p:cNvPr id="9" name="Picture 8" descr="A picture containing screenshot, monitor, screen, computer&#10;&#10;Description automatically generated">
            <a:extLst>
              <a:ext uri="{FF2B5EF4-FFF2-40B4-BE49-F238E27FC236}">
                <a16:creationId xmlns:a16="http://schemas.microsoft.com/office/drawing/2014/main" id="{E713845A-4252-4A8B-9C60-B7A9C1EF29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" t="11047" r="1360" b="1331"/>
          <a:stretch/>
        </p:blipFill>
        <p:spPr>
          <a:xfrm>
            <a:off x="1453194" y="4233863"/>
            <a:ext cx="1948815" cy="1943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0D7CA3-D414-40E9-BC7F-4981D548F591}"/>
              </a:ext>
            </a:extLst>
          </p:cNvPr>
          <p:cNvSpPr txBox="1"/>
          <p:nvPr/>
        </p:nvSpPr>
        <p:spPr>
          <a:xfrm>
            <a:off x="4277364" y="1825624"/>
            <a:ext cx="401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BE725-E266-467D-B747-430517669D01}"/>
              </a:ext>
            </a:extLst>
          </p:cNvPr>
          <p:cNvSpPr txBox="1"/>
          <p:nvPr/>
        </p:nvSpPr>
        <p:spPr>
          <a:xfrm>
            <a:off x="7990523" y="1825624"/>
            <a:ext cx="401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235B80-3111-473A-9DFB-8FDCC1F1EB13}"/>
              </a:ext>
            </a:extLst>
          </p:cNvPr>
          <p:cNvSpPr txBox="1"/>
          <p:nvPr/>
        </p:nvSpPr>
        <p:spPr>
          <a:xfrm>
            <a:off x="4277363" y="4165283"/>
            <a:ext cx="401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7DF46-7623-4933-9422-25F92F07A26C}"/>
              </a:ext>
            </a:extLst>
          </p:cNvPr>
          <p:cNvSpPr txBox="1"/>
          <p:nvPr/>
        </p:nvSpPr>
        <p:spPr>
          <a:xfrm>
            <a:off x="7990523" y="4165283"/>
            <a:ext cx="401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B82563-E4EE-4BE4-AD07-172634AEF83C}"/>
              </a:ext>
            </a:extLst>
          </p:cNvPr>
          <p:cNvSpPr txBox="1"/>
          <p:nvPr/>
        </p:nvSpPr>
        <p:spPr>
          <a:xfrm>
            <a:off x="1840132" y="5657255"/>
            <a:ext cx="11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Actual size</a:t>
            </a:r>
          </a:p>
        </p:txBody>
      </p:sp>
    </p:spTree>
    <p:extLst>
      <p:ext uri="{BB962C8B-B14F-4D97-AF65-F5344CB8AC3E}">
        <p14:creationId xmlns:p14="http://schemas.microsoft.com/office/powerpoint/2010/main" val="1699475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9BE4-C745-4A7D-8682-517B001D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Solution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D1F1F78-A154-4AF2-83BC-BF8CE0CD9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1560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RESET domain ../experiments/ hgv1_0.psm</a:t>
            </a:r>
          </a:p>
          <a:p>
            <a:pPr marL="0" indent="0">
              <a:buNone/>
            </a:pPr>
            <a:r>
              <a:rPr lang="en-US" dirty="0"/>
              <a:t>2.-6.MOVE W (x5)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TURN -45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MOVE W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TILT DOWN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MOVE W (gets the MacGuffin)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TURN 135</a:t>
            </a:r>
          </a:p>
          <a:p>
            <a:pPr marL="0" indent="0">
              <a:buNone/>
            </a:pPr>
            <a:r>
              <a:rPr lang="en-US" dirty="0"/>
              <a:t>12-16. MOVE W (x6)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dirty="0"/>
              <a:t>TURN -45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dirty="0"/>
              <a:t>MOVE W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dirty="0"/>
              <a:t>TILT DOWN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dirty="0"/>
              <a:t>PLACE_MACGUFFIN</a:t>
            </a:r>
          </a:p>
          <a:p>
            <a:pPr marL="514350" indent="-514350">
              <a:buFont typeface="+mj-lt"/>
              <a:buAutoNum type="arabicPeriod" startAt="17"/>
            </a:pPr>
            <a:endParaRPr lang="en-US" dirty="0"/>
          </a:p>
        </p:txBody>
      </p:sp>
      <p:pic>
        <p:nvPicPr>
          <p:cNvPr id="96" name="Picture 95" descr="A picture containing yellow, large, table&#10;&#10;Description automatically generated">
            <a:extLst>
              <a:ext uri="{FF2B5EF4-FFF2-40B4-BE49-F238E27FC236}">
                <a16:creationId xmlns:a16="http://schemas.microsoft.com/office/drawing/2014/main" id="{14D604C2-652F-46D3-8165-0899CBF73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52" y="1304452"/>
            <a:ext cx="1188720" cy="1188720"/>
          </a:xfrm>
          <a:prstGeom prst="rect">
            <a:avLst/>
          </a:prstGeom>
        </p:spPr>
      </p:pic>
      <p:pic>
        <p:nvPicPr>
          <p:cNvPr id="98" name="Picture 97" descr="A picture containing yellow, large, table&#10;&#10;Description automatically generated">
            <a:extLst>
              <a:ext uri="{FF2B5EF4-FFF2-40B4-BE49-F238E27FC236}">
                <a16:creationId xmlns:a16="http://schemas.microsoft.com/office/drawing/2014/main" id="{2D11FD25-AE6E-4FBD-B76C-F7D0CBD00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84" y="1301835"/>
            <a:ext cx="1188720" cy="1188720"/>
          </a:xfrm>
          <a:prstGeom prst="rect">
            <a:avLst/>
          </a:prstGeom>
        </p:spPr>
      </p:pic>
      <p:pic>
        <p:nvPicPr>
          <p:cNvPr id="100" name="Picture 99" descr="A picture containing monitor, table, television, screen&#10;&#10;Description automatically generated">
            <a:extLst>
              <a:ext uri="{FF2B5EF4-FFF2-40B4-BE49-F238E27FC236}">
                <a16:creationId xmlns:a16="http://schemas.microsoft.com/office/drawing/2014/main" id="{06743840-8E52-41AA-B1EA-847BE43DE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16" y="1305499"/>
            <a:ext cx="1188720" cy="1188720"/>
          </a:xfrm>
          <a:prstGeom prst="rect">
            <a:avLst/>
          </a:prstGeom>
        </p:spPr>
      </p:pic>
      <p:pic>
        <p:nvPicPr>
          <p:cNvPr id="102" name="Picture 101" descr="A screen shot of a computer&#10;&#10;Description automatically generated">
            <a:extLst>
              <a:ext uri="{FF2B5EF4-FFF2-40B4-BE49-F238E27FC236}">
                <a16:creationId xmlns:a16="http://schemas.microsoft.com/office/drawing/2014/main" id="{07289F1D-B24B-4FC0-BE2A-13607AF5A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48" y="1301835"/>
            <a:ext cx="1188720" cy="1188720"/>
          </a:xfrm>
          <a:prstGeom prst="rect">
            <a:avLst/>
          </a:prstGeom>
        </p:spPr>
      </p:pic>
      <p:pic>
        <p:nvPicPr>
          <p:cNvPr id="104" name="Picture 103" descr="A close up of a building&#10;&#10;Description automatically generated">
            <a:extLst>
              <a:ext uri="{FF2B5EF4-FFF2-40B4-BE49-F238E27FC236}">
                <a16:creationId xmlns:a16="http://schemas.microsoft.com/office/drawing/2014/main" id="{4BD67B99-DBD2-4EDF-ABA7-F542369E5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80" y="1306022"/>
            <a:ext cx="1188720" cy="1188720"/>
          </a:xfrm>
          <a:prstGeom prst="rect">
            <a:avLst/>
          </a:prstGeom>
        </p:spPr>
      </p:pic>
      <p:pic>
        <p:nvPicPr>
          <p:cNvPr id="106" name="Picture 105" descr="A screen shot of a computer&#10;&#10;Description automatically generated">
            <a:extLst>
              <a:ext uri="{FF2B5EF4-FFF2-40B4-BE49-F238E27FC236}">
                <a16:creationId xmlns:a16="http://schemas.microsoft.com/office/drawing/2014/main" id="{CD864268-E475-409D-8D50-70B3AE9E1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52" y="2526852"/>
            <a:ext cx="1188720" cy="1188720"/>
          </a:xfrm>
          <a:prstGeom prst="rect">
            <a:avLst/>
          </a:prstGeom>
        </p:spPr>
      </p:pic>
      <p:pic>
        <p:nvPicPr>
          <p:cNvPr id="108" name="Picture 107" descr="A picture containing box, table&#10;&#10;Description automatically generated">
            <a:extLst>
              <a:ext uri="{FF2B5EF4-FFF2-40B4-BE49-F238E27FC236}">
                <a16:creationId xmlns:a16="http://schemas.microsoft.com/office/drawing/2014/main" id="{7B37546A-FCB0-4A29-AC3E-FDB7F4F888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84" y="2532871"/>
            <a:ext cx="1188720" cy="1188720"/>
          </a:xfrm>
          <a:prstGeom prst="rect">
            <a:avLst/>
          </a:prstGeom>
        </p:spPr>
      </p:pic>
      <p:pic>
        <p:nvPicPr>
          <p:cNvPr id="110" name="Picture 109" descr="A picture containing building&#10;&#10;Description automatically generated">
            <a:extLst>
              <a:ext uri="{FF2B5EF4-FFF2-40B4-BE49-F238E27FC236}">
                <a16:creationId xmlns:a16="http://schemas.microsoft.com/office/drawing/2014/main" id="{3311718E-D8E2-423E-99BF-99DD381ED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16" y="2528684"/>
            <a:ext cx="1188720" cy="1188720"/>
          </a:xfrm>
          <a:prstGeom prst="rect">
            <a:avLst/>
          </a:prstGeom>
        </p:spPr>
      </p:pic>
      <p:pic>
        <p:nvPicPr>
          <p:cNvPr id="112" name="Picture 111" descr="A picture containing rug&#10;&#10;Description automatically generated">
            <a:extLst>
              <a:ext uri="{FF2B5EF4-FFF2-40B4-BE49-F238E27FC236}">
                <a16:creationId xmlns:a16="http://schemas.microsoft.com/office/drawing/2014/main" id="{AAE87061-E22F-49AB-A9EA-A7E96310A4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48" y="2529731"/>
            <a:ext cx="1188720" cy="1188720"/>
          </a:xfrm>
          <a:prstGeom prst="rect">
            <a:avLst/>
          </a:prstGeom>
        </p:spPr>
      </p:pic>
      <p:pic>
        <p:nvPicPr>
          <p:cNvPr id="114" name="Picture 113" descr="A picture containing building, bed, brick&#10;&#10;Description automatically generated">
            <a:extLst>
              <a:ext uri="{FF2B5EF4-FFF2-40B4-BE49-F238E27FC236}">
                <a16:creationId xmlns:a16="http://schemas.microsoft.com/office/drawing/2014/main" id="{8A4FD799-2B9E-468B-A155-4270663A06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80" y="2530254"/>
            <a:ext cx="1188720" cy="1188720"/>
          </a:xfrm>
          <a:prstGeom prst="rect">
            <a:avLst/>
          </a:prstGeom>
        </p:spPr>
      </p:pic>
      <p:pic>
        <p:nvPicPr>
          <p:cNvPr id="116" name="Picture 115" descr="A picture containing yellow, box, large, table&#10;&#10;Description automatically generated">
            <a:extLst>
              <a:ext uri="{FF2B5EF4-FFF2-40B4-BE49-F238E27FC236}">
                <a16:creationId xmlns:a16="http://schemas.microsoft.com/office/drawing/2014/main" id="{9E2F19F2-CE6C-41D9-BEFB-3A59DB210D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52" y="3754486"/>
            <a:ext cx="1188720" cy="1188720"/>
          </a:xfrm>
          <a:prstGeom prst="rect">
            <a:avLst/>
          </a:prstGeom>
        </p:spPr>
      </p:pic>
      <p:pic>
        <p:nvPicPr>
          <p:cNvPr id="118" name="Picture 117" descr="A picture containing table&#10;&#10;Description automatically generated">
            <a:extLst>
              <a:ext uri="{FF2B5EF4-FFF2-40B4-BE49-F238E27FC236}">
                <a16:creationId xmlns:a16="http://schemas.microsoft.com/office/drawing/2014/main" id="{07EC27D8-5465-42D2-BBEB-3767A67B6A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84" y="3754486"/>
            <a:ext cx="1188720" cy="1188720"/>
          </a:xfrm>
          <a:prstGeom prst="rect">
            <a:avLst/>
          </a:prstGeom>
        </p:spPr>
      </p:pic>
      <p:pic>
        <p:nvPicPr>
          <p:cNvPr id="120" name="Picture 119" descr="A picture containing table&#10;&#10;Description automatically generated">
            <a:extLst>
              <a:ext uri="{FF2B5EF4-FFF2-40B4-BE49-F238E27FC236}">
                <a16:creationId xmlns:a16="http://schemas.microsoft.com/office/drawing/2014/main" id="{7EE53CD5-40F2-446C-92E5-4076D2BAEA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16" y="3755533"/>
            <a:ext cx="1188720" cy="1188720"/>
          </a:xfrm>
          <a:prstGeom prst="rect">
            <a:avLst/>
          </a:prstGeom>
        </p:spPr>
      </p:pic>
      <p:pic>
        <p:nvPicPr>
          <p:cNvPr id="122" name="Picture 121" descr="A picture containing table&#10;&#10;Description automatically generated">
            <a:extLst>
              <a:ext uri="{FF2B5EF4-FFF2-40B4-BE49-F238E27FC236}">
                <a16:creationId xmlns:a16="http://schemas.microsoft.com/office/drawing/2014/main" id="{2A477617-3F66-4351-9C36-5E6988420F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48" y="3754486"/>
            <a:ext cx="1188720" cy="1188720"/>
          </a:xfrm>
          <a:prstGeom prst="rect">
            <a:avLst/>
          </a:prstGeom>
        </p:spPr>
      </p:pic>
      <p:pic>
        <p:nvPicPr>
          <p:cNvPr id="124" name="Picture 123" descr="A picture containing box, table, bed&#10;&#10;Description automatically generated">
            <a:extLst>
              <a:ext uri="{FF2B5EF4-FFF2-40B4-BE49-F238E27FC236}">
                <a16:creationId xmlns:a16="http://schemas.microsoft.com/office/drawing/2014/main" id="{5E48AB95-8D16-4FC5-8E94-9AC55487A3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80" y="3754486"/>
            <a:ext cx="1188720" cy="1188720"/>
          </a:xfrm>
          <a:prstGeom prst="rect">
            <a:avLst/>
          </a:prstGeom>
        </p:spPr>
      </p:pic>
      <p:pic>
        <p:nvPicPr>
          <p:cNvPr id="126" name="Picture 125" descr="A picture containing table, room&#10;&#10;Description automatically generated">
            <a:extLst>
              <a:ext uri="{FF2B5EF4-FFF2-40B4-BE49-F238E27FC236}">
                <a16:creationId xmlns:a16="http://schemas.microsoft.com/office/drawing/2014/main" id="{E3E1B564-7B4C-4C19-B9FE-4597D6FDD0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52" y="4978718"/>
            <a:ext cx="1188720" cy="1188720"/>
          </a:xfrm>
          <a:prstGeom prst="rect">
            <a:avLst/>
          </a:prstGeom>
        </p:spPr>
      </p:pic>
      <p:pic>
        <p:nvPicPr>
          <p:cNvPr id="128" name="Picture 127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A38CDC82-1BB2-41ED-BB1D-C144B433CDC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84" y="4978718"/>
            <a:ext cx="1188720" cy="1188720"/>
          </a:xfrm>
          <a:prstGeom prst="rect">
            <a:avLst/>
          </a:prstGeom>
        </p:spPr>
      </p:pic>
      <p:pic>
        <p:nvPicPr>
          <p:cNvPr id="130" name="Picture 129" descr="A picture containing building&#10;&#10;Description automatically generated">
            <a:extLst>
              <a:ext uri="{FF2B5EF4-FFF2-40B4-BE49-F238E27FC236}">
                <a16:creationId xmlns:a16="http://schemas.microsoft.com/office/drawing/2014/main" id="{67A0DB56-B900-4ED4-A0EC-4D225B41B3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16" y="4978718"/>
            <a:ext cx="1188720" cy="1188720"/>
          </a:xfrm>
          <a:prstGeom prst="rect">
            <a:avLst/>
          </a:prstGeom>
        </p:spPr>
      </p:pic>
      <p:pic>
        <p:nvPicPr>
          <p:cNvPr id="132" name="Picture 131" descr="A picture containing table, rug, room&#10;&#10;Description automatically generated">
            <a:extLst>
              <a:ext uri="{FF2B5EF4-FFF2-40B4-BE49-F238E27FC236}">
                <a16:creationId xmlns:a16="http://schemas.microsoft.com/office/drawing/2014/main" id="{B4C95797-4589-4CF9-8C2A-F7CCE05672A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48" y="4978718"/>
            <a:ext cx="1188720" cy="1188720"/>
          </a:xfrm>
          <a:prstGeom prst="rect">
            <a:avLst/>
          </a:prstGeom>
        </p:spPr>
      </p:pic>
      <p:pic>
        <p:nvPicPr>
          <p:cNvPr id="135" name="Picture 134" descr="A picture containing table, rug&#10;&#10;Description automatically generated">
            <a:extLst>
              <a:ext uri="{FF2B5EF4-FFF2-40B4-BE49-F238E27FC236}">
                <a16:creationId xmlns:a16="http://schemas.microsoft.com/office/drawing/2014/main" id="{E67DE94D-1E12-486F-9B5E-586AE58E5BB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80" y="4978718"/>
            <a:ext cx="118872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8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539D-B4F5-4314-ABDE-AAB3620A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8BCC-2D65-43A2-93DA-B0C5CA128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MacGuffin appearance is always in block form (placed in the world)</a:t>
            </a:r>
          </a:p>
          <a:p>
            <a:pPr lvl="1"/>
            <a:r>
              <a:rPr lang="en-US" dirty="0"/>
              <a:t>No starting position indication will be under the block, as pictured</a:t>
            </a:r>
          </a:p>
          <a:p>
            <a:pPr lvl="1"/>
            <a:r>
              <a:rPr lang="en-US" dirty="0"/>
              <a:t>No Break command required (currently) – MacGuffin is automatically gathered when agent reaches it</a:t>
            </a:r>
          </a:p>
          <a:p>
            <a:r>
              <a:rPr lang="en-US" dirty="0"/>
              <a:t>Display of health, experience and hunger is hidden</a:t>
            </a:r>
          </a:p>
          <a:p>
            <a:r>
              <a:rPr lang="en-US" dirty="0"/>
              <a:t>Display of hand and current item is hidden</a:t>
            </a:r>
          </a:p>
          <a:p>
            <a:r>
              <a:rPr lang="en-US" dirty="0"/>
              <a:t>Inventory hot bar is visible</a:t>
            </a:r>
          </a:p>
          <a:p>
            <a:r>
              <a:rPr lang="en-US" dirty="0"/>
              <a:t>Arena has Internal reference marks (gray marks on wall), External reference marks (black towers in background), Global reference marks (sun)</a:t>
            </a:r>
          </a:p>
          <a:p>
            <a:r>
              <a:rPr lang="en-US" dirty="0"/>
              <a:t>Time and weather are disabled</a:t>
            </a:r>
          </a:p>
        </p:txBody>
      </p:sp>
    </p:spTree>
    <p:extLst>
      <p:ext uri="{BB962C8B-B14F-4D97-AF65-F5344CB8AC3E}">
        <p14:creationId xmlns:p14="http://schemas.microsoft.com/office/powerpoint/2010/main" val="21475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28FA-5E6E-4D10-896C-0AD0721C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Hunter-Gatherer Interaction Spaces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8C61CAD-5A5B-486D-9C70-4B76F40FF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Action Space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E0314F-DF06-4E8D-A401-7185726C21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Meta: START, RESET</a:t>
            </a:r>
          </a:p>
          <a:p>
            <a:endParaRPr lang="en-US" dirty="0"/>
          </a:p>
          <a:p>
            <a:r>
              <a:rPr lang="en-US" dirty="0"/>
              <a:t>SENSE_SCREEN (Provides a single snapshot of the screen)</a:t>
            </a:r>
          </a:p>
          <a:p>
            <a:r>
              <a:rPr lang="en-US" dirty="0"/>
              <a:t>SENSE_ALL </a:t>
            </a:r>
          </a:p>
          <a:p>
            <a:r>
              <a:rPr lang="en-US" dirty="0"/>
              <a:t>SENSE_INVENTORY </a:t>
            </a:r>
          </a:p>
          <a:p>
            <a:r>
              <a:rPr lang="en-US" dirty="0"/>
              <a:t>SENSE_LOCATIONS </a:t>
            </a:r>
          </a:p>
          <a:p>
            <a:r>
              <a:rPr lang="en-US" dirty="0"/>
              <a:t>Tank commands:</a:t>
            </a:r>
          </a:p>
          <a:p>
            <a:pPr lvl="1"/>
            <a:r>
              <a:rPr lang="en-US" dirty="0"/>
              <a:t>SMOOTH_MOVE [W,A,D,X,Q,E,Z,C]</a:t>
            </a:r>
          </a:p>
          <a:p>
            <a:pPr lvl="1"/>
            <a:r>
              <a:rPr lang="en-US" dirty="0"/>
              <a:t>SMOOTH_TURN [15 degree increments]</a:t>
            </a:r>
          </a:p>
          <a:p>
            <a:pPr lvl="1"/>
            <a:r>
              <a:rPr lang="en-US" dirty="0"/>
              <a:t>SMOOTH_TILT [FORWARD, DOWN]</a:t>
            </a:r>
          </a:p>
          <a:p>
            <a:r>
              <a:rPr lang="en-US" dirty="0"/>
              <a:t>PLACE_MACGUFFIN (at </a:t>
            </a:r>
            <a:r>
              <a:rPr lang="en-US" dirty="0" err="1"/>
              <a:t>BlockInFront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51DCF3-0EE6-42C5-9376-CC9A6E935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Percept Space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ACB3C2-3BA8-4368-A98C-BE320F5C888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Visual Field (by SENSE_SCREEN &amp; all tank commands)</a:t>
            </a:r>
          </a:p>
          <a:p>
            <a:pPr lvl="1"/>
            <a:r>
              <a:rPr lang="en-US" dirty="0"/>
              <a:t>256x256 pixels</a:t>
            </a:r>
          </a:p>
          <a:p>
            <a:pPr lvl="1"/>
            <a:r>
              <a:rPr lang="en-US" dirty="0"/>
              <a:t>Pixel/Integer array using GL12.GL_BGRA, GL12.GL_UNSIGNED_INT_8_8_8_8_REV</a:t>
            </a:r>
          </a:p>
          <a:p>
            <a:r>
              <a:rPr lang="en-US" dirty="0"/>
              <a:t>World State (by SENSE_ALL)</a:t>
            </a:r>
          </a:p>
          <a:p>
            <a:pPr lvl="1"/>
            <a:r>
              <a:rPr lang="en-US" dirty="0"/>
              <a:t>Various JSON</a:t>
            </a:r>
          </a:p>
          <a:p>
            <a:r>
              <a:rPr lang="en-US" dirty="0"/>
              <a:t>Inventory (by SENSE_INVENTORY)</a:t>
            </a:r>
          </a:p>
          <a:p>
            <a:pPr lvl="1"/>
            <a:r>
              <a:rPr lang="en-US" dirty="0"/>
              <a:t>Player inventory state</a:t>
            </a:r>
          </a:p>
          <a:p>
            <a:r>
              <a:rPr lang="en-US" dirty="0"/>
              <a:t>Locations (by SENSE_LOCATIONS)</a:t>
            </a:r>
          </a:p>
          <a:p>
            <a:pPr lvl="1"/>
            <a:r>
              <a:rPr lang="en-US" dirty="0"/>
              <a:t>Player, Target, MacGuffin</a:t>
            </a:r>
          </a:p>
          <a:p>
            <a:r>
              <a:rPr lang="en-US" dirty="0"/>
              <a:t>Previous Operation Success</a:t>
            </a:r>
          </a:p>
          <a:p>
            <a:pPr lvl="1"/>
            <a:r>
              <a:rPr lang="en-US" dirty="0"/>
              <a:t>SENSE_*, PLACE_MACGUFFIN, Tank commands</a:t>
            </a:r>
          </a:p>
        </p:txBody>
      </p:sp>
    </p:spTree>
    <p:extLst>
      <p:ext uri="{BB962C8B-B14F-4D97-AF65-F5344CB8AC3E}">
        <p14:creationId xmlns:p14="http://schemas.microsoft.com/office/powerpoint/2010/main" val="310365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DE4230-331A-4211-87CA-F71F40C8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Meta: START and RESET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3F4D3E-B4CB-431F-BE6C-857F1079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initiates the world and joins a player to the world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RESET initiates an experiment:</a:t>
            </a:r>
          </a:p>
          <a:p>
            <a:pPr lvl="1"/>
            <a:r>
              <a:rPr lang="en-US" dirty="0"/>
              <a:t>RESET domain ../experiments/hgv1_0.psm</a:t>
            </a:r>
          </a:p>
        </p:txBody>
      </p:sp>
    </p:spTree>
    <p:extLst>
      <p:ext uri="{BB962C8B-B14F-4D97-AF65-F5344CB8AC3E}">
        <p14:creationId xmlns:p14="http://schemas.microsoft.com/office/powerpoint/2010/main" val="347819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ACA75D-16B8-4232-950A-A9F8DC8F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SENSE_SCREEN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66C178-E050-41F1-A24B-94FFCB54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current snapshot of the player’s field of vision</a:t>
            </a:r>
          </a:p>
          <a:p>
            <a:r>
              <a:rPr lang="en-US" dirty="0"/>
              <a:t>Format:</a:t>
            </a:r>
          </a:p>
          <a:p>
            <a:pPr lvl="1"/>
            <a:r>
              <a:rPr lang="en-US" dirty="0"/>
              <a:t>Pixel/Integer array </a:t>
            </a:r>
          </a:p>
          <a:p>
            <a:pPr lvl="1"/>
            <a:r>
              <a:rPr lang="en-US" dirty="0"/>
              <a:t>using GL12.</a:t>
            </a:r>
            <a:r>
              <a:rPr lang="en-US" b="1" i="1" dirty="0"/>
              <a:t>GL_BGRA, </a:t>
            </a:r>
            <a:r>
              <a:rPr lang="en-US" i="1" dirty="0"/>
              <a:t>GL12</a:t>
            </a:r>
            <a:r>
              <a:rPr lang="en-US" b="1" i="1" dirty="0"/>
              <a:t>.GL_UNSIGNED_INT_8_8_8_8_REV </a:t>
            </a:r>
          </a:p>
          <a:p>
            <a:pPr lvl="1"/>
            <a:r>
              <a:rPr lang="en-US" dirty="0"/>
              <a:t>256x256 pixels</a:t>
            </a:r>
          </a:p>
          <a:p>
            <a:pPr lvl="1"/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Pictured at right is actual window resolution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 descr="A picture containing screenshot, monitor, screen, computer&#10;&#10;Description automatically generated">
            <a:extLst>
              <a:ext uri="{FF2B5EF4-FFF2-40B4-BE49-F238E27FC236}">
                <a16:creationId xmlns:a16="http://schemas.microsoft.com/office/drawing/2014/main" id="{1CCB44BD-3303-46E5-B87F-53EFAE831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85" y="3959351"/>
            <a:ext cx="1996613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1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AB8A-BE3A-4A38-975E-0FB91CB6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SENSE_ALL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E2732-7ADD-4EF2-9900-35BABE78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088" y="1825625"/>
            <a:ext cx="6820711" cy="4351338"/>
          </a:xfr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9CDCFE"/>
                </a:solidFill>
                <a:latin typeface=" Fira Code"/>
              </a:rPr>
              <a:t>BlockInFront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"name"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minecraft:log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9CDCFE"/>
                </a:solidFill>
                <a:latin typeface=" Fira Code"/>
              </a:rPr>
              <a:t>axis"</a:t>
            </a:r>
            <a:r>
              <a:rPr lang="en-US" sz="800" err="1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"y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9CDCFE"/>
                </a:solidFill>
                <a:latin typeface=" Fira Code"/>
              </a:rPr>
              <a:t>variant"</a:t>
            </a:r>
            <a:r>
              <a:rPr lang="en-US" sz="800" err="1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"oak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"inventory"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"0"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"item"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minecraft:log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"count"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1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"damage"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0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"maxdamage"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0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"1"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"item"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polycraft:bag_polyisoprene_pellets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"count"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1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"damage"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0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"maxdamage"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0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"Player"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"pos"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:[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2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4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3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9CDCFE"/>
                </a:solidFill>
                <a:latin typeface=" Fira Code"/>
              </a:rPr>
              <a:t>facing"</a:t>
            </a:r>
            <a:r>
              <a:rPr lang="en-US" sz="800" err="1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"EAST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"yaw"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15,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“pitch"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0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"entities"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800">
                <a:solidFill>
                  <a:srgbClr val="D4D4D4"/>
                </a:solidFill>
                <a:latin typeface=" Fira Code"/>
              </a:rPr>
            </a:br>
            <a:r>
              <a:rPr lang="en-US" sz="800">
                <a:solidFill>
                  <a:srgbClr val="D4D4D4"/>
                </a:solidFill>
                <a:latin typeface=" Fira Code"/>
              </a:rPr>
              <a:t>   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"map"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"blocks"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:[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minecraft:log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minecraft:crafting_table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"size"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:[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7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1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7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“origin"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:[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0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5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0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36B55A-4632-4D00-8ABA-7931D362B17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2656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</a:t>
            </a:r>
            <a:r>
              <a:rPr lang="en-US" dirty="0" err="1"/>
              <a:t>BlockInFront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Block where player will act (PLACE_*)</a:t>
            </a:r>
          </a:p>
          <a:p>
            <a:r>
              <a:rPr lang="en-US" dirty="0"/>
              <a:t>“inventory”</a:t>
            </a:r>
          </a:p>
          <a:p>
            <a:pPr lvl="1"/>
            <a:r>
              <a:rPr lang="en-US" dirty="0"/>
              <a:t>Player inventory</a:t>
            </a:r>
          </a:p>
          <a:p>
            <a:pPr lvl="1"/>
            <a:r>
              <a:rPr lang="en-US" dirty="0"/>
              <a:t>“damage” is metadata; may not make sense in all cases</a:t>
            </a:r>
          </a:p>
          <a:p>
            <a:r>
              <a:rPr lang="en-US" dirty="0"/>
              <a:t>“Player”</a:t>
            </a:r>
          </a:p>
          <a:p>
            <a:r>
              <a:rPr lang="en-US" dirty="0"/>
              <a:t>“entities”</a:t>
            </a:r>
          </a:p>
          <a:p>
            <a:pPr lvl="1"/>
            <a:r>
              <a:rPr lang="en-US" dirty="0"/>
              <a:t>Would have coordinates for entities. N/A to this task</a:t>
            </a:r>
          </a:p>
          <a:p>
            <a:r>
              <a:rPr lang="en-US" dirty="0"/>
              <a:t>“map”</a:t>
            </a:r>
          </a:p>
          <a:p>
            <a:pPr lvl="1"/>
            <a:r>
              <a:rPr lang="en-US" dirty="0"/>
              <a:t>“blocks” is a list of all blocks at knee height in order north-&gt;south, then east-&gt;west (see next slide)</a:t>
            </a:r>
          </a:p>
          <a:p>
            <a:pPr lvl="1"/>
            <a:r>
              <a:rPr lang="en-US" dirty="0"/>
              <a:t>“size” is the size of the space listed, to determine orientation</a:t>
            </a:r>
          </a:p>
          <a:p>
            <a:pPr lvl="1"/>
            <a:r>
              <a:rPr lang="en-US" dirty="0"/>
              <a:t>“origin” is the location of the first item listed, in the south-east corner of the map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2C9AC-07C6-4DC6-B9D0-471F2CF29727}"/>
              </a:ext>
            </a:extLst>
          </p:cNvPr>
          <p:cNvSpPr txBox="1"/>
          <p:nvPr/>
        </p:nvSpPr>
        <p:spPr>
          <a:xfrm>
            <a:off x="5437762" y="875489"/>
            <a:ext cx="330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Full output example on next slide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C97724-5BA6-48FB-AD0E-25C7A0F1AAD8}"/>
              </a:ext>
            </a:extLst>
          </p:cNvPr>
          <p:cNvCxnSpPr>
            <a:cxnSpLocks/>
          </p:cNvCxnSpPr>
          <p:nvPr/>
        </p:nvCxnSpPr>
        <p:spPr>
          <a:xfrm>
            <a:off x="7118616" y="1225365"/>
            <a:ext cx="916432" cy="953630"/>
          </a:xfrm>
          <a:prstGeom prst="straightConnector1">
            <a:avLst/>
          </a:prstGeom>
          <a:ln w="50800" cap="rnd">
            <a:solidFill>
              <a:schemeClr val="accent1">
                <a:alpha val="48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47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AB8A-BE3A-4A38-975E-0FB91CB6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SENSE_ALL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E2732-7ADD-4EF2-9900-35BABE78E8D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3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9CDCFE"/>
                </a:solidFill>
                <a:latin typeface=" Fira Code"/>
              </a:rPr>
              <a:t>BlockInFront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"name"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minecraft:log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9CDCFE"/>
                </a:solidFill>
                <a:latin typeface=" Fira Code"/>
              </a:rPr>
              <a:t>axis"</a:t>
            </a:r>
            <a:r>
              <a:rPr lang="en-US" sz="800" err="1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"y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9CDCFE"/>
                </a:solidFill>
                <a:latin typeface=" Fira Code"/>
              </a:rPr>
              <a:t>variant"</a:t>
            </a:r>
            <a:r>
              <a:rPr lang="en-US" sz="800" err="1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"oak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"inventory"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"0"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"item"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minecraft:log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"count"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1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"damage"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0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"maxdamage"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0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"1"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"item"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polycraft:bag_polyisoprene_pellets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"count"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1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"damage"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0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"maxdamage"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0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"Player"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"pos"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:[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2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4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3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9CDCFE"/>
                </a:solidFill>
                <a:latin typeface=" Fira Code"/>
              </a:rPr>
              <a:t>facing"</a:t>
            </a:r>
            <a:r>
              <a:rPr lang="en-US" sz="800" err="1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"EAST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"yaw"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15,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“pitch"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0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"entities"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800">
                <a:solidFill>
                  <a:srgbClr val="D4D4D4"/>
                </a:solidFill>
                <a:latin typeface=" Fira Code"/>
              </a:rPr>
            </a:br>
            <a:r>
              <a:rPr lang="en-US" sz="800">
                <a:solidFill>
                  <a:srgbClr val="D4D4D4"/>
                </a:solidFill>
                <a:latin typeface=" Fira Code"/>
              </a:rPr>
              <a:t>   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"map"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"blocks"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:[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minecraft:log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minecraft:air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r>
              <a:rPr lang="en-US" sz="800" err="1">
                <a:solidFill>
                  <a:srgbClr val="CE9178"/>
                </a:solidFill>
                <a:latin typeface=" Fira Code"/>
              </a:rPr>
              <a:t>minecraft:bedrock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"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"size"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:[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7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1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7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“origin"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:[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0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5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0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557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8D29-E588-4A3E-B2BB-57382072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SENSE_ALL Block Order Clarification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69B083-E9F7-4E45-A83B-6B2614F8A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310807"/>
              </p:ext>
            </p:extLst>
          </p:nvPr>
        </p:nvGraphicFramePr>
        <p:xfrm>
          <a:off x="5118973" y="3131866"/>
          <a:ext cx="1828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1259086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4912917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5790165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367923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568300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9961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5855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8501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117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0511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0F6B4A-CD9B-459E-A78A-99005F6FE4A4}"/>
              </a:ext>
            </a:extLst>
          </p:cNvPr>
          <p:cNvSpPr txBox="1"/>
          <p:nvPr/>
        </p:nvSpPr>
        <p:spPr>
          <a:xfrm>
            <a:off x="4336386" y="496066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[0 0 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7ECCD-B8E1-464C-8582-5053CDEE28AC}"/>
              </a:ext>
            </a:extLst>
          </p:cNvPr>
          <p:cNvSpPr txBox="1"/>
          <p:nvPr/>
        </p:nvSpPr>
        <p:spPr>
          <a:xfrm>
            <a:off x="6947773" y="496066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[0 0 4]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A0FC48-E387-4FF5-8B54-B522E353F2AE}"/>
              </a:ext>
            </a:extLst>
          </p:cNvPr>
          <p:cNvSpPr txBox="1"/>
          <p:nvPr/>
        </p:nvSpPr>
        <p:spPr>
          <a:xfrm>
            <a:off x="4336385" y="27625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[4 0 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15B82-20EA-4E78-8EB4-A18907496482}"/>
              </a:ext>
            </a:extLst>
          </p:cNvPr>
          <p:cNvSpPr txBox="1"/>
          <p:nvPr/>
        </p:nvSpPr>
        <p:spPr>
          <a:xfrm>
            <a:off x="6947772" y="27625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[4 0 4]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EB25DA4-4919-482E-BD29-049DA73CC654}"/>
              </a:ext>
            </a:extLst>
          </p:cNvPr>
          <p:cNvSpPr txBox="1">
            <a:spLocks/>
          </p:cNvSpPr>
          <p:nvPr/>
        </p:nvSpPr>
        <p:spPr>
          <a:xfrm>
            <a:off x="838200" y="2480553"/>
            <a:ext cx="3254391" cy="36964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"map"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"blocks"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:[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“x"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“x"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“O"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“x"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“x"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“x"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 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 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 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“x"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“x"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 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 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 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“x"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“x"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 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 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 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“x"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“x"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“x"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“x"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“x"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“x"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CE9178"/>
                </a:solidFill>
                <a:latin typeface=" Fira Code"/>
              </a:rPr>
              <a:t>“x"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"size"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:[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5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1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5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</a:t>
            </a:r>
            <a:r>
              <a:rPr lang="en-US" sz="800">
                <a:solidFill>
                  <a:srgbClr val="9CDCFE"/>
                </a:solidFill>
                <a:latin typeface=" Fira Code"/>
              </a:rPr>
              <a:t>“origin"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:[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0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0</a:t>
            </a:r>
            <a:r>
              <a:rPr lang="en-US" sz="800">
                <a:solidFill>
                  <a:srgbClr val="D4D4D4"/>
                </a:solidFill>
                <a:latin typeface=" Fira Code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   </a:t>
            </a:r>
            <a:r>
              <a:rPr lang="en-US" sz="800">
                <a:solidFill>
                  <a:srgbClr val="B5CEA8"/>
                </a:solidFill>
                <a:latin typeface=" Fira Code"/>
              </a:rPr>
              <a:t>0</a:t>
            </a:r>
            <a:endParaRPr lang="en-US" sz="800">
              <a:solidFill>
                <a:srgbClr val="D4D4D4"/>
              </a:solidFill>
              <a:latin typeface=" Fira Cod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   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>
                <a:solidFill>
                  <a:srgbClr val="D4D4D4"/>
                </a:solidFill>
                <a:latin typeface=" Fira Code"/>
              </a:rPr>
              <a:t>}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7E1352-91F5-4899-8A88-A562D002A665}"/>
              </a:ext>
            </a:extLst>
          </p:cNvPr>
          <p:cNvGrpSpPr/>
          <p:nvPr/>
        </p:nvGrpSpPr>
        <p:grpSpPr>
          <a:xfrm>
            <a:off x="7846491" y="2762534"/>
            <a:ext cx="3344579" cy="2599690"/>
            <a:chOff x="4764569" y="1128234"/>
            <a:chExt cx="2914343" cy="2265274"/>
          </a:xfrm>
          <a:scene3d>
            <a:camera prst="perspectiveRelaxedModerately" fov="3600000">
              <a:rot lat="0" lon="0" rev="0"/>
            </a:camera>
            <a:lightRig rig="threePt" dir="t">
              <a:rot lat="0" lon="0" rev="10200000"/>
            </a:lightRig>
          </a:scene3d>
        </p:grpSpPr>
        <p:sp>
          <p:nvSpPr>
            <p:cNvPr id="19" name="Arrow: Quad 18">
              <a:extLst>
                <a:ext uri="{FF2B5EF4-FFF2-40B4-BE49-F238E27FC236}">
                  <a16:creationId xmlns:a16="http://schemas.microsoft.com/office/drawing/2014/main" id="{21C0CA94-8EDE-4A9E-9EE3-D82A53C4508B}"/>
                </a:ext>
              </a:extLst>
            </p:cNvPr>
            <p:cNvSpPr/>
            <p:nvPr/>
          </p:nvSpPr>
          <p:spPr>
            <a:xfrm>
              <a:off x="5324532" y="1355277"/>
              <a:ext cx="1866786" cy="1866786"/>
            </a:xfrm>
            <a:prstGeom prst="quadArrow">
              <a:avLst>
                <a:gd name="adj1" fmla="val 23132"/>
                <a:gd name="adj2" fmla="val 21561"/>
                <a:gd name="adj3" fmla="val 2100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 z="-88900" extrusionH="38100">
              <a:bevelT w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E8BC8E-D7FA-43F2-8FBE-639B89E37139}"/>
                </a:ext>
              </a:extLst>
            </p:cNvPr>
            <p:cNvSpPr txBox="1"/>
            <p:nvPr/>
          </p:nvSpPr>
          <p:spPr>
            <a:xfrm>
              <a:off x="5763319" y="1128234"/>
              <a:ext cx="989212" cy="402278"/>
            </a:xfrm>
            <a:prstGeom prst="rect">
              <a:avLst/>
            </a:prstGeom>
            <a:sp3d extrusionH="38100">
              <a:bevelT w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East</a:t>
              </a:r>
            </a:p>
            <a:p>
              <a:pPr algn="ctr"/>
              <a:r>
                <a:rPr lang="en-US" sz="1200"/>
                <a:t>[↑ 0 0 | 270 0]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F88933-9E19-4740-875D-4E3ABB91EF5C}"/>
                </a:ext>
              </a:extLst>
            </p:cNvPr>
            <p:cNvSpPr txBox="1"/>
            <p:nvPr/>
          </p:nvSpPr>
          <p:spPr>
            <a:xfrm>
              <a:off x="6700759" y="2057836"/>
              <a:ext cx="978153" cy="461665"/>
            </a:xfrm>
            <a:prstGeom prst="rect">
              <a:avLst/>
            </a:prstGeom>
            <a:sp3d extrusionH="38100">
              <a:bevelT w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South</a:t>
              </a:r>
            </a:p>
            <a:p>
              <a:pPr algn="ctr"/>
              <a:r>
                <a:rPr lang="en-US" sz="1200"/>
                <a:t>[0 0 ↑ | 0 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48C13F-A71E-43CE-88D9-520E1F750CCF}"/>
                </a:ext>
              </a:extLst>
            </p:cNvPr>
            <p:cNvSpPr txBox="1"/>
            <p:nvPr/>
          </p:nvSpPr>
          <p:spPr>
            <a:xfrm>
              <a:off x="5797541" y="2991230"/>
              <a:ext cx="920769" cy="402278"/>
            </a:xfrm>
            <a:prstGeom prst="rect">
              <a:avLst/>
            </a:prstGeom>
            <a:sp3d extrusionH="38100">
              <a:bevelT w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West</a:t>
              </a:r>
            </a:p>
            <a:p>
              <a:pPr algn="ctr"/>
              <a:r>
                <a:rPr lang="en-US" sz="1200"/>
                <a:t>[↓ 0 0 | 90 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7B017A-C4E0-4E9F-9A0B-E4CD46C0DE0F}"/>
                </a:ext>
              </a:extLst>
            </p:cNvPr>
            <p:cNvSpPr txBox="1"/>
            <p:nvPr/>
          </p:nvSpPr>
          <p:spPr>
            <a:xfrm>
              <a:off x="4764569" y="2057836"/>
              <a:ext cx="989212" cy="402278"/>
            </a:xfrm>
            <a:prstGeom prst="rect">
              <a:avLst/>
            </a:prstGeom>
            <a:sp3d extrusionH="38100">
              <a:bevelT w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North</a:t>
              </a:r>
            </a:p>
            <a:p>
              <a:pPr algn="ctr"/>
              <a:r>
                <a:rPr lang="en-US" sz="1200"/>
                <a:t>[0 0 ↓ | 180 0]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C1CB4D-BC55-412E-882B-4418D31CFDCC}"/>
              </a:ext>
            </a:extLst>
          </p:cNvPr>
          <p:cNvCxnSpPr/>
          <p:nvPr/>
        </p:nvCxnSpPr>
        <p:spPr>
          <a:xfrm>
            <a:off x="1779581" y="3062007"/>
            <a:ext cx="4153711" cy="1616999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4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27BEF716CF02408D7A8074454A0F90" ma:contentTypeVersion="12" ma:contentTypeDescription="Create a new document." ma:contentTypeScope="" ma:versionID="a21b2ab63af218140684bcf4f678a569">
  <xsd:schema xmlns:xsd="http://www.w3.org/2001/XMLSchema" xmlns:xs="http://www.w3.org/2001/XMLSchema" xmlns:p="http://schemas.microsoft.com/office/2006/metadata/properties" xmlns:ns2="63098ba0-6e21-440b-8e8c-e00fcfe9ced5" xmlns:ns3="5785a206-a66d-461a-95f7-9a1e825ce32f" targetNamespace="http://schemas.microsoft.com/office/2006/metadata/properties" ma:root="true" ma:fieldsID="a444a513f97e993eb1901f7163dad206" ns2:_="" ns3:_="">
    <xsd:import namespace="63098ba0-6e21-440b-8e8c-e00fcfe9ced5"/>
    <xsd:import namespace="5785a206-a66d-461a-95f7-9a1e825ce3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98ba0-6e21-440b-8e8c-e00fcfe9ce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85a206-a66d-461a-95f7-9a1e825ce32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BC72B1-A63C-48A5-B6B3-560CCCE22E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22F3FF-53B2-4E17-A0D1-312D36E89A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98ba0-6e21-440b-8e8c-e00fcfe9ced5"/>
    <ds:schemaRef ds:uri="5785a206-a66d-461a-95f7-9a1e825ce3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3297B6-66BD-4224-9800-8CD55CC1117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4489</Words>
  <Application>Microsoft Office PowerPoint</Application>
  <PresentationFormat>Widescreen</PresentationFormat>
  <Paragraphs>541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 Fira Code</vt:lpstr>
      <vt:lpstr>Arial</vt:lpstr>
      <vt:lpstr>Calibri</vt:lpstr>
      <vt:lpstr>Calibri Light</vt:lpstr>
      <vt:lpstr>Office Theme</vt:lpstr>
      <vt:lpstr>Hunter Gatherer</vt:lpstr>
      <vt:lpstr>Prototype (Minimally viable environment)</vt:lpstr>
      <vt:lpstr>Task Notes</vt:lpstr>
      <vt:lpstr>Hunter-Gatherer Interaction Spaces</vt:lpstr>
      <vt:lpstr>Meta: START and RESET</vt:lpstr>
      <vt:lpstr>SENSE_SCREEN</vt:lpstr>
      <vt:lpstr>SENSE_ALL</vt:lpstr>
      <vt:lpstr>SENSE_ALL</vt:lpstr>
      <vt:lpstr>SENSE_ALL Block Order Clarification</vt:lpstr>
      <vt:lpstr>SENSE_ALL NONAV</vt:lpstr>
      <vt:lpstr>SENSE_INVENTORY</vt:lpstr>
      <vt:lpstr>SENSE_LOCATIONS</vt:lpstr>
      <vt:lpstr>Movement </vt:lpstr>
      <vt:lpstr>Movement: Translation</vt:lpstr>
      <vt:lpstr>Movement: Turn and Tilt</vt:lpstr>
      <vt:lpstr>Movement: Diagonal Notes 1</vt:lpstr>
      <vt:lpstr>Movement: Diagonal Notes 2</vt:lpstr>
      <vt:lpstr>Notes on Minecraft Weird World Coordinates</vt:lpstr>
      <vt:lpstr>PLACE_MACGUFFIN</vt:lpstr>
      <vt:lpstr>Prototype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SRI/GERNI Hunter Gatherer</dc:title>
  <dc:creator>concretedunkey@gmail.com</dc:creator>
  <cp:lastModifiedBy>concretedunkey@gmail.com</cp:lastModifiedBy>
  <cp:revision>7</cp:revision>
  <dcterms:created xsi:type="dcterms:W3CDTF">2020-02-19T16:12:46Z</dcterms:created>
  <dcterms:modified xsi:type="dcterms:W3CDTF">2020-03-03T20:30:04Z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0x010100EA27BEF716CF02408D7A8074454A0F90</vt:lpwstr>
  </property>
</Properties>
</file>