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7e9ea7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87e9ea7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72c3f7a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72c3f7a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7e9ea7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7e9ea7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72c3f7a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72c3f7a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7e9ea7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7e9ea7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7e9ea7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7e9ea7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5cdd7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5cdd7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5cdd70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c5cdd70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5cdd70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5cdd70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5cdd70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5cdd70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5cdd70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5cdd70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7e9ea7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7e9ea7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"/>
              <a:buChar char="●"/>
              <a:defRPr sz="2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data100-sp23-di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ZHQObOWTQDPD3MizzM2xVFitgF8hE_a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s100.org/sp22/" TargetMode="External"/><Relationship Id="rId4" Type="http://schemas.openxmlformats.org/officeDocument/2006/relationships/hyperlink" Target="http://bit.ly/3HFJFNf" TargetMode="External"/><Relationship Id="rId9" Type="http://schemas.openxmlformats.org/officeDocument/2006/relationships/hyperlink" Target="https://ds100.org/sp22/resources/assets/exams/sp20/sp20_checkpoint_reference_sheet.pdf" TargetMode="External"/><Relationship Id="rId5" Type="http://schemas.openxmlformats.org/officeDocument/2006/relationships/hyperlink" Target="https://ds100.org/sp22/calendar/" TargetMode="External"/><Relationship Id="rId6" Type="http://schemas.openxmlformats.org/officeDocument/2006/relationships/hyperlink" Target="https://edstem.org/us/courses/15436/discussion/" TargetMode="External"/><Relationship Id="rId7" Type="http://schemas.openxmlformats.org/officeDocument/2006/relationships/hyperlink" Target="https://www.gradescope.com/courses/353100" TargetMode="External"/><Relationship Id="rId8" Type="http://schemas.openxmlformats.org/officeDocument/2006/relationships/hyperlink" Target="https://oh.ds100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9.png"/><Relationship Id="rId13" Type="http://schemas.openxmlformats.org/officeDocument/2006/relationships/image" Target="../media/image2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537875" y="618850"/>
            <a:ext cx="6740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100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Discussion #1</a:t>
            </a:r>
            <a:endParaRPr sz="7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January 25th, 2022</a:t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Sign in here: </a:t>
            </a:r>
            <a:r>
              <a:rPr lang="en" sz="23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https://tinyurl.com/data100-sp23-dis</a:t>
            </a: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Password: </a:t>
            </a:r>
            <a:r>
              <a:rPr lang="en" sz="2300">
                <a:solidFill>
                  <a:srgbClr val="0000FF"/>
                </a:solidFill>
                <a:latin typeface="Roboto Light"/>
                <a:ea typeface="Roboto Light"/>
                <a:cs typeface="Roboto Light"/>
                <a:sym typeface="Roboto Light"/>
              </a:rPr>
              <a:t>rahul</a:t>
            </a:r>
            <a:endParaRPr sz="2300">
              <a:solidFill>
                <a:srgbClr val="0000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46925" y="1519175"/>
            <a:ext cx="805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Looking Ahead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95550" y="938750"/>
            <a:ext cx="835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Look for connections between topics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class covers a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lot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of content - think about how everything fits into the data science life cycle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Keep a formula sheet along the way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 will be meeting many new math formulas this semester - it can be helpful to have a running list for your own reference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Brush up on calculus and linear algebra if you’re feeling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shaky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Things to know: derivatives, vector spaces, matrix operations, linear combinations.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3Blue1Brown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has great linalg recap videos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Reach out via Ed or OH if you’d like pointers on specific topics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Take advantage of all of the resources available to you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Ed, OH, Discussion, Lab, TAs (me and all the others!), other students, docs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95550" y="291650"/>
            <a:ext cx="564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Advice for Data 100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95550" y="291650"/>
            <a:ext cx="564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The many links of Data 100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95550" y="1014950"/>
            <a:ext cx="8352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Course website: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https://ds100.org/sp22/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Resources for our discussion sections: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http://bit.ly/3HFJFNf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Calendar (OH times, discussion/lab):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https://ds100.org/sp22/calendar/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Ed: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https://edstem.org/us/courses/15436/discussion/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Gradescope: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https://www.gradescope.com/courses/353100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Office Hours queue (used for both online and in-person OH):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https://oh.ds100.org/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Pandas, SQL, Regex reference (not relevant to you quite yet, but will be useful soon):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https://ds100.org/sp22/resources/assets/exams/sp20/sp20_checkpoint_reference_sheet.pdf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1156350" y="1695025"/>
            <a:ext cx="6831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Remember: </a:t>
            </a:r>
            <a:endParaRPr b="1" sz="2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Course staff wants you to succeed! You should </a:t>
            </a: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never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hesitate to ask questions, seek out advice, or clarify new ideas.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57300" y="1014875"/>
            <a:ext cx="7125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Intro + Housekeeping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/>
        </p:nvSpPr>
        <p:spPr>
          <a:xfrm>
            <a:off x="476075" y="351900"/>
            <a:ext cx="377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Getting in touch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476075" y="1062200"/>
            <a:ext cx="809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Make an EdStem post! This is the best way to get a response ASAP!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Come to my office hours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Thursday 1 - 2 PM @ Warren 101B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950175" y="3689950"/>
            <a:ext cx="7503900" cy="1108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Important Note: </a:t>
            </a:r>
            <a:r>
              <a:rPr lang="en" sz="1500">
                <a:solidFill>
                  <a:srgbClr val="FF0000"/>
                </a:solidFill>
              </a:rPr>
              <a:t>Please, please, please don’t ever hesitate to reach out if you have any questions or concerns!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No question is too small or insignificant</a:t>
            </a:r>
            <a:r>
              <a:rPr lang="en" sz="1500">
                <a:solidFill>
                  <a:srgbClr val="FF0000"/>
                </a:solidFill>
              </a:rPr>
              <a:t>. I am here for you, I want to help you have a great semester, and you are always worth my time.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/>
        </p:nvSpPr>
        <p:spPr>
          <a:xfrm>
            <a:off x="357300" y="1014875"/>
            <a:ext cx="7125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Linear Algebra (P)review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476075" y="351900"/>
            <a:ext cx="626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Vectors + Matrices 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476075" y="1017400"/>
            <a:ext cx="83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is a vector: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488075" y="2841325"/>
            <a:ext cx="81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is a matrix: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type&quot;:&quot;$&quot;,&quot;code&quot;:&quot;$\\vec{v}=\\left[\\begin{matrix}\n{1}\\\\\n{2}\\\\\n{3}\\\\\n\\end{matrix}\\right]$&quot;,&quot;aid&quot;:null,&quot;id&quot;:&quot;1&quot;,&quot;backgroundColor&quot;:&quot;#FFFFFF&quot;,&quot;font&quot;:{&quot;size&quot;:19.5,&quot;color&quot;:&quot;#000000&quot;,&quot;family&quot;:&quot;Arial&quot;},&quot;backgroundColorModified&quot;:false,&quot;ts&quot;:1642654985595,&quot;cs&quot;:&quot;n3UyCoyKvq2PhSESt+WS6w==&quot;,&quot;size&quot;:{&quot;width&quot;:102.16666666666667,&quot;height&quot;:116}}"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0" y="1592464"/>
            <a:ext cx="97313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3983800" y="1236600"/>
            <a:ext cx="4691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 a weight of 1 to the x direction,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a weight of 2 to the y direction, and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 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of 3 to the z direction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   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&quot;:&quot;#FFFFFF&quot;,&quot;font&quot;:{&quot;family&quot;:&quot;Roboto&quot;,&quot;color&quot;:&quot;#000000&quot;,&quot;size&quot;:21},&quot;id&quot;:&quot;2&quot;,&quot;backgroundColorModified&quot;:false,&quot;aid&quot;:null,&quot;code&quot;:&quot;$$A=\\left[\\begin{matrix}\n{1}&amp;{1}&amp;{3}\\\\\n{2}&amp;{1}&amp;{4}\\\\\n{3}&amp;{1}&amp;{5}\\\\\n\\end{matrix}\\right]$$&quot;,&quot;type&quot;:&quot;$$&quot;,&quot;ts&quot;:1642657046282,&quot;cs&quot;:&quot;TePP4VGIpYaktkn4TwioXw==&quot;,&quot;size&quot;:{&quot;width&quot;:186.33333333333334,&quot;height&quot;:107.83333333333333}}" id="88" name="Google Shape;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096" y="3416375"/>
            <a:ext cx="1774825" cy="10271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4416250" y="3416375"/>
            <a:ext cx="397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think of this as a </a:t>
            </a:r>
            <a:r>
              <a:rPr i="1" lang="en" sz="1600"/>
              <a:t>collection</a:t>
            </a:r>
            <a:r>
              <a:rPr lang="en" sz="1600"/>
              <a:t> of three vectors</a:t>
            </a:r>
            <a:endParaRPr sz="1600"/>
          </a:p>
        </p:txBody>
      </p:sp>
      <p:sp>
        <p:nvSpPr>
          <p:cNvPr id="90" name="Google Shape;90;p20"/>
          <p:cNvSpPr/>
          <p:nvPr/>
        </p:nvSpPr>
        <p:spPr>
          <a:xfrm>
            <a:off x="2750500" y="3360500"/>
            <a:ext cx="198900" cy="11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3101650" y="3357950"/>
            <a:ext cx="280200" cy="11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3534095" y="3357950"/>
            <a:ext cx="198900" cy="11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476075" y="351900"/>
            <a:ext cx="626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Vector Operations  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476075" y="1017400"/>
            <a:ext cx="83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can scale vectors by scalar values: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488075" y="2841325"/>
            <a:ext cx="81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can also add vectors to one another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&quot;:&quot;#FFFFFF&quot;,&quot;font&quot;:{&quot;family&quot;:&quot;Arial&quot;,&quot;size&quot;:19.5,&quot;color&quot;:&quot;#000000&quot;},&quot;code&quot;:&quot;$3\\vec{v}=3\\left[\\begin{matrix}\n{1}\\\\\n{2}\\\\\n{3}\\\\\n\\end{matrix}\\right]=\\left[\\begin{matrix}\n{3}\\\\\n{6}\\\\\n{9}\\\\\n\\end{matrix}\\right]$&quot;,&quot;type&quot;:&quot;$&quot;,&quot;aid&quot;:null,&quot;backgroundColorModified&quot;:false,&quot;id&quot;:&quot;1&quot;,&quot;ts&quot;:1642655733245,&quot;cs&quot;:&quot;F6rkyj68r3x3pjEkHfRlrg==&quot;,&quot;size&quot;:{&quot;width&quot;:228.79999999999995,&quot;height&quot;:116}}"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375" y="1592464"/>
            <a:ext cx="217932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4416250" y="1451475"/>
            <a:ext cx="439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stretches the original vector by a factor of 3 in each direction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   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Modified&quot;:false,&quot;type&quot;:&quot;$&quot;,&quot;backgroundColor&quot;:&quot;#FFFFFF&quot;,&quot;aid&quot;:null,&quot;id&quot;:&quot;3&quot;,&quot;code&quot;:&quot;$\\left[\\begin{matrix}\n{1}\\\\\n{2}\\\\\n{3}\\\\\n\\end{matrix}\\right]+2\\left[\\begin{matrix}\n{1}\\\\\n{1}\\\\\n{1}\\\\\n\\end{matrix}\\right]=\\left[\\begin{matrix}\n{3}\\\\\n{4}\\\\\n{5}\\\\\n\\end{matrix}\\right]$&quot;,&quot;font&quot;:{&quot;family&quot;:&quot;Arial&quot;,&quot;size&quot;:19.5,&quot;color&quot;:&quot;#000000&quot;},&quot;ts&quot;:1642656539894,&quot;cs&quot;:&quot;r+zCbx/OeMhDmhD+li857A==&quot;,&quot;size&quot;:{&quot;width&quot;:241.79999999999995,&quot;height&quot;:116}}"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63" y="3451491"/>
            <a:ext cx="230314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476075" y="351900"/>
            <a:ext cx="626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Linear Independence</a:t>
            </a: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476075" y="1017400"/>
            <a:ext cx="835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say that a set of vectors is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linearly independent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if there is no way of adding and scaling the vectors to produce the zero vector: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88075" y="2993725"/>
            <a:ext cx="817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column rank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of a matrix is the maximum number of columns we can take from the matrix to still have a linearly-independent set: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font&quot;:{&quot;size&quot;:19.5,&quot;family&quot;:&quot;Arial&quot;,&quot;color&quot;:&quot;#000000&quot;},&quot;backgroundColorModified&quot;:false,&quot;type&quot;:&quot;$&quot;,&quot;aid&quot;:null,&quot;id&quot;:&quot;3&quot;,&quot;backgroundColor&quot;:&quot;#FFFFFF&quot;,&quot;code&quot;:&quot;$\\left[\\begin{matrix}\n{1}\\\\\n{2}\\\\\n{3}\\\\\n\\end{matrix}\\right]+2\\left[\\begin{matrix}\n{1}\\\\\n{1}\\\\\n{1}\\\\\n\\end{matrix}\\right]-\\left[\\begin{matrix}\n{3}\\\\\n{4}\\\\\n{5}\\\\\n\\end{matrix}\\right]=\\left[\\begin{matrix}\n{0}\\\\\n{0}\\\\\n{0}\\\\\n\\end{matrix}\\right]$&quot;,&quot;ts&quot;:1642656700973,&quot;cs&quot;:&quot;MYzZEb00KQoi1g01QKqW+g==&quot;,&quot;size&quot;:{&quot;width&quot;:335.3333333333333,&quot;height&quot;:116}}"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791671"/>
            <a:ext cx="3194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67725" y="1820775"/>
            <a:ext cx="3860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Because we can combine the vectors to produce    , we say that                 is linearly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dependent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Modified&quot;:null,&quot;id&quot;:&quot;4&quot;,&quot;aid&quot;:null,&quot;code&quot;:&quot;$\\vec{0}$&quot;,&quot;backgroundColor&quot;:&quot;#FFFFFF&quot;,&quot;type&quot;:&quot;$&quot;,&quot;font&quot;:{&quot;family&quot;:&quot;Arial&quot;,&quot;size&quot;:12,&quot;color&quot;:&quot;#000000&quot;},&quot;ts&quot;:1642656821123,&quot;cs&quot;:&quot;3IAaNHTrS1MkRKXhyoCviw==&quot;,&quot;size&quot;:{&quot;width&quot;:8.333333333333334,&quot;height&quot;:17.833333333333332}}"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450" y="2209088"/>
            <a:ext cx="79375" cy="16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\\left\\{\\left[\\begin{matrix}\n{1}\\\\\n{2}\\\\\n{3}\\\\\n\\end{matrix}\\right],\\left[\\begin{matrix}\n{1}\\\\\n{1}\\\\\n{1}\\\\\n\\end{matrix}\\right],\\left[\\begin{matrix}\n{3}\\\\\n{4}\\\\\n{5}\\\\\n\\end{matrix}\\right]\\right\\}$$&quot;,&quot;backgroundColor&quot;:&quot;#FFFFFF&quot;,&quot;backgroundColorModified&quot;:null,&quot;font&quot;:{&quot;size&quot;:15,&quot;color&quot;:&quot;#000000&quot;,&quot;family&quot;:&quot;Roboto&quot;},&quot;aid&quot;:null,&quot;id&quot;:&quot;5&quot;,&quot;ts&quot;:1642656913597,&quot;cs&quot;:&quot;99OcPu/90xzzt+OesEX/EA==&quot;,&quot;size&quot;:{&quot;width&quot;:158.83333333333334,&quot;height&quot;:77.16666666666667}}"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275" y="2133125"/>
            <a:ext cx="651426" cy="316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\\left[\\begin{matrix}\n{1}&amp;{1}&amp;{3}\\\\\n{2}&amp;{1}&amp;{4}\\\\\n{3}&amp;{1}&amp;{5}\\\\\n\\end{matrix}\\right]$$&quot;,&quot;id&quot;:&quot;2&quot;,&quot;aid&quot;:null,&quot;backgroundColor&quot;:&quot;#FFFFFF&quot;,&quot;type&quot;:&quot;$$&quot;,&quot;font&quot;:{&quot;family&quot;:&quot;Roboto&quot;,&quot;size&quot;:21,&quot;color&quot;:&quot;#000000&quot;},&quot;ts&quot;:1642657066480,&quot;cs&quot;:&quot;y4niDmgow4faQfRGyHBQDw==&quot;,&quot;size&quot;:{&quot;width&quot;:119.3333333333333,&quot;height&quot;:107.83333333333333}}"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7333" y="3747025"/>
            <a:ext cx="1136650" cy="1027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4967725" y="3594625"/>
            <a:ext cx="331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we only had two of the columns in this matrix, we wouldn’t be able to create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967725" y="4441825"/>
            <a:ext cx="295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say this matrix has rank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Modified&quot;:null,&quot;id&quot;:&quot;4&quot;,&quot;aid&quot;:null,&quot;code&quot;:&quot;$\\vec{0}$&quot;,&quot;backgroundColor&quot;:&quot;#FFFFFF&quot;,&quot;type&quot;:&quot;$&quot;,&quot;font&quot;:{&quot;family&quot;:&quot;Arial&quot;,&quot;size&quot;:12,&quot;color&quot;:&quot;#000000&quot;},&quot;ts&quot;:1642656821123,&quot;cs&quot;:&quot;3IAaNHTrS1MkRKXhyoCviw==&quot;,&quot;size&quot;:{&quot;width&quot;:8.333333333333334,&quot;height&quot;:17.833333333333332}}"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650" y="4190288"/>
            <a:ext cx="79375" cy="16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2639325" y="3670875"/>
            <a:ext cx="590400" cy="11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76075" y="351900"/>
            <a:ext cx="6939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Matrix Multiplication + Inverses 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6075" y="1017400"/>
            <a:ext cx="835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can multiply two matrices (or a matrix and a vector) to produce a new matrix or vector: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61825" y="2895525"/>
            <a:ext cx="83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we multiply a matrix by its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inverse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we output the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identity matrix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type&quot;:&quot;$&quot;,&quot;font&quot;:{&quot;size&quot;:15.5,&quot;family&quot;:&quot;Arial&quot;,&quot;color&quot;:&quot;#000000&quot;},&quot;backgroundColorModified&quot;:null,&quot;aid&quot;:null,&quot;id&quot;:&quot;6&quot;,&quot;code&quot;:&quot;$\\left[\\begin{matrix}\n{1}&amp;{0}&amp;{1}\\\\\n{0}&amp;{1}&amp;{0}\\\\\n{0}&amp;{0}&amp;{2}\\\\\n\\end{matrix}\\right]$&quot;,&quot;backgroundColor&quot;:&quot;#FFFFFF&quot;,&quot;ts&quot;:1642701659411,&quot;cs&quot;:&quot;lBKMXEaZ4tUBGw133tdOww==&quot;,&quot;size&quot;:{&quot;width&quot;:102.78173700787401,&quot;height&quot;:92.80713805774279}}"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25" y="1706475"/>
            <a:ext cx="978996" cy="88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font&quot;:{&quot;family&quot;:&quot;Arial&quot;,&quot;color&quot;:&quot;#000000&quot;,&quot;size&quot;:15.5},&quot;type&quot;:&quot;$&quot;,&quot;backgroundColor&quot;:&quot;#FFFFFF&quot;,&quot;aid&quot;:null,&quot;code&quot;:&quot;$\\left[\\begin{matrix}\n{1}\\\\\n{2}\\\\\n{3}\\\\\n\\end{matrix}\\right]$&quot;,&quot;backgroundColorModified&quot;:false,&quot;ts&quot;:1642701146776,&quot;cs&quot;:&quot;+PekO9uB4p5Vth5cUfUiug==&quot;,&quot;size&quot;:{&quot;width&quot;:29.3359895013123,&quot;height&quot;:92.80840314960629}}"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675" y="1695760"/>
            <a:ext cx="279425" cy="8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7&quot;,&quot;code&quot;:&quot;$$\\left[\\begin{matrix}\n{4}\\\\\n{2}\\\\\n{6}\\\\\n\\end{matrix}\\right]$$&quot;,&quot;font&quot;:{&quot;size&quot;:15.5,&quot;color&quot;:&quot;#000000&quot;,&quot;family&quot;:&quot;Arial&quot;},&quot;aid&quot;:null,&quot;backgroundColorModified&quot;:null,&quot;type&quot;:&quot;$$&quot;,&quot;backgroundColor&quot;:&quot;#FFFFFF&quot;,&quot;ts&quot;:1642701217022,&quot;cs&quot;:&quot;D31i8xMPlmVOI9/PENZxGA==&quot;,&quot;size&quot;:{&quot;width&quot;:29,&quot;height&quot;:92.16666666666667}}"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075" y="1698813"/>
            <a:ext cx="276225" cy="877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163150" y="1753763"/>
            <a:ext cx="319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Entry         is found by taking the dot product of </a:t>
            </a:r>
            <a:r>
              <a:rPr lang="en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row 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      and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column 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code&quot;:&quot;$$B$$&quot;,&quot;font&quot;:{&quot;family&quot;:&quot;Arial&quot;,&quot;color&quot;:&quot;#000000&quot;,&quot;size&quot;:18.5},&quot;id&quot;:&quot;9&quot;,&quot;type&quot;:&quot;$$&quot;,&quot;backgroundColor&quot;:&quot;#FFFFFF&quot;,&quot;aid&quot;:null,&quot;backgroundColorModified&quot;:false,&quot;ts&quot;:1642701406232,&quot;cs&quot;:&quot;uC+PJiVZsstZjnA+IJEbgQ==&quot;,&quot;size&quot;:{&quot;width&quot;:21.46499868766404,&quot;height&quot;:20.318903149606296}}"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696" y="2701975"/>
            <a:ext cx="204454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backgroundColor&quot;:&quot;#FFFFFF&quot;,&quot;code&quot;:&quot;$$\\vec{v}$$&quot;,&quot;font&quot;:{&quot;size&quot;:20,&quot;family&quot;:&quot;Roboto&quot;,&quot;color&quot;:&quot;#000000&quot;},&quot;aid&quot;:null,&quot;id&quot;:&quot;10&quot;,&quot;ts&quot;:1642701448178,&quot;cs&quot;:&quot;FXNmVTEoSKFDC5RyZqxPhw==&quot;,&quot;size&quot;:{&quot;width&quot;:13.545665616797903,&quot;height&quot;:20.32020708661419}}" id="131" name="Google Shape;13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5875" y="2701975"/>
            <a:ext cx="129022" cy="19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backgroundColor&quot;:&quot;#FFFFFF&quot;,&quot;font&quot;:{&quot;color&quot;:&quot;#000000&quot;,&quot;size&quot;:17,&quot;family&quot;:&quot;Roboto&quot;},&quot;code&quot;:&quot;$$\\vec{x}$$&quot;,&quot;id&quot;:&quot;11&quot;,&quot;type&quot;:&quot;$$&quot;,&quot;ts&quot;:1642701492803,&quot;cs&quot;:&quot;fVNoIdKl+2gdjZgplsvF7g==&quot;,&quot;size&quot;:{&quot;width&quot;:13.545942782152219,&quot;height&quot;:19.310173753280846}}" id="132" name="Google Shape;13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4675" y="2706785"/>
            <a:ext cx="129025" cy="183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id&quot;:&quot;12&quot;,&quot;aid&quot;:null,&quot;font&quot;:{&quot;color&quot;:&quot;#000000&quot;,&quot;size&quot;:11,&quot;family&quot;:&quot;Roboto&quot;},&quot;backgroundColorModified&quot;:false,&quot;code&quot;:&quot;$$\\vec{x}_{11}$$&quot;,&quot;type&quot;:&quot;$$&quot;,&quot;ts&quot;:1642701563640,&quot;cs&quot;:&quot;CFCWFs1fOEOggi7oTXJG7Q==&quot;,&quot;size&quot;:{&quot;width&quot;:21.46459002624675,&quot;height&quot;:15.283044619422563}}" id="133" name="Google Shape;13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9300" y="1860875"/>
            <a:ext cx="204450" cy="145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size&quot;:14,&quot;family&quot;:&quot;Roboto&quot;},&quot;code&quot;:&quot;$$B$$&quot;,&quot;backgroundColorModified&quot;:false,&quot;id&quot;:&quot;13&quot;,&quot;aid&quot;:null,&quot;type&quot;:&quot;$$&quot;,&quot;ts&quot;:1642701577937,&quot;cs&quot;:&quot;UtvAcUugQ40YO3fhqLrn/A==&quot;,&quot;size&quot;:{&quot;width&quot;:13.666666666666666,&quot;height&quot;:13}}" id="134" name="Google Shape;13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1825" y="2107513"/>
            <a:ext cx="13017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vec{v}$$&quot;,&quot;type&quot;:&quot;$$&quot;,&quot;id&quot;:&quot;14&quot;,&quot;backgroundColor&quot;:&quot;#FFFFFF&quot;,&quot;font&quot;:{&quot;color&quot;:&quot;#000000&quot;,&quot;size&quot;:14,&quot;family&quot;:&quot;Roboto&quot;},&quot;backgroundColorModified&quot;:false,&quot;ts&quot;:1642701594619,&quot;cs&quot;:&quot;0QF129+7vBpAfKCfQ4Kq5w==&quot;,&quot;size&quot;:{&quot;width&quot;:10.333333333333334,&quot;height&quot;:15.666666666666666}}" id="135" name="Google Shape;13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54975" y="2309850"/>
            <a:ext cx="98425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font&quot;:{&quot;size&quot;:15.5,&quot;family&quot;:&quot;Arial&quot;,&quot;color&quot;:&quot;#000000&quot;},&quot;backgroundColorModified&quot;:null,&quot;aid&quot;:null,&quot;id&quot;:&quot;6&quot;,&quot;code&quot;:&quot;$\\left[\\begin{matrix}\n{1}&amp;{0}&amp;{1}\\\\\n{0}&amp;{1}&amp;{0}\\\\\n{0}&amp;{0}&amp;{2}\\\\\n\\end{matrix}\\right]$&quot;,&quot;backgroundColor&quot;:&quot;#FFFFFF&quot;,&quot;ts&quot;:1642701663204,&quot;cs&quot;:&quot;xETRYyY9Ni6K4mgmJhhdlg==&quot;,&quot;size&quot;:{&quot;width&quot;:102.78173700787401,&quot;height&quot;:92.80713805774279}}"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50" y="3416425"/>
            <a:ext cx="978996" cy="88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code&quot;:&quot;$\\left[\\begin{matrix}\n{1}&amp;{0}&amp;{\\frac{-1}{2}}\\\\\n{0}&amp;{1}&amp;{0}\\\\\n{0}&amp;{0}&amp;{\\frac{1}{2}}\\\\\n\\end{matrix}\\right]$&quot;,&quot;font&quot;:{&quot;family&quot;:&quot;Arial&quot;,&quot;color&quot;:&quot;#000000&quot;,&quot;size&quot;:14.5},&quot;aid&quot;:null,&quot;id&quot;:&quot;6&quot;,&quot;backgroundColor&quot;:&quot;#FFFFFF&quot;,&quot;backgroundColorModified&quot;:false,&quot;ts&quot;:1642701792818,&quot;cs&quot;:&quot;vYMlIJWlt8ZVY17cl0Hejw==&quot;,&quot;size&quot;:{&quot;width&quot;:117.73494855643047,&quot;height&quot;:98.64842125984252}}" id="137" name="Google Shape;137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6800" y="3416425"/>
            <a:ext cx="1055037" cy="88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[\\begin{matrix}\n{1}&amp;{0}&amp;{0}\\\\\n{0}&amp;{1}&amp;{0}\\\\\n{0}&amp;{0}&amp;{1}\\\\\n\\end{matrix}\\right]$&quot;,&quot;type&quot;:&quot;$&quot;,&quot;font&quot;:{&quot;family&quot;:&quot;Arial&quot;,&quot;color&quot;:&quot;#000000&quot;,&quot;size&quot;:15.5},&quot;backgroundColorModified&quot;:false,&quot;backgroundColor&quot;:&quot;#FFFFFF&quot;,&quot;id&quot;:&quot;6&quot;,&quot;aid&quot;:null,&quot;ts&quot;:1642701972538,&quot;cs&quot;:&quot;3j5L+GaNOQI27sFhMVNKvQ==&quot;,&quot;size&quot;:{&quot;width&quot;:102,&quot;height&quot;:92.16666666666667}}" id="138" name="Google Shape;138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48672" y="3419475"/>
            <a:ext cx="971550" cy="877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font&quot;:{&quot;size&quot;:20,&quot;color&quot;:&quot;#000000&quot;,&quot;family&quot;:&quot;Arial&quot;},&quot;id&quot;:&quot;8&quot;,&quot;type&quot;:&quot;$$&quot;,&quot;backgroundColor&quot;:&quot;#FFFFFF&quot;,&quot;code&quot;:&quot;$$=$$&quot;,&quot;ts&quot;:1642702011837,&quot;cs&quot;:&quot;UUOBPmfQWu0rIqaPuSiTaQ==&quot;,&quot;size&quot;:{&quot;width&quot;:21.464574278215192,&quot;height&quot;:7.624077165354346}}" id="139" name="Google Shape;139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13027" y="3822116"/>
            <a:ext cx="204450" cy="72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font&quot;:{&quot;size&quot;:20,&quot;color&quot;:&quot;#000000&quot;,&quot;family&quot;:&quot;Arial&quot;},&quot;id&quot;:&quot;8&quot;,&quot;type&quot;:&quot;$$&quot;,&quot;backgroundColor&quot;:&quot;#FFFFFF&quot;,&quot;code&quot;:&quot;$$=$$&quot;,&quot;ts&quot;:1642702011837,&quot;cs&quot;:&quot;UUOBPmfQWu0rIqaPuSiTaQ==&quot;,&quot;size&quot;:{&quot;width&quot;:21.464574278215192,&quot;height&quot;:7.624077165354346}}" id="140" name="Google Shape;14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8365" y="2101441"/>
            <a:ext cx="204450" cy="72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B$$&quot;,&quot;font&quot;:{&quot;family&quot;:&quot;Arial&quot;,&quot;color&quot;:&quot;#000000&quot;,&quot;size&quot;:18.5},&quot;id&quot;:&quot;9&quot;,&quot;type&quot;:&quot;$$&quot;,&quot;backgroundColor&quot;:&quot;#FFFFFF&quot;,&quot;aid&quot;:null,&quot;backgroundColorModified&quot;:false,&quot;ts&quot;:1642701406232,&quot;cs&quot;:&quot;uC+PJiVZsstZjnA+IJEbgQ==&quot;,&quot;size&quot;:{&quot;width&quot;:21.46499868766404,&quot;height&quot;:20.318903149606296}}"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621" y="4448200"/>
            <a:ext cx="204454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B^{-1}$$&quot;,&quot;backgroundColor&quot;:&quot;#FFFFFF&quot;,&quot;type&quot;:&quot;$$&quot;,&quot;font&quot;:{&quot;color&quot;:&quot;#000000&quot;,&quot;size&quot;:18.5,&quot;family&quot;:&quot;Arial&quot;},&quot;aid&quot;:null,&quot;id&quot;:&quot;15&quot;,&quot;ts&quot;:1642702067743,&quot;cs&quot;:&quot;Iglojz16HG7OmXtzP9pnWg==&quot;,&quot;size&quot;:{&quot;width&quot;:45.666666666666664,&quot;height&quot;:25.666666666666668}}" id="142" name="Google Shape;142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34038" y="4422738"/>
            <a:ext cx="4349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code&quot;:&quot;$$I$$&quot;,&quot;backgroundColor&quot;:&quot;#FFFFFF&quot;,&quot;id&quot;:&quot;16&quot;,&quot;type&quot;:&quot;$$&quot;,&quot;font&quot;:{&quot;family&quot;:&quot;Arial&quot;,&quot;color&quot;:&quot;#000000&quot;,&quot;size&quot;:18.5},&quot;ts&quot;:1642702093441,&quot;cs&quot;:&quot;2wTn7T7H3BRAB5d40vH6xg==&quot;,&quot;size&quot;:{&quot;width&quot;:14,&quot;height&quot;:20}}" id="143" name="Google Shape;143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67775" y="4449725"/>
            <a:ext cx="1333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1736025" y="1676150"/>
            <a:ext cx="1055100" cy="24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008100" y="1635925"/>
            <a:ext cx="204600" cy="102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4242750" y="1765950"/>
            <a:ext cx="957900" cy="194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434175" y="1399450"/>
            <a:ext cx="805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Discussion Worksheet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100 Discussion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9FC5E8"/>
      </a:accent1>
      <a:accent2>
        <a:srgbClr val="9FC5E8"/>
      </a:accent2>
      <a:accent3>
        <a:srgbClr val="9FC5E8"/>
      </a:accent3>
      <a:accent4>
        <a:srgbClr val="9FC5E8"/>
      </a:accent4>
      <a:accent5>
        <a:srgbClr val="9FC5E8"/>
      </a:accent5>
      <a:accent6>
        <a:srgbClr val="9FC5E8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