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consolata"/>
      <p:regular r:id="rId20"/>
      <p:bold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regular.fntdata"/><Relationship Id="rId22" Type="http://schemas.openxmlformats.org/officeDocument/2006/relationships/font" Target="fonts/RobotoLight-regular.fntdata"/><Relationship Id="rId21" Type="http://schemas.openxmlformats.org/officeDocument/2006/relationships/font" Target="fonts/Inconsolata-bold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872c3f7a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872c3f7a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7e9ea7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7e9ea7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bcd8cb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bcd8cb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bcd8cb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bcd8cb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bcd8cb7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bcd8cb7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bbcd8cb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bbcd8cb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1604a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1604a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01604a8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01604a8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Roboto"/>
              <a:buChar char="●"/>
              <a:defRPr sz="2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data100-sp23-dis" TargetMode="External"/><Relationship Id="rId4" Type="http://schemas.openxmlformats.org/officeDocument/2006/relationships/hyperlink" Target="https://tinyurl.com/rahul-slides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stem.org/us/courses/33744/discussion/2485542" TargetMode="External"/><Relationship Id="rId4" Type="http://schemas.openxmlformats.org/officeDocument/2006/relationships/hyperlink" Target="https://tinyurl.com/rahul-slid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ndastutor.com/vis.html" TargetMode="External"/><Relationship Id="rId4" Type="http://schemas.openxmlformats.org/officeDocument/2006/relationships/hyperlink" Target="https://pandas.pydata.org/docs/user_guide/index.html" TargetMode="External"/><Relationship Id="rId5" Type="http://schemas.openxmlformats.org/officeDocument/2006/relationships/hyperlink" Target="https://pandas.pydata.org/docs/reference/index.html" TargetMode="External"/><Relationship Id="rId6" Type="http://schemas.openxmlformats.org/officeDocument/2006/relationships/hyperlink" Target="https://ds100.org/fa22/resources/assets/exams/sp22/mt1_reference_sheet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/>
        </p:nvSpPr>
        <p:spPr>
          <a:xfrm>
            <a:off x="-2700" y="-86475"/>
            <a:ext cx="62310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100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Discussion #2</a:t>
            </a:r>
            <a:endParaRPr sz="7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February 1st, 2023</a:t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Sign in here: </a:t>
            </a:r>
            <a:r>
              <a:rPr lang="en" sz="2100" u="sng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https://tinyurl.com/data100-sp23-dis</a:t>
            </a:r>
            <a:r>
              <a:rPr lang="en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Password: </a:t>
            </a:r>
            <a:r>
              <a:rPr lang="en" sz="2300">
                <a:solidFill>
                  <a:srgbClr val="0000FF"/>
                </a:solidFill>
                <a:latin typeface="Roboto Light"/>
                <a:ea typeface="Roboto Light"/>
                <a:cs typeface="Roboto Light"/>
                <a:sym typeface="Roboto Light"/>
              </a:rPr>
              <a:t>rahul2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Credit to Bella for these slides lol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Slides: </a:t>
            </a:r>
            <a:r>
              <a:rPr lang="en" sz="23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https://tinyurl.com/rahul-slides</a:t>
            </a: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475" y="0"/>
            <a:ext cx="3226513" cy="93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600" y="2083100"/>
            <a:ext cx="3060401" cy="30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6250" y="1384375"/>
            <a:ext cx="3251213" cy="18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476075" y="275700"/>
            <a:ext cx="49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Announcements </a:t>
            </a:r>
            <a:r>
              <a:rPr lang="en" sz="3200"/>
              <a:t>🎉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452700" y="1062625"/>
            <a:ext cx="80862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Homework #1 is due 2/2 at 11:59 pm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Math 54 students – we are working on how to support your curriculum changes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Idk anything :(( but please see: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https://edstem.org/us/courses/33744/discussion/2485542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this affects you.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latin typeface="Roboto Light"/>
                <a:ea typeface="Roboto Light"/>
                <a:cs typeface="Roboto Light"/>
                <a:sym typeface="Roboto Light"/>
              </a:rPr>
              <a:t>Slides: </a:t>
            </a:r>
            <a:r>
              <a:rPr lang="en" sz="2300" u="sng">
                <a:solidFill>
                  <a:srgbClr val="0097A7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https://tinyurl.com/rahul-slides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476075" y="351900"/>
            <a:ext cx="814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We have met a </a:t>
            </a:r>
            <a:r>
              <a:rPr i="1" lang="en" sz="30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lot </a:t>
            </a:r>
            <a:r>
              <a:rPr lang="en" sz="30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of Pandas syntax this week!</a:t>
            </a:r>
            <a:endParaRPr sz="30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476075" y="1145200"/>
            <a:ext cx="4045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DataFrames &amp; Series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Accessing data with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 .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loc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.loc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Boolean filtering (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&amp;, |, ~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Sampling with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.sample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Grouping with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.groupby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String operations with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.str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Pivot tables with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.pivot_table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Merging DataFrames with </a:t>
            </a: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.merge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686025" y="1095600"/>
            <a:ext cx="4045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Assorted utility functions: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.head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.shape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.index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.columns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.sort_values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.value_counts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lang="en" sz="16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.unique</a:t>
            </a:r>
            <a:endParaRPr sz="16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1159175" y="4201650"/>
            <a:ext cx="67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Don’t worry if this feels like information overload!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will get lots of guided practice over the next few weeks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00" y="1284408"/>
            <a:ext cx="1643250" cy="978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0"/>
          <p:cNvCxnSpPr/>
          <p:nvPr/>
        </p:nvCxnSpPr>
        <p:spPr>
          <a:xfrm>
            <a:off x="4575225" y="246800"/>
            <a:ext cx="39600" cy="4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286300" y="2655675"/>
            <a:ext cx="85791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0"/>
          <p:cNvSpPr txBox="1"/>
          <p:nvPr/>
        </p:nvSpPr>
        <p:spPr>
          <a:xfrm>
            <a:off x="4575225" y="246800"/>
            <a:ext cx="23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.loc and .iloc accessors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281975" y="267072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Boolean filtering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286300" y="246800"/>
            <a:ext cx="23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DataFrames &amp; Series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4614825" y="2701000"/>
            <a:ext cx="4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Joining DataFrames using .merge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281975" y="509050"/>
            <a:ext cx="41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Pandas, tables are called </a:t>
            </a:r>
            <a:r>
              <a:rPr lang="en" sz="12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DataFrames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We can think of them as a sequence of columns called </a:t>
            </a:r>
            <a:r>
              <a:rPr lang="en" sz="12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Series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3889700" y="1215550"/>
            <a:ext cx="405600" cy="103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BE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345525" y="2057525"/>
            <a:ext cx="1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is a series: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farm[“Price”]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86300" y="1105613"/>
            <a:ext cx="208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is a DataFrame: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farm = pd.DataFrame(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{“Crop”:[“Starfruit”, …], “Price”:[750,…]})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548075" y="1145200"/>
            <a:ext cx="1846200" cy="11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583550" y="509050"/>
            <a:ext cx="44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have two main ways of accessing rows and columns.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599375" y="878350"/>
            <a:ext cx="4468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.loc[ ]</a:t>
            </a:r>
            <a:r>
              <a:rPr lang="en" sz="11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lets us grab entries by their label: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df.loc[row_names, col_names]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farm.loc[1:2, :]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.iloc[ ]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lets us grab entries by their index: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df.iloc[row_indices, col_indices]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farm.iloc[1:3, :]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436875" y="2286050"/>
            <a:ext cx="27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Note that </a:t>
            </a: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iloc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is right-end exclusive!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20"/>
          <p:cNvCxnSpPr>
            <a:stCxn id="101" idx="1"/>
          </p:cNvCxnSpPr>
          <p:nvPr/>
        </p:nvCxnSpPr>
        <p:spPr>
          <a:xfrm rot="10800000">
            <a:off x="5844375" y="2152250"/>
            <a:ext cx="592500" cy="3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750" y="1560175"/>
            <a:ext cx="1397450" cy="6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69325" y="2895400"/>
            <a:ext cx="439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filter out rows of our DataFrame using a Boolean array of True and False values.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69325" y="3358800"/>
            <a:ext cx="3346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First, apply a Boolean operator to the Series we want to use for filtering: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df[“column_name”] (&lt;, &gt;, ==, etc.) value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farm_bool = farm[“Price”] &lt;= 1000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Then, use square brackets to filter out all False values from the DataFrame: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df[boolean_array]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farm[farm_bool]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225" y="4198550"/>
            <a:ext cx="1217400" cy="65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214925" y="2230650"/>
            <a:ext cx="76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🐼</a:t>
            </a:r>
            <a:endParaRPr sz="2400"/>
          </a:p>
        </p:txBody>
      </p:sp>
      <p:sp>
        <p:nvSpPr>
          <p:cNvPr id="108" name="Google Shape;108;p20"/>
          <p:cNvSpPr txBox="1"/>
          <p:nvPr/>
        </p:nvSpPr>
        <p:spPr>
          <a:xfrm>
            <a:off x="4583625" y="2948750"/>
            <a:ext cx="439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join two DataFrames using the .merge method. The DataFrames will pair up rows that share a common column.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659825" y="3502850"/>
            <a:ext cx="424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pd.merge(df1, df2, left_on=“column_name”, \ right_on=“column_name”, how=join_type)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26425" y="4047750"/>
            <a:ext cx="427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You’ll learn more about join types and primary/foreign key relationships when we study SQL in Week 11.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1"/>
          <p:cNvCxnSpPr/>
          <p:nvPr/>
        </p:nvCxnSpPr>
        <p:spPr>
          <a:xfrm>
            <a:off x="4575225" y="246800"/>
            <a:ext cx="42600" cy="46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4614825" y="3052000"/>
            <a:ext cx="42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/>
        </p:nvSpPr>
        <p:spPr>
          <a:xfrm>
            <a:off x="4575225" y="246800"/>
            <a:ext cx="29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Filtering groups using .filter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86300" y="246800"/>
            <a:ext cx="3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Grouping with .groupby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14825" y="3082000"/>
            <a:ext cx="4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Creating pivot tables with .pivot_table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214925" y="2611650"/>
            <a:ext cx="76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🐼</a:t>
            </a:r>
            <a:endParaRPr sz="2400"/>
          </a:p>
        </p:txBody>
      </p:sp>
      <p:sp>
        <p:nvSpPr>
          <p:cNvPr id="121" name="Google Shape;121;p21"/>
          <p:cNvSpPr txBox="1"/>
          <p:nvPr/>
        </p:nvSpPr>
        <p:spPr>
          <a:xfrm>
            <a:off x="358000" y="576075"/>
            <a:ext cx="425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If we want to group all entries by their type in a certain column, we can call df.groupby()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df.groupby(“column_name”).aggregator_func(func)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produce.groupby(“Type”).agg(np.mean)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88" y="2252463"/>
            <a:ext cx="110172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06675" y="2671000"/>
            <a:ext cx="158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Original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198463" y="2671000"/>
            <a:ext cx="9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Subframes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14800" y="2586400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Outputted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1822700" y="2848000"/>
            <a:ext cx="2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3153950" y="2848000"/>
            <a:ext cx="2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/>
        </p:nvSpPr>
        <p:spPr>
          <a:xfrm>
            <a:off x="1537900" y="2893275"/>
            <a:ext cx="92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.groupby(“Type”)</a:t>
            </a:r>
            <a:endParaRPr sz="7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876413" y="2893275"/>
            <a:ext cx="92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.agg(np.mean)</a:t>
            </a:r>
            <a:endParaRPr sz="7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86300" y="3104975"/>
            <a:ext cx="4254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 can use many aggregator functions on a GroupBy object: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gb.agg(func)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applies func across each column of the subframes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gb.mean()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takes the mean across each column of the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subframes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gb.sum()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takes the sum across each columns of the subframes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gb.first()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takes the first entry in each column of each subframe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gb.last()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takes the last entry in each column of each subframe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gb.filter(func)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filters out specific groups from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578100" y="606575"/>
            <a:ext cx="4446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Sometimes we only want to keep rows that belong to a group satisfying some condition.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produce.groupby(“Type”).filter(lambda df: df[“Price”].mean() &lt; 200)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579575" y="1453175"/>
            <a:ext cx="439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Here, our 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filter function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takes in a DataFrame (a GroupBy subframe). It outputs one Boolean value. If </a:t>
            </a: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all rows belonging to this group are kept in the final DataFrame. If </a:t>
            </a: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all rows in this group are omitted.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125" y="2252698"/>
            <a:ext cx="1706448" cy="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681575" y="2247700"/>
            <a:ext cx="218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Mean price of vegetables: 147.5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Mean price of fruit: 1875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So, only the vegetables are kept!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648850" y="3335850"/>
            <a:ext cx="4180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Sometimes we want to group our data by two columns: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pd.pivot_table(data=produce, index=“Type”, columns=“Is red?”, values=“Price”, aggfunc=sum)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50" y="1809646"/>
            <a:ext cx="1637160" cy="749025"/>
          </a:xfrm>
          <a:prstGeom prst="rect">
            <a:avLst/>
          </a:prstGeom>
          <a:noFill/>
          <a:ln cap="flat" cmpd="sng" w="9525">
            <a:solidFill>
              <a:srgbClr val="5B5B5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775" y="1617744"/>
            <a:ext cx="1305900" cy="386575"/>
          </a:xfrm>
          <a:prstGeom prst="rect">
            <a:avLst/>
          </a:prstGeom>
          <a:noFill/>
          <a:ln cap="flat" cmpd="sng" w="9525">
            <a:solidFill>
              <a:srgbClr val="5B5B5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1675" y="2259647"/>
            <a:ext cx="1305900" cy="401077"/>
          </a:xfrm>
          <a:prstGeom prst="rect">
            <a:avLst/>
          </a:prstGeom>
          <a:noFill/>
          <a:ln cap="flat" cmpd="sng" w="9525">
            <a:solidFill>
              <a:srgbClr val="5B5B5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9350" y="1835350"/>
            <a:ext cx="922200" cy="575152"/>
          </a:xfrm>
          <a:prstGeom prst="rect">
            <a:avLst/>
          </a:prstGeom>
          <a:noFill/>
          <a:ln cap="flat" cmpd="sng" w="9525">
            <a:solidFill>
              <a:srgbClr val="5B5B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1"/>
          <p:cNvSpPr/>
          <p:nvPr/>
        </p:nvSpPr>
        <p:spPr>
          <a:xfrm rot="-5400000">
            <a:off x="7698975" y="292325"/>
            <a:ext cx="38100" cy="2193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7325" y="4097725"/>
            <a:ext cx="1305900" cy="783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4963975" y="4306175"/>
            <a:ext cx="546900" cy="57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963975" y="4050800"/>
            <a:ext cx="1305900" cy="21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381225" y="3974600"/>
            <a:ext cx="241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Inconsolata"/>
                <a:ea typeface="Inconsolata"/>
                <a:cs typeface="Inconsolata"/>
                <a:sym typeface="Inconsolata"/>
              </a:rPr>
              <a:t>index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gives the rows of the table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FA8DC"/>
                </a:solidFill>
                <a:latin typeface="Inconsolata"/>
                <a:ea typeface="Inconsolata"/>
                <a:cs typeface="Inconsolata"/>
                <a:sym typeface="Inconsolata"/>
              </a:rPr>
              <a:t>columns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gives the columns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To fill out the </a:t>
            </a:r>
            <a:r>
              <a:rPr lang="en" sz="11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cells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we apply 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aggfunc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values 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213225" y="4470875"/>
            <a:ext cx="56700" cy="3867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2"/>
          <p:cNvCxnSpPr/>
          <p:nvPr/>
        </p:nvCxnSpPr>
        <p:spPr>
          <a:xfrm>
            <a:off x="4575225" y="246800"/>
            <a:ext cx="39600" cy="45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2"/>
          <p:cNvSpPr txBox="1"/>
          <p:nvPr/>
        </p:nvSpPr>
        <p:spPr>
          <a:xfrm>
            <a:off x="286300" y="246800"/>
            <a:ext cx="3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Manipulating strings with .str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14825" y="246800"/>
            <a:ext cx="4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 short(ish) list of important Pandas methods: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620975" y="570800"/>
            <a:ext cx="4489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df.head()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gives the first n rows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df.tail()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gives the last n rows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df.shape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gives the dimensions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df.rename()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renames the rows/columns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df.set_index()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sets the index to the specified column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df.reset_index()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resets the index to the default 0, 1, 2...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df.relabel()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relabels specific entries in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df.drop()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removes the specified rows/cols from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df.sort_values()</a:t>
            </a:r>
            <a:r>
              <a:rPr lang="en" sz="11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sorts rows by the specified column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df.isna()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checks if values in the DataFrame are NaN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df.to_datetime()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converts times to Datetime objects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df.index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returns the index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df.columns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returns an array of the column labels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df.copy()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creates a copy of the DataFrame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df.value_counts()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summarizes the count of each column combo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38325" y="570800"/>
            <a:ext cx="4096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.str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accessory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tells Pandas to perform operators on a Series of string data. This lets us manipulate every single string element in the Series, all at once. The process returns a new Series containing the manipulated strings.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df[“column_name”].str.str_func()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&gt;&gt; produce[“Crop”].str.startswith(“S”)</a:t>
            </a:r>
            <a:endParaRPr sz="1100">
              <a:solidFill>
                <a:srgbClr val="0097A7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398" y="2251698"/>
            <a:ext cx="863700" cy="69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25" y="2224546"/>
            <a:ext cx="1637160" cy="749025"/>
          </a:xfrm>
          <a:prstGeom prst="rect">
            <a:avLst/>
          </a:prstGeom>
          <a:noFill/>
          <a:ln cap="flat" cmpd="sng" w="9525">
            <a:solidFill>
              <a:srgbClr val="5B5B5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7" name="Google Shape;157;p22"/>
          <p:cNvCxnSpPr/>
          <p:nvPr/>
        </p:nvCxnSpPr>
        <p:spPr>
          <a:xfrm>
            <a:off x="2432300" y="2619400"/>
            <a:ext cx="2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326025" y="3097425"/>
            <a:ext cx="4288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 can use many functions with </a:t>
            </a: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.str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.split(“delim”)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returns a list of substrings split at “delim”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.contains(“val”)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- True if “val” is in the string, False otherwise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.startswith(“val”)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True if the string starts with “val”, False otherwise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.slice(start, end)</a:t>
            </a:r>
            <a:r>
              <a:rPr lang="en" sz="11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returns the substring sliced from start:end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97A7"/>
                </a:solidFill>
                <a:latin typeface="Inconsolata"/>
                <a:ea typeface="Inconsolata"/>
                <a:cs typeface="Inconsolata"/>
                <a:sym typeface="Inconsolata"/>
              </a:rPr>
              <a:t>[start:end]</a:t>
            </a:r>
            <a:r>
              <a:rPr lang="en" sz="110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- returns the substring sliced from start:end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101125" y="4227075"/>
            <a:ext cx="76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🐼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476075" y="275700"/>
            <a:ext cx="6286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Other useful resources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69300" y="1218475"/>
            <a:ext cx="79857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Pandas Tutor: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https://pandastutor.com/vis.html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Pandas user guide: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https://pandas.pydata.org/docs/user_guide/index.html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Pandas API reference: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https://pandas.pydata.org/docs/reference/index.html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100 reference sheet: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https://ds100.org/fa22/resources/assets/exams/sp22/mt1_reference_sheet.pdf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357300" y="1545250"/>
            <a:ext cx="8616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Big Picture</a:t>
            </a:r>
            <a:endParaRPr sz="6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414750" y="274225"/>
            <a:ext cx="8314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b="1" sz="2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Python library for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manipulating tabular data (data stored in tables)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Pandas is our primary toolkit for cleaning, exploring, and modeling data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39425" y="1323100"/>
            <a:ext cx="31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techniques in exams: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38550" y="1629750"/>
            <a:ext cx="8483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.groupby</a:t>
            </a:r>
            <a:endParaRPr b="1" sz="2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method for grouping all datapoints corresponding to a particular column 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.groupby is our go-to method to calculate aggregated measures across a certain 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59325" y="2599575"/>
            <a:ext cx="831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.pivot_table</a:t>
            </a:r>
            <a:endParaRPr b="1" sz="2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method for assigning the index of a new DataFrame to values from one original column, and columns of a DataFrame to values from another original column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Pivot tables allow us to understand what values occur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together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our data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38550" y="3721800"/>
            <a:ext cx="831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.merge</a:t>
            </a:r>
            <a:endParaRPr b="1" sz="23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is it?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method for joining data across tables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Why do we care?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Data is often stored in several tables; .merge allows us to collect all relevant info in one DataFrame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5"/>
          <p:cNvCxnSpPr/>
          <p:nvPr/>
        </p:nvCxnSpPr>
        <p:spPr>
          <a:xfrm flipH="1" rot="10800000">
            <a:off x="426025" y="1246800"/>
            <a:ext cx="8208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100 Discussion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9FC5E8"/>
      </a:accent1>
      <a:accent2>
        <a:srgbClr val="9FC5E8"/>
      </a:accent2>
      <a:accent3>
        <a:srgbClr val="9FC5E8"/>
      </a:accent3>
      <a:accent4>
        <a:srgbClr val="9FC5E8"/>
      </a:accent4>
      <a:accent5>
        <a:srgbClr val="9FC5E8"/>
      </a:accent5>
      <a:accent6>
        <a:srgbClr val="9FC5E8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