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Inconsolata"/>
      <p:regular r:id="rId28"/>
      <p:bold r:id="rId29"/>
    </p:embeddedFont>
    <p:embeddedFont>
      <p:font typeface="Roboto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Inconsolata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consolat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5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90a6251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90a6251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90a6251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90a6251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90a62515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90a62515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90a62515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90a62515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90a62515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90a62515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90a62515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90a62515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90a62515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90a62515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90a62515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90a62515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72c3f7a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72c3f7a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129fb654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129fb65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90a6251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90a6251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90a6251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90a6251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90a62515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90a6251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90a62515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90a6251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90a6251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90a6251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90a62515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90a62515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Roboto"/>
              <a:buChar char="●"/>
              <a:defRPr sz="29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157350" y="125700"/>
            <a:ext cx="8829185" cy="4892151"/>
          </a:xfrm>
          <a:custGeom>
            <a:rect b="b" l="l" r="r" t="t"/>
            <a:pathLst>
              <a:path extrusionOk="0" h="51033" w="92105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inyurl.com/data100-sp23-dis" TargetMode="External"/><Relationship Id="rId4" Type="http://schemas.openxmlformats.org/officeDocument/2006/relationships/hyperlink" Target="https://tinyurl.com/rahul-slides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inyurl.com/rahul-slid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/>
        </p:nvSpPr>
        <p:spPr>
          <a:xfrm>
            <a:off x="-2700" y="0"/>
            <a:ext cx="62310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100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Discussion #4</a:t>
            </a:r>
            <a:endParaRPr sz="7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February 15th, 2023</a:t>
            </a:r>
            <a:endParaRPr sz="2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Sign in here: </a:t>
            </a:r>
            <a:r>
              <a:rPr lang="en" sz="2100" u="sng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https://tinyurl.com/data100-sp23-dis</a:t>
            </a:r>
            <a:r>
              <a:rPr lang="en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Password: </a:t>
            </a:r>
            <a:r>
              <a:rPr lang="en" sz="2300">
                <a:solidFill>
                  <a:srgbClr val="0000FF"/>
                </a:solidFill>
                <a:latin typeface="Roboto Light"/>
                <a:ea typeface="Roboto Light"/>
                <a:cs typeface="Roboto Light"/>
                <a:sym typeface="Roboto Light"/>
              </a:rPr>
              <a:t>rahul4</a:t>
            </a:r>
            <a:endParaRPr sz="23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Light"/>
                <a:ea typeface="Roboto Light"/>
                <a:cs typeface="Roboto Light"/>
                <a:sym typeface="Roboto Light"/>
              </a:rPr>
              <a:t>Credit to Bella for these slides lol</a:t>
            </a:r>
            <a:endParaRPr sz="23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Light"/>
                <a:ea typeface="Roboto Light"/>
                <a:cs typeface="Roboto Light"/>
                <a:sym typeface="Roboto Light"/>
              </a:rPr>
              <a:t>Slides: </a:t>
            </a:r>
            <a:r>
              <a:rPr lang="en" sz="23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https://tinyurl.com/rahul-slides</a:t>
            </a:r>
            <a:r>
              <a:rPr lang="en" sz="23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23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Light"/>
                <a:ea typeface="Roboto Light"/>
                <a:cs typeface="Roboto Light"/>
                <a:sym typeface="Roboto Light"/>
              </a:rPr>
              <a:t>P.S. Add memes to Ed thread!!</a:t>
            </a:r>
            <a:endParaRPr sz="23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6" name="Google Shape;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0138" y="1600400"/>
            <a:ext cx="1515395" cy="152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7"/>
          <p:cNvPicPr preferRelativeResize="0"/>
          <p:nvPr/>
        </p:nvPicPr>
        <p:blipFill rotWithShape="1">
          <a:blip r:embed="rId6">
            <a:alphaModFix/>
          </a:blip>
          <a:srcRect b="8126" l="2035" r="1939" t="3635"/>
          <a:stretch/>
        </p:blipFill>
        <p:spPr>
          <a:xfrm>
            <a:off x="39900" y="1866951"/>
            <a:ext cx="2705225" cy="1409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3029" y="1448100"/>
            <a:ext cx="1131225" cy="14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7"/>
          <p:cNvPicPr preferRelativeResize="0"/>
          <p:nvPr/>
        </p:nvPicPr>
        <p:blipFill rotWithShape="1">
          <a:blip r:embed="rId8">
            <a:alphaModFix/>
          </a:blip>
          <a:srcRect b="0" l="5583" r="4065" t="0"/>
          <a:stretch/>
        </p:blipFill>
        <p:spPr>
          <a:xfrm>
            <a:off x="5711750" y="60775"/>
            <a:ext cx="1788000" cy="239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7"/>
          <p:cNvPicPr preferRelativeResize="0"/>
          <p:nvPr/>
        </p:nvPicPr>
        <p:blipFill rotWithShape="1">
          <a:blip r:embed="rId9">
            <a:alphaModFix/>
          </a:blip>
          <a:srcRect b="0" l="4706" r="4606" t="0"/>
          <a:stretch/>
        </p:blipFill>
        <p:spPr>
          <a:xfrm>
            <a:off x="7076200" y="2080700"/>
            <a:ext cx="2067800" cy="30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476075" y="351900"/>
            <a:ext cx="6650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Kernel Density Estimation </a:t>
            </a:r>
            <a:r>
              <a:rPr lang="en" sz="3300"/>
              <a:t>🍿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384450" y="1034350"/>
            <a:ext cx="838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We then choose the bandwidth  (    ), a number representing how “smooth” to make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our curve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 a Gaussian kernel, the bandwidth is the </a:t>
            </a: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standard deviation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of the normal curve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aid&quot;:null,&quot;code&quot;:&quot;$$\\alpha$$&quot;,&quot;type&quot;:&quot;$$&quot;,&quot;backgroundColor&quot;:&quot;#FFFFFF&quot;,&quot;font&quot;:{&quot;color&quot;:&quot;#000000&quot;,&quot;size&quot;:16,&quot;family&quot;:&quot;Roboto&quot;},&quot;id&quot;:&quot;3&quot;,&quot;backgroundColorModified&quot;:null,&quot;ts&quot;:1633065064426,&quot;cs&quot;:&quot;KdgtmQQdcv2qUE9wSpp25Q==&quot;,&quot;size&quot;:{&quot;width&quot;:12.333333333333334,&quot;height&quot;:10}}"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375" y="1209875"/>
            <a:ext cx="117475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836025" y="-731525"/>
            <a:ext cx="78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975" y="1802275"/>
            <a:ext cx="3182525" cy="20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4975" y="1802275"/>
            <a:ext cx="3132789" cy="20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405400" y="3931100"/>
            <a:ext cx="29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= 0.5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aid&quot;:null,&quot;code&quot;:&quot;$$\\alpha$$&quot;,&quot;type&quot;:&quot;$$&quot;,&quot;backgroundColor&quot;:&quot;#FFFFFF&quot;,&quot;font&quot;:{&quot;color&quot;:&quot;#000000&quot;,&quot;size&quot;:16,&quot;family&quot;:&quot;Roboto&quot;},&quot;id&quot;:&quot;3&quot;,&quot;backgroundColorModified&quot;:null,&quot;ts&quot;:1633065064426,&quot;cs&quot;:&quot;KdgtmQQdcv2qUE9wSpp25Q==&quot;,&quot;size&quot;:{&quot;width&quot;:12.333333333333334,&quot;height&quot;:10}}"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575" y="4083575"/>
            <a:ext cx="117475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5372675" y="3931100"/>
            <a:ext cx="29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= 0.25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aid&quot;:null,&quot;code&quot;:&quot;$$\\alpha$$&quot;,&quot;type&quot;:&quot;$$&quot;,&quot;backgroundColor&quot;:&quot;#FFFFFF&quot;,&quot;font&quot;:{&quot;color&quot;:&quot;#000000&quot;,&quot;size&quot;:16,&quot;family&quot;:&quot;Roboto&quot;},&quot;id&quot;:&quot;3&quot;,&quot;backgroundColorModified&quot;:null,&quot;ts&quot;:1633065064426,&quot;cs&quot;:&quot;KdgtmQQdcv2qUE9wSpp25Q==&quot;,&quot;size&quot;:{&quot;width&quot;:12.333333333333334,&quot;height&quot;:10}}"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850" y="4083575"/>
            <a:ext cx="117475" cy="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476075" y="351900"/>
            <a:ext cx="6650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Kernel Density Estimation </a:t>
            </a:r>
            <a:r>
              <a:rPr lang="en" sz="3300"/>
              <a:t>🍿</a:t>
            </a:r>
            <a:endParaRPr sz="32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836025" y="-731525"/>
            <a:ext cx="78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25" y="1245175"/>
            <a:ext cx="2624327" cy="178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975" y="1886074"/>
            <a:ext cx="2765629" cy="180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026" y="2925451"/>
            <a:ext cx="2626825" cy="1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552475" y="3571600"/>
            <a:ext cx="25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Place one normalized kernel at each data point…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4495125" y="4133400"/>
            <a:ext cx="15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…then sum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" name="Google Shape;175;p27"/>
          <p:cNvCxnSpPr/>
          <p:nvPr/>
        </p:nvCxnSpPr>
        <p:spPr>
          <a:xfrm>
            <a:off x="2145389" y="3102170"/>
            <a:ext cx="941700" cy="266400"/>
          </a:xfrm>
          <a:prstGeom prst="bentConnector3">
            <a:avLst>
              <a:gd fmla="val -623" name="adj1"/>
            </a:avLst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7"/>
          <p:cNvCxnSpPr/>
          <p:nvPr/>
        </p:nvCxnSpPr>
        <p:spPr>
          <a:xfrm>
            <a:off x="5127789" y="3768945"/>
            <a:ext cx="941700" cy="266400"/>
          </a:xfrm>
          <a:prstGeom prst="bentConnector3">
            <a:avLst>
              <a:gd fmla="val -623" name="adj1"/>
            </a:avLst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476075" y="351900"/>
            <a:ext cx="703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Transforming data </a:t>
            </a:r>
            <a:r>
              <a:rPr lang="en" sz="3100"/>
              <a:t>💪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476075" y="1062200"/>
            <a:ext cx="8093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Linear relationships are easiest to model – we’ll learn about this when we study linear regression later this week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If our data has a complicated pattern, we can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transform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it to have a linear form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00" y="2140925"/>
            <a:ext cx="3333100" cy="22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925" y="2140925"/>
            <a:ext cx="3276612" cy="22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/>
          <p:nvPr/>
        </p:nvSpPr>
        <p:spPr>
          <a:xfrm>
            <a:off x="5983250" y="4163775"/>
            <a:ext cx="1341300" cy="24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C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4770275" y="2624225"/>
            <a:ext cx="244800" cy="100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C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8"/>
          <p:cNvCxnSpPr/>
          <p:nvPr/>
        </p:nvCxnSpPr>
        <p:spPr>
          <a:xfrm flipH="1" rot="10800000">
            <a:off x="5314725" y="2251025"/>
            <a:ext cx="2219700" cy="1359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476075" y="351900"/>
            <a:ext cx="703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Transforming data </a:t>
            </a:r>
            <a:r>
              <a:rPr lang="en" sz="3000"/>
              <a:t>💪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type&quot;:&quot;$&quot;,&quot;font&quot;:{&quot;color&quot;:&quot;#000000&quot;,&quot;family&quot;:&quot;Arial&quot;,&quot;size&quot;:16},&quot;aid&quot;:null,&quot;backgroundColorModified&quot;:null,&quot;id&quot;:&quot;1&quot;,&quot;code&quot;:&quot;$y=mx+c$&quot;,&quot;backgroundColor&quot;:&quot;#FFFFFF&quot;,&quot;ts&quot;:1633061550223,&quot;cs&quot;:&quot;TYiRjFG90f+WuacGLZNfJQ==&quot;,&quot;size&quot;:{&quot;width&quot;:122.83333333333333,&quot;height&quot;:19.833333333333332}}"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725" y="1185100"/>
            <a:ext cx="1169988" cy="188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type&quot;:&quot;$$&quot;,&quot;id&quot;:&quot;2&quot;,&quot;code&quot;:&quot;$$\\log_{}life_{-}exp=m\\left(\\log_{}healthcare\\right)+c$$&quot;,&quot;backgroundColor&quot;:&quot;#FFFFFF&quot;,&quot;font&quot;:{&quot;color&quot;:&quot;#000000&quot;,&quot;family&quot;:&quot;Roboto&quot;,&quot;size&quot;:16},&quot;ts&quot;:1633061740826,&quot;cs&quot;:&quot;rlqr2nHAFUcF4de9+ubutA==&quot;,&quot;size&quot;:{&quot;width&quot;:348,&quot;height&quot;:21.75}}"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675" y="2775713"/>
            <a:ext cx="3314700" cy="20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1426" y="1545775"/>
            <a:ext cx="3028450" cy="209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6465800" y="3396875"/>
            <a:ext cx="1341300" cy="24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C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5421425" y="1927300"/>
            <a:ext cx="244800" cy="100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C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9"/>
          <p:cNvCxnSpPr/>
          <p:nvPr/>
        </p:nvCxnSpPr>
        <p:spPr>
          <a:xfrm flipH="1" rot="10800000">
            <a:off x="5950400" y="1582875"/>
            <a:ext cx="2219700" cy="1359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9"/>
          <p:cNvSpPr txBox="1"/>
          <p:nvPr/>
        </p:nvSpPr>
        <p:spPr>
          <a:xfrm>
            <a:off x="379375" y="1582875"/>
            <a:ext cx="33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476075" y="1582875"/>
            <a:ext cx="4387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Our x variable is log(healthcare).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Our y variable is log(life_exp).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Let’s try plugging this in: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76075" y="1062200"/>
            <a:ext cx="842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know that a linear relationship has the form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457200" y="3364500"/>
            <a:ext cx="8321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If we rearrange our equation, we can express healthcare in terms of life_exp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(we’ll do this during the worksheet!)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This means that we used our linear transformation to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find a new pattern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in the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979725" y="3762100"/>
            <a:ext cx="45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476075" y="351900"/>
            <a:ext cx="754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Tukey-Mosteller Bulge Diagram </a:t>
            </a:r>
            <a:r>
              <a:rPr lang="en" sz="35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🦃</a:t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375" y="1227600"/>
            <a:ext cx="3038825" cy="32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287500" y="4475000"/>
            <a:ext cx="37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a very, very common exam question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5837625" y="1916650"/>
            <a:ext cx="292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the data bulges like this…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5583375" y="2760950"/>
            <a:ext cx="30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r>
              <a:rPr b="1" lang="en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 transform x by this</a:t>
            </a:r>
            <a:endParaRPr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4513100" y="1333925"/>
            <a:ext cx="30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…transform y by this</a:t>
            </a:r>
            <a:endParaRPr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270675" y="2095500"/>
            <a:ext cx="128100" cy="1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4423075" y="2247900"/>
            <a:ext cx="128100" cy="1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4423075" y="2019300"/>
            <a:ext cx="128100" cy="1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4727875" y="2247900"/>
            <a:ext cx="128100" cy="1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4804075" y="2552700"/>
            <a:ext cx="128100" cy="1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4956475" y="2476500"/>
            <a:ext cx="128100" cy="1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4270675" y="1866900"/>
            <a:ext cx="128100" cy="1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4651675" y="2019300"/>
            <a:ext cx="128100" cy="1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4880275" y="2705100"/>
            <a:ext cx="128100" cy="1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851375" y="1181850"/>
            <a:ext cx="415200" cy="723300"/>
          </a:xfrm>
          <a:prstGeom prst="ellipse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5008375" y="2506050"/>
            <a:ext cx="415200" cy="723300"/>
          </a:xfrm>
          <a:prstGeom prst="ellipse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476075" y="351900"/>
            <a:ext cx="754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Better </a:t>
            </a: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Tukey Bulge Diagram </a:t>
            </a:r>
            <a:r>
              <a:rPr lang="en" sz="35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🦃</a:t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287500" y="4475000"/>
            <a:ext cx="37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a very, very common exam question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837" y="1075200"/>
            <a:ext cx="3538083" cy="35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357300" y="1545250"/>
            <a:ext cx="712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Bigger Picture</a:t>
            </a:r>
            <a:endParaRPr sz="6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/>
        </p:nvSpPr>
        <p:spPr>
          <a:xfrm>
            <a:off x="311725" y="286075"/>
            <a:ext cx="3730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Visualization checklist: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Title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Axis labels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Legend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overplotting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Uniform colormap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angles/areas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3120725" y="286075"/>
            <a:ext cx="65913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Visualization variables: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Quantitative continuous + quantitative continuous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Scatterplot, 2D KDE plot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Quantitative discrete/qualitative + quantitative continuous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Side-by-side boxplot, side-by-side violin plot, overlaid histograms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 sequence + quantitative continuous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Line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391375" y="2159450"/>
            <a:ext cx="7543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Kernel density estimation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is it?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 way of creating a smooth curve from datapoints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Why do we care?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KDEs help us create smooth, interpretable visualizations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374075" y="3018525"/>
            <a:ext cx="8603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linearization/transformation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is it?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Transforming one axis of our dataset so the overall data becomes linear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Why do we care?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 linear dataset sets us up to be able to use linear regression as a modeling tool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346350" y="3977950"/>
            <a:ext cx="8603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Tukey-Mosteller Bulge Diagram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is it?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 visual guide to how to choose transformations for linearization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Why do we care?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Very helpful when making transformation choices – know this for exams!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8852" y="1733350"/>
            <a:ext cx="1553421" cy="1676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3"/>
          <p:cNvCxnSpPr/>
          <p:nvPr/>
        </p:nvCxnSpPr>
        <p:spPr>
          <a:xfrm>
            <a:off x="3002975" y="367150"/>
            <a:ext cx="0" cy="17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3"/>
          <p:cNvCxnSpPr/>
          <p:nvPr/>
        </p:nvCxnSpPr>
        <p:spPr>
          <a:xfrm>
            <a:off x="467600" y="2119750"/>
            <a:ext cx="662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3"/>
          <p:cNvCxnSpPr/>
          <p:nvPr/>
        </p:nvCxnSpPr>
        <p:spPr>
          <a:xfrm rot="-5400000">
            <a:off x="7455550" y="3455025"/>
            <a:ext cx="1361100" cy="831300"/>
          </a:xfrm>
          <a:prstGeom prst="curvedConnector3">
            <a:avLst>
              <a:gd fmla="val 9162" name="adj1"/>
            </a:avLst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/>
        </p:nvSpPr>
        <p:spPr>
          <a:xfrm>
            <a:off x="476075" y="275700"/>
            <a:ext cx="493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Announcements </a:t>
            </a:r>
            <a:r>
              <a:rPr lang="en" sz="3200"/>
              <a:t>🎉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452700" y="1062625"/>
            <a:ext cx="80862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HW #4 is due 2/16 at 11:59 pm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 prep sections no longer have sign-ups – attend any section you would like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Linear Algebra overview session 2/17 at 2:30 pm on Zoom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latin typeface="Roboto Light"/>
                <a:ea typeface="Roboto Light"/>
                <a:cs typeface="Roboto Light"/>
                <a:sym typeface="Roboto Light"/>
              </a:rPr>
              <a:t>Slides: </a:t>
            </a:r>
            <a:r>
              <a:rPr lang="en" sz="2300" u="sng">
                <a:solidFill>
                  <a:srgbClr val="0097A7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https://tinyurl.com/rahul-slides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/>
        </p:nvSpPr>
        <p:spPr>
          <a:xfrm>
            <a:off x="366450" y="1187250"/>
            <a:ext cx="7125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Visualization</a:t>
            </a:r>
            <a:endParaRPr sz="6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4420525" y="1567050"/>
            <a:ext cx="4411500" cy="318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/>
          <p:nvPr/>
        </p:nvSpPr>
        <p:spPr>
          <a:xfrm>
            <a:off x="361425" y="1554900"/>
            <a:ext cx="3887700" cy="318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0"/>
          <p:cNvSpPr txBox="1"/>
          <p:nvPr/>
        </p:nvSpPr>
        <p:spPr>
          <a:xfrm>
            <a:off x="476075" y="275700"/>
            <a:ext cx="49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Plotting Pipelines</a:t>
            </a:r>
            <a:r>
              <a:rPr lang="en" sz="3500"/>
              <a:t> 📈</a:t>
            </a:r>
            <a:endParaRPr sz="3500"/>
          </a:p>
        </p:txBody>
      </p:sp>
      <p:sp>
        <p:nvSpPr>
          <p:cNvPr id="89" name="Google Shape;89;p20"/>
          <p:cNvSpPr txBox="1"/>
          <p:nvPr/>
        </p:nvSpPr>
        <p:spPr>
          <a:xfrm>
            <a:off x="442275" y="1010825"/>
            <a:ext cx="82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 Data 100, we will mostly use the Matplotlib and Seaborn plotting libraries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1789150" y="1537800"/>
            <a:ext cx="116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Matplotlib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394925" y="2580675"/>
            <a:ext cx="400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plt.plotting_function(x=x_array, y=y_array)</a:t>
            </a:r>
            <a:endParaRPr sz="13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96275" y="1963050"/>
            <a:ext cx="4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 Matplotlib, we always plot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arrays of X and Y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401075" y="294527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plt.xlabel(“x_label”)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plt.ylabel(“y_label”)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plt.title(“title”);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6271025" y="1567050"/>
            <a:ext cx="116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Seaborn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4149875" y="1955925"/>
            <a:ext cx="4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 Seaborn, we can plot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arrays of X and Y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…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4425825" y="2379300"/>
            <a:ext cx="475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my_plot = sns.plotting_function(x=x_array, </a:t>
            </a:r>
            <a:r>
              <a:rPr lang="en" sz="12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y=y_array)</a:t>
            </a:r>
            <a:endParaRPr sz="12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505050" y="2813825"/>
            <a:ext cx="40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…or reference the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columns of a DataFrame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4502025" y="3145350"/>
            <a:ext cx="428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my_plot = sns.plotting_function(data = df, \ x=“col_x”, y=“col_y”)</a:t>
            </a:r>
            <a:endParaRPr sz="13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505050" y="359552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plt.xlabel(“x_label”)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plt.ylabel(“y_label”)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plt.title(“title”);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476075" y="275700"/>
            <a:ext cx="49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Picking Which Plot</a:t>
            </a:r>
            <a:r>
              <a:rPr lang="en" sz="3500"/>
              <a:t> ⛏️</a:t>
            </a:r>
            <a:endParaRPr sz="3500"/>
          </a:p>
        </p:txBody>
      </p:sp>
      <p:sp>
        <p:nvSpPr>
          <p:cNvPr id="105" name="Google Shape;105;p21"/>
          <p:cNvSpPr txBox="1"/>
          <p:nvPr/>
        </p:nvSpPr>
        <p:spPr>
          <a:xfrm>
            <a:off x="442275" y="1010825"/>
            <a:ext cx="82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How do we know what kind of plot to use? What should </a:t>
            </a: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plotting_function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be?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975675" y="1580625"/>
            <a:ext cx="312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 am plotting two quantitative continuous variables.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940650" y="2419350"/>
            <a:ext cx="287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 am plotting a qualitative variable and a quantitative continuous variable.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933425" y="3371850"/>
            <a:ext cx="291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 am plotting a qualitative variable and a quantitative discrete variable.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933425" y="4283175"/>
            <a:ext cx="31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 am plotting time data.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233075" y="1580625"/>
            <a:ext cx="20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2D KDE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5223800" y="2451450"/>
            <a:ext cx="351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Overlaid histograms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Side-by-side box/violinplots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5248500" y="3398475"/>
            <a:ext cx="35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Bar chart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5270125" y="4251075"/>
            <a:ext cx="35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Line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>
            <a:off x="4037575" y="1862775"/>
            <a:ext cx="1019400" cy="0"/>
          </a:xfrm>
          <a:prstGeom prst="straightConnector1">
            <a:avLst/>
          </a:prstGeom>
          <a:noFill/>
          <a:ln cap="flat" cmpd="sng" w="38100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4037575" y="2710250"/>
            <a:ext cx="1019400" cy="0"/>
          </a:xfrm>
          <a:prstGeom prst="straightConnector1">
            <a:avLst/>
          </a:prstGeom>
          <a:noFill/>
          <a:ln cap="flat" cmpd="sng" w="38100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1"/>
          <p:cNvCxnSpPr/>
          <p:nvPr/>
        </p:nvCxnSpPr>
        <p:spPr>
          <a:xfrm>
            <a:off x="4037575" y="3622575"/>
            <a:ext cx="1019400" cy="0"/>
          </a:xfrm>
          <a:prstGeom prst="straightConnector1">
            <a:avLst/>
          </a:prstGeom>
          <a:noFill/>
          <a:ln cap="flat" cmpd="sng" w="38100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1"/>
          <p:cNvCxnSpPr/>
          <p:nvPr/>
        </p:nvCxnSpPr>
        <p:spPr>
          <a:xfrm>
            <a:off x="4037575" y="4451175"/>
            <a:ext cx="1019400" cy="0"/>
          </a:xfrm>
          <a:prstGeom prst="straightConnector1">
            <a:avLst/>
          </a:prstGeom>
          <a:noFill/>
          <a:ln cap="flat" cmpd="sng" w="38100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76075" y="351900"/>
            <a:ext cx="7874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What makes a good visualization? </a:t>
            </a:r>
            <a:r>
              <a:rPr lang="en" sz="3500"/>
              <a:t>💯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76075" y="1062200"/>
            <a:ext cx="8093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Clear title, axis labels, and legend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If I had never seen this visualization before, would I be able to tell what it is displaying?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Appropriate scale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 I easily tell how large quantitative values are? Are units consistent?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Uses a uniform colormap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 colors accurately capture differences in value? Are they legible?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Doesn’t rely on angles or areas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 I compare values at a quick glance? (humans are very bad at gauging areas/angles!)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82650" y="4256325"/>
            <a:ext cx="7931100" cy="42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Tip: these are questions that Readers ask themselves when grading your homework!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305650" y="979725"/>
            <a:ext cx="7125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Never, ever use a pie chart.</a:t>
            </a:r>
            <a:endParaRPr sz="6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(you would be surprised how often this comes up in exams)</a:t>
            </a:r>
            <a:endParaRPr sz="2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476075" y="351900"/>
            <a:ext cx="6650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Kernel Density Estimation </a:t>
            </a:r>
            <a:r>
              <a:rPr lang="en" sz="3300"/>
              <a:t>🍿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25" y="2121700"/>
            <a:ext cx="3381975" cy="22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836025" y="-731525"/>
            <a:ext cx="78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349250" y="983425"/>
            <a:ext cx="82989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KDE takes in data points that we’ve collected and tries to guess the probability density function of the data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 other words: can we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approximate the probability distribution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that generated our data?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650" y="2121700"/>
            <a:ext cx="3193130" cy="224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4"/>
          <p:cNvCxnSpPr/>
          <p:nvPr/>
        </p:nvCxnSpPr>
        <p:spPr>
          <a:xfrm>
            <a:off x="4370400" y="3169962"/>
            <a:ext cx="500400" cy="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476075" y="351900"/>
            <a:ext cx="6650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Kernel Density Estimation </a:t>
            </a:r>
            <a:r>
              <a:rPr lang="en" sz="3300"/>
              <a:t>🍿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84450" y="1034350"/>
            <a:ext cx="838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We first choose a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kernel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– a function that decides how much weight to give each data point in the final smoothed curve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836025" y="-731525"/>
            <a:ext cx="78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75" y="1698300"/>
            <a:ext cx="3639150" cy="27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025" y="1966100"/>
            <a:ext cx="3639150" cy="234614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1825700" y="4283950"/>
            <a:ext cx="84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Gaussian kernel 						                Boxcar kernel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ta 100 Discussion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9FC5E8"/>
      </a:accent1>
      <a:accent2>
        <a:srgbClr val="9FC5E8"/>
      </a:accent2>
      <a:accent3>
        <a:srgbClr val="9FC5E8"/>
      </a:accent3>
      <a:accent4>
        <a:srgbClr val="9FC5E8"/>
      </a:accent4>
      <a:accent5>
        <a:srgbClr val="9FC5E8"/>
      </a:accent5>
      <a:accent6>
        <a:srgbClr val="9FC5E8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