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93" r:id="rId3"/>
    <p:sldId id="275" r:id="rId4"/>
    <p:sldId id="277" r:id="rId5"/>
    <p:sldId id="274" r:id="rId6"/>
    <p:sldId id="278" r:id="rId7"/>
    <p:sldId id="279" r:id="rId8"/>
    <p:sldId id="282" r:id="rId9"/>
    <p:sldId id="284" r:id="rId10"/>
    <p:sldId id="290" r:id="rId11"/>
    <p:sldId id="285" r:id="rId12"/>
    <p:sldId id="291" r:id="rId13"/>
    <p:sldId id="287" r:id="rId14"/>
    <p:sldId id="288" r:id="rId15"/>
    <p:sldId id="286" r:id="rId16"/>
    <p:sldId id="28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06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-858" y="-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69590-3BE1-274C-A444-1E044AC6E633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76496-C01E-8A4B-B015-9FCA6AFCA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58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Manipulating</a:t>
            </a:r>
            <a:r>
              <a:rPr lang="en-US" altLang="zh-TW" baseline="0" dirty="0" smtClean="0"/>
              <a:t> an image is just the same as manipulating a matrix in </a:t>
            </a:r>
            <a:r>
              <a:rPr lang="en-US" altLang="zh-TW" baseline="0" dirty="0" err="1" smtClean="0"/>
              <a:t>Matlab</a:t>
            </a:r>
            <a:r>
              <a:rPr lang="en-US" altLang="zh-TW" baseline="0" dirty="0" smtClean="0"/>
              <a:t>.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76496-C01E-8A4B-B015-9FCA6AFCAF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07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What you have implemented in hw0</a:t>
            </a:r>
            <a:r>
              <a:rPr lang="en-US" altLang="zh-TW" baseline="0" dirty="0" smtClean="0"/>
              <a:t> can be done in three lines in </a:t>
            </a:r>
            <a:r>
              <a:rPr lang="en-US" altLang="zh-TW" baseline="0" dirty="0" err="1" smtClean="0"/>
              <a:t>Matlab</a:t>
            </a:r>
            <a:r>
              <a:rPr lang="en-US" altLang="zh-TW" baseline="0" dirty="0" smtClean="0"/>
              <a:t>.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76496-C01E-8A4B-B015-9FCA6AFCAF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81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76496-C01E-8A4B-B015-9FCA6AFCAF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16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0265-DC0F-7A48-A202-F67CA46CD922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A67D-2894-4246-9FAC-D3FFE2C2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8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0265-DC0F-7A48-A202-F67CA46CD922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A67D-2894-4246-9FAC-D3FFE2C2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0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0265-DC0F-7A48-A202-F67CA46CD922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A67D-2894-4246-9FAC-D3FFE2C2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0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0265-DC0F-7A48-A202-F67CA46CD922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A67D-2894-4246-9FAC-D3FFE2C2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2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0265-DC0F-7A48-A202-F67CA46CD922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A67D-2894-4246-9FAC-D3FFE2C2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4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0265-DC0F-7A48-A202-F67CA46CD922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A67D-2894-4246-9FAC-D3FFE2C2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6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0265-DC0F-7A48-A202-F67CA46CD922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A67D-2894-4246-9FAC-D3FFE2C2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3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0265-DC0F-7A48-A202-F67CA46CD922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A67D-2894-4246-9FAC-D3FFE2C2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6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0265-DC0F-7A48-A202-F67CA46CD922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A67D-2894-4246-9FAC-D3FFE2C2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0265-DC0F-7A48-A202-F67CA46CD922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A67D-2894-4246-9FAC-D3FFE2C2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7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0265-DC0F-7A48-A202-F67CA46CD922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A67D-2894-4246-9FAC-D3FFE2C2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7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70265-DC0F-7A48-A202-F67CA46CD922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CA67D-2894-4246-9FAC-D3FFE2C2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7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hyperlink" Target="mailto:wschu@cmu.edu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U0osD2" TargetMode="External"/><Relationship Id="rId7" Type="http://schemas.openxmlformats.org/officeDocument/2006/relationships/hyperlink" Target="http://cvxr.com/cvx/" TargetMode="External"/><Relationship Id="rId2" Type="http://schemas.openxmlformats.org/officeDocument/2006/relationships/hyperlink" Target="http://goo.gl/W2jmZJ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stonybrook.edu/~kyamagu/mexopencv/" TargetMode="External"/><Relationship Id="rId5" Type="http://schemas.openxmlformats.org/officeDocument/2006/relationships/hyperlink" Target="http://vision.ucsd.edu/~pdollar/toolbox/" TargetMode="External"/><Relationship Id="rId4" Type="http://schemas.openxmlformats.org/officeDocument/2006/relationships/hyperlink" Target="http://www.vlfeat.or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3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0325"/>
            <a:ext cx="7772400" cy="1470025"/>
          </a:xfrm>
        </p:spPr>
        <p:txBody>
          <a:bodyPr/>
          <a:lstStyle/>
          <a:p>
            <a:r>
              <a:rPr lang="en-US" dirty="0" smtClean="0"/>
              <a:t>Image Processing with MATLAB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16400"/>
            <a:ext cx="6400800" cy="1752600"/>
          </a:xfrm>
        </p:spPr>
        <p:txBody>
          <a:bodyPr/>
          <a:lstStyle/>
          <a:p>
            <a:r>
              <a:rPr lang="en-US" dirty="0" smtClean="0"/>
              <a:t>16-720 TA: Wen-Sheng Chu</a:t>
            </a:r>
          </a:p>
          <a:p>
            <a:r>
              <a:rPr lang="en-US" dirty="0" smtClean="0">
                <a:hlinkClick r:id="rId2"/>
              </a:rPr>
              <a:t>wschu@cmu.edu</a:t>
            </a:r>
            <a:endParaRPr lang="en-US" dirty="0" smtClean="0"/>
          </a:p>
          <a:p>
            <a:r>
              <a:rPr lang="en-US" dirty="0" smtClean="0"/>
              <a:t>Aug 28</a:t>
            </a:r>
            <a:r>
              <a:rPr lang="en-US" baseline="30000" dirty="0" smtClean="0"/>
              <a:t>th</a:t>
            </a:r>
            <a:r>
              <a:rPr lang="en-US" dirty="0" smtClean="0"/>
              <a:t>, 2014</a:t>
            </a:r>
          </a:p>
        </p:txBody>
      </p:sp>
      <p:sp>
        <p:nvSpPr>
          <p:cNvPr id="4" name="AutoShape 2" descr="data:image/jpeg;base64,/9j/4AAQSkZJRgABAQAAAQABAAD/2wCEAAkGBxQSEhUUExQWFRQXGBcYFxgXFxwaFxwaGBgYFxwYGBccHCggGBwlHxwYITEhJykrLi4uHB8zODMsNygtLisBCgoKDg0OGxAQGiwkHCQsLCwsLCwsLCwsLCwsLCwsLCwsLCwsLCwsLCwsLCwsLCwsLCwsLCwsLCwsLCwsLCwsLP/AABEIAOEA4QMBIgACEQEDEQH/xAAbAAACAwEBAQAAAAAAAAAAAAAEBQIDBgABB//EAEEQAAEDAgMFBQUHAgQGAwAAAAEAAhEDIQQxQQUSUWFxBhMigbEykaHB8BQjQlJy0eFighUzkrIHQ3OiwvEWNET/xAAaAQADAQEBAQAAAAAAAAAAAAACAwQBAAUG/8QAJREAAgIBBAICAwEBAAAAAAAAAAECEQMSITEyIkETUUJhgRQE/9oADAMBAAIRAxEAPwDqjpWW237S0p1WZ24fEF5eLsfQZejB6akCqqeSkFQTh1EolrkHRRDSlscgjeXocqpXoQUGWby83lGV4uNJF6831HcJVtPBvIs332WqILkkQD1PeXj8DVAncdHK/oqd+DBseC5xMTTLpUS5RleLAj0myGqlXlD1ESAkE7LfBT0VLLPYEpsyogmtw4PYK3lElVhy9BS6Ds9KJ2XjTSqA6Gx/dCPeqC5dVgm82rgW4miWnUWK+W1qLqT3McILTH8r6D2V2lI7txuMuiA7e7G3gK7BdvtRqP4XY5aXTEzRjgV1SuGAudYIU4gNG87JI8djDUdJy0Csjj1CZ5FBfsa/4838pXJDC5N+KJP/AKJn1BwWW2+bhaqosn2gzCjw9j0c3RglJ6uYUNSVzc1Q0TxYdScr2uQdIq9qW0OTCGlTbfpaScrz/KpCjiXizQZAM/3RBPyQ1YV0XucBrJ5fupU32mEI3mrWlGkkLbbD6b9fNMaFZJmlMMLUIW2A0M6bZv8APJXvwzHiHtDuov781CgLSeqLpgLAKM7tHYLmjepeIflOY6HXpn1STvNMiMwbHovobW73sgu9PeUNtPsy3ECS5tOpo4CfJwtvD0W6LCWWuTDF6pqORO29nPwlXuqhBkS14ycPkRkQgC5ZpoPUmGYDNMyleyzdOnNslT5HQ4K2uXOcl+MxG4UXh6oe0FY1tZqfoscVWrHKCE1lmHrFjg5puCt7htoU6lAvcQGQd6fjKwAWa2/tpzppMcRTnxAZE/stjjc3SFZZqEbYDtzEtfWf3f8Alhx3OkoALgvF6MVSo8uUtTtnSuXSuRA2fUauSyW3s1q6hWT29mvPw9j183RgdE2VyoolXBUMnjwFUUQ1DUijsBR7x0fhALnH+lo+dh5pUh0SmpUgc1WxVmoSZVjFqVHPcnPBE02KFJqJyy965syibWK/DG9vrJBVakfXwTPZez3Ohz5Y3lY+fDpn0ssSObGWGqkkNYN5wzvAHU/RTjD4MDxPO+edmg9EJQc1jQ0QBoePMcT9cYIpknl1z92nnlkjQqQea3C8cLBehwOvuv8AFUMA8+f1b+Art/z6fNGLBtu7KZi6PdukOEljiPZdp5aEcPJfKdo4Orh37lZhY7SciOLTkRzX2BrtUPtrY7MXQdSNjmxxvuuGR4xxGoXcg3R8x2Sbp8cln9nU3U6r6bhDmOLT1BhPtFNlXkXYncRD2hHhQ2wMdHhJRXaH2Ss1SqFpkaJ+OOqFE2WejImb1+UqIV+wdl1qtIPeBTa72d+d53NrRchT2ns6ph6TqrhLW8OGhg6eiQ8cvopWaD9iDtDtHu27jT4nZ8gsmFbiaxqOLnZlQKsxw0I87Nk+SV+jxcAuAR2ycCar4yaMyjewpK3QJurlr/8ADKX5VyD5UO+Bj17Vku0Ga2JbZZLtC26iwvyPQzdGLMOERuKqgr5VMuSeK2LqbU+2VT3cLXqauIYOjRvH3kj3JCx1lpqtEtwNEfm3qh/ucY+EJGR7D4cmWYfJF0xPL69UKBCIpg6+f19eaYwEEhxyb71IONgJLj7/AOAqwCTAz4fM8kwoMbTFszm769EAYTs/ANZd3ifw4dP3TOm8um4j4A5eaWUDNzYfVzy/pTBlQnLP6y/ZcC0F0RHHnx/gfXW/vwIAvOQ1S8Vics9XHLzHH6yVjDHPjxRWC4jOlfXy/lENfpYfX1dKqVU5z+/Tn6q77S42sBNjmfLRbYDiHtriSJJIzAFx15q5lSDPzSuh4RoPiepOq9OMnWyNMBxFnajYZfV+00WySPvWjO2TwNbWPQHil7RZaFuNgiD0Hy+uaDGzAXOkw3MNHtX0P5RolZo3TQ3BNRTTMdtXDvquFOkwvecg0fE6AczATzsz2NbSIfVDa1YXDc6NPm4/8xw4Zdc1qaOGDRAG405tbmeZOZ81eKmjbBMhaVCslSlZc0hl5L3nNxz8hkAOChjj3lCs192upvBHItKqfUAIGpQfarGCngq7pg7haOr/AAD1WoBnxNq9K5etCoJidKmXENFyTAW0wOBFNgY3P8RSzs9gIHekX/D+60VNsdVPln6LMOOlbIfZwuVsrki2UUgtxWR7R5rXOCyfaUXCDD3GZujFlFXKmirgFSyaPBObLcYpv3FBptFKkD/oHXj9a4V+S+l4qkHUmFsGadMjoWA6fXTWfNwh+LsYfaFOLj618kPhml1gL/Ac04xoaQ8ai+aW0XhrfnqT9aIoO0bNUwthDB6nUnl+yspcXW4D9+LlRTH4neQ4BemoT09f4WnBrXz5e7zKJp1CRDvZ5a9OXJL21ABJs0Zfyh8Tj3DN0ahrWyQOLickSjYDaRoO8Bj4Rn7l6+ta9vrT9lmKG0i54bVkC53jLT685lW1tqtouID94EyN6S7IWBzjkUz4ZehfzR9mibUIM5fXDRXtrxnccdVk39pGj8LgRFrEe+QRPMGOCpb2kc9wbTplxMeEDe3s5gg20PvmyxYpGPLA2NXFTrl6LxkuII8IPvP6Rr1yUMDhS4yIdBuT7DT0/GdDp1TWmwN5nUnkhNdEMNhw0T7PEk+P36dBCJa6BDBCqDZPFEMAWpC7PGg5lSe4MaXOMACVTjsfSoiaj2tGkm56DVZLb3a0VBuUWkiczaSMjHyWnUGYnGuLi/8AFpOTRpPE8Ak/b/aLu6o0Zu7713TJk9TvH3K3Y2DJPf4p27TbLoJgGL2Hl1KyO3dpnE131SIDjDRwaBDR7gtxx3ByypACO2Vg+9eG6a9EE1azs/hNynvfif6Js5aUJxQ1SG1FgEAZCwV5K8a2AuKje5edK5eSuXG2HErKdptFrCFle049UGHuhuXoxPRV6HoK8KqXJLHgnC+h9mMV3mDp8WTSd/bcf9rm+fx+f0k97I7QNHENZmysQxw/quGOHQmOhPJIyR1RobF07LcdhNxzy4W1PTl09DqEroU58Ry0HzWm7T4XdZByLvF0z8PUwsw582NgM+HJZjdoKfNk3P3unqpd4MzZvQx5nIDzVZNpiANT+yA2ljYteORt5EAGU6MLAlPSrYVjsa1plxkQC0DUmZ+SUV9oOM6SZgfMlDPNpBkn6nmoMbLTxkE9BPzVMIKJFkyuTL6D5lzyY5mZNyrG1CQXkAD4xxJ+pQO+LC8D6lFYYzBuQ1wJtawsEaYolhsG6qXBrYjdubBoJmXH8K22wNgNYybgEDedEPqch+SnOmZ1Q/Z7Z4B3i127O9uu1dF3OOpmIEQI5rS1sVkFPlk7opxRSV+yTaoGVhoBYKTaslCPdNsvVGUMMYn2fVKGU2dUxTWNLnuDWjMk2Wbx/a5zpbh2wB+N3A2Ba3raSne29mNqUXNIvmCePJfODV7t0RcTbQjUcj69czhTdMzJFxVj1mzftB7x1Qy7Obn45JjSwFHDt7x8Na38Trkng0ankl2z8aKbHPA3hEgE8dSsrtTadTEO3qhmLACzWjgAscJOVejnkjGCdbhXaDbTsU8Ejdpt9hvAcTxcUrXq8BVCVKkSSbbthWzsN3lRrdNei3WFZ7hYLMbFw5DS/V1gtbhmQ0BIzMpwKkScFWVaVFwSB5VK5ThctODVl+1AWpCy3agJeLuh+XoxLh0Qh8OiZVMuSaHBdQbY3iPiURQqFj2VBmxzXAfpcDHwVFFGU6UhxkBrAC4kgQJA+aW2OrYddtsTv1KZafuzTD2HjvE3+SQNbaTpe/qVPCVxX8LC55ZvbrdwgBsk2JPGTHMpftPFyN1puTkPmix43wBLJFK+SrG7SN2nWRYzbjHHJKXmwvnc++FIjwuOm80Dn7WfuUWuAGp4DRVRionnzyOb3OpPj5InDeEteMpgjiCb9QhWD681c2iXHcbcuMDoJvyGZ8kSdbgcllHAOfVLIDQ0nedoADE8ydAFt9l7EawA7tx7IN4nU8XnjpMBV7A2ZYEmdQYgmAB3jvLLldPMCfC45NGpyU05uUtuCyGNQjb5Ktkk7n6Qb+Zz4qBdeczw0QFbaIbLWMf3ckl0WJJm2sK7AbUoPMBwB4GyCcrdobjgvY4wVGTJzTem1K6bwMkwbVySkyhx+i+tQBaRGi+PdqsN3dZ0cV9dqY9jGkvcAOZXy/tpjqdWpNO/EhNg/JUIyrwdg2Bfv4Sq3VoEcYJkfHeWfCddmzJqs/NTf7xEfNKC26pXJDLdI8dkpUKRc5rRmTCi7NNez9GXF5/D6rW6VgxVujSYDDCw0aPiiyCMl2FbDRzVm8onLcvSpEO+Oq9FYKT7hDOpcFyoxtov3wuQ/crltI62OgFlu1GS1jAsv2nZZIxPyRVk6sz+HRC8wzLKypReS0MbO8DLj7LYMXPHXzCre7olW0bGGztnl9N1QkNY2bnUiLAcbj3o54Y1viFiHCASCZaZuNYuh9mV6WFLhVqucQ7eLW23rQW7v4gfD7QItMJNtPazsTUd3TRRZBim0lx3TnfNx5D5LFilKX6OeaMFvyDPxNNpLaLCA5sO33ZEaz8fkFQL6y48NBqQo1aW6Q2HXgkuEXt9QrsPSF+JaYnnp6hWRhTIJTbB6zt0lloho87H1n4quzXCbgge4jRXbVpbtRx4kkdOMaBCl8gDhYe+Vz2YJMt3TLXA8x8wVqeymy5+8cMwLf0n2Wf3RJ/pA4rPbKwZqvyJDYJjUkw1o6n4TwX0rZ+EZSZLj4GCXOcbTqY9wA4AJGWX4oowx/IKqEMpOc47oIMuNoCw+1+0jnHcpiKbcm6u/qd+2ic43GuxJ4UwfC3Uxq75DRBV9jNJDmjdcPd5pKcVsyv45tWuRVs/aWIq1Wsplu8ZABsDImDPSVNrXd4aeIpkOEXjjlPLmE72LSbQqd4KMuGXikCbEtGlifjCL20O9PeOaQ6IjgDoDPGD5IpOFbGQhkvyZHZdeAGgmBkn+0sY2hQ71+Wg1J4BZnAN3XDqtJ2uwXeUqBGQExAImwuCkxVsoyNpKj53X2lUxVQhrWzeA48icj09ErrYt92u00yWkbTbQJc2kS7JpccpsYGnxss3jKZkuOZmypjp9EM1NK29wzsufv44tePe0oDECHHqjOzZjE0f1Gf9MKnatPde9vBx/f5pnsR+IFK1ewsLFNvF1z00WZw1Hfc1vErdYKnbkBAS8sqQzBG3YS4qJK5yiSpSslKg5y5zlQ96JIFl28Fyq7l/5T8Vy3b7B/g/pmyzXajIrQt0Wd7T+yp8fZFk+rE2D6wEc/Espj2n3GTYaTwvJjK6DwQaWgkmRO8BnnaDl9aqOOqDfgQ1u6CT7T88gTkfIL0YQ33IZzqOwtxLw4+FpBOcmSfgAPJW4ek0N3pA03uYzjiZIXlQkugCBYRN40YCraFId2RNgZnQAncBA6w7yCpiiFsX1q0nWBxN+pRtHEtgzMH8NjBi5aTdpPmEtd8dUThMNvZXcSA0Rmcs0GqjUrZfWpd5TNRsgC27MmAM3Hj8AAEuC0FNzKNGQ771roLSJa5rvabORPLkOqD2bRa+uXNbDGklo5z4W34Z+SXr5Y14+F7NR2U2XuxI9nP/AKhz/wBIgec6obtBtvv6oo0z9yw3Iye4Zn9I096I7Q7WGFw7cPTINV7SHuH4Qfav+Y3HSVldmNgtPL5kJNbOTHqS1KKNbgrJ3hYKRYZyZ4eopWz0khiaQCAxsZInv5CWY+tzXWZRULO81ssYZwrHcLe/RYeTIK2eDO/gqv8ASA4eV/kjg+ReXhMyeOYsttsAQtRi3rH7arS+OCPFvIV/0OoHbIdFaif6x8TCu7TMiuT+aHf+Pq1A0n7rqZ/K4H3EH5Jx2tp3Y79XxMj1VPsh/FgnZ+jNQu0aPiVsKLYaPekXZvD/AHc/mPwWgc5TZZXIowxqJAlVvcpEqtyFDGRe5NNibO3vG7yCXYKgajw33rYMpQA0JWbJpVILHC3bI7reAXK/7OVyktj9hEwpB2o9kp/TCRdqB4SqodkdPqzPYaoSALADQWH8qiq8CoS7QiRym2fREYAboDsyTDR8zyHxKGruHe1CfERJvrHH9uS9LH2PNyvxRUx2bjmfY467zvdIRWBZI3HGA5jmTwl3gJ8yPilheXEEm+XAcNPqEU1xEg20E8j8Nb6ZqiLJGVYqlFQAiN4NPm6JnlvSpta6k80nOgSN4tNiBcQfRH1N2o3eg7zQ7wx4t4zb3kG2ls1dsjs/VrneIG94Xbj5aSNCZF5GiVNU/wBDIK1tyLjhauIcXAEgSZe7Jom7nHlqtRgsRRpYSXsltMBtwPE92gBzMyTwC7a9T/8APTLZkmq/Jo3bkT+UZk8gFldpY3vYa0nuqQIYDmZN3kcTnyEDRJ7beh+0N/bB8bi3Vn7789AMgOAGgR+z2WYf1epS1rbFMdnVIaOR+Z/hbNeOwOF+ds0VAphScl9A2RjSoWewgxhQuMw5dloZUH4xrSA5wBOUlenGN1IXGMHbg6rt4hxIzggQPPNPmU6lKgWucDvcJy4SVRs3bNFoc033hEiLeWqq2nt2nUaGskkQOPKbZIkLd/wTbUr7rSTosaXFxJOZunHaTFy4MGlz10H1ySiln9cVVijSsg/6J6pafolVHz/ZaHbh7yhScMy2nHnvA+iQVh9ea0WzG79GiOBdPkSP/JFJ0rFxVtob4CiGNa38ohXFcxRcpFuVvbY8KrcVJyrqZIgRx2apXc5aehS1SXstRlnVaMthRz3mx62ikRXKe6FyyjDK08ki7SFob4pI4C0+adUzYJD2o9gp2Pshk+rEmEqmO8MAnwsGgAzjkBZKa4kF85vIHWJJ+IV5rfdAcJA8zMeqCrHwtAygn4wfRenFHlZZWki/B0N5zGjMlsf3Ot8PUI7FnxvMSyTHEQYIIOoz80Ls2pFZhGYNv9MQjqWIDi5jrEm5ItI190T0HBURqid8kaOG3y0OI3MgQTlMGeU7vTLkNbgMS+myr3US7cY0abzrl88Q0Ec5CzNDDGYcfCS1zTlreNB01EqwbcdRoVKQ3RUL7O3bixDjn4XRECJueCnzxfrkqwzSTvhgu3cS2kHUKZ3nE/fPnMi5pjlvXPEhIwVEKZGayMaVCpS1OydMq7DvgdP4QwKsabrmjYs0eExNgmVCqsnQxJbHDJO9n40HUKSeOj0sWZPYbV2BwyHuQ1Om1v4BHIImi4FMKFFqVRTYNQxjBG7RYT/00BtXFim0uMScgOPBOcREHJYftJiN6pu6NHvJtKbBanRPmyaY2KXvLiScyZPVToC4+srqtgV+Fb4vI+hVbPMW7PXD0PotL2VE0TyqH0afks68enyWj7K2o1f1n/YEvJ1Y7H3Q3leKsVmkZr0FTpD3Ii5U1n2VlQoPEOsjSAcj6B2QpzQBTkMQPZil3eFZOceqM3uJUTrUx63RPdHFcq+8C5dZtGPabBKNv0Gls1HblMZkCXHkxupPuGqa0xYIHaWGbUJFQw1rHvPEhjSd0dU2HZDZ9WYnaNdrmHdphjJDaYmXW8RJJu5xtLsrwLIImwPL0V21qjnPAdA3WhoAiAI3rRYzM+ahQc3dLXA3ObXDTkQQvTjweNN+R5hzuPY45Ah3uTLGsktczd3jBiQJ4ESYNswgKlURAs2CJNzzNtVZh6wALQZaGyGuHtGRcfl1NuHNNT9AUNHVDTLZu4nf3fwgEC3UnL+VN0VXuY5u9TILibB7YG9Id+LIyDxOiWYesSSbGdBlAGnAge8JqB4AWmHR4SRMm4E9fZ6Hkie6OWxn8XhO7cL7zTdrhqBYg8HDIj+FW/M9P2Th2F3mAD/mXDRmyu0OO5ndrwHBt9f6UlY6Z6fMJDDR4FJpURmpMF1hyCMKJMHVP8LgKYHsAnmkjqW49vMLRYce/wCHmp8j+i7BHlNBNGi0ZNA6I5lWMkPSbCvpNup2yxRDcLQFT2mgjoobU7F0K0uaXU38QZHm06dCEVhDCZ0qy1Ta4FTxqWzPmO1eyWJw4Lt3vKY/Ey8Di5uY+I5pRgjcfWa+60brH9sexwIOIwzYePE9jRZ4zLmjR2sa9c6IZdWzI54dO6Pn296J9sUH7M6M3Pd6Ux+6zjHLVbDEUKfPfd/3OHyC3JwZj5KXYdwuCqziHtTZ7UNUppaY1oD/AMT4hd9qBLZsCQvK2GBR+C2f3tSk0i28PhdbKSiDGLkfSaVXwsAyhD43FBrSZhFFu6OgXzbt1tMucKTTF7woccNUqKZSUVY//wDktP8AMFy+afZh+Yr1V/5ofYn5pfR9Mp+yEt2wY03hqBnui5g9BPkmTD4RZKtuHwnSxvyi6RDsiufVnz7Ee0YAEGLTFrSJuqyVzl7TjW/LTzK9VHhvkJqMhtMfmDj78h8PiqqLxabRkeV7KWLql+6Sbx/PuVBN1t7nDDCQb65245z6+5M9lPzknw7vMZ5eZhJaNQshwvd0Djb+SnWz3NY3ebYuuRwNwPKT5BNizmWYWqRjS0ncaXB06fdE1GvHMEOHm7is/Wg1H7ohsmBwBdZOv8Sa0Pa9jmuIguaB+K5IYXRc58J5lLqwFRxd3wc5xkueHNJIHIEcAEmVBq2AxdXYRm88DmoVqe6YPWRl1HFNdh0L7xSpyqNjcUNU6PdpNMsPOE8wTfCEr2mJewdSnVBsABSzfij0Ma85FrVdTKqcpUyklIfRcmFByVUnI2g9cA0PsIUxppTg3pnTcmQJ5HyL/iFscYbEksEU6oL2jQH8QHnf+4I7Z1OKVMcGNWk/4nbP73Cb4HipOB57rvAfVp8khpCGxyCdKVpCIxps56ocVa5VPQo1shRomo9rRm4wt1s7YIpFhPtDVZTs9ArsLrQV9Bp1N5xvIAU+aXlQ7GqjYFtzFimxzuS+SYuoalRzjmStp2zx0u3NNVjN4byLAuWdNcIj9lH1/wCl6pfaxxXKjyF1E3NF3hCA2sQBfKCD5gozDeyEt7SGGAcXNHxkqSHdFUnsz59UFx5LwmbAR9aqeJPiP1zVS9Y8R8ko9F5K9BXhXGBuFpFxIFhk08CLi+hz8lcMZ7THtDcwSAfaHFsmDpaIm1ggqNUtMjlIPLJOTVbVAcIFQQIPtWtAORysD05Bi4OBhWaaU1Wlzg3wmSMzADtSJvbgeKVAwrsbAeYJOQ6HUX4IdLbsLgtos3iAFpsHT3QEr2XhryURjcSXHu6d3HM8P5UuR6nSLsK0R1MtwX3tZzvwtsPL+U/poLZmGFNgaPNGtCnnK3sWYotLflkyFFqsUHBLHF1NyMpOS5jkVSctAY7wdVOcM6yzeGqQneEq2RwYiaC8bhhVpvpu9l7S0+YIXx7GbRe2o5sRundI5tJBX2UFfLu2+CFLGOMeGqBUHXJ3xBPmnxW5PPgXUttDVE08ex1pSPEURogH0yDZMUExLk0bzu7eET00Wu2F93hy9xzvdIezFDewQgQ4+0Trx+Co7T9pmU6XdU7uiOi8+ScpaUWppRt8CHtFtLfqOOfBJ3OmwzOaFDyTJzKILt0RqVdDHpVE0sup2Wdy3iuQ28vUygNSPo2D9kJf2m9lv6x/tcvVy8+HdHoT6M+d1cz1Xi8XL1TxHyesyP1xUqmQ6FcuXHFtbN3RvoEYf8p/62f7SuXI17NAMV7Z6qFHMdVy5LZy5HzfYd+k+qH2Fl5rlyl/FnoPvH+mnoq0a/Wq5cpS9E2rjquXLAiKIpaLly4FhtH9k4wK5cjjyJnwNqWX1wWC/wCJ3+ZQ/TU9Wrlypj6JZ8GQeh2rlyYJZ9B7Pf8A0j0XzfGe2eq5cp8HeQ/N0RPC+0oV/aXLlV7Jnwerly5cY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630237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63023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emen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630235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0" y="630234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226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57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2.5 Image Filtering: Edge Detection</a:t>
            </a:r>
            <a:endParaRPr lang="zh-TW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08100"/>
            <a:ext cx="8229600" cy="4965700"/>
          </a:xfrm>
        </p:spPr>
        <p:txBody>
          <a:bodyPr>
            <a:noAutofit/>
          </a:bodyPr>
          <a:lstStyle/>
          <a:p>
            <a:pPr marL="457200" lvl="1" indent="0">
              <a:spcBef>
                <a:spcPts val="500"/>
              </a:spcBef>
              <a:buNone/>
            </a:pPr>
            <a:r>
              <a:rPr lang="en-US" altLang="zh-CN" sz="20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 More discussions will be given in class</a:t>
            </a:r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zh-CN" sz="20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 </a:t>
            </a:r>
            <a:r>
              <a:rPr lang="en-US" altLang="zh-CN" sz="2000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Sobel</a:t>
            </a:r>
            <a:r>
              <a:rPr lang="en-US" altLang="zh-CN" sz="20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edge detection by filtering</a:t>
            </a:r>
            <a:endParaRPr lang="en-US" altLang="zh-CN" sz="2000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urier New"/>
                <a:cs typeface="Courier New"/>
              </a:rPr>
              <a:t>	</a:t>
            </a:r>
            <a:r>
              <a:rPr lang="en-US" altLang="zh-TW" sz="2000" dirty="0" err="1" smtClean="0">
                <a:latin typeface="Courier New"/>
                <a:cs typeface="Courier New"/>
              </a:rPr>
              <a:t>fx</a:t>
            </a:r>
            <a:r>
              <a:rPr lang="en-US" altLang="zh-TW" sz="2000" dirty="0" smtClean="0">
                <a:latin typeface="Courier New"/>
                <a:cs typeface="Courier New"/>
              </a:rPr>
              <a:t> </a:t>
            </a:r>
            <a:r>
              <a:rPr lang="en-US" altLang="zh-TW" sz="2000" dirty="0">
                <a:latin typeface="Courier New"/>
                <a:cs typeface="Courier New"/>
              </a:rPr>
              <a:t>= [-1,0,1; -2,0,2; -1,0,1];</a:t>
            </a:r>
            <a:endParaRPr lang="en-US" altLang="zh-TW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altLang="zh-TW" sz="2000" dirty="0">
                <a:latin typeface="Courier New"/>
                <a:cs typeface="Courier New"/>
              </a:rPr>
              <a:t>	</a:t>
            </a:r>
            <a:r>
              <a:rPr lang="en-US" altLang="zh-TW" sz="2000" dirty="0" err="1">
                <a:latin typeface="Courier New"/>
                <a:cs typeface="Courier New"/>
              </a:rPr>
              <a:t>fy</a:t>
            </a:r>
            <a:r>
              <a:rPr lang="en-US" altLang="zh-TW" sz="2000" dirty="0">
                <a:latin typeface="Courier New"/>
                <a:cs typeface="Courier New"/>
              </a:rPr>
              <a:t> = [ 1,2,1;  0,0,0; -1,-2,-1]; 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/>
                <a:cs typeface="Courier New"/>
              </a:rPr>
              <a:t>	</a:t>
            </a:r>
            <a:r>
              <a:rPr lang="en-US" altLang="zh-TW" sz="2000" dirty="0" smtClean="0">
                <a:latin typeface="Courier New"/>
                <a:cs typeface="Courier New"/>
              </a:rPr>
              <a:t>Ix = filter2(</a:t>
            </a:r>
            <a:r>
              <a:rPr lang="en-US" altLang="zh-TW" sz="2000" dirty="0" err="1" smtClean="0">
                <a:latin typeface="Courier New"/>
                <a:cs typeface="Courier New"/>
              </a:rPr>
              <a:t>fx</a:t>
            </a:r>
            <a:r>
              <a:rPr lang="en-US" altLang="zh-TW" sz="2000" dirty="0" smtClean="0">
                <a:latin typeface="Courier New"/>
                <a:cs typeface="Courier New"/>
              </a:rPr>
              <a:t>, Ig);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Courier New"/>
                <a:cs typeface="Courier New"/>
              </a:rPr>
              <a:t>	</a:t>
            </a:r>
            <a:r>
              <a:rPr lang="en-US" altLang="zh-TW" sz="2000" dirty="0" err="1" smtClean="0">
                <a:latin typeface="Courier New"/>
                <a:cs typeface="Courier New"/>
              </a:rPr>
              <a:t>Iy</a:t>
            </a:r>
            <a:r>
              <a:rPr lang="en-US" altLang="zh-TW" sz="2000" dirty="0" smtClean="0">
                <a:latin typeface="Courier New"/>
                <a:cs typeface="Courier New"/>
              </a:rPr>
              <a:t> = filter2(</a:t>
            </a:r>
            <a:r>
              <a:rPr lang="en-US" altLang="zh-TW" sz="2000" dirty="0" err="1" smtClean="0">
                <a:latin typeface="Courier New"/>
                <a:cs typeface="Courier New"/>
              </a:rPr>
              <a:t>fy</a:t>
            </a:r>
            <a:r>
              <a:rPr lang="en-US" altLang="zh-TW" sz="2000" dirty="0" smtClean="0">
                <a:latin typeface="Courier New"/>
                <a:cs typeface="Courier New"/>
              </a:rPr>
              <a:t>, Ig);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Courier New"/>
                <a:cs typeface="Courier New"/>
              </a:rPr>
              <a:t>	</a:t>
            </a:r>
            <a:r>
              <a:rPr lang="en-US" altLang="zh-TW" sz="2000" dirty="0" err="1" smtClean="0">
                <a:latin typeface="Courier New"/>
                <a:cs typeface="Courier New"/>
              </a:rPr>
              <a:t>Isob</a:t>
            </a:r>
            <a:r>
              <a:rPr lang="en-US" altLang="zh-TW" sz="2000" dirty="0" smtClean="0">
                <a:latin typeface="Courier New"/>
                <a:cs typeface="Courier New"/>
              </a:rPr>
              <a:t> </a:t>
            </a:r>
            <a:r>
              <a:rPr lang="en-US" altLang="zh-TW" sz="2000" dirty="0">
                <a:latin typeface="Courier New"/>
                <a:cs typeface="Courier New"/>
              </a:rPr>
              <a:t>= Ix.^2 + Iy.^2;</a:t>
            </a:r>
          </a:p>
          <a:p>
            <a:pPr marL="0" indent="0">
              <a:buNone/>
            </a:pPr>
            <a:endParaRPr lang="en-US" altLang="zh-TW" sz="2000" dirty="0" smtClean="0">
              <a:latin typeface="Courier New"/>
              <a:cs typeface="Courier New"/>
            </a:endParaRPr>
          </a:p>
        </p:txBody>
      </p:sp>
      <p:sp>
        <p:nvSpPr>
          <p:cNvPr id="4" name="AutoShape 2" descr="data:image/jpeg;base64,/9j/4AAQSkZJRgABAQAAAQABAAD/2wCEAAkGBxQQEBEQERMPFQ8WEhQUEhcSFA8PFRAVFRQWGBQRFRUYHCggGBonHBQVITIjJSkrLi8vFx8zODM4NygtLisBCgoKDg0OGxAQGywkICQsLCwsLCwsLCwsNCwsLCwsLCwvLSwsLCwsLCwsLCwsLCwsLCwsLCwsLCwsLCwsLCwsLP/AABEIAMIBAwMBEQACEQEDEQH/xAAcAAEAAgMBAQEAAAAAAAAAAAAABQYDBAcCAQj/xAA6EAACAQMBBQUFBwQBBQAAAAAAAQIDBBEFEiExQVEGImFxgQcTMpGhFCNCUmKCsTNyksHRQ6LS4fD/xAAbAQEAAgMBAQAAAAAAAAAAAAAAAwQBAgUGB//EADQRAQACAQIEBAQFAwQDAAAAAAABAgMEERIhMUEFE1FxIjKRsUJhgdHwFKHhBiPB8RUkUv/aAAwDAQACEQMRAD8A7iAAAAAAAAAAAAAAAAAAAAAAAAAAAAAAAAAAAAAAAAAAAAAAAAAAAAAAAAAAAAAAAAAAAAAAAAAAAAAAAAAAAAAAAAAAAAAAAAAABDa92mt7KLdaok1Ha2YpyljOE8cFwfFrgZ25btZvWLRXvPZq9nO2lpftxo1MVF+CovdzkusU90l5ZI4yVmdolYyafJjjitHJYzdCAAAAAAAAAAAAAAAAAAAAAAAAAAAAAAAAABE9otXVrR2+NSUtilH803wz+lJNvwXkbVrxTsiz5oxUm89n5+7bao61y6G05KL2qsnxqVWuL8EnhLlhdEaau+0cEdISeCaeb/8AsZPmt0/KHuGm1KVOFbet6lFrc4yW9ST5PJwI1NbZJrE84ezrjia7S7R2A7U/b6LjUwrmnhTS3e8i+FVLll5TXJrxR2cGXzK8+rzeu0n9Pfl0np+y2E6iAAAAAAAAAAAAAAAAAAAAAAAAAAAAAAAHyUsLL4Acd7U9pvezr3ec0KKdO2WcKTfGp5y3Py2Sem1KzaXJ1UTqc1MFenf2cv0ek6tVOW9zll+Lbyzj6rJtWZe00eOKxER2d11PR4uyUcb4wX8Hg8OqtGo39ZS4NRP9RMTPKXONF1Kdhdwrxz3Xia/PTeNuPnhZXikex0+bhmLQv6vTxmxzT+b9n6Ata8akIVINShKKlFrhKMllNejO3E7xvDx0xMTtPVlMsAAAAAAAAAAAAAAAAAAAAAAAAAAAAAACie0vX1Ck7OGducU6rX4aed0POWGsdM9Teld1fUZeGOGOsuPdt6+x7i0j+GPvKmHxnLgn5DU22iKseDY+Ob557ztHtB2Ot9qvTXRnn/EL7Ypew00bO+VoZpNfo/0fP622vv8Am5lZ2yb/AJuOdorfYqy8z2ejvxUh6bfeN3SPZPrXvrZ20n95Q3Ry8uVKXwP0e1HyUep6DSZOKm3o8z4rg4MvHHS337/uvZacsAAAAAAAAAAAAAAAAAAAAAAAAAAAAAiO0muQs6LqTw5vKpQzvqTxuiui6vkjMRu0veKV4pccuKsp1HVqy2pZdatJ89lbl4LOykuhYiNnHvktkmdutuUfr+0OfXF07itOtLjKTe/kuS+WDn5b7zMvW6PTxipXHXpHJcuwdP76LPP+KW/25drHHwu2J9z9v+jxExtZxvxOXdsKHfbxzPUeH3+HZ6PDO+OEf2L1V2t9Rn+CUlSqf21Gln0ey/Q72mycN4lW1+DzcFo7xzj9HfUdh5J9AAAAAAAAAAAAAAAAAAAAAAAAAAABq6nqFO3pSrVZRjCKy2/okuLb4JLi2GJmI5y47r2tTvKzrVO7FZVGG77uD5vrJ8W/JcixSuzlajNOSeGOiq9rLvYoKmvjqvL8KccYXq2zTNbau3qseGYfMzcfav3n9lZtIHNyS9ZhqvvYiGJpnn/Ep+F0KfK63Qqfd+h5G1fjci9fjUXtXSymd3QW5u5pp+BRaseKfD+Tv1lPLvXYnV3d2VCrJ5qKOxV6+8h3ZN+eNr9x2sN+OkS8drMPk5rUjp29p6J4lVgAAAAAAAAAAAAAAAAAAAAAAAA+SljiBXNc7bWlrmLqqrV4e7oONWeeksPEP3NCObFpisby5jr+uVr2r72u9mEf6dGLbhT/AFP809/xP0wTVrEc3OzZ5yfDXoi6c9uSjnC5volxfyTNo5zsgtXgrup2t332i4lNfAnsw8Ix4L+SnlvvaZej0Gn8nFFe/Wfd7tYcClkl2cdV87JRw0cDXzvC9WOTpFvU7voeavX4nMvX4lc7QRymdLSTtLp6booF3DEj0GOeSyv3se1TZqV7ST+JKrTXiu7UXy2H6M6miv1q4XjGLlXJHtP3j/l1QvuEAAAAAAAAAAAAAAAAAAAAAAANHVdThbwc5v8AtisbU30SNq1m3RBqNRTBXivLk/ajUa988V6mKGcqlDuwWPzc5vz9Eibyohzv/I2t8qv7MKSxBJeRnaI6Nd75J5o+5vd5pNlvHh2YNQu/c20pZ+8q5hDwgn3pevD0Nb24ab+qXBi83Pt2rzn37KzbQKN57PR4680vaR3oqZJ5L1IXns3HGDg6zmt06Lzbz3HDvXmpXjmi9WWUy1p52XNOoeow7zO9htyWpfNB1J2l1RuE8KE058Xmm+7UWFxey5Y8cF3DfgvEq2qxRlxWp6/fs/RNOakk08ppNPqnwZ2njXoAAAAAAAAAAAAAAAAAAAAADQ1rVqVpSdatLZgtyXOcuUIrm9z+r4Jhi07Ru4/rXayVepKpLdndFcoxT3RLNbRWNnFy4L5snHZX7vV88zScixj0kQibi+yRTZepg2YrKLrVFBPjnL/KlxYr8U7N8toxUm3p92jrl576t3f6cO5BdIr/AO+hHktvK3osHl4+fWecvFCGCpaXWxxslbKO9FTLK3VdtBXA4mqWaLdby3HItHNWvHNrX+9EuJNgUrVob2drBPJblDSLrDuPs41NXFhS3pzpL3M/B01iPzhsP1Oxp78WOJeR1+Hys9o7Tzj9f26LQTqYAAAAAAAAAAAAAAAAAAAGjqOr0rdfeTSfRd6T/ag0vkrXrLiXtN12rdXCaUo29NYpRfNvG1UeNzk/oseOc9GMd65FFldvmacUrPkwxSuGzG6SMTHKqYbRRJwqfZ7Zz/6tZbMP00/zepL8ld+8qU18/URX8NOc+6Gt4FW07OzjjeW/SRXtK5SEtp8N6KuWVmq5aKsYOLqVisLLQluOZaOaG8Md3wNsbbF1VTV4HV08raAqLDOjVhevZBqOxcV7dvdUpqpFPHxU3hpeLjP5Q8N9/RX5zVxPGMW9K5PTl9f5/d1w6LgAAAAAAAAAAAAAAAADzKSSy2kvHcGJnZC3/aWlTyoZqS/Tuj/lz9Mm0VlVyayleUc1bv8AtHXqZjtKEX+Tc8dNrj8sG3DEKttTkt/hA1Hltvjz8Q0q0b23jUi4zWV/HijCaszE7wouu6JKi3JLap9enmRWq6mnzxblPVAS3Gm69Db0e199USf9OPeqPpFcvN8DekcUq+qy+Vj3jrPKHjVLz31Vy/Cu7BclFcEa3tvKTS4PLxxXv1n3KMCtaXRxw3aUeBDaVqExp8OBSyymhbNKXA5OdPVYKPA51oR36lw9xmnJmnVXtVpnR08rStXEd506TyYZdF1F2tzRuF/06ik/GO9TXrFyXqT4r8N4sg1OKMuKaesf37f3fouE1JZXA7bxj0AAAAAAAAAAAAADWu7+nSWZzivDi35JbzMRMo8mWmON7Sr972obyqUMfqnv/wC1G8U9VDJr5/BH1QV5f1KrzUk34cEvRbjbaIU75L5PmlpzYYiGGbMJIYJmJSVYJmqWGvVWcp4a8TVLCo6/2d3OpR8XKP8A4/8ABrML+HUbcrfVGX7+zUFbr+rPvVWuXSHoZt8Fdu7OGP6jL5s/LHKP3RVCBXtLq0r3btKJBaVulW5bx3kN55J4TVhDgUsspqrPpywcvNKaqbpMo2aWh6qcDEMV6obUo7i7issx0Vi8hvOnjnkS0pInYdx9nGq/abCllr3lP7me/wDJjYl6wcWdnT34qQ8n4hh8rPMR0nnH891pJlIAAAAAAAAAAAEbrFGtKOaM9lpPMcLMvKX4WbVmO6vnpkmv+3OyjVnLae1naz3trjnxJd3FtE7/ABdWOUgxs8SkYbRDxJhvDFJmG8QwTZiUkMUzVJDBMxKWEJrN/GnFybyo8F+af+0v58jMbVjilmKzkt5cd+vsolWo6k3OXFsrWnfm72LHFYisdmelEhtK7WrapxIplYrDftokF5SxCasY8CjllLELFYrgc3KmhLUipZpZklwNYawjb2O5ljFKzXorV/A6mKWZRckW4lhdPZNqnuryVu33K8e6uXvKeZLH7dv6F3R32tw+rkeL4eLFGSPw/aXZDpPOAAAAAAAAAAAAAR2q6PC4W9YnyksZ8n1RmJ2QZsFcnXr6qTqenTt5Ymtz+GS3xl5Pr4EkTu5eTDbHPxNFyMtIhjkzDaIY5MNohikzEpIhimzVvCOvbtR2lnGPjkvw+Hn/AAZiN+rabTG0R1lz3V9Qdee74Fuil0IMl93a0mn8qv592GjAgtLo0q24RIZlZrDZoxI7SmiEjawK15SQmrOBSySlhO2i4FDIkhJUytZrZkfA1hr3adzHcS0lNSVf1CHE6OKzdCVo7y9WeTD1ZXcqFWnWh8dOcZx8XF5w/B8PUlpbhmJR5ccZKzSekxs/RWm3ka9GnWpvNOcYzi/CSTWfE7dZiY3h4u9Zpaaz2bJlqAAAAAAAAAAAABjr0Izi4TipRfFPemGLVi0bSpmudmZU8zo5lDnHjKHl+ZfU3izn5dLNedeitSkbK0QxyYbQxyNW8NC8ut0lF4x8UtzUOqX6jNa7k34J26zPSFG7Qat7x+7p52Fxectvm2+pFlydodbRaSa/HfrKKpUytazsY6tmECK0rEQ2acSKZS1huUKe8itKWISdtTKt7JIhMWsCnklJEJe1iUskt4b9Mgs1symsNGtXRJXkmohL9cS7ilKgrmJ0KTyay02iZh1z2R6uqlrK1k/vKM20utOo3JP0ltL5HT0l4mnD6PNeLYZrl8ztb7x1X4tuWAAAAAAAAAAAAAAAV/XezUK+Z08QreWIz/uS5+JmJQZcEW5x1Uyej11N03TntJ9G0/FNbmvE3iN+ahaLVtwbTM/zu2JdjrmpF/04LfmLn95Lw7qcYr92fIRNe6WcGbbltv8Az8nNu3ULi1mrepSlSi13XjMZr9M1mL8smmXJ2hc0Gh2njvzlUqdMpzLv0pENmECOZTVqzwgRzKaIbdGkRWskhIW9Er3skiEnb0ireW8JS2pla8t4SVBFS7dt0yKzWyV0rSZ3D3d2HOTW7yXVl3ReHZNTO8cq+v7fzZQ1Wspg5dZ9FostBo00u4pS6zSm/Tkj0+n8NwYY5RvPrLiZddmyd9o9I5M9zpFCpFxlRpNPj3Ir6reWpwY5jaax9EddTmrO8Wn6qN2o9neU6lm9/H3U23n+yb4eT+aKWXQRHPH9HV0vi88q5vrH/MOYV6ThJxlGUZJ4kpJxcX0afBlLaY5S7sTExvE7pvsNrH2O+pVJPFKWaVXoozxiXpJReeiZY0+TgvG6lr8Hm4ZiOsc4/ntu70mdd5N9AAAAAAAAAAAAAAAAAAEX2l0GlqFtO2rp7Et6awpU5L4ZxfJr6ptPc2YmN42bUvNLbw/N2vaJOyuatrV+KD3Sw0qkXvhUj4NfJ5XIpX3rO0u7imMlYtDVp0yGZWIq3KNAhteEkQ36FsV7ZG8QkKFuVrXbxCQoUSC120Q3qVMgmW8Q3qccEEyynuz+iuu1OeVRT/za5Lw8Tp+H+HTqJ47/ACR/dy9drYxRw1+b7LvSpqKUYpJLcklhL0PV1rWscNY2h52ZmZ3l7NmAABVO2XYynfL3kGoXSWFP8M0vw1Evo1vX0K2fTxk5xylf0Wvtp/hnnX09PZxfUbGVGpUo1VipBuM1ueH581vXzOXas1ttPWHp8eSt6xevSXdexOsK7sqNRvNRRUKvVVILEs+e6X7jsYb8dIl5PWYfJzWr26x7J4lVQAAAAAAAAAAAAAAAAAAUD2tdmvtNvG6pr76gntfrpPG0vOPxf5dSvqKb139F/QZuC/BPSfu5NbWLeDj2yu9FUnQ059CtbM3iqQp2OORWtlbRDapWhFbI22bVO3I5u2iGeFPBHM7spfQdKdxUw8qlH43wz+lPqXfD9HOpyc/ljr+yjrtXGCnL5p6fu6BSpqKUYrEUsJdF0PY1rFY2h5eZmZ3l7MsAAAAArXbHsnTv6b3RjcxX3dTHThCeN7j/ABy8YM2CuSPz9VzR62+nt617wqPs2uZ2V5V0+5Uqcqi2oKXOcE8uL4NSinvW7uFfSzNLzSzo+JVrnxRnxzvtyn2/7+7qSZfcJ9AAAAAAAAAAAAAAAAAAHmpBSTTWU0011T4oxMHTm5Vc9mvs9WdLHdT7j6we+P8Ax5pnjtfacGWafrHs9Vps9cuKL9+/u2Kem4XA5s590vmwyfYscjTzTzYeXbGePdtGR5dHBmLM8bY03TpV6ihHcuMnjKiuvmXNHpr6nJw16d59IQ6jU1wU4p/RfrCzjRgqcFiK+bfNvxPZ4MFMNIpTpDy+XLbLeb26tkmRgAAAAAANLUNLpV9l1IpyhJTpy4SpyTypRly/h8zW1It1b0yWpvwz16txI2aPoAAAAAAAAAAAAAAAAAAARer2Knsz5rc/J/8Av+TzP+pNPPlRnr+HlPtP+fut6XNNN6+rR+xo8V5srXnS8VLIzGVvXNLTrWmCauRPXLu1aVlKrPYgt/PpFc2zo6PT5NReKUjn9oTWz1xU4rLdpmnRoQ2Y8XvlLnJnudJpMempw1/WfVwdRqLZrcVv0hulpAAAAAAAAAAAAAAAAAAAAAAAAAAAAAAAPNSOU14EGpwVz4rYrdLRMMxO07olrDwfKs2K2LJOO3WJ2XonfmETL47R1OG5dTreG+GZ9VO9Y2r/APU9P8/ox5sU6pK0tY044ivN82+rPoGj0ePS4+DHHvPefdTyZbZJ3szltoAAAAAAAAAAAAAAAAAAAAAAAAAAAAAAAADSuLZuWVjHPzPK+LeBZNTqPNxTEbxz39Y7/RPTLEV2l7p2aXHe/oS6P/TWDH8WaeOfpH07sWzTPRspYPR0pWkRWsbRCF9Ng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data:image/jpeg;base64,/9j/4AAQSkZJRgABAQAAAQABAAD/2wCEAAkGBxQQEBEQERMPFQ8WEhQUEhcSFA8PFRAVFRQWGBQRFRUYHCggGBonHBQVITIjJSkrLi8vFx8zODM4NygtLisBCgoKDg0OGxAQGywkICQsLCwsLCwsLCwsNCwsLCwsLCwvLSwsLCwsLCwsLCwsLCwsLCwsLCwsLCwsLCwsLCwsLP/AABEIAMIBAwMBEQACEQEDEQH/xAAcAAEAAgMBAQEAAAAAAAAAAAAABQYDBAcCAQj/xAA6EAACAQMBBQUFBwQBBQAAAAAAAQIDBBEFEiExQVEGImFxgQcTMpGhFCNCUmKCsTNyksHRQ6LS4fD/xAAbAQEAAgMBAQAAAAAAAAAAAAAAAwQBAgUGB//EADQRAQACAQIEBAQFAwQDAAAAAAABAgMEERIhMUEFE1FxIjKRsUJhgdHwFKHhBiPB8RUkUv/aAAwDAQACEQMRAD8A7iAAAAAAAAAAAAAAAAAAAAAAAAAAAAAAAAAAAAAAAAAAAAAAAAAAAAAAAAAAAAAAAAAAAAAAAAAAAAAAAAAAAAAAAAAAAAAAAAAABDa92mt7KLdaok1Ha2YpyljOE8cFwfFrgZ25btZvWLRXvPZq9nO2lpftxo1MVF+CovdzkusU90l5ZI4yVmdolYyafJjjitHJYzdCAAAAAAAAAAAAAAAAAAAAAAAAAAAAAAAAABE9otXVrR2+NSUtilH803wz+lJNvwXkbVrxTsiz5oxUm89n5+7bao61y6G05KL2qsnxqVWuL8EnhLlhdEaau+0cEdISeCaeb/8AsZPmt0/KHuGm1KVOFbet6lFrc4yW9ST5PJwI1NbZJrE84ezrjia7S7R2A7U/b6LjUwrmnhTS3e8i+FVLll5TXJrxR2cGXzK8+rzeu0n9Pfl0np+y2E6iAAAAAAAAAAAAAAAAAAAAAAAAAAAAAAAHyUsLL4Acd7U9pvezr3ec0KKdO2WcKTfGp5y3Py2Sem1KzaXJ1UTqc1MFenf2cv0ek6tVOW9zll+Lbyzj6rJtWZe00eOKxER2d11PR4uyUcb4wX8Hg8OqtGo39ZS4NRP9RMTPKXONF1Kdhdwrxz3Xia/PTeNuPnhZXikex0+bhmLQv6vTxmxzT+b9n6Ata8akIVINShKKlFrhKMllNejO3E7xvDx0xMTtPVlMsAAAAAAAAAAAAAAAAAAAAAAAAAAAAAACie0vX1Ck7OGducU6rX4aed0POWGsdM9Teld1fUZeGOGOsuPdt6+x7i0j+GPvKmHxnLgn5DU22iKseDY+Ob557ztHtB2Ot9qvTXRnn/EL7Ypew00bO+VoZpNfo/0fP622vv8Am5lZ2yb/AJuOdorfYqy8z2ejvxUh6bfeN3SPZPrXvrZ20n95Q3Ry8uVKXwP0e1HyUep6DSZOKm3o8z4rg4MvHHS337/uvZacsAAAAAAAAAAAAAAAAAAAAAAAAAAAAAiO0muQs6LqTw5vKpQzvqTxuiui6vkjMRu0veKV4pccuKsp1HVqy2pZdatJ89lbl4LOykuhYiNnHvktkmdutuUfr+0OfXF07itOtLjKTe/kuS+WDn5b7zMvW6PTxipXHXpHJcuwdP76LPP+KW/25drHHwu2J9z9v+jxExtZxvxOXdsKHfbxzPUeH3+HZ6PDO+OEf2L1V2t9Rn+CUlSqf21Gln0ey/Q72mycN4lW1+DzcFo7xzj9HfUdh5J9AAAAAAAAAAAAAAAAAAAAAAAAAAABq6nqFO3pSrVZRjCKy2/okuLb4JLi2GJmI5y47r2tTvKzrVO7FZVGG77uD5vrJ8W/JcixSuzlajNOSeGOiq9rLvYoKmvjqvL8KccYXq2zTNbau3qseGYfMzcfav3n9lZtIHNyS9ZhqvvYiGJpnn/Ep+F0KfK63Qqfd+h5G1fjci9fjUXtXSymd3QW5u5pp+BRaseKfD+Tv1lPLvXYnV3d2VCrJ5qKOxV6+8h3ZN+eNr9x2sN+OkS8drMPk5rUjp29p6J4lVgAAAAAAAAAAAAAAAAAAAAAAAA+SljiBXNc7bWlrmLqqrV4e7oONWeeksPEP3NCObFpisby5jr+uVr2r72u9mEf6dGLbhT/AFP809/xP0wTVrEc3OzZ5yfDXoi6c9uSjnC5volxfyTNo5zsgtXgrup2t332i4lNfAnsw8Ix4L+SnlvvaZej0Gn8nFFe/Wfd7tYcClkl2cdV87JRw0cDXzvC9WOTpFvU7voeavX4nMvX4lc7QRymdLSTtLp6booF3DEj0GOeSyv3se1TZqV7ST+JKrTXiu7UXy2H6M6miv1q4XjGLlXJHtP3j/l1QvuEAAAAAAAAAAAAAAAAAAAAAAANHVdThbwc5v8AtisbU30SNq1m3RBqNRTBXivLk/ajUa988V6mKGcqlDuwWPzc5vz9Eibyohzv/I2t8qv7MKSxBJeRnaI6Nd75J5o+5vd5pNlvHh2YNQu/c20pZ+8q5hDwgn3pevD0Nb24ab+qXBi83Pt2rzn37KzbQKN57PR4680vaR3oqZJ5L1IXns3HGDg6zmt06Lzbz3HDvXmpXjmi9WWUy1p52XNOoeow7zO9htyWpfNB1J2l1RuE8KE058Xmm+7UWFxey5Y8cF3DfgvEq2qxRlxWp6/fs/RNOakk08ppNPqnwZ2njXoAAAAAAAAAAAAAAAAAAAAADQ1rVqVpSdatLZgtyXOcuUIrm9z+r4Jhi07Ru4/rXayVepKpLdndFcoxT3RLNbRWNnFy4L5snHZX7vV88zScixj0kQibi+yRTZepg2YrKLrVFBPjnL/KlxYr8U7N8toxUm3p92jrl576t3f6cO5BdIr/AO+hHktvK3osHl4+fWecvFCGCpaXWxxslbKO9FTLK3VdtBXA4mqWaLdby3HItHNWvHNrX+9EuJNgUrVob2drBPJblDSLrDuPs41NXFhS3pzpL3M/B01iPzhsP1Oxp78WOJeR1+Hys9o7Tzj9f26LQTqYAAAAAAAAAAAAAAAAAAAGjqOr0rdfeTSfRd6T/ag0vkrXrLiXtN12rdXCaUo29NYpRfNvG1UeNzk/oseOc9GMd65FFldvmacUrPkwxSuGzG6SMTHKqYbRRJwqfZ7Zz/6tZbMP00/zepL8ld+8qU18/URX8NOc+6Gt4FW07OzjjeW/SRXtK5SEtp8N6KuWVmq5aKsYOLqVisLLQluOZaOaG8Md3wNsbbF1VTV4HV08raAqLDOjVhevZBqOxcV7dvdUpqpFPHxU3hpeLjP5Q8N9/RX5zVxPGMW9K5PTl9f5/d1w6LgAAAAAAAAAAAAAAAADzKSSy2kvHcGJnZC3/aWlTyoZqS/Tuj/lz9Mm0VlVyayleUc1bv8AtHXqZjtKEX+Tc8dNrj8sG3DEKttTkt/hA1Hltvjz8Q0q0b23jUi4zWV/HijCaszE7wouu6JKi3JLap9enmRWq6mnzxblPVAS3Gm69Db0e199USf9OPeqPpFcvN8DekcUq+qy+Vj3jrPKHjVLz31Vy/Cu7BclFcEa3tvKTS4PLxxXv1n3KMCtaXRxw3aUeBDaVqExp8OBSyymhbNKXA5OdPVYKPA51oR36lw9xmnJmnVXtVpnR08rStXEd506TyYZdF1F2tzRuF/06ik/GO9TXrFyXqT4r8N4sg1OKMuKaesf37f3fouE1JZXA7bxj0AAAAAAAAAAAAADWu7+nSWZzivDi35JbzMRMo8mWmON7Sr972obyqUMfqnv/wC1G8U9VDJr5/BH1QV5f1KrzUk34cEvRbjbaIU75L5PmlpzYYiGGbMJIYJmJSVYJmqWGvVWcp4a8TVLCo6/2d3OpR8XKP8A4/8ABrML+HUbcrfVGX7+zUFbr+rPvVWuXSHoZt8Fdu7OGP6jL5s/LHKP3RVCBXtLq0r3btKJBaVulW5bx3kN55J4TVhDgUsspqrPpywcvNKaqbpMo2aWh6qcDEMV6obUo7i7issx0Vi8hvOnjnkS0pInYdx9nGq/abCllr3lP7me/wDJjYl6wcWdnT34qQ8n4hh8rPMR0nnH891pJlIAAAAAAAAAAAEbrFGtKOaM9lpPMcLMvKX4WbVmO6vnpkmv+3OyjVnLae1naz3trjnxJd3FtE7/ABdWOUgxs8SkYbRDxJhvDFJmG8QwTZiUkMUzVJDBMxKWEJrN/GnFybyo8F+af+0v58jMbVjilmKzkt5cd+vsolWo6k3OXFsrWnfm72LHFYisdmelEhtK7WrapxIplYrDftokF5SxCasY8CjllLELFYrgc3KmhLUipZpZklwNYawjb2O5ljFKzXorV/A6mKWZRckW4lhdPZNqnuryVu33K8e6uXvKeZLH7dv6F3R32tw+rkeL4eLFGSPw/aXZDpPOAAAAAAAAAAAAAR2q6PC4W9YnyksZ8n1RmJ2QZsFcnXr6qTqenTt5Ymtz+GS3xl5Pr4EkTu5eTDbHPxNFyMtIhjkzDaIY5MNohikzEpIhimzVvCOvbtR2lnGPjkvw+Hn/AAZiN+rabTG0R1lz3V9Qdee74Fuil0IMl93a0mn8qv592GjAgtLo0q24RIZlZrDZoxI7SmiEjawK15SQmrOBSySlhO2i4FDIkhJUytZrZkfA1hr3adzHcS0lNSVf1CHE6OKzdCVo7y9WeTD1ZXcqFWnWh8dOcZx8XF5w/B8PUlpbhmJR5ccZKzSekxs/RWm3ka9GnWpvNOcYzi/CSTWfE7dZiY3h4u9Zpaaz2bJlqAAAAAAAAAAAABjr0Izi4TipRfFPemGLVi0bSpmudmZU8zo5lDnHjKHl+ZfU3izn5dLNedeitSkbK0QxyYbQxyNW8NC8ut0lF4x8UtzUOqX6jNa7k34J26zPSFG7Qat7x+7p52Fxectvm2+pFlydodbRaSa/HfrKKpUytazsY6tmECK0rEQ2acSKZS1huUKe8itKWISdtTKt7JIhMWsCnklJEJe1iUskt4b9Mgs1symsNGtXRJXkmohL9cS7ilKgrmJ0KTyay02iZh1z2R6uqlrK1k/vKM20utOo3JP0ltL5HT0l4mnD6PNeLYZrl8ztb7x1X4tuWAAAAAAAAAAAAAAAV/XezUK+Z08QreWIz/uS5+JmJQZcEW5x1Uyej11N03TntJ9G0/FNbmvE3iN+ahaLVtwbTM/zu2JdjrmpF/04LfmLn95Lw7qcYr92fIRNe6WcGbbltv8Az8nNu3ULi1mrepSlSi13XjMZr9M1mL8smmXJ2hc0Gh2njvzlUqdMpzLv0pENmECOZTVqzwgRzKaIbdGkRWskhIW9Er3skiEnb0ireW8JS2pla8t4SVBFS7dt0yKzWyV0rSZ3D3d2HOTW7yXVl3ReHZNTO8cq+v7fzZQ1Wspg5dZ9FostBo00u4pS6zSm/Tkj0+n8NwYY5RvPrLiZddmyd9o9I5M9zpFCpFxlRpNPj3Ir6reWpwY5jaax9EddTmrO8Wn6qN2o9neU6lm9/H3U23n+yb4eT+aKWXQRHPH9HV0vi88q5vrH/MOYV6ThJxlGUZJ4kpJxcX0afBlLaY5S7sTExvE7pvsNrH2O+pVJPFKWaVXoozxiXpJReeiZY0+TgvG6lr8Hm4ZiOsc4/ntu70mdd5N9AAAAAAAAAAAAAAAAAAEX2l0GlqFtO2rp7Et6awpU5L4ZxfJr6ptPc2YmN42bUvNLbw/N2vaJOyuatrV+KD3Sw0qkXvhUj4NfJ5XIpX3rO0u7imMlYtDVp0yGZWIq3KNAhteEkQ36FsV7ZG8QkKFuVrXbxCQoUSC120Q3qVMgmW8Q3qccEEyynuz+iuu1OeVRT/za5Lw8Tp+H+HTqJ47/ACR/dy9drYxRw1+b7LvSpqKUYpJLcklhL0PV1rWscNY2h52ZmZ3l7NmAABVO2XYynfL3kGoXSWFP8M0vw1Evo1vX0K2fTxk5xylf0Wvtp/hnnX09PZxfUbGVGpUo1VipBuM1ueH581vXzOXas1ttPWHp8eSt6xevSXdexOsK7sqNRvNRRUKvVVILEs+e6X7jsYb8dIl5PWYfJzWr26x7J4lVQAAAAAAAAAAAAAAAAAAUD2tdmvtNvG6pr76gntfrpPG0vOPxf5dSvqKb139F/QZuC/BPSfu5NbWLeDj2yu9FUnQ059CtbM3iqQp2OORWtlbRDapWhFbI22bVO3I5u2iGeFPBHM7spfQdKdxUw8qlH43wz+lPqXfD9HOpyc/ljr+yjrtXGCnL5p6fu6BSpqKUYrEUsJdF0PY1rFY2h5eZmZ3l7MsAAAAArXbHsnTv6b3RjcxX3dTHThCeN7j/ABy8YM2CuSPz9VzR62+nt617wqPs2uZ2V5V0+5Uqcqi2oKXOcE8uL4NSinvW7uFfSzNLzSzo+JVrnxRnxzvtyn2/7+7qSZfcJ9AAAAAAAAAAAAAAAAAAHmpBSTTWU0011T4oxMHTm5Vc9mvs9WdLHdT7j6we+P8Ax5pnjtfacGWafrHs9Vps9cuKL9+/u2Kem4XA5s590vmwyfYscjTzTzYeXbGePdtGR5dHBmLM8bY03TpV6ihHcuMnjKiuvmXNHpr6nJw16d59IQ6jU1wU4p/RfrCzjRgqcFiK+bfNvxPZ4MFMNIpTpDy+XLbLeb26tkmRgAAAAAANLUNLpV9l1IpyhJTpy4SpyTypRly/h8zW1It1b0yWpvwz16txI2aPoAAAAAAAAAAAAAAAAAAARer2Knsz5rc/J/8Av+TzP+pNPPlRnr+HlPtP+fut6XNNN6+rR+xo8V5srXnS8VLIzGVvXNLTrWmCauRPXLu1aVlKrPYgt/PpFc2zo6PT5NReKUjn9oTWz1xU4rLdpmnRoQ2Y8XvlLnJnudJpMempw1/WfVwdRqLZrcVv0hulpAAAAAAAAAAAAAAAAAAAAAAAAAAAAAAAPNSOU14EGpwVz4rYrdLRMMxO07olrDwfKs2K2LJOO3WJ2XonfmETL47R1OG5dTreG+GZ9VO9Y2r/APU9P8/ox5sU6pK0tY044ivN82+rPoGj0ePS4+DHHvPefdTyZbZJ3szltoAAAAAAAAAAAAAAAAAAAAAAAAAAAAAAAADSuLZuWVjHPzPK+LeBZNTqPNxTEbxz39Y7/RPTLEV2l7p2aXHe/oS6P/TWDH8WaeOfpH07sWzTPRspYPR0pWkRWsbRCF9Ng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8" y="4489160"/>
            <a:ext cx="1443440" cy="144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2497535" y="5090272"/>
            <a:ext cx="537534" cy="266255"/>
          </a:xfrm>
          <a:prstGeom prst="rightArrow">
            <a:avLst>
              <a:gd name="adj1" fmla="val 31022"/>
              <a:gd name="adj2" fmla="val 5292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931" y="4388640"/>
            <a:ext cx="1599347" cy="1591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545" y="4378861"/>
            <a:ext cx="1622867" cy="160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610" y="4383910"/>
            <a:ext cx="1599347" cy="159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88788" y="5982214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urier New"/>
                <a:cs typeface="Courier New"/>
              </a:rPr>
              <a:t>Ix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00766" y="596971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Courier New"/>
                <a:cs typeface="Courier New"/>
              </a:rPr>
              <a:t>Iy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80794" y="595606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Courier New"/>
                <a:cs typeface="Courier New"/>
              </a:rPr>
              <a:t>Isob</a:t>
            </a:r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275" y="2967038"/>
            <a:ext cx="15335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6746855" y="3268147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Courier New"/>
                <a:cs typeface="Courier New"/>
              </a:rPr>
              <a:t>fy</a:t>
            </a:r>
            <a:endParaRPr lang="en-US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275" y="1889504"/>
            <a:ext cx="13525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6736877" y="2152513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Courier New"/>
                <a:cs typeface="Courier New"/>
              </a:rPr>
              <a:t>fx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2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57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2.5 Image Filtering: Edge Detection</a:t>
            </a:r>
            <a:endParaRPr lang="zh-TW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08100"/>
            <a:ext cx="8229600" cy="4965700"/>
          </a:xfrm>
        </p:spPr>
        <p:txBody>
          <a:bodyPr>
            <a:noAutofit/>
          </a:bodyPr>
          <a:lstStyle/>
          <a:p>
            <a:pPr marL="457200" lvl="1" indent="0">
              <a:spcBef>
                <a:spcPts val="500"/>
              </a:spcBef>
              <a:buNone/>
            </a:pPr>
            <a:r>
              <a:rPr lang="en-US" altLang="zh-CN" sz="20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 More discussions will be given in class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Courier New"/>
                <a:cs typeface="Courier New"/>
              </a:rPr>
              <a:t>	Ig  </a:t>
            </a:r>
            <a:r>
              <a:rPr lang="tr-TR" altLang="zh-TW" sz="2000" dirty="0" smtClean="0">
                <a:latin typeface="Courier New"/>
                <a:cs typeface="Courier New"/>
              </a:rPr>
              <a:t> </a:t>
            </a:r>
            <a:r>
              <a:rPr lang="tr-TR" altLang="zh-TW" sz="2000" dirty="0">
                <a:latin typeface="Courier New"/>
                <a:cs typeface="Courier New"/>
              </a:rPr>
              <a:t>= im2double(rgb2gray(</a:t>
            </a:r>
            <a:r>
              <a:rPr lang="en-US" altLang="zh-TW" sz="2000" dirty="0">
                <a:latin typeface="Courier New"/>
                <a:cs typeface="Courier New"/>
              </a:rPr>
              <a:t>I</a:t>
            </a:r>
            <a:r>
              <a:rPr lang="tr-TR" altLang="zh-TW" sz="2000" dirty="0" smtClean="0">
                <a:latin typeface="Courier New"/>
                <a:cs typeface="Courier New"/>
              </a:rPr>
              <a:t>));</a:t>
            </a:r>
            <a:endParaRPr lang="en-US" altLang="zh-TW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altLang="zh-TW" sz="2000" dirty="0">
                <a:latin typeface="Courier New"/>
                <a:cs typeface="Courier New"/>
              </a:rPr>
              <a:t>	</a:t>
            </a:r>
            <a:r>
              <a:rPr lang="en-US" altLang="zh-TW" sz="2000" dirty="0" err="1">
                <a:latin typeface="Courier New"/>
                <a:cs typeface="Courier New"/>
              </a:rPr>
              <a:t>Isob</a:t>
            </a:r>
            <a:r>
              <a:rPr lang="en-US" altLang="zh-TW" sz="2000" dirty="0">
                <a:latin typeface="Courier New"/>
                <a:cs typeface="Courier New"/>
              </a:rPr>
              <a:t> = edge(Ig, </a:t>
            </a:r>
            <a:r>
              <a:rPr lang="en-US" altLang="zh-TW" sz="2000" dirty="0" smtClean="0">
                <a:latin typeface="Courier New"/>
                <a:cs typeface="Courier New"/>
              </a:rPr>
              <a:t>'</a:t>
            </a:r>
            <a:r>
              <a:rPr lang="en-US" altLang="zh-TW" sz="2000" dirty="0" err="1" smtClean="0">
                <a:latin typeface="Courier New"/>
                <a:cs typeface="Courier New"/>
              </a:rPr>
              <a:t>sobel</a:t>
            </a:r>
            <a:r>
              <a:rPr lang="en-US" altLang="zh-TW" sz="2000" dirty="0" smtClean="0">
                <a:latin typeface="Courier New"/>
                <a:cs typeface="Courier New"/>
              </a:rPr>
              <a:t>');</a:t>
            </a:r>
            <a:r>
              <a:rPr lang="zh-TW" altLang="en-US" sz="2000" dirty="0" smtClean="0">
                <a:latin typeface="Courier New"/>
                <a:cs typeface="Courier New"/>
              </a:rPr>
              <a:t> </a:t>
            </a:r>
            <a:r>
              <a:rPr lang="en-US" altLang="zh-CN" sz="20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 </a:t>
            </a:r>
            <a:r>
              <a:rPr lang="en-US" altLang="zh-TW" sz="2000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Sobel</a:t>
            </a:r>
            <a:r>
              <a:rPr lang="en-US" altLang="zh-TW" sz="20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edge detection</a:t>
            </a:r>
            <a:endParaRPr lang="en-US" altLang="zh-TW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Courier New"/>
                <a:cs typeface="Courier New"/>
              </a:rPr>
              <a:t>	</a:t>
            </a:r>
            <a:r>
              <a:rPr lang="en-US" altLang="zh-TW" sz="2000" dirty="0" err="1" smtClean="0">
                <a:latin typeface="Courier New"/>
                <a:cs typeface="Courier New"/>
              </a:rPr>
              <a:t>Ican</a:t>
            </a:r>
            <a:r>
              <a:rPr lang="en-US" altLang="zh-TW" sz="2000" dirty="0" smtClean="0">
                <a:latin typeface="Courier New"/>
                <a:cs typeface="Courier New"/>
              </a:rPr>
              <a:t> </a:t>
            </a:r>
            <a:r>
              <a:rPr lang="en-US" altLang="zh-TW" sz="2000" dirty="0">
                <a:latin typeface="Courier New"/>
                <a:cs typeface="Courier New"/>
              </a:rPr>
              <a:t>= </a:t>
            </a:r>
            <a:r>
              <a:rPr lang="en-US" altLang="zh-TW" sz="2000" dirty="0" smtClean="0">
                <a:latin typeface="Courier New"/>
                <a:cs typeface="Courier New"/>
              </a:rPr>
              <a:t>edge(Ig, 'canny</a:t>
            </a:r>
            <a:r>
              <a:rPr lang="en-US" altLang="zh-TW" sz="2000" dirty="0">
                <a:latin typeface="Courier New"/>
                <a:cs typeface="Courier New"/>
              </a:rPr>
              <a:t>');</a:t>
            </a:r>
            <a:r>
              <a:rPr lang="zh-TW" altLang="en-US" sz="2000" dirty="0" smtClean="0">
                <a:latin typeface="Courier New"/>
                <a:cs typeface="Courier New"/>
              </a:rPr>
              <a:t> </a:t>
            </a:r>
            <a:r>
              <a:rPr lang="en-US" altLang="zh-CN" sz="20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 </a:t>
            </a:r>
            <a:r>
              <a:rPr lang="en-US" altLang="zh-TW" sz="20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Canny edge detection</a:t>
            </a:r>
            <a:endParaRPr lang="en-US" altLang="zh-TW" sz="2000" dirty="0" smtClean="0">
              <a:latin typeface="Courier New"/>
              <a:cs typeface="Courier New"/>
            </a:endParaRPr>
          </a:p>
        </p:txBody>
      </p:sp>
      <p:sp>
        <p:nvSpPr>
          <p:cNvPr id="4" name="AutoShape 2" descr="data:image/jpeg;base64,/9j/4AAQSkZJRgABAQAAAQABAAD/2wCEAAkGBxQQEBEQERMPFQ8WEhQUEhcSFA8PFRAVFRQWGBQRFRUYHCggGBonHBQVITIjJSkrLi8vFx8zODM4NygtLisBCgoKDg0OGxAQGywkICQsLCwsLCwsLCwsNCwsLCwsLCwvLSwsLCwsLCwsLCwsLCwsLCwsLCwsLCwsLCwsLCwsLP/AABEIAMIBAwMBEQACEQEDEQH/xAAcAAEAAgMBAQEAAAAAAAAAAAAABQYDBAcCAQj/xAA6EAACAQMBBQUFBwQBBQAAAAAAAQIDBBEFEiExQVEGImFxgQcTMpGhFCNCUmKCsTNyksHRQ6LS4fD/xAAbAQEAAgMBAQAAAAAAAAAAAAAAAwQBAgUGB//EADQRAQACAQIEBAQFAwQDAAAAAAABAgMEERIhMUEFE1FxIjKRsUJhgdHwFKHhBiPB8RUkUv/aAAwDAQACEQMRAD8A7iAAAAAAAAAAAAAAAAAAAAAAAAAAAAAAAAAAAAAAAAAAAAAAAAAAAAAAAAAAAAAAAAAAAAAAAAAAAAAAAAAAAAAAAAAAAAAAAAAABDa92mt7KLdaok1Ha2YpyljOE8cFwfFrgZ25btZvWLRXvPZq9nO2lpftxo1MVF+CovdzkusU90l5ZI4yVmdolYyafJjjitHJYzdCAAAAAAAAAAAAAAAAAAAAAAAAAAAAAAAAABE9otXVrR2+NSUtilH803wz+lJNvwXkbVrxTsiz5oxUm89n5+7bao61y6G05KL2qsnxqVWuL8EnhLlhdEaau+0cEdISeCaeb/8AsZPmt0/KHuGm1KVOFbet6lFrc4yW9ST5PJwI1NbZJrE84ezrjia7S7R2A7U/b6LjUwrmnhTS3e8i+FVLll5TXJrxR2cGXzK8+rzeu0n9Pfl0np+y2E6iAAAAAAAAAAAAAAAAAAAAAAAAAAAAAAAHyUsLL4Acd7U9pvezr3ec0KKdO2WcKTfGp5y3Py2Sem1KzaXJ1UTqc1MFenf2cv0ek6tVOW9zll+Lbyzj6rJtWZe00eOKxER2d11PR4uyUcb4wX8Hg8OqtGo39ZS4NRP9RMTPKXONF1Kdhdwrxz3Xia/PTeNuPnhZXikex0+bhmLQv6vTxmxzT+b9n6Ata8akIVINShKKlFrhKMllNejO3E7xvDx0xMTtPVlMsAAAAAAAAAAAAAAAAAAAAAAAAAAAAAACie0vX1Ck7OGducU6rX4aed0POWGsdM9Teld1fUZeGOGOsuPdt6+x7i0j+GPvKmHxnLgn5DU22iKseDY+Ob557ztHtB2Ot9qvTXRnn/EL7Ypew00bO+VoZpNfo/0fP622vv8Am5lZ2yb/AJuOdorfYqy8z2ejvxUh6bfeN3SPZPrXvrZ20n95Q3Ry8uVKXwP0e1HyUep6DSZOKm3o8z4rg4MvHHS337/uvZacsAAAAAAAAAAAAAAAAAAAAAAAAAAAAAiO0muQs6LqTw5vKpQzvqTxuiui6vkjMRu0veKV4pccuKsp1HVqy2pZdatJ89lbl4LOykuhYiNnHvktkmdutuUfr+0OfXF07itOtLjKTe/kuS+WDn5b7zMvW6PTxipXHXpHJcuwdP76LPP+KW/25drHHwu2J9z9v+jxExtZxvxOXdsKHfbxzPUeH3+HZ6PDO+OEf2L1V2t9Rn+CUlSqf21Gln0ey/Q72mycN4lW1+DzcFo7xzj9HfUdh5J9AAAAAAAAAAAAAAAAAAAAAAAAAAABq6nqFO3pSrVZRjCKy2/okuLb4JLi2GJmI5y47r2tTvKzrVO7FZVGG77uD5vrJ8W/JcixSuzlajNOSeGOiq9rLvYoKmvjqvL8KccYXq2zTNbau3qseGYfMzcfav3n9lZtIHNyS9ZhqvvYiGJpnn/Ep+F0KfK63Qqfd+h5G1fjci9fjUXtXSymd3QW5u5pp+BRaseKfD+Tv1lPLvXYnV3d2VCrJ5qKOxV6+8h3ZN+eNr9x2sN+OkS8drMPk5rUjp29p6J4lVgAAAAAAAAAAAAAAAAAAAAAAAA+SljiBXNc7bWlrmLqqrV4e7oONWeeksPEP3NCObFpisby5jr+uVr2r72u9mEf6dGLbhT/AFP809/xP0wTVrEc3OzZ5yfDXoi6c9uSjnC5volxfyTNo5zsgtXgrup2t332i4lNfAnsw8Ix4L+SnlvvaZej0Gn8nFFe/Wfd7tYcClkl2cdV87JRw0cDXzvC9WOTpFvU7voeavX4nMvX4lc7QRymdLSTtLp6booF3DEj0GOeSyv3se1TZqV7ST+JKrTXiu7UXy2H6M6miv1q4XjGLlXJHtP3j/l1QvuEAAAAAAAAAAAAAAAAAAAAAAANHVdThbwc5v8AtisbU30SNq1m3RBqNRTBXivLk/ajUa988V6mKGcqlDuwWPzc5vz9Eibyohzv/I2t8qv7MKSxBJeRnaI6Nd75J5o+5vd5pNlvHh2YNQu/c20pZ+8q5hDwgn3pevD0Nb24ab+qXBi83Pt2rzn37KzbQKN57PR4680vaR3oqZJ5L1IXns3HGDg6zmt06Lzbz3HDvXmpXjmi9WWUy1p52XNOoeow7zO9htyWpfNB1J2l1RuE8KE058Xmm+7UWFxey5Y8cF3DfgvEq2qxRlxWp6/fs/RNOakk08ppNPqnwZ2njXoAAAAAAAAAAAAAAAAAAAAADQ1rVqVpSdatLZgtyXOcuUIrm9z+r4Jhi07Ru4/rXayVepKpLdndFcoxT3RLNbRWNnFy4L5snHZX7vV88zScixj0kQibi+yRTZepg2YrKLrVFBPjnL/KlxYr8U7N8toxUm3p92jrl576t3f6cO5BdIr/AO+hHktvK3osHl4+fWecvFCGCpaXWxxslbKO9FTLK3VdtBXA4mqWaLdby3HItHNWvHNrX+9EuJNgUrVob2drBPJblDSLrDuPs41NXFhS3pzpL3M/B01iPzhsP1Oxp78WOJeR1+Hys9o7Tzj9f26LQTqYAAAAAAAAAAAAAAAAAAAGjqOr0rdfeTSfRd6T/ag0vkrXrLiXtN12rdXCaUo29NYpRfNvG1UeNzk/oseOc9GMd65FFldvmacUrPkwxSuGzG6SMTHKqYbRRJwqfZ7Zz/6tZbMP00/zepL8ld+8qU18/URX8NOc+6Gt4FW07OzjjeW/SRXtK5SEtp8N6KuWVmq5aKsYOLqVisLLQluOZaOaG8Md3wNsbbF1VTV4HV08raAqLDOjVhevZBqOxcV7dvdUpqpFPHxU3hpeLjP5Q8N9/RX5zVxPGMW9K5PTl9f5/d1w6LgAAAAAAAAAAAAAAAADzKSSy2kvHcGJnZC3/aWlTyoZqS/Tuj/lz9Mm0VlVyayleUc1bv8AtHXqZjtKEX+Tc8dNrj8sG3DEKttTkt/hA1Hltvjz8Q0q0b23jUi4zWV/HijCaszE7wouu6JKi3JLap9enmRWq6mnzxblPVAS3Gm69Db0e199USf9OPeqPpFcvN8DekcUq+qy+Vj3jrPKHjVLz31Vy/Cu7BclFcEa3tvKTS4PLxxXv1n3KMCtaXRxw3aUeBDaVqExp8OBSyymhbNKXA5OdPVYKPA51oR36lw9xmnJmnVXtVpnR08rStXEd506TyYZdF1F2tzRuF/06ik/GO9TXrFyXqT4r8N4sg1OKMuKaesf37f3fouE1JZXA7bxj0AAAAAAAAAAAAADWu7+nSWZzivDi35JbzMRMo8mWmON7Sr972obyqUMfqnv/wC1G8U9VDJr5/BH1QV5f1KrzUk34cEvRbjbaIU75L5PmlpzYYiGGbMJIYJmJSVYJmqWGvVWcp4a8TVLCo6/2d3OpR8XKP8A4/8ABrML+HUbcrfVGX7+zUFbr+rPvVWuXSHoZt8Fdu7OGP6jL5s/LHKP3RVCBXtLq0r3btKJBaVulW5bx3kN55J4TVhDgUsspqrPpywcvNKaqbpMo2aWh6qcDEMV6obUo7i7issx0Vi8hvOnjnkS0pInYdx9nGq/abCllr3lP7me/wDJjYl6wcWdnT34qQ8n4hh8rPMR0nnH891pJlIAAAAAAAAAAAEbrFGtKOaM9lpPMcLMvKX4WbVmO6vnpkmv+3OyjVnLae1naz3trjnxJd3FtE7/ABdWOUgxs8SkYbRDxJhvDFJmG8QwTZiUkMUzVJDBMxKWEJrN/GnFybyo8F+af+0v58jMbVjilmKzkt5cd+vsolWo6k3OXFsrWnfm72LHFYisdmelEhtK7WrapxIplYrDftokF5SxCasY8CjllLELFYrgc3KmhLUipZpZklwNYawjb2O5ljFKzXorV/A6mKWZRckW4lhdPZNqnuryVu33K8e6uXvKeZLH7dv6F3R32tw+rkeL4eLFGSPw/aXZDpPOAAAAAAAAAAAAAR2q6PC4W9YnyksZ8n1RmJ2QZsFcnXr6qTqenTt5Ymtz+GS3xl5Pr4EkTu5eTDbHPxNFyMtIhjkzDaIY5MNohikzEpIhimzVvCOvbtR2lnGPjkvw+Hn/AAZiN+rabTG0R1lz3V9Qdee74Fuil0IMl93a0mn8qv592GjAgtLo0q24RIZlZrDZoxI7SmiEjawK15SQmrOBSySlhO2i4FDIkhJUytZrZkfA1hr3adzHcS0lNSVf1CHE6OKzdCVo7y9WeTD1ZXcqFWnWh8dOcZx8XF5w/B8PUlpbhmJR5ccZKzSekxs/RWm3ka9GnWpvNOcYzi/CSTWfE7dZiY3h4u9Zpaaz2bJlqAAAAAAAAAAAABjr0Izi4TipRfFPemGLVi0bSpmudmZU8zo5lDnHjKHl+ZfU3izn5dLNedeitSkbK0QxyYbQxyNW8NC8ut0lF4x8UtzUOqX6jNa7k34J26zPSFG7Qat7x+7p52Fxectvm2+pFlydodbRaSa/HfrKKpUytazsY6tmECK0rEQ2acSKZS1huUKe8itKWISdtTKt7JIhMWsCnklJEJe1iUskt4b9Mgs1symsNGtXRJXkmohL9cS7ilKgrmJ0KTyay02iZh1z2R6uqlrK1k/vKM20utOo3JP0ltL5HT0l4mnD6PNeLYZrl8ztb7x1X4tuWAAAAAAAAAAAAAAAV/XezUK+Z08QreWIz/uS5+JmJQZcEW5x1Uyej11N03TntJ9G0/FNbmvE3iN+ahaLVtwbTM/zu2JdjrmpF/04LfmLn95Lw7qcYr92fIRNe6WcGbbltv8Az8nNu3ULi1mrepSlSi13XjMZr9M1mL8smmXJ2hc0Gh2njvzlUqdMpzLv0pENmECOZTVqzwgRzKaIbdGkRWskhIW9Er3skiEnb0ireW8JS2pla8t4SVBFS7dt0yKzWyV0rSZ3D3d2HOTW7yXVl3ReHZNTO8cq+v7fzZQ1Wspg5dZ9FostBo00u4pS6zSm/Tkj0+n8NwYY5RvPrLiZddmyd9o9I5M9zpFCpFxlRpNPj3Ir6reWpwY5jaax9EddTmrO8Wn6qN2o9neU6lm9/H3U23n+yb4eT+aKWXQRHPH9HV0vi88q5vrH/MOYV6ThJxlGUZJ4kpJxcX0afBlLaY5S7sTExvE7pvsNrH2O+pVJPFKWaVXoozxiXpJReeiZY0+TgvG6lr8Hm4ZiOsc4/ntu70mdd5N9AAAAAAAAAAAAAAAAAAEX2l0GlqFtO2rp7Et6awpU5L4ZxfJr6ptPc2YmN42bUvNLbw/N2vaJOyuatrV+KD3Sw0qkXvhUj4NfJ5XIpX3rO0u7imMlYtDVp0yGZWIq3KNAhteEkQ36FsV7ZG8QkKFuVrXbxCQoUSC120Q3qVMgmW8Q3qccEEyynuz+iuu1OeVRT/za5Lw8Tp+H+HTqJ47/ACR/dy9drYxRw1+b7LvSpqKUYpJLcklhL0PV1rWscNY2h52ZmZ3l7NmAABVO2XYynfL3kGoXSWFP8M0vw1Evo1vX0K2fTxk5xylf0Wvtp/hnnX09PZxfUbGVGpUo1VipBuM1ueH581vXzOXas1ttPWHp8eSt6xevSXdexOsK7sqNRvNRRUKvVVILEs+e6X7jsYb8dIl5PWYfJzWr26x7J4lVQAAAAAAAAAAAAAAAAAAUD2tdmvtNvG6pr76gntfrpPG0vOPxf5dSvqKb139F/QZuC/BPSfu5NbWLeDj2yu9FUnQ059CtbM3iqQp2OORWtlbRDapWhFbI22bVO3I5u2iGeFPBHM7spfQdKdxUw8qlH43wz+lPqXfD9HOpyc/ljr+yjrtXGCnL5p6fu6BSpqKUYrEUsJdF0PY1rFY2h5eZmZ3l7MsAAAAArXbHsnTv6b3RjcxX3dTHThCeN7j/ABy8YM2CuSPz9VzR62+nt617wqPs2uZ2V5V0+5Uqcqi2oKXOcE8uL4NSinvW7uFfSzNLzSzo+JVrnxRnxzvtyn2/7+7qSZfcJ9AAAAAAAAAAAAAAAAAAHmpBSTTWU0011T4oxMHTm5Vc9mvs9WdLHdT7j6we+P8Ax5pnjtfacGWafrHs9Vps9cuKL9+/u2Kem4XA5s590vmwyfYscjTzTzYeXbGePdtGR5dHBmLM8bY03TpV6ihHcuMnjKiuvmXNHpr6nJw16d59IQ6jU1wU4p/RfrCzjRgqcFiK+bfNvxPZ4MFMNIpTpDy+XLbLeb26tkmRgAAAAAANLUNLpV9l1IpyhJTpy4SpyTypRly/h8zW1It1b0yWpvwz16txI2aPoAAAAAAAAAAAAAAAAAAARer2Knsz5rc/J/8Av+TzP+pNPPlRnr+HlPtP+fut6XNNN6+rR+xo8V5srXnS8VLIzGVvXNLTrWmCauRPXLu1aVlKrPYgt/PpFc2zo6PT5NReKUjn9oTWz1xU4rLdpmnRoQ2Y8XvlLnJnudJpMempw1/WfVwdRqLZrcVv0hulpAAAAAAAAAAAAAAAAAAAAAAAAAAAAAAAPNSOU14EGpwVz4rYrdLRMMxO07olrDwfKs2K2LJOO3WJ2XonfmETL47R1OG5dTreG+GZ9VO9Y2r/APU9P8/ox5sU6pK0tY044ivN82+rPoGj0ePS4+DHHvPefdTyZbZJ3szltoAAAAAAAAAAAAAAAAAAAAAAAAAAAAAAAADSuLZuWVjHPzPK+LeBZNTqPNxTEbxz39Y7/RPTLEV2l7p2aXHe/oS6P/TWDH8WaeOfpH07sWzTPRspYPR0pWkRWsbRCF9Ng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data:image/jpeg;base64,/9j/4AAQSkZJRgABAQAAAQABAAD/2wCEAAkGBxQQEBEQERMPFQ8WEhQUEhcSFA8PFRAVFRQWGBQRFRUYHCggGBonHBQVITIjJSkrLi8vFx8zODM4NygtLisBCgoKDg0OGxAQGywkICQsLCwsLCwsLCwsNCwsLCwsLCwvLSwsLCwsLCwsLCwsLCwsLCwsLCwsLCwsLCwsLCwsLP/AABEIAMIBAwMBEQACEQEDEQH/xAAcAAEAAgMBAQEAAAAAAAAAAAAABQYDBAcCAQj/xAA6EAACAQMBBQUFBwQBBQAAAAAAAQIDBBEFEiExQVEGImFxgQcTMpGhFCNCUmKCsTNyksHRQ6LS4fD/xAAbAQEAAgMBAQAAAAAAAAAAAAAAAwQBAgUGB//EADQRAQACAQIEBAQFAwQDAAAAAAABAgMEERIhMUEFE1FxIjKRsUJhgdHwFKHhBiPB8RUkUv/aAAwDAQACEQMRAD8A7iAAAAAAAAAAAAAAAAAAAAAAAAAAAAAAAAAAAAAAAAAAAAAAAAAAAAAAAAAAAAAAAAAAAAAAAAAAAAAAAAAAAAAAAAAAAAAAAAAABDa92mt7KLdaok1Ha2YpyljOE8cFwfFrgZ25btZvWLRXvPZq9nO2lpftxo1MVF+CovdzkusU90l5ZI4yVmdolYyafJjjitHJYzdCAAAAAAAAAAAAAAAAAAAAAAAAAAAAAAAAABE9otXVrR2+NSUtilH803wz+lJNvwXkbVrxTsiz5oxUm89n5+7bao61y6G05KL2qsnxqVWuL8EnhLlhdEaau+0cEdISeCaeb/8AsZPmt0/KHuGm1KVOFbet6lFrc4yW9ST5PJwI1NbZJrE84ezrjia7S7R2A7U/b6LjUwrmnhTS3e8i+FVLll5TXJrxR2cGXzK8+rzeu0n9Pfl0np+y2E6iAAAAAAAAAAAAAAAAAAAAAAAAAAAAAAAHyUsLL4Acd7U9pvezr3ec0KKdO2WcKTfGp5y3Py2Sem1KzaXJ1UTqc1MFenf2cv0ek6tVOW9zll+Lbyzj6rJtWZe00eOKxER2d11PR4uyUcb4wX8Hg8OqtGo39ZS4NRP9RMTPKXONF1Kdhdwrxz3Xia/PTeNuPnhZXikex0+bhmLQv6vTxmxzT+b9n6Ata8akIVINShKKlFrhKMllNejO3E7xvDx0xMTtPVlMsAAAAAAAAAAAAAAAAAAAAAAAAAAAAAACie0vX1Ck7OGducU6rX4aed0POWGsdM9Teld1fUZeGOGOsuPdt6+x7i0j+GPvKmHxnLgn5DU22iKseDY+Ob557ztHtB2Ot9qvTXRnn/EL7Ypew00bO+VoZpNfo/0fP622vv8Am5lZ2yb/AJuOdorfYqy8z2ejvxUh6bfeN3SPZPrXvrZ20n95Q3Ry8uVKXwP0e1HyUep6DSZOKm3o8z4rg4MvHHS337/uvZacsAAAAAAAAAAAAAAAAAAAAAAAAAAAAAiO0muQs6LqTw5vKpQzvqTxuiui6vkjMRu0veKV4pccuKsp1HVqy2pZdatJ89lbl4LOykuhYiNnHvktkmdutuUfr+0OfXF07itOtLjKTe/kuS+WDn5b7zMvW6PTxipXHXpHJcuwdP76LPP+KW/25drHHwu2J9z9v+jxExtZxvxOXdsKHfbxzPUeH3+HZ6PDO+OEf2L1V2t9Rn+CUlSqf21Gln0ey/Q72mycN4lW1+DzcFo7xzj9HfUdh5J9AAAAAAAAAAAAAAAAAAAAAAAAAAABq6nqFO3pSrVZRjCKy2/okuLb4JLi2GJmI5y47r2tTvKzrVO7FZVGG77uD5vrJ8W/JcixSuzlajNOSeGOiq9rLvYoKmvjqvL8KccYXq2zTNbau3qseGYfMzcfav3n9lZtIHNyS9ZhqvvYiGJpnn/Ep+F0KfK63Qqfd+h5G1fjci9fjUXtXSymd3QW5u5pp+BRaseKfD+Tv1lPLvXYnV3d2VCrJ5qKOxV6+8h3ZN+eNr9x2sN+OkS8drMPk5rUjp29p6J4lVgAAAAAAAAAAAAAAAAAAAAAAAA+SljiBXNc7bWlrmLqqrV4e7oONWeeksPEP3NCObFpisby5jr+uVr2r72u9mEf6dGLbhT/AFP809/xP0wTVrEc3OzZ5yfDXoi6c9uSjnC5volxfyTNo5zsgtXgrup2t332i4lNfAnsw8Ix4L+SnlvvaZej0Gn8nFFe/Wfd7tYcClkl2cdV87JRw0cDXzvC9WOTpFvU7voeavX4nMvX4lc7QRymdLSTtLp6booF3DEj0GOeSyv3se1TZqV7ST+JKrTXiu7UXy2H6M6miv1q4XjGLlXJHtP3j/l1QvuEAAAAAAAAAAAAAAAAAAAAAAANHVdThbwc5v8AtisbU30SNq1m3RBqNRTBXivLk/ajUa988V6mKGcqlDuwWPzc5vz9Eibyohzv/I2t8qv7MKSxBJeRnaI6Nd75J5o+5vd5pNlvHh2YNQu/c20pZ+8q5hDwgn3pevD0Nb24ab+qXBi83Pt2rzn37KzbQKN57PR4680vaR3oqZJ5L1IXns3HGDg6zmt06Lzbz3HDvXmpXjmi9WWUy1p52XNOoeow7zO9htyWpfNB1J2l1RuE8KE058Xmm+7UWFxey5Y8cF3DfgvEq2qxRlxWp6/fs/RNOakk08ppNPqnwZ2njXoAAAAAAAAAAAAAAAAAAAAADQ1rVqVpSdatLZgtyXOcuUIrm9z+r4Jhi07Ru4/rXayVepKpLdndFcoxT3RLNbRWNnFy4L5snHZX7vV88zScixj0kQibi+yRTZepg2YrKLrVFBPjnL/KlxYr8U7N8toxUm3p92jrl576t3f6cO5BdIr/AO+hHktvK3osHl4+fWecvFCGCpaXWxxslbKO9FTLK3VdtBXA4mqWaLdby3HItHNWvHNrX+9EuJNgUrVob2drBPJblDSLrDuPs41NXFhS3pzpL3M/B01iPzhsP1Oxp78WOJeR1+Hys9o7Tzj9f26LQTqYAAAAAAAAAAAAAAAAAAAGjqOr0rdfeTSfRd6T/ag0vkrXrLiXtN12rdXCaUo29NYpRfNvG1UeNzk/oseOc9GMd65FFldvmacUrPkwxSuGzG6SMTHKqYbRRJwqfZ7Zz/6tZbMP00/zepL8ld+8qU18/URX8NOc+6Gt4FW07OzjjeW/SRXtK5SEtp8N6KuWVmq5aKsYOLqVisLLQluOZaOaG8Md3wNsbbF1VTV4HV08raAqLDOjVhevZBqOxcV7dvdUpqpFPHxU3hpeLjP5Q8N9/RX5zVxPGMW9K5PTl9f5/d1w6LgAAAAAAAAAAAAAAAADzKSSy2kvHcGJnZC3/aWlTyoZqS/Tuj/lz9Mm0VlVyayleUc1bv8AtHXqZjtKEX+Tc8dNrj8sG3DEKttTkt/hA1Hltvjz8Q0q0b23jUi4zWV/HijCaszE7wouu6JKi3JLap9enmRWq6mnzxblPVAS3Gm69Db0e199USf9OPeqPpFcvN8DekcUq+qy+Vj3jrPKHjVLz31Vy/Cu7BclFcEa3tvKTS4PLxxXv1n3KMCtaXRxw3aUeBDaVqExp8OBSyymhbNKXA5OdPVYKPA51oR36lw9xmnJmnVXtVpnR08rStXEd506TyYZdF1F2tzRuF/06ik/GO9TXrFyXqT4r8N4sg1OKMuKaesf37f3fouE1JZXA7bxj0AAAAAAAAAAAAADWu7+nSWZzivDi35JbzMRMo8mWmON7Sr972obyqUMfqnv/wC1G8U9VDJr5/BH1QV5f1KrzUk34cEvRbjbaIU75L5PmlpzYYiGGbMJIYJmJSVYJmqWGvVWcp4a8TVLCo6/2d3OpR8XKP8A4/8ABrML+HUbcrfVGX7+zUFbr+rPvVWuXSHoZt8Fdu7OGP6jL5s/LHKP3RVCBXtLq0r3btKJBaVulW5bx3kN55J4TVhDgUsspqrPpywcvNKaqbpMo2aWh6qcDEMV6obUo7i7issx0Vi8hvOnjnkS0pInYdx9nGq/abCllr3lP7me/wDJjYl6wcWdnT34qQ8n4hh8rPMR0nnH891pJlIAAAAAAAAAAAEbrFGtKOaM9lpPMcLMvKX4WbVmO6vnpkmv+3OyjVnLae1naz3trjnxJd3FtE7/ABdWOUgxs8SkYbRDxJhvDFJmG8QwTZiUkMUzVJDBMxKWEJrN/GnFybyo8F+af+0v58jMbVjilmKzkt5cd+vsolWo6k3OXFsrWnfm72LHFYisdmelEhtK7WrapxIplYrDftokF5SxCasY8CjllLELFYrgc3KmhLUipZpZklwNYawjb2O5ljFKzXorV/A6mKWZRckW4lhdPZNqnuryVu33K8e6uXvKeZLH7dv6F3R32tw+rkeL4eLFGSPw/aXZDpPOAAAAAAAAAAAAAR2q6PC4W9YnyksZ8n1RmJ2QZsFcnXr6qTqenTt5Ymtz+GS3xl5Pr4EkTu5eTDbHPxNFyMtIhjkzDaIY5MNohikzEpIhimzVvCOvbtR2lnGPjkvw+Hn/AAZiN+rabTG0R1lz3V9Qdee74Fuil0IMl93a0mn8qv592GjAgtLo0q24RIZlZrDZoxI7SmiEjawK15SQmrOBSySlhO2i4FDIkhJUytZrZkfA1hr3adzHcS0lNSVf1CHE6OKzdCVo7y9WeTD1ZXcqFWnWh8dOcZx8XF5w/B8PUlpbhmJR5ccZKzSekxs/RWm3ka9GnWpvNOcYzi/CSTWfE7dZiY3h4u9Zpaaz2bJlqAAAAAAAAAAAABjr0Izi4TipRfFPemGLVi0bSpmudmZU8zo5lDnHjKHl+ZfU3izn5dLNedeitSkbK0QxyYbQxyNW8NC8ut0lF4x8UtzUOqX6jNa7k34J26zPSFG7Qat7x+7p52Fxectvm2+pFlydodbRaSa/HfrKKpUytazsY6tmECK0rEQ2acSKZS1huUKe8itKWISdtTKt7JIhMWsCnklJEJe1iUskt4b9Mgs1symsNGtXRJXkmohL9cS7ilKgrmJ0KTyay02iZh1z2R6uqlrK1k/vKM20utOo3JP0ltL5HT0l4mnD6PNeLYZrl8ztb7x1X4tuWAAAAAAAAAAAAAAAV/XezUK+Z08QreWIz/uS5+JmJQZcEW5x1Uyej11N03TntJ9G0/FNbmvE3iN+ahaLVtwbTM/zu2JdjrmpF/04LfmLn95Lw7qcYr92fIRNe6WcGbbltv8Az8nNu3ULi1mrepSlSi13XjMZr9M1mL8smmXJ2hc0Gh2njvzlUqdMpzLv0pENmECOZTVqzwgRzKaIbdGkRWskhIW9Er3skiEnb0ireW8JS2pla8t4SVBFS7dt0yKzWyV0rSZ3D3d2HOTW7yXVl3ReHZNTO8cq+v7fzZQ1Wspg5dZ9FostBo00u4pS6zSm/Tkj0+n8NwYY5RvPrLiZddmyd9o9I5M9zpFCpFxlRpNPj3Ir6reWpwY5jaax9EddTmrO8Wn6qN2o9neU6lm9/H3U23n+yb4eT+aKWXQRHPH9HV0vi88q5vrH/MOYV6ThJxlGUZJ4kpJxcX0afBlLaY5S7sTExvE7pvsNrH2O+pVJPFKWaVXoozxiXpJReeiZY0+TgvG6lr8Hm4ZiOsc4/ntu70mdd5N9AAAAAAAAAAAAAAAAAAEX2l0GlqFtO2rp7Et6awpU5L4ZxfJr6ptPc2YmN42bUvNLbw/N2vaJOyuatrV+KD3Sw0qkXvhUj4NfJ5XIpX3rO0u7imMlYtDVp0yGZWIq3KNAhteEkQ36FsV7ZG8QkKFuVrXbxCQoUSC120Q3qVMgmW8Q3qccEEyynuz+iuu1OeVRT/za5Lw8Tp+H+HTqJ47/ACR/dy9drYxRw1+b7LvSpqKUYpJLcklhL0PV1rWscNY2h52ZmZ3l7NmAABVO2XYynfL3kGoXSWFP8M0vw1Evo1vX0K2fTxk5xylf0Wvtp/hnnX09PZxfUbGVGpUo1VipBuM1ueH581vXzOXas1ttPWHp8eSt6xevSXdexOsK7sqNRvNRRUKvVVILEs+e6X7jsYb8dIl5PWYfJzWr26x7J4lVQAAAAAAAAAAAAAAAAAAUD2tdmvtNvG6pr76gntfrpPG0vOPxf5dSvqKb139F/QZuC/BPSfu5NbWLeDj2yu9FUnQ059CtbM3iqQp2OORWtlbRDapWhFbI22bVO3I5u2iGeFPBHM7spfQdKdxUw8qlH43wz+lPqXfD9HOpyc/ljr+yjrtXGCnL5p6fu6BSpqKUYrEUsJdF0PY1rFY2h5eZmZ3l7MsAAAAArXbHsnTv6b3RjcxX3dTHThCeN7j/ABy8YM2CuSPz9VzR62+nt617wqPs2uZ2V5V0+5Uqcqi2oKXOcE8uL4NSinvW7uFfSzNLzSzo+JVrnxRnxzvtyn2/7+7qSZfcJ9AAAAAAAAAAAAAAAAAAHmpBSTTWU0011T4oxMHTm5Vc9mvs9WdLHdT7j6we+P8Ax5pnjtfacGWafrHs9Vps9cuKL9+/u2Kem4XA5s590vmwyfYscjTzTzYeXbGePdtGR5dHBmLM8bY03TpV6ihHcuMnjKiuvmXNHpr6nJw16d59IQ6jU1wU4p/RfrCzjRgqcFiK+bfNvxPZ4MFMNIpTpDy+XLbLeb26tkmRgAAAAAANLUNLpV9l1IpyhJTpy4SpyTypRly/h8zW1It1b0yWpvwz16txI2aPoAAAAAAAAAAAAAAAAAAARer2Knsz5rc/J/8Av+TzP+pNPPlRnr+HlPtP+fut6XNNN6+rR+xo8V5srXnS8VLIzGVvXNLTrWmCauRPXLu1aVlKrPYgt/PpFc2zo6PT5NReKUjn9oTWz1xU4rLdpmnRoQ2Y8XvlLnJnudJpMempw1/WfVwdRqLZrcVv0hulpAAAAAAAAAAAAAAAAAAAAAAAAAAAAAAAPNSOU14EGpwVz4rYrdLRMMxO07olrDwfKs2K2LJOO3WJ2XonfmETL47R1OG5dTreG+GZ9VO9Y2r/APU9P8/ox5sU6pK0tY044ivN82+rPoGj0ePS4+DHHvPefdTyZbZJ3szltoAAAAAAAAAAAAAAAAAAAAAAAAAAAAAAAADSuLZuWVjHPzPK+LeBZNTqPNxTEbxz39Y7/RPTLEV2l7p2aXHe/oS6P/TWDH8WaeOfpH07sWzTPRspYPR0pWkRWsbRCF9Ng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613" y="3534770"/>
            <a:ext cx="4551703" cy="3050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910" y="4475512"/>
            <a:ext cx="1443440" cy="144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3029807" y="5076624"/>
            <a:ext cx="537534" cy="266255"/>
          </a:xfrm>
          <a:prstGeom prst="rightArrow">
            <a:avLst>
              <a:gd name="adj1" fmla="val 31022"/>
              <a:gd name="adj2" fmla="val 5292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99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57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2.5 Image Filtering: Customized</a:t>
            </a:r>
            <a:endParaRPr lang="zh-TW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08100"/>
            <a:ext cx="8229600" cy="4965700"/>
          </a:xfrm>
        </p:spPr>
        <p:txBody>
          <a:bodyPr>
            <a:noAutofit/>
          </a:bodyPr>
          <a:lstStyle/>
          <a:p>
            <a:pPr marL="457200" lvl="1" indent="0">
              <a:spcBef>
                <a:spcPts val="500"/>
              </a:spcBef>
              <a:buNone/>
            </a:pPr>
            <a:r>
              <a:rPr lang="en-US" altLang="zh-CN" sz="20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 </a:t>
            </a:r>
            <a:r>
              <a:rPr lang="en-US" altLang="zh-TW" sz="20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Customize a stronger edge detector</a:t>
            </a:r>
            <a:endParaRPr lang="en-US" altLang="zh-TW" sz="2000" dirty="0" smtClean="0">
              <a:latin typeface="Courier New"/>
              <a:cs typeface="Courier New"/>
            </a:endParaRPr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zh-TW" sz="2000" dirty="0" smtClean="0">
                <a:latin typeface="Courier New"/>
                <a:cs typeface="Courier New"/>
              </a:rPr>
              <a:t>f1 </a:t>
            </a:r>
            <a:r>
              <a:rPr lang="en-US" altLang="zh-TW" sz="2000" dirty="0">
                <a:latin typeface="Courier New"/>
                <a:cs typeface="Courier New"/>
              </a:rPr>
              <a:t>= [3,10,3; 0,0,0; -3,-10,-3</a:t>
            </a:r>
            <a:r>
              <a:rPr lang="en-US" altLang="zh-TW" sz="2000" dirty="0" smtClean="0"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/>
                <a:cs typeface="Courier New"/>
              </a:rPr>
              <a:t>	</a:t>
            </a:r>
            <a:r>
              <a:rPr lang="en-US" altLang="zh-TW" sz="2000" dirty="0" smtClean="0">
                <a:latin typeface="Courier New"/>
                <a:cs typeface="Courier New"/>
              </a:rPr>
              <a:t>I1 = filter2(f1, Ig);</a:t>
            </a:r>
          </a:p>
          <a:p>
            <a:pPr marL="0" indent="0">
              <a:buNone/>
            </a:pPr>
            <a:endParaRPr lang="en-US" altLang="zh-TW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	%</a:t>
            </a:r>
            <a:r>
              <a:rPr lang="zh-TW" altLang="en-US" sz="20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0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Customize a diagonal edge detector</a:t>
            </a:r>
            <a:endParaRPr lang="en-US" altLang="zh-TW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Courier New"/>
                <a:cs typeface="Courier New"/>
              </a:rPr>
              <a:t>	f2 = [0,1,2; -1,0,1; -2,-1,0];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/>
                <a:cs typeface="Courier New"/>
              </a:rPr>
              <a:t>	</a:t>
            </a:r>
            <a:r>
              <a:rPr lang="en-US" altLang="zh-TW" sz="2000" dirty="0" smtClean="0">
                <a:latin typeface="Courier New"/>
                <a:cs typeface="Courier New"/>
              </a:rPr>
              <a:t>I2 = filter2(f2, Ig);</a:t>
            </a:r>
          </a:p>
        </p:txBody>
      </p:sp>
      <p:sp>
        <p:nvSpPr>
          <p:cNvPr id="4" name="AutoShape 2" descr="data:image/jpeg;base64,/9j/4AAQSkZJRgABAQAAAQABAAD/2wCEAAkGBxQQEBEQERMPFQ8WEhQUEhcSFA8PFRAVFRQWGBQRFRUYHCggGBonHBQVITIjJSkrLi8vFx8zODM4NygtLisBCgoKDg0OGxAQGywkICQsLCwsLCwsLCwsNCwsLCwsLCwvLSwsLCwsLCwsLCwsLCwsLCwsLCwsLCwsLCwsLCwsLP/AABEIAMIBAwMBEQACEQEDEQH/xAAcAAEAAgMBAQEAAAAAAAAAAAAABQYDBAcCAQj/xAA6EAACAQMBBQUFBwQBBQAAAAAAAQIDBBEFEiExQVEGImFxgQcTMpGhFCNCUmKCsTNyksHRQ6LS4fD/xAAbAQEAAgMBAQAAAAAAAAAAAAAAAwQBAgUGB//EADQRAQACAQIEBAQFAwQDAAAAAAABAgMEERIhMUEFE1FxIjKRsUJhgdHwFKHhBiPB8RUkUv/aAAwDAQACEQMRAD8A7iAAAAAAAAAAAAAAAAAAAAAAAAAAAAAAAAAAAAAAAAAAAAAAAAAAAAAAAAAAAAAAAAAAAAAAAAAAAAAAAAAAAAAAAAAAAAAAAAAABDa92mt7KLdaok1Ha2YpyljOE8cFwfFrgZ25btZvWLRXvPZq9nO2lpftxo1MVF+CovdzkusU90l5ZI4yVmdolYyafJjjitHJYzdCAAAAAAAAAAAAAAAAAAAAAAAAAAAAAAAAABE9otXVrR2+NSUtilH803wz+lJNvwXkbVrxTsiz5oxUm89n5+7bao61y6G05KL2qsnxqVWuL8EnhLlhdEaau+0cEdISeCaeb/8AsZPmt0/KHuGm1KVOFbet6lFrc4yW9ST5PJwI1NbZJrE84ezrjia7S7R2A7U/b6LjUwrmnhTS3e8i+FVLll5TXJrxR2cGXzK8+rzeu0n9Pfl0np+y2E6iAAAAAAAAAAAAAAAAAAAAAAAAAAAAAAAHyUsLL4Acd7U9pvezr3ec0KKdO2WcKTfGp5y3Py2Sem1KzaXJ1UTqc1MFenf2cv0ek6tVOW9zll+Lbyzj6rJtWZe00eOKxER2d11PR4uyUcb4wX8Hg8OqtGo39ZS4NRP9RMTPKXONF1Kdhdwrxz3Xia/PTeNuPnhZXikex0+bhmLQv6vTxmxzT+b9n6Ata8akIVINShKKlFrhKMllNejO3E7xvDx0xMTtPVlMsAAAAAAAAAAAAAAAAAAAAAAAAAAAAAACie0vX1Ck7OGducU6rX4aed0POWGsdM9Teld1fUZeGOGOsuPdt6+x7i0j+GPvKmHxnLgn5DU22iKseDY+Ob557ztHtB2Ot9qvTXRnn/EL7Ypew00bO+VoZpNfo/0fP622vv8Am5lZ2yb/AJuOdorfYqy8z2ejvxUh6bfeN3SPZPrXvrZ20n95Q3Ry8uVKXwP0e1HyUep6DSZOKm3o8z4rg4MvHHS337/uvZacsAAAAAAAAAAAAAAAAAAAAAAAAAAAAAiO0muQs6LqTw5vKpQzvqTxuiui6vkjMRu0veKV4pccuKsp1HVqy2pZdatJ89lbl4LOykuhYiNnHvktkmdutuUfr+0OfXF07itOtLjKTe/kuS+WDn5b7zMvW6PTxipXHXpHJcuwdP76LPP+KW/25drHHwu2J9z9v+jxExtZxvxOXdsKHfbxzPUeH3+HZ6PDO+OEf2L1V2t9Rn+CUlSqf21Gln0ey/Q72mycN4lW1+DzcFo7xzj9HfUdh5J9AAAAAAAAAAAAAAAAAAAAAAAAAAABq6nqFO3pSrVZRjCKy2/okuLb4JLi2GJmI5y47r2tTvKzrVO7FZVGG77uD5vrJ8W/JcixSuzlajNOSeGOiq9rLvYoKmvjqvL8KccYXq2zTNbau3qseGYfMzcfav3n9lZtIHNyS9ZhqvvYiGJpnn/Ep+F0KfK63Qqfd+h5G1fjci9fjUXtXSymd3QW5u5pp+BRaseKfD+Tv1lPLvXYnV3d2VCrJ5qKOxV6+8h3ZN+eNr9x2sN+OkS8drMPk5rUjp29p6J4lVgAAAAAAAAAAAAAAAAAAAAAAAA+SljiBXNc7bWlrmLqqrV4e7oONWeeksPEP3NCObFpisby5jr+uVr2r72u9mEf6dGLbhT/AFP809/xP0wTVrEc3OzZ5yfDXoi6c9uSjnC5volxfyTNo5zsgtXgrup2t332i4lNfAnsw8Ix4L+SnlvvaZej0Gn8nFFe/Wfd7tYcClkl2cdV87JRw0cDXzvC9WOTpFvU7voeavX4nMvX4lc7QRymdLSTtLp6booF3DEj0GOeSyv3se1TZqV7ST+JKrTXiu7UXy2H6M6miv1q4XjGLlXJHtP3j/l1QvuEAAAAAAAAAAAAAAAAAAAAAAANHVdThbwc5v8AtisbU30SNq1m3RBqNRTBXivLk/ajUa988V6mKGcqlDuwWPzc5vz9Eibyohzv/I2t8qv7MKSxBJeRnaI6Nd75J5o+5vd5pNlvHh2YNQu/c20pZ+8q5hDwgn3pevD0Nb24ab+qXBi83Pt2rzn37KzbQKN57PR4680vaR3oqZJ5L1IXns3HGDg6zmt06Lzbz3HDvXmpXjmi9WWUy1p52XNOoeow7zO9htyWpfNB1J2l1RuE8KE058Xmm+7UWFxey5Y8cF3DfgvEq2qxRlxWp6/fs/RNOakk08ppNPqnwZ2njXoAAAAAAAAAAAAAAAAAAAAADQ1rVqVpSdatLZgtyXOcuUIrm9z+r4Jhi07Ru4/rXayVepKpLdndFcoxT3RLNbRWNnFy4L5snHZX7vV88zScixj0kQibi+yRTZepg2YrKLrVFBPjnL/KlxYr8U7N8toxUm3p92jrl576t3f6cO5BdIr/AO+hHktvK3osHl4+fWecvFCGCpaXWxxslbKO9FTLK3VdtBXA4mqWaLdby3HItHNWvHNrX+9EuJNgUrVob2drBPJblDSLrDuPs41NXFhS3pzpL3M/B01iPzhsP1Oxp78WOJeR1+Hys9o7Tzj9f26LQTqYAAAAAAAAAAAAAAAAAAAGjqOr0rdfeTSfRd6T/ag0vkrXrLiXtN12rdXCaUo29NYpRfNvG1UeNzk/oseOc9GMd65FFldvmacUrPkwxSuGzG6SMTHKqYbRRJwqfZ7Zz/6tZbMP00/zepL8ld+8qU18/URX8NOc+6Gt4FW07OzjjeW/SRXtK5SEtp8N6KuWVmq5aKsYOLqVisLLQluOZaOaG8Md3wNsbbF1VTV4HV08raAqLDOjVhevZBqOxcV7dvdUpqpFPHxU3hpeLjP5Q8N9/RX5zVxPGMW9K5PTl9f5/d1w6LgAAAAAAAAAAAAAAAADzKSSy2kvHcGJnZC3/aWlTyoZqS/Tuj/lz9Mm0VlVyayleUc1bv8AtHXqZjtKEX+Tc8dNrj8sG3DEKttTkt/hA1Hltvjz8Q0q0b23jUi4zWV/HijCaszE7wouu6JKi3JLap9enmRWq6mnzxblPVAS3Gm69Db0e199USf9OPeqPpFcvN8DekcUq+qy+Vj3jrPKHjVLz31Vy/Cu7BclFcEa3tvKTS4PLxxXv1n3KMCtaXRxw3aUeBDaVqExp8OBSyymhbNKXA5OdPVYKPA51oR36lw9xmnJmnVXtVpnR08rStXEd506TyYZdF1F2tzRuF/06ik/GO9TXrFyXqT4r8N4sg1OKMuKaesf37f3fouE1JZXA7bxj0AAAAAAAAAAAAADWu7+nSWZzivDi35JbzMRMo8mWmON7Sr972obyqUMfqnv/wC1G8U9VDJr5/BH1QV5f1KrzUk34cEvRbjbaIU75L5PmlpzYYiGGbMJIYJmJSVYJmqWGvVWcp4a8TVLCo6/2d3OpR8XKP8A4/8ABrML+HUbcrfVGX7+zUFbr+rPvVWuXSHoZt8Fdu7OGP6jL5s/LHKP3RVCBXtLq0r3btKJBaVulW5bx3kN55J4TVhDgUsspqrPpywcvNKaqbpMo2aWh6qcDEMV6obUo7i7issx0Vi8hvOnjnkS0pInYdx9nGq/abCllr3lP7me/wDJjYl6wcWdnT34qQ8n4hh8rPMR0nnH891pJlIAAAAAAAAAAAEbrFGtKOaM9lpPMcLMvKX4WbVmO6vnpkmv+3OyjVnLae1naz3trjnxJd3FtE7/ABdWOUgxs8SkYbRDxJhvDFJmG8QwTZiUkMUzVJDBMxKWEJrN/GnFybyo8F+af+0v58jMbVjilmKzkt5cd+vsolWo6k3OXFsrWnfm72LHFYisdmelEhtK7WrapxIplYrDftokF5SxCasY8CjllLELFYrgc3KmhLUipZpZklwNYawjb2O5ljFKzXorV/A6mKWZRckW4lhdPZNqnuryVu33K8e6uXvKeZLH7dv6F3R32tw+rkeL4eLFGSPw/aXZDpPOAAAAAAAAAAAAAR2q6PC4W9YnyksZ8n1RmJ2QZsFcnXr6qTqenTt5Ymtz+GS3xl5Pr4EkTu5eTDbHPxNFyMtIhjkzDaIY5MNohikzEpIhimzVvCOvbtR2lnGPjkvw+Hn/AAZiN+rabTG0R1lz3V9Qdee74Fuil0IMl93a0mn8qv592GjAgtLo0q24RIZlZrDZoxI7SmiEjawK15SQmrOBSySlhO2i4FDIkhJUytZrZkfA1hr3adzHcS0lNSVf1CHE6OKzdCVo7y9WeTD1ZXcqFWnWh8dOcZx8XF5w/B8PUlpbhmJR5ccZKzSekxs/RWm3ka9GnWpvNOcYzi/CSTWfE7dZiY3h4u9Zpaaz2bJlqAAAAAAAAAAAABjr0Izi4TipRfFPemGLVi0bSpmudmZU8zo5lDnHjKHl+ZfU3izn5dLNedeitSkbK0QxyYbQxyNW8NC8ut0lF4x8UtzUOqX6jNa7k34J26zPSFG7Qat7x+7p52Fxectvm2+pFlydodbRaSa/HfrKKpUytazsY6tmECK0rEQ2acSKZS1huUKe8itKWISdtTKt7JIhMWsCnklJEJe1iUskt4b9Mgs1symsNGtXRJXkmohL9cS7ilKgrmJ0KTyay02iZh1z2R6uqlrK1k/vKM20utOo3JP0ltL5HT0l4mnD6PNeLYZrl8ztb7x1X4tuWAAAAAAAAAAAAAAAV/XezUK+Z08QreWIz/uS5+JmJQZcEW5x1Uyej11N03TntJ9G0/FNbmvE3iN+ahaLVtwbTM/zu2JdjrmpF/04LfmLn95Lw7qcYr92fIRNe6WcGbbltv8Az8nNu3ULi1mrepSlSi13XjMZr9M1mL8smmXJ2hc0Gh2njvzlUqdMpzLv0pENmECOZTVqzwgRzKaIbdGkRWskhIW9Er3skiEnb0ireW8JS2pla8t4SVBFS7dt0yKzWyV0rSZ3D3d2HOTW7yXVl3ReHZNTO8cq+v7fzZQ1Wspg5dZ9FostBo00u4pS6zSm/Tkj0+n8NwYY5RvPrLiZddmyd9o9I5M9zpFCpFxlRpNPj3Ir6reWpwY5jaax9EddTmrO8Wn6qN2o9neU6lm9/H3U23n+yb4eT+aKWXQRHPH9HV0vi88q5vrH/MOYV6ThJxlGUZJ4kpJxcX0afBlLaY5S7sTExvE7pvsNrH2O+pVJPFKWaVXoozxiXpJReeiZY0+TgvG6lr8Hm4ZiOsc4/ntu70mdd5N9AAAAAAAAAAAAAAAAAAEX2l0GlqFtO2rp7Et6awpU5L4ZxfJr6ptPc2YmN42bUvNLbw/N2vaJOyuatrV+KD3Sw0qkXvhUj4NfJ5XIpX3rO0u7imMlYtDVp0yGZWIq3KNAhteEkQ36FsV7ZG8QkKFuVrXbxCQoUSC120Q3qVMgmW8Q3qccEEyynuz+iuu1OeVRT/za5Lw8Tp+H+HTqJ47/ACR/dy9drYxRw1+b7LvSpqKUYpJLcklhL0PV1rWscNY2h52ZmZ3l7NmAABVO2XYynfL3kGoXSWFP8M0vw1Evo1vX0K2fTxk5xylf0Wvtp/hnnX09PZxfUbGVGpUo1VipBuM1ueH581vXzOXas1ttPWHp8eSt6xevSXdexOsK7sqNRvNRRUKvVVILEs+e6X7jsYb8dIl5PWYfJzWr26x7J4lVQAAAAAAAAAAAAAAAAAAUD2tdmvtNvG6pr76gntfrpPG0vOPxf5dSvqKb139F/QZuC/BPSfu5NbWLeDj2yu9FUnQ059CtbM3iqQp2OORWtlbRDapWhFbI22bVO3I5u2iGeFPBHM7spfQdKdxUw8qlH43wz+lPqXfD9HOpyc/ljr+yjrtXGCnL5p6fu6BSpqKUYrEUsJdF0PY1rFY2h5eZmZ3l7MsAAAAArXbHsnTv6b3RjcxX3dTHThCeN7j/ABy8YM2CuSPz9VzR62+nt617wqPs2uZ2V5V0+5Uqcqi2oKXOcE8uL4NSinvW7uFfSzNLzSzo+JVrnxRnxzvtyn2/7+7qSZfcJ9AAAAAAAAAAAAAAAAAAHmpBSTTWU0011T4oxMHTm5Vc9mvs9WdLHdT7j6we+P8Ax5pnjtfacGWafrHs9Vps9cuKL9+/u2Kem4XA5s590vmwyfYscjTzTzYeXbGePdtGR5dHBmLM8bY03TpV6ihHcuMnjKiuvmXNHpr6nJw16d59IQ6jU1wU4p/RfrCzjRgqcFiK+bfNvxPZ4MFMNIpTpDy+XLbLeb26tkmRgAAAAAANLUNLpV9l1IpyhJTpy4SpyTypRly/h8zW1It1b0yWpvwz16txI2aPoAAAAAAAAAAAAAAAAAAARer2Knsz5rc/J/8Av+TzP+pNPPlRnr+HlPtP+fut6XNNN6+rR+xo8V5srXnS8VLIzGVvXNLTrWmCauRPXLu1aVlKrPYgt/PpFc2zo6PT5NReKUjn9oTWz1xU4rLdpmnRoQ2Y8XvlLnJnudJpMempw1/WfVwdRqLZrcVv0hulpAAAAAAAAAAAAAAAAAAAAAAAAAAAAAAAPNSOU14EGpwVz4rYrdLRMMxO07olrDwfKs2K2LJOO3WJ2XonfmETL47R1OG5dTreG+GZ9VO9Y2r/APU9P8/ox5sU6pK0tY044ivN82+rPoGj0ePS4+DHHvPefdTyZbZJ3szltoAAAAAAAAAAAAAAAAAAAAAAAAAAAAAAAADSuLZuWVjHPzPK+LeBZNTqPNxTEbxz39Y7/RPTLEV2l7p2aXHe/oS6P/TWDH8WaeOfpH07sWzTPRspYPR0pWkRWsbRCF9Ng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data:image/jpeg;base64,/9j/4AAQSkZJRgABAQAAAQABAAD/2wCEAAkGBxQQEBEQERMPFQ8WEhQUEhcSFA8PFRAVFRQWGBQRFRUYHCggGBonHBQVITIjJSkrLi8vFx8zODM4NygtLisBCgoKDg0OGxAQGywkICQsLCwsLCwsLCwsNCwsLCwsLCwvLSwsLCwsLCwsLCwsLCwsLCwsLCwsLCwsLCwsLCwsLP/AABEIAMIBAwMBEQACEQEDEQH/xAAcAAEAAgMBAQEAAAAAAAAAAAAABQYDBAcCAQj/xAA6EAACAQMBBQUFBwQBBQAAAAAAAQIDBBEFEiExQVEGImFxgQcTMpGhFCNCUmKCsTNyksHRQ6LS4fD/xAAbAQEAAgMBAQAAAAAAAAAAAAAAAwQBAgUGB//EADQRAQACAQIEBAQFAwQDAAAAAAABAgMEERIhMUEFE1FxIjKRsUJhgdHwFKHhBiPB8RUkUv/aAAwDAQACEQMRAD8A7iAAAAAAAAAAAAAAAAAAAAAAAAAAAAAAAAAAAAAAAAAAAAAAAAAAAAAAAAAAAAAAAAAAAAAAAAAAAAAAAAAAAAAAAAAAAAAAAAAABDa92mt7KLdaok1Ha2YpyljOE8cFwfFrgZ25btZvWLRXvPZq9nO2lpftxo1MVF+CovdzkusU90l5ZI4yVmdolYyafJjjitHJYzdCAAAAAAAAAAAAAAAAAAAAAAAAAAAAAAAAABE9otXVrR2+NSUtilH803wz+lJNvwXkbVrxTsiz5oxUm89n5+7bao61y6G05KL2qsnxqVWuL8EnhLlhdEaau+0cEdISeCaeb/8AsZPmt0/KHuGm1KVOFbet6lFrc4yW9ST5PJwI1NbZJrE84ezrjia7S7R2A7U/b6LjUwrmnhTS3e8i+FVLll5TXJrxR2cGXzK8+rzeu0n9Pfl0np+y2E6iAAAAAAAAAAAAAAAAAAAAAAAAAAAAAAAHyUsLL4Acd7U9pvezr3ec0KKdO2WcKTfGp5y3Py2Sem1KzaXJ1UTqc1MFenf2cv0ek6tVOW9zll+Lbyzj6rJtWZe00eOKxER2d11PR4uyUcb4wX8Hg8OqtGo39ZS4NRP9RMTPKXONF1Kdhdwrxz3Xia/PTeNuPnhZXikex0+bhmLQv6vTxmxzT+b9n6Ata8akIVINShKKlFrhKMllNejO3E7xvDx0xMTtPVlMsAAAAAAAAAAAAAAAAAAAAAAAAAAAAAACie0vX1Ck7OGducU6rX4aed0POWGsdM9Teld1fUZeGOGOsuPdt6+x7i0j+GPvKmHxnLgn5DU22iKseDY+Ob557ztHtB2Ot9qvTXRnn/EL7Ypew00bO+VoZpNfo/0fP622vv8Am5lZ2yb/AJuOdorfYqy8z2ejvxUh6bfeN3SPZPrXvrZ20n95Q3Ry8uVKXwP0e1HyUep6DSZOKm3o8z4rg4MvHHS337/uvZacsAAAAAAAAAAAAAAAAAAAAAAAAAAAAAiO0muQs6LqTw5vKpQzvqTxuiui6vkjMRu0veKV4pccuKsp1HVqy2pZdatJ89lbl4LOykuhYiNnHvktkmdutuUfr+0OfXF07itOtLjKTe/kuS+WDn5b7zMvW6PTxipXHXpHJcuwdP76LPP+KW/25drHHwu2J9z9v+jxExtZxvxOXdsKHfbxzPUeH3+HZ6PDO+OEf2L1V2t9Rn+CUlSqf21Gln0ey/Q72mycN4lW1+DzcFo7xzj9HfUdh5J9AAAAAAAAAAAAAAAAAAAAAAAAAAABq6nqFO3pSrVZRjCKy2/okuLb4JLi2GJmI5y47r2tTvKzrVO7FZVGG77uD5vrJ8W/JcixSuzlajNOSeGOiq9rLvYoKmvjqvL8KccYXq2zTNbau3qseGYfMzcfav3n9lZtIHNyS9ZhqvvYiGJpnn/Ep+F0KfK63Qqfd+h5G1fjci9fjUXtXSymd3QW5u5pp+BRaseKfD+Tv1lPLvXYnV3d2VCrJ5qKOxV6+8h3ZN+eNr9x2sN+OkS8drMPk5rUjp29p6J4lVgAAAAAAAAAAAAAAAAAAAAAAAA+SljiBXNc7bWlrmLqqrV4e7oONWeeksPEP3NCObFpisby5jr+uVr2r72u9mEf6dGLbhT/AFP809/xP0wTVrEc3OzZ5yfDXoi6c9uSjnC5volxfyTNo5zsgtXgrup2t332i4lNfAnsw8Ix4L+SnlvvaZej0Gn8nFFe/Wfd7tYcClkl2cdV87JRw0cDXzvC9WOTpFvU7voeavX4nMvX4lc7QRymdLSTtLp6booF3DEj0GOeSyv3se1TZqV7ST+JKrTXiu7UXy2H6M6miv1q4XjGLlXJHtP3j/l1QvuEAAAAAAAAAAAAAAAAAAAAAAANHVdThbwc5v8AtisbU30SNq1m3RBqNRTBXivLk/ajUa988V6mKGcqlDuwWPzc5vz9Eibyohzv/I2t8qv7MKSxBJeRnaI6Nd75J5o+5vd5pNlvHh2YNQu/c20pZ+8q5hDwgn3pevD0Nb24ab+qXBi83Pt2rzn37KzbQKN57PR4680vaR3oqZJ5L1IXns3HGDg6zmt06Lzbz3HDvXmpXjmi9WWUy1p52XNOoeow7zO9htyWpfNB1J2l1RuE8KE058Xmm+7UWFxey5Y8cF3DfgvEq2qxRlxWp6/fs/RNOakk08ppNPqnwZ2njXoAAAAAAAAAAAAAAAAAAAAADQ1rVqVpSdatLZgtyXOcuUIrm9z+r4Jhi07Ru4/rXayVepKpLdndFcoxT3RLNbRWNnFy4L5snHZX7vV88zScixj0kQibi+yRTZepg2YrKLrVFBPjnL/KlxYr8U7N8toxUm3p92jrl576t3f6cO5BdIr/AO+hHktvK3osHl4+fWecvFCGCpaXWxxslbKO9FTLK3VdtBXA4mqWaLdby3HItHNWvHNrX+9EuJNgUrVob2drBPJblDSLrDuPs41NXFhS3pzpL3M/B01iPzhsP1Oxp78WOJeR1+Hys9o7Tzj9f26LQTqYAAAAAAAAAAAAAAAAAAAGjqOr0rdfeTSfRd6T/ag0vkrXrLiXtN12rdXCaUo29NYpRfNvG1UeNzk/oseOc9GMd65FFldvmacUrPkwxSuGzG6SMTHKqYbRRJwqfZ7Zz/6tZbMP00/zepL8ld+8qU18/URX8NOc+6Gt4FW07OzjjeW/SRXtK5SEtp8N6KuWVmq5aKsYOLqVisLLQluOZaOaG8Md3wNsbbF1VTV4HV08raAqLDOjVhevZBqOxcV7dvdUpqpFPHxU3hpeLjP5Q8N9/RX5zVxPGMW9K5PTl9f5/d1w6LgAAAAAAAAAAAAAAAADzKSSy2kvHcGJnZC3/aWlTyoZqS/Tuj/lz9Mm0VlVyayleUc1bv8AtHXqZjtKEX+Tc8dNrj8sG3DEKttTkt/hA1Hltvjz8Q0q0b23jUi4zWV/HijCaszE7wouu6JKi3JLap9enmRWq6mnzxblPVAS3Gm69Db0e199USf9OPeqPpFcvN8DekcUq+qy+Vj3jrPKHjVLz31Vy/Cu7BclFcEa3tvKTS4PLxxXv1n3KMCtaXRxw3aUeBDaVqExp8OBSyymhbNKXA5OdPVYKPA51oR36lw9xmnJmnVXtVpnR08rStXEd506TyYZdF1F2tzRuF/06ik/GO9TXrFyXqT4r8N4sg1OKMuKaesf37f3fouE1JZXA7bxj0AAAAAAAAAAAAADWu7+nSWZzivDi35JbzMRMo8mWmON7Sr972obyqUMfqnv/wC1G8U9VDJr5/BH1QV5f1KrzUk34cEvRbjbaIU75L5PmlpzYYiGGbMJIYJmJSVYJmqWGvVWcp4a8TVLCo6/2d3OpR8XKP8A4/8ABrML+HUbcrfVGX7+zUFbr+rPvVWuXSHoZt8Fdu7OGP6jL5s/LHKP3RVCBXtLq0r3btKJBaVulW5bx3kN55J4TVhDgUsspqrPpywcvNKaqbpMo2aWh6qcDEMV6obUo7i7issx0Vi8hvOnjnkS0pInYdx9nGq/abCllr3lP7me/wDJjYl6wcWdnT34qQ8n4hh8rPMR0nnH891pJlIAAAAAAAAAAAEbrFGtKOaM9lpPMcLMvKX4WbVmO6vnpkmv+3OyjVnLae1naz3trjnxJd3FtE7/ABdWOUgxs8SkYbRDxJhvDFJmG8QwTZiUkMUzVJDBMxKWEJrN/GnFybyo8F+af+0v58jMbVjilmKzkt5cd+vsolWo6k3OXFsrWnfm72LHFYisdmelEhtK7WrapxIplYrDftokF5SxCasY8CjllLELFYrgc3KmhLUipZpZklwNYawjb2O5ljFKzXorV/A6mKWZRckW4lhdPZNqnuryVu33K8e6uXvKeZLH7dv6F3R32tw+rkeL4eLFGSPw/aXZDpPOAAAAAAAAAAAAAR2q6PC4W9YnyksZ8n1RmJ2QZsFcnXr6qTqenTt5Ymtz+GS3xl5Pr4EkTu5eTDbHPxNFyMtIhjkzDaIY5MNohikzEpIhimzVvCOvbtR2lnGPjkvw+Hn/AAZiN+rabTG0R1lz3V9Qdee74Fuil0IMl93a0mn8qv592GjAgtLo0q24RIZlZrDZoxI7SmiEjawK15SQmrOBSySlhO2i4FDIkhJUytZrZkfA1hr3adzHcS0lNSVf1CHE6OKzdCVo7y9WeTD1ZXcqFWnWh8dOcZx8XF5w/B8PUlpbhmJR5ccZKzSekxs/RWm3ka9GnWpvNOcYzi/CSTWfE7dZiY3h4u9Zpaaz2bJlqAAAAAAAAAAAABjr0Izi4TipRfFPemGLVi0bSpmudmZU8zo5lDnHjKHl+ZfU3izn5dLNedeitSkbK0QxyYbQxyNW8NC8ut0lF4x8UtzUOqX6jNa7k34J26zPSFG7Qat7x+7p52Fxectvm2+pFlydodbRaSa/HfrKKpUytazsY6tmECK0rEQ2acSKZS1huUKe8itKWISdtTKt7JIhMWsCnklJEJe1iUskt4b9Mgs1symsNGtXRJXkmohL9cS7ilKgrmJ0KTyay02iZh1z2R6uqlrK1k/vKM20utOo3JP0ltL5HT0l4mnD6PNeLYZrl8ztb7x1X4tuWAAAAAAAAAAAAAAAV/XezUK+Z08QreWIz/uS5+JmJQZcEW5x1Uyej11N03TntJ9G0/FNbmvE3iN+ahaLVtwbTM/zu2JdjrmpF/04LfmLn95Lw7qcYr92fIRNe6WcGbbltv8Az8nNu3ULi1mrepSlSi13XjMZr9M1mL8smmXJ2hc0Gh2njvzlUqdMpzLv0pENmECOZTVqzwgRzKaIbdGkRWskhIW9Er3skiEnb0ireW8JS2pla8t4SVBFS7dt0yKzWyV0rSZ3D3d2HOTW7yXVl3ReHZNTO8cq+v7fzZQ1Wspg5dZ9FostBo00u4pS6zSm/Tkj0+n8NwYY5RvPrLiZddmyd9o9I5M9zpFCpFxlRpNPj3Ir6reWpwY5jaax9EddTmrO8Wn6qN2o9neU6lm9/H3U23n+yb4eT+aKWXQRHPH9HV0vi88q5vrH/MOYV6ThJxlGUZJ4kpJxcX0afBlLaY5S7sTExvE7pvsNrH2O+pVJPFKWaVXoozxiXpJReeiZY0+TgvG6lr8Hm4ZiOsc4/ntu70mdd5N9AAAAAAAAAAAAAAAAAAEX2l0GlqFtO2rp7Et6awpU5L4ZxfJr6ptPc2YmN42bUvNLbw/N2vaJOyuatrV+KD3Sw0qkXvhUj4NfJ5XIpX3rO0u7imMlYtDVp0yGZWIq3KNAhteEkQ36FsV7ZG8QkKFuVrXbxCQoUSC120Q3qVMgmW8Q3qccEEyynuz+iuu1OeVRT/za5Lw8Tp+H+HTqJ47/ACR/dy9drYxRw1+b7LvSpqKUYpJLcklhL0PV1rWscNY2h52ZmZ3l7NmAABVO2XYynfL3kGoXSWFP8M0vw1Evo1vX0K2fTxk5xylf0Wvtp/hnnX09PZxfUbGVGpUo1VipBuM1ueH581vXzOXas1ttPWHp8eSt6xevSXdexOsK7sqNRvNRRUKvVVILEs+e6X7jsYb8dIl5PWYfJzWr26x7J4lVQAAAAAAAAAAAAAAAAAAUD2tdmvtNvG6pr76gntfrpPG0vOPxf5dSvqKb139F/QZuC/BPSfu5NbWLeDj2yu9FUnQ059CtbM3iqQp2OORWtlbRDapWhFbI22bVO3I5u2iGeFPBHM7spfQdKdxUw8qlH43wz+lPqXfD9HOpyc/ljr+yjrtXGCnL5p6fu6BSpqKUYrEUsJdF0PY1rFY2h5eZmZ3l7MsAAAAArXbHsnTv6b3RjcxX3dTHThCeN7j/ABy8YM2CuSPz9VzR62+nt617wqPs2uZ2V5V0+5Uqcqi2oKXOcE8uL4NSinvW7uFfSzNLzSzo+JVrnxRnxzvtyn2/7+7qSZfcJ9AAAAAAAAAAAAAAAAAAHmpBSTTWU0011T4oxMHTm5Vc9mvs9WdLHdT7j6we+P8Ax5pnjtfacGWafrHs9Vps9cuKL9+/u2Kem4XA5s590vmwyfYscjTzTzYeXbGePdtGR5dHBmLM8bY03TpV6ihHcuMnjKiuvmXNHpr6nJw16d59IQ6jU1wU4p/RfrCzjRgqcFiK+bfNvxPZ4MFMNIpTpDy+XLbLeb26tkmRgAAAAAANLUNLpV9l1IpyhJTpy4SpyTypRly/h8zW1It1b0yWpvwz16txI2aPoAAAAAAAAAAAAAAAAAAARer2Knsz5rc/J/8Av+TzP+pNPPlRnr+HlPtP+fut6XNNN6+rR+xo8V5srXnS8VLIzGVvXNLTrWmCauRPXLu1aVlKrPYgt/PpFc2zo6PT5NReKUjn9oTWz1xU4rLdpmnRoQ2Y8XvlLnJnudJpMempw1/WfVwdRqLZrcVv0hulpAAAAAAAAAAAAAAAAAAAAAAAAAAAAAAAPNSOU14EGpwVz4rYrdLRMMxO07olrDwfKs2K2LJOO3WJ2XonfmETL47R1OG5dTreG+GZ9VO9Y2r/APU9P8/ox5sU6pK0tY044ivN82+rPoGj0ePS4+DHHvPefdTyZbZJ3szltoAAAAAAAAAAAAAAAAAAAAAAAAAAAAAAAADSuLZuWVjHPzPK+LeBZNTqPNxTEbxz39Y7/RPTLEV2l7p2aXHe/oS6P/TWDH8WaeOfpH07sWzTPRspYPR0pWkRWsbRCF9Ng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838" y="4616160"/>
            <a:ext cx="1443440" cy="144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3081735" y="5217272"/>
            <a:ext cx="537534" cy="266255"/>
          </a:xfrm>
          <a:prstGeom prst="rightArrow">
            <a:avLst>
              <a:gd name="adj1" fmla="val 31022"/>
              <a:gd name="adj2" fmla="val 5292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4572988" y="6109214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Courier New"/>
                <a:cs typeface="Courier New"/>
              </a:rPr>
              <a:t>I1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84966" y="609671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Courier New"/>
                <a:cs typeface="Courier New"/>
              </a:rPr>
              <a:t>I2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548921" y="2955789"/>
            <a:ext cx="1939945" cy="981075"/>
            <a:chOff x="6746855" y="3000375"/>
            <a:chExt cx="1939945" cy="981075"/>
          </a:xfrm>
        </p:grpSpPr>
        <p:sp>
          <p:nvSpPr>
            <p:cNvPr id="9" name="Rectangle 8"/>
            <p:cNvSpPr/>
            <p:nvPr/>
          </p:nvSpPr>
          <p:spPr>
            <a:xfrm>
              <a:off x="6746855" y="3268147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Courier New"/>
                  <a:cs typeface="Courier New"/>
                </a:rPr>
                <a:t>f2</a:t>
              </a:r>
              <a:endParaRPr lang="en-US" dirty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4225" y="3000375"/>
              <a:ext cx="1552575" cy="981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6507074" y="1497255"/>
            <a:ext cx="2089157" cy="914400"/>
            <a:chOff x="6736877" y="1879979"/>
            <a:chExt cx="2089157" cy="914400"/>
          </a:xfrm>
        </p:grpSpPr>
        <p:sp>
          <p:nvSpPr>
            <p:cNvPr id="24" name="Rectangle 23"/>
            <p:cNvSpPr/>
            <p:nvPr/>
          </p:nvSpPr>
          <p:spPr>
            <a:xfrm>
              <a:off x="6736877" y="2152513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Courier New"/>
                  <a:cs typeface="Courier New"/>
                </a:rPr>
                <a:t>f1</a:t>
              </a:r>
              <a:endParaRPr lang="en-US" dirty="0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7259" y="1879979"/>
              <a:ext cx="1628775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591" y="4386375"/>
            <a:ext cx="17811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078" y="4393962"/>
            <a:ext cx="17621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821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57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3. Video Processing: Read Videos</a:t>
            </a:r>
            <a:endParaRPr lang="zh-TW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08100"/>
            <a:ext cx="8229600" cy="4965700"/>
          </a:xfrm>
        </p:spPr>
        <p:txBody>
          <a:bodyPr>
            <a:noAutofit/>
          </a:bodyPr>
          <a:lstStyle/>
          <a:p>
            <a:pPr marL="457200" lvl="1" indent="0">
              <a:spcBef>
                <a:spcPts val="500"/>
              </a:spcBef>
              <a:buNone/>
            </a:pPr>
            <a:r>
              <a:rPr lang="en-US" altLang="zh-CN" sz="20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 </a:t>
            </a:r>
            <a:r>
              <a:rPr lang="en-US" altLang="zh-CN" sz="20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Construct video object to read video data</a:t>
            </a:r>
            <a:endParaRPr lang="en-US" altLang="zh-CN" sz="2000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zh-TW" sz="2000" dirty="0" err="1" smtClean="0">
                <a:latin typeface="Courier New"/>
                <a:cs typeface="Courier New"/>
              </a:rPr>
              <a:t>vidobj</a:t>
            </a:r>
            <a:r>
              <a:rPr lang="en-US" altLang="zh-TW" sz="2000" dirty="0" smtClean="0">
                <a:latin typeface="Courier New"/>
                <a:cs typeface="Courier New"/>
              </a:rPr>
              <a:t> </a:t>
            </a:r>
            <a:r>
              <a:rPr lang="en-US" altLang="zh-TW" sz="2000" dirty="0">
                <a:latin typeface="Courier New"/>
                <a:cs typeface="Courier New"/>
              </a:rPr>
              <a:t>= </a:t>
            </a:r>
            <a:r>
              <a:rPr lang="en-US" altLang="zh-TW" sz="2000" dirty="0" err="1">
                <a:latin typeface="Courier New"/>
                <a:cs typeface="Courier New"/>
              </a:rPr>
              <a:t>VideoReader</a:t>
            </a:r>
            <a:r>
              <a:rPr lang="en-US" altLang="zh-TW" sz="2000" dirty="0">
                <a:latin typeface="Courier New"/>
                <a:cs typeface="Courier New"/>
              </a:rPr>
              <a:t>('walk.avi');</a:t>
            </a:r>
          </a:p>
          <a:p>
            <a:endParaRPr lang="en-US" altLang="zh-TW" sz="2000" dirty="0" smtClean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 </a:t>
            </a:r>
            <a:r>
              <a:rPr lang="en-US" altLang="zh-CN" sz="20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Display frame-by-frame</a:t>
            </a:r>
            <a:endParaRPr lang="en-US" altLang="zh-CN" sz="2000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Courier New"/>
                <a:cs typeface="Courier New"/>
              </a:rPr>
              <a:t>	for </a:t>
            </a:r>
            <a:r>
              <a:rPr lang="en-US" altLang="zh-TW" sz="2000" dirty="0" err="1" smtClean="0">
                <a:latin typeface="Courier New"/>
                <a:cs typeface="Courier New"/>
              </a:rPr>
              <a:t>iFrm</a:t>
            </a:r>
            <a:r>
              <a:rPr lang="en-US" altLang="zh-TW" sz="2000" dirty="0" smtClean="0">
                <a:latin typeface="Courier New"/>
                <a:cs typeface="Courier New"/>
              </a:rPr>
              <a:t> </a:t>
            </a:r>
            <a:r>
              <a:rPr lang="en-US" altLang="zh-TW" sz="2000" dirty="0">
                <a:latin typeface="Courier New"/>
                <a:cs typeface="Courier New"/>
              </a:rPr>
              <a:t>= </a:t>
            </a:r>
            <a:r>
              <a:rPr lang="en-US" altLang="zh-TW" sz="2000" dirty="0" smtClean="0">
                <a:latin typeface="Courier New"/>
                <a:cs typeface="Courier New"/>
              </a:rPr>
              <a:t>1 : </a:t>
            </a:r>
            <a:r>
              <a:rPr lang="en-US" altLang="zh-TW" sz="2000" dirty="0" err="1" smtClean="0">
                <a:latin typeface="Courier New"/>
                <a:cs typeface="Courier New"/>
              </a:rPr>
              <a:t>vidobj.NumberOfFrames</a:t>
            </a:r>
            <a:endParaRPr lang="en-US" altLang="zh-TW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Courier New"/>
                <a:cs typeface="Courier New"/>
              </a:rPr>
              <a:t>	   I </a:t>
            </a:r>
            <a:r>
              <a:rPr lang="en-US" altLang="zh-TW" sz="2000" dirty="0">
                <a:latin typeface="Courier New"/>
                <a:cs typeface="Courier New"/>
              </a:rPr>
              <a:t>= </a:t>
            </a:r>
            <a:r>
              <a:rPr lang="en-US" altLang="zh-TW" sz="2000" dirty="0" smtClean="0">
                <a:latin typeface="Courier New"/>
                <a:cs typeface="Courier New"/>
              </a:rPr>
              <a:t>read(</a:t>
            </a:r>
            <a:r>
              <a:rPr lang="en-US" altLang="zh-TW" sz="2000" dirty="0" err="1">
                <a:latin typeface="Courier New"/>
                <a:cs typeface="Courier New"/>
              </a:rPr>
              <a:t>vidobj</a:t>
            </a:r>
            <a:r>
              <a:rPr lang="en-US" altLang="zh-TW" sz="2000" dirty="0" smtClean="0">
                <a:latin typeface="Courier New"/>
                <a:cs typeface="Courier New"/>
              </a:rPr>
              <a:t>, </a:t>
            </a:r>
            <a:r>
              <a:rPr lang="en-US" altLang="zh-TW" sz="2000" dirty="0" err="1" smtClean="0">
                <a:latin typeface="Courier New"/>
                <a:cs typeface="Courier New"/>
              </a:rPr>
              <a:t>iFrm</a:t>
            </a:r>
            <a:r>
              <a:rPr lang="en-US" altLang="zh-TW" sz="2000" dirty="0" smtClean="0">
                <a:latin typeface="Courier New"/>
                <a:cs typeface="Courier New"/>
              </a:rPr>
              <a:t>); </a:t>
            </a:r>
            <a:r>
              <a:rPr lang="en-US" altLang="zh-CN" sz="20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 </a:t>
            </a:r>
            <a:r>
              <a:rPr lang="en-US" altLang="zh-TW" sz="20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Read frame</a:t>
            </a:r>
            <a:endParaRPr lang="en-US" altLang="zh-TW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Courier New"/>
                <a:cs typeface="Courier New"/>
              </a:rPr>
              <a:t>	   </a:t>
            </a:r>
            <a:r>
              <a:rPr lang="en-US" altLang="zh-TW" sz="2000" dirty="0" err="1" smtClean="0">
                <a:latin typeface="Courier New"/>
                <a:cs typeface="Courier New"/>
              </a:rPr>
              <a:t>imshow</a:t>
            </a:r>
            <a:r>
              <a:rPr lang="en-US" altLang="zh-TW" sz="2000" dirty="0" smtClean="0">
                <a:latin typeface="Courier New"/>
                <a:cs typeface="Courier New"/>
              </a:rPr>
              <a:t>(I);</a:t>
            </a:r>
            <a:endParaRPr lang="en-US" altLang="zh-TW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Courier New"/>
                <a:cs typeface="Courier New"/>
              </a:rPr>
              <a:t>	   </a:t>
            </a:r>
            <a:r>
              <a:rPr lang="en-US" altLang="zh-TW" sz="2000" dirty="0">
                <a:latin typeface="Courier New"/>
                <a:cs typeface="Courier New"/>
              </a:rPr>
              <a:t>pause(.1);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Courier New"/>
                <a:cs typeface="Courier New"/>
              </a:rPr>
              <a:t>	end</a:t>
            </a:r>
            <a:endParaRPr lang="en-US" altLang="zh-TW" sz="2000" dirty="0">
              <a:latin typeface="Courier New"/>
              <a:cs typeface="Courier New"/>
            </a:endParaRPr>
          </a:p>
        </p:txBody>
      </p:sp>
      <p:sp>
        <p:nvSpPr>
          <p:cNvPr id="4" name="AutoShape 2" descr="data:image/jpeg;base64,/9j/4AAQSkZJRgABAQAAAQABAAD/2wCEAAkGBxQQEBEQERMPFQ8WEhQUEhcSFA8PFRAVFRQWGBQRFRUYHCggGBonHBQVITIjJSkrLi8vFx8zODM4NygtLisBCgoKDg0OGxAQGywkICQsLCwsLCwsLCwsNCwsLCwsLCwvLSwsLCwsLCwsLCwsLCwsLCwsLCwsLCwsLCwsLCwsLP/AABEIAMIBAwMBEQACEQEDEQH/xAAcAAEAAgMBAQEAAAAAAAAAAAAABQYDBAcCAQj/xAA6EAACAQMBBQUFBwQBBQAAAAAAAQIDBBEFEiExQVEGImFxgQcTMpGhFCNCUmKCsTNyksHRQ6LS4fD/xAAbAQEAAgMBAQAAAAAAAAAAAAAAAwQBAgUGB//EADQRAQACAQIEBAQFAwQDAAAAAAABAgMEERIhMUEFE1FxIjKRsUJhgdHwFKHhBiPB8RUkUv/aAAwDAQACEQMRAD8A7iAAAAAAAAAAAAAAAAAAAAAAAAAAAAAAAAAAAAAAAAAAAAAAAAAAAAAAAAAAAAAAAAAAAAAAAAAAAAAAAAAAAAAAAAAAAAAAAAAABDa92mt7KLdaok1Ha2YpyljOE8cFwfFrgZ25btZvWLRXvPZq9nO2lpftxo1MVF+CovdzkusU90l5ZI4yVmdolYyafJjjitHJYzdCAAAAAAAAAAAAAAAAAAAAAAAAAAAAAAAAABE9otXVrR2+NSUtilH803wz+lJNvwXkbVrxTsiz5oxUm89n5+7bao61y6G05KL2qsnxqVWuL8EnhLlhdEaau+0cEdISeCaeb/8AsZPmt0/KHuGm1KVOFbet6lFrc4yW9ST5PJwI1NbZJrE84ezrjia7S7R2A7U/b6LjUwrmnhTS3e8i+FVLll5TXJrxR2cGXzK8+rzeu0n9Pfl0np+y2E6iAAAAAAAAAAAAAAAAAAAAAAAAAAAAAAAHyUsLL4Acd7U9pvezr3ec0KKdO2WcKTfGp5y3Py2Sem1KzaXJ1UTqc1MFenf2cv0ek6tVOW9zll+Lbyzj6rJtWZe00eOKxER2d11PR4uyUcb4wX8Hg8OqtGo39ZS4NRP9RMTPKXONF1Kdhdwrxz3Xia/PTeNuPnhZXikex0+bhmLQv6vTxmxzT+b9n6Ata8akIVINShKKlFrhKMllNejO3E7xvDx0xMTtPVlMsAAAAAAAAAAAAAAAAAAAAAAAAAAAAAACie0vX1Ck7OGducU6rX4aed0POWGsdM9Teld1fUZeGOGOsuPdt6+x7i0j+GPvKmHxnLgn5DU22iKseDY+Ob557ztHtB2Ot9qvTXRnn/EL7Ypew00bO+VoZpNfo/0fP622vv8Am5lZ2yb/AJuOdorfYqy8z2ejvxUh6bfeN3SPZPrXvrZ20n95Q3Ry8uVKXwP0e1HyUep6DSZOKm3o8z4rg4MvHHS337/uvZacsAAAAAAAAAAAAAAAAAAAAAAAAAAAAAiO0muQs6LqTw5vKpQzvqTxuiui6vkjMRu0veKV4pccuKsp1HVqy2pZdatJ89lbl4LOykuhYiNnHvktkmdutuUfr+0OfXF07itOtLjKTe/kuS+WDn5b7zMvW6PTxipXHXpHJcuwdP76LPP+KW/25drHHwu2J9z9v+jxExtZxvxOXdsKHfbxzPUeH3+HZ6PDO+OEf2L1V2t9Rn+CUlSqf21Gln0ey/Q72mycN4lW1+DzcFo7xzj9HfUdh5J9AAAAAAAAAAAAAAAAAAAAAAAAAAABq6nqFO3pSrVZRjCKy2/okuLb4JLi2GJmI5y47r2tTvKzrVO7FZVGG77uD5vrJ8W/JcixSuzlajNOSeGOiq9rLvYoKmvjqvL8KccYXq2zTNbau3qseGYfMzcfav3n9lZtIHNyS9ZhqvvYiGJpnn/Ep+F0KfK63Qqfd+h5G1fjci9fjUXtXSymd3QW5u5pp+BRaseKfD+Tv1lPLvXYnV3d2VCrJ5qKOxV6+8h3ZN+eNr9x2sN+OkS8drMPk5rUjp29p6J4lVgAAAAAAAAAAAAAAAAAAAAAAAA+SljiBXNc7bWlrmLqqrV4e7oONWeeksPEP3NCObFpisby5jr+uVr2r72u9mEf6dGLbhT/AFP809/xP0wTVrEc3OzZ5yfDXoi6c9uSjnC5volxfyTNo5zsgtXgrup2t332i4lNfAnsw8Ix4L+SnlvvaZej0Gn8nFFe/Wfd7tYcClkl2cdV87JRw0cDXzvC9WOTpFvU7voeavX4nMvX4lc7QRymdLSTtLp6booF3DEj0GOeSyv3se1TZqV7ST+JKrTXiu7UXy2H6M6miv1q4XjGLlXJHtP3j/l1QvuEAAAAAAAAAAAAAAAAAAAAAAANHVdThbwc5v8AtisbU30SNq1m3RBqNRTBXivLk/ajUa988V6mKGcqlDuwWPzc5vz9Eibyohzv/I2t8qv7MKSxBJeRnaI6Nd75J5o+5vd5pNlvHh2YNQu/c20pZ+8q5hDwgn3pevD0Nb24ab+qXBi83Pt2rzn37KzbQKN57PR4680vaR3oqZJ5L1IXns3HGDg6zmt06Lzbz3HDvXmpXjmi9WWUy1p52XNOoeow7zO9htyWpfNB1J2l1RuE8KE058Xmm+7UWFxey5Y8cF3DfgvEq2qxRlxWp6/fs/RNOakk08ppNPqnwZ2njXoAAAAAAAAAAAAAAAAAAAAADQ1rVqVpSdatLZgtyXOcuUIrm9z+r4Jhi07Ru4/rXayVepKpLdndFcoxT3RLNbRWNnFy4L5snHZX7vV88zScixj0kQibi+yRTZepg2YrKLrVFBPjnL/KlxYr8U7N8toxUm3p92jrl576t3f6cO5BdIr/AO+hHktvK3osHl4+fWecvFCGCpaXWxxslbKO9FTLK3VdtBXA4mqWaLdby3HItHNWvHNrX+9EuJNgUrVob2drBPJblDSLrDuPs41NXFhS3pzpL3M/B01iPzhsP1Oxp78WOJeR1+Hys9o7Tzj9f26LQTqYAAAAAAAAAAAAAAAAAAAGjqOr0rdfeTSfRd6T/ag0vkrXrLiXtN12rdXCaUo29NYpRfNvG1UeNzk/oseOc9GMd65FFldvmacUrPkwxSuGzG6SMTHKqYbRRJwqfZ7Zz/6tZbMP00/zepL8ld+8qU18/URX8NOc+6Gt4FW07OzjjeW/SRXtK5SEtp8N6KuWVmq5aKsYOLqVisLLQluOZaOaG8Md3wNsbbF1VTV4HV08raAqLDOjVhevZBqOxcV7dvdUpqpFPHxU3hpeLjP5Q8N9/RX5zVxPGMW9K5PTl9f5/d1w6LgAAAAAAAAAAAAAAAADzKSSy2kvHcGJnZC3/aWlTyoZqS/Tuj/lz9Mm0VlVyayleUc1bv8AtHXqZjtKEX+Tc8dNrj8sG3DEKttTkt/hA1Hltvjz8Q0q0b23jUi4zWV/HijCaszE7wouu6JKi3JLap9enmRWq6mnzxblPVAS3Gm69Db0e199USf9OPeqPpFcvN8DekcUq+qy+Vj3jrPKHjVLz31Vy/Cu7BclFcEa3tvKTS4PLxxXv1n3KMCtaXRxw3aUeBDaVqExp8OBSyymhbNKXA5OdPVYKPA51oR36lw9xmnJmnVXtVpnR08rStXEd506TyYZdF1F2tzRuF/06ik/GO9TXrFyXqT4r8N4sg1OKMuKaesf37f3fouE1JZXA7bxj0AAAAAAAAAAAAADWu7+nSWZzivDi35JbzMRMo8mWmON7Sr972obyqUMfqnv/wC1G8U9VDJr5/BH1QV5f1KrzUk34cEvRbjbaIU75L5PmlpzYYiGGbMJIYJmJSVYJmqWGvVWcp4a8TVLCo6/2d3OpR8XKP8A4/8ABrML+HUbcrfVGX7+zUFbr+rPvVWuXSHoZt8Fdu7OGP6jL5s/LHKP3RVCBXtLq0r3btKJBaVulW5bx3kN55J4TVhDgUsspqrPpywcvNKaqbpMo2aWh6qcDEMV6obUo7i7issx0Vi8hvOnjnkS0pInYdx9nGq/abCllr3lP7me/wDJjYl6wcWdnT34qQ8n4hh8rPMR0nnH891pJlIAAAAAAAAAAAEbrFGtKOaM9lpPMcLMvKX4WbVmO6vnpkmv+3OyjVnLae1naz3trjnxJd3FtE7/ABdWOUgxs8SkYbRDxJhvDFJmG8QwTZiUkMUzVJDBMxKWEJrN/GnFybyo8F+af+0v58jMbVjilmKzkt5cd+vsolWo6k3OXFsrWnfm72LHFYisdmelEhtK7WrapxIplYrDftokF5SxCasY8CjllLELFYrgc3KmhLUipZpZklwNYawjb2O5ljFKzXorV/A6mKWZRckW4lhdPZNqnuryVu33K8e6uXvKeZLH7dv6F3R32tw+rkeL4eLFGSPw/aXZDpPOAAAAAAAAAAAAAR2q6PC4W9YnyksZ8n1RmJ2QZsFcnXr6qTqenTt5Ymtz+GS3xl5Pr4EkTu5eTDbHPxNFyMtIhjkzDaIY5MNohikzEpIhimzVvCOvbtR2lnGPjkvw+Hn/AAZiN+rabTG0R1lz3V9Qdee74Fuil0IMl93a0mn8qv592GjAgtLo0q24RIZlZrDZoxI7SmiEjawK15SQmrOBSySlhO2i4FDIkhJUytZrZkfA1hr3adzHcS0lNSVf1CHE6OKzdCVo7y9WeTD1ZXcqFWnWh8dOcZx8XF5w/B8PUlpbhmJR5ccZKzSekxs/RWm3ka9GnWpvNOcYzi/CSTWfE7dZiY3h4u9Zpaaz2bJlqAAAAAAAAAAAABjr0Izi4TipRfFPemGLVi0bSpmudmZU8zo5lDnHjKHl+ZfU3izn5dLNedeitSkbK0QxyYbQxyNW8NC8ut0lF4x8UtzUOqX6jNa7k34J26zPSFG7Qat7x+7p52Fxectvm2+pFlydodbRaSa/HfrKKpUytazsY6tmECK0rEQ2acSKZS1huUKe8itKWISdtTKt7JIhMWsCnklJEJe1iUskt4b9Mgs1symsNGtXRJXkmohL9cS7ilKgrmJ0KTyay02iZh1z2R6uqlrK1k/vKM20utOo3JP0ltL5HT0l4mnD6PNeLYZrl8ztb7x1X4tuWAAAAAAAAAAAAAAAV/XezUK+Z08QreWIz/uS5+JmJQZcEW5x1Uyej11N03TntJ9G0/FNbmvE3iN+ahaLVtwbTM/zu2JdjrmpF/04LfmLn95Lw7qcYr92fIRNe6WcGbbltv8Az8nNu3ULi1mrepSlSi13XjMZr9M1mL8smmXJ2hc0Gh2njvzlUqdMpzLv0pENmECOZTVqzwgRzKaIbdGkRWskhIW9Er3skiEnb0ireW8JS2pla8t4SVBFS7dt0yKzWyV0rSZ3D3d2HOTW7yXVl3ReHZNTO8cq+v7fzZQ1Wspg5dZ9FostBo00u4pS6zSm/Tkj0+n8NwYY5RvPrLiZddmyd9o9I5M9zpFCpFxlRpNPj3Ir6reWpwY5jaax9EddTmrO8Wn6qN2o9neU6lm9/H3U23n+yb4eT+aKWXQRHPH9HV0vi88q5vrH/MOYV6ThJxlGUZJ4kpJxcX0afBlLaY5S7sTExvE7pvsNrH2O+pVJPFKWaVXoozxiXpJReeiZY0+TgvG6lr8Hm4ZiOsc4/ntu70mdd5N9AAAAAAAAAAAAAAAAAAEX2l0GlqFtO2rp7Et6awpU5L4ZxfJr6ptPc2YmN42bUvNLbw/N2vaJOyuatrV+KD3Sw0qkXvhUj4NfJ5XIpX3rO0u7imMlYtDVp0yGZWIq3KNAhteEkQ36FsV7ZG8QkKFuVrXbxCQoUSC120Q3qVMgmW8Q3qccEEyynuz+iuu1OeVRT/za5Lw8Tp+H+HTqJ47/ACR/dy9drYxRw1+b7LvSpqKUYpJLcklhL0PV1rWscNY2h52ZmZ3l7NmAABVO2XYynfL3kGoXSWFP8M0vw1Evo1vX0K2fTxk5xylf0Wvtp/hnnX09PZxfUbGVGpUo1VipBuM1ueH581vXzOXas1ttPWHp8eSt6xevSXdexOsK7sqNRvNRRUKvVVILEs+e6X7jsYb8dIl5PWYfJzWr26x7J4lVQAAAAAAAAAAAAAAAAAAUD2tdmvtNvG6pr76gntfrpPG0vOPxf5dSvqKb139F/QZuC/BPSfu5NbWLeDj2yu9FUnQ059CtbM3iqQp2OORWtlbRDapWhFbI22bVO3I5u2iGeFPBHM7spfQdKdxUw8qlH43wz+lPqXfD9HOpyc/ljr+yjrtXGCnL5p6fu6BSpqKUYrEUsJdF0PY1rFY2h5eZmZ3l7MsAAAAArXbHsnTv6b3RjcxX3dTHThCeN7j/ABy8YM2CuSPz9VzR62+nt617wqPs2uZ2V5V0+5Uqcqi2oKXOcE8uL4NSinvW7uFfSzNLzSzo+JVrnxRnxzvtyn2/7+7qSZfcJ9AAAAAAAAAAAAAAAAAAHmpBSTTWU0011T4oxMHTm5Vc9mvs9WdLHdT7j6we+P8Ax5pnjtfacGWafrHs9Vps9cuKL9+/u2Kem4XA5s590vmwyfYscjTzTzYeXbGePdtGR5dHBmLM8bY03TpV6ihHcuMnjKiuvmXNHpr6nJw16d59IQ6jU1wU4p/RfrCzjRgqcFiK+bfNvxPZ4MFMNIpTpDy+XLbLeb26tkmRgAAAAAANLUNLpV9l1IpyhJTpy4SpyTypRly/h8zW1It1b0yWpvwz16txI2aPoAAAAAAAAAAAAAAAAAAARer2Knsz5rc/J/8Av+TzP+pNPPlRnr+HlPtP+fut6XNNN6+rR+xo8V5srXnS8VLIzGVvXNLTrWmCauRPXLu1aVlKrPYgt/PpFc2zo6PT5NReKUjn9oTWz1xU4rLdpmnRoQ2Y8XvlLnJnudJpMempw1/WfVwdRqLZrcVv0hulpAAAAAAAAAAAAAAAAAAAAAAAAAAAAAAAPNSOU14EGpwVz4rYrdLRMMxO07olrDwfKs2K2LJOO3WJ2XonfmETL47R1OG5dTreG+GZ9VO9Y2r/APU9P8/ox5sU6pK0tY044ivN82+rPoGj0ePS4+DHHvPefdTyZbZJ3szltoAAAAAAAAAAAAAAAAAAAAAAAAAAAAAAAADSuLZuWVjHPzPK+LeBZNTqPNxTEbxz39Y7/RPTLEV2l7p2aXHe/oS6P/TWDH8WaeOfpH07sWzTPRspYPR0pWkRWsbRCF9Ng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data:image/jpeg;base64,/9j/4AAQSkZJRgABAQAAAQABAAD/2wCEAAkGBxQQEBEQERMPFQ8WEhQUEhcSFA8PFRAVFRQWGBQRFRUYHCggGBonHBQVITIjJSkrLi8vFx8zODM4NygtLisBCgoKDg0OGxAQGywkICQsLCwsLCwsLCwsNCwsLCwsLCwvLSwsLCwsLCwsLCwsLCwsLCwsLCwsLCwsLCwsLCwsLP/AABEIAMIBAwMBEQACEQEDEQH/xAAcAAEAAgMBAQEAAAAAAAAAAAAABQYDBAcCAQj/xAA6EAACAQMBBQUFBwQBBQAAAAAAAQIDBBEFEiExQVEGImFxgQcTMpGhFCNCUmKCsTNyksHRQ6LS4fD/xAAbAQEAAgMBAQAAAAAAAAAAAAAAAwQBAgUGB//EADQRAQACAQIEBAQFAwQDAAAAAAABAgMEERIhMUEFE1FxIjKRsUJhgdHwFKHhBiPB8RUkUv/aAAwDAQACEQMRAD8A7iAAAAAAAAAAAAAAAAAAAAAAAAAAAAAAAAAAAAAAAAAAAAAAAAAAAAAAAAAAAAAAAAAAAAAAAAAAAAAAAAAAAAAAAAAAAAAAAAAABDa92mt7KLdaok1Ha2YpyljOE8cFwfFrgZ25btZvWLRXvPZq9nO2lpftxo1MVF+CovdzkusU90l5ZI4yVmdolYyafJjjitHJYzdCAAAAAAAAAAAAAAAAAAAAAAAAAAAAAAAAABE9otXVrR2+NSUtilH803wz+lJNvwXkbVrxTsiz5oxUm89n5+7bao61y6G05KL2qsnxqVWuL8EnhLlhdEaau+0cEdISeCaeb/8AsZPmt0/KHuGm1KVOFbet6lFrc4yW9ST5PJwI1NbZJrE84ezrjia7S7R2A7U/b6LjUwrmnhTS3e8i+FVLll5TXJrxR2cGXzK8+rzeu0n9Pfl0np+y2E6iAAAAAAAAAAAAAAAAAAAAAAAAAAAAAAAHyUsLL4Acd7U9pvezr3ec0KKdO2WcKTfGp5y3Py2Sem1KzaXJ1UTqc1MFenf2cv0ek6tVOW9zll+Lbyzj6rJtWZe00eOKxER2d11PR4uyUcb4wX8Hg8OqtGo39ZS4NRP9RMTPKXONF1Kdhdwrxz3Xia/PTeNuPnhZXikex0+bhmLQv6vTxmxzT+b9n6Ata8akIVINShKKlFrhKMllNejO3E7xvDx0xMTtPVlMsAAAAAAAAAAAAAAAAAAAAAAAAAAAAAACie0vX1Ck7OGducU6rX4aed0POWGsdM9Teld1fUZeGOGOsuPdt6+x7i0j+GPvKmHxnLgn5DU22iKseDY+Ob557ztHtB2Ot9qvTXRnn/EL7Ypew00bO+VoZpNfo/0fP622vv8Am5lZ2yb/AJuOdorfYqy8z2ejvxUh6bfeN3SPZPrXvrZ20n95Q3Ry8uVKXwP0e1HyUep6DSZOKm3o8z4rg4MvHHS337/uvZacsAAAAAAAAAAAAAAAAAAAAAAAAAAAAAiO0muQs6LqTw5vKpQzvqTxuiui6vkjMRu0veKV4pccuKsp1HVqy2pZdatJ89lbl4LOykuhYiNnHvktkmdutuUfr+0OfXF07itOtLjKTe/kuS+WDn5b7zMvW6PTxipXHXpHJcuwdP76LPP+KW/25drHHwu2J9z9v+jxExtZxvxOXdsKHfbxzPUeH3+HZ6PDO+OEf2L1V2t9Rn+CUlSqf21Gln0ey/Q72mycN4lW1+DzcFo7xzj9HfUdh5J9AAAAAAAAAAAAAAAAAAAAAAAAAAABq6nqFO3pSrVZRjCKy2/okuLb4JLi2GJmI5y47r2tTvKzrVO7FZVGG77uD5vrJ8W/JcixSuzlajNOSeGOiq9rLvYoKmvjqvL8KccYXq2zTNbau3qseGYfMzcfav3n9lZtIHNyS9ZhqvvYiGJpnn/Ep+F0KfK63Qqfd+h5G1fjci9fjUXtXSymd3QW5u5pp+BRaseKfD+Tv1lPLvXYnV3d2VCrJ5qKOxV6+8h3ZN+eNr9x2sN+OkS8drMPk5rUjp29p6J4lVgAAAAAAAAAAAAAAAAAAAAAAAA+SljiBXNc7bWlrmLqqrV4e7oONWeeksPEP3NCObFpisby5jr+uVr2r72u9mEf6dGLbhT/AFP809/xP0wTVrEc3OzZ5yfDXoi6c9uSjnC5volxfyTNo5zsgtXgrup2t332i4lNfAnsw8Ix4L+SnlvvaZej0Gn8nFFe/Wfd7tYcClkl2cdV87JRw0cDXzvC9WOTpFvU7voeavX4nMvX4lc7QRymdLSTtLp6booF3DEj0GOeSyv3se1TZqV7ST+JKrTXiu7UXy2H6M6miv1q4XjGLlXJHtP3j/l1QvuEAAAAAAAAAAAAAAAAAAAAAAANHVdThbwc5v8AtisbU30SNq1m3RBqNRTBXivLk/ajUa988V6mKGcqlDuwWPzc5vz9Eibyohzv/I2t8qv7MKSxBJeRnaI6Nd75J5o+5vd5pNlvHh2YNQu/c20pZ+8q5hDwgn3pevD0Nb24ab+qXBi83Pt2rzn37KzbQKN57PR4680vaR3oqZJ5L1IXns3HGDg6zmt06Lzbz3HDvXmpXjmi9WWUy1p52XNOoeow7zO9htyWpfNB1J2l1RuE8KE058Xmm+7UWFxey5Y8cF3DfgvEq2qxRlxWp6/fs/RNOakk08ppNPqnwZ2njXoAAAAAAAAAAAAAAAAAAAAADQ1rVqVpSdatLZgtyXOcuUIrm9z+r4Jhi07Ru4/rXayVepKpLdndFcoxT3RLNbRWNnFy4L5snHZX7vV88zScixj0kQibi+yRTZepg2YrKLrVFBPjnL/KlxYr8U7N8toxUm3p92jrl576t3f6cO5BdIr/AO+hHktvK3osHl4+fWecvFCGCpaXWxxslbKO9FTLK3VdtBXA4mqWaLdby3HItHNWvHNrX+9EuJNgUrVob2drBPJblDSLrDuPs41NXFhS3pzpL3M/B01iPzhsP1Oxp78WOJeR1+Hys9o7Tzj9f26LQTqYAAAAAAAAAAAAAAAAAAAGjqOr0rdfeTSfRd6T/ag0vkrXrLiXtN12rdXCaUo29NYpRfNvG1UeNzk/oseOc9GMd65FFldvmacUrPkwxSuGzG6SMTHKqYbRRJwqfZ7Zz/6tZbMP00/zepL8ld+8qU18/URX8NOc+6Gt4FW07OzjjeW/SRXtK5SEtp8N6KuWVmq5aKsYOLqVisLLQluOZaOaG8Md3wNsbbF1VTV4HV08raAqLDOjVhevZBqOxcV7dvdUpqpFPHxU3hpeLjP5Q8N9/RX5zVxPGMW9K5PTl9f5/d1w6LgAAAAAAAAAAAAAAAADzKSSy2kvHcGJnZC3/aWlTyoZqS/Tuj/lz9Mm0VlVyayleUc1bv8AtHXqZjtKEX+Tc8dNrj8sG3DEKttTkt/hA1Hltvjz8Q0q0b23jUi4zWV/HijCaszE7wouu6JKi3JLap9enmRWq6mnzxblPVAS3Gm69Db0e199USf9OPeqPpFcvN8DekcUq+qy+Vj3jrPKHjVLz31Vy/Cu7BclFcEa3tvKTS4PLxxXv1n3KMCtaXRxw3aUeBDaVqExp8OBSyymhbNKXA5OdPVYKPA51oR36lw9xmnJmnVXtVpnR08rStXEd506TyYZdF1F2tzRuF/06ik/GO9TXrFyXqT4r8N4sg1OKMuKaesf37f3fouE1JZXA7bxj0AAAAAAAAAAAAADWu7+nSWZzivDi35JbzMRMo8mWmON7Sr972obyqUMfqnv/wC1G8U9VDJr5/BH1QV5f1KrzUk34cEvRbjbaIU75L5PmlpzYYiGGbMJIYJmJSVYJmqWGvVWcp4a8TVLCo6/2d3OpR8XKP8A4/8ABrML+HUbcrfVGX7+zUFbr+rPvVWuXSHoZt8Fdu7OGP6jL5s/LHKP3RVCBXtLq0r3btKJBaVulW5bx3kN55J4TVhDgUsspqrPpywcvNKaqbpMo2aWh6qcDEMV6obUo7i7issx0Vi8hvOnjnkS0pInYdx9nGq/abCllr3lP7me/wDJjYl6wcWdnT34qQ8n4hh8rPMR0nnH891pJlIAAAAAAAAAAAEbrFGtKOaM9lpPMcLMvKX4WbVmO6vnpkmv+3OyjVnLae1naz3trjnxJd3FtE7/ABdWOUgxs8SkYbRDxJhvDFJmG8QwTZiUkMUzVJDBMxKWEJrN/GnFybyo8F+af+0v58jMbVjilmKzkt5cd+vsolWo6k3OXFsrWnfm72LHFYisdmelEhtK7WrapxIplYrDftokF5SxCasY8CjllLELFYrgc3KmhLUipZpZklwNYawjb2O5ljFKzXorV/A6mKWZRckW4lhdPZNqnuryVu33K8e6uXvKeZLH7dv6F3R32tw+rkeL4eLFGSPw/aXZDpPOAAAAAAAAAAAAAR2q6PC4W9YnyksZ8n1RmJ2QZsFcnXr6qTqenTt5Ymtz+GS3xl5Pr4EkTu5eTDbHPxNFyMtIhjkzDaIY5MNohikzEpIhimzVvCOvbtR2lnGPjkvw+Hn/AAZiN+rabTG0R1lz3V9Qdee74Fuil0IMl93a0mn8qv592GjAgtLo0q24RIZlZrDZoxI7SmiEjawK15SQmrOBSySlhO2i4FDIkhJUytZrZkfA1hr3adzHcS0lNSVf1CHE6OKzdCVo7y9WeTD1ZXcqFWnWh8dOcZx8XF5w/B8PUlpbhmJR5ccZKzSekxs/RWm3ka9GnWpvNOcYzi/CSTWfE7dZiY3h4u9Zpaaz2bJlqAAAAAAAAAAAABjr0Izi4TipRfFPemGLVi0bSpmudmZU8zo5lDnHjKHl+ZfU3izn5dLNedeitSkbK0QxyYbQxyNW8NC8ut0lF4x8UtzUOqX6jNa7k34J26zPSFG7Qat7x+7p52Fxectvm2+pFlydodbRaSa/HfrKKpUytazsY6tmECK0rEQ2acSKZS1huUKe8itKWISdtTKt7JIhMWsCnklJEJe1iUskt4b9Mgs1symsNGtXRJXkmohL9cS7ilKgrmJ0KTyay02iZh1z2R6uqlrK1k/vKM20utOo3JP0ltL5HT0l4mnD6PNeLYZrl8ztb7x1X4tuWAAAAAAAAAAAAAAAV/XezUK+Z08QreWIz/uS5+JmJQZcEW5x1Uyej11N03TntJ9G0/FNbmvE3iN+ahaLVtwbTM/zu2JdjrmpF/04LfmLn95Lw7qcYr92fIRNe6WcGbbltv8Az8nNu3ULi1mrepSlSi13XjMZr9M1mL8smmXJ2hc0Gh2njvzlUqdMpzLv0pENmECOZTVqzwgRzKaIbdGkRWskhIW9Er3skiEnb0ireW8JS2pla8t4SVBFS7dt0yKzWyV0rSZ3D3d2HOTW7yXVl3ReHZNTO8cq+v7fzZQ1Wspg5dZ9FostBo00u4pS6zSm/Tkj0+n8NwYY5RvPrLiZddmyd9o9I5M9zpFCpFxlRpNPj3Ir6reWpwY5jaax9EddTmrO8Wn6qN2o9neU6lm9/H3U23n+yb4eT+aKWXQRHPH9HV0vi88q5vrH/MOYV6ThJxlGUZJ4kpJxcX0afBlLaY5S7sTExvE7pvsNrH2O+pVJPFKWaVXoozxiXpJReeiZY0+TgvG6lr8Hm4ZiOsc4/ntu70mdd5N9AAAAAAAAAAAAAAAAAAEX2l0GlqFtO2rp7Et6awpU5L4ZxfJr6ptPc2YmN42bUvNLbw/N2vaJOyuatrV+KD3Sw0qkXvhUj4NfJ5XIpX3rO0u7imMlYtDVp0yGZWIq3KNAhteEkQ36FsV7ZG8QkKFuVrXbxCQoUSC120Q3qVMgmW8Q3qccEEyynuz+iuu1OeVRT/za5Lw8Tp+H+HTqJ47/ACR/dy9drYxRw1+b7LvSpqKUYpJLcklhL0PV1rWscNY2h52ZmZ3l7NmAABVO2XYynfL3kGoXSWFP8M0vw1Evo1vX0K2fTxk5xylf0Wvtp/hnnX09PZxfUbGVGpUo1VipBuM1ueH581vXzOXas1ttPWHp8eSt6xevSXdexOsK7sqNRvNRRUKvVVILEs+e6X7jsYb8dIl5PWYfJzWr26x7J4lVQAAAAAAAAAAAAAAAAAAUD2tdmvtNvG6pr76gntfrpPG0vOPxf5dSvqKb139F/QZuC/BPSfu5NbWLeDj2yu9FUnQ059CtbM3iqQp2OORWtlbRDapWhFbI22bVO3I5u2iGeFPBHM7spfQdKdxUw8qlH43wz+lPqXfD9HOpyc/ljr+yjrtXGCnL5p6fu6BSpqKUYrEUsJdF0PY1rFY2h5eZmZ3l7MsAAAAArXbHsnTv6b3RjcxX3dTHThCeN7j/ABy8YM2CuSPz9VzR62+nt617wqPs2uZ2V5V0+5Uqcqi2oKXOcE8uL4NSinvW7uFfSzNLzSzo+JVrnxRnxzvtyn2/7+7qSZfcJ9AAAAAAAAAAAAAAAAAAHmpBSTTWU0011T4oxMHTm5Vc9mvs9WdLHdT7j6we+P8Ax5pnjtfacGWafrHs9Vps9cuKL9+/u2Kem4XA5s590vmwyfYscjTzTzYeXbGePdtGR5dHBmLM8bY03TpV6ihHcuMnjKiuvmXNHpr6nJw16d59IQ6jU1wU4p/RfrCzjRgqcFiK+bfNvxPZ4MFMNIpTpDy+XLbLeb26tkmRgAAAAAANLUNLpV9l1IpyhJTpy4SpyTypRly/h8zW1It1b0yWpvwz16txI2aPoAAAAAAAAAAAAAAAAAAARer2Knsz5rc/J/8Av+TzP+pNPPlRnr+HlPtP+fut6XNNN6+rR+xo8V5srXnS8VLIzGVvXNLTrWmCauRPXLu1aVlKrPYgt/PpFc2zo6PT5NReKUjn9oTWz1xU4rLdpmnRoQ2Y8XvlLnJnudJpMempw1/WfVwdRqLZrcVv0hulpAAAAAAAAAAAAAAAAAAAAAAAAAAAAAAAPNSOU14EGpwVz4rYrdLRMMxO07olrDwfKs2K2LJOO3WJ2XonfmETL47R1OG5dTreG+GZ9VO9Y2r/APU9P8/ox5sU6pK0tY044ivN82+rPoGj0ePS4+DHHvPefdTyZbZJ3szltoAAAAAAAAAAAAAAAAAAAAAAAAAAAAAAAADSuLZuWVjHPzPK+LeBZNTqPNxTEbxz39Y7/RPTLEV2l7p2aXHe/oS6P/TWDH8WaeOfpH07sWzTPRspYPR0pWkRWsbRCF9Ng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053" y="4380935"/>
            <a:ext cx="2615258" cy="2339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458" y="4380934"/>
            <a:ext cx="2578346" cy="230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027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57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3. Video Processing: Write Videos</a:t>
            </a:r>
            <a:endParaRPr lang="zh-TW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08100"/>
            <a:ext cx="8229600" cy="4965700"/>
          </a:xfrm>
        </p:spPr>
        <p:txBody>
          <a:bodyPr>
            <a:noAutofit/>
          </a:bodyPr>
          <a:lstStyle/>
          <a:p>
            <a:pPr marL="457200" lvl="1" indent="0">
              <a:spcBef>
                <a:spcPts val="500"/>
              </a:spcBef>
              <a:buNone/>
            </a:pPr>
            <a:r>
              <a:rPr lang="en-US" altLang="zh-CN" sz="20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 Construct video object to </a:t>
            </a:r>
            <a:r>
              <a:rPr lang="en-US" altLang="zh-CN" sz="20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write video </a:t>
            </a:r>
            <a:r>
              <a:rPr lang="en-US" altLang="zh-CN" sz="20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Courier New"/>
                <a:cs typeface="Courier New"/>
              </a:rPr>
              <a:t>	</a:t>
            </a:r>
            <a:r>
              <a:rPr lang="en-US" altLang="zh-TW" sz="2000" dirty="0" err="1" smtClean="0">
                <a:latin typeface="Courier New"/>
                <a:cs typeface="Courier New"/>
              </a:rPr>
              <a:t>vidout</a:t>
            </a:r>
            <a:r>
              <a:rPr lang="en-US" altLang="zh-TW" sz="2000" dirty="0" smtClean="0">
                <a:latin typeface="Courier New"/>
                <a:cs typeface="Courier New"/>
              </a:rPr>
              <a:t> = </a:t>
            </a:r>
            <a:r>
              <a:rPr lang="en-US" altLang="zh-TW" sz="2000" dirty="0" err="1">
                <a:latin typeface="Courier New"/>
                <a:cs typeface="Courier New"/>
              </a:rPr>
              <a:t>VideoWriter</a:t>
            </a:r>
            <a:r>
              <a:rPr lang="en-US" altLang="zh-TW" sz="2000" dirty="0">
                <a:latin typeface="Courier New"/>
                <a:cs typeface="Courier New"/>
              </a:rPr>
              <a:t>(</a:t>
            </a:r>
            <a:r>
              <a:rPr lang="en-US" altLang="zh-TW" sz="2000" dirty="0" smtClean="0">
                <a:latin typeface="Courier New"/>
                <a:cs typeface="Courier New"/>
              </a:rPr>
              <a:t>'walk_out.avi’);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/>
                <a:cs typeface="Courier New"/>
              </a:rPr>
              <a:t>	</a:t>
            </a:r>
            <a:endParaRPr lang="en-US" altLang="zh-TW" sz="2000" dirty="0" smtClean="0">
              <a:latin typeface="Courier New"/>
              <a:cs typeface="Courier New"/>
            </a:endParaRPr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zh-CN" sz="20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 </a:t>
            </a:r>
            <a:r>
              <a:rPr lang="en-US" altLang="zh-CN" sz="20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Start writing content</a:t>
            </a:r>
            <a:endParaRPr lang="en-US" altLang="zh-CN" sz="2000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Courier New"/>
                <a:cs typeface="Courier New"/>
              </a:rPr>
              <a:t>	open(</a:t>
            </a:r>
            <a:r>
              <a:rPr lang="en-US" altLang="zh-TW" sz="2000" dirty="0" err="1" smtClean="0">
                <a:latin typeface="Courier New"/>
                <a:cs typeface="Courier New"/>
              </a:rPr>
              <a:t>vidout</a:t>
            </a:r>
            <a:r>
              <a:rPr lang="en-US" altLang="zh-TW" sz="20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/>
                <a:cs typeface="Courier New"/>
              </a:rPr>
              <a:t>	</a:t>
            </a:r>
            <a:r>
              <a:rPr lang="en-US" altLang="zh-TW" sz="2000" dirty="0" smtClean="0">
                <a:latin typeface="Courier New"/>
                <a:cs typeface="Courier New"/>
              </a:rPr>
              <a:t>for </a:t>
            </a:r>
            <a:r>
              <a:rPr lang="en-US" altLang="zh-TW" sz="2000" dirty="0" err="1" smtClean="0">
                <a:latin typeface="Courier New"/>
                <a:cs typeface="Courier New"/>
              </a:rPr>
              <a:t>iFrm</a:t>
            </a:r>
            <a:r>
              <a:rPr lang="en-US" altLang="zh-TW" sz="2000" dirty="0" smtClean="0">
                <a:latin typeface="Courier New"/>
                <a:cs typeface="Courier New"/>
              </a:rPr>
              <a:t> </a:t>
            </a:r>
            <a:r>
              <a:rPr lang="en-US" altLang="zh-TW" sz="2000" dirty="0">
                <a:latin typeface="Courier New"/>
                <a:cs typeface="Courier New"/>
              </a:rPr>
              <a:t>= 1 : </a:t>
            </a:r>
            <a:r>
              <a:rPr lang="en-US" altLang="zh-TW" sz="2000" dirty="0" err="1" smtClean="0">
                <a:latin typeface="Courier New"/>
                <a:cs typeface="Courier New"/>
              </a:rPr>
              <a:t>nFrm</a:t>
            </a:r>
            <a:endParaRPr lang="en-US" altLang="zh-TW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altLang="zh-TW" sz="2000" dirty="0">
                <a:latin typeface="Courier New"/>
                <a:cs typeface="Courier New"/>
              </a:rPr>
              <a:t>	</a:t>
            </a:r>
            <a:r>
              <a:rPr lang="en-US" altLang="zh-TW" sz="2000" dirty="0" smtClean="0">
                <a:latin typeface="Courier New"/>
                <a:cs typeface="Courier New"/>
              </a:rPr>
              <a:t>	</a:t>
            </a:r>
            <a:r>
              <a:rPr lang="en-US" altLang="zh-TW" sz="2000" dirty="0" err="1" smtClean="0">
                <a:latin typeface="Courier New"/>
                <a:cs typeface="Courier New"/>
              </a:rPr>
              <a:t>writeVideo</a:t>
            </a:r>
            <a:r>
              <a:rPr lang="en-US" altLang="zh-TW" sz="2000" dirty="0" smtClean="0">
                <a:latin typeface="Courier New"/>
                <a:cs typeface="Courier New"/>
              </a:rPr>
              <a:t>(</a:t>
            </a:r>
            <a:r>
              <a:rPr lang="en-US" altLang="zh-TW" sz="2000" dirty="0" err="1" smtClean="0">
                <a:latin typeface="Courier New"/>
                <a:cs typeface="Courier New"/>
              </a:rPr>
              <a:t>vidout</a:t>
            </a:r>
            <a:r>
              <a:rPr lang="en-US" altLang="zh-TW" sz="2000" dirty="0" smtClean="0">
                <a:latin typeface="Courier New"/>
                <a:cs typeface="Courier New"/>
              </a:rPr>
              <a:t>, I);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/>
                <a:cs typeface="Courier New"/>
              </a:rPr>
              <a:t>	</a:t>
            </a:r>
            <a:r>
              <a:rPr lang="en-US" altLang="zh-TW" sz="2000" dirty="0" smtClean="0">
                <a:latin typeface="Courier New"/>
                <a:cs typeface="Courier New"/>
              </a:rPr>
              <a:t>end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/>
                <a:cs typeface="Courier New"/>
              </a:rPr>
              <a:t>	</a:t>
            </a:r>
            <a:r>
              <a:rPr lang="en-US" altLang="zh-TW" sz="2000" dirty="0" smtClean="0">
                <a:latin typeface="Courier New"/>
                <a:cs typeface="Courier New"/>
              </a:rPr>
              <a:t>close(</a:t>
            </a:r>
            <a:r>
              <a:rPr lang="en-US" altLang="zh-TW" sz="2000" dirty="0" err="1" smtClean="0">
                <a:latin typeface="Courier New"/>
                <a:cs typeface="Courier New"/>
              </a:rPr>
              <a:t>vidout</a:t>
            </a:r>
            <a:r>
              <a:rPr lang="en-US" altLang="zh-TW" sz="2000" dirty="0" smtClean="0">
                <a:latin typeface="Courier New"/>
                <a:cs typeface="Courier New"/>
              </a:rPr>
              <a:t>);</a:t>
            </a:r>
            <a:endParaRPr lang="en-US" altLang="zh-TW" sz="2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altLang="zh-TW" sz="2000" dirty="0">
              <a:latin typeface="Courier New"/>
              <a:cs typeface="Courier New"/>
            </a:endParaRPr>
          </a:p>
        </p:txBody>
      </p:sp>
      <p:sp>
        <p:nvSpPr>
          <p:cNvPr id="4" name="AutoShape 2" descr="data:image/jpeg;base64,/9j/4AAQSkZJRgABAQAAAQABAAD/2wCEAAkGBxQQEBEQERMPFQ8WEhQUEhcSFA8PFRAVFRQWGBQRFRUYHCggGBonHBQVITIjJSkrLi8vFx8zODM4NygtLisBCgoKDg0OGxAQGywkICQsLCwsLCwsLCwsNCwsLCwsLCwvLSwsLCwsLCwsLCwsLCwsLCwsLCwsLCwsLCwsLCwsLP/AABEIAMIBAwMBEQACEQEDEQH/xAAcAAEAAgMBAQEAAAAAAAAAAAAABQYDBAcCAQj/xAA6EAACAQMBBQUFBwQBBQAAAAAAAQIDBBEFEiExQVEGImFxgQcTMpGhFCNCUmKCsTNyksHRQ6LS4fD/xAAbAQEAAgMBAQAAAAAAAAAAAAAAAwQBAgUGB//EADQRAQACAQIEBAQFAwQDAAAAAAABAgMEERIhMUEFE1FxIjKRsUJhgdHwFKHhBiPB8RUkUv/aAAwDAQACEQMRAD8A7iAAAAAAAAAAAAAAAAAAAAAAAAAAAAAAAAAAAAAAAAAAAAAAAAAAAAAAAAAAAAAAAAAAAAAAAAAAAAAAAAAAAAAAAAAAAAAAAAAABDa92mt7KLdaok1Ha2YpyljOE8cFwfFrgZ25btZvWLRXvPZq9nO2lpftxo1MVF+CovdzkusU90l5ZI4yVmdolYyafJjjitHJYzdCAAAAAAAAAAAAAAAAAAAAAAAAAAAAAAAAABE9otXVrR2+NSUtilH803wz+lJNvwXkbVrxTsiz5oxUm89n5+7bao61y6G05KL2qsnxqVWuL8EnhLlhdEaau+0cEdISeCaeb/8AsZPmt0/KHuGm1KVOFbet6lFrc4yW9ST5PJwI1NbZJrE84ezrjia7S7R2A7U/b6LjUwrmnhTS3e8i+FVLll5TXJrxR2cGXzK8+rzeu0n9Pfl0np+y2E6iAAAAAAAAAAAAAAAAAAAAAAAAAAAAAAAHyUsLL4Acd7U9pvezr3ec0KKdO2WcKTfGp5y3Py2Sem1KzaXJ1UTqc1MFenf2cv0ek6tVOW9zll+Lbyzj6rJtWZe00eOKxER2d11PR4uyUcb4wX8Hg8OqtGo39ZS4NRP9RMTPKXONF1Kdhdwrxz3Xia/PTeNuPnhZXikex0+bhmLQv6vTxmxzT+b9n6Ata8akIVINShKKlFrhKMllNejO3E7xvDx0xMTtPVlMsAAAAAAAAAAAAAAAAAAAAAAAAAAAAAACie0vX1Ck7OGducU6rX4aed0POWGsdM9Teld1fUZeGOGOsuPdt6+x7i0j+GPvKmHxnLgn5DU22iKseDY+Ob557ztHtB2Ot9qvTXRnn/EL7Ypew00bO+VoZpNfo/0fP622vv8Am5lZ2yb/AJuOdorfYqy8z2ejvxUh6bfeN3SPZPrXvrZ20n95Q3Ry8uVKXwP0e1HyUep6DSZOKm3o8z4rg4MvHHS337/uvZacsAAAAAAAAAAAAAAAAAAAAAAAAAAAAAiO0muQs6LqTw5vKpQzvqTxuiui6vkjMRu0veKV4pccuKsp1HVqy2pZdatJ89lbl4LOykuhYiNnHvktkmdutuUfr+0OfXF07itOtLjKTe/kuS+WDn5b7zMvW6PTxipXHXpHJcuwdP76LPP+KW/25drHHwu2J9z9v+jxExtZxvxOXdsKHfbxzPUeH3+HZ6PDO+OEf2L1V2t9Rn+CUlSqf21Gln0ey/Q72mycN4lW1+DzcFo7xzj9HfUdh5J9AAAAAAAAAAAAAAAAAAAAAAAAAAABq6nqFO3pSrVZRjCKy2/okuLb4JLi2GJmI5y47r2tTvKzrVO7FZVGG77uD5vrJ8W/JcixSuzlajNOSeGOiq9rLvYoKmvjqvL8KccYXq2zTNbau3qseGYfMzcfav3n9lZtIHNyS9ZhqvvYiGJpnn/Ep+F0KfK63Qqfd+h5G1fjci9fjUXtXSymd3QW5u5pp+BRaseKfD+Tv1lPLvXYnV3d2VCrJ5qKOxV6+8h3ZN+eNr9x2sN+OkS8drMPk5rUjp29p6J4lVgAAAAAAAAAAAAAAAAAAAAAAAA+SljiBXNc7bWlrmLqqrV4e7oONWeeksPEP3NCObFpisby5jr+uVr2r72u9mEf6dGLbhT/AFP809/xP0wTVrEc3OzZ5yfDXoi6c9uSjnC5volxfyTNo5zsgtXgrup2t332i4lNfAnsw8Ix4L+SnlvvaZej0Gn8nFFe/Wfd7tYcClkl2cdV87JRw0cDXzvC9WOTpFvU7voeavX4nMvX4lc7QRymdLSTtLp6booF3DEj0GOeSyv3se1TZqV7ST+JKrTXiu7UXy2H6M6miv1q4XjGLlXJHtP3j/l1QvuEAAAAAAAAAAAAAAAAAAAAAAANHVdThbwc5v8AtisbU30SNq1m3RBqNRTBXivLk/ajUa988V6mKGcqlDuwWPzc5vz9Eibyohzv/I2t8qv7MKSxBJeRnaI6Nd75J5o+5vd5pNlvHh2YNQu/c20pZ+8q5hDwgn3pevD0Nb24ab+qXBi83Pt2rzn37KzbQKN57PR4680vaR3oqZJ5L1IXns3HGDg6zmt06Lzbz3HDvXmpXjmi9WWUy1p52XNOoeow7zO9htyWpfNB1J2l1RuE8KE058Xmm+7UWFxey5Y8cF3DfgvEq2qxRlxWp6/fs/RNOakk08ppNPqnwZ2njXoAAAAAAAAAAAAAAAAAAAAADQ1rVqVpSdatLZgtyXOcuUIrm9z+r4Jhi07Ru4/rXayVepKpLdndFcoxT3RLNbRWNnFy4L5snHZX7vV88zScixj0kQibi+yRTZepg2YrKLrVFBPjnL/KlxYr8U7N8toxUm3p92jrl576t3f6cO5BdIr/AO+hHktvK3osHl4+fWecvFCGCpaXWxxslbKO9FTLK3VdtBXA4mqWaLdby3HItHNWvHNrX+9EuJNgUrVob2drBPJblDSLrDuPs41NXFhS3pzpL3M/B01iPzhsP1Oxp78WOJeR1+Hys9o7Tzj9f26LQTqYAAAAAAAAAAAAAAAAAAAGjqOr0rdfeTSfRd6T/ag0vkrXrLiXtN12rdXCaUo29NYpRfNvG1UeNzk/oseOc9GMd65FFldvmacUrPkwxSuGzG6SMTHKqYbRRJwqfZ7Zz/6tZbMP00/zepL8ld+8qU18/URX8NOc+6Gt4FW07OzjjeW/SRXtK5SEtp8N6KuWVmq5aKsYOLqVisLLQluOZaOaG8Md3wNsbbF1VTV4HV08raAqLDOjVhevZBqOxcV7dvdUpqpFPHxU3hpeLjP5Q8N9/RX5zVxPGMW9K5PTl9f5/d1w6LgAAAAAAAAAAAAAAAADzKSSy2kvHcGJnZC3/aWlTyoZqS/Tuj/lz9Mm0VlVyayleUc1bv8AtHXqZjtKEX+Tc8dNrj8sG3DEKttTkt/hA1Hltvjz8Q0q0b23jUi4zWV/HijCaszE7wouu6JKi3JLap9enmRWq6mnzxblPVAS3Gm69Db0e199USf9OPeqPpFcvN8DekcUq+qy+Vj3jrPKHjVLz31Vy/Cu7BclFcEa3tvKTS4PLxxXv1n3KMCtaXRxw3aUeBDaVqExp8OBSyymhbNKXA5OdPVYKPA51oR36lw9xmnJmnVXtVpnR08rStXEd506TyYZdF1F2tzRuF/06ik/GO9TXrFyXqT4r8N4sg1OKMuKaesf37f3fouE1JZXA7bxj0AAAAAAAAAAAAADWu7+nSWZzivDi35JbzMRMo8mWmON7Sr972obyqUMfqnv/wC1G8U9VDJr5/BH1QV5f1KrzUk34cEvRbjbaIU75L5PmlpzYYiGGbMJIYJmJSVYJmqWGvVWcp4a8TVLCo6/2d3OpR8XKP8A4/8ABrML+HUbcrfVGX7+zUFbr+rPvVWuXSHoZt8Fdu7OGP6jL5s/LHKP3RVCBXtLq0r3btKJBaVulW5bx3kN55J4TVhDgUsspqrPpywcvNKaqbpMo2aWh6qcDEMV6obUo7i7issx0Vi8hvOnjnkS0pInYdx9nGq/abCllr3lP7me/wDJjYl6wcWdnT34qQ8n4hh8rPMR0nnH891pJlIAAAAAAAAAAAEbrFGtKOaM9lpPMcLMvKX4WbVmO6vnpkmv+3OyjVnLae1naz3trjnxJd3FtE7/ABdWOUgxs8SkYbRDxJhvDFJmG8QwTZiUkMUzVJDBMxKWEJrN/GnFybyo8F+af+0v58jMbVjilmKzkt5cd+vsolWo6k3OXFsrWnfm72LHFYisdmelEhtK7WrapxIplYrDftokF5SxCasY8CjllLELFYrgc3KmhLUipZpZklwNYawjb2O5ljFKzXorV/A6mKWZRckW4lhdPZNqnuryVu33K8e6uXvKeZLH7dv6F3R32tw+rkeL4eLFGSPw/aXZDpPOAAAAAAAAAAAAAR2q6PC4W9YnyksZ8n1RmJ2QZsFcnXr6qTqenTt5Ymtz+GS3xl5Pr4EkTu5eTDbHPxNFyMtIhjkzDaIY5MNohikzEpIhimzVvCOvbtR2lnGPjkvw+Hn/AAZiN+rabTG0R1lz3V9Qdee74Fuil0IMl93a0mn8qv592GjAgtLo0q24RIZlZrDZoxI7SmiEjawK15SQmrOBSySlhO2i4FDIkhJUytZrZkfA1hr3adzHcS0lNSVf1CHE6OKzdCVo7y9WeTD1ZXcqFWnWh8dOcZx8XF5w/B8PUlpbhmJR5ccZKzSekxs/RWm3ka9GnWpvNOcYzi/CSTWfE7dZiY3h4u9Zpaaz2bJlqAAAAAAAAAAAABjr0Izi4TipRfFPemGLVi0bSpmudmZU8zo5lDnHjKHl+ZfU3izn5dLNedeitSkbK0QxyYbQxyNW8NC8ut0lF4x8UtzUOqX6jNa7k34J26zPSFG7Qat7x+7p52Fxectvm2+pFlydodbRaSa/HfrKKpUytazsY6tmECK0rEQ2acSKZS1huUKe8itKWISdtTKt7JIhMWsCnklJEJe1iUskt4b9Mgs1symsNGtXRJXkmohL9cS7ilKgrmJ0KTyay02iZh1z2R6uqlrK1k/vKM20utOo3JP0ltL5HT0l4mnD6PNeLYZrl8ztb7x1X4tuWAAAAAAAAAAAAAAAV/XezUK+Z08QreWIz/uS5+JmJQZcEW5x1Uyej11N03TntJ9G0/FNbmvE3iN+ahaLVtwbTM/zu2JdjrmpF/04LfmLn95Lw7qcYr92fIRNe6WcGbbltv8Az8nNu3ULi1mrepSlSi13XjMZr9M1mL8smmXJ2hc0Gh2njvzlUqdMpzLv0pENmECOZTVqzwgRzKaIbdGkRWskhIW9Er3skiEnb0ireW8JS2pla8t4SVBFS7dt0yKzWyV0rSZ3D3d2HOTW7yXVl3ReHZNTO8cq+v7fzZQ1Wspg5dZ9FostBo00u4pS6zSm/Tkj0+n8NwYY5RvPrLiZddmyd9o9I5M9zpFCpFxlRpNPj3Ir6reWpwY5jaax9EddTmrO8Wn6qN2o9neU6lm9/H3U23n+yb4eT+aKWXQRHPH9HV0vi88q5vrH/MOYV6ThJxlGUZJ4kpJxcX0afBlLaY5S7sTExvE7pvsNrH2O+pVJPFKWaVXoozxiXpJReeiZY0+TgvG6lr8Hm4ZiOsc4/ntu70mdd5N9AAAAAAAAAAAAAAAAAAEX2l0GlqFtO2rp7Et6awpU5L4ZxfJr6ptPc2YmN42bUvNLbw/N2vaJOyuatrV+KD3Sw0qkXvhUj4NfJ5XIpX3rO0u7imMlYtDVp0yGZWIq3KNAhteEkQ36FsV7ZG8QkKFuVrXbxCQoUSC120Q3qVMgmW8Q3qccEEyynuz+iuu1OeVRT/za5Lw8Tp+H+HTqJ47/ACR/dy9drYxRw1+b7LvSpqKUYpJLcklhL0PV1rWscNY2h52ZmZ3l7NmAABVO2XYynfL3kGoXSWFP8M0vw1Evo1vX0K2fTxk5xylf0Wvtp/hnnX09PZxfUbGVGpUo1VipBuM1ueH581vXzOXas1ttPWHp8eSt6xevSXdexOsK7sqNRvNRRUKvVVILEs+e6X7jsYb8dIl5PWYfJzWr26x7J4lVQAAAAAAAAAAAAAAAAAAUD2tdmvtNvG6pr76gntfrpPG0vOPxf5dSvqKb139F/QZuC/BPSfu5NbWLeDj2yu9FUnQ059CtbM3iqQp2OORWtlbRDapWhFbI22bVO3I5u2iGeFPBHM7spfQdKdxUw8qlH43wz+lPqXfD9HOpyc/ljr+yjrtXGCnL5p6fu6BSpqKUYrEUsJdF0PY1rFY2h5eZmZ3l7MsAAAAArXbHsnTv6b3RjcxX3dTHThCeN7j/ABy8YM2CuSPz9VzR62+nt617wqPs2uZ2V5V0+5Uqcqi2oKXOcE8uL4NSinvW7uFfSzNLzSzo+JVrnxRnxzvtyn2/7+7qSZfcJ9AAAAAAAAAAAAAAAAAAHmpBSTTWU0011T4oxMHTm5Vc9mvs9WdLHdT7j6we+P8Ax5pnjtfacGWafrHs9Vps9cuKL9+/u2Kem4XA5s590vmwyfYscjTzTzYeXbGePdtGR5dHBmLM8bY03TpV6ihHcuMnjKiuvmXNHpr6nJw16d59IQ6jU1wU4p/RfrCzjRgqcFiK+bfNvxPZ4MFMNIpTpDy+XLbLeb26tkmRgAAAAAANLUNLpV9l1IpyhJTpy4SpyTypRly/h8zW1It1b0yWpvwz16txI2aPoAAAAAAAAAAAAAAAAAAARer2Knsz5rc/J/8Av+TzP+pNPPlRnr+HlPtP+fut6XNNN6+rR+xo8V5srXnS8VLIzGVvXNLTrWmCauRPXLu1aVlKrPYgt/PpFc2zo6PT5NReKUjn9oTWz1xU4rLdpmnRoQ2Y8XvlLnJnudJpMempw1/WfVwdRqLZrcVv0hulpAAAAAAAAAAAAAAAAAAAAAAAAAAAAAAAPNSOU14EGpwVz4rYrdLRMMxO07olrDwfKs2K2LJOO3WJ2XonfmETL47R1OG5dTreG+GZ9VO9Y2r/APU9P8/ox5sU6pK0tY044ivN82+rPoGj0ePS4+DHHvPefdTyZbZJ3szltoAAAAAAAAAAAAAAAAAAAAAAAAAAAAAAAADSuLZuWVjHPzPK+LeBZNTqPNxTEbxz39Y7/RPTLEV2l7p2aXHe/oS6P/TWDH8WaeOfpH07sWzTPRspYPR0pWkRWsbRCF9Ng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data:image/jpeg;base64,/9j/4AAQSkZJRgABAQAAAQABAAD/2wCEAAkGBxQQEBEQERMPFQ8WEhQUEhcSFA8PFRAVFRQWGBQRFRUYHCggGBonHBQVITIjJSkrLi8vFx8zODM4NygtLisBCgoKDg0OGxAQGywkICQsLCwsLCwsLCwsNCwsLCwsLCwvLSwsLCwsLCwsLCwsLCwsLCwsLCwsLCwsLCwsLCwsLP/AABEIAMIBAwMBEQACEQEDEQH/xAAcAAEAAgMBAQEAAAAAAAAAAAAABQYDBAcCAQj/xAA6EAACAQMBBQUFBwQBBQAAAAAAAQIDBBEFEiExQVEGImFxgQcTMpGhFCNCUmKCsTNyksHRQ6LS4fD/xAAbAQEAAgMBAQAAAAAAAAAAAAAAAwQBAgUGB//EADQRAQACAQIEBAQFAwQDAAAAAAABAgMEERIhMUEFE1FxIjKRsUJhgdHwFKHhBiPB8RUkUv/aAAwDAQACEQMRAD8A7iAAAAAAAAAAAAAAAAAAAAAAAAAAAAAAAAAAAAAAAAAAAAAAAAAAAAAAAAAAAAAAAAAAAAAAAAAAAAAAAAAAAAAAAAAAAAAAAAAABDa92mt7KLdaok1Ha2YpyljOE8cFwfFrgZ25btZvWLRXvPZq9nO2lpftxo1MVF+CovdzkusU90l5ZI4yVmdolYyafJjjitHJYzdCAAAAAAAAAAAAAAAAAAAAAAAAAAAAAAAAABE9otXVrR2+NSUtilH803wz+lJNvwXkbVrxTsiz5oxUm89n5+7bao61y6G05KL2qsnxqVWuL8EnhLlhdEaau+0cEdISeCaeb/8AsZPmt0/KHuGm1KVOFbet6lFrc4yW9ST5PJwI1NbZJrE84ezrjia7S7R2A7U/b6LjUwrmnhTS3e8i+FVLll5TXJrxR2cGXzK8+rzeu0n9Pfl0np+y2E6iAAAAAAAAAAAAAAAAAAAAAAAAAAAAAAAHyUsLL4Acd7U9pvezr3ec0KKdO2WcKTfGp5y3Py2Sem1KzaXJ1UTqc1MFenf2cv0ek6tVOW9zll+Lbyzj6rJtWZe00eOKxER2d11PR4uyUcb4wX8Hg8OqtGo39ZS4NRP9RMTPKXONF1Kdhdwrxz3Xia/PTeNuPnhZXikex0+bhmLQv6vTxmxzT+b9n6Ata8akIVINShKKlFrhKMllNejO3E7xvDx0xMTtPVlMsAAAAAAAAAAAAAAAAAAAAAAAAAAAAAACie0vX1Ck7OGducU6rX4aed0POWGsdM9Teld1fUZeGOGOsuPdt6+x7i0j+GPvKmHxnLgn5DU22iKseDY+Ob557ztHtB2Ot9qvTXRnn/EL7Ypew00bO+VoZpNfo/0fP622vv8Am5lZ2yb/AJuOdorfYqy8z2ejvxUh6bfeN3SPZPrXvrZ20n95Q3Ry8uVKXwP0e1HyUep6DSZOKm3o8z4rg4MvHHS337/uvZacsAAAAAAAAAAAAAAAAAAAAAAAAAAAAAiO0muQs6LqTw5vKpQzvqTxuiui6vkjMRu0veKV4pccuKsp1HVqy2pZdatJ89lbl4LOykuhYiNnHvktkmdutuUfr+0OfXF07itOtLjKTe/kuS+WDn5b7zMvW6PTxipXHXpHJcuwdP76LPP+KW/25drHHwu2J9z9v+jxExtZxvxOXdsKHfbxzPUeH3+HZ6PDO+OEf2L1V2t9Rn+CUlSqf21Gln0ey/Q72mycN4lW1+DzcFo7xzj9HfUdh5J9AAAAAAAAAAAAAAAAAAAAAAAAAAABq6nqFO3pSrVZRjCKy2/okuLb4JLi2GJmI5y47r2tTvKzrVO7FZVGG77uD5vrJ8W/JcixSuzlajNOSeGOiq9rLvYoKmvjqvL8KccYXq2zTNbau3qseGYfMzcfav3n9lZtIHNyS9ZhqvvYiGJpnn/Ep+F0KfK63Qqfd+h5G1fjci9fjUXtXSymd3QW5u5pp+BRaseKfD+Tv1lPLvXYnV3d2VCrJ5qKOxV6+8h3ZN+eNr9x2sN+OkS8drMPk5rUjp29p6J4lVgAAAAAAAAAAAAAAAAAAAAAAAA+SljiBXNc7bWlrmLqqrV4e7oONWeeksPEP3NCObFpisby5jr+uVr2r72u9mEf6dGLbhT/AFP809/xP0wTVrEc3OzZ5yfDXoi6c9uSjnC5volxfyTNo5zsgtXgrup2t332i4lNfAnsw8Ix4L+SnlvvaZej0Gn8nFFe/Wfd7tYcClkl2cdV87JRw0cDXzvC9WOTpFvU7voeavX4nMvX4lc7QRymdLSTtLp6booF3DEj0GOeSyv3se1TZqV7ST+JKrTXiu7UXy2H6M6miv1q4XjGLlXJHtP3j/l1QvuEAAAAAAAAAAAAAAAAAAAAAAANHVdThbwc5v8AtisbU30SNq1m3RBqNRTBXivLk/ajUa988V6mKGcqlDuwWPzc5vz9Eibyohzv/I2t8qv7MKSxBJeRnaI6Nd75J5o+5vd5pNlvHh2YNQu/c20pZ+8q5hDwgn3pevD0Nb24ab+qXBi83Pt2rzn37KzbQKN57PR4680vaR3oqZJ5L1IXns3HGDg6zmt06Lzbz3HDvXmpXjmi9WWUy1p52XNOoeow7zO9htyWpfNB1J2l1RuE8KE058Xmm+7UWFxey5Y8cF3DfgvEq2qxRlxWp6/fs/RNOakk08ppNPqnwZ2njXoAAAAAAAAAAAAAAAAAAAAADQ1rVqVpSdatLZgtyXOcuUIrm9z+r4Jhi07Ru4/rXayVepKpLdndFcoxT3RLNbRWNnFy4L5snHZX7vV88zScixj0kQibi+yRTZepg2YrKLrVFBPjnL/KlxYr8U7N8toxUm3p92jrl576t3f6cO5BdIr/AO+hHktvK3osHl4+fWecvFCGCpaXWxxslbKO9FTLK3VdtBXA4mqWaLdby3HItHNWvHNrX+9EuJNgUrVob2drBPJblDSLrDuPs41NXFhS3pzpL3M/B01iPzhsP1Oxp78WOJeR1+Hys9o7Tzj9f26LQTqYAAAAAAAAAAAAAAAAAAAGjqOr0rdfeTSfRd6T/ag0vkrXrLiXtN12rdXCaUo29NYpRfNvG1UeNzk/oseOc9GMd65FFldvmacUrPkwxSuGzG6SMTHKqYbRRJwqfZ7Zz/6tZbMP00/zepL8ld+8qU18/URX8NOc+6Gt4FW07OzjjeW/SRXtK5SEtp8N6KuWVmq5aKsYOLqVisLLQluOZaOaG8Md3wNsbbF1VTV4HV08raAqLDOjVhevZBqOxcV7dvdUpqpFPHxU3hpeLjP5Q8N9/RX5zVxPGMW9K5PTl9f5/d1w6LgAAAAAAAAAAAAAAAADzKSSy2kvHcGJnZC3/aWlTyoZqS/Tuj/lz9Mm0VlVyayleUc1bv8AtHXqZjtKEX+Tc8dNrj8sG3DEKttTkt/hA1Hltvjz8Q0q0b23jUi4zWV/HijCaszE7wouu6JKi3JLap9enmRWq6mnzxblPVAS3Gm69Db0e199USf9OPeqPpFcvN8DekcUq+qy+Vj3jrPKHjVLz31Vy/Cu7BclFcEa3tvKTS4PLxxXv1n3KMCtaXRxw3aUeBDaVqExp8OBSyymhbNKXA5OdPVYKPA51oR36lw9xmnJmnVXtVpnR08rStXEd506TyYZdF1F2tzRuF/06ik/GO9TXrFyXqT4r8N4sg1OKMuKaesf37f3fouE1JZXA7bxj0AAAAAAAAAAAAADWu7+nSWZzivDi35JbzMRMo8mWmON7Sr972obyqUMfqnv/wC1G8U9VDJr5/BH1QV5f1KrzUk34cEvRbjbaIU75L5PmlpzYYiGGbMJIYJmJSVYJmqWGvVWcp4a8TVLCo6/2d3OpR8XKP8A4/8ABrML+HUbcrfVGX7+zUFbr+rPvVWuXSHoZt8Fdu7OGP6jL5s/LHKP3RVCBXtLq0r3btKJBaVulW5bx3kN55J4TVhDgUsspqrPpywcvNKaqbpMo2aWh6qcDEMV6obUo7i7issx0Vi8hvOnjnkS0pInYdx9nGq/abCllr3lP7me/wDJjYl6wcWdnT34qQ8n4hh8rPMR0nnH891pJlIAAAAAAAAAAAEbrFGtKOaM9lpPMcLMvKX4WbVmO6vnpkmv+3OyjVnLae1naz3trjnxJd3FtE7/ABdWOUgxs8SkYbRDxJhvDFJmG8QwTZiUkMUzVJDBMxKWEJrN/GnFybyo8F+af+0v58jMbVjilmKzkt5cd+vsolWo6k3OXFsrWnfm72LHFYisdmelEhtK7WrapxIplYrDftokF5SxCasY8CjllLELFYrgc3KmhLUipZpZklwNYawjb2O5ljFKzXorV/A6mKWZRckW4lhdPZNqnuryVu33K8e6uXvKeZLH7dv6F3R32tw+rkeL4eLFGSPw/aXZDpPOAAAAAAAAAAAAAR2q6PC4W9YnyksZ8n1RmJ2QZsFcnXr6qTqenTt5Ymtz+GS3xl5Pr4EkTu5eTDbHPxNFyMtIhjkzDaIY5MNohikzEpIhimzVvCOvbtR2lnGPjkvw+Hn/AAZiN+rabTG0R1lz3V9Qdee74Fuil0IMl93a0mn8qv592GjAgtLo0q24RIZlZrDZoxI7SmiEjawK15SQmrOBSySlhO2i4FDIkhJUytZrZkfA1hr3adzHcS0lNSVf1CHE6OKzdCVo7y9WeTD1ZXcqFWnWh8dOcZx8XF5w/B8PUlpbhmJR5ccZKzSekxs/RWm3ka9GnWpvNOcYzi/CSTWfE7dZiY3h4u9Zpaaz2bJlqAAAAAAAAAAAABjr0Izi4TipRfFPemGLVi0bSpmudmZU8zo5lDnHjKHl+ZfU3izn5dLNedeitSkbK0QxyYbQxyNW8NC8ut0lF4x8UtzUOqX6jNa7k34J26zPSFG7Qat7x+7p52Fxectvm2+pFlydodbRaSa/HfrKKpUytazsY6tmECK0rEQ2acSKZS1huUKe8itKWISdtTKt7JIhMWsCnklJEJe1iUskt4b9Mgs1symsNGtXRJXkmohL9cS7ilKgrmJ0KTyay02iZh1z2R6uqlrK1k/vKM20utOo3JP0ltL5HT0l4mnD6PNeLYZrl8ztb7x1X4tuWAAAAAAAAAAAAAAAV/XezUK+Z08QreWIz/uS5+JmJQZcEW5x1Uyej11N03TntJ9G0/FNbmvE3iN+ahaLVtwbTM/zu2JdjrmpF/04LfmLn95Lw7qcYr92fIRNe6WcGbbltv8Az8nNu3ULi1mrepSlSi13XjMZr9M1mL8smmXJ2hc0Gh2njvzlUqdMpzLv0pENmECOZTVqzwgRzKaIbdGkRWskhIW9Er3skiEnb0ireW8JS2pla8t4SVBFS7dt0yKzWyV0rSZ3D3d2HOTW7yXVl3ReHZNTO8cq+v7fzZQ1Wspg5dZ9FostBo00u4pS6zSm/Tkj0+n8NwYY5RvPrLiZddmyd9o9I5M9zpFCpFxlRpNPj3Ir6reWpwY5jaax9EddTmrO8Wn6qN2o9neU6lm9/H3U23n+yb4eT+aKWXQRHPH9HV0vi88q5vrH/MOYV6ThJxlGUZJ4kpJxcX0afBlLaY5S7sTExvE7pvsNrH2O+pVJPFKWaVXoozxiXpJReeiZY0+TgvG6lr8Hm4ZiOsc4/ntu70mdd5N9AAAAAAAAAAAAAAAAAAEX2l0GlqFtO2rp7Et6awpU5L4ZxfJr6ptPc2YmN42bUvNLbw/N2vaJOyuatrV+KD3Sw0qkXvhUj4NfJ5XIpX3rO0u7imMlYtDVp0yGZWIq3KNAhteEkQ36FsV7ZG8QkKFuVrXbxCQoUSC120Q3qVMgmW8Q3qccEEyynuz+iuu1OeVRT/za5Lw8Tp+H+HTqJ47/ACR/dy9drYxRw1+b7LvSpqKUYpJLcklhL0PV1rWscNY2h52ZmZ3l7NmAABVO2XYynfL3kGoXSWFP8M0vw1Evo1vX0K2fTxk5xylf0Wvtp/hnnX09PZxfUbGVGpUo1VipBuM1ueH581vXzOXas1ttPWHp8eSt6xevSXdexOsK7sqNRvNRRUKvVVILEs+e6X7jsYb8dIl5PWYfJzWr26x7J4lVQAAAAAAAAAAAAAAAAAAUD2tdmvtNvG6pr76gntfrpPG0vOPxf5dSvqKb139F/QZuC/BPSfu5NbWLeDj2yu9FUnQ059CtbM3iqQp2OORWtlbRDapWhFbI22bVO3I5u2iGeFPBHM7spfQdKdxUw8qlH43wz+lPqXfD9HOpyc/ljr+yjrtXGCnL5p6fu6BSpqKUYrEUsJdF0PY1rFY2h5eZmZ3l7MsAAAAArXbHsnTv6b3RjcxX3dTHThCeN7j/ABy8YM2CuSPz9VzR62+nt617wqPs2uZ2V5V0+5Uqcqi2oKXOcE8uL4NSinvW7uFfSzNLzSzo+JVrnxRnxzvtyn2/7+7qSZfcJ9AAAAAAAAAAAAAAAAAAHmpBSTTWU0011T4oxMHTm5Vc9mvs9WdLHdT7j6we+P8Ax5pnjtfacGWafrHs9Vps9cuKL9+/u2Kem4XA5s590vmwyfYscjTzTzYeXbGePdtGR5dHBmLM8bY03TpV6ihHcuMnjKiuvmXNHpr6nJw16d59IQ6jU1wU4p/RfrCzjRgqcFiK+bfNvxPZ4MFMNIpTpDy+XLbLeb26tkmRgAAAAAANLUNLpV9l1IpyhJTpy4SpyTypRly/h8zW1It1b0yWpvwz16txI2aPoAAAAAAAAAAAAAAAAAAARer2Knsz5rc/J/8Av+TzP+pNPPlRnr+HlPtP+fut6XNNN6+rR+xo8V5srXnS8VLIzGVvXNLTrWmCauRPXLu1aVlKrPYgt/PpFc2zo6PT5NReKUjn9oTWz1xU4rLdpmnRoQ2Y8XvlLnJnudJpMempw1/WfVwdRqLZrcVv0hulpAAAAAAAAAAAAAAAAAAAAAAAAAAAAAAAPNSOU14EGpwVz4rYrdLRMMxO07olrDwfKs2K2LJOO3WJ2XonfmETL47R1OG5dTreG+GZ9VO9Y2r/APU9P8/ox5sU6pK0tY044ivN82+rPoGj0ePS4+DHHvPefdTyZbZJ3szltoAAAAAAAAAAAAAAAAAAAAAAAAAAAAAAAADSuLZuWVjHPzPK+LeBZNTqPNxTEbxz39Y7/RPTLEV2l7p2aXHe/oS6P/TWDH8WaeOfpH07sWzTPRspYPR0pWkRWsbRCF9Ng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22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57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4. References</a:t>
            </a:r>
            <a:endParaRPr lang="zh-TW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08100"/>
            <a:ext cx="8229600" cy="4965700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500"/>
              </a:spcBef>
            </a:pPr>
            <a:r>
              <a:rPr lang="en-US" altLang="zh-TW" dirty="0" smtClean="0">
                <a:latin typeface="+mj-lt"/>
                <a:cs typeface="Courier New"/>
              </a:rPr>
              <a:t>More tutorials</a:t>
            </a:r>
          </a:p>
          <a:p>
            <a:pPr marL="742950" lvl="2" indent="-342900">
              <a:spcBef>
                <a:spcPts val="500"/>
              </a:spcBef>
            </a:pPr>
            <a:r>
              <a:rPr lang="en-US" altLang="zh-TW" dirty="0" err="1" smtClean="0">
                <a:latin typeface="+mj-lt"/>
                <a:cs typeface="Courier New"/>
              </a:rPr>
              <a:t>Matlab</a:t>
            </a:r>
            <a:r>
              <a:rPr lang="en-US" altLang="zh-TW" dirty="0" smtClean="0">
                <a:latin typeface="+mj-lt"/>
                <a:cs typeface="Courier New"/>
              </a:rPr>
              <a:t> course @ </a:t>
            </a:r>
            <a:r>
              <a:rPr lang="en-US" altLang="zh-TW" dirty="0">
                <a:latin typeface="+mj-lt"/>
                <a:cs typeface="Courier New"/>
              </a:rPr>
              <a:t>ETHZ </a:t>
            </a:r>
            <a:r>
              <a:rPr lang="en-US" altLang="zh-TW" sz="2000" dirty="0">
                <a:latin typeface="+mj-lt"/>
                <a:cs typeface="Courier New"/>
              </a:rPr>
              <a:t>(</a:t>
            </a:r>
            <a:r>
              <a:rPr lang="en-US" altLang="zh-TW" sz="2000" i="1" dirty="0">
                <a:solidFill>
                  <a:srgbClr val="0000FF"/>
                </a:solidFill>
                <a:latin typeface="+mj-lt"/>
                <a:cs typeface="Courier New"/>
                <a:hlinkClick r:id="rId2"/>
              </a:rPr>
              <a:t>http://goo.gl/W2jmZJ</a:t>
            </a:r>
            <a:r>
              <a:rPr lang="en-US" altLang="zh-TW" sz="2000" dirty="0" smtClean="0">
                <a:latin typeface="+mj-lt"/>
                <a:cs typeface="Courier New"/>
              </a:rPr>
              <a:t>)</a:t>
            </a:r>
          </a:p>
          <a:p>
            <a:pPr marL="742950" lvl="2" indent="-342900">
              <a:spcBef>
                <a:spcPts val="500"/>
              </a:spcBef>
            </a:pPr>
            <a:r>
              <a:rPr lang="en-US" altLang="zh-TW" dirty="0" smtClean="0">
                <a:latin typeface="+mj-lt"/>
                <a:cs typeface="Courier New"/>
              </a:rPr>
              <a:t>Introductory Digital Processing @ </a:t>
            </a:r>
            <a:r>
              <a:rPr lang="en-US" altLang="zh-TW" dirty="0">
                <a:latin typeface="+mj-lt"/>
                <a:cs typeface="Courier New"/>
              </a:rPr>
              <a:t>IIT </a:t>
            </a:r>
            <a:r>
              <a:rPr lang="en-US" altLang="zh-TW" sz="2000" dirty="0">
                <a:latin typeface="+mj-lt"/>
                <a:cs typeface="Courier New"/>
              </a:rPr>
              <a:t>(</a:t>
            </a:r>
            <a:r>
              <a:rPr lang="en-US" altLang="zh-TW" sz="2000" i="1" dirty="0">
                <a:solidFill>
                  <a:srgbClr val="0000FF"/>
                </a:solidFill>
                <a:latin typeface="+mj-lt"/>
                <a:cs typeface="Courier New"/>
                <a:hlinkClick r:id="rId3"/>
              </a:rPr>
              <a:t>http://</a:t>
            </a:r>
            <a:r>
              <a:rPr lang="en-US" altLang="zh-TW" sz="2000" i="1" dirty="0" smtClean="0">
                <a:solidFill>
                  <a:srgbClr val="0000FF"/>
                </a:solidFill>
                <a:latin typeface="+mj-lt"/>
                <a:cs typeface="Courier New"/>
                <a:hlinkClick r:id="rId3"/>
              </a:rPr>
              <a:t>goo.gl/U0osD2</a:t>
            </a:r>
            <a:r>
              <a:rPr lang="en-US" altLang="zh-TW" sz="2000" dirty="0" smtClean="0">
                <a:latin typeface="+mj-lt"/>
                <a:cs typeface="Courier New"/>
              </a:rPr>
              <a:t>)</a:t>
            </a:r>
            <a:endParaRPr lang="en-US" altLang="zh-TW" dirty="0" smtClean="0">
              <a:latin typeface="+mj-lt"/>
              <a:cs typeface="Courier New"/>
            </a:endParaRPr>
          </a:p>
          <a:p>
            <a:pPr marL="342900" lvl="1" indent="-342900">
              <a:spcBef>
                <a:spcPts val="500"/>
              </a:spcBef>
            </a:pPr>
            <a:endParaRPr lang="en-US" altLang="zh-TW" dirty="0">
              <a:latin typeface="+mj-lt"/>
              <a:cs typeface="Courier New"/>
            </a:endParaRPr>
          </a:p>
          <a:p>
            <a:pPr marL="342900" lvl="1" indent="-342900">
              <a:spcBef>
                <a:spcPts val="500"/>
              </a:spcBef>
            </a:pPr>
            <a:r>
              <a:rPr lang="en-US" altLang="zh-TW" dirty="0" smtClean="0">
                <a:latin typeface="+mj-lt"/>
                <a:cs typeface="Courier New"/>
              </a:rPr>
              <a:t>Open source CV algorithms with </a:t>
            </a:r>
            <a:r>
              <a:rPr lang="en-US" altLang="zh-TW" dirty="0" err="1" smtClean="0">
                <a:latin typeface="+mj-lt"/>
                <a:cs typeface="Courier New"/>
              </a:rPr>
              <a:t>Matlab</a:t>
            </a:r>
            <a:r>
              <a:rPr lang="en-US" altLang="zh-TW" dirty="0" smtClean="0">
                <a:latin typeface="+mj-lt"/>
                <a:cs typeface="Courier New"/>
              </a:rPr>
              <a:t> interface</a:t>
            </a:r>
          </a:p>
          <a:p>
            <a:pPr marL="742950" lvl="2" indent="-342900">
              <a:spcBef>
                <a:spcPts val="500"/>
              </a:spcBef>
            </a:pPr>
            <a:r>
              <a:rPr lang="en-US" altLang="zh-TW" dirty="0" err="1" smtClean="0">
                <a:latin typeface="+mj-lt"/>
                <a:cs typeface="Courier New"/>
              </a:rPr>
              <a:t>VLFeat</a:t>
            </a:r>
            <a:r>
              <a:rPr lang="en-US" altLang="zh-TW" dirty="0" smtClean="0">
                <a:latin typeface="+mj-lt"/>
                <a:cs typeface="Courier New"/>
              </a:rPr>
              <a:t> </a:t>
            </a:r>
            <a:r>
              <a:rPr lang="en-US" altLang="zh-TW" sz="2000" dirty="0" smtClean="0">
                <a:latin typeface="+mj-lt"/>
                <a:cs typeface="Courier New"/>
              </a:rPr>
              <a:t>(</a:t>
            </a:r>
            <a:r>
              <a:rPr lang="en-US" altLang="zh-TW" sz="2000" i="1" dirty="0">
                <a:solidFill>
                  <a:srgbClr val="0000FF"/>
                </a:solidFill>
                <a:latin typeface="+mj-lt"/>
                <a:hlinkClick r:id="rId4"/>
              </a:rPr>
              <a:t>http://www.vlfeat.org</a:t>
            </a:r>
            <a:r>
              <a:rPr lang="en-US" altLang="zh-TW" sz="2000" i="1" dirty="0" smtClean="0">
                <a:solidFill>
                  <a:srgbClr val="0000FF"/>
                </a:solidFill>
                <a:latin typeface="+mj-lt"/>
                <a:hlinkClick r:id="rId4"/>
              </a:rPr>
              <a:t>/</a:t>
            </a:r>
            <a:r>
              <a:rPr lang="en-US" altLang="zh-TW" sz="2000" dirty="0" smtClean="0">
                <a:latin typeface="+mj-lt"/>
              </a:rPr>
              <a:t>)</a:t>
            </a:r>
            <a:endParaRPr lang="en-US" altLang="zh-TW" sz="2000" dirty="0">
              <a:latin typeface="+mj-lt"/>
              <a:cs typeface="Courier New"/>
            </a:endParaRPr>
          </a:p>
          <a:p>
            <a:pPr marL="742950" lvl="2" indent="-342900">
              <a:spcBef>
                <a:spcPts val="500"/>
              </a:spcBef>
            </a:pPr>
            <a:r>
              <a:rPr lang="en-US" altLang="zh-TW" dirty="0" smtClean="0"/>
              <a:t>Piotr </a:t>
            </a:r>
            <a:r>
              <a:rPr lang="en-US" altLang="zh-TW" dirty="0"/>
              <a:t>Dollar’s </a:t>
            </a:r>
            <a:r>
              <a:rPr lang="en-US" altLang="zh-TW" dirty="0" smtClean="0"/>
              <a:t>toolbox  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>
                <a:solidFill>
                  <a:srgbClr val="0000FF"/>
                </a:solidFill>
                <a:hlinkClick r:id="rId5"/>
              </a:rPr>
              <a:t>http://vision.ucsd.edu</a:t>
            </a:r>
            <a:r>
              <a:rPr lang="en-US" altLang="zh-TW" sz="2000" i="1" dirty="0">
                <a:solidFill>
                  <a:srgbClr val="0000FF"/>
                </a:solidFill>
                <a:hlinkClick r:id="rId5"/>
              </a:rPr>
              <a:t>/~pdollar/toolbox</a:t>
            </a:r>
            <a:r>
              <a:rPr lang="en-US" altLang="zh-TW" sz="2000" i="1" dirty="0" smtClean="0">
                <a:solidFill>
                  <a:srgbClr val="0000FF"/>
                </a:solidFill>
                <a:hlinkClick r:id="rId5"/>
              </a:rPr>
              <a:t>/</a:t>
            </a:r>
            <a:r>
              <a:rPr lang="en-US" altLang="zh-TW" sz="2000" dirty="0" smtClean="0"/>
              <a:t>)</a:t>
            </a:r>
          </a:p>
          <a:p>
            <a:pPr marL="742950" lvl="2" indent="-342900">
              <a:spcBef>
                <a:spcPts val="500"/>
              </a:spcBef>
            </a:pPr>
            <a:r>
              <a:rPr lang="en-US" altLang="zh-TW" dirty="0" err="1" smtClean="0"/>
              <a:t>Mexopencv</a:t>
            </a:r>
            <a:r>
              <a:rPr lang="en-US" altLang="zh-TW" dirty="0" smtClean="0"/>
              <a:t> </a:t>
            </a:r>
            <a:r>
              <a:rPr lang="en-US" altLang="zh-TW" sz="2000" dirty="0" smtClean="0"/>
              <a:t>(</a:t>
            </a:r>
            <a:r>
              <a:rPr lang="hu-HU" altLang="zh-TW" sz="2000" i="1" dirty="0" smtClean="0">
                <a:solidFill>
                  <a:srgbClr val="0000FF"/>
                </a:solidFill>
                <a:hlinkClick r:id="rId6"/>
              </a:rPr>
              <a:t>http</a:t>
            </a:r>
            <a:r>
              <a:rPr lang="hu-HU" altLang="zh-TW" sz="2000" i="1" dirty="0">
                <a:solidFill>
                  <a:srgbClr val="0000FF"/>
                </a:solidFill>
                <a:hlinkClick r:id="rId6"/>
              </a:rPr>
              <a:t>://www.cs.stonybrook.edu/~kyamagu/mexopencv</a:t>
            </a:r>
            <a:r>
              <a:rPr lang="hu-HU" altLang="zh-TW" sz="2000" i="1" dirty="0" smtClean="0">
                <a:solidFill>
                  <a:srgbClr val="0000FF"/>
                </a:solidFill>
                <a:hlinkClick r:id="rId6"/>
              </a:rPr>
              <a:t>/</a:t>
            </a:r>
            <a:r>
              <a:rPr lang="en-US" altLang="zh-TW" sz="2000" i="1" dirty="0" smtClean="0"/>
              <a:t>)</a:t>
            </a:r>
          </a:p>
          <a:p>
            <a:pPr marL="742950" lvl="2" indent="-342900">
              <a:spcBef>
                <a:spcPts val="500"/>
              </a:spcBef>
            </a:pPr>
            <a:endParaRPr lang="en-US" altLang="zh-TW" sz="2000" i="1" dirty="0"/>
          </a:p>
          <a:p>
            <a:pPr marL="457200" lvl="1" indent="-457200">
              <a:spcBef>
                <a:spcPts val="500"/>
              </a:spcBef>
            </a:pPr>
            <a:r>
              <a:rPr lang="en-US" altLang="zh-TW" dirty="0" smtClean="0"/>
              <a:t>Optimization</a:t>
            </a:r>
          </a:p>
          <a:p>
            <a:pPr marL="723900" lvl="2" indent="-323850">
              <a:spcBef>
                <a:spcPts val="500"/>
              </a:spcBef>
            </a:pPr>
            <a:r>
              <a:rPr lang="en-US" altLang="zh-TW" dirty="0" smtClean="0"/>
              <a:t>CVX </a:t>
            </a:r>
            <a:r>
              <a:rPr lang="en-US" altLang="zh-TW" sz="2000" dirty="0" smtClean="0"/>
              <a:t>(</a:t>
            </a:r>
            <a:r>
              <a:rPr lang="en-US" altLang="zh-TW" sz="2000" i="1" dirty="0">
                <a:solidFill>
                  <a:srgbClr val="0000FF"/>
                </a:solidFill>
                <a:hlinkClick r:id="rId7"/>
              </a:rPr>
              <a:t>http://cvxr.com/cvx</a:t>
            </a:r>
            <a:r>
              <a:rPr lang="en-US" altLang="zh-TW" sz="2000" i="1" dirty="0" smtClean="0">
                <a:solidFill>
                  <a:srgbClr val="0000FF"/>
                </a:solidFill>
                <a:hlinkClick r:id="rId7"/>
              </a:rPr>
              <a:t>/</a:t>
            </a:r>
            <a:r>
              <a:rPr lang="en-US" altLang="zh-TW" sz="2000" i="1" dirty="0" smtClean="0"/>
              <a:t>)</a:t>
            </a:r>
            <a:endParaRPr lang="en-US" altLang="zh-TW" sz="1600" dirty="0"/>
          </a:p>
          <a:p>
            <a:pPr marL="0" indent="0">
              <a:spcBef>
                <a:spcPts val="500"/>
              </a:spcBef>
              <a:buNone/>
            </a:pPr>
            <a:endParaRPr lang="en-US" altLang="zh-TW" sz="2400" dirty="0" smtClean="0">
              <a:latin typeface="+mj-lt"/>
              <a:cs typeface="Courier New"/>
            </a:endParaRPr>
          </a:p>
        </p:txBody>
      </p:sp>
      <p:sp>
        <p:nvSpPr>
          <p:cNvPr id="4" name="AutoShape 2" descr="data:image/jpeg;base64,/9j/4AAQSkZJRgABAQAAAQABAAD/2wCEAAkGBxQQEBEQERMPFQ8WEhQUEhcSFA8PFRAVFRQWGBQRFRUYHCggGBonHBQVITIjJSkrLi8vFx8zODM4NygtLisBCgoKDg0OGxAQGywkICQsLCwsLCwsLCwsNCwsLCwsLCwvLSwsLCwsLCwsLCwsLCwsLCwsLCwsLCwsLCwsLCwsLP/AABEIAMIBAwMBEQACEQEDEQH/xAAcAAEAAgMBAQEAAAAAAAAAAAAABQYDBAcCAQj/xAA6EAACAQMBBQUFBwQBBQAAAAAAAQIDBBEFEiExQVEGImFxgQcTMpGhFCNCUmKCsTNyksHRQ6LS4fD/xAAbAQEAAgMBAQAAAAAAAAAAAAAAAwQBAgUGB//EADQRAQACAQIEBAQFAwQDAAAAAAABAgMEERIhMUEFE1FxIjKRsUJhgdHwFKHhBiPB8RUkUv/aAAwDAQACEQMRAD8A7iAAAAAAAAAAAAAAAAAAAAAAAAAAAAAAAAAAAAAAAAAAAAAAAAAAAAAAAAAAAAAAAAAAAAAAAAAAAAAAAAAAAAAAAAAAAAAAAAAABDa92mt7KLdaok1Ha2YpyljOE8cFwfFrgZ25btZvWLRXvPZq9nO2lpftxo1MVF+CovdzkusU90l5ZI4yVmdolYyafJjjitHJYzdCAAAAAAAAAAAAAAAAAAAAAAAAAAAAAAAAABE9otXVrR2+NSUtilH803wz+lJNvwXkbVrxTsiz5oxUm89n5+7bao61y6G05KL2qsnxqVWuL8EnhLlhdEaau+0cEdISeCaeb/8AsZPmt0/KHuGm1KVOFbet6lFrc4yW9ST5PJwI1NbZJrE84ezrjia7S7R2A7U/b6LjUwrmnhTS3e8i+FVLll5TXJrxR2cGXzK8+rzeu0n9Pfl0np+y2E6iAAAAAAAAAAAAAAAAAAAAAAAAAAAAAAAHyUsLL4Acd7U9pvezr3ec0KKdO2WcKTfGp5y3Py2Sem1KzaXJ1UTqc1MFenf2cv0ek6tVOW9zll+Lbyzj6rJtWZe00eOKxER2d11PR4uyUcb4wX8Hg8OqtGo39ZS4NRP9RMTPKXONF1Kdhdwrxz3Xia/PTeNuPnhZXikex0+bhmLQv6vTxmxzT+b9n6Ata8akIVINShKKlFrhKMllNejO3E7xvDx0xMTtPVlMsAAAAAAAAAAAAAAAAAAAAAAAAAAAAAACie0vX1Ck7OGducU6rX4aed0POWGsdM9Teld1fUZeGOGOsuPdt6+x7i0j+GPvKmHxnLgn5DU22iKseDY+Ob557ztHtB2Ot9qvTXRnn/EL7Ypew00bO+VoZpNfo/0fP622vv8Am5lZ2yb/AJuOdorfYqy8z2ejvxUh6bfeN3SPZPrXvrZ20n95Q3Ry8uVKXwP0e1HyUep6DSZOKm3o8z4rg4MvHHS337/uvZacsAAAAAAAAAAAAAAAAAAAAAAAAAAAAAiO0muQs6LqTw5vKpQzvqTxuiui6vkjMRu0veKV4pccuKsp1HVqy2pZdatJ89lbl4LOykuhYiNnHvktkmdutuUfr+0OfXF07itOtLjKTe/kuS+WDn5b7zMvW6PTxipXHXpHJcuwdP76LPP+KW/25drHHwu2J9z9v+jxExtZxvxOXdsKHfbxzPUeH3+HZ6PDO+OEf2L1V2t9Rn+CUlSqf21Gln0ey/Q72mycN4lW1+DzcFo7xzj9HfUdh5J9AAAAAAAAAAAAAAAAAAAAAAAAAAABq6nqFO3pSrVZRjCKy2/okuLb4JLi2GJmI5y47r2tTvKzrVO7FZVGG77uD5vrJ8W/JcixSuzlajNOSeGOiq9rLvYoKmvjqvL8KccYXq2zTNbau3qseGYfMzcfav3n9lZtIHNyS9ZhqvvYiGJpnn/Ep+F0KfK63Qqfd+h5G1fjci9fjUXtXSymd3QW5u5pp+BRaseKfD+Tv1lPLvXYnV3d2VCrJ5qKOxV6+8h3ZN+eNr9x2sN+OkS8drMPk5rUjp29p6J4lVgAAAAAAAAAAAAAAAAAAAAAAAA+SljiBXNc7bWlrmLqqrV4e7oONWeeksPEP3NCObFpisby5jr+uVr2r72u9mEf6dGLbhT/AFP809/xP0wTVrEc3OzZ5yfDXoi6c9uSjnC5volxfyTNo5zsgtXgrup2t332i4lNfAnsw8Ix4L+SnlvvaZej0Gn8nFFe/Wfd7tYcClkl2cdV87JRw0cDXzvC9WOTpFvU7voeavX4nMvX4lc7QRymdLSTtLp6booF3DEj0GOeSyv3se1TZqV7ST+JKrTXiu7UXy2H6M6miv1q4XjGLlXJHtP3j/l1QvuEAAAAAAAAAAAAAAAAAAAAAAANHVdThbwc5v8AtisbU30SNq1m3RBqNRTBXivLk/ajUa988V6mKGcqlDuwWPzc5vz9Eibyohzv/I2t8qv7MKSxBJeRnaI6Nd75J5o+5vd5pNlvHh2YNQu/c20pZ+8q5hDwgn3pevD0Nb24ab+qXBi83Pt2rzn37KzbQKN57PR4680vaR3oqZJ5L1IXns3HGDg6zmt06Lzbz3HDvXmpXjmi9WWUy1p52XNOoeow7zO9htyWpfNB1J2l1RuE8KE058Xmm+7UWFxey5Y8cF3DfgvEq2qxRlxWp6/fs/RNOakk08ppNPqnwZ2njXoAAAAAAAAAAAAAAAAAAAAADQ1rVqVpSdatLZgtyXOcuUIrm9z+r4Jhi07Ru4/rXayVepKpLdndFcoxT3RLNbRWNnFy4L5snHZX7vV88zScixj0kQibi+yRTZepg2YrKLrVFBPjnL/KlxYr8U7N8toxUm3p92jrl576t3f6cO5BdIr/AO+hHktvK3osHl4+fWecvFCGCpaXWxxslbKO9FTLK3VdtBXA4mqWaLdby3HItHNWvHNrX+9EuJNgUrVob2drBPJblDSLrDuPs41NXFhS3pzpL3M/B01iPzhsP1Oxp78WOJeR1+Hys9o7Tzj9f26LQTqYAAAAAAAAAAAAAAAAAAAGjqOr0rdfeTSfRd6T/ag0vkrXrLiXtN12rdXCaUo29NYpRfNvG1UeNzk/oseOc9GMd65FFldvmacUrPkwxSuGzG6SMTHKqYbRRJwqfZ7Zz/6tZbMP00/zepL8ld+8qU18/URX8NOc+6Gt4FW07OzjjeW/SRXtK5SEtp8N6KuWVmq5aKsYOLqVisLLQluOZaOaG8Md3wNsbbF1VTV4HV08raAqLDOjVhevZBqOxcV7dvdUpqpFPHxU3hpeLjP5Q8N9/RX5zVxPGMW9K5PTl9f5/d1w6LgAAAAAAAAAAAAAAAADzKSSy2kvHcGJnZC3/aWlTyoZqS/Tuj/lz9Mm0VlVyayleUc1bv8AtHXqZjtKEX+Tc8dNrj8sG3DEKttTkt/hA1Hltvjz8Q0q0b23jUi4zWV/HijCaszE7wouu6JKi3JLap9enmRWq6mnzxblPVAS3Gm69Db0e199USf9OPeqPpFcvN8DekcUq+qy+Vj3jrPKHjVLz31Vy/Cu7BclFcEa3tvKTS4PLxxXv1n3KMCtaXRxw3aUeBDaVqExp8OBSyymhbNKXA5OdPVYKPA51oR36lw9xmnJmnVXtVpnR08rStXEd506TyYZdF1F2tzRuF/06ik/GO9TXrFyXqT4r8N4sg1OKMuKaesf37f3fouE1JZXA7bxj0AAAAAAAAAAAAADWu7+nSWZzivDi35JbzMRMo8mWmON7Sr972obyqUMfqnv/wC1G8U9VDJr5/BH1QV5f1KrzUk34cEvRbjbaIU75L5PmlpzYYiGGbMJIYJmJSVYJmqWGvVWcp4a8TVLCo6/2d3OpR8XKP8A4/8ABrML+HUbcrfVGX7+zUFbr+rPvVWuXSHoZt8Fdu7OGP6jL5s/LHKP3RVCBXtLq0r3btKJBaVulW5bx3kN55J4TVhDgUsspqrPpywcvNKaqbpMo2aWh6qcDEMV6obUo7i7issx0Vi8hvOnjnkS0pInYdx9nGq/abCllr3lP7me/wDJjYl6wcWdnT34qQ8n4hh8rPMR0nnH891pJlIAAAAAAAAAAAEbrFGtKOaM9lpPMcLMvKX4WbVmO6vnpkmv+3OyjVnLae1naz3trjnxJd3FtE7/ABdWOUgxs8SkYbRDxJhvDFJmG8QwTZiUkMUzVJDBMxKWEJrN/GnFybyo8F+af+0v58jMbVjilmKzkt5cd+vsolWo6k3OXFsrWnfm72LHFYisdmelEhtK7WrapxIplYrDftokF5SxCasY8CjllLELFYrgc3KmhLUipZpZklwNYawjb2O5ljFKzXorV/A6mKWZRckW4lhdPZNqnuryVu33K8e6uXvKeZLH7dv6F3R32tw+rkeL4eLFGSPw/aXZDpPOAAAAAAAAAAAAAR2q6PC4W9YnyksZ8n1RmJ2QZsFcnXr6qTqenTt5Ymtz+GS3xl5Pr4EkTu5eTDbHPxNFyMtIhjkzDaIY5MNohikzEpIhimzVvCOvbtR2lnGPjkvw+Hn/AAZiN+rabTG0R1lz3V9Qdee74Fuil0IMl93a0mn8qv592GjAgtLo0q24RIZlZrDZoxI7SmiEjawK15SQmrOBSySlhO2i4FDIkhJUytZrZkfA1hr3adzHcS0lNSVf1CHE6OKzdCVo7y9WeTD1ZXcqFWnWh8dOcZx8XF5w/B8PUlpbhmJR5ccZKzSekxs/RWm3ka9GnWpvNOcYzi/CSTWfE7dZiY3h4u9Zpaaz2bJlqAAAAAAAAAAAABjr0Izi4TipRfFPemGLVi0bSpmudmZU8zo5lDnHjKHl+ZfU3izn5dLNedeitSkbK0QxyYbQxyNW8NC8ut0lF4x8UtzUOqX6jNa7k34J26zPSFG7Qat7x+7p52Fxectvm2+pFlydodbRaSa/HfrKKpUytazsY6tmECK0rEQ2acSKZS1huUKe8itKWISdtTKt7JIhMWsCnklJEJe1iUskt4b9Mgs1symsNGtXRJXkmohL9cS7ilKgrmJ0KTyay02iZh1z2R6uqlrK1k/vKM20utOo3JP0ltL5HT0l4mnD6PNeLYZrl8ztb7x1X4tuWAAAAAAAAAAAAAAAV/XezUK+Z08QreWIz/uS5+JmJQZcEW5x1Uyej11N03TntJ9G0/FNbmvE3iN+ahaLVtwbTM/zu2JdjrmpF/04LfmLn95Lw7qcYr92fIRNe6WcGbbltv8Az8nNu3ULi1mrepSlSi13XjMZr9M1mL8smmXJ2hc0Gh2njvzlUqdMpzLv0pENmECOZTVqzwgRzKaIbdGkRWskhIW9Er3skiEnb0ireW8JS2pla8t4SVBFS7dt0yKzWyV0rSZ3D3d2HOTW7yXVl3ReHZNTO8cq+v7fzZQ1Wspg5dZ9FostBo00u4pS6zSm/Tkj0+n8NwYY5RvPrLiZddmyd9o9I5M9zpFCpFxlRpNPj3Ir6reWpwY5jaax9EddTmrO8Wn6qN2o9neU6lm9/H3U23n+yb4eT+aKWXQRHPH9HV0vi88q5vrH/MOYV6ThJxlGUZJ4kpJxcX0afBlLaY5S7sTExvE7pvsNrH2O+pVJPFKWaVXoozxiXpJReeiZY0+TgvG6lr8Hm4ZiOsc4/ntu70mdd5N9AAAAAAAAAAAAAAAAAAEX2l0GlqFtO2rp7Et6awpU5L4ZxfJr6ptPc2YmN42bUvNLbw/N2vaJOyuatrV+KD3Sw0qkXvhUj4NfJ5XIpX3rO0u7imMlYtDVp0yGZWIq3KNAhteEkQ36FsV7ZG8QkKFuVrXbxCQoUSC120Q3qVMgmW8Q3qccEEyynuz+iuu1OeVRT/za5Lw8Tp+H+HTqJ47/ACR/dy9drYxRw1+b7LvSpqKUYpJLcklhL0PV1rWscNY2h52ZmZ3l7NmAABVO2XYynfL3kGoXSWFP8M0vw1Evo1vX0K2fTxk5xylf0Wvtp/hnnX09PZxfUbGVGpUo1VipBuM1ueH581vXzOXas1ttPWHp8eSt6xevSXdexOsK7sqNRvNRRUKvVVILEs+e6X7jsYb8dIl5PWYfJzWr26x7J4lVQAAAAAAAAAAAAAAAAAAUD2tdmvtNvG6pr76gntfrpPG0vOPxf5dSvqKb139F/QZuC/BPSfu5NbWLeDj2yu9FUnQ059CtbM3iqQp2OORWtlbRDapWhFbI22bVO3I5u2iGeFPBHM7spfQdKdxUw8qlH43wz+lPqXfD9HOpyc/ljr+yjrtXGCnL5p6fu6BSpqKUYrEUsJdF0PY1rFY2h5eZmZ3l7MsAAAAArXbHsnTv6b3RjcxX3dTHThCeN7j/ABy8YM2CuSPz9VzR62+nt617wqPs2uZ2V5V0+5Uqcqi2oKXOcE8uL4NSinvW7uFfSzNLzSzo+JVrnxRnxzvtyn2/7+7qSZfcJ9AAAAAAAAAAAAAAAAAAHmpBSTTWU0011T4oxMHTm5Vc9mvs9WdLHdT7j6we+P8Ax5pnjtfacGWafrHs9Vps9cuKL9+/u2Kem4XA5s590vmwyfYscjTzTzYeXbGePdtGR5dHBmLM8bY03TpV6ihHcuMnjKiuvmXNHpr6nJw16d59IQ6jU1wU4p/RfrCzjRgqcFiK+bfNvxPZ4MFMNIpTpDy+XLbLeb26tkmRgAAAAAANLUNLpV9l1IpyhJTpy4SpyTypRly/h8zW1It1b0yWpvwz16txI2aPoAAAAAAAAAAAAAAAAAAARer2Knsz5rc/J/8Av+TzP+pNPPlRnr+HlPtP+fut6XNNN6+rR+xo8V5srXnS8VLIzGVvXNLTrWmCauRPXLu1aVlKrPYgt/PpFc2zo6PT5NReKUjn9oTWz1xU4rLdpmnRoQ2Y8XvlLnJnudJpMempw1/WfVwdRqLZrcVv0hulpAAAAAAAAAAAAAAAAAAAAAAAAAAAAAAAPNSOU14EGpwVz4rYrdLRMMxO07olrDwfKs2K2LJOO3WJ2XonfmETL47R1OG5dTreG+GZ9VO9Y2r/APU9P8/ox5sU6pK0tY044ivN82+rPoGj0ePS4+DHHvPefdTyZbZJ3szltoAAAAAAAAAAAAAAAAAAAAAAAAAAAAAAAADSuLZuWVjHPzPK+LeBZNTqPNxTEbxz39Y7/RPTLEV2l7p2aXHe/oS6P/TWDH8WaeOfpH07sWzTPRspYPR0pWkRWsbRCF9Ng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data:image/jpeg;base64,/9j/4AAQSkZJRgABAQAAAQABAAD/2wCEAAkGBxQQEBEQERMPFQ8WEhQUEhcSFA8PFRAVFRQWGBQRFRUYHCggGBonHBQVITIjJSkrLi8vFx8zODM4NygtLisBCgoKDg0OGxAQGywkICQsLCwsLCwsLCwsNCwsLCwsLCwvLSwsLCwsLCwsLCwsLCwsLCwsLCwsLCwsLCwsLCwsLP/AABEIAMIBAwMBEQACEQEDEQH/xAAcAAEAAgMBAQEAAAAAAAAAAAAABQYDBAcCAQj/xAA6EAACAQMBBQUFBwQBBQAAAAAAAQIDBBEFEiExQVEGImFxgQcTMpGhFCNCUmKCsTNyksHRQ6LS4fD/xAAbAQEAAgMBAQAAAAAAAAAAAAAAAwQBAgUGB//EADQRAQACAQIEBAQFAwQDAAAAAAABAgMEERIhMUEFE1FxIjKRsUJhgdHwFKHhBiPB8RUkUv/aAAwDAQACEQMRAD8A7iAAAAAAAAAAAAAAAAAAAAAAAAAAAAAAAAAAAAAAAAAAAAAAAAAAAAAAAAAAAAAAAAAAAAAAAAAAAAAAAAAAAAAAAAAAAAAAAAAABDa92mt7KLdaok1Ha2YpyljOE8cFwfFrgZ25btZvWLRXvPZq9nO2lpftxo1MVF+CovdzkusU90l5ZI4yVmdolYyafJjjitHJYzdCAAAAAAAAAAAAAAAAAAAAAAAAAAAAAAAAABE9otXVrR2+NSUtilH803wz+lJNvwXkbVrxTsiz5oxUm89n5+7bao61y6G05KL2qsnxqVWuL8EnhLlhdEaau+0cEdISeCaeb/8AsZPmt0/KHuGm1KVOFbet6lFrc4yW9ST5PJwI1NbZJrE84ezrjia7S7R2A7U/b6LjUwrmnhTS3e8i+FVLll5TXJrxR2cGXzK8+rzeu0n9Pfl0np+y2E6iAAAAAAAAAAAAAAAAAAAAAAAAAAAAAAAHyUsLL4Acd7U9pvezr3ec0KKdO2WcKTfGp5y3Py2Sem1KzaXJ1UTqc1MFenf2cv0ek6tVOW9zll+Lbyzj6rJtWZe00eOKxER2d11PR4uyUcb4wX8Hg8OqtGo39ZS4NRP9RMTPKXONF1Kdhdwrxz3Xia/PTeNuPnhZXikex0+bhmLQv6vTxmxzT+b9n6Ata8akIVINShKKlFrhKMllNejO3E7xvDx0xMTtPVlMsAAAAAAAAAAAAAAAAAAAAAAAAAAAAAACie0vX1Ck7OGducU6rX4aed0POWGsdM9Teld1fUZeGOGOsuPdt6+x7i0j+GPvKmHxnLgn5DU22iKseDY+Ob557ztHtB2Ot9qvTXRnn/EL7Ypew00bO+VoZpNfo/0fP622vv8Am5lZ2yb/AJuOdorfYqy8z2ejvxUh6bfeN3SPZPrXvrZ20n95Q3Ry8uVKXwP0e1HyUep6DSZOKm3o8z4rg4MvHHS337/uvZacsAAAAAAAAAAAAAAAAAAAAAAAAAAAAAiO0muQs6LqTw5vKpQzvqTxuiui6vkjMRu0veKV4pccuKsp1HVqy2pZdatJ89lbl4LOykuhYiNnHvktkmdutuUfr+0OfXF07itOtLjKTe/kuS+WDn5b7zMvW6PTxipXHXpHJcuwdP76LPP+KW/25drHHwu2J9z9v+jxExtZxvxOXdsKHfbxzPUeH3+HZ6PDO+OEf2L1V2t9Rn+CUlSqf21Gln0ey/Q72mycN4lW1+DzcFo7xzj9HfUdh5J9AAAAAAAAAAAAAAAAAAAAAAAAAAABq6nqFO3pSrVZRjCKy2/okuLb4JLi2GJmI5y47r2tTvKzrVO7FZVGG77uD5vrJ8W/JcixSuzlajNOSeGOiq9rLvYoKmvjqvL8KccYXq2zTNbau3qseGYfMzcfav3n9lZtIHNyS9ZhqvvYiGJpnn/Ep+F0KfK63Qqfd+h5G1fjci9fjUXtXSymd3QW5u5pp+BRaseKfD+Tv1lPLvXYnV3d2VCrJ5qKOxV6+8h3ZN+eNr9x2sN+OkS8drMPk5rUjp29p6J4lVgAAAAAAAAAAAAAAAAAAAAAAAA+SljiBXNc7bWlrmLqqrV4e7oONWeeksPEP3NCObFpisby5jr+uVr2r72u9mEf6dGLbhT/AFP809/xP0wTVrEc3OzZ5yfDXoi6c9uSjnC5volxfyTNo5zsgtXgrup2t332i4lNfAnsw8Ix4L+SnlvvaZej0Gn8nFFe/Wfd7tYcClkl2cdV87JRw0cDXzvC9WOTpFvU7voeavX4nMvX4lc7QRymdLSTtLp6booF3DEj0GOeSyv3se1TZqV7ST+JKrTXiu7UXy2H6M6miv1q4XjGLlXJHtP3j/l1QvuEAAAAAAAAAAAAAAAAAAAAAAANHVdThbwc5v8AtisbU30SNq1m3RBqNRTBXivLk/ajUa988V6mKGcqlDuwWPzc5vz9Eibyohzv/I2t8qv7MKSxBJeRnaI6Nd75J5o+5vd5pNlvHh2YNQu/c20pZ+8q5hDwgn3pevD0Nb24ab+qXBi83Pt2rzn37KzbQKN57PR4680vaR3oqZJ5L1IXns3HGDg6zmt06Lzbz3HDvXmpXjmi9WWUy1p52XNOoeow7zO9htyWpfNB1J2l1RuE8KE058Xmm+7UWFxey5Y8cF3DfgvEq2qxRlxWp6/fs/RNOakk08ppNPqnwZ2njXoAAAAAAAAAAAAAAAAAAAAADQ1rVqVpSdatLZgtyXOcuUIrm9z+r4Jhi07Ru4/rXayVepKpLdndFcoxT3RLNbRWNnFy4L5snHZX7vV88zScixj0kQibi+yRTZepg2YrKLrVFBPjnL/KlxYr8U7N8toxUm3p92jrl576t3f6cO5BdIr/AO+hHktvK3osHl4+fWecvFCGCpaXWxxslbKO9FTLK3VdtBXA4mqWaLdby3HItHNWvHNrX+9EuJNgUrVob2drBPJblDSLrDuPs41NXFhS3pzpL3M/B01iPzhsP1Oxp78WOJeR1+Hys9o7Tzj9f26LQTqYAAAAAAAAAAAAAAAAAAAGjqOr0rdfeTSfRd6T/ag0vkrXrLiXtN12rdXCaUo29NYpRfNvG1UeNzk/oseOc9GMd65FFldvmacUrPkwxSuGzG6SMTHKqYbRRJwqfZ7Zz/6tZbMP00/zepL8ld+8qU18/URX8NOc+6Gt4FW07OzjjeW/SRXtK5SEtp8N6KuWVmq5aKsYOLqVisLLQluOZaOaG8Md3wNsbbF1VTV4HV08raAqLDOjVhevZBqOxcV7dvdUpqpFPHxU3hpeLjP5Q8N9/RX5zVxPGMW9K5PTl9f5/d1w6LgAAAAAAAAAAAAAAAADzKSSy2kvHcGJnZC3/aWlTyoZqS/Tuj/lz9Mm0VlVyayleUc1bv8AtHXqZjtKEX+Tc8dNrj8sG3DEKttTkt/hA1Hltvjz8Q0q0b23jUi4zWV/HijCaszE7wouu6JKi3JLap9enmRWq6mnzxblPVAS3Gm69Db0e199USf9OPeqPpFcvN8DekcUq+qy+Vj3jrPKHjVLz31Vy/Cu7BclFcEa3tvKTS4PLxxXv1n3KMCtaXRxw3aUeBDaVqExp8OBSyymhbNKXA5OdPVYKPA51oR36lw9xmnJmnVXtVpnR08rStXEd506TyYZdF1F2tzRuF/06ik/GO9TXrFyXqT4r8N4sg1OKMuKaesf37f3fouE1JZXA7bxj0AAAAAAAAAAAAADWu7+nSWZzivDi35JbzMRMo8mWmON7Sr972obyqUMfqnv/wC1G8U9VDJr5/BH1QV5f1KrzUk34cEvRbjbaIU75L5PmlpzYYiGGbMJIYJmJSVYJmqWGvVWcp4a8TVLCo6/2d3OpR8XKP8A4/8ABrML+HUbcrfVGX7+zUFbr+rPvVWuXSHoZt8Fdu7OGP6jL5s/LHKP3RVCBXtLq0r3btKJBaVulW5bx3kN55J4TVhDgUsspqrPpywcvNKaqbpMo2aWh6qcDEMV6obUo7i7issx0Vi8hvOnjnkS0pInYdx9nGq/abCllr3lP7me/wDJjYl6wcWdnT34qQ8n4hh8rPMR0nnH891pJlIAAAAAAAAAAAEbrFGtKOaM9lpPMcLMvKX4WbVmO6vnpkmv+3OyjVnLae1naz3trjnxJd3FtE7/ABdWOUgxs8SkYbRDxJhvDFJmG8QwTZiUkMUzVJDBMxKWEJrN/GnFybyo8F+af+0v58jMbVjilmKzkt5cd+vsolWo6k3OXFsrWnfm72LHFYisdmelEhtK7WrapxIplYrDftokF5SxCasY8CjllLELFYrgc3KmhLUipZpZklwNYawjb2O5ljFKzXorV/A6mKWZRckW4lhdPZNqnuryVu33K8e6uXvKeZLH7dv6F3R32tw+rkeL4eLFGSPw/aXZDpPOAAAAAAAAAAAAAR2q6PC4W9YnyksZ8n1RmJ2QZsFcnXr6qTqenTt5Ymtz+GS3xl5Pr4EkTu5eTDbHPxNFyMtIhjkzDaIY5MNohikzEpIhimzVvCOvbtR2lnGPjkvw+Hn/AAZiN+rabTG0R1lz3V9Qdee74Fuil0IMl93a0mn8qv592GjAgtLo0q24RIZlZrDZoxI7SmiEjawK15SQmrOBSySlhO2i4FDIkhJUytZrZkfA1hr3adzHcS0lNSVf1CHE6OKzdCVo7y9WeTD1ZXcqFWnWh8dOcZx8XF5w/B8PUlpbhmJR5ccZKzSekxs/RWm3ka9GnWpvNOcYzi/CSTWfE7dZiY3h4u9Zpaaz2bJlqAAAAAAAAAAAABjr0Izi4TipRfFPemGLVi0bSpmudmZU8zo5lDnHjKHl+ZfU3izn5dLNedeitSkbK0QxyYbQxyNW8NC8ut0lF4x8UtzUOqX6jNa7k34J26zPSFG7Qat7x+7p52Fxectvm2+pFlydodbRaSa/HfrKKpUytazsY6tmECK0rEQ2acSKZS1huUKe8itKWISdtTKt7JIhMWsCnklJEJe1iUskt4b9Mgs1symsNGtXRJXkmohL9cS7ilKgrmJ0KTyay02iZh1z2R6uqlrK1k/vKM20utOo3JP0ltL5HT0l4mnD6PNeLYZrl8ztb7x1X4tuWAAAAAAAAAAAAAAAV/XezUK+Z08QreWIz/uS5+JmJQZcEW5x1Uyej11N03TntJ9G0/FNbmvE3iN+ahaLVtwbTM/zu2JdjrmpF/04LfmLn95Lw7qcYr92fIRNe6WcGbbltv8Az8nNu3ULi1mrepSlSi13XjMZr9M1mL8smmXJ2hc0Gh2njvzlUqdMpzLv0pENmECOZTVqzwgRzKaIbdGkRWskhIW9Er3skiEnb0ireW8JS2pla8t4SVBFS7dt0yKzWyV0rSZ3D3d2HOTW7yXVl3ReHZNTO8cq+v7fzZQ1Wspg5dZ9FostBo00u4pS6zSm/Tkj0+n8NwYY5RvPrLiZddmyd9o9I5M9zpFCpFxlRpNPj3Ir6reWpwY5jaax9EddTmrO8Wn6qN2o9neU6lm9/H3U23n+yb4eT+aKWXQRHPH9HV0vi88q5vrH/MOYV6ThJxlGUZJ4kpJxcX0afBlLaY5S7sTExvE7pvsNrH2O+pVJPFKWaVXoozxiXpJReeiZY0+TgvG6lr8Hm4ZiOsc4/ntu70mdd5N9AAAAAAAAAAAAAAAAAAEX2l0GlqFtO2rp7Et6awpU5L4ZxfJr6ptPc2YmN42bUvNLbw/N2vaJOyuatrV+KD3Sw0qkXvhUj4NfJ5XIpX3rO0u7imMlYtDVp0yGZWIq3KNAhteEkQ36FsV7ZG8QkKFuVrXbxCQoUSC120Q3qVMgmW8Q3qccEEyynuz+iuu1OeVRT/za5Lw8Tp+H+HTqJ47/ACR/dy9drYxRw1+b7LvSpqKUYpJLcklhL0PV1rWscNY2h52ZmZ3l7NmAABVO2XYynfL3kGoXSWFP8M0vw1Evo1vX0K2fTxk5xylf0Wvtp/hnnX09PZxfUbGVGpUo1VipBuM1ueH581vXzOXas1ttPWHp8eSt6xevSXdexOsK7sqNRvNRRUKvVVILEs+e6X7jsYb8dIl5PWYfJzWr26x7J4lVQAAAAAAAAAAAAAAAAAAUD2tdmvtNvG6pr76gntfrpPG0vOPxf5dSvqKb139F/QZuC/BPSfu5NbWLeDj2yu9FUnQ059CtbM3iqQp2OORWtlbRDapWhFbI22bVO3I5u2iGeFPBHM7spfQdKdxUw8qlH43wz+lPqXfD9HOpyc/ljr+yjrtXGCnL5p6fu6BSpqKUYrEUsJdF0PY1rFY2h5eZmZ3l7MsAAAAArXbHsnTv6b3RjcxX3dTHThCeN7j/ABy8YM2CuSPz9VzR62+nt617wqPs2uZ2V5V0+5Uqcqi2oKXOcE8uL4NSinvW7uFfSzNLzSzo+JVrnxRnxzvtyn2/7+7qSZfcJ9AAAAAAAAAAAAAAAAAAHmpBSTTWU0011T4oxMHTm5Vc9mvs9WdLHdT7j6we+P8Ax5pnjtfacGWafrHs9Vps9cuKL9+/u2Kem4XA5s590vmwyfYscjTzTzYeXbGePdtGR5dHBmLM8bY03TpV6ihHcuMnjKiuvmXNHpr6nJw16d59IQ6jU1wU4p/RfrCzjRgqcFiK+bfNvxPZ4MFMNIpTpDy+XLbLeb26tkmRgAAAAAANLUNLpV9l1IpyhJTpy4SpyTypRly/h8zW1It1b0yWpvwz16txI2aPoAAAAAAAAAAAAAAAAAAARer2Knsz5rc/J/8Av+TzP+pNPPlRnr+HlPtP+fut6XNNN6+rR+xo8V5srXnS8VLIzGVvXNLTrWmCauRPXLu1aVlKrPYgt/PpFc2zo6PT5NReKUjn9oTWz1xU4rLdpmnRoQ2Y8XvlLnJnudJpMempw1/WfVwdRqLZrcVv0hulpAAAAAAAAAAAAAAAAAAAAAAAAAAAAAAAPNSOU14EGpwVz4rYrdLRMMxO07olrDwfKs2K2LJOO3WJ2XonfmETL47R1OG5dTreG+GZ9VO9Y2r/APU9P8/ox5sU6pK0tY044ivN82+rPoGj0ePS4+DHHvPefdTyZbZJ3szltoAAAAAAAAAAAAAAAAAAAAAAAAAAAAAAAADSuLZuWVjHPzPK+LeBZNTqPNxTEbxz39Y7/RPTLEV2l7p2aXHe/oS6P/TWDH8WaeOfpH07sWzTPRspYPR0pWkRWsbRCF9Ng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65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57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Follow-up</a:t>
            </a:r>
            <a:endParaRPr lang="zh-TW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08100"/>
            <a:ext cx="8229600" cy="4965700"/>
          </a:xfrm>
        </p:spPr>
        <p:txBody>
          <a:bodyPr numCol="1">
            <a:noAutofit/>
          </a:bodyPr>
          <a:lstStyle/>
          <a:p>
            <a:pPr marL="342900" lvl="1" indent="-342900">
              <a:spcBef>
                <a:spcPts val="500"/>
              </a:spcBef>
            </a:pPr>
            <a:r>
              <a:rPr lang="en-US" altLang="zh-TW" dirty="0" smtClean="0">
                <a:latin typeface="+mj-lt"/>
                <a:cs typeface="Courier New"/>
              </a:rPr>
              <a:t>Slides and codes will be online </a:t>
            </a:r>
          </a:p>
          <a:p>
            <a:pPr marL="742950" lvl="2" indent="-342900">
              <a:spcBef>
                <a:spcPts val="500"/>
              </a:spcBef>
            </a:pPr>
            <a:r>
              <a:rPr lang="en-US" altLang="zh-TW" dirty="0" smtClean="0">
                <a:latin typeface="+mj-lt"/>
                <a:cs typeface="Courier New"/>
              </a:rPr>
              <a:t>Blackboard </a:t>
            </a:r>
            <a:r>
              <a:rPr lang="en-US" altLang="zh-TW" dirty="0" smtClean="0">
                <a:latin typeface="+mj-lt"/>
                <a:cs typeface="Courier New"/>
                <a:sym typeface="Wingdings" panose="05000000000000000000" pitchFamily="2" charset="2"/>
              </a:rPr>
              <a:t></a:t>
            </a:r>
            <a:r>
              <a:rPr lang="en-US" altLang="zh-TW" dirty="0" smtClean="0">
                <a:latin typeface="+mj-lt"/>
                <a:cs typeface="Courier New"/>
              </a:rPr>
              <a:t> F14-Computer Vision </a:t>
            </a:r>
            <a:r>
              <a:rPr lang="en-US" altLang="zh-TW" dirty="0" smtClean="0">
                <a:latin typeface="+mj-lt"/>
                <a:cs typeface="Courier New"/>
                <a:sym typeface="Wingdings" panose="05000000000000000000" pitchFamily="2" charset="2"/>
              </a:rPr>
              <a:t></a:t>
            </a:r>
            <a:r>
              <a:rPr lang="en-US" altLang="zh-TW" dirty="0" smtClean="0">
                <a:latin typeface="+mj-lt"/>
                <a:cs typeface="Courier New"/>
              </a:rPr>
              <a:t> Course Documents</a:t>
            </a:r>
          </a:p>
          <a:p>
            <a:pPr marL="342900" lvl="1" indent="-342900">
              <a:spcBef>
                <a:spcPts val="500"/>
              </a:spcBef>
            </a:pPr>
            <a:r>
              <a:rPr lang="en-US" altLang="zh-TW" dirty="0" smtClean="0">
                <a:latin typeface="+mj-lt"/>
                <a:cs typeface="Courier New"/>
              </a:rPr>
              <a:t>Ask questions on Discussion Board</a:t>
            </a:r>
          </a:p>
          <a:p>
            <a:pPr marL="342900" lvl="1" indent="-342900">
              <a:spcBef>
                <a:spcPts val="500"/>
              </a:spcBef>
            </a:pPr>
            <a:r>
              <a:rPr lang="en-US" altLang="zh-TW" dirty="0" smtClean="0">
                <a:latin typeface="+mj-lt"/>
                <a:cs typeface="Courier New"/>
              </a:rPr>
              <a:t>Office hours</a:t>
            </a:r>
          </a:p>
          <a:p>
            <a:pPr marL="742950" lvl="2" indent="-342900">
              <a:spcBef>
                <a:spcPts val="500"/>
              </a:spcBef>
            </a:pPr>
            <a:r>
              <a:rPr lang="en-US" altLang="zh-TW" sz="2000" dirty="0" smtClean="0"/>
              <a:t>Wen-Sheng Chu (</a:t>
            </a:r>
            <a:r>
              <a:rPr lang="en-US" altLang="zh-TW" sz="2000" dirty="0" smtClean="0">
                <a:solidFill>
                  <a:srgbClr val="0000FF"/>
                </a:solidFill>
              </a:rPr>
              <a:t>wschu@cmu.edu</a:t>
            </a:r>
            <a:r>
              <a:rPr lang="en-US" altLang="zh-TW" sz="2000" dirty="0">
                <a:cs typeface="Courier New"/>
              </a:rPr>
              <a:t>)</a:t>
            </a:r>
            <a:endParaRPr lang="en-US" altLang="zh-TW" sz="2000" dirty="0" smtClean="0"/>
          </a:p>
          <a:p>
            <a:pPr marL="742950" lvl="2" indent="-342900">
              <a:spcBef>
                <a:spcPts val="500"/>
              </a:spcBef>
            </a:pPr>
            <a:r>
              <a:rPr lang="en-US" altLang="zh-TW" sz="2000" dirty="0" smtClean="0"/>
              <a:t>Tuesdays 5-6pm</a:t>
            </a:r>
          </a:p>
          <a:p>
            <a:pPr marL="742950" lvl="2" indent="-342900">
              <a:spcBef>
                <a:spcPts val="500"/>
              </a:spcBef>
            </a:pPr>
            <a:r>
              <a:rPr lang="en-US" altLang="zh-TW" sz="2000" dirty="0" smtClean="0"/>
              <a:t>EDSH 200</a:t>
            </a:r>
          </a:p>
          <a:p>
            <a:pPr marL="742950" lvl="2" indent="-342900">
              <a:spcBef>
                <a:spcPts val="500"/>
              </a:spcBef>
            </a:pPr>
            <a:endParaRPr lang="en-US" altLang="zh-TW" sz="2000" dirty="0"/>
          </a:p>
          <a:p>
            <a:pPr marL="742950" lvl="2" indent="-342900">
              <a:spcBef>
                <a:spcPts val="500"/>
              </a:spcBef>
            </a:pPr>
            <a:r>
              <a:rPr lang="en-US" altLang="zh-TW" sz="2000" dirty="0" smtClean="0"/>
              <a:t>Han </a:t>
            </a:r>
            <a:r>
              <a:rPr lang="en-US" altLang="zh-TW" sz="2000" dirty="0" err="1" smtClean="0"/>
              <a:t>Joo</a:t>
            </a:r>
            <a:r>
              <a:rPr lang="en-US" altLang="zh-TW" sz="2000" dirty="0" smtClean="0"/>
              <a:t> (</a:t>
            </a:r>
            <a:r>
              <a:rPr lang="en-US" altLang="zh-TW" sz="2000" dirty="0">
                <a:solidFill>
                  <a:srgbClr val="0000FF"/>
                </a:solidFill>
              </a:rPr>
              <a:t>hanbyulj@cs.cmu.edu</a:t>
            </a:r>
            <a:r>
              <a:rPr lang="en-US" altLang="zh-TW" sz="2000" dirty="0" smtClean="0">
                <a:cs typeface="Courier New"/>
              </a:rPr>
              <a:t>)</a:t>
            </a:r>
            <a:endParaRPr lang="en-US" altLang="zh-TW" sz="2000" dirty="0"/>
          </a:p>
          <a:p>
            <a:pPr marL="742950" lvl="2" indent="-342900">
              <a:spcBef>
                <a:spcPts val="500"/>
              </a:spcBef>
            </a:pPr>
            <a:r>
              <a:rPr lang="en-US" altLang="zh-TW" sz="2000" dirty="0" smtClean="0"/>
              <a:t>Fridays 2-3pm</a:t>
            </a:r>
            <a:endParaRPr lang="en-US" altLang="zh-TW" sz="2000" dirty="0"/>
          </a:p>
          <a:p>
            <a:pPr marL="742950" lvl="2" indent="-342900">
              <a:spcBef>
                <a:spcPts val="500"/>
              </a:spcBef>
            </a:pPr>
            <a:r>
              <a:rPr lang="en-US" altLang="zh-TW" sz="2000" dirty="0"/>
              <a:t>EDSH </a:t>
            </a:r>
            <a:r>
              <a:rPr lang="en-US" altLang="zh-TW" sz="2000" dirty="0" smtClean="0"/>
              <a:t>201</a:t>
            </a:r>
            <a:endParaRPr lang="en-US" altLang="zh-TW" sz="2000" dirty="0"/>
          </a:p>
          <a:p>
            <a:pPr marL="742950" lvl="2" indent="-342900">
              <a:spcBef>
                <a:spcPts val="500"/>
              </a:spcBef>
            </a:pPr>
            <a:endParaRPr lang="en-US" altLang="zh-TW" sz="2000" dirty="0" smtClean="0"/>
          </a:p>
        </p:txBody>
      </p:sp>
      <p:sp>
        <p:nvSpPr>
          <p:cNvPr id="4" name="AutoShape 2" descr="data:image/jpeg;base64,/9j/4AAQSkZJRgABAQAAAQABAAD/2wCEAAkGBxQQEBEQERMPFQ8WEhQUEhcSFA8PFRAVFRQWGBQRFRUYHCggGBonHBQVITIjJSkrLi8vFx8zODM4NygtLisBCgoKDg0OGxAQGywkICQsLCwsLCwsLCwsNCwsLCwsLCwvLSwsLCwsLCwsLCwsLCwsLCwsLCwsLCwsLCwsLCwsLP/AABEIAMIBAwMBEQACEQEDEQH/xAAcAAEAAgMBAQEAAAAAAAAAAAAABQYDBAcCAQj/xAA6EAACAQMBBQUFBwQBBQAAAAAAAQIDBBEFEiExQVEGImFxgQcTMpGhFCNCUmKCsTNyksHRQ6LS4fD/xAAbAQEAAgMBAQAAAAAAAAAAAAAAAwQBAgUGB//EADQRAQACAQIEBAQFAwQDAAAAAAABAgMEERIhMUEFE1FxIjKRsUJhgdHwFKHhBiPB8RUkUv/aAAwDAQACEQMRAD8A7iAAAAAAAAAAAAAAAAAAAAAAAAAAAAAAAAAAAAAAAAAAAAAAAAAAAAAAAAAAAAAAAAAAAAAAAAAAAAAAAAAAAAAAAAAAAAAAAAAABDa92mt7KLdaok1Ha2YpyljOE8cFwfFrgZ25btZvWLRXvPZq9nO2lpftxo1MVF+CovdzkusU90l5ZI4yVmdolYyafJjjitHJYzdCAAAAAAAAAAAAAAAAAAAAAAAAAAAAAAAAABE9otXVrR2+NSUtilH803wz+lJNvwXkbVrxTsiz5oxUm89n5+7bao61y6G05KL2qsnxqVWuL8EnhLlhdEaau+0cEdISeCaeb/8AsZPmt0/KHuGm1KVOFbet6lFrc4yW9ST5PJwI1NbZJrE84ezrjia7S7R2A7U/b6LjUwrmnhTS3e8i+FVLll5TXJrxR2cGXzK8+rzeu0n9Pfl0np+y2E6iAAAAAAAAAAAAAAAAAAAAAAAAAAAAAAAHyUsLL4Acd7U9pvezr3ec0KKdO2WcKTfGp5y3Py2Sem1KzaXJ1UTqc1MFenf2cv0ek6tVOW9zll+Lbyzj6rJtWZe00eOKxER2d11PR4uyUcb4wX8Hg8OqtGo39ZS4NRP9RMTPKXONF1Kdhdwrxz3Xia/PTeNuPnhZXikex0+bhmLQv6vTxmxzT+b9n6Ata8akIVINShKKlFrhKMllNejO3E7xvDx0xMTtPVlMsAAAAAAAAAAAAAAAAAAAAAAAAAAAAAACie0vX1Ck7OGducU6rX4aed0POWGsdM9Teld1fUZeGOGOsuPdt6+x7i0j+GPvKmHxnLgn5DU22iKseDY+Ob557ztHtB2Ot9qvTXRnn/EL7Ypew00bO+VoZpNfo/0fP622vv8Am5lZ2yb/AJuOdorfYqy8z2ejvxUh6bfeN3SPZPrXvrZ20n95Q3Ry8uVKXwP0e1HyUep6DSZOKm3o8z4rg4MvHHS337/uvZacsAAAAAAAAAAAAAAAAAAAAAAAAAAAAAiO0muQs6LqTw5vKpQzvqTxuiui6vkjMRu0veKV4pccuKsp1HVqy2pZdatJ89lbl4LOykuhYiNnHvktkmdutuUfr+0OfXF07itOtLjKTe/kuS+WDn5b7zMvW6PTxipXHXpHJcuwdP76LPP+KW/25drHHwu2J9z9v+jxExtZxvxOXdsKHfbxzPUeH3+HZ6PDO+OEf2L1V2t9Rn+CUlSqf21Gln0ey/Q72mycN4lW1+DzcFo7xzj9HfUdh5J9AAAAAAAAAAAAAAAAAAAAAAAAAAABq6nqFO3pSrVZRjCKy2/okuLb4JLi2GJmI5y47r2tTvKzrVO7FZVGG77uD5vrJ8W/JcixSuzlajNOSeGOiq9rLvYoKmvjqvL8KccYXq2zTNbau3qseGYfMzcfav3n9lZtIHNyS9ZhqvvYiGJpnn/Ep+F0KfK63Qqfd+h5G1fjci9fjUXtXSymd3QW5u5pp+BRaseKfD+Tv1lPLvXYnV3d2VCrJ5qKOxV6+8h3ZN+eNr9x2sN+OkS8drMPk5rUjp29p6J4lVgAAAAAAAAAAAAAAAAAAAAAAAA+SljiBXNc7bWlrmLqqrV4e7oONWeeksPEP3NCObFpisby5jr+uVr2r72u9mEf6dGLbhT/AFP809/xP0wTVrEc3OzZ5yfDXoi6c9uSjnC5volxfyTNo5zsgtXgrup2t332i4lNfAnsw8Ix4L+SnlvvaZej0Gn8nFFe/Wfd7tYcClkl2cdV87JRw0cDXzvC9WOTpFvU7voeavX4nMvX4lc7QRymdLSTtLp6booF3DEj0GOeSyv3se1TZqV7ST+JKrTXiu7UXy2H6M6miv1q4XjGLlXJHtP3j/l1QvuEAAAAAAAAAAAAAAAAAAAAAAANHVdThbwc5v8AtisbU30SNq1m3RBqNRTBXivLk/ajUa988V6mKGcqlDuwWPzc5vz9Eibyohzv/I2t8qv7MKSxBJeRnaI6Nd75J5o+5vd5pNlvHh2YNQu/c20pZ+8q5hDwgn3pevD0Nb24ab+qXBi83Pt2rzn37KzbQKN57PR4680vaR3oqZJ5L1IXns3HGDg6zmt06Lzbz3HDvXmpXjmi9WWUy1p52XNOoeow7zO9htyWpfNB1J2l1RuE8KE058Xmm+7UWFxey5Y8cF3DfgvEq2qxRlxWp6/fs/RNOakk08ppNPqnwZ2njXoAAAAAAAAAAAAAAAAAAAAADQ1rVqVpSdatLZgtyXOcuUIrm9z+r4Jhi07Ru4/rXayVepKpLdndFcoxT3RLNbRWNnFy4L5snHZX7vV88zScixj0kQibi+yRTZepg2YrKLrVFBPjnL/KlxYr8U7N8toxUm3p92jrl576t3f6cO5BdIr/AO+hHktvK3osHl4+fWecvFCGCpaXWxxslbKO9FTLK3VdtBXA4mqWaLdby3HItHNWvHNrX+9EuJNgUrVob2drBPJblDSLrDuPs41NXFhS3pzpL3M/B01iPzhsP1Oxp78WOJeR1+Hys9o7Tzj9f26LQTqYAAAAAAAAAAAAAAAAAAAGjqOr0rdfeTSfRd6T/ag0vkrXrLiXtN12rdXCaUo29NYpRfNvG1UeNzk/oseOc9GMd65FFldvmacUrPkwxSuGzG6SMTHKqYbRRJwqfZ7Zz/6tZbMP00/zepL8ld+8qU18/URX8NOc+6Gt4FW07OzjjeW/SRXtK5SEtp8N6KuWVmq5aKsYOLqVisLLQluOZaOaG8Md3wNsbbF1VTV4HV08raAqLDOjVhevZBqOxcV7dvdUpqpFPHxU3hpeLjP5Q8N9/RX5zVxPGMW9K5PTl9f5/d1w6LgAAAAAAAAAAAAAAAADzKSSy2kvHcGJnZC3/aWlTyoZqS/Tuj/lz9Mm0VlVyayleUc1bv8AtHXqZjtKEX+Tc8dNrj8sG3DEKttTkt/hA1Hltvjz8Q0q0b23jUi4zWV/HijCaszE7wouu6JKi3JLap9enmRWq6mnzxblPVAS3Gm69Db0e199USf9OPeqPpFcvN8DekcUq+qy+Vj3jrPKHjVLz31Vy/Cu7BclFcEa3tvKTS4PLxxXv1n3KMCtaXRxw3aUeBDaVqExp8OBSyymhbNKXA5OdPVYKPA51oR36lw9xmnJmnVXtVpnR08rStXEd506TyYZdF1F2tzRuF/06ik/GO9TXrFyXqT4r8N4sg1OKMuKaesf37f3fouE1JZXA7bxj0AAAAAAAAAAAAADWu7+nSWZzivDi35JbzMRMo8mWmON7Sr972obyqUMfqnv/wC1G8U9VDJr5/BH1QV5f1KrzUk34cEvRbjbaIU75L5PmlpzYYiGGbMJIYJmJSVYJmqWGvVWcp4a8TVLCo6/2d3OpR8XKP8A4/8ABrML+HUbcrfVGX7+zUFbr+rPvVWuXSHoZt8Fdu7OGP6jL5s/LHKP3RVCBXtLq0r3btKJBaVulW5bx3kN55J4TVhDgUsspqrPpywcvNKaqbpMo2aWh6qcDEMV6obUo7i7issx0Vi8hvOnjnkS0pInYdx9nGq/abCllr3lP7me/wDJjYl6wcWdnT34qQ8n4hh8rPMR0nnH891pJlIAAAAAAAAAAAEbrFGtKOaM9lpPMcLMvKX4WbVmO6vnpkmv+3OyjVnLae1naz3trjnxJd3FtE7/ABdWOUgxs8SkYbRDxJhvDFJmG8QwTZiUkMUzVJDBMxKWEJrN/GnFybyo8F+af+0v58jMbVjilmKzkt5cd+vsolWo6k3OXFsrWnfm72LHFYisdmelEhtK7WrapxIplYrDftokF5SxCasY8CjllLELFYrgc3KmhLUipZpZklwNYawjb2O5ljFKzXorV/A6mKWZRckW4lhdPZNqnuryVu33K8e6uXvKeZLH7dv6F3R32tw+rkeL4eLFGSPw/aXZDpPOAAAAAAAAAAAAAR2q6PC4W9YnyksZ8n1RmJ2QZsFcnXr6qTqenTt5Ymtz+GS3xl5Pr4EkTu5eTDbHPxNFyMtIhjkzDaIY5MNohikzEpIhimzVvCOvbtR2lnGPjkvw+Hn/AAZiN+rabTG0R1lz3V9Qdee74Fuil0IMl93a0mn8qv592GjAgtLo0q24RIZlZrDZoxI7SmiEjawK15SQmrOBSySlhO2i4FDIkhJUytZrZkfA1hr3adzHcS0lNSVf1CHE6OKzdCVo7y9WeTD1ZXcqFWnWh8dOcZx8XF5w/B8PUlpbhmJR5ccZKzSekxs/RWm3ka9GnWpvNOcYzi/CSTWfE7dZiY3h4u9Zpaaz2bJlqAAAAAAAAAAAABjr0Izi4TipRfFPemGLVi0bSpmudmZU8zo5lDnHjKHl+ZfU3izn5dLNedeitSkbK0QxyYbQxyNW8NC8ut0lF4x8UtzUOqX6jNa7k34J26zPSFG7Qat7x+7p52Fxectvm2+pFlydodbRaSa/HfrKKpUytazsY6tmECK0rEQ2acSKZS1huUKe8itKWISdtTKt7JIhMWsCnklJEJe1iUskt4b9Mgs1symsNGtXRJXkmohL9cS7ilKgrmJ0KTyay02iZh1z2R6uqlrK1k/vKM20utOo3JP0ltL5HT0l4mnD6PNeLYZrl8ztb7x1X4tuWAAAAAAAAAAAAAAAV/XezUK+Z08QreWIz/uS5+JmJQZcEW5x1Uyej11N03TntJ9G0/FNbmvE3iN+ahaLVtwbTM/zu2JdjrmpF/04LfmLn95Lw7qcYr92fIRNe6WcGbbltv8Az8nNu3ULi1mrepSlSi13XjMZr9M1mL8smmXJ2hc0Gh2njvzlUqdMpzLv0pENmECOZTVqzwgRzKaIbdGkRWskhIW9Er3skiEnb0ireW8JS2pla8t4SVBFS7dt0yKzWyV0rSZ3D3d2HOTW7yXVl3ReHZNTO8cq+v7fzZQ1Wspg5dZ9FostBo00u4pS6zSm/Tkj0+n8NwYY5RvPrLiZddmyd9o9I5M9zpFCpFxlRpNPj3Ir6reWpwY5jaax9EddTmrO8Wn6qN2o9neU6lm9/H3U23n+yb4eT+aKWXQRHPH9HV0vi88q5vrH/MOYV6ThJxlGUZJ4kpJxcX0afBlLaY5S7sTExvE7pvsNrH2O+pVJPFKWaVXoozxiXpJReeiZY0+TgvG6lr8Hm4ZiOsc4/ntu70mdd5N9AAAAAAAAAAAAAAAAAAEX2l0GlqFtO2rp7Et6awpU5L4ZxfJr6ptPc2YmN42bUvNLbw/N2vaJOyuatrV+KD3Sw0qkXvhUj4NfJ5XIpX3rO0u7imMlYtDVp0yGZWIq3KNAhteEkQ36FsV7ZG8QkKFuVrXbxCQoUSC120Q3qVMgmW8Q3qccEEyynuz+iuu1OeVRT/za5Lw8Tp+H+HTqJ47/ACR/dy9drYxRw1+b7LvSpqKUYpJLcklhL0PV1rWscNY2h52ZmZ3l7NmAABVO2XYynfL3kGoXSWFP8M0vw1Evo1vX0K2fTxk5xylf0Wvtp/hnnX09PZxfUbGVGpUo1VipBuM1ueH581vXzOXas1ttPWHp8eSt6xevSXdexOsK7sqNRvNRRUKvVVILEs+e6X7jsYb8dIl5PWYfJzWr26x7J4lVQAAAAAAAAAAAAAAAAAAUD2tdmvtNvG6pr76gntfrpPG0vOPxf5dSvqKb139F/QZuC/BPSfu5NbWLeDj2yu9FUnQ059CtbM3iqQp2OORWtlbRDapWhFbI22bVO3I5u2iGeFPBHM7spfQdKdxUw8qlH43wz+lPqXfD9HOpyc/ljr+yjrtXGCnL5p6fu6BSpqKUYrEUsJdF0PY1rFY2h5eZmZ3l7MsAAAAArXbHsnTv6b3RjcxX3dTHThCeN7j/ABy8YM2CuSPz9VzR62+nt617wqPs2uZ2V5V0+5Uqcqi2oKXOcE8uL4NSinvW7uFfSzNLzSzo+JVrnxRnxzvtyn2/7+7qSZfcJ9AAAAAAAAAAAAAAAAAAHmpBSTTWU0011T4oxMHTm5Vc9mvs9WdLHdT7j6we+P8Ax5pnjtfacGWafrHs9Vps9cuKL9+/u2Kem4XA5s590vmwyfYscjTzTzYeXbGePdtGR5dHBmLM8bY03TpV6ihHcuMnjKiuvmXNHpr6nJw16d59IQ6jU1wU4p/RfrCzjRgqcFiK+bfNvxPZ4MFMNIpTpDy+XLbLeb26tkmRgAAAAAANLUNLpV9l1IpyhJTpy4SpyTypRly/h8zW1It1b0yWpvwz16txI2aPoAAAAAAAAAAAAAAAAAAARer2Knsz5rc/J/8Av+TzP+pNPPlRnr+HlPtP+fut6XNNN6+rR+xo8V5srXnS8VLIzGVvXNLTrWmCauRPXLu1aVlKrPYgt/PpFc2zo6PT5NReKUjn9oTWz1xU4rLdpmnRoQ2Y8XvlLnJnudJpMempw1/WfVwdRqLZrcVv0hulpAAAAAAAAAAAAAAAAAAAAAAAAAAAAAAAPNSOU14EGpwVz4rYrdLRMMxO07olrDwfKs2K2LJOO3WJ2XonfmETL47R1OG5dTreG+GZ9VO9Y2r/APU9P8/ox5sU6pK0tY044ivN82+rPoGj0ePS4+DHHvPefdTyZbZJ3szltoAAAAAAAAAAAAAAAAAAAAAAAAAAAAAAAADSuLZuWVjHPzPK+LeBZNTqPNxTEbxz39Y7/RPTLEV2l7p2aXHe/oS6P/TWDH8WaeOfpH07sWzTPRspYPR0pWkRWsbRCF9Ng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data:image/jpeg;base64,/9j/4AAQSkZJRgABAQAAAQABAAD/2wCEAAkGBxQQEBEQERMPFQ8WEhQUEhcSFA8PFRAVFRQWGBQRFRUYHCggGBonHBQVITIjJSkrLi8vFx8zODM4NygtLisBCgoKDg0OGxAQGywkICQsLCwsLCwsLCwsNCwsLCwsLCwvLSwsLCwsLCwsLCwsLCwsLCwsLCwsLCwsLCwsLCwsLP/AABEIAMIBAwMBEQACEQEDEQH/xAAcAAEAAgMBAQEAAAAAAAAAAAAABQYDBAcCAQj/xAA6EAACAQMBBQUFBwQBBQAAAAAAAQIDBBEFEiExQVEGImFxgQcTMpGhFCNCUmKCsTNyksHRQ6LS4fD/xAAbAQEAAgMBAQAAAAAAAAAAAAAAAwQBAgUGB//EADQRAQACAQIEBAQFAwQDAAAAAAABAgMEERIhMUEFE1FxIjKRsUJhgdHwFKHhBiPB8RUkUv/aAAwDAQACEQMRAD8A7iAAAAAAAAAAAAAAAAAAAAAAAAAAAAAAAAAAAAAAAAAAAAAAAAAAAAAAAAAAAAAAAAAAAAAAAAAAAAAAAAAAAAAAAAAAAAAAAAAABDa92mt7KLdaok1Ha2YpyljOE8cFwfFrgZ25btZvWLRXvPZq9nO2lpftxo1MVF+CovdzkusU90l5ZI4yVmdolYyafJjjitHJYzdCAAAAAAAAAAAAAAAAAAAAAAAAAAAAAAAAABE9otXVrR2+NSUtilH803wz+lJNvwXkbVrxTsiz5oxUm89n5+7bao61y6G05KL2qsnxqVWuL8EnhLlhdEaau+0cEdISeCaeb/8AsZPmt0/KHuGm1KVOFbet6lFrc4yW9ST5PJwI1NbZJrE84ezrjia7S7R2A7U/b6LjUwrmnhTS3e8i+FVLll5TXJrxR2cGXzK8+rzeu0n9Pfl0np+y2E6iAAAAAAAAAAAAAAAAAAAAAAAAAAAAAAAHyUsLL4Acd7U9pvezr3ec0KKdO2WcKTfGp5y3Py2Sem1KzaXJ1UTqc1MFenf2cv0ek6tVOW9zll+Lbyzj6rJtWZe00eOKxER2d11PR4uyUcb4wX8Hg8OqtGo39ZS4NRP9RMTPKXONF1Kdhdwrxz3Xia/PTeNuPnhZXikex0+bhmLQv6vTxmxzT+b9n6Ata8akIVINShKKlFrhKMllNejO3E7xvDx0xMTtPVlMsAAAAAAAAAAAAAAAAAAAAAAAAAAAAAACie0vX1Ck7OGducU6rX4aed0POWGsdM9Teld1fUZeGOGOsuPdt6+x7i0j+GPvKmHxnLgn5DU22iKseDY+Ob557ztHtB2Ot9qvTXRnn/EL7Ypew00bO+VoZpNfo/0fP622vv8Am5lZ2yb/AJuOdorfYqy8z2ejvxUh6bfeN3SPZPrXvrZ20n95Q3Ry8uVKXwP0e1HyUep6DSZOKm3o8z4rg4MvHHS337/uvZacsAAAAAAAAAAAAAAAAAAAAAAAAAAAAAiO0muQs6LqTw5vKpQzvqTxuiui6vkjMRu0veKV4pccuKsp1HVqy2pZdatJ89lbl4LOykuhYiNnHvktkmdutuUfr+0OfXF07itOtLjKTe/kuS+WDn5b7zMvW6PTxipXHXpHJcuwdP76LPP+KW/25drHHwu2J9z9v+jxExtZxvxOXdsKHfbxzPUeH3+HZ6PDO+OEf2L1V2t9Rn+CUlSqf21Gln0ey/Q72mycN4lW1+DzcFo7xzj9HfUdh5J9AAAAAAAAAAAAAAAAAAAAAAAAAAABq6nqFO3pSrVZRjCKy2/okuLb4JLi2GJmI5y47r2tTvKzrVO7FZVGG77uD5vrJ8W/JcixSuzlajNOSeGOiq9rLvYoKmvjqvL8KccYXq2zTNbau3qseGYfMzcfav3n9lZtIHNyS9ZhqvvYiGJpnn/Ep+F0KfK63Qqfd+h5G1fjci9fjUXtXSymd3QW5u5pp+BRaseKfD+Tv1lPLvXYnV3d2VCrJ5qKOxV6+8h3ZN+eNr9x2sN+OkS8drMPk5rUjp29p6J4lVgAAAAAAAAAAAAAAAAAAAAAAAA+SljiBXNc7bWlrmLqqrV4e7oONWeeksPEP3NCObFpisby5jr+uVr2r72u9mEf6dGLbhT/AFP809/xP0wTVrEc3OzZ5yfDXoi6c9uSjnC5volxfyTNo5zsgtXgrup2t332i4lNfAnsw8Ix4L+SnlvvaZej0Gn8nFFe/Wfd7tYcClkl2cdV87JRw0cDXzvC9WOTpFvU7voeavX4nMvX4lc7QRymdLSTtLp6booF3DEj0GOeSyv3se1TZqV7ST+JKrTXiu7UXy2H6M6miv1q4XjGLlXJHtP3j/l1QvuEAAAAAAAAAAAAAAAAAAAAAAANHVdThbwc5v8AtisbU30SNq1m3RBqNRTBXivLk/ajUa988V6mKGcqlDuwWPzc5vz9Eibyohzv/I2t8qv7MKSxBJeRnaI6Nd75J5o+5vd5pNlvHh2YNQu/c20pZ+8q5hDwgn3pevD0Nb24ab+qXBi83Pt2rzn37KzbQKN57PR4680vaR3oqZJ5L1IXns3HGDg6zmt06Lzbz3HDvXmpXjmi9WWUy1p52XNOoeow7zO9htyWpfNB1J2l1RuE8KE058Xmm+7UWFxey5Y8cF3DfgvEq2qxRlxWp6/fs/RNOakk08ppNPqnwZ2njXoAAAAAAAAAAAAAAAAAAAAADQ1rVqVpSdatLZgtyXOcuUIrm9z+r4Jhi07Ru4/rXayVepKpLdndFcoxT3RLNbRWNnFy4L5snHZX7vV88zScixj0kQibi+yRTZepg2YrKLrVFBPjnL/KlxYr8U7N8toxUm3p92jrl576t3f6cO5BdIr/AO+hHktvK3osHl4+fWecvFCGCpaXWxxslbKO9FTLK3VdtBXA4mqWaLdby3HItHNWvHNrX+9EuJNgUrVob2drBPJblDSLrDuPs41NXFhS3pzpL3M/B01iPzhsP1Oxp78WOJeR1+Hys9o7Tzj9f26LQTqYAAAAAAAAAAAAAAAAAAAGjqOr0rdfeTSfRd6T/ag0vkrXrLiXtN12rdXCaUo29NYpRfNvG1UeNzk/oseOc9GMd65FFldvmacUrPkwxSuGzG6SMTHKqYbRRJwqfZ7Zz/6tZbMP00/zepL8ld+8qU18/URX8NOc+6Gt4FW07OzjjeW/SRXtK5SEtp8N6KuWVmq5aKsYOLqVisLLQluOZaOaG8Md3wNsbbF1VTV4HV08raAqLDOjVhevZBqOxcV7dvdUpqpFPHxU3hpeLjP5Q8N9/RX5zVxPGMW9K5PTl9f5/d1w6LgAAAAAAAAAAAAAAAADzKSSy2kvHcGJnZC3/aWlTyoZqS/Tuj/lz9Mm0VlVyayleUc1bv8AtHXqZjtKEX+Tc8dNrj8sG3DEKttTkt/hA1Hltvjz8Q0q0b23jUi4zWV/HijCaszE7wouu6JKi3JLap9enmRWq6mnzxblPVAS3Gm69Db0e199USf9OPeqPpFcvN8DekcUq+qy+Vj3jrPKHjVLz31Vy/Cu7BclFcEa3tvKTS4PLxxXv1n3KMCtaXRxw3aUeBDaVqExp8OBSyymhbNKXA5OdPVYKPA51oR36lw9xmnJmnVXtVpnR08rStXEd506TyYZdF1F2tzRuF/06ik/GO9TXrFyXqT4r8N4sg1OKMuKaesf37f3fouE1JZXA7bxj0AAAAAAAAAAAAADWu7+nSWZzivDi35JbzMRMo8mWmON7Sr972obyqUMfqnv/wC1G8U9VDJr5/BH1QV5f1KrzUk34cEvRbjbaIU75L5PmlpzYYiGGbMJIYJmJSVYJmqWGvVWcp4a8TVLCo6/2d3OpR8XKP8A4/8ABrML+HUbcrfVGX7+zUFbr+rPvVWuXSHoZt8Fdu7OGP6jL5s/LHKP3RVCBXtLq0r3btKJBaVulW5bx3kN55J4TVhDgUsspqrPpywcvNKaqbpMo2aWh6qcDEMV6obUo7i7issx0Vi8hvOnjnkS0pInYdx9nGq/abCllr3lP7me/wDJjYl6wcWdnT34qQ8n4hh8rPMR0nnH891pJlIAAAAAAAAAAAEbrFGtKOaM9lpPMcLMvKX4WbVmO6vnpkmv+3OyjVnLae1naz3trjnxJd3FtE7/ABdWOUgxs8SkYbRDxJhvDFJmG8QwTZiUkMUzVJDBMxKWEJrN/GnFybyo8F+af+0v58jMbVjilmKzkt5cd+vsolWo6k3OXFsrWnfm72LHFYisdmelEhtK7WrapxIplYrDftokF5SxCasY8CjllLELFYrgc3KmhLUipZpZklwNYawjb2O5ljFKzXorV/A6mKWZRckW4lhdPZNqnuryVu33K8e6uXvKeZLH7dv6F3R32tw+rkeL4eLFGSPw/aXZDpPOAAAAAAAAAAAAAR2q6PC4W9YnyksZ8n1RmJ2QZsFcnXr6qTqenTt5Ymtz+GS3xl5Pr4EkTu5eTDbHPxNFyMtIhjkzDaIY5MNohikzEpIhimzVvCOvbtR2lnGPjkvw+Hn/AAZiN+rabTG0R1lz3V9Qdee74Fuil0IMl93a0mn8qv592GjAgtLo0q24RIZlZrDZoxI7SmiEjawK15SQmrOBSySlhO2i4FDIkhJUytZrZkfA1hr3adzHcS0lNSVf1CHE6OKzdCVo7y9WeTD1ZXcqFWnWh8dOcZx8XF5w/B8PUlpbhmJR5ccZKzSekxs/RWm3ka9GnWpvNOcYzi/CSTWfE7dZiY3h4u9Zpaaz2bJlqAAAAAAAAAAAABjr0Izi4TipRfFPemGLVi0bSpmudmZU8zo5lDnHjKHl+ZfU3izn5dLNedeitSkbK0QxyYbQxyNW8NC8ut0lF4x8UtzUOqX6jNa7k34J26zPSFG7Qat7x+7p52Fxectvm2+pFlydodbRaSa/HfrKKpUytazsY6tmECK0rEQ2acSKZS1huUKe8itKWISdtTKt7JIhMWsCnklJEJe1iUskt4b9Mgs1symsNGtXRJXkmohL9cS7ilKgrmJ0KTyay02iZh1z2R6uqlrK1k/vKM20utOo3JP0ltL5HT0l4mnD6PNeLYZrl8ztb7x1X4tuWAAAAAAAAAAAAAAAV/XezUK+Z08QreWIz/uS5+JmJQZcEW5x1Uyej11N03TntJ9G0/FNbmvE3iN+ahaLVtwbTM/zu2JdjrmpF/04LfmLn95Lw7qcYr92fIRNe6WcGbbltv8Az8nNu3ULi1mrepSlSi13XjMZr9M1mL8smmXJ2hc0Gh2njvzlUqdMpzLv0pENmECOZTVqzwgRzKaIbdGkRWskhIW9Er3skiEnb0ireW8JS2pla8t4SVBFS7dt0yKzWyV0rSZ3D3d2HOTW7yXVl3ReHZNTO8cq+v7fzZQ1Wspg5dZ9FostBo00u4pS6zSm/Tkj0+n8NwYY5RvPrLiZddmyd9o9I5M9zpFCpFxlRpNPj3Ir6reWpwY5jaax9EddTmrO8Wn6qN2o9neU6lm9/H3U23n+yb4eT+aKWXQRHPH9HV0vi88q5vrH/MOYV6ThJxlGUZJ4kpJxcX0afBlLaY5S7sTExvE7pvsNrH2O+pVJPFKWaVXoozxiXpJReeiZY0+TgvG6lr8Hm4ZiOsc4/ntu70mdd5N9AAAAAAAAAAAAAAAAAAEX2l0GlqFtO2rp7Et6awpU5L4ZxfJr6ptPc2YmN42bUvNLbw/N2vaJOyuatrV+KD3Sw0qkXvhUj4NfJ5XIpX3rO0u7imMlYtDVp0yGZWIq3KNAhteEkQ36FsV7ZG8QkKFuVrXbxCQoUSC120Q3qVMgmW8Q3qccEEyynuz+iuu1OeVRT/za5Lw8Tp+H+HTqJ47/ACR/dy9drYxRw1+b7LvSpqKUYpJLcklhL0PV1rWscNY2h52ZmZ3l7NmAABVO2XYynfL3kGoXSWFP8M0vw1Evo1vX0K2fTxk5xylf0Wvtp/hnnX09PZxfUbGVGpUo1VipBuM1ueH581vXzOXas1ttPWHp8eSt6xevSXdexOsK7sqNRvNRRUKvVVILEs+e6X7jsYb8dIl5PWYfJzWr26x7J4lVQAAAAAAAAAAAAAAAAAAUD2tdmvtNvG6pr76gntfrpPG0vOPxf5dSvqKb139F/QZuC/BPSfu5NbWLeDj2yu9FUnQ059CtbM3iqQp2OORWtlbRDapWhFbI22bVO3I5u2iGeFPBHM7spfQdKdxUw8qlH43wz+lPqXfD9HOpyc/ljr+yjrtXGCnL5p6fu6BSpqKUYrEUsJdF0PY1rFY2h5eZmZ3l7MsAAAAArXbHsnTv6b3RjcxX3dTHThCeN7j/ABy8YM2CuSPz9VzR62+nt617wqPs2uZ2V5V0+5Uqcqi2oKXOcE8uL4NSinvW7uFfSzNLzSzo+JVrnxRnxzvtyn2/7+7qSZfcJ9AAAAAAAAAAAAAAAAAAHmpBSTTWU0011T4oxMHTm5Vc9mvs9WdLHdT7j6we+P8Ax5pnjtfacGWafrHs9Vps9cuKL9+/u2Kem4XA5s590vmwyfYscjTzTzYeXbGePdtGR5dHBmLM8bY03TpV6ihHcuMnjKiuvmXNHpr6nJw16d59IQ6jU1wU4p/RfrCzjRgqcFiK+bfNvxPZ4MFMNIpTpDy+XLbLeb26tkmRgAAAAAANLUNLpV9l1IpyhJTpy4SpyTypRly/h8zW1It1b0yWpvwz16txI2aPoAAAAAAAAAAAAAAAAAAARer2Knsz5rc/J/8Av+TzP+pNPPlRnr+HlPtP+fut6XNNN6+rR+xo8V5srXnS8VLIzGVvXNLTrWmCauRPXLu1aVlKrPYgt/PpFc2zo6PT5NReKUjn9oTWz1xU4rLdpmnRoQ2Y8XvlLnJnudJpMempw1/WfVwdRqLZrcVv0hulpAAAAAAAAAAAAAAAAAAAAAAAAAAAAAAAPNSOU14EGpwVz4rYrdLRMMxO07olrDwfKs2K2LJOO3WJ2XonfmETL47R1OG5dTreG+GZ9VO9Y2r/APU9P8/ox5sU6pK0tY044ivN82+rPoGj0ePS4+DHHvPefdTyZbZJ3szltoAAAAAAAAAAAAAAAAAAAAAAAAAAAAAAAADSuLZuWVjHPzPK+LeBZNTqPNxTEbxz39Y7/RPTLEV2l7p2aXHe/oS6P/TWDH8WaeOfpH07sWzTPRspYPR0pWkRWsbRCF9Ng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5366" name="Picture 6" descr="https://www.ri.cmu.edu/images/people/chu_wen-sheng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558" y="2875518"/>
            <a:ext cx="1055984" cy="158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http://www.ri.cmu.edu/images/people/Joo_Hanbyul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558" y="4647932"/>
            <a:ext cx="1055984" cy="158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79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Image processing using </a:t>
            </a:r>
            <a:r>
              <a:rPr lang="en-US" altLang="zh-TW" dirty="0" err="1" smtClean="0"/>
              <a:t>Matlab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Video processing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References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374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57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1. Introduction</a:t>
            </a:r>
            <a:endParaRPr lang="zh-TW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08100"/>
            <a:ext cx="8229600" cy="4965700"/>
          </a:xfrm>
        </p:spPr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 err="1">
                <a:solidFill>
                  <a:srgbClr val="FF0000"/>
                </a:solidFill>
              </a:rPr>
              <a:t>MAT</a:t>
            </a:r>
            <a:r>
              <a:rPr lang="en-US" altLang="zh-TW" dirty="0" err="1"/>
              <a:t>rix</a:t>
            </a:r>
            <a:r>
              <a:rPr lang="en-US" altLang="zh-TW" dirty="0"/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LAB</a:t>
            </a:r>
            <a:r>
              <a:rPr lang="en-US" altLang="zh-TW" dirty="0" err="1" smtClean="0"/>
              <a:t>oratory</a:t>
            </a:r>
            <a:endParaRPr lang="en-US" altLang="zh-TW" dirty="0" smtClean="0"/>
          </a:p>
          <a:p>
            <a:pPr marL="812800" lvl="1" indent="-355600">
              <a:buFont typeface="+mj-lt"/>
              <a:buAutoNum type="arabicPeriod"/>
            </a:pP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Dynamically</a:t>
            </a:r>
            <a:r>
              <a:rPr lang="en-US" altLang="zh-TW" sz="2400" dirty="0" smtClean="0"/>
              <a:t> typed language </a:t>
            </a:r>
          </a:p>
          <a:p>
            <a:pPr marL="1371600" lvl="2" indent="-514350"/>
            <a:r>
              <a:rPr lang="en-US" altLang="zh-TW" sz="2000" dirty="0" smtClean="0"/>
              <a:t>Variables require no declaration</a:t>
            </a:r>
          </a:p>
          <a:p>
            <a:pPr marL="1371600" lvl="2" indent="-514350"/>
            <a:r>
              <a:rPr lang="en-US" altLang="zh-TW" sz="2000" dirty="0" smtClean="0"/>
              <a:t>Create them just by initialization (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x=10;</a:t>
            </a:r>
            <a:r>
              <a:rPr lang="en-US" altLang="zh-TW" sz="2000" dirty="0" smtClean="0"/>
              <a:t>)</a:t>
            </a:r>
          </a:p>
          <a:p>
            <a:pPr marL="812800" lvl="1" indent="-355600">
              <a:buFont typeface="+mj-lt"/>
              <a:buAutoNum type="arabicPeriod"/>
            </a:pPr>
            <a:r>
              <a:rPr lang="en-US" altLang="zh-TW" sz="2400" dirty="0" smtClean="0"/>
              <a:t> All variables are treated as </a:t>
            </a:r>
            <a:r>
              <a:rPr lang="en-US" altLang="zh-TW" sz="2400" dirty="0" smtClean="0">
                <a:solidFill>
                  <a:srgbClr val="FF0000"/>
                </a:solidFill>
              </a:rPr>
              <a:t>matrices</a:t>
            </a:r>
          </a:p>
          <a:p>
            <a:pPr marL="1371600" lvl="2" indent="-514350"/>
            <a:r>
              <a:rPr lang="en-US" altLang="zh-TW" sz="2000" dirty="0" smtClean="0"/>
              <a:t>Scalar: 1</a:t>
            </a:r>
            <a:r>
              <a:rPr lang="en-US" altLang="zh-CN" sz="2000" dirty="0" smtClean="0">
                <a:solidFill>
                  <a:srgbClr val="000000"/>
                </a:solidFill>
              </a:rPr>
              <a:t>×1 matrix; Vector: N×1 or 1×N matrix</a:t>
            </a:r>
          </a:p>
          <a:p>
            <a:pPr marL="1371600" lvl="2" indent="-514350"/>
            <a:r>
              <a:rPr lang="en-US" altLang="zh-TW" sz="2000" dirty="0" smtClean="0">
                <a:solidFill>
                  <a:srgbClr val="000000"/>
                </a:solidFill>
              </a:rPr>
              <a:t>Calculations are much faster</a:t>
            </a:r>
          </a:p>
          <a:p>
            <a:pPr marL="355600" indent="-298450"/>
            <a:r>
              <a:rPr lang="en-US" altLang="zh-TW" dirty="0" smtClean="0"/>
              <a:t>Advantages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400" dirty="0" smtClean="0"/>
              <a:t>Fast implementation and debugging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400" dirty="0" smtClean="0"/>
              <a:t>Natural matrix operation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400" dirty="0" smtClean="0">
                <a:solidFill>
                  <a:srgbClr val="FF0000"/>
                </a:solidFill>
              </a:rPr>
              <a:t>Powerful image processing toolbox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AutoShape 2" descr="data:image/jpeg;base64,/9j/4AAQSkZJRgABAQAAAQABAAD/2wCEAAkGBxQQEBEQERMPFQ8WEhQUEhcSFA8PFRAVFRQWGBQRFRUYHCggGBonHBQVITIjJSkrLi8vFx8zODM4NygtLisBCgoKDg0OGxAQGywkICQsLCwsLCwsLCwsNCwsLCwsLCwvLSwsLCwsLCwsLCwsLCwsLCwsLCwsLCwsLCwsLCwsLP/AABEIAMIBAwMBEQACEQEDEQH/xAAcAAEAAgMBAQEAAAAAAAAAAAAABQYDBAcCAQj/xAA6EAACAQMBBQUFBwQBBQAAAAAAAQIDBBEFEiExQVEGImFxgQcTMpGhFCNCUmKCsTNyksHRQ6LS4fD/xAAbAQEAAgMBAQAAAAAAAAAAAAAAAwQBAgUGB//EADQRAQACAQIEBAQFAwQDAAAAAAABAgMEERIhMUEFE1FxIjKRsUJhgdHwFKHhBiPB8RUkUv/aAAwDAQACEQMRAD8A7iAAAAAAAAAAAAAAAAAAAAAAAAAAAAAAAAAAAAAAAAAAAAAAAAAAAAAAAAAAAAAAAAAAAAAAAAAAAAAAAAAAAAAAAAAAAAAAAAAABDa92mt7KLdaok1Ha2YpyljOE8cFwfFrgZ25btZvWLRXvPZq9nO2lpftxo1MVF+CovdzkusU90l5ZI4yVmdolYyafJjjitHJYzdCAAAAAAAAAAAAAAAAAAAAAAAAAAAAAAAAABE9otXVrR2+NSUtilH803wz+lJNvwXkbVrxTsiz5oxUm89n5+7bao61y6G05KL2qsnxqVWuL8EnhLlhdEaau+0cEdISeCaeb/8AsZPmt0/KHuGm1KVOFbet6lFrc4yW9ST5PJwI1NbZJrE84ezrjia7S7R2A7U/b6LjUwrmnhTS3e8i+FVLll5TXJrxR2cGXzK8+rzeu0n9Pfl0np+y2E6iAAAAAAAAAAAAAAAAAAAAAAAAAAAAAAAHyUsLL4Acd7U9pvezr3ec0KKdO2WcKTfGp5y3Py2Sem1KzaXJ1UTqc1MFenf2cv0ek6tVOW9zll+Lbyzj6rJtWZe00eOKxER2d11PR4uyUcb4wX8Hg8OqtGo39ZS4NRP9RMTPKXONF1Kdhdwrxz3Xia/PTeNuPnhZXikex0+bhmLQv6vTxmxzT+b9n6Ata8akIVINShKKlFrhKMllNejO3E7xvDx0xMTtPVlMsAAAAAAAAAAAAAAAAAAAAAAAAAAAAAACie0vX1Ck7OGducU6rX4aed0POWGsdM9Teld1fUZeGOGOsuPdt6+x7i0j+GPvKmHxnLgn5DU22iKseDY+Ob557ztHtB2Ot9qvTXRnn/EL7Ypew00bO+VoZpNfo/0fP622vv8Am5lZ2yb/AJuOdorfYqy8z2ejvxUh6bfeN3SPZPrXvrZ20n95Q3Ry8uVKXwP0e1HyUep6DSZOKm3o8z4rg4MvHHS337/uvZacsAAAAAAAAAAAAAAAAAAAAAAAAAAAAAiO0muQs6LqTw5vKpQzvqTxuiui6vkjMRu0veKV4pccuKsp1HVqy2pZdatJ89lbl4LOykuhYiNnHvktkmdutuUfr+0OfXF07itOtLjKTe/kuS+WDn5b7zMvW6PTxipXHXpHJcuwdP76LPP+KW/25drHHwu2J9z9v+jxExtZxvxOXdsKHfbxzPUeH3+HZ6PDO+OEf2L1V2t9Rn+CUlSqf21Gln0ey/Q72mycN4lW1+DzcFo7xzj9HfUdh5J9AAAAAAAAAAAAAAAAAAAAAAAAAAABq6nqFO3pSrVZRjCKy2/okuLb4JLi2GJmI5y47r2tTvKzrVO7FZVGG77uD5vrJ8W/JcixSuzlajNOSeGOiq9rLvYoKmvjqvL8KccYXq2zTNbau3qseGYfMzcfav3n9lZtIHNyS9ZhqvvYiGJpnn/Ep+F0KfK63Qqfd+h5G1fjci9fjUXtXSymd3QW5u5pp+BRaseKfD+Tv1lPLvXYnV3d2VCrJ5qKOxV6+8h3ZN+eNr9x2sN+OkS8drMPk5rUjp29p6J4lVgAAAAAAAAAAAAAAAAAAAAAAAA+SljiBXNc7bWlrmLqqrV4e7oONWeeksPEP3NCObFpisby5jr+uVr2r72u9mEf6dGLbhT/AFP809/xP0wTVrEc3OzZ5yfDXoi6c9uSjnC5volxfyTNo5zsgtXgrup2t332i4lNfAnsw8Ix4L+SnlvvaZej0Gn8nFFe/Wfd7tYcClkl2cdV87JRw0cDXzvC9WOTpFvU7voeavX4nMvX4lc7QRymdLSTtLp6booF3DEj0GOeSyv3se1TZqV7ST+JKrTXiu7UXy2H6M6miv1q4XjGLlXJHtP3j/l1QvuEAAAAAAAAAAAAAAAAAAAAAAANHVdThbwc5v8AtisbU30SNq1m3RBqNRTBXivLk/ajUa988V6mKGcqlDuwWPzc5vz9Eibyohzv/I2t8qv7MKSxBJeRnaI6Nd75J5o+5vd5pNlvHh2YNQu/c20pZ+8q5hDwgn3pevD0Nb24ab+qXBi83Pt2rzn37KzbQKN57PR4680vaR3oqZJ5L1IXns3HGDg6zmt06Lzbz3HDvXmpXjmi9WWUy1p52XNOoeow7zO9htyWpfNB1J2l1RuE8KE058Xmm+7UWFxey5Y8cF3DfgvEq2qxRlxWp6/fs/RNOakk08ppNPqnwZ2njXoAAAAAAAAAAAAAAAAAAAAADQ1rVqVpSdatLZgtyXOcuUIrm9z+r4Jhi07Ru4/rXayVepKpLdndFcoxT3RLNbRWNnFy4L5snHZX7vV88zScixj0kQibi+yRTZepg2YrKLrVFBPjnL/KlxYr8U7N8toxUm3p92jrl576t3f6cO5BdIr/AO+hHktvK3osHl4+fWecvFCGCpaXWxxslbKO9FTLK3VdtBXA4mqWaLdby3HItHNWvHNrX+9EuJNgUrVob2drBPJblDSLrDuPs41NXFhS3pzpL3M/B01iPzhsP1Oxp78WOJeR1+Hys9o7Tzj9f26LQTqYAAAAAAAAAAAAAAAAAAAGjqOr0rdfeTSfRd6T/ag0vkrXrLiXtN12rdXCaUo29NYpRfNvG1UeNzk/oseOc9GMd65FFldvmacUrPkwxSuGzG6SMTHKqYbRRJwqfZ7Zz/6tZbMP00/zepL8ld+8qU18/URX8NOc+6Gt4FW07OzjjeW/SRXtK5SEtp8N6KuWVmq5aKsYOLqVisLLQluOZaOaG8Md3wNsbbF1VTV4HV08raAqLDOjVhevZBqOxcV7dvdUpqpFPHxU3hpeLjP5Q8N9/RX5zVxPGMW9K5PTl9f5/d1w6LgAAAAAAAAAAAAAAAADzKSSy2kvHcGJnZC3/aWlTyoZqS/Tuj/lz9Mm0VlVyayleUc1bv8AtHXqZjtKEX+Tc8dNrj8sG3DEKttTkt/hA1Hltvjz8Q0q0b23jUi4zWV/HijCaszE7wouu6JKi3JLap9enmRWq6mnzxblPVAS3Gm69Db0e199USf9OPeqPpFcvN8DekcUq+qy+Vj3jrPKHjVLz31Vy/Cu7BclFcEa3tvKTS4PLxxXv1n3KMCtaXRxw3aUeBDaVqExp8OBSyymhbNKXA5OdPVYKPA51oR36lw9xmnJmnVXtVpnR08rStXEd506TyYZdF1F2tzRuF/06ik/GO9TXrFyXqT4r8N4sg1OKMuKaesf37f3fouE1JZXA7bxj0AAAAAAAAAAAAADWu7+nSWZzivDi35JbzMRMo8mWmON7Sr972obyqUMfqnv/wC1G8U9VDJr5/BH1QV5f1KrzUk34cEvRbjbaIU75L5PmlpzYYiGGbMJIYJmJSVYJmqWGvVWcp4a8TVLCo6/2d3OpR8XKP8A4/8ABrML+HUbcrfVGX7+zUFbr+rPvVWuXSHoZt8Fdu7OGP6jL5s/LHKP3RVCBXtLq0r3btKJBaVulW5bx3kN55J4TVhDgUsspqrPpywcvNKaqbpMo2aWh6qcDEMV6obUo7i7issx0Vi8hvOnjnkS0pInYdx9nGq/abCllr3lP7me/wDJjYl6wcWdnT34qQ8n4hh8rPMR0nnH891pJlIAAAAAAAAAAAEbrFGtKOaM9lpPMcLMvKX4WbVmO6vnpkmv+3OyjVnLae1naz3trjnxJd3FtE7/ABdWOUgxs8SkYbRDxJhvDFJmG8QwTZiUkMUzVJDBMxKWEJrN/GnFybyo8F+af+0v58jMbVjilmKzkt5cd+vsolWo6k3OXFsrWnfm72LHFYisdmelEhtK7WrapxIplYrDftokF5SxCasY8CjllLELFYrgc3KmhLUipZpZklwNYawjb2O5ljFKzXorV/A6mKWZRckW4lhdPZNqnuryVu33K8e6uXvKeZLH7dv6F3R32tw+rkeL4eLFGSPw/aXZDpPOAAAAAAAAAAAAAR2q6PC4W9YnyksZ8n1RmJ2QZsFcnXr6qTqenTt5Ymtz+GS3xl5Pr4EkTu5eTDbHPxNFyMtIhjkzDaIY5MNohikzEpIhimzVvCOvbtR2lnGPjkvw+Hn/AAZiN+rabTG0R1lz3V9Qdee74Fuil0IMl93a0mn8qv592GjAgtLo0q24RIZlZrDZoxI7SmiEjawK15SQmrOBSySlhO2i4FDIkhJUytZrZkfA1hr3adzHcS0lNSVf1CHE6OKzdCVo7y9WeTD1ZXcqFWnWh8dOcZx8XF5w/B8PUlpbhmJR5ccZKzSekxs/RWm3ka9GnWpvNOcYzi/CSTWfE7dZiY3h4u9Zpaaz2bJlqAAAAAAAAAAAABjr0Izi4TipRfFPemGLVi0bSpmudmZU8zo5lDnHjKHl+ZfU3izn5dLNedeitSkbK0QxyYbQxyNW8NC8ut0lF4x8UtzUOqX6jNa7k34J26zPSFG7Qat7x+7p52Fxectvm2+pFlydodbRaSa/HfrKKpUytazsY6tmECK0rEQ2acSKZS1huUKe8itKWISdtTKt7JIhMWsCnklJEJe1iUskt4b9Mgs1symsNGtXRJXkmohL9cS7ilKgrmJ0KTyay02iZh1z2R6uqlrK1k/vKM20utOo3JP0ltL5HT0l4mnD6PNeLYZrl8ztb7x1X4tuWAAAAAAAAAAAAAAAV/XezUK+Z08QreWIz/uS5+JmJQZcEW5x1Uyej11N03TntJ9G0/FNbmvE3iN+ahaLVtwbTM/zu2JdjrmpF/04LfmLn95Lw7qcYr92fIRNe6WcGbbltv8Az8nNu3ULi1mrepSlSi13XjMZr9M1mL8smmXJ2hc0Gh2njvzlUqdMpzLv0pENmECOZTVqzwgRzKaIbdGkRWskhIW9Er3skiEnb0ireW8JS2pla8t4SVBFS7dt0yKzWyV0rSZ3D3d2HOTW7yXVl3ReHZNTO8cq+v7fzZQ1Wspg5dZ9FostBo00u4pS6zSm/Tkj0+n8NwYY5RvPrLiZddmyd9o9I5M9zpFCpFxlRpNPj3Ir6reWpwY5jaax9EddTmrO8Wn6qN2o9neU6lm9/H3U23n+yb4eT+aKWXQRHPH9HV0vi88q5vrH/MOYV6ThJxlGUZJ4kpJxcX0afBlLaY5S7sTExvE7pvsNrH2O+pVJPFKWaVXoozxiXpJReeiZY0+TgvG6lr8Hm4ZiOsc4/ntu70mdd5N9AAAAAAAAAAAAAAAAAAEX2l0GlqFtO2rp7Et6awpU5L4ZxfJr6ptPc2YmN42bUvNLbw/N2vaJOyuatrV+KD3Sw0qkXvhUj4NfJ5XIpX3rO0u7imMlYtDVp0yGZWIq3KNAhteEkQ36FsV7ZG8QkKFuVrXbxCQoUSC120Q3qVMgmW8Q3qccEEyynuz+iuu1OeVRT/za5Lw8Tp+H+HTqJ47/ACR/dy9drYxRw1+b7LvSpqKUYpJLcklhL0PV1rWscNY2h52ZmZ3l7NmAABVO2XYynfL3kGoXSWFP8M0vw1Evo1vX0K2fTxk5xylf0Wvtp/hnnX09PZxfUbGVGpUo1VipBuM1ueH581vXzOXas1ttPWHp8eSt6xevSXdexOsK7sqNRvNRRUKvVVILEs+e6X7jsYb8dIl5PWYfJzWr26x7J4lVQAAAAAAAAAAAAAAAAAAUD2tdmvtNvG6pr76gntfrpPG0vOPxf5dSvqKb139F/QZuC/BPSfu5NbWLeDj2yu9FUnQ059CtbM3iqQp2OORWtlbRDapWhFbI22bVO3I5u2iGeFPBHM7spfQdKdxUw8qlH43wz+lPqXfD9HOpyc/ljr+yjrtXGCnL5p6fu6BSpqKUYrEUsJdF0PY1rFY2h5eZmZ3l7MsAAAAArXbHsnTv6b3RjcxX3dTHThCeN7j/ABy8YM2CuSPz9VzR62+nt617wqPs2uZ2V5V0+5Uqcqi2oKXOcE8uL4NSinvW7uFfSzNLzSzo+JVrnxRnxzvtyn2/7+7qSZfcJ9AAAAAAAAAAAAAAAAAAHmpBSTTWU0011T4oxMHTm5Vc9mvs9WdLHdT7j6we+P8Ax5pnjtfacGWafrHs9Vps9cuKL9+/u2Kem4XA5s590vmwyfYscjTzTzYeXbGePdtGR5dHBmLM8bY03TpV6ihHcuMnjKiuvmXNHpr6nJw16d59IQ6jU1wU4p/RfrCzjRgqcFiK+bfNvxPZ4MFMNIpTpDy+XLbLeb26tkmRgAAAAAANLUNLpV9l1IpyhJTpy4SpyTypRly/h8zW1It1b0yWpvwz16txI2aPoAAAAAAAAAAAAAAAAAAARer2Knsz5rc/J/8Av+TzP+pNPPlRnr+HlPtP+fut6XNNN6+rR+xo8V5srXnS8VLIzGVvXNLTrWmCauRPXLu1aVlKrPYgt/PpFc2zo6PT5NReKUjn9oTWz1xU4rLdpmnRoQ2Y8XvlLnJnudJpMempw1/WfVwdRqLZrcVv0hulpAAAAAAAAAAAAAAAAAAAAAAAAAAAAAAAPNSOU14EGpwVz4rYrdLRMMxO07olrDwfKs2K2LJOO3WJ2XonfmETL47R1OG5dTreG+GZ9VO9Y2r/APU9P8/ox5sU6pK0tY044ivN82+rPoGj0ePS4+DHHvPefdTyZbZJ3szltoAAAAAAAAAAAAAAAAAAAAAAAAAAAAAAAADSuLZuWVjHPzPK+LeBZNTqPNxTEbxz39Y7/RPTLEV2l7p2aXHe/oS6P/TWDH8WaeOfpH07sWzTPRspYPR0pWkRWsbRCF9Ng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data:image/jpeg;base64,/9j/4AAQSkZJRgABAQAAAQABAAD/2wCEAAkGBxQQEBEQERMPFQ8WEhQUEhcSFA8PFRAVFRQWGBQRFRUYHCggGBonHBQVITIjJSkrLi8vFx8zODM4NygtLisBCgoKDg0OGxAQGywkICQsLCwsLCwsLCwsNCwsLCwsLCwvLSwsLCwsLCwsLCwsLCwsLCwsLCwsLCwsLCwsLCwsLP/AABEIAMIBAwMBEQACEQEDEQH/xAAcAAEAAgMBAQEAAAAAAAAAAAAABQYDBAcCAQj/xAA6EAACAQMBBQUFBwQBBQAAAAAAAQIDBBEFEiExQVEGImFxgQcTMpGhFCNCUmKCsTNyksHRQ6LS4fD/xAAbAQEAAgMBAQAAAAAAAAAAAAAAAwQBAgUGB//EADQRAQACAQIEBAQFAwQDAAAAAAABAgMEERIhMUEFE1FxIjKRsUJhgdHwFKHhBiPB8RUkUv/aAAwDAQACEQMRAD8A7iAAAAAAAAAAAAAAAAAAAAAAAAAAAAAAAAAAAAAAAAAAAAAAAAAAAAAAAAAAAAAAAAAAAAAAAAAAAAAAAAAAAAAAAAAAAAAAAAAABDa92mt7KLdaok1Ha2YpyljOE8cFwfFrgZ25btZvWLRXvPZq9nO2lpftxo1MVF+CovdzkusU90l5ZI4yVmdolYyafJjjitHJYzdCAAAAAAAAAAAAAAAAAAAAAAAAAAAAAAAAABE9otXVrR2+NSUtilH803wz+lJNvwXkbVrxTsiz5oxUm89n5+7bao61y6G05KL2qsnxqVWuL8EnhLlhdEaau+0cEdISeCaeb/8AsZPmt0/KHuGm1KVOFbet6lFrc4yW9ST5PJwI1NbZJrE84ezrjia7S7R2A7U/b6LjUwrmnhTS3e8i+FVLll5TXJrxR2cGXzK8+rzeu0n9Pfl0np+y2E6iAAAAAAAAAAAAAAAAAAAAAAAAAAAAAAAHyUsLL4Acd7U9pvezr3ec0KKdO2WcKTfGp5y3Py2Sem1KzaXJ1UTqc1MFenf2cv0ek6tVOW9zll+Lbyzj6rJtWZe00eOKxER2d11PR4uyUcb4wX8Hg8OqtGo39ZS4NRP9RMTPKXONF1Kdhdwrxz3Xia/PTeNuPnhZXikex0+bhmLQv6vTxmxzT+b9n6Ata8akIVINShKKlFrhKMllNejO3E7xvDx0xMTtPVlMsAAAAAAAAAAAAAAAAAAAAAAAAAAAAAACie0vX1Ck7OGducU6rX4aed0POWGsdM9Teld1fUZeGOGOsuPdt6+x7i0j+GPvKmHxnLgn5DU22iKseDY+Ob557ztHtB2Ot9qvTXRnn/EL7Ypew00bO+VoZpNfo/0fP622vv8Am5lZ2yb/AJuOdorfYqy8z2ejvxUh6bfeN3SPZPrXvrZ20n95Q3Ry8uVKXwP0e1HyUep6DSZOKm3o8z4rg4MvHHS337/uvZacsAAAAAAAAAAAAAAAAAAAAAAAAAAAAAiO0muQs6LqTw5vKpQzvqTxuiui6vkjMRu0veKV4pccuKsp1HVqy2pZdatJ89lbl4LOykuhYiNnHvktkmdutuUfr+0OfXF07itOtLjKTe/kuS+WDn5b7zMvW6PTxipXHXpHJcuwdP76LPP+KW/25drHHwu2J9z9v+jxExtZxvxOXdsKHfbxzPUeH3+HZ6PDO+OEf2L1V2t9Rn+CUlSqf21Gln0ey/Q72mycN4lW1+DzcFo7xzj9HfUdh5J9AAAAAAAAAAAAAAAAAAAAAAAAAAABq6nqFO3pSrVZRjCKy2/okuLb4JLi2GJmI5y47r2tTvKzrVO7FZVGG77uD5vrJ8W/JcixSuzlajNOSeGOiq9rLvYoKmvjqvL8KccYXq2zTNbau3qseGYfMzcfav3n9lZtIHNyS9ZhqvvYiGJpnn/Ep+F0KfK63Qqfd+h5G1fjci9fjUXtXSymd3QW5u5pp+BRaseKfD+Tv1lPLvXYnV3d2VCrJ5qKOxV6+8h3ZN+eNr9x2sN+OkS8drMPk5rUjp29p6J4lVgAAAAAAAAAAAAAAAAAAAAAAAA+SljiBXNc7bWlrmLqqrV4e7oONWeeksPEP3NCObFpisby5jr+uVr2r72u9mEf6dGLbhT/AFP809/xP0wTVrEc3OzZ5yfDXoi6c9uSjnC5volxfyTNo5zsgtXgrup2t332i4lNfAnsw8Ix4L+SnlvvaZej0Gn8nFFe/Wfd7tYcClkl2cdV87JRw0cDXzvC9WOTpFvU7voeavX4nMvX4lc7QRymdLSTtLp6booF3DEj0GOeSyv3se1TZqV7ST+JKrTXiu7UXy2H6M6miv1q4XjGLlXJHtP3j/l1QvuEAAAAAAAAAAAAAAAAAAAAAAANHVdThbwc5v8AtisbU30SNq1m3RBqNRTBXivLk/ajUa988V6mKGcqlDuwWPzc5vz9Eibyohzv/I2t8qv7MKSxBJeRnaI6Nd75J5o+5vd5pNlvHh2YNQu/c20pZ+8q5hDwgn3pevD0Nb24ab+qXBi83Pt2rzn37KzbQKN57PR4680vaR3oqZJ5L1IXns3HGDg6zmt06Lzbz3HDvXmpXjmi9WWUy1p52XNOoeow7zO9htyWpfNB1J2l1RuE8KE058Xmm+7UWFxey5Y8cF3DfgvEq2qxRlxWp6/fs/RNOakk08ppNPqnwZ2njXoAAAAAAAAAAAAAAAAAAAAADQ1rVqVpSdatLZgtyXOcuUIrm9z+r4Jhi07Ru4/rXayVepKpLdndFcoxT3RLNbRWNnFy4L5snHZX7vV88zScixj0kQibi+yRTZepg2YrKLrVFBPjnL/KlxYr8U7N8toxUm3p92jrl576t3f6cO5BdIr/AO+hHktvK3osHl4+fWecvFCGCpaXWxxslbKO9FTLK3VdtBXA4mqWaLdby3HItHNWvHNrX+9EuJNgUrVob2drBPJblDSLrDuPs41NXFhS3pzpL3M/B01iPzhsP1Oxp78WOJeR1+Hys9o7Tzj9f26LQTqYAAAAAAAAAAAAAAAAAAAGjqOr0rdfeTSfRd6T/ag0vkrXrLiXtN12rdXCaUo29NYpRfNvG1UeNzk/oseOc9GMd65FFldvmacUrPkwxSuGzG6SMTHKqYbRRJwqfZ7Zz/6tZbMP00/zepL8ld+8qU18/URX8NOc+6Gt4FW07OzjjeW/SRXtK5SEtp8N6KuWVmq5aKsYOLqVisLLQluOZaOaG8Md3wNsbbF1VTV4HV08raAqLDOjVhevZBqOxcV7dvdUpqpFPHxU3hpeLjP5Q8N9/RX5zVxPGMW9K5PTl9f5/d1w6LgAAAAAAAAAAAAAAAADzKSSy2kvHcGJnZC3/aWlTyoZqS/Tuj/lz9Mm0VlVyayleUc1bv8AtHXqZjtKEX+Tc8dNrj8sG3DEKttTkt/hA1Hltvjz8Q0q0b23jUi4zWV/HijCaszE7wouu6JKi3JLap9enmRWq6mnzxblPVAS3Gm69Db0e199USf9OPeqPpFcvN8DekcUq+qy+Vj3jrPKHjVLz31Vy/Cu7BclFcEa3tvKTS4PLxxXv1n3KMCtaXRxw3aUeBDaVqExp8OBSyymhbNKXA5OdPVYKPA51oR36lw9xmnJmnVXtVpnR08rStXEd506TyYZdF1F2tzRuF/06ik/GO9TXrFyXqT4r8N4sg1OKMuKaesf37f3fouE1JZXA7bxj0AAAAAAAAAAAAADWu7+nSWZzivDi35JbzMRMo8mWmON7Sr972obyqUMfqnv/wC1G8U9VDJr5/BH1QV5f1KrzUk34cEvRbjbaIU75L5PmlpzYYiGGbMJIYJmJSVYJmqWGvVWcp4a8TVLCo6/2d3OpR8XKP8A4/8ABrML+HUbcrfVGX7+zUFbr+rPvVWuXSHoZt8Fdu7OGP6jL5s/LHKP3RVCBXtLq0r3btKJBaVulW5bx3kN55J4TVhDgUsspqrPpywcvNKaqbpMo2aWh6qcDEMV6obUo7i7issx0Vi8hvOnjnkS0pInYdx9nGq/abCllr3lP7me/wDJjYl6wcWdnT34qQ8n4hh8rPMR0nnH891pJlIAAAAAAAAAAAEbrFGtKOaM9lpPMcLMvKX4WbVmO6vnpkmv+3OyjVnLae1naz3trjnxJd3FtE7/ABdWOUgxs8SkYbRDxJhvDFJmG8QwTZiUkMUzVJDBMxKWEJrN/GnFybyo8F+af+0v58jMbVjilmKzkt5cd+vsolWo6k3OXFsrWnfm72LHFYisdmelEhtK7WrapxIplYrDftokF5SxCasY8CjllLELFYrgc3KmhLUipZpZklwNYawjb2O5ljFKzXorV/A6mKWZRckW4lhdPZNqnuryVu33K8e6uXvKeZLH7dv6F3R32tw+rkeL4eLFGSPw/aXZDpPOAAAAAAAAAAAAAR2q6PC4W9YnyksZ8n1RmJ2QZsFcnXr6qTqenTt5Ymtz+GS3xl5Pr4EkTu5eTDbHPxNFyMtIhjkzDaIY5MNohikzEpIhimzVvCOvbtR2lnGPjkvw+Hn/AAZiN+rabTG0R1lz3V9Qdee74Fuil0IMl93a0mn8qv592GjAgtLo0q24RIZlZrDZoxI7SmiEjawK15SQmrOBSySlhO2i4FDIkhJUytZrZkfA1hr3adzHcS0lNSVf1CHE6OKzdCVo7y9WeTD1ZXcqFWnWh8dOcZx8XF5w/B8PUlpbhmJR5ccZKzSekxs/RWm3ka9GnWpvNOcYzi/CSTWfE7dZiY3h4u9Zpaaz2bJlqAAAAAAAAAAAABjr0Izi4TipRfFPemGLVi0bSpmudmZU8zo5lDnHjKHl+ZfU3izn5dLNedeitSkbK0QxyYbQxyNW8NC8ut0lF4x8UtzUOqX6jNa7k34J26zPSFG7Qat7x+7p52Fxectvm2+pFlydodbRaSa/HfrKKpUytazsY6tmECK0rEQ2acSKZS1huUKe8itKWISdtTKt7JIhMWsCnklJEJe1iUskt4b9Mgs1symsNGtXRJXkmohL9cS7ilKgrmJ0KTyay02iZh1z2R6uqlrK1k/vKM20utOo3JP0ltL5HT0l4mnD6PNeLYZrl8ztb7x1X4tuWAAAAAAAAAAAAAAAV/XezUK+Z08QreWIz/uS5+JmJQZcEW5x1Uyej11N03TntJ9G0/FNbmvE3iN+ahaLVtwbTM/zu2JdjrmpF/04LfmLn95Lw7qcYr92fIRNe6WcGbbltv8Az8nNu3ULi1mrepSlSi13XjMZr9M1mL8smmXJ2hc0Gh2njvzlUqdMpzLv0pENmECOZTVqzwgRzKaIbdGkRWskhIW9Er3skiEnb0ireW8JS2pla8t4SVBFS7dt0yKzWyV0rSZ3D3d2HOTW7yXVl3ReHZNTO8cq+v7fzZQ1Wspg5dZ9FostBo00u4pS6zSm/Tkj0+n8NwYY5RvPrLiZddmyd9o9I5M9zpFCpFxlRpNPj3Ir6reWpwY5jaax9EddTmrO8Wn6qN2o9neU6lm9/H3U23n+yb4eT+aKWXQRHPH9HV0vi88q5vrH/MOYV6ThJxlGUZJ4kpJxcX0afBlLaY5S7sTExvE7pvsNrH2O+pVJPFKWaVXoozxiXpJReeiZY0+TgvG6lr8Hm4ZiOsc4/ntu70mdd5N9AAAAAAAAAAAAAAAAAAEX2l0GlqFtO2rp7Et6awpU5L4ZxfJr6ptPc2YmN42bUvNLbw/N2vaJOyuatrV+KD3Sw0qkXvhUj4NfJ5XIpX3rO0u7imMlYtDVp0yGZWIq3KNAhteEkQ36FsV7ZG8QkKFuVrXbxCQoUSC120Q3qVMgmW8Q3qccEEyynuz+iuu1OeVRT/za5Lw8Tp+H+HTqJ47/ACR/dy9drYxRw1+b7LvSpqKUYpJLcklhL0PV1rWscNY2h52ZmZ3l7NmAABVO2XYynfL3kGoXSWFP8M0vw1Evo1vX0K2fTxk5xylf0Wvtp/hnnX09PZxfUbGVGpUo1VipBuM1ueH581vXzOXas1ttPWHp8eSt6xevSXdexOsK7sqNRvNRRUKvVVILEs+e6X7jsYb8dIl5PWYfJzWr26x7J4lVQAAAAAAAAAAAAAAAAAAUD2tdmvtNvG6pr76gntfrpPG0vOPxf5dSvqKb139F/QZuC/BPSfu5NbWLeDj2yu9FUnQ059CtbM3iqQp2OORWtlbRDapWhFbI22bVO3I5u2iGeFPBHM7spfQdKdxUw8qlH43wz+lPqXfD9HOpyc/ljr+yjrtXGCnL5p6fu6BSpqKUYrEUsJdF0PY1rFY2h5eZmZ3l7MsAAAAArXbHsnTv6b3RjcxX3dTHThCeN7j/ABy8YM2CuSPz9VzR62+nt617wqPs2uZ2V5V0+5Uqcqi2oKXOcE8uL4NSinvW7uFfSzNLzSzo+JVrnxRnxzvtyn2/7+7qSZfcJ9AAAAAAAAAAAAAAAAAAHmpBSTTWU0011T4oxMHTm5Vc9mvs9WdLHdT7j6we+P8Ax5pnjtfacGWafrHs9Vps9cuKL9+/u2Kem4XA5s590vmwyfYscjTzTzYeXbGePdtGR5dHBmLM8bY03TpV6ihHcuMnjKiuvmXNHpr6nJw16d59IQ6jU1wU4p/RfrCzjRgqcFiK+bfNvxPZ4MFMNIpTpDy+XLbLeb26tkmRgAAAAAANLUNLpV9l1IpyhJTpy4SpyTypRly/h8zW1It1b0yWpvwz16txI2aPoAAAAAAAAAAAAAAAAAAARer2Knsz5rc/J/8Av+TzP+pNPPlRnr+HlPtP+fut6XNNN6+rR+xo8V5srXnS8VLIzGVvXNLTrWmCauRPXLu1aVlKrPYgt/PpFc2zo6PT5NReKUjn9oTWz1xU4rLdpmnRoQ2Y8XvlLnJnudJpMempw1/WfVwdRqLZrcVv0hulpAAAAAAAAAAAAAAAAAAAAAAAAAAAAAAAPNSOU14EGpwVz4rYrdLRMMxO07olrDwfKs2K2LJOO3WJ2XonfmETL47R1OG5dTreG+GZ9VO9Y2r/APU9P8/ox5sU6pK0tY044ivN82+rPoGj0ePS4+DHHvPefdTyZbZJ3szltoAAAAAAAAAAAAAAAAAAAAAAAAAAAAAAAADSuLZuWVjHPzPK+LeBZNTqPNxTEbxz39Y7/RPTLEV2l7p2aXHe/oS6P/TWDH8WaeOfpH07sWzTPRspYPR0pWkRWsbRCF9Ng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581" y="5815010"/>
            <a:ext cx="105274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007" y="160337"/>
            <a:ext cx="1151619" cy="1328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5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75" y="3462337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3832225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57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2.1 Image Data Structure</a:t>
            </a:r>
            <a:endParaRPr lang="zh-TW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08100"/>
            <a:ext cx="8394700" cy="2146300"/>
          </a:xfrm>
        </p:spPr>
        <p:txBody>
          <a:bodyPr numCol="2">
            <a:normAutofit/>
          </a:bodyPr>
          <a:lstStyle/>
          <a:p>
            <a:pPr>
              <a:spcBef>
                <a:spcPts val="500"/>
              </a:spcBef>
            </a:pPr>
            <a:r>
              <a:rPr lang="en-US" altLang="zh-CN" sz="2400" dirty="0" smtClean="0">
                <a:solidFill>
                  <a:srgbClr val="000000"/>
                </a:solidFill>
              </a:rPr>
              <a:t>Image as </a:t>
            </a:r>
            <a:r>
              <a:rPr lang="en-US" altLang="zh-CN" sz="2400" dirty="0" smtClean="0">
                <a:solidFill>
                  <a:srgbClr val="FF0000"/>
                </a:solidFill>
              </a:rPr>
              <a:t>matrices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spcBef>
                <a:spcPts val="500"/>
              </a:spcBef>
            </a:pPr>
            <a:r>
              <a:rPr lang="en-US" altLang="zh-CN" sz="2000" dirty="0" smtClean="0">
                <a:solidFill>
                  <a:srgbClr val="000000"/>
                </a:solidFill>
              </a:rPr>
              <a:t>Gray image:	m × n 		</a:t>
            </a:r>
          </a:p>
          <a:p>
            <a:pPr lvl="1">
              <a:spcBef>
                <a:spcPts val="500"/>
              </a:spcBef>
            </a:pPr>
            <a:r>
              <a:rPr lang="en-US" altLang="zh-CN" sz="2000" dirty="0" smtClean="0">
                <a:solidFill>
                  <a:srgbClr val="000000"/>
                </a:solidFill>
              </a:rPr>
              <a:t>RGB image:	m × n × 3	</a:t>
            </a:r>
          </a:p>
          <a:p>
            <a:pPr>
              <a:spcBef>
                <a:spcPts val="500"/>
              </a:spcBef>
            </a:pP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</a:pP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</a:pPr>
            <a:r>
              <a:rPr lang="en-US" altLang="zh-CN" sz="2400" dirty="0" smtClean="0">
                <a:solidFill>
                  <a:srgbClr val="000000"/>
                </a:solidFill>
              </a:rPr>
              <a:t>Format: </a:t>
            </a:r>
          </a:p>
          <a:p>
            <a:pPr lvl="1">
              <a:spcBef>
                <a:spcPts val="500"/>
              </a:spcBef>
            </a:pPr>
            <a:r>
              <a:rPr lang="en-US" altLang="zh-CN" sz="2000" dirty="0" smtClean="0">
                <a:solidFill>
                  <a:srgbClr val="000000"/>
                </a:solidFill>
              </a:rPr>
              <a:t>[0</a:t>
            </a:r>
            <a:r>
              <a:rPr lang="en-US" altLang="zh-CN" sz="2000" dirty="0">
                <a:solidFill>
                  <a:srgbClr val="000000"/>
                </a:solidFill>
              </a:rPr>
              <a:t>, 255]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uint8</a:t>
            </a:r>
          </a:p>
          <a:p>
            <a:pPr lvl="1">
              <a:spcBef>
                <a:spcPts val="500"/>
              </a:spcBef>
            </a:pPr>
            <a:r>
              <a:rPr lang="en-US" altLang="zh-CN" sz="2000" dirty="0" smtClean="0">
                <a:solidFill>
                  <a:srgbClr val="000000"/>
                </a:solidFill>
              </a:rPr>
              <a:t>[</a:t>
            </a:r>
            <a:r>
              <a:rPr lang="en-US" altLang="zh-CN" sz="2000" dirty="0">
                <a:solidFill>
                  <a:srgbClr val="000000"/>
                </a:solidFill>
              </a:rPr>
              <a:t>0, 1]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double</a:t>
            </a:r>
          </a:p>
        </p:txBody>
      </p:sp>
      <p:sp>
        <p:nvSpPr>
          <p:cNvPr id="4" name="AutoShape 2" descr="data:image/jpeg;base64,/9j/4AAQSkZJRgABAQAAAQABAAD/2wCEAAkGBxQQEBEQERMPFQ8WEhQUEhcSFA8PFRAVFRQWGBQRFRUYHCggGBonHBQVITIjJSkrLi8vFx8zODM4NygtLisBCgoKDg0OGxAQGywkICQsLCwsLCwsLCwsNCwsLCwsLCwvLSwsLCwsLCwsLCwsLCwsLCwsLCwsLCwsLCwsLCwsLP/AABEIAMIBAwMBEQACEQEDEQH/xAAcAAEAAgMBAQEAAAAAAAAAAAAABQYDBAcCAQj/xAA6EAACAQMBBQUFBwQBBQAAAAAAAQIDBBEFEiExQVEGImFxgQcTMpGhFCNCUmKCsTNyksHRQ6LS4fD/xAAbAQEAAgMBAQAAAAAAAAAAAAAAAwQBAgUGB//EADQRAQACAQIEBAQFAwQDAAAAAAABAgMEERIhMUEFE1FxIjKRsUJhgdHwFKHhBiPB8RUkUv/aAAwDAQACEQMRAD8A7iAAAAAAAAAAAAAAAAAAAAAAAAAAAAAAAAAAAAAAAAAAAAAAAAAAAAAAAAAAAAAAAAAAAAAAAAAAAAAAAAAAAAAAAAAAAAAAAAAABDa92mt7KLdaok1Ha2YpyljOE8cFwfFrgZ25btZvWLRXvPZq9nO2lpftxo1MVF+CovdzkusU90l5ZI4yVmdolYyafJjjitHJYzdCAAAAAAAAAAAAAAAAAAAAAAAAAAAAAAAAABE9otXVrR2+NSUtilH803wz+lJNvwXkbVrxTsiz5oxUm89n5+7bao61y6G05KL2qsnxqVWuL8EnhLlhdEaau+0cEdISeCaeb/8AsZPmt0/KHuGm1KVOFbet6lFrc4yW9ST5PJwI1NbZJrE84ezrjia7S7R2A7U/b6LjUwrmnhTS3e8i+FVLll5TXJrxR2cGXzK8+rzeu0n9Pfl0np+y2E6iAAAAAAAAAAAAAAAAAAAAAAAAAAAAAAAHyUsLL4Acd7U9pvezr3ec0KKdO2WcKTfGp5y3Py2Sem1KzaXJ1UTqc1MFenf2cv0ek6tVOW9zll+Lbyzj6rJtWZe00eOKxER2d11PR4uyUcb4wX8Hg8OqtGo39ZS4NRP9RMTPKXONF1Kdhdwrxz3Xia/PTeNuPnhZXikex0+bhmLQv6vTxmxzT+b9n6Ata8akIVINShKKlFrhKMllNejO3E7xvDx0xMTtPVlMsAAAAAAAAAAAAAAAAAAAAAAAAAAAAAACie0vX1Ck7OGducU6rX4aed0POWGsdM9Teld1fUZeGOGOsuPdt6+x7i0j+GPvKmHxnLgn5DU22iKseDY+Ob557ztHtB2Ot9qvTXRnn/EL7Ypew00bO+VoZpNfo/0fP622vv8Am5lZ2yb/AJuOdorfYqy8z2ejvxUh6bfeN3SPZPrXvrZ20n95Q3Ry8uVKXwP0e1HyUep6DSZOKm3o8z4rg4MvHHS337/uvZacsAAAAAAAAAAAAAAAAAAAAAAAAAAAAAiO0muQs6LqTw5vKpQzvqTxuiui6vkjMRu0veKV4pccuKsp1HVqy2pZdatJ89lbl4LOykuhYiNnHvktkmdutuUfr+0OfXF07itOtLjKTe/kuS+WDn5b7zMvW6PTxipXHXpHJcuwdP76LPP+KW/25drHHwu2J9z9v+jxExtZxvxOXdsKHfbxzPUeH3+HZ6PDO+OEf2L1V2t9Rn+CUlSqf21Gln0ey/Q72mycN4lW1+DzcFo7xzj9HfUdh5J9AAAAAAAAAAAAAAAAAAAAAAAAAAABq6nqFO3pSrVZRjCKy2/okuLb4JLi2GJmI5y47r2tTvKzrVO7FZVGG77uD5vrJ8W/JcixSuzlajNOSeGOiq9rLvYoKmvjqvL8KccYXq2zTNbau3qseGYfMzcfav3n9lZtIHNyS9ZhqvvYiGJpnn/Ep+F0KfK63Qqfd+h5G1fjci9fjUXtXSymd3QW5u5pp+BRaseKfD+Tv1lPLvXYnV3d2VCrJ5qKOxV6+8h3ZN+eNr9x2sN+OkS8drMPk5rUjp29p6J4lVgAAAAAAAAAAAAAAAAAAAAAAAA+SljiBXNc7bWlrmLqqrV4e7oONWeeksPEP3NCObFpisby5jr+uVr2r72u9mEf6dGLbhT/AFP809/xP0wTVrEc3OzZ5yfDXoi6c9uSjnC5volxfyTNo5zsgtXgrup2t332i4lNfAnsw8Ix4L+SnlvvaZej0Gn8nFFe/Wfd7tYcClkl2cdV87JRw0cDXzvC9WOTpFvU7voeavX4nMvX4lc7QRymdLSTtLp6booF3DEj0GOeSyv3se1TZqV7ST+JKrTXiu7UXy2H6M6miv1q4XjGLlXJHtP3j/l1QvuEAAAAAAAAAAAAAAAAAAAAAAANHVdThbwc5v8AtisbU30SNq1m3RBqNRTBXivLk/ajUa988V6mKGcqlDuwWPzc5vz9Eibyohzv/I2t8qv7MKSxBJeRnaI6Nd75J5o+5vd5pNlvHh2YNQu/c20pZ+8q5hDwgn3pevD0Nb24ab+qXBi83Pt2rzn37KzbQKN57PR4680vaR3oqZJ5L1IXns3HGDg6zmt06Lzbz3HDvXmpXjmi9WWUy1p52XNOoeow7zO9htyWpfNB1J2l1RuE8KE058Xmm+7UWFxey5Y8cF3DfgvEq2qxRlxWp6/fs/RNOakk08ppNPqnwZ2njXoAAAAAAAAAAAAAAAAAAAAADQ1rVqVpSdatLZgtyXOcuUIrm9z+r4Jhi07Ru4/rXayVepKpLdndFcoxT3RLNbRWNnFy4L5snHZX7vV88zScixj0kQibi+yRTZepg2YrKLrVFBPjnL/KlxYr8U7N8toxUm3p92jrl576t3f6cO5BdIr/AO+hHktvK3osHl4+fWecvFCGCpaXWxxslbKO9FTLK3VdtBXA4mqWaLdby3HItHNWvHNrX+9EuJNgUrVob2drBPJblDSLrDuPs41NXFhS3pzpL3M/B01iPzhsP1Oxp78WOJeR1+Hys9o7Tzj9f26LQTqYAAAAAAAAAAAAAAAAAAAGjqOr0rdfeTSfRd6T/ag0vkrXrLiXtN12rdXCaUo29NYpRfNvG1UeNzk/oseOc9GMd65FFldvmacUrPkwxSuGzG6SMTHKqYbRRJwqfZ7Zz/6tZbMP00/zepL8ld+8qU18/URX8NOc+6Gt4FW07OzjjeW/SRXtK5SEtp8N6KuWVmq5aKsYOLqVisLLQluOZaOaG8Md3wNsbbF1VTV4HV08raAqLDOjVhevZBqOxcV7dvdUpqpFPHxU3hpeLjP5Q8N9/RX5zVxPGMW9K5PTl9f5/d1w6LgAAAAAAAAAAAAAAAADzKSSy2kvHcGJnZC3/aWlTyoZqS/Tuj/lz9Mm0VlVyayleUc1bv8AtHXqZjtKEX+Tc8dNrj8sG3DEKttTkt/hA1Hltvjz8Q0q0b23jUi4zWV/HijCaszE7wouu6JKi3JLap9enmRWq6mnzxblPVAS3Gm69Db0e199USf9OPeqPpFcvN8DekcUq+qy+Vj3jrPKHjVLz31Vy/Cu7BclFcEa3tvKTS4PLxxXv1n3KMCtaXRxw3aUeBDaVqExp8OBSyymhbNKXA5OdPVYKPA51oR36lw9xmnJmnVXtVpnR08rStXEd506TyYZdF1F2tzRuF/06ik/GO9TXrFyXqT4r8N4sg1OKMuKaesf37f3fouE1JZXA7bxj0AAAAAAAAAAAAADWu7+nSWZzivDi35JbzMRMo8mWmON7Sr972obyqUMfqnv/wC1G8U9VDJr5/BH1QV5f1KrzUk34cEvRbjbaIU75L5PmlpzYYiGGbMJIYJmJSVYJmqWGvVWcp4a8TVLCo6/2d3OpR8XKP8A4/8ABrML+HUbcrfVGX7+zUFbr+rPvVWuXSHoZt8Fdu7OGP6jL5s/LHKP3RVCBXtLq0r3btKJBaVulW5bx3kN55J4TVhDgUsspqrPpywcvNKaqbpMo2aWh6qcDEMV6obUo7i7issx0Vi8hvOnjnkS0pInYdx9nGq/abCllr3lP7me/wDJjYl6wcWdnT34qQ8n4hh8rPMR0nnH891pJlIAAAAAAAAAAAEbrFGtKOaM9lpPMcLMvKX4WbVmO6vnpkmv+3OyjVnLae1naz3trjnxJd3FtE7/ABdWOUgxs8SkYbRDxJhvDFJmG8QwTZiUkMUzVJDBMxKWEJrN/GnFybyo8F+af+0v58jMbVjilmKzkt5cd+vsolWo6k3OXFsrWnfm72LHFYisdmelEhtK7WrapxIplYrDftokF5SxCasY8CjllLELFYrgc3KmhLUipZpZklwNYawjb2O5ljFKzXorV/A6mKWZRckW4lhdPZNqnuryVu33K8e6uXvKeZLH7dv6F3R32tw+rkeL4eLFGSPw/aXZDpPOAAAAAAAAAAAAAR2q6PC4W9YnyksZ8n1RmJ2QZsFcnXr6qTqenTt5Ymtz+GS3xl5Pr4EkTu5eTDbHPxNFyMtIhjkzDaIY5MNohikzEpIhimzVvCOvbtR2lnGPjkvw+Hn/AAZiN+rabTG0R1lz3V9Qdee74Fuil0IMl93a0mn8qv592GjAgtLo0q24RIZlZrDZoxI7SmiEjawK15SQmrOBSySlhO2i4FDIkhJUytZrZkfA1hr3adzHcS0lNSVf1CHE6OKzdCVo7y9WeTD1ZXcqFWnWh8dOcZx8XF5w/B8PUlpbhmJR5ccZKzSekxs/RWm3ka9GnWpvNOcYzi/CSTWfE7dZiY3h4u9Zpaaz2bJlqAAAAAAAAAAAABjr0Izi4TipRfFPemGLVi0bSpmudmZU8zo5lDnHjKHl+ZfU3izn5dLNedeitSkbK0QxyYbQxyNW8NC8ut0lF4x8UtzUOqX6jNa7k34J26zPSFG7Qat7x+7p52Fxectvm2+pFlydodbRaSa/HfrKKpUytazsY6tmECK0rEQ2acSKZS1huUKe8itKWISdtTKt7JIhMWsCnklJEJe1iUskt4b9Mgs1symsNGtXRJXkmohL9cS7ilKgrmJ0KTyay02iZh1z2R6uqlrK1k/vKM20utOo3JP0ltL5HT0l4mnD6PNeLYZrl8ztb7x1X4tuWAAAAAAAAAAAAAAAV/XezUK+Z08QreWIz/uS5+JmJQZcEW5x1Uyej11N03TntJ9G0/FNbmvE3iN+ahaLVtwbTM/zu2JdjrmpF/04LfmLn95Lw7qcYr92fIRNe6WcGbbltv8Az8nNu3ULi1mrepSlSi13XjMZr9M1mL8smmXJ2hc0Gh2njvzlUqdMpzLv0pENmECOZTVqzwgRzKaIbdGkRWskhIW9Er3skiEnb0ireW8JS2pla8t4SVBFS7dt0yKzWyV0rSZ3D3d2HOTW7yXVl3ReHZNTO8cq+v7fzZQ1Wspg5dZ9FostBo00u4pS6zSm/Tkj0+n8NwYY5RvPrLiZddmyd9o9I5M9zpFCpFxlRpNPj3Ir6reWpwY5jaax9EddTmrO8Wn6qN2o9neU6lm9/H3U23n+yb4eT+aKWXQRHPH9HV0vi88q5vrH/MOYV6ThJxlGUZJ4kpJxcX0afBlLaY5S7sTExvE7pvsNrH2O+pVJPFKWaVXoozxiXpJReeiZY0+TgvG6lr8Hm4ZiOsc4/ntu70mdd5N9AAAAAAAAAAAAAAAAAAEX2l0GlqFtO2rp7Et6awpU5L4ZxfJr6ptPc2YmN42bUvNLbw/N2vaJOyuatrV+KD3Sw0qkXvhUj4NfJ5XIpX3rO0u7imMlYtDVp0yGZWIq3KNAhteEkQ36FsV7ZG8QkKFuVrXbxCQoUSC120Q3qVMgmW8Q3qccEEyynuz+iuu1OeVRT/za5Lw8Tp+H+HTqJ47/ACR/dy9drYxRw1+b7LvSpqKUYpJLcklhL0PV1rWscNY2h52ZmZ3l7NmAABVO2XYynfL3kGoXSWFP8M0vw1Evo1vX0K2fTxk5xylf0Wvtp/hnnX09PZxfUbGVGpUo1VipBuM1ueH581vXzOXas1ttPWHp8eSt6xevSXdexOsK7sqNRvNRRUKvVVILEs+e6X7jsYb8dIl5PWYfJzWr26x7J4lVQAAAAAAAAAAAAAAAAAAUD2tdmvtNvG6pr76gntfrpPG0vOPxf5dSvqKb139F/QZuC/BPSfu5NbWLeDj2yu9FUnQ059CtbM3iqQp2OORWtlbRDapWhFbI22bVO3I5u2iGeFPBHM7spfQdKdxUw8qlH43wz+lPqXfD9HOpyc/ljr+yjrtXGCnL5p6fu6BSpqKUYrEUsJdF0PY1rFY2h5eZmZ3l7MsAAAAArXbHsnTv6b3RjcxX3dTHThCeN7j/ABy8YM2CuSPz9VzR62+nt617wqPs2uZ2V5V0+5Uqcqi2oKXOcE8uL4NSinvW7uFfSzNLzSzo+JVrnxRnxzvtyn2/7+7qSZfcJ9AAAAAAAAAAAAAAAAAAHmpBSTTWU0011T4oxMHTm5Vc9mvs9WdLHdT7j6we+P8Ax5pnjtfacGWafrHs9Vps9cuKL9+/u2Kem4XA5s590vmwyfYscjTzTzYeXbGePdtGR5dHBmLM8bY03TpV6ihHcuMnjKiuvmXNHpr6nJw16d59IQ6jU1wU4p/RfrCzjRgqcFiK+bfNvxPZ4MFMNIpTpDy+XLbLeb26tkmRgAAAAAANLUNLpV9l1IpyhJTpy4SpyTypRly/h8zW1It1b0yWpvwz16txI2aPoAAAAAAAAAAAAAAAAAAARer2Knsz5rc/J/8Av+TzP+pNPPlRnr+HlPtP+fut6XNNN6+rR+xo8V5srXnS8VLIzGVvXNLTrWmCauRPXLu1aVlKrPYgt/PpFc2zo6PT5NReKUjn9oTWz1xU4rLdpmnRoQ2Y8XvlLnJnudJpMempw1/WfVwdRqLZrcVv0hulpAAAAAAAAAAAAAAAAAAAAAAAAAAAAAAAPNSOU14EGpwVz4rYrdLRMMxO07olrDwfKs2K2LJOO3WJ2XonfmETL47R1OG5dTreG+GZ9VO9Y2r/APU9P8/ox5sU6pK0tY044ivN82+rPoGj0ePS4+DHHvPefdTyZbZJ3szltoAAAAAAAAAAAAAAAAAAAAAAAAAAAAAAAADSuLZuWVjHPzPK+LeBZNTqPNxTEbxz39Y7/RPTLEV2l7p2aXHe/oS6P/TWDH8WaeOfpH07sWzTPRspYPR0pWkRWsbRCF9Ng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data:image/jpeg;base64,/9j/4AAQSkZJRgABAQAAAQABAAD/2wCEAAkGBxQQEBEQERMPFQ8WEhQUEhcSFA8PFRAVFRQWGBQRFRUYHCggGBonHBQVITIjJSkrLi8vFx8zODM4NygtLisBCgoKDg0OGxAQGywkICQsLCwsLCwsLCwsNCwsLCwsLCwvLSwsLCwsLCwsLCwsLCwsLCwsLCwsLCwsLCwsLCwsLP/AABEIAMIBAwMBEQACEQEDEQH/xAAcAAEAAgMBAQEAAAAAAAAAAAAABQYDBAcCAQj/xAA6EAACAQMBBQUFBwQBBQAAAAAAAQIDBBEFEiExQVEGImFxgQcTMpGhFCNCUmKCsTNyksHRQ6LS4fD/xAAbAQEAAgMBAQAAAAAAAAAAAAAAAwQBAgUGB//EADQRAQACAQIEBAQFAwQDAAAAAAABAgMEERIhMUEFE1FxIjKRsUJhgdHwFKHhBiPB8RUkUv/aAAwDAQACEQMRAD8A7iAAAAAAAAAAAAAAAAAAAAAAAAAAAAAAAAAAAAAAAAAAAAAAAAAAAAAAAAAAAAAAAAAAAAAAAAAAAAAAAAAAAAAAAAAAAAAAAAAABDa92mt7KLdaok1Ha2YpyljOE8cFwfFrgZ25btZvWLRXvPZq9nO2lpftxo1MVF+CovdzkusU90l5ZI4yVmdolYyafJjjitHJYzdCAAAAAAAAAAAAAAAAAAAAAAAAAAAAAAAAABE9otXVrR2+NSUtilH803wz+lJNvwXkbVrxTsiz5oxUm89n5+7bao61y6G05KL2qsnxqVWuL8EnhLlhdEaau+0cEdISeCaeb/8AsZPmt0/KHuGm1KVOFbet6lFrc4yW9ST5PJwI1NbZJrE84ezrjia7S7R2A7U/b6LjUwrmnhTS3e8i+FVLll5TXJrxR2cGXzK8+rzeu0n9Pfl0np+y2E6iAAAAAAAAAAAAAAAAAAAAAAAAAAAAAAAHyUsLL4Acd7U9pvezr3ec0KKdO2WcKTfGp5y3Py2Sem1KzaXJ1UTqc1MFenf2cv0ek6tVOW9zll+Lbyzj6rJtWZe00eOKxER2d11PR4uyUcb4wX8Hg8OqtGo39ZS4NRP9RMTPKXONF1Kdhdwrxz3Xia/PTeNuPnhZXikex0+bhmLQv6vTxmxzT+b9n6Ata8akIVINShKKlFrhKMllNejO3E7xvDx0xMTtPVlMsAAAAAAAAAAAAAAAAAAAAAAAAAAAAAACie0vX1Ck7OGducU6rX4aed0POWGsdM9Teld1fUZeGOGOsuPdt6+x7i0j+GPvKmHxnLgn5DU22iKseDY+Ob557ztHtB2Ot9qvTXRnn/EL7Ypew00bO+VoZpNfo/0fP622vv8Am5lZ2yb/AJuOdorfYqy8z2ejvxUh6bfeN3SPZPrXvrZ20n95Q3Ry8uVKXwP0e1HyUep6DSZOKm3o8z4rg4MvHHS337/uvZacsAAAAAAAAAAAAAAAAAAAAAAAAAAAAAiO0muQs6LqTw5vKpQzvqTxuiui6vkjMRu0veKV4pccuKsp1HVqy2pZdatJ89lbl4LOykuhYiNnHvktkmdutuUfr+0OfXF07itOtLjKTe/kuS+WDn5b7zMvW6PTxipXHXpHJcuwdP76LPP+KW/25drHHwu2J9z9v+jxExtZxvxOXdsKHfbxzPUeH3+HZ6PDO+OEf2L1V2t9Rn+CUlSqf21Gln0ey/Q72mycN4lW1+DzcFo7xzj9HfUdh5J9AAAAAAAAAAAAAAAAAAAAAAAAAAABq6nqFO3pSrVZRjCKy2/okuLb4JLi2GJmI5y47r2tTvKzrVO7FZVGG77uD5vrJ8W/JcixSuzlajNOSeGOiq9rLvYoKmvjqvL8KccYXq2zTNbau3qseGYfMzcfav3n9lZtIHNyS9ZhqvvYiGJpnn/Ep+F0KfK63Qqfd+h5G1fjci9fjUXtXSymd3QW5u5pp+BRaseKfD+Tv1lPLvXYnV3d2VCrJ5qKOxV6+8h3ZN+eNr9x2sN+OkS8drMPk5rUjp29p6J4lVgAAAAAAAAAAAAAAAAAAAAAAAA+SljiBXNc7bWlrmLqqrV4e7oONWeeksPEP3NCObFpisby5jr+uVr2r72u9mEf6dGLbhT/AFP809/xP0wTVrEc3OzZ5yfDXoi6c9uSjnC5volxfyTNo5zsgtXgrup2t332i4lNfAnsw8Ix4L+SnlvvaZej0Gn8nFFe/Wfd7tYcClkl2cdV87JRw0cDXzvC9WOTpFvU7voeavX4nMvX4lc7QRymdLSTtLp6booF3DEj0GOeSyv3se1TZqV7ST+JKrTXiu7UXy2H6M6miv1q4XjGLlXJHtP3j/l1QvuEAAAAAAAAAAAAAAAAAAAAAAANHVdThbwc5v8AtisbU30SNq1m3RBqNRTBXivLk/ajUa988V6mKGcqlDuwWPzc5vz9Eibyohzv/I2t8qv7MKSxBJeRnaI6Nd75J5o+5vd5pNlvHh2YNQu/c20pZ+8q5hDwgn3pevD0Nb24ab+qXBi83Pt2rzn37KzbQKN57PR4680vaR3oqZJ5L1IXns3HGDg6zmt06Lzbz3HDvXmpXjmi9WWUy1p52XNOoeow7zO9htyWpfNB1J2l1RuE8KE058Xmm+7UWFxey5Y8cF3DfgvEq2qxRlxWp6/fs/RNOakk08ppNPqnwZ2njXoAAAAAAAAAAAAAAAAAAAAADQ1rVqVpSdatLZgtyXOcuUIrm9z+r4Jhi07Ru4/rXayVepKpLdndFcoxT3RLNbRWNnFy4L5snHZX7vV88zScixj0kQibi+yRTZepg2YrKLrVFBPjnL/KlxYr8U7N8toxUm3p92jrl576t3f6cO5BdIr/AO+hHktvK3osHl4+fWecvFCGCpaXWxxslbKO9FTLK3VdtBXA4mqWaLdby3HItHNWvHNrX+9EuJNgUrVob2drBPJblDSLrDuPs41NXFhS3pzpL3M/B01iPzhsP1Oxp78WOJeR1+Hys9o7Tzj9f26LQTqYAAAAAAAAAAAAAAAAAAAGjqOr0rdfeTSfRd6T/ag0vkrXrLiXtN12rdXCaUo29NYpRfNvG1UeNzk/oseOc9GMd65FFldvmacUrPkwxSuGzG6SMTHKqYbRRJwqfZ7Zz/6tZbMP00/zepL8ld+8qU18/URX8NOc+6Gt4FW07OzjjeW/SRXtK5SEtp8N6KuWVmq5aKsYOLqVisLLQluOZaOaG8Md3wNsbbF1VTV4HV08raAqLDOjVhevZBqOxcV7dvdUpqpFPHxU3hpeLjP5Q8N9/RX5zVxPGMW9K5PTl9f5/d1w6LgAAAAAAAAAAAAAAAADzKSSy2kvHcGJnZC3/aWlTyoZqS/Tuj/lz9Mm0VlVyayleUc1bv8AtHXqZjtKEX+Tc8dNrj8sG3DEKttTkt/hA1Hltvjz8Q0q0b23jUi4zWV/HijCaszE7wouu6JKi3JLap9enmRWq6mnzxblPVAS3Gm69Db0e199USf9OPeqPpFcvN8DekcUq+qy+Vj3jrPKHjVLz31Vy/Cu7BclFcEa3tvKTS4PLxxXv1n3KMCtaXRxw3aUeBDaVqExp8OBSyymhbNKXA5OdPVYKPA51oR36lw9xmnJmnVXtVpnR08rStXEd506TyYZdF1F2tzRuF/06ik/GO9TXrFyXqT4r8N4sg1OKMuKaesf37f3fouE1JZXA7bxj0AAAAAAAAAAAAADWu7+nSWZzivDi35JbzMRMo8mWmON7Sr972obyqUMfqnv/wC1G8U9VDJr5/BH1QV5f1KrzUk34cEvRbjbaIU75L5PmlpzYYiGGbMJIYJmJSVYJmqWGvVWcp4a8TVLCo6/2d3OpR8XKP8A4/8ABrML+HUbcrfVGX7+zUFbr+rPvVWuXSHoZt8Fdu7OGP6jL5s/LHKP3RVCBXtLq0r3btKJBaVulW5bx3kN55J4TVhDgUsspqrPpywcvNKaqbpMo2aWh6qcDEMV6obUo7i7issx0Vi8hvOnjnkS0pInYdx9nGq/abCllr3lP7me/wDJjYl6wcWdnT34qQ8n4hh8rPMR0nnH891pJlIAAAAAAAAAAAEbrFGtKOaM9lpPMcLMvKX4WbVmO6vnpkmv+3OyjVnLae1naz3trjnxJd3FtE7/ABdWOUgxs8SkYbRDxJhvDFJmG8QwTZiUkMUzVJDBMxKWEJrN/GnFybyo8F+af+0v58jMbVjilmKzkt5cd+vsolWo6k3OXFsrWnfm72LHFYisdmelEhtK7WrapxIplYrDftokF5SxCasY8CjllLELFYrgc3KmhLUipZpZklwNYawjb2O5ljFKzXorV/A6mKWZRckW4lhdPZNqnuryVu33K8e6uXvKeZLH7dv6F3R32tw+rkeL4eLFGSPw/aXZDpPOAAAAAAAAAAAAAR2q6PC4W9YnyksZ8n1RmJ2QZsFcnXr6qTqenTt5Ymtz+GS3xl5Pr4EkTu5eTDbHPxNFyMtIhjkzDaIY5MNohikzEpIhimzVvCOvbtR2lnGPjkvw+Hn/AAZiN+rabTG0R1lz3V9Qdee74Fuil0IMl93a0mn8qv592GjAgtLo0q24RIZlZrDZoxI7SmiEjawK15SQmrOBSySlhO2i4FDIkhJUytZrZkfA1hr3adzHcS0lNSVf1CHE6OKzdCVo7y9WeTD1ZXcqFWnWh8dOcZx8XF5w/B8PUlpbhmJR5ccZKzSekxs/RWm3ka9GnWpvNOcYzi/CSTWfE7dZiY3h4u9Zpaaz2bJlqAAAAAAAAAAAABjr0Izi4TipRfFPemGLVi0bSpmudmZU8zo5lDnHjKHl+ZfU3izn5dLNedeitSkbK0QxyYbQxyNW8NC8ut0lF4x8UtzUOqX6jNa7k34J26zPSFG7Qat7x+7p52Fxectvm2+pFlydodbRaSa/HfrKKpUytazsY6tmECK0rEQ2acSKZS1huUKe8itKWISdtTKt7JIhMWsCnklJEJe1iUskt4b9Mgs1symsNGtXRJXkmohL9cS7ilKgrmJ0KTyay02iZh1z2R6uqlrK1k/vKM20utOo3JP0ltL5HT0l4mnD6PNeLYZrl8ztb7x1X4tuWAAAAAAAAAAAAAAAV/XezUK+Z08QreWIz/uS5+JmJQZcEW5x1Uyej11N03TntJ9G0/FNbmvE3iN+ahaLVtwbTM/zu2JdjrmpF/04LfmLn95Lw7qcYr92fIRNe6WcGbbltv8Az8nNu3ULi1mrepSlSi13XjMZr9M1mL8smmXJ2hc0Gh2njvzlUqdMpzLv0pENmECOZTVqzwgRzKaIbdGkRWskhIW9Er3skiEnb0ireW8JS2pla8t4SVBFS7dt0yKzWyV0rSZ3D3d2HOTW7yXVl3ReHZNTO8cq+v7fzZQ1Wspg5dZ9FostBo00u4pS6zSm/Tkj0+n8NwYY5RvPrLiZddmyd9o9I5M9zpFCpFxlRpNPj3Ir6reWpwY5jaax9EddTmrO8Wn6qN2o9neU6lm9/H3U23n+yb4eT+aKWXQRHPH9HV0vi88q5vrH/MOYV6ThJxlGUZJ4kpJxcX0afBlLaY5S7sTExvE7pvsNrH2O+pVJPFKWaVXoozxiXpJReeiZY0+TgvG6lr8Hm4ZiOsc4/ntu70mdd5N9AAAAAAAAAAAAAAAAAAEX2l0GlqFtO2rp7Et6awpU5L4ZxfJr6ptPc2YmN42bUvNLbw/N2vaJOyuatrV+KD3Sw0qkXvhUj4NfJ5XIpX3rO0u7imMlYtDVp0yGZWIq3KNAhteEkQ36FsV7ZG8QkKFuVrXbxCQoUSC120Q3qVMgmW8Q3qccEEyynuz+iuu1OeVRT/za5Lw8Tp+H+HTqJ47/ACR/dy9drYxRw1+b7LvSpqKUYpJLcklhL0PV1rWscNY2h52ZmZ3l7NmAABVO2XYynfL3kGoXSWFP8M0vw1Evo1vX0K2fTxk5xylf0Wvtp/hnnX09PZxfUbGVGpUo1VipBuM1ueH581vXzOXas1ttPWHp8eSt6xevSXdexOsK7sqNRvNRRUKvVVILEs+e6X7jsYb8dIl5PWYfJzWr26x7J4lVQAAAAAAAAAAAAAAAAAAUD2tdmvtNvG6pr76gntfrpPG0vOPxf5dSvqKb139F/QZuC/BPSfu5NbWLeDj2yu9FUnQ059CtbM3iqQp2OORWtlbRDapWhFbI22bVO3I5u2iGeFPBHM7spfQdKdxUw8qlH43wz+lPqXfD9HOpyc/ljr+yjrtXGCnL5p6fu6BSpqKUYrEUsJdF0PY1rFY2h5eZmZ3l7MsAAAAArXbHsnTv6b3RjcxX3dTHThCeN7j/ABy8YM2CuSPz9VzR62+nt617wqPs2uZ2V5V0+5Uqcqi2oKXOcE8uL4NSinvW7uFfSzNLzSzo+JVrnxRnxzvtyn2/7+7qSZfcJ9AAAAAAAAAAAAAAAAAAHmpBSTTWU0011T4oxMHTm5Vc9mvs9WdLHdT7j6we+P8Ax5pnjtfacGWafrHs9Vps9cuKL9+/u2Kem4XA5s590vmwyfYscjTzTzYeXbGePdtGR5dHBmLM8bY03TpV6ihHcuMnjKiuvmXNHpr6nJw16d59IQ6jU1wU4p/RfrCzjRgqcFiK+bfNvxPZ4MFMNIpTpDy+XLbLeb26tkmRgAAAAAANLUNLpV9l1IpyhJTpy4SpyTypRly/h8zW1It1b0yWpvwz16txI2aPoAAAAAAAAAAAAAAAAAAARer2Knsz5rc/J/8Av+TzP+pNPPlRnr+HlPtP+fut6XNNN6+rR+xo8V5srXnS8VLIzGVvXNLTrWmCauRPXLu1aVlKrPYgt/PpFc2zo6PT5NReKUjn9oTWz1xU4rLdpmnRoQ2Y8XvlLnJnudJpMempw1/WfVwdRqLZrcVv0hulpAAAAAAAAAAAAAAAAAAAAAAAAAAAAAAAPNSOU14EGpwVz4rYrdLRMMxO07olrDwfKs2K2LJOO3WJ2XonfmETL47R1OG5dTreG+GZ9VO9Y2r/APU9P8/ox5sU6pK0tY044ivN82+rPoGj0ePS4+DHHvPefdTyZbZJ3szltoAAAAAAAAAAAAAAAAAAAAAAAAAAAAAAAADSuLZuWVjHPzPK+LeBZNTqPNxTEbxz39Y7/RPTLEV2l7p2aXHe/oS6P/TWDH8WaeOfpH07sWzTPRspYPR0pWkRWsbRCF9Ng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438" y="2907918"/>
            <a:ext cx="3235326" cy="3666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4249737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080713" y="6338750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I(m,n,</a:t>
            </a:r>
            <a:r>
              <a:rPr lang="en-US" altLang="zh-CN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zh-TW" altLang="en-US" dirty="0"/>
          </a:p>
        </p:txBody>
      </p:sp>
      <p:sp>
        <p:nvSpPr>
          <p:cNvPr id="15" name="Rectangle 14"/>
          <p:cNvSpPr/>
          <p:nvPr/>
        </p:nvSpPr>
        <p:spPr>
          <a:xfrm>
            <a:off x="-4832" y="3726934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I(1,1,</a:t>
            </a:r>
            <a:r>
              <a:rPr lang="en-US" altLang="zh-CN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</a:t>
            </a:r>
            <a:endParaRPr lang="zh-TW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1544843" y="2966904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I(1,1,</a:t>
            </a:r>
            <a:r>
              <a:rPr lang="en-US" altLang="zh-CN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zh-TW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65513" y="5755243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I(m,n,</a:t>
            </a:r>
            <a:r>
              <a:rPr lang="en-US" altLang="zh-CN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zh-TW" altLang="en-US" dirty="0"/>
          </a:p>
        </p:txBody>
      </p:sp>
      <p:sp>
        <p:nvSpPr>
          <p:cNvPr id="23" name="Left Bracket 22"/>
          <p:cNvSpPr/>
          <p:nvPr/>
        </p:nvSpPr>
        <p:spPr>
          <a:xfrm>
            <a:off x="721357" y="4268270"/>
            <a:ext cx="73152" cy="2124591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Left Bracket 24"/>
          <p:cNvSpPr/>
          <p:nvPr/>
        </p:nvSpPr>
        <p:spPr>
          <a:xfrm rot="16200000">
            <a:off x="1839924" y="5403356"/>
            <a:ext cx="119074" cy="2124591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Rectangle 23"/>
          <p:cNvSpPr/>
          <p:nvPr/>
        </p:nvSpPr>
        <p:spPr>
          <a:xfrm>
            <a:off x="1610921" y="6406114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27" name="Rectangle 26"/>
          <p:cNvSpPr/>
          <p:nvPr/>
        </p:nvSpPr>
        <p:spPr>
          <a:xfrm>
            <a:off x="445216" y="5158443"/>
            <a:ext cx="3690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smtClean="0"/>
              <a:t>m</a:t>
            </a:r>
            <a:endParaRPr lang="zh-TW" altLang="en-US" dirty="0"/>
          </a:p>
        </p:txBody>
      </p:sp>
      <p:grpSp>
        <p:nvGrpSpPr>
          <p:cNvPr id="4096" name="Group 4095"/>
          <p:cNvGrpSpPr/>
          <p:nvPr/>
        </p:nvGrpSpPr>
        <p:grpSpPr>
          <a:xfrm>
            <a:off x="1438275" y="3244335"/>
            <a:ext cx="238906" cy="383102"/>
            <a:chOff x="1438275" y="3244335"/>
            <a:chExt cx="238906" cy="383102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1504535" y="3244335"/>
              <a:ext cx="172646" cy="30690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1438275" y="3475037"/>
              <a:ext cx="152400" cy="152400"/>
            </a:xfrm>
            <a:prstGeom prst="ellipse">
              <a:avLst/>
            </a:prstGeom>
            <a:solidFill>
              <a:srgbClr val="C00000"/>
            </a:solidFill>
            <a:ln w="2556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" name="Group 34"/>
          <p:cNvGrpSpPr/>
          <p:nvPr/>
        </p:nvGrpSpPr>
        <p:grpSpPr>
          <a:xfrm rot="7050061">
            <a:off x="3439722" y="5405558"/>
            <a:ext cx="238906" cy="383102"/>
            <a:chOff x="1438275" y="3244335"/>
            <a:chExt cx="238906" cy="383102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1504535" y="3244335"/>
              <a:ext cx="172646" cy="30690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1438275" y="3475037"/>
              <a:ext cx="152400" cy="152400"/>
            </a:xfrm>
            <a:prstGeom prst="ellipse">
              <a:avLst/>
            </a:prstGeom>
            <a:solidFill>
              <a:srgbClr val="C00000"/>
            </a:solidFill>
            <a:ln w="2556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" name="Group 37"/>
          <p:cNvGrpSpPr/>
          <p:nvPr/>
        </p:nvGrpSpPr>
        <p:grpSpPr>
          <a:xfrm rot="6204183">
            <a:off x="2859995" y="6177787"/>
            <a:ext cx="238906" cy="383102"/>
            <a:chOff x="1438275" y="3244335"/>
            <a:chExt cx="238906" cy="383102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1504535" y="3244335"/>
              <a:ext cx="172646" cy="30690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1438275" y="3475037"/>
              <a:ext cx="152400" cy="152400"/>
            </a:xfrm>
            <a:prstGeom prst="ellipse">
              <a:avLst/>
            </a:prstGeom>
            <a:solidFill>
              <a:srgbClr val="C00000"/>
            </a:solidFill>
            <a:ln w="2556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" name="Group 40"/>
          <p:cNvGrpSpPr/>
          <p:nvPr/>
        </p:nvGrpSpPr>
        <p:grpSpPr>
          <a:xfrm rot="18156870">
            <a:off x="719553" y="4048661"/>
            <a:ext cx="238906" cy="383102"/>
            <a:chOff x="1438275" y="3244335"/>
            <a:chExt cx="238906" cy="383102"/>
          </a:xfrm>
        </p:grpSpPr>
        <p:cxnSp>
          <p:nvCxnSpPr>
            <p:cNvPr id="42" name="Straight Connector 41"/>
            <p:cNvCxnSpPr/>
            <p:nvPr/>
          </p:nvCxnSpPr>
          <p:spPr>
            <a:xfrm flipV="1">
              <a:off x="1504535" y="3244335"/>
              <a:ext cx="172646" cy="30690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1438275" y="3475037"/>
              <a:ext cx="152400" cy="152400"/>
            </a:xfrm>
            <a:prstGeom prst="ellipse">
              <a:avLst/>
            </a:prstGeom>
            <a:solidFill>
              <a:srgbClr val="C00000"/>
            </a:solidFill>
            <a:ln w="2556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" name="Group 30"/>
          <p:cNvGrpSpPr/>
          <p:nvPr/>
        </p:nvGrpSpPr>
        <p:grpSpPr>
          <a:xfrm rot="7050061">
            <a:off x="3447454" y="3448585"/>
            <a:ext cx="238906" cy="383102"/>
            <a:chOff x="1438275" y="3244335"/>
            <a:chExt cx="238906" cy="383102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1504535" y="3244335"/>
              <a:ext cx="172646" cy="30690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438275" y="3475037"/>
              <a:ext cx="152400" cy="152400"/>
            </a:xfrm>
            <a:prstGeom prst="ellipse">
              <a:avLst/>
            </a:prstGeom>
            <a:solidFill>
              <a:srgbClr val="C00000"/>
            </a:solidFill>
            <a:ln w="2556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3634377" y="3614777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I(1,n,</a:t>
            </a:r>
            <a:r>
              <a:rPr lang="en-US" altLang="zh-CN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409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57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2.2 Image Import / Export / Display</a:t>
            </a:r>
            <a:endParaRPr lang="zh-TW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08100"/>
            <a:ext cx="8229600" cy="4965700"/>
          </a:xfrm>
        </p:spPr>
        <p:txBody>
          <a:bodyPr>
            <a:normAutofit/>
          </a:bodyPr>
          <a:lstStyle/>
          <a:p>
            <a:pPr marL="457200" lvl="1" indent="0">
              <a:spcBef>
                <a:spcPts val="500"/>
              </a:spcBef>
              <a:buNone/>
            </a:pPr>
            <a:r>
              <a:rPr lang="en-US" altLang="zh-CN" sz="20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 Read image (support bmp, jpg, </a:t>
            </a:r>
            <a:r>
              <a:rPr lang="en-US" altLang="zh-CN" sz="2000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png</a:t>
            </a:r>
            <a:r>
              <a:rPr lang="en-US" altLang="zh-CN" sz="20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, ppm, </a:t>
            </a:r>
            <a:r>
              <a:rPr lang="en-US" altLang="zh-CN" sz="2000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etc</a:t>
            </a:r>
            <a:r>
              <a:rPr lang="en-US" altLang="zh-CN" sz="20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I =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imread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'lena.jpg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');</a:t>
            </a:r>
            <a:endParaRPr lang="en-US" altLang="zh-CN" sz="20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spcBef>
                <a:spcPts val="500"/>
              </a:spcBef>
              <a:buNone/>
            </a:pPr>
            <a:endParaRPr lang="en-US" altLang="zh-CN" sz="20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zh-CN" sz="20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 Save image</a:t>
            </a:r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imwrite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(I, 'lena_out.jpg'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spcBef>
                <a:spcPts val="500"/>
              </a:spcBef>
              <a:buNone/>
            </a:pPr>
            <a:endParaRPr lang="en-US" altLang="zh-CN" sz="20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zh-CN" sz="20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 Display image</a:t>
            </a:r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imshow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(I);</a:t>
            </a:r>
          </a:p>
          <a:p>
            <a:pPr marL="457200" lvl="1" indent="0">
              <a:buNone/>
            </a:pPr>
            <a:endParaRPr lang="en-US" altLang="zh-CN" sz="20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 Alternatives to </a:t>
            </a:r>
            <a:r>
              <a:rPr lang="en-US" altLang="zh-CN" sz="2000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imshow</a:t>
            </a:r>
            <a:endParaRPr lang="en-US" altLang="zh-CN" sz="2000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400"/>
              </a:spcBef>
              <a:buNone/>
            </a:pPr>
            <a:r>
              <a:rPr lang="sv-SE" altLang="zh-CN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imagesc(I);</a:t>
            </a:r>
            <a:endParaRPr lang="sv-SE" altLang="zh-CN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400"/>
              </a:spcBef>
              <a:buNone/>
            </a:pPr>
            <a:r>
              <a:rPr lang="sv-SE" altLang="zh-CN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imtool(I);</a:t>
            </a:r>
            <a:endParaRPr lang="sv-SE" altLang="zh-CN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400"/>
              </a:spcBef>
              <a:buNone/>
            </a:pPr>
            <a:r>
              <a:rPr lang="sv-SE" altLang="zh-CN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image(I);</a:t>
            </a:r>
            <a:endParaRPr lang="sv-SE" altLang="zh-CN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  <a:p>
            <a:endParaRPr lang="zh-TW" altLang="en-US" sz="2000" dirty="0"/>
          </a:p>
        </p:txBody>
      </p:sp>
      <p:sp>
        <p:nvSpPr>
          <p:cNvPr id="4" name="AutoShape 2" descr="data:image/jpeg;base64,/9j/4AAQSkZJRgABAQAAAQABAAD/2wCEAAkGBxQQEBEQERMPFQ8WEhQUEhcSFA8PFRAVFRQWGBQRFRUYHCggGBonHBQVITIjJSkrLi8vFx8zODM4NygtLisBCgoKDg0OGxAQGywkICQsLCwsLCwsLCwsNCwsLCwsLCwvLSwsLCwsLCwsLCwsLCwsLCwsLCwsLCwsLCwsLCwsLP/AABEIAMIBAwMBEQACEQEDEQH/xAAcAAEAAgMBAQEAAAAAAAAAAAAABQYDBAcCAQj/xAA6EAACAQMBBQUFBwQBBQAAAAAAAQIDBBEFEiExQVEGImFxgQcTMpGhFCNCUmKCsTNyksHRQ6LS4fD/xAAbAQEAAgMBAQAAAAAAAAAAAAAAAwQBAgUGB//EADQRAQACAQIEBAQFAwQDAAAAAAABAgMEERIhMUEFE1FxIjKRsUJhgdHwFKHhBiPB8RUkUv/aAAwDAQACEQMRAD8A7iAAAAAAAAAAAAAAAAAAAAAAAAAAAAAAAAAAAAAAAAAAAAAAAAAAAAAAAAAAAAAAAAAAAAAAAAAAAAAAAAAAAAAAAAAAAAAAAAAABDa92mt7KLdaok1Ha2YpyljOE8cFwfFrgZ25btZvWLRXvPZq9nO2lpftxo1MVF+CovdzkusU90l5ZI4yVmdolYyafJjjitHJYzdCAAAAAAAAAAAAAAAAAAAAAAAAAAAAAAAAABE9otXVrR2+NSUtilH803wz+lJNvwXkbVrxTsiz5oxUm89n5+7bao61y6G05KL2qsnxqVWuL8EnhLlhdEaau+0cEdISeCaeb/8AsZPmt0/KHuGm1KVOFbet6lFrc4yW9ST5PJwI1NbZJrE84ezrjia7S7R2A7U/b6LjUwrmnhTS3e8i+FVLll5TXJrxR2cGXzK8+rzeu0n9Pfl0np+y2E6iAAAAAAAAAAAAAAAAAAAAAAAAAAAAAAAHyUsLL4Acd7U9pvezr3ec0KKdO2WcKTfGp5y3Py2Sem1KzaXJ1UTqc1MFenf2cv0ek6tVOW9zll+Lbyzj6rJtWZe00eOKxER2d11PR4uyUcb4wX8Hg8OqtGo39ZS4NRP9RMTPKXONF1Kdhdwrxz3Xia/PTeNuPnhZXikex0+bhmLQv6vTxmxzT+b9n6Ata8akIVINShKKlFrhKMllNejO3E7xvDx0xMTtPVlMsAAAAAAAAAAAAAAAAAAAAAAAAAAAAAACie0vX1Ck7OGducU6rX4aed0POWGsdM9Teld1fUZeGOGOsuPdt6+x7i0j+GPvKmHxnLgn5DU22iKseDY+Ob557ztHtB2Ot9qvTXRnn/EL7Ypew00bO+VoZpNfo/0fP622vv8Am5lZ2yb/AJuOdorfYqy8z2ejvxUh6bfeN3SPZPrXvrZ20n95Q3Ry8uVKXwP0e1HyUep6DSZOKm3o8z4rg4MvHHS337/uvZacsAAAAAAAAAAAAAAAAAAAAAAAAAAAAAiO0muQs6LqTw5vKpQzvqTxuiui6vkjMRu0veKV4pccuKsp1HVqy2pZdatJ89lbl4LOykuhYiNnHvktkmdutuUfr+0OfXF07itOtLjKTe/kuS+WDn5b7zMvW6PTxipXHXpHJcuwdP76LPP+KW/25drHHwu2J9z9v+jxExtZxvxOXdsKHfbxzPUeH3+HZ6PDO+OEf2L1V2t9Rn+CUlSqf21Gln0ey/Q72mycN4lW1+DzcFo7xzj9HfUdh5J9AAAAAAAAAAAAAAAAAAAAAAAAAAABq6nqFO3pSrVZRjCKy2/okuLb4JLi2GJmI5y47r2tTvKzrVO7FZVGG77uD5vrJ8W/JcixSuzlajNOSeGOiq9rLvYoKmvjqvL8KccYXq2zTNbau3qseGYfMzcfav3n9lZtIHNyS9ZhqvvYiGJpnn/Ep+F0KfK63Qqfd+h5G1fjci9fjUXtXSymd3QW5u5pp+BRaseKfD+Tv1lPLvXYnV3d2VCrJ5qKOxV6+8h3ZN+eNr9x2sN+OkS8drMPk5rUjp29p6J4lVgAAAAAAAAAAAAAAAAAAAAAAAA+SljiBXNc7bWlrmLqqrV4e7oONWeeksPEP3NCObFpisby5jr+uVr2r72u9mEf6dGLbhT/AFP809/xP0wTVrEc3OzZ5yfDXoi6c9uSjnC5volxfyTNo5zsgtXgrup2t332i4lNfAnsw8Ix4L+SnlvvaZej0Gn8nFFe/Wfd7tYcClkl2cdV87JRw0cDXzvC9WOTpFvU7voeavX4nMvX4lc7QRymdLSTtLp6booF3DEj0GOeSyv3se1TZqV7ST+JKrTXiu7UXy2H6M6miv1q4XjGLlXJHtP3j/l1QvuEAAAAAAAAAAAAAAAAAAAAAAANHVdThbwc5v8AtisbU30SNq1m3RBqNRTBXivLk/ajUa988V6mKGcqlDuwWPzc5vz9Eibyohzv/I2t8qv7MKSxBJeRnaI6Nd75J5o+5vd5pNlvHh2YNQu/c20pZ+8q5hDwgn3pevD0Nb24ab+qXBi83Pt2rzn37KzbQKN57PR4680vaR3oqZJ5L1IXns3HGDg6zmt06Lzbz3HDvXmpXjmi9WWUy1p52XNOoeow7zO9htyWpfNB1J2l1RuE8KE058Xmm+7UWFxey5Y8cF3DfgvEq2qxRlxWp6/fs/RNOakk08ppNPqnwZ2njXoAAAAAAAAAAAAAAAAAAAAADQ1rVqVpSdatLZgtyXOcuUIrm9z+r4Jhi07Ru4/rXayVepKpLdndFcoxT3RLNbRWNnFy4L5snHZX7vV88zScixj0kQibi+yRTZepg2YrKLrVFBPjnL/KlxYr8U7N8toxUm3p92jrl576t3f6cO5BdIr/AO+hHktvK3osHl4+fWecvFCGCpaXWxxslbKO9FTLK3VdtBXA4mqWaLdby3HItHNWvHNrX+9EuJNgUrVob2drBPJblDSLrDuPs41NXFhS3pzpL3M/B01iPzhsP1Oxp78WOJeR1+Hys9o7Tzj9f26LQTqYAAAAAAAAAAAAAAAAAAAGjqOr0rdfeTSfRd6T/ag0vkrXrLiXtN12rdXCaUo29NYpRfNvG1UeNzk/oseOc9GMd65FFldvmacUrPkwxSuGzG6SMTHKqYbRRJwqfZ7Zz/6tZbMP00/zepL8ld+8qU18/URX8NOc+6Gt4FW07OzjjeW/SRXtK5SEtp8N6KuWVmq5aKsYOLqVisLLQluOZaOaG8Md3wNsbbF1VTV4HV08raAqLDOjVhevZBqOxcV7dvdUpqpFPHxU3hpeLjP5Q8N9/RX5zVxPGMW9K5PTl9f5/d1w6LgAAAAAAAAAAAAAAAADzKSSy2kvHcGJnZC3/aWlTyoZqS/Tuj/lz9Mm0VlVyayleUc1bv8AtHXqZjtKEX+Tc8dNrj8sG3DEKttTkt/hA1Hltvjz8Q0q0b23jUi4zWV/HijCaszE7wouu6JKi3JLap9enmRWq6mnzxblPVAS3Gm69Db0e199USf9OPeqPpFcvN8DekcUq+qy+Vj3jrPKHjVLz31Vy/Cu7BclFcEa3tvKTS4PLxxXv1n3KMCtaXRxw3aUeBDaVqExp8OBSyymhbNKXA5OdPVYKPA51oR36lw9xmnJmnVXtVpnR08rStXEd506TyYZdF1F2tzRuF/06ik/GO9TXrFyXqT4r8N4sg1OKMuKaesf37f3fouE1JZXA7bxj0AAAAAAAAAAAAADWu7+nSWZzivDi35JbzMRMo8mWmON7Sr972obyqUMfqnv/wC1G8U9VDJr5/BH1QV5f1KrzUk34cEvRbjbaIU75L5PmlpzYYiGGbMJIYJmJSVYJmqWGvVWcp4a8TVLCo6/2d3OpR8XKP8A4/8ABrML+HUbcrfVGX7+zUFbr+rPvVWuXSHoZt8Fdu7OGP6jL5s/LHKP3RVCBXtLq0r3btKJBaVulW5bx3kN55J4TVhDgUsspqrPpywcvNKaqbpMo2aWh6qcDEMV6obUo7i7issx0Vi8hvOnjnkS0pInYdx9nGq/abCllr3lP7me/wDJjYl6wcWdnT34qQ8n4hh8rPMR0nnH891pJlIAAAAAAAAAAAEbrFGtKOaM9lpPMcLMvKX4WbVmO6vnpkmv+3OyjVnLae1naz3trjnxJd3FtE7/ABdWOUgxs8SkYbRDxJhvDFJmG8QwTZiUkMUzVJDBMxKWEJrN/GnFybyo8F+af+0v58jMbVjilmKzkt5cd+vsolWo6k3OXFsrWnfm72LHFYisdmelEhtK7WrapxIplYrDftokF5SxCasY8CjllLELFYrgc3KmhLUipZpZklwNYawjb2O5ljFKzXorV/A6mKWZRckW4lhdPZNqnuryVu33K8e6uXvKeZLH7dv6F3R32tw+rkeL4eLFGSPw/aXZDpPOAAAAAAAAAAAAAR2q6PC4W9YnyksZ8n1RmJ2QZsFcnXr6qTqenTt5Ymtz+GS3xl5Pr4EkTu5eTDbHPxNFyMtIhjkzDaIY5MNohikzEpIhimzVvCOvbtR2lnGPjkvw+Hn/AAZiN+rabTG0R1lz3V9Qdee74Fuil0IMl93a0mn8qv592GjAgtLo0q24RIZlZrDZoxI7SmiEjawK15SQmrOBSySlhO2i4FDIkhJUytZrZkfA1hr3adzHcS0lNSVf1CHE6OKzdCVo7y9WeTD1ZXcqFWnWh8dOcZx8XF5w/B8PUlpbhmJR5ccZKzSekxs/RWm3ka9GnWpvNOcYzi/CSTWfE7dZiY3h4u9Zpaaz2bJlqAAAAAAAAAAAABjr0Izi4TipRfFPemGLVi0bSpmudmZU8zo5lDnHjKHl+ZfU3izn5dLNedeitSkbK0QxyYbQxyNW8NC8ut0lF4x8UtzUOqX6jNa7k34J26zPSFG7Qat7x+7p52Fxectvm2+pFlydodbRaSa/HfrKKpUytazsY6tmECK0rEQ2acSKZS1huUKe8itKWISdtTKt7JIhMWsCnklJEJe1iUskt4b9Mgs1symsNGtXRJXkmohL9cS7ilKgrmJ0KTyay02iZh1z2R6uqlrK1k/vKM20utOo3JP0ltL5HT0l4mnD6PNeLYZrl8ztb7x1X4tuWAAAAAAAAAAAAAAAV/XezUK+Z08QreWIz/uS5+JmJQZcEW5x1Uyej11N03TntJ9G0/FNbmvE3iN+ahaLVtwbTM/zu2JdjrmpF/04LfmLn95Lw7qcYr92fIRNe6WcGbbltv8Az8nNu3ULi1mrepSlSi13XjMZr9M1mL8smmXJ2hc0Gh2njvzlUqdMpzLv0pENmECOZTVqzwgRzKaIbdGkRWskhIW9Er3skiEnb0ireW8JS2pla8t4SVBFS7dt0yKzWyV0rSZ3D3d2HOTW7yXVl3ReHZNTO8cq+v7fzZQ1Wspg5dZ9FostBo00u4pS6zSm/Tkj0+n8NwYY5RvPrLiZddmyd9o9I5M9zpFCpFxlRpNPj3Ir6reWpwY5jaax9EddTmrO8Wn6qN2o9neU6lm9/H3U23n+yb4eT+aKWXQRHPH9HV0vi88q5vrH/MOYV6ThJxlGUZJ4kpJxcX0afBlLaY5S7sTExvE7pvsNrH2O+pVJPFKWaVXoozxiXpJReeiZY0+TgvG6lr8Hm4ZiOsc4/ntu70mdd5N9AAAAAAAAAAAAAAAAAAEX2l0GlqFtO2rp7Et6awpU5L4ZxfJr6ptPc2YmN42bUvNLbw/N2vaJOyuatrV+KD3Sw0qkXvhUj4NfJ5XIpX3rO0u7imMlYtDVp0yGZWIq3KNAhteEkQ36FsV7ZG8QkKFuVrXbxCQoUSC120Q3qVMgmW8Q3qccEEyynuz+iuu1OeVRT/za5Lw8Tp+H+HTqJ47/ACR/dy9drYxRw1+b7LvSpqKUYpJLcklhL0PV1rWscNY2h52ZmZ3l7NmAABVO2XYynfL3kGoXSWFP8M0vw1Evo1vX0K2fTxk5xylf0Wvtp/hnnX09PZxfUbGVGpUo1VipBuM1ueH581vXzOXas1ttPWHp8eSt6xevSXdexOsK7sqNRvNRRUKvVVILEs+e6X7jsYb8dIl5PWYfJzWr26x7J4lVQAAAAAAAAAAAAAAAAAAUD2tdmvtNvG6pr76gntfrpPG0vOPxf5dSvqKb139F/QZuC/BPSfu5NbWLeDj2yu9FUnQ059CtbM3iqQp2OORWtlbRDapWhFbI22bVO3I5u2iGeFPBHM7spfQdKdxUw8qlH43wz+lPqXfD9HOpyc/ljr+yjrtXGCnL5p6fu6BSpqKUYrEUsJdF0PY1rFY2h5eZmZ3l7MsAAAAArXbHsnTv6b3RjcxX3dTHThCeN7j/ABy8YM2CuSPz9VzR62+nt617wqPs2uZ2V5V0+5Uqcqi2oKXOcE8uL4NSinvW7uFfSzNLzSzo+JVrnxRnxzvtyn2/7+7qSZfcJ9AAAAAAAAAAAAAAAAAAHmpBSTTWU0011T4oxMHTm5Vc9mvs9WdLHdT7j6we+P8Ax5pnjtfacGWafrHs9Vps9cuKL9+/u2Kem4XA5s590vmwyfYscjTzTzYeXbGePdtGR5dHBmLM8bY03TpV6ihHcuMnjKiuvmXNHpr6nJw16d59IQ6jU1wU4p/RfrCzjRgqcFiK+bfNvxPZ4MFMNIpTpDy+XLbLeb26tkmRgAAAAAANLUNLpV9l1IpyhJTpy4SpyTypRly/h8zW1It1b0yWpvwz16txI2aPoAAAAAAAAAAAAAAAAAAARer2Knsz5rc/J/8Av+TzP+pNPPlRnr+HlPtP+fut6XNNN6+rR+xo8V5srXnS8VLIzGVvXNLTrWmCauRPXLu1aVlKrPYgt/PpFc2zo6PT5NReKUjn9oTWz1xU4rLdpmnRoQ2Y8XvlLnJnudJpMempw1/WfVwdRqLZrcVv0hulpAAAAAAAAAAAAAAAAAAAAAAAAAAAAAAAPNSOU14EGpwVz4rYrdLRMMxO07olrDwfKs2K2LJOO3WJ2XonfmETL47R1OG5dTreG+GZ9VO9Y2r/APU9P8/ox5sU6pK0tY044ivN82+rPoGj0ePS4+DHHvPefdTyZbZJ3szltoAAAAAAAAAAAAAAAAAAAAAAAAAAAAAAAADSuLZuWVjHPzPK+LeBZNTqPNxTEbxz39Y7/RPTLEV2l7p2aXHe/oS6P/TWDH8WaeOfpH07sWzTPRspYPR0pWkRWsbRCF9Ng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data:image/jpeg;base64,/9j/4AAQSkZJRgABAQAAAQABAAD/2wCEAAkGBxQQEBEQERMPFQ8WEhQUEhcSFA8PFRAVFRQWGBQRFRUYHCggGBonHBQVITIjJSkrLi8vFx8zODM4NygtLisBCgoKDg0OGxAQGywkICQsLCwsLCwsLCwsNCwsLCwsLCwvLSwsLCwsLCwsLCwsLCwsLCwsLCwsLCwsLCwsLCwsLP/AABEIAMIBAwMBEQACEQEDEQH/xAAcAAEAAgMBAQEAAAAAAAAAAAAABQYDBAcCAQj/xAA6EAACAQMBBQUFBwQBBQAAAAAAAQIDBBEFEiExQVEGImFxgQcTMpGhFCNCUmKCsTNyksHRQ6LS4fD/xAAbAQEAAgMBAQAAAAAAAAAAAAAAAwQBAgUGB//EADQRAQACAQIEBAQFAwQDAAAAAAABAgMEERIhMUEFE1FxIjKRsUJhgdHwFKHhBiPB8RUkUv/aAAwDAQACEQMRAD8A7iAAAAAAAAAAAAAAAAAAAAAAAAAAAAAAAAAAAAAAAAAAAAAAAAAAAAAAAAAAAAAAAAAAAAAAAAAAAAAAAAAAAAAAAAAAAAAAAAAABDa92mt7KLdaok1Ha2YpyljOE8cFwfFrgZ25btZvWLRXvPZq9nO2lpftxo1MVF+CovdzkusU90l5ZI4yVmdolYyafJjjitHJYzdCAAAAAAAAAAAAAAAAAAAAAAAAAAAAAAAAABE9otXVrR2+NSUtilH803wz+lJNvwXkbVrxTsiz5oxUm89n5+7bao61y6G05KL2qsnxqVWuL8EnhLlhdEaau+0cEdISeCaeb/8AsZPmt0/KHuGm1KVOFbet6lFrc4yW9ST5PJwI1NbZJrE84ezrjia7S7R2A7U/b6LjUwrmnhTS3e8i+FVLll5TXJrxR2cGXzK8+rzeu0n9Pfl0np+y2E6iAAAAAAAAAAAAAAAAAAAAAAAAAAAAAAAHyUsLL4Acd7U9pvezr3ec0KKdO2WcKTfGp5y3Py2Sem1KzaXJ1UTqc1MFenf2cv0ek6tVOW9zll+Lbyzj6rJtWZe00eOKxER2d11PR4uyUcb4wX8Hg8OqtGo39ZS4NRP9RMTPKXONF1Kdhdwrxz3Xia/PTeNuPnhZXikex0+bhmLQv6vTxmxzT+b9n6Ata8akIVINShKKlFrhKMllNejO3E7xvDx0xMTtPVlMsAAAAAAAAAAAAAAAAAAAAAAAAAAAAAACie0vX1Ck7OGducU6rX4aed0POWGsdM9Teld1fUZeGOGOsuPdt6+x7i0j+GPvKmHxnLgn5DU22iKseDY+Ob557ztHtB2Ot9qvTXRnn/EL7Ypew00bO+VoZpNfo/0fP622vv8Am5lZ2yb/AJuOdorfYqy8z2ejvxUh6bfeN3SPZPrXvrZ20n95Q3Ry8uVKXwP0e1HyUep6DSZOKm3o8z4rg4MvHHS337/uvZacsAAAAAAAAAAAAAAAAAAAAAAAAAAAAAiO0muQs6LqTw5vKpQzvqTxuiui6vkjMRu0veKV4pccuKsp1HVqy2pZdatJ89lbl4LOykuhYiNnHvktkmdutuUfr+0OfXF07itOtLjKTe/kuS+WDn5b7zMvW6PTxipXHXpHJcuwdP76LPP+KW/25drHHwu2J9z9v+jxExtZxvxOXdsKHfbxzPUeH3+HZ6PDO+OEf2L1V2t9Rn+CUlSqf21Gln0ey/Q72mycN4lW1+DzcFo7xzj9HfUdh5J9AAAAAAAAAAAAAAAAAAAAAAAAAAABq6nqFO3pSrVZRjCKy2/okuLb4JLi2GJmI5y47r2tTvKzrVO7FZVGG77uD5vrJ8W/JcixSuzlajNOSeGOiq9rLvYoKmvjqvL8KccYXq2zTNbau3qseGYfMzcfav3n9lZtIHNyS9ZhqvvYiGJpnn/Ep+F0KfK63Qqfd+h5G1fjci9fjUXtXSymd3QW5u5pp+BRaseKfD+Tv1lPLvXYnV3d2VCrJ5qKOxV6+8h3ZN+eNr9x2sN+OkS8drMPk5rUjp29p6J4lVgAAAAAAAAAAAAAAAAAAAAAAAA+SljiBXNc7bWlrmLqqrV4e7oONWeeksPEP3NCObFpisby5jr+uVr2r72u9mEf6dGLbhT/AFP809/xP0wTVrEc3OzZ5yfDXoi6c9uSjnC5volxfyTNo5zsgtXgrup2t332i4lNfAnsw8Ix4L+SnlvvaZej0Gn8nFFe/Wfd7tYcClkl2cdV87JRw0cDXzvC9WOTpFvU7voeavX4nMvX4lc7QRymdLSTtLp6booF3DEj0GOeSyv3se1TZqV7ST+JKrTXiu7UXy2H6M6miv1q4XjGLlXJHtP3j/l1QvuEAAAAAAAAAAAAAAAAAAAAAAANHVdThbwc5v8AtisbU30SNq1m3RBqNRTBXivLk/ajUa988V6mKGcqlDuwWPzc5vz9Eibyohzv/I2t8qv7MKSxBJeRnaI6Nd75J5o+5vd5pNlvHh2YNQu/c20pZ+8q5hDwgn3pevD0Nb24ab+qXBi83Pt2rzn37KzbQKN57PR4680vaR3oqZJ5L1IXns3HGDg6zmt06Lzbz3HDvXmpXjmi9WWUy1p52XNOoeow7zO9htyWpfNB1J2l1RuE8KE058Xmm+7UWFxey5Y8cF3DfgvEq2qxRlxWp6/fs/RNOakk08ppNPqnwZ2njXoAAAAAAAAAAAAAAAAAAAAADQ1rVqVpSdatLZgtyXOcuUIrm9z+r4Jhi07Ru4/rXayVepKpLdndFcoxT3RLNbRWNnFy4L5snHZX7vV88zScixj0kQibi+yRTZepg2YrKLrVFBPjnL/KlxYr8U7N8toxUm3p92jrl576t3f6cO5BdIr/AO+hHktvK3osHl4+fWecvFCGCpaXWxxslbKO9FTLK3VdtBXA4mqWaLdby3HItHNWvHNrX+9EuJNgUrVob2drBPJblDSLrDuPs41NXFhS3pzpL3M/B01iPzhsP1Oxp78WOJeR1+Hys9o7Tzj9f26LQTqYAAAAAAAAAAAAAAAAAAAGjqOr0rdfeTSfRd6T/ag0vkrXrLiXtN12rdXCaUo29NYpRfNvG1UeNzk/oseOc9GMd65FFldvmacUrPkwxSuGzG6SMTHKqYbRRJwqfZ7Zz/6tZbMP00/zepL8ld+8qU18/URX8NOc+6Gt4FW07OzjjeW/SRXtK5SEtp8N6KuWVmq5aKsYOLqVisLLQluOZaOaG8Md3wNsbbF1VTV4HV08raAqLDOjVhevZBqOxcV7dvdUpqpFPHxU3hpeLjP5Q8N9/RX5zVxPGMW9K5PTl9f5/d1w6LgAAAAAAAAAAAAAAAADzKSSy2kvHcGJnZC3/aWlTyoZqS/Tuj/lz9Mm0VlVyayleUc1bv8AtHXqZjtKEX+Tc8dNrj8sG3DEKttTkt/hA1Hltvjz8Q0q0b23jUi4zWV/HijCaszE7wouu6JKi3JLap9enmRWq6mnzxblPVAS3Gm69Db0e199USf9OPeqPpFcvN8DekcUq+qy+Vj3jrPKHjVLz31Vy/Cu7BclFcEa3tvKTS4PLxxXv1n3KMCtaXRxw3aUeBDaVqExp8OBSyymhbNKXA5OdPVYKPA51oR36lw9xmnJmnVXtVpnR08rStXEd506TyYZdF1F2tzRuF/06ik/GO9TXrFyXqT4r8N4sg1OKMuKaesf37f3fouE1JZXA7bxj0AAAAAAAAAAAAADWu7+nSWZzivDi35JbzMRMo8mWmON7Sr972obyqUMfqnv/wC1G8U9VDJr5/BH1QV5f1KrzUk34cEvRbjbaIU75L5PmlpzYYiGGbMJIYJmJSVYJmqWGvVWcp4a8TVLCo6/2d3OpR8XKP8A4/8ABrML+HUbcrfVGX7+zUFbr+rPvVWuXSHoZt8Fdu7OGP6jL5s/LHKP3RVCBXtLq0r3btKJBaVulW5bx3kN55J4TVhDgUsspqrPpywcvNKaqbpMo2aWh6qcDEMV6obUo7i7issx0Vi8hvOnjnkS0pInYdx9nGq/abCllr3lP7me/wDJjYl6wcWdnT34qQ8n4hh8rPMR0nnH891pJlIAAAAAAAAAAAEbrFGtKOaM9lpPMcLMvKX4WbVmO6vnpkmv+3OyjVnLae1naz3trjnxJd3FtE7/ABdWOUgxs8SkYbRDxJhvDFJmG8QwTZiUkMUzVJDBMxKWEJrN/GnFybyo8F+af+0v58jMbVjilmKzkt5cd+vsolWo6k3OXFsrWnfm72LHFYisdmelEhtK7WrapxIplYrDftokF5SxCasY8CjllLELFYrgc3KmhLUipZpZklwNYawjb2O5ljFKzXorV/A6mKWZRckW4lhdPZNqnuryVu33K8e6uXvKeZLH7dv6F3R32tw+rkeL4eLFGSPw/aXZDpPOAAAAAAAAAAAAAR2q6PC4W9YnyksZ8n1RmJ2QZsFcnXr6qTqenTt5Ymtz+GS3xl5Pr4EkTu5eTDbHPxNFyMtIhjkzDaIY5MNohikzEpIhimzVvCOvbtR2lnGPjkvw+Hn/AAZiN+rabTG0R1lz3V9Qdee74Fuil0IMl93a0mn8qv592GjAgtLo0q24RIZlZrDZoxI7SmiEjawK15SQmrOBSySlhO2i4FDIkhJUytZrZkfA1hr3adzHcS0lNSVf1CHE6OKzdCVo7y9WeTD1ZXcqFWnWh8dOcZx8XF5w/B8PUlpbhmJR5ccZKzSekxs/RWm3ka9GnWpvNOcYzi/CSTWfE7dZiY3h4u9Zpaaz2bJlqAAAAAAAAAAAABjr0Izi4TipRfFPemGLVi0bSpmudmZU8zo5lDnHjKHl+ZfU3izn5dLNedeitSkbK0QxyYbQxyNW8NC8ut0lF4x8UtzUOqX6jNa7k34J26zPSFG7Qat7x+7p52Fxectvm2+pFlydodbRaSa/HfrKKpUytazsY6tmECK0rEQ2acSKZS1huUKe8itKWISdtTKt7JIhMWsCnklJEJe1iUskt4b9Mgs1symsNGtXRJXkmohL9cS7ilKgrmJ0KTyay02iZh1z2R6uqlrK1k/vKM20utOo3JP0ltL5HT0l4mnD6PNeLYZrl8ztb7x1X4tuWAAAAAAAAAAAAAAAV/XezUK+Z08QreWIz/uS5+JmJQZcEW5x1Uyej11N03TntJ9G0/FNbmvE3iN+ahaLVtwbTM/zu2JdjrmpF/04LfmLn95Lw7qcYr92fIRNe6WcGbbltv8Az8nNu3ULi1mrepSlSi13XjMZr9M1mL8smmXJ2hc0Gh2njvzlUqdMpzLv0pENmECOZTVqzwgRzKaIbdGkRWskhIW9Er3skiEnb0ireW8JS2pla8t4SVBFS7dt0yKzWyV0rSZ3D3d2HOTW7yXVl3ReHZNTO8cq+v7fzZQ1Wspg5dZ9FostBo00u4pS6zSm/Tkj0+n8NwYY5RvPrLiZddmyd9o9I5M9zpFCpFxlRpNPj3Ir6reWpwY5jaax9EddTmrO8Wn6qN2o9neU6lm9/H3U23n+yb4eT+aKWXQRHPH9HV0vi88q5vrH/MOYV6ThJxlGUZJ4kpJxcX0afBlLaY5S7sTExvE7pvsNrH2O+pVJPFKWaVXoozxiXpJReeiZY0+TgvG6lr8Hm4ZiOsc4/ntu70mdd5N9AAAAAAAAAAAAAAAAAAEX2l0GlqFtO2rp7Et6awpU5L4ZxfJr6ptPc2YmN42bUvNLbw/N2vaJOyuatrV+KD3Sw0qkXvhUj4NfJ5XIpX3rO0u7imMlYtDVp0yGZWIq3KNAhteEkQ36FsV7ZG8QkKFuVrXbxCQoUSC120Q3qVMgmW8Q3qccEEyynuz+iuu1OeVRT/za5Lw8Tp+H+HTqJ47/ACR/dy9drYxRw1+b7LvSpqKUYpJLcklhL0PV1rWscNY2h52ZmZ3l7NmAABVO2XYynfL3kGoXSWFP8M0vw1Evo1vX0K2fTxk5xylf0Wvtp/hnnX09PZxfUbGVGpUo1VipBuM1ueH581vXzOXas1ttPWHp8eSt6xevSXdexOsK7sqNRvNRRUKvVVILEs+e6X7jsYb8dIl5PWYfJzWr26x7J4lVQAAAAAAAAAAAAAAAAAAUD2tdmvtNvG6pr76gntfrpPG0vOPxf5dSvqKb139F/QZuC/BPSfu5NbWLeDj2yu9FUnQ059CtbM3iqQp2OORWtlbRDapWhFbI22bVO3I5u2iGeFPBHM7spfQdKdxUw8qlH43wz+lPqXfD9HOpyc/ljr+yjrtXGCnL5p6fu6BSpqKUYrEUsJdF0PY1rFY2h5eZmZ3l7MsAAAAArXbHsnTv6b3RjcxX3dTHThCeN7j/ABy8YM2CuSPz9VzR62+nt617wqPs2uZ2V5V0+5Uqcqi2oKXOcE8uL4NSinvW7uFfSzNLzSzo+JVrnxRnxzvtyn2/7+7qSZfcJ9AAAAAAAAAAAAAAAAAAHmpBSTTWU0011T4oxMHTm5Vc9mvs9WdLHdT7j6we+P8Ax5pnjtfacGWafrHs9Vps9cuKL9+/u2Kem4XA5s590vmwyfYscjTzTzYeXbGePdtGR5dHBmLM8bY03TpV6ihHcuMnjKiuvmXNHpr6nJw16d59IQ6jU1wU4p/RfrCzjRgqcFiK+bfNvxPZ4MFMNIpTpDy+XLbLeb26tkmRgAAAAAANLUNLpV9l1IpyhJTpy4SpyTypRly/h8zW1It1b0yWpvwz16txI2aPoAAAAAAAAAAAAAAAAAAARer2Knsz5rc/J/8Av+TzP+pNPPlRnr+HlPtP+fut6XNNN6+rR+xo8V5srXnS8VLIzGVvXNLTrWmCauRPXLu1aVlKrPYgt/PpFc2zo6PT5NReKUjn9oTWz1xU4rLdpmnRoQ2Y8XvlLnJnudJpMempw1/WfVwdRqLZrcVv0hulpAAAAAAAAAAAAAAAAAAAAAAAAAAAAAAAPNSOU14EGpwVz4rYrdLRMMxO07olrDwfKs2K2LJOO3WJ2XonfmETL47R1OG5dTreG+GZ9VO9Y2r/APU9P8/ox5sU6pK0tY044ivN82+rPoGj0ePS4+DHHvPefdTyZbZJ3szltoAAAAAAAAAAAAAAAAAAAAAAAAAAAAAAAADSuLZuWVjHPzPK+LeBZNTqPNxTEbxz39Y7/RPTLEV2l7p2aXHe/oS6P/TWDH8WaeOfpH07sWzTPRspYPR0pWkRWsbRCF9Ng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347" y="3176003"/>
            <a:ext cx="3395553" cy="3378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565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57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2.3 Image Conversion</a:t>
            </a:r>
            <a:endParaRPr lang="zh-TW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08100"/>
            <a:ext cx="8229600" cy="4965700"/>
          </a:xfrm>
        </p:spPr>
        <p:txBody>
          <a:bodyPr>
            <a:normAutofit/>
          </a:bodyPr>
          <a:lstStyle/>
          <a:p>
            <a:pPr marL="457200" lvl="1" indent="0">
              <a:spcBef>
                <a:spcPts val="500"/>
              </a:spcBef>
              <a:buNone/>
            </a:pPr>
            <a:r>
              <a:rPr lang="en-US" altLang="zh-CN" sz="20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 Type conversion</a:t>
            </a:r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I1 = im2double(I);</a:t>
            </a:r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I2 = im2uint8(I);</a:t>
            </a:r>
          </a:p>
          <a:p>
            <a:pPr marL="457200" lvl="1" indent="0">
              <a:spcBef>
                <a:spcPts val="500"/>
              </a:spcBef>
              <a:buNone/>
            </a:pPr>
            <a:endParaRPr lang="en-US" altLang="zh-CN" sz="20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zh-CN" sz="20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 Convert from RGB to grayscale</a:t>
            </a:r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I3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rgb2gray(I);</a:t>
            </a:r>
          </a:p>
          <a:p>
            <a:endParaRPr lang="zh-TW" altLang="en-US" sz="2000" dirty="0"/>
          </a:p>
        </p:txBody>
      </p:sp>
      <p:sp>
        <p:nvSpPr>
          <p:cNvPr id="4" name="AutoShape 2" descr="data:image/jpeg;base64,/9j/4AAQSkZJRgABAQAAAQABAAD/2wCEAAkGBxQQEBEQERMPFQ8WEhQUEhcSFA8PFRAVFRQWGBQRFRUYHCggGBonHBQVITIjJSkrLi8vFx8zODM4NygtLisBCgoKDg0OGxAQGywkICQsLCwsLCwsLCwsNCwsLCwsLCwvLSwsLCwsLCwsLCwsLCwsLCwsLCwsLCwsLCwsLCwsLP/AABEIAMIBAwMBEQACEQEDEQH/xAAcAAEAAgMBAQEAAAAAAAAAAAAABQYDBAcCAQj/xAA6EAACAQMBBQUFBwQBBQAAAAAAAQIDBBEFEiExQVEGImFxgQcTMpGhFCNCUmKCsTNyksHRQ6LS4fD/xAAbAQEAAgMBAQAAAAAAAAAAAAAAAwQBAgUGB//EADQRAQACAQIEBAQFAwQDAAAAAAABAgMEERIhMUEFE1FxIjKRsUJhgdHwFKHhBiPB8RUkUv/aAAwDAQACEQMRAD8A7iAAAAAAAAAAAAAAAAAAAAAAAAAAAAAAAAAAAAAAAAAAAAAAAAAAAAAAAAAAAAAAAAAAAAAAAAAAAAAAAAAAAAAAAAAAAAAAAAAABDa92mt7KLdaok1Ha2YpyljOE8cFwfFrgZ25btZvWLRXvPZq9nO2lpftxo1MVF+CovdzkusU90l5ZI4yVmdolYyafJjjitHJYzdCAAAAAAAAAAAAAAAAAAAAAAAAAAAAAAAAABE9otXVrR2+NSUtilH803wz+lJNvwXkbVrxTsiz5oxUm89n5+7bao61y6G05KL2qsnxqVWuL8EnhLlhdEaau+0cEdISeCaeb/8AsZPmt0/KHuGm1KVOFbet6lFrc4yW9ST5PJwI1NbZJrE84ezrjia7S7R2A7U/b6LjUwrmnhTS3e8i+FVLll5TXJrxR2cGXzK8+rzeu0n9Pfl0np+y2E6iAAAAAAAAAAAAAAAAAAAAAAAAAAAAAAAHyUsLL4Acd7U9pvezr3ec0KKdO2WcKTfGp5y3Py2Sem1KzaXJ1UTqc1MFenf2cv0ek6tVOW9zll+Lbyzj6rJtWZe00eOKxER2d11PR4uyUcb4wX8Hg8OqtGo39ZS4NRP9RMTPKXONF1Kdhdwrxz3Xia/PTeNuPnhZXikex0+bhmLQv6vTxmxzT+b9n6Ata8akIVINShKKlFrhKMllNejO3E7xvDx0xMTtPVlMsAAAAAAAAAAAAAAAAAAAAAAAAAAAAAACie0vX1Ck7OGducU6rX4aed0POWGsdM9Teld1fUZeGOGOsuPdt6+x7i0j+GPvKmHxnLgn5DU22iKseDY+Ob557ztHtB2Ot9qvTXRnn/EL7Ypew00bO+VoZpNfo/0fP622vv8Am5lZ2yb/AJuOdorfYqy8z2ejvxUh6bfeN3SPZPrXvrZ20n95Q3Ry8uVKXwP0e1HyUep6DSZOKm3o8z4rg4MvHHS337/uvZacsAAAAAAAAAAAAAAAAAAAAAAAAAAAAAiO0muQs6LqTw5vKpQzvqTxuiui6vkjMRu0veKV4pccuKsp1HVqy2pZdatJ89lbl4LOykuhYiNnHvktkmdutuUfr+0OfXF07itOtLjKTe/kuS+WDn5b7zMvW6PTxipXHXpHJcuwdP76LPP+KW/25drHHwu2J9z9v+jxExtZxvxOXdsKHfbxzPUeH3+HZ6PDO+OEf2L1V2t9Rn+CUlSqf21Gln0ey/Q72mycN4lW1+DzcFo7xzj9HfUdh5J9AAAAAAAAAAAAAAAAAAAAAAAAAAABq6nqFO3pSrVZRjCKy2/okuLb4JLi2GJmI5y47r2tTvKzrVO7FZVGG77uD5vrJ8W/JcixSuzlajNOSeGOiq9rLvYoKmvjqvL8KccYXq2zTNbau3qseGYfMzcfav3n9lZtIHNyS9ZhqvvYiGJpnn/Ep+F0KfK63Qqfd+h5G1fjci9fjUXtXSymd3QW5u5pp+BRaseKfD+Tv1lPLvXYnV3d2VCrJ5qKOxV6+8h3ZN+eNr9x2sN+OkS8drMPk5rUjp29p6J4lVgAAAAAAAAAAAAAAAAAAAAAAAA+SljiBXNc7bWlrmLqqrV4e7oONWeeksPEP3NCObFpisby5jr+uVr2r72u9mEf6dGLbhT/AFP809/xP0wTVrEc3OzZ5yfDXoi6c9uSjnC5volxfyTNo5zsgtXgrup2t332i4lNfAnsw8Ix4L+SnlvvaZej0Gn8nFFe/Wfd7tYcClkl2cdV87JRw0cDXzvC9WOTpFvU7voeavX4nMvX4lc7QRymdLSTtLp6booF3DEj0GOeSyv3se1TZqV7ST+JKrTXiu7UXy2H6M6miv1q4XjGLlXJHtP3j/l1QvuEAAAAAAAAAAAAAAAAAAAAAAANHVdThbwc5v8AtisbU30SNq1m3RBqNRTBXivLk/ajUa988V6mKGcqlDuwWPzc5vz9Eibyohzv/I2t8qv7MKSxBJeRnaI6Nd75J5o+5vd5pNlvHh2YNQu/c20pZ+8q5hDwgn3pevD0Nb24ab+qXBi83Pt2rzn37KzbQKN57PR4680vaR3oqZJ5L1IXns3HGDg6zmt06Lzbz3HDvXmpXjmi9WWUy1p52XNOoeow7zO9htyWpfNB1J2l1RuE8KE058Xmm+7UWFxey5Y8cF3DfgvEq2qxRlxWp6/fs/RNOakk08ppNPqnwZ2njXoAAAAAAAAAAAAAAAAAAAAADQ1rVqVpSdatLZgtyXOcuUIrm9z+r4Jhi07Ru4/rXayVepKpLdndFcoxT3RLNbRWNnFy4L5snHZX7vV88zScixj0kQibi+yRTZepg2YrKLrVFBPjnL/KlxYr8U7N8toxUm3p92jrl576t3f6cO5BdIr/AO+hHktvK3osHl4+fWecvFCGCpaXWxxslbKO9FTLK3VdtBXA4mqWaLdby3HItHNWvHNrX+9EuJNgUrVob2drBPJblDSLrDuPs41NXFhS3pzpL3M/B01iPzhsP1Oxp78WOJeR1+Hys9o7Tzj9f26LQTqYAAAAAAAAAAAAAAAAAAAGjqOr0rdfeTSfRd6T/ag0vkrXrLiXtN12rdXCaUo29NYpRfNvG1UeNzk/oseOc9GMd65FFldvmacUrPkwxSuGzG6SMTHKqYbRRJwqfZ7Zz/6tZbMP00/zepL8ld+8qU18/URX8NOc+6Gt4FW07OzjjeW/SRXtK5SEtp8N6KuWVmq5aKsYOLqVisLLQluOZaOaG8Md3wNsbbF1VTV4HV08raAqLDOjVhevZBqOxcV7dvdUpqpFPHxU3hpeLjP5Q8N9/RX5zVxPGMW9K5PTl9f5/d1w6LgAAAAAAAAAAAAAAAADzKSSy2kvHcGJnZC3/aWlTyoZqS/Tuj/lz9Mm0VlVyayleUc1bv8AtHXqZjtKEX+Tc8dNrj8sG3DEKttTkt/hA1Hltvjz8Q0q0b23jUi4zWV/HijCaszE7wouu6JKi3JLap9enmRWq6mnzxblPVAS3Gm69Db0e199USf9OPeqPpFcvN8DekcUq+qy+Vj3jrPKHjVLz31Vy/Cu7BclFcEa3tvKTS4PLxxXv1n3KMCtaXRxw3aUeBDaVqExp8OBSyymhbNKXA5OdPVYKPA51oR36lw9xmnJmnVXtVpnR08rStXEd506TyYZdF1F2tzRuF/06ik/GO9TXrFyXqT4r8N4sg1OKMuKaesf37f3fouE1JZXA7bxj0AAAAAAAAAAAAADWu7+nSWZzivDi35JbzMRMo8mWmON7Sr972obyqUMfqnv/wC1G8U9VDJr5/BH1QV5f1KrzUk34cEvRbjbaIU75L5PmlpzYYiGGbMJIYJmJSVYJmqWGvVWcp4a8TVLCo6/2d3OpR8XKP8A4/8ABrML+HUbcrfVGX7+zUFbr+rPvVWuXSHoZt8Fdu7OGP6jL5s/LHKP3RVCBXtLq0r3btKJBaVulW5bx3kN55J4TVhDgUsspqrPpywcvNKaqbpMo2aWh6qcDEMV6obUo7i7issx0Vi8hvOnjnkS0pInYdx9nGq/abCllr3lP7me/wDJjYl6wcWdnT34qQ8n4hh8rPMR0nnH891pJlIAAAAAAAAAAAEbrFGtKOaM9lpPMcLMvKX4WbVmO6vnpkmv+3OyjVnLae1naz3trjnxJd3FtE7/ABdWOUgxs8SkYbRDxJhvDFJmG8QwTZiUkMUzVJDBMxKWEJrN/GnFybyo8F+af+0v58jMbVjilmKzkt5cd+vsolWo6k3OXFsrWnfm72LHFYisdmelEhtK7WrapxIplYrDftokF5SxCasY8CjllLELFYrgc3KmhLUipZpZklwNYawjb2O5ljFKzXorV/A6mKWZRckW4lhdPZNqnuryVu33K8e6uXvKeZLH7dv6F3R32tw+rkeL4eLFGSPw/aXZDpPOAAAAAAAAAAAAAR2q6PC4W9YnyksZ8n1RmJ2QZsFcnXr6qTqenTt5Ymtz+GS3xl5Pr4EkTu5eTDbHPxNFyMtIhjkzDaIY5MNohikzEpIhimzVvCOvbtR2lnGPjkvw+Hn/AAZiN+rabTG0R1lz3V9Qdee74Fuil0IMl93a0mn8qv592GjAgtLo0q24RIZlZrDZoxI7SmiEjawK15SQmrOBSySlhO2i4FDIkhJUytZrZkfA1hr3adzHcS0lNSVf1CHE6OKzdCVo7y9WeTD1ZXcqFWnWh8dOcZx8XF5w/B8PUlpbhmJR5ccZKzSekxs/RWm3ka9GnWpvNOcYzi/CSTWfE7dZiY3h4u9Zpaaz2bJlqAAAAAAAAAAAABjr0Izi4TipRfFPemGLVi0bSpmudmZU8zo5lDnHjKHl+ZfU3izn5dLNedeitSkbK0QxyYbQxyNW8NC8ut0lF4x8UtzUOqX6jNa7k34J26zPSFG7Qat7x+7p52Fxectvm2+pFlydodbRaSa/HfrKKpUytazsY6tmECK0rEQ2acSKZS1huUKe8itKWISdtTKt7JIhMWsCnklJEJe1iUskt4b9Mgs1symsNGtXRJXkmohL9cS7ilKgrmJ0KTyay02iZh1z2R6uqlrK1k/vKM20utOo3JP0ltL5HT0l4mnD6PNeLYZrl8ztb7x1X4tuWAAAAAAAAAAAAAAAV/XezUK+Z08QreWIz/uS5+JmJQZcEW5x1Uyej11N03TntJ9G0/FNbmvE3iN+ahaLVtwbTM/zu2JdjrmpF/04LfmLn95Lw7qcYr92fIRNe6WcGbbltv8Az8nNu3ULi1mrepSlSi13XjMZr9M1mL8smmXJ2hc0Gh2njvzlUqdMpzLv0pENmECOZTVqzwgRzKaIbdGkRWskhIW9Er3skiEnb0ireW8JS2pla8t4SVBFS7dt0yKzWyV0rSZ3D3d2HOTW7yXVl3ReHZNTO8cq+v7fzZQ1Wspg5dZ9FostBo00u4pS6zSm/Tkj0+n8NwYY5RvPrLiZddmyd9o9I5M9zpFCpFxlRpNPj3Ir6reWpwY5jaax9EddTmrO8Wn6qN2o9neU6lm9/H3U23n+yb4eT+aKWXQRHPH9HV0vi88q5vrH/MOYV6ThJxlGUZJ4kpJxcX0afBlLaY5S7sTExvE7pvsNrH2O+pVJPFKWaVXoozxiXpJReeiZY0+TgvG6lr8Hm4ZiOsc4/ntu70mdd5N9AAAAAAAAAAAAAAAAAAEX2l0GlqFtO2rp7Et6awpU5L4ZxfJr6ptPc2YmN42bUvNLbw/N2vaJOyuatrV+KD3Sw0qkXvhUj4NfJ5XIpX3rO0u7imMlYtDVp0yGZWIq3KNAhteEkQ36FsV7ZG8QkKFuVrXbxCQoUSC120Q3qVMgmW8Q3qccEEyynuz+iuu1OeVRT/za5Lw8Tp+H+HTqJ47/ACR/dy9drYxRw1+b7LvSpqKUYpJLcklhL0PV1rWscNY2h52ZmZ3l7NmAABVO2XYynfL3kGoXSWFP8M0vw1Evo1vX0K2fTxk5xylf0Wvtp/hnnX09PZxfUbGVGpUo1VipBuM1ueH581vXzOXas1ttPWHp8eSt6xevSXdexOsK7sqNRvNRRUKvVVILEs+e6X7jsYb8dIl5PWYfJzWr26x7J4lVQAAAAAAAAAAAAAAAAAAUD2tdmvtNvG6pr76gntfrpPG0vOPxf5dSvqKb139F/QZuC/BPSfu5NbWLeDj2yu9FUnQ059CtbM3iqQp2OORWtlbRDapWhFbI22bVO3I5u2iGeFPBHM7spfQdKdxUw8qlH43wz+lPqXfD9HOpyc/ljr+yjrtXGCnL5p6fu6BSpqKUYrEUsJdF0PY1rFY2h5eZmZ3l7MsAAAAArXbHsnTv6b3RjcxX3dTHThCeN7j/ABy8YM2CuSPz9VzR62+nt617wqPs2uZ2V5V0+5Uqcqi2oKXOcE8uL4NSinvW7uFfSzNLzSzo+JVrnxRnxzvtyn2/7+7qSZfcJ9AAAAAAAAAAAAAAAAAAHmpBSTTWU0011T4oxMHTm5Vc9mvs9WdLHdT7j6we+P8Ax5pnjtfacGWafrHs9Vps9cuKL9+/u2Kem4XA5s590vmwyfYscjTzTzYeXbGePdtGR5dHBmLM8bY03TpV6ihHcuMnjKiuvmXNHpr6nJw16d59IQ6jU1wU4p/RfrCzjRgqcFiK+bfNvxPZ4MFMNIpTpDy+XLbLeb26tkmRgAAAAAANLUNLpV9l1IpyhJTpy4SpyTypRly/h8zW1It1b0yWpvwz16txI2aPoAAAAAAAAAAAAAAAAAAARer2Knsz5rc/J/8Av+TzP+pNPPlRnr+HlPtP+fut6XNNN6+rR+xo8V5srXnS8VLIzGVvXNLTrWmCauRPXLu1aVlKrPYgt/PpFc2zo6PT5NReKUjn9oTWz1xU4rLdpmnRoQ2Y8XvlLnJnudJpMempw1/WfVwdRqLZrcVv0hulpAAAAAAAAAAAAAAAAAAAAAAAAAAAAAAAPNSOU14EGpwVz4rYrdLRMMxO07olrDwfKs2K2LJOO3WJ2XonfmETL47R1OG5dTreG+GZ9VO9Y2r/APU9P8/ox5sU6pK0tY044ivN82+rPoGj0ePS4+DHHvPefdTyZbZJ3szltoAAAAAAAAAAAAAAAAAAAAAAAAAAAAAAAADSuLZuWVjHPzPK+LeBZNTqPNxTEbxz39Y7/RPTLEV2l7p2aXHe/oS6P/TWDH8WaeOfpH07sWzTPRspYPR0pWkRWsbRCF9Ng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data:image/jpeg;base64,/9j/4AAQSkZJRgABAQAAAQABAAD/2wCEAAkGBxQQEBEQERMPFQ8WEhQUEhcSFA8PFRAVFRQWGBQRFRUYHCggGBonHBQVITIjJSkrLi8vFx8zODM4NygtLisBCgoKDg0OGxAQGywkICQsLCwsLCwsLCwsNCwsLCwsLCwvLSwsLCwsLCwsLCwsLCwsLCwsLCwsLCwsLCwsLCwsLP/AABEIAMIBAwMBEQACEQEDEQH/xAAcAAEAAgMBAQEAAAAAAAAAAAAABQYDBAcCAQj/xAA6EAACAQMBBQUFBwQBBQAAAAAAAQIDBBEFEiExQVEGImFxgQcTMpGhFCNCUmKCsTNyksHRQ6LS4fD/xAAbAQEAAgMBAQAAAAAAAAAAAAAAAwQBAgUGB//EADQRAQACAQIEBAQFAwQDAAAAAAABAgMEERIhMUEFE1FxIjKRsUJhgdHwFKHhBiPB8RUkUv/aAAwDAQACEQMRAD8A7iAAAAAAAAAAAAAAAAAAAAAAAAAAAAAAAAAAAAAAAAAAAAAAAAAAAAAAAAAAAAAAAAAAAAAAAAAAAAAAAAAAAAAAAAAAAAAAAAAABDa92mt7KLdaok1Ha2YpyljOE8cFwfFrgZ25btZvWLRXvPZq9nO2lpftxo1MVF+CovdzkusU90l5ZI4yVmdolYyafJjjitHJYzdCAAAAAAAAAAAAAAAAAAAAAAAAAAAAAAAAABE9otXVrR2+NSUtilH803wz+lJNvwXkbVrxTsiz5oxUm89n5+7bao61y6G05KL2qsnxqVWuL8EnhLlhdEaau+0cEdISeCaeb/8AsZPmt0/KHuGm1KVOFbet6lFrc4yW9ST5PJwI1NbZJrE84ezrjia7S7R2A7U/b6LjUwrmnhTS3e8i+FVLll5TXJrxR2cGXzK8+rzeu0n9Pfl0np+y2E6iAAAAAAAAAAAAAAAAAAAAAAAAAAAAAAAHyUsLL4Acd7U9pvezr3ec0KKdO2WcKTfGp5y3Py2Sem1KzaXJ1UTqc1MFenf2cv0ek6tVOW9zll+Lbyzj6rJtWZe00eOKxER2d11PR4uyUcb4wX8Hg8OqtGo39ZS4NRP9RMTPKXONF1Kdhdwrxz3Xia/PTeNuPnhZXikex0+bhmLQv6vTxmxzT+b9n6Ata8akIVINShKKlFrhKMllNejO3E7xvDx0xMTtPVlMsAAAAAAAAAAAAAAAAAAAAAAAAAAAAAACie0vX1Ck7OGducU6rX4aed0POWGsdM9Teld1fUZeGOGOsuPdt6+x7i0j+GPvKmHxnLgn5DU22iKseDY+Ob557ztHtB2Ot9qvTXRnn/EL7Ypew00bO+VoZpNfo/0fP622vv8Am5lZ2yb/AJuOdorfYqy8z2ejvxUh6bfeN3SPZPrXvrZ20n95Q3Ry8uVKXwP0e1HyUep6DSZOKm3o8z4rg4MvHHS337/uvZacsAAAAAAAAAAAAAAAAAAAAAAAAAAAAAiO0muQs6LqTw5vKpQzvqTxuiui6vkjMRu0veKV4pccuKsp1HVqy2pZdatJ89lbl4LOykuhYiNnHvktkmdutuUfr+0OfXF07itOtLjKTe/kuS+WDn5b7zMvW6PTxipXHXpHJcuwdP76LPP+KW/25drHHwu2J9z9v+jxExtZxvxOXdsKHfbxzPUeH3+HZ6PDO+OEf2L1V2t9Rn+CUlSqf21Gln0ey/Q72mycN4lW1+DzcFo7xzj9HfUdh5J9AAAAAAAAAAAAAAAAAAAAAAAAAAABq6nqFO3pSrVZRjCKy2/okuLb4JLi2GJmI5y47r2tTvKzrVO7FZVGG77uD5vrJ8W/JcixSuzlajNOSeGOiq9rLvYoKmvjqvL8KccYXq2zTNbau3qseGYfMzcfav3n9lZtIHNyS9ZhqvvYiGJpnn/Ep+F0KfK63Qqfd+h5G1fjci9fjUXtXSymd3QW5u5pp+BRaseKfD+Tv1lPLvXYnV3d2VCrJ5qKOxV6+8h3ZN+eNr9x2sN+OkS8drMPk5rUjp29p6J4lVgAAAAAAAAAAAAAAAAAAAAAAAA+SljiBXNc7bWlrmLqqrV4e7oONWeeksPEP3NCObFpisby5jr+uVr2r72u9mEf6dGLbhT/AFP809/xP0wTVrEc3OzZ5yfDXoi6c9uSjnC5volxfyTNo5zsgtXgrup2t332i4lNfAnsw8Ix4L+SnlvvaZej0Gn8nFFe/Wfd7tYcClkl2cdV87JRw0cDXzvC9WOTpFvU7voeavX4nMvX4lc7QRymdLSTtLp6booF3DEj0GOeSyv3se1TZqV7ST+JKrTXiu7UXy2H6M6miv1q4XjGLlXJHtP3j/l1QvuEAAAAAAAAAAAAAAAAAAAAAAANHVdThbwc5v8AtisbU30SNq1m3RBqNRTBXivLk/ajUa988V6mKGcqlDuwWPzc5vz9Eibyohzv/I2t8qv7MKSxBJeRnaI6Nd75J5o+5vd5pNlvHh2YNQu/c20pZ+8q5hDwgn3pevD0Nb24ab+qXBi83Pt2rzn37KzbQKN57PR4680vaR3oqZJ5L1IXns3HGDg6zmt06Lzbz3HDvXmpXjmi9WWUy1p52XNOoeow7zO9htyWpfNB1J2l1RuE8KE058Xmm+7UWFxey5Y8cF3DfgvEq2qxRlxWp6/fs/RNOakk08ppNPqnwZ2njXoAAAAAAAAAAAAAAAAAAAAADQ1rVqVpSdatLZgtyXOcuUIrm9z+r4Jhi07Ru4/rXayVepKpLdndFcoxT3RLNbRWNnFy4L5snHZX7vV88zScixj0kQibi+yRTZepg2YrKLrVFBPjnL/KlxYr8U7N8toxUm3p92jrl576t3f6cO5BdIr/AO+hHktvK3osHl4+fWecvFCGCpaXWxxslbKO9FTLK3VdtBXA4mqWaLdby3HItHNWvHNrX+9EuJNgUrVob2drBPJblDSLrDuPs41NXFhS3pzpL3M/B01iPzhsP1Oxp78WOJeR1+Hys9o7Tzj9f26LQTqYAAAAAAAAAAAAAAAAAAAGjqOr0rdfeTSfRd6T/ag0vkrXrLiXtN12rdXCaUo29NYpRfNvG1UeNzk/oseOc9GMd65FFldvmacUrPkwxSuGzG6SMTHKqYbRRJwqfZ7Zz/6tZbMP00/zepL8ld+8qU18/URX8NOc+6Gt4FW07OzjjeW/SRXtK5SEtp8N6KuWVmq5aKsYOLqVisLLQluOZaOaG8Md3wNsbbF1VTV4HV08raAqLDOjVhevZBqOxcV7dvdUpqpFPHxU3hpeLjP5Q8N9/RX5zVxPGMW9K5PTl9f5/d1w6LgAAAAAAAAAAAAAAAADzKSSy2kvHcGJnZC3/aWlTyoZqS/Tuj/lz9Mm0VlVyayleUc1bv8AtHXqZjtKEX+Tc8dNrj8sG3DEKttTkt/hA1Hltvjz8Q0q0b23jUi4zWV/HijCaszE7wouu6JKi3JLap9enmRWq6mnzxblPVAS3Gm69Db0e199USf9OPeqPpFcvN8DekcUq+qy+Vj3jrPKHjVLz31Vy/Cu7BclFcEa3tvKTS4PLxxXv1n3KMCtaXRxw3aUeBDaVqExp8OBSyymhbNKXA5OdPVYKPA51oR36lw9xmnJmnVXtVpnR08rStXEd506TyYZdF1F2tzRuF/06ik/GO9TXrFyXqT4r8N4sg1OKMuKaesf37f3fouE1JZXA7bxj0AAAAAAAAAAAAADWu7+nSWZzivDi35JbzMRMo8mWmON7Sr972obyqUMfqnv/wC1G8U9VDJr5/BH1QV5f1KrzUk34cEvRbjbaIU75L5PmlpzYYiGGbMJIYJmJSVYJmqWGvVWcp4a8TVLCo6/2d3OpR8XKP8A4/8ABrML+HUbcrfVGX7+zUFbr+rPvVWuXSHoZt8Fdu7OGP6jL5s/LHKP3RVCBXtLq0r3btKJBaVulW5bx3kN55J4TVhDgUsspqrPpywcvNKaqbpMo2aWh6qcDEMV6obUo7i7issx0Vi8hvOnjnkS0pInYdx9nGq/abCllr3lP7me/wDJjYl6wcWdnT34qQ8n4hh8rPMR0nnH891pJlIAAAAAAAAAAAEbrFGtKOaM9lpPMcLMvKX4WbVmO6vnpkmv+3OyjVnLae1naz3trjnxJd3FtE7/ABdWOUgxs8SkYbRDxJhvDFJmG8QwTZiUkMUzVJDBMxKWEJrN/GnFybyo8F+af+0v58jMbVjilmKzkt5cd+vsolWo6k3OXFsrWnfm72LHFYisdmelEhtK7WrapxIplYrDftokF5SxCasY8CjllLELFYrgc3KmhLUipZpZklwNYawjb2O5ljFKzXorV/A6mKWZRckW4lhdPZNqnuryVu33K8e6uXvKeZLH7dv6F3R32tw+rkeL4eLFGSPw/aXZDpPOAAAAAAAAAAAAAR2q6PC4W9YnyksZ8n1RmJ2QZsFcnXr6qTqenTt5Ymtz+GS3xl5Pr4EkTu5eTDbHPxNFyMtIhjkzDaIY5MNohikzEpIhimzVvCOvbtR2lnGPjkvw+Hn/AAZiN+rabTG0R1lz3V9Qdee74Fuil0IMl93a0mn8qv592GjAgtLo0q24RIZlZrDZoxI7SmiEjawK15SQmrOBSySlhO2i4FDIkhJUytZrZkfA1hr3adzHcS0lNSVf1CHE6OKzdCVo7y9WeTD1ZXcqFWnWh8dOcZx8XF5w/B8PUlpbhmJR5ccZKzSekxs/RWm3ka9GnWpvNOcYzi/CSTWfE7dZiY3h4u9Zpaaz2bJlqAAAAAAAAAAAABjr0Izi4TipRfFPemGLVi0bSpmudmZU8zo5lDnHjKHl+ZfU3izn5dLNedeitSkbK0QxyYbQxyNW8NC8ut0lF4x8UtzUOqX6jNa7k34J26zPSFG7Qat7x+7p52Fxectvm2+pFlydodbRaSa/HfrKKpUytazsY6tmECK0rEQ2acSKZS1huUKe8itKWISdtTKt7JIhMWsCnklJEJe1iUskt4b9Mgs1symsNGtXRJXkmohL9cS7ilKgrmJ0KTyay02iZh1z2R6uqlrK1k/vKM20utOo3JP0ltL5HT0l4mnD6PNeLYZrl8ztb7x1X4tuWAAAAAAAAAAAAAAAV/XezUK+Z08QreWIz/uS5+JmJQZcEW5x1Uyej11N03TntJ9G0/FNbmvE3iN+ahaLVtwbTM/zu2JdjrmpF/04LfmLn95Lw7qcYr92fIRNe6WcGbbltv8Az8nNu3ULi1mrepSlSi13XjMZr9M1mL8smmXJ2hc0Gh2njvzlUqdMpzLv0pENmECOZTVqzwgRzKaIbdGkRWskhIW9Er3skiEnb0ireW8JS2pla8t4SVBFS7dt0yKzWyV0rSZ3D3d2HOTW7yXVl3ReHZNTO8cq+v7fzZQ1Wspg5dZ9FostBo00u4pS6zSm/Tkj0+n8NwYY5RvPrLiZddmyd9o9I5M9zpFCpFxlRpNPj3Ir6reWpwY5jaax9EddTmrO8Wn6qN2o9neU6lm9/H3U23n+yb4eT+aKWXQRHPH9HV0vi88q5vrH/MOYV6ThJxlGUZJ4kpJxcX0afBlLaY5S7sTExvE7pvsNrH2O+pVJPFKWaVXoozxiXpJReeiZY0+TgvG6lr8Hm4ZiOsc4/ntu70mdd5N9AAAAAAAAAAAAAAAAAAEX2l0GlqFtO2rp7Et6awpU5L4ZxfJr6ptPc2YmN42bUvNLbw/N2vaJOyuatrV+KD3Sw0qkXvhUj4NfJ5XIpX3rO0u7imMlYtDVp0yGZWIq3KNAhteEkQ36FsV7ZG8QkKFuVrXbxCQoUSC120Q3qVMgmW8Q3qccEEyynuz+iuu1OeVRT/za5Lw8Tp+H+HTqJ47/ACR/dy9drYxRw1+b7LvSpqKUYpJLcklhL0PV1rWscNY2h52ZmZ3l7NmAABVO2XYynfL3kGoXSWFP8M0vw1Evo1vX0K2fTxk5xylf0Wvtp/hnnX09PZxfUbGVGpUo1VipBuM1ueH581vXzOXas1ttPWHp8eSt6xevSXdexOsK7sqNRvNRRUKvVVILEs+e6X7jsYb8dIl5PWYfJzWr26x7J4lVQAAAAAAAAAAAAAAAAAAUD2tdmvtNvG6pr76gntfrpPG0vOPxf5dSvqKb139F/QZuC/BPSfu5NbWLeDj2yu9FUnQ059CtbM3iqQp2OORWtlbRDapWhFbI22bVO3I5u2iGeFPBHM7spfQdKdxUw8qlH43wz+lPqXfD9HOpyc/ljr+yjrtXGCnL5p6fu6BSpqKUYrEUsJdF0PY1rFY2h5eZmZ3l7MsAAAAArXbHsnTv6b3RjcxX3dTHThCeN7j/ABy8YM2CuSPz9VzR62+nt617wqPs2uZ2V5V0+5Uqcqi2oKXOcE8uL4NSinvW7uFfSzNLzSzo+JVrnxRnxzvtyn2/7+7qSZfcJ9AAAAAAAAAAAAAAAAAAHmpBSTTWU0011T4oxMHTm5Vc9mvs9WdLHdT7j6we+P8Ax5pnjtfacGWafrHs9Vps9cuKL9+/u2Kem4XA5s590vmwyfYscjTzTzYeXbGePdtGR5dHBmLM8bY03TpV6ihHcuMnjKiuvmXNHpr6nJw16d59IQ6jU1wU4p/RfrCzjRgqcFiK+bfNvxPZ4MFMNIpTpDy+XLbLeb26tkmRgAAAAAANLUNLpV9l1IpyhJTpy4SpyTypRly/h8zW1It1b0yWpvwz16txI2aPoAAAAAAAAAAAAAAAAAAARer2Knsz5rc/J/8Av+TzP+pNPPlRnr+HlPtP+fut6XNNN6+rR+xo8V5srXnS8VLIzGVvXNLTrWmCauRPXLu1aVlKrPYgt/PpFc2zo6PT5NReKUjn9oTWz1xU4rLdpmnRoQ2Y8XvlLnJnudJpMempw1/WfVwdRqLZrcVv0hulpAAAAAAAAAAAAAAAAAAAAAAAAAAAAAAAPNSOU14EGpwVz4rYrdLRMMxO07olrDwfKs2K2LJOO3WJ2XonfmETL47R1OG5dTreG+GZ9VO9Y2r/APU9P8/ox5sU6pK0tY044ivN82+rPoGj0ePS4+DHHvPefdTyZbZJ3szltoAAAAAAAAAAAAAAAAAAAAAAAAAAAAAAAADSuLZuWVjHPzPK+LeBZNTqPNxTEbxz39Y7/RPTLEV2l7p2aXHe/oS6P/TWDH8WaeOfpH07sWzTPRspYPR0pWkRWsbRCF9Ng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834" y="3638975"/>
            <a:ext cx="2993338" cy="2978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511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57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2.4 Image Operations</a:t>
            </a:r>
            <a:endParaRPr lang="zh-TW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08100"/>
            <a:ext cx="8229600" cy="4965700"/>
          </a:xfrm>
        </p:spPr>
        <p:txBody>
          <a:bodyPr>
            <a:noAutofit/>
          </a:bodyPr>
          <a:lstStyle/>
          <a:p>
            <a:pPr marL="457200" lvl="1" indent="0">
              <a:spcBef>
                <a:spcPts val="500"/>
              </a:spcBef>
              <a:buNone/>
            </a:pPr>
            <a:r>
              <a:rPr lang="en-US" altLang="zh-CN" sz="19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 Resize image as 60% smaller</a:t>
            </a:r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zh-CN" sz="1900" dirty="0" err="1" smtClean="0">
                <a:latin typeface="Courier New" pitchFamily="49" charset="0"/>
                <a:cs typeface="Courier New" pitchFamily="49" charset="0"/>
              </a:rPr>
              <a:t>Ires</a:t>
            </a:r>
            <a:r>
              <a:rPr lang="en-US" altLang="zh-CN" sz="19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1900" dirty="0" err="1" smtClean="0">
                <a:latin typeface="Courier New" pitchFamily="49" charset="0"/>
                <a:cs typeface="Courier New" pitchFamily="49" charset="0"/>
              </a:rPr>
              <a:t>imresize</a:t>
            </a:r>
            <a:r>
              <a:rPr lang="en-US" altLang="zh-CN" sz="1900" dirty="0" smtClean="0">
                <a:latin typeface="Courier New" pitchFamily="49" charset="0"/>
                <a:cs typeface="Courier New" pitchFamily="49" charset="0"/>
              </a:rPr>
              <a:t>(I, 0.6);</a:t>
            </a:r>
          </a:p>
          <a:p>
            <a:pPr marL="457200" lvl="1" indent="0">
              <a:spcBef>
                <a:spcPts val="500"/>
              </a:spcBef>
              <a:buNone/>
            </a:pPr>
            <a:endParaRPr lang="en-US" altLang="zh-CN" sz="19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zh-CN" sz="19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 Crop image from user’s input</a:t>
            </a:r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zh-CN" sz="1900" dirty="0" err="1" smtClean="0">
                <a:latin typeface="Courier New" pitchFamily="49" charset="0"/>
                <a:cs typeface="Courier New" pitchFamily="49" charset="0"/>
              </a:rPr>
              <a:t>imshow</a:t>
            </a:r>
            <a:r>
              <a:rPr lang="en-US" altLang="zh-CN" sz="1900" dirty="0" smtClean="0">
                <a:latin typeface="Courier New" pitchFamily="49" charset="0"/>
                <a:cs typeface="Courier New" pitchFamily="49" charset="0"/>
              </a:rPr>
              <a:t>(I);</a:t>
            </a:r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zh-CN" sz="1900" dirty="0" err="1" smtClean="0">
                <a:latin typeface="Courier New" pitchFamily="49" charset="0"/>
                <a:cs typeface="Courier New" pitchFamily="49" charset="0"/>
              </a:rPr>
              <a:t>Rect</a:t>
            </a:r>
            <a:r>
              <a:rPr lang="en-US" altLang="zh-CN" sz="19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1900" dirty="0" err="1" smtClean="0">
                <a:latin typeface="Courier New" pitchFamily="49" charset="0"/>
                <a:cs typeface="Courier New" pitchFamily="49" charset="0"/>
              </a:rPr>
              <a:t>getrect</a:t>
            </a:r>
            <a:r>
              <a:rPr lang="en-US" altLang="zh-CN" sz="19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zh-CN" sz="1900" dirty="0" err="1" smtClean="0">
                <a:latin typeface="Courier New" pitchFamily="49" charset="0"/>
                <a:cs typeface="Courier New" pitchFamily="49" charset="0"/>
              </a:rPr>
              <a:t>Icrp</a:t>
            </a:r>
            <a:r>
              <a:rPr lang="en-US" altLang="zh-CN" sz="19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1900" dirty="0" err="1" smtClean="0">
                <a:latin typeface="Courier New" pitchFamily="49" charset="0"/>
                <a:cs typeface="Courier New" pitchFamily="49" charset="0"/>
              </a:rPr>
              <a:t>imcrop</a:t>
            </a:r>
            <a:r>
              <a:rPr lang="en-US" altLang="zh-CN" sz="1900" dirty="0" smtClean="0">
                <a:latin typeface="Courier New" pitchFamily="49" charset="0"/>
                <a:cs typeface="Courier New" pitchFamily="49" charset="0"/>
              </a:rPr>
              <a:t>(I, </a:t>
            </a:r>
            <a:r>
              <a:rPr lang="en-US" altLang="zh-CN" sz="1900" dirty="0" err="1" smtClean="0">
                <a:latin typeface="Courier New" pitchFamily="49" charset="0"/>
                <a:cs typeface="Courier New" pitchFamily="49" charset="0"/>
              </a:rPr>
              <a:t>Rect</a:t>
            </a:r>
            <a:r>
              <a:rPr lang="en-US" altLang="zh-CN" sz="19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altLang="zh-CN" sz="19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spcBef>
                <a:spcPts val="500"/>
              </a:spcBef>
              <a:buNone/>
            </a:pPr>
            <a:endParaRPr lang="en-US" altLang="zh-CN" sz="19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zh-CN" sz="19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 Rotate image by 45 degrees</a:t>
            </a:r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zh-CN" sz="1900" dirty="0" err="1" smtClean="0">
                <a:latin typeface="Courier New" pitchFamily="49" charset="0"/>
                <a:cs typeface="Courier New" pitchFamily="49" charset="0"/>
              </a:rPr>
              <a:t>Irot</a:t>
            </a:r>
            <a:r>
              <a:rPr lang="en-US" altLang="zh-CN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9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zh-CN" sz="1900" dirty="0" err="1" smtClean="0">
                <a:latin typeface="Courier New" pitchFamily="49" charset="0"/>
                <a:cs typeface="Courier New" pitchFamily="49" charset="0"/>
              </a:rPr>
              <a:t>imrotate</a:t>
            </a:r>
            <a:r>
              <a:rPr lang="en-US" altLang="zh-CN" sz="1900" dirty="0" smtClean="0">
                <a:latin typeface="Courier New" pitchFamily="49" charset="0"/>
                <a:cs typeface="Courier New" pitchFamily="49" charset="0"/>
              </a:rPr>
              <a:t>(I, </a:t>
            </a:r>
            <a:r>
              <a:rPr lang="en-US" altLang="zh-CN" sz="1900" dirty="0">
                <a:latin typeface="Courier New" pitchFamily="49" charset="0"/>
                <a:cs typeface="Courier New" pitchFamily="49" charset="0"/>
              </a:rPr>
              <a:t>45</a:t>
            </a:r>
            <a:r>
              <a:rPr lang="en-US" altLang="zh-CN" sz="19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lvl="1" indent="0">
              <a:spcBef>
                <a:spcPts val="500"/>
              </a:spcBef>
              <a:buNone/>
            </a:pPr>
            <a:endParaRPr lang="en-US" altLang="zh-CN" sz="19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zh-CN" sz="19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 Affine transformation</a:t>
            </a:r>
            <a:endParaRPr lang="en-US" altLang="zh-CN" sz="1900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zh-CN" sz="1900" dirty="0">
                <a:latin typeface="Courier New" pitchFamily="49" charset="0"/>
                <a:cs typeface="Courier New" pitchFamily="49" charset="0"/>
              </a:rPr>
              <a:t>A = [1 0 0; .5 1 0; 0 0 1];</a:t>
            </a:r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zh-CN" sz="1900" dirty="0" err="1">
                <a:latin typeface="Courier New" pitchFamily="49" charset="0"/>
                <a:cs typeface="Courier New" pitchFamily="49" charset="0"/>
              </a:rPr>
              <a:t>tform</a:t>
            </a:r>
            <a:r>
              <a:rPr lang="en-US" altLang="zh-CN" sz="19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1900" dirty="0" err="1">
                <a:latin typeface="Courier New" pitchFamily="49" charset="0"/>
                <a:cs typeface="Courier New" pitchFamily="49" charset="0"/>
              </a:rPr>
              <a:t>maketform</a:t>
            </a:r>
            <a:r>
              <a:rPr lang="en-US" altLang="zh-CN" sz="1900" dirty="0">
                <a:latin typeface="Courier New" pitchFamily="49" charset="0"/>
                <a:cs typeface="Courier New" pitchFamily="49" charset="0"/>
              </a:rPr>
              <a:t>('affine', A);</a:t>
            </a:r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zh-CN" sz="1900" dirty="0" err="1">
                <a:latin typeface="Courier New" pitchFamily="49" charset="0"/>
                <a:cs typeface="Courier New" pitchFamily="49" charset="0"/>
              </a:rPr>
              <a:t>Itran</a:t>
            </a:r>
            <a:r>
              <a:rPr lang="en-US" altLang="zh-CN" sz="19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1900" dirty="0" err="1">
                <a:latin typeface="Courier New" pitchFamily="49" charset="0"/>
                <a:cs typeface="Courier New" pitchFamily="49" charset="0"/>
              </a:rPr>
              <a:t>imtransform</a:t>
            </a:r>
            <a:r>
              <a:rPr lang="en-US" altLang="zh-CN" sz="1900" dirty="0">
                <a:latin typeface="Courier New" pitchFamily="49" charset="0"/>
                <a:cs typeface="Courier New" pitchFamily="49" charset="0"/>
              </a:rPr>
              <a:t>(I, </a:t>
            </a:r>
            <a:r>
              <a:rPr lang="en-US" altLang="zh-CN" sz="1900" dirty="0" err="1">
                <a:latin typeface="Courier New" pitchFamily="49" charset="0"/>
                <a:cs typeface="Courier New" pitchFamily="49" charset="0"/>
              </a:rPr>
              <a:t>tform</a:t>
            </a:r>
            <a:r>
              <a:rPr lang="en-US" altLang="zh-CN" sz="19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altLang="zh-CN" sz="1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AutoShape 2" descr="data:image/jpeg;base64,/9j/4AAQSkZJRgABAQAAAQABAAD/2wCEAAkGBxQQEBEQERMPFQ8WEhQUEhcSFA8PFRAVFRQWGBQRFRUYHCggGBonHBQVITIjJSkrLi8vFx8zODM4NygtLisBCgoKDg0OGxAQGywkICQsLCwsLCwsLCwsNCwsLCwsLCwvLSwsLCwsLCwsLCwsLCwsLCwsLCwsLCwsLCwsLCwsLP/AABEIAMIBAwMBEQACEQEDEQH/xAAcAAEAAgMBAQEAAAAAAAAAAAAABQYDBAcCAQj/xAA6EAACAQMBBQUFBwQBBQAAAAAAAQIDBBEFEiExQVEGImFxgQcTMpGhFCNCUmKCsTNyksHRQ6LS4fD/xAAbAQEAAgMBAQAAAAAAAAAAAAAAAwQBAgUGB//EADQRAQACAQIEBAQFAwQDAAAAAAABAgMEERIhMUEFE1FxIjKRsUJhgdHwFKHhBiPB8RUkUv/aAAwDAQACEQMRAD8A7iAAAAAAAAAAAAAAAAAAAAAAAAAAAAAAAAAAAAAAAAAAAAAAAAAAAAAAAAAAAAAAAAAAAAAAAAAAAAAAAAAAAAAAAAAAAAAAAAAABDa92mt7KLdaok1Ha2YpyljOE8cFwfFrgZ25btZvWLRXvPZq9nO2lpftxo1MVF+CovdzkusU90l5ZI4yVmdolYyafJjjitHJYzdCAAAAAAAAAAAAAAAAAAAAAAAAAAAAAAAAABE9otXVrR2+NSUtilH803wz+lJNvwXkbVrxTsiz5oxUm89n5+7bao61y6G05KL2qsnxqVWuL8EnhLlhdEaau+0cEdISeCaeb/8AsZPmt0/KHuGm1KVOFbet6lFrc4yW9ST5PJwI1NbZJrE84ezrjia7S7R2A7U/b6LjUwrmnhTS3e8i+FVLll5TXJrxR2cGXzK8+rzeu0n9Pfl0np+y2E6iAAAAAAAAAAAAAAAAAAAAAAAAAAAAAAAHyUsLL4Acd7U9pvezr3ec0KKdO2WcKTfGp5y3Py2Sem1KzaXJ1UTqc1MFenf2cv0ek6tVOW9zll+Lbyzj6rJtWZe00eOKxER2d11PR4uyUcb4wX8Hg8OqtGo39ZS4NRP9RMTPKXONF1Kdhdwrxz3Xia/PTeNuPnhZXikex0+bhmLQv6vTxmxzT+b9n6Ata8akIVINShKKlFrhKMllNejO3E7xvDx0xMTtPVlMsAAAAAAAAAAAAAAAAAAAAAAAAAAAAAACie0vX1Ck7OGducU6rX4aed0POWGsdM9Teld1fUZeGOGOsuPdt6+x7i0j+GPvKmHxnLgn5DU22iKseDY+Ob557ztHtB2Ot9qvTXRnn/EL7Ypew00bO+VoZpNfo/0fP622vv8Am5lZ2yb/AJuOdorfYqy8z2ejvxUh6bfeN3SPZPrXvrZ20n95Q3Ry8uVKXwP0e1HyUep6DSZOKm3o8z4rg4MvHHS337/uvZacsAAAAAAAAAAAAAAAAAAAAAAAAAAAAAiO0muQs6LqTw5vKpQzvqTxuiui6vkjMRu0veKV4pccuKsp1HVqy2pZdatJ89lbl4LOykuhYiNnHvktkmdutuUfr+0OfXF07itOtLjKTe/kuS+WDn5b7zMvW6PTxipXHXpHJcuwdP76LPP+KW/25drHHwu2J9z9v+jxExtZxvxOXdsKHfbxzPUeH3+HZ6PDO+OEf2L1V2t9Rn+CUlSqf21Gln0ey/Q72mycN4lW1+DzcFo7xzj9HfUdh5J9AAAAAAAAAAAAAAAAAAAAAAAAAAABq6nqFO3pSrVZRjCKy2/okuLb4JLi2GJmI5y47r2tTvKzrVO7FZVGG77uD5vrJ8W/JcixSuzlajNOSeGOiq9rLvYoKmvjqvL8KccYXq2zTNbau3qseGYfMzcfav3n9lZtIHNyS9ZhqvvYiGJpnn/Ep+F0KfK63Qqfd+h5G1fjci9fjUXtXSymd3QW5u5pp+BRaseKfD+Tv1lPLvXYnV3d2VCrJ5qKOxV6+8h3ZN+eNr9x2sN+OkS8drMPk5rUjp29p6J4lVgAAAAAAAAAAAAAAAAAAAAAAAA+SljiBXNc7bWlrmLqqrV4e7oONWeeksPEP3NCObFpisby5jr+uVr2r72u9mEf6dGLbhT/AFP809/xP0wTVrEc3OzZ5yfDXoi6c9uSjnC5volxfyTNo5zsgtXgrup2t332i4lNfAnsw8Ix4L+SnlvvaZej0Gn8nFFe/Wfd7tYcClkl2cdV87JRw0cDXzvC9WOTpFvU7voeavX4nMvX4lc7QRymdLSTtLp6booF3DEj0GOeSyv3se1TZqV7ST+JKrTXiu7UXy2H6M6miv1q4XjGLlXJHtP3j/l1QvuEAAAAAAAAAAAAAAAAAAAAAAANHVdThbwc5v8AtisbU30SNq1m3RBqNRTBXivLk/ajUa988V6mKGcqlDuwWPzc5vz9Eibyohzv/I2t8qv7MKSxBJeRnaI6Nd75J5o+5vd5pNlvHh2YNQu/c20pZ+8q5hDwgn3pevD0Nb24ab+qXBi83Pt2rzn37KzbQKN57PR4680vaR3oqZJ5L1IXns3HGDg6zmt06Lzbz3HDvXmpXjmi9WWUy1p52XNOoeow7zO9htyWpfNB1J2l1RuE8KE058Xmm+7UWFxey5Y8cF3DfgvEq2qxRlxWp6/fs/RNOakk08ppNPqnwZ2njXoAAAAAAAAAAAAAAAAAAAAADQ1rVqVpSdatLZgtyXOcuUIrm9z+r4Jhi07Ru4/rXayVepKpLdndFcoxT3RLNbRWNnFy4L5snHZX7vV88zScixj0kQibi+yRTZepg2YrKLrVFBPjnL/KlxYr8U7N8toxUm3p92jrl576t3f6cO5BdIr/AO+hHktvK3osHl4+fWecvFCGCpaXWxxslbKO9FTLK3VdtBXA4mqWaLdby3HItHNWvHNrX+9EuJNgUrVob2drBPJblDSLrDuPs41NXFhS3pzpL3M/B01iPzhsP1Oxp78WOJeR1+Hys9o7Tzj9f26LQTqYAAAAAAAAAAAAAAAAAAAGjqOr0rdfeTSfRd6T/ag0vkrXrLiXtN12rdXCaUo29NYpRfNvG1UeNzk/oseOc9GMd65FFldvmacUrPkwxSuGzG6SMTHKqYbRRJwqfZ7Zz/6tZbMP00/zepL8ld+8qU18/URX8NOc+6Gt4FW07OzjjeW/SRXtK5SEtp8N6KuWVmq5aKsYOLqVisLLQluOZaOaG8Md3wNsbbF1VTV4HV08raAqLDOjVhevZBqOxcV7dvdUpqpFPHxU3hpeLjP5Q8N9/RX5zVxPGMW9K5PTl9f5/d1w6LgAAAAAAAAAAAAAAAADzKSSy2kvHcGJnZC3/aWlTyoZqS/Tuj/lz9Mm0VlVyayleUc1bv8AtHXqZjtKEX+Tc8dNrj8sG3DEKttTkt/hA1Hltvjz8Q0q0b23jUi4zWV/HijCaszE7wouu6JKi3JLap9enmRWq6mnzxblPVAS3Gm69Db0e199USf9OPeqPpFcvN8DekcUq+qy+Vj3jrPKHjVLz31Vy/Cu7BclFcEa3tvKTS4PLxxXv1n3KMCtaXRxw3aUeBDaVqExp8OBSyymhbNKXA5OdPVYKPA51oR36lw9xmnJmnVXtVpnR08rStXEd506TyYZdF1F2tzRuF/06ik/GO9TXrFyXqT4r8N4sg1OKMuKaesf37f3fouE1JZXA7bxj0AAAAAAAAAAAAADWu7+nSWZzivDi35JbzMRMo8mWmON7Sr972obyqUMfqnv/wC1G8U9VDJr5/BH1QV5f1KrzUk34cEvRbjbaIU75L5PmlpzYYiGGbMJIYJmJSVYJmqWGvVWcp4a8TVLCo6/2d3OpR8XKP8A4/8ABrML+HUbcrfVGX7+zUFbr+rPvVWuXSHoZt8Fdu7OGP6jL5s/LHKP3RVCBXtLq0r3btKJBaVulW5bx3kN55J4TVhDgUsspqrPpywcvNKaqbpMo2aWh6qcDEMV6obUo7i7issx0Vi8hvOnjnkS0pInYdx9nGq/abCllr3lP7me/wDJjYl6wcWdnT34qQ8n4hh8rPMR0nnH891pJlIAAAAAAAAAAAEbrFGtKOaM9lpPMcLMvKX4WbVmO6vnpkmv+3OyjVnLae1naz3trjnxJd3FtE7/ABdWOUgxs8SkYbRDxJhvDFJmG8QwTZiUkMUzVJDBMxKWEJrN/GnFybyo8F+af+0v58jMbVjilmKzkt5cd+vsolWo6k3OXFsrWnfm72LHFYisdmelEhtK7WrapxIplYrDftokF5SxCasY8CjllLELFYrgc3KmhLUipZpZklwNYawjb2O5ljFKzXorV/A6mKWZRckW4lhdPZNqnuryVu33K8e6uXvKeZLH7dv6F3R32tw+rkeL4eLFGSPw/aXZDpPOAAAAAAAAAAAAAR2q6PC4W9YnyksZ8n1RmJ2QZsFcnXr6qTqenTt5Ymtz+GS3xl5Pr4EkTu5eTDbHPxNFyMtIhjkzDaIY5MNohikzEpIhimzVvCOvbtR2lnGPjkvw+Hn/AAZiN+rabTG0R1lz3V9Qdee74Fuil0IMl93a0mn8qv592GjAgtLo0q24RIZlZrDZoxI7SmiEjawK15SQmrOBSySlhO2i4FDIkhJUytZrZkfA1hr3adzHcS0lNSVf1CHE6OKzdCVo7y9WeTD1ZXcqFWnWh8dOcZx8XF5w/B8PUlpbhmJR5ccZKzSekxs/RWm3ka9GnWpvNOcYzi/CSTWfE7dZiY3h4u9Zpaaz2bJlqAAAAAAAAAAAABjr0Izi4TipRfFPemGLVi0bSpmudmZU8zo5lDnHjKHl+ZfU3izn5dLNedeitSkbK0QxyYbQxyNW8NC8ut0lF4x8UtzUOqX6jNa7k34J26zPSFG7Qat7x+7p52Fxectvm2+pFlydodbRaSa/HfrKKpUytazsY6tmECK0rEQ2acSKZS1huUKe8itKWISdtTKt7JIhMWsCnklJEJe1iUskt4b9Mgs1symsNGtXRJXkmohL9cS7ilKgrmJ0KTyay02iZh1z2R6uqlrK1k/vKM20utOo3JP0ltL5HT0l4mnD6PNeLYZrl8ztb7x1X4tuWAAAAAAAAAAAAAAAV/XezUK+Z08QreWIz/uS5+JmJQZcEW5x1Uyej11N03TntJ9G0/FNbmvE3iN+ahaLVtwbTM/zu2JdjrmpF/04LfmLn95Lw7qcYr92fIRNe6WcGbbltv8Az8nNu3ULi1mrepSlSi13XjMZr9M1mL8smmXJ2hc0Gh2njvzlUqdMpzLv0pENmECOZTVqzwgRzKaIbdGkRWskhIW9Er3skiEnb0ireW8JS2pla8t4SVBFS7dt0yKzWyV0rSZ3D3d2HOTW7yXVl3ReHZNTO8cq+v7fzZQ1Wspg5dZ9FostBo00u4pS6zSm/Tkj0+n8NwYY5RvPrLiZddmyd9o9I5M9zpFCpFxlRpNPj3Ir6reWpwY5jaax9EddTmrO8Wn6qN2o9neU6lm9/H3U23n+yb4eT+aKWXQRHPH9HV0vi88q5vrH/MOYV6ThJxlGUZJ4kpJxcX0afBlLaY5S7sTExvE7pvsNrH2O+pVJPFKWaVXoozxiXpJReeiZY0+TgvG6lr8Hm4ZiOsc4/ntu70mdd5N9AAAAAAAAAAAAAAAAAAEX2l0GlqFtO2rp7Et6awpU5L4ZxfJr6ptPc2YmN42bUvNLbw/N2vaJOyuatrV+KD3Sw0qkXvhUj4NfJ5XIpX3rO0u7imMlYtDVp0yGZWIq3KNAhteEkQ36FsV7ZG8QkKFuVrXbxCQoUSC120Q3qVMgmW8Q3qccEEyynuz+iuu1OeVRT/za5Lw8Tp+H+HTqJ47/ACR/dy9drYxRw1+b7LvSpqKUYpJLcklhL0PV1rWscNY2h52ZmZ3l7NmAABVO2XYynfL3kGoXSWFP8M0vw1Evo1vX0K2fTxk5xylf0Wvtp/hnnX09PZxfUbGVGpUo1VipBuM1ueH581vXzOXas1ttPWHp8eSt6xevSXdexOsK7sqNRvNRRUKvVVILEs+e6X7jsYb8dIl5PWYfJzWr26x7J4lVQAAAAAAAAAAAAAAAAAAUD2tdmvtNvG6pr76gntfrpPG0vOPxf5dSvqKb139F/QZuC/BPSfu5NbWLeDj2yu9FUnQ059CtbM3iqQp2OORWtlbRDapWhFbI22bVO3I5u2iGeFPBHM7spfQdKdxUw8qlH43wz+lPqXfD9HOpyc/ljr+yjrtXGCnL5p6fu6BSpqKUYrEUsJdF0PY1rFY2h5eZmZ3l7MsAAAAArXbHsnTv6b3RjcxX3dTHThCeN7j/ABy8YM2CuSPz9VzR62+nt617wqPs2uZ2V5V0+5Uqcqi2oKXOcE8uL4NSinvW7uFfSzNLzSzo+JVrnxRnxzvtyn2/7+7qSZfcJ9AAAAAAAAAAAAAAAAAAHmpBSTTWU0011T4oxMHTm5Vc9mvs9WdLHdT7j6we+P8Ax5pnjtfacGWafrHs9Vps9cuKL9+/u2Kem4XA5s590vmwyfYscjTzTzYeXbGePdtGR5dHBmLM8bY03TpV6ihHcuMnjKiuvmXNHpr6nJw16d59IQ6jU1wU4p/RfrCzjRgqcFiK+bfNvxPZ4MFMNIpTpDy+XLbLeb26tkmRgAAAAAANLUNLpV9l1IpyhJTpy4SpyTypRly/h8zW1It1b0yWpvwz16txI2aPoAAAAAAAAAAAAAAAAAAARer2Knsz5rc/J/8Av+TzP+pNPPlRnr+HlPtP+fut6XNNN6+rR+xo8V5srXnS8VLIzGVvXNLTrWmCauRPXLu1aVlKrPYgt/PpFc2zo6PT5NReKUjn9oTWz1xU4rLdpmnRoQ2Y8XvlLnJnudJpMempw1/WfVwdRqLZrcVv0hulpAAAAAAAAAAAAAAAAAAAAAAAAAAAAAAAPNSOU14EGpwVz4rYrdLRMMxO07olrDwfKs2K2LJOO3WJ2XonfmETL47R1OG5dTreG+GZ9VO9Y2r/APU9P8/ox5sU6pK0tY044ivN82+rPoGj0ePS4+DHHvPefdTyZbZJ3szltoAAAAAAAAAAAAAAAAAAAAAAAAAAAAAAAADSuLZuWVjHPzPK+LeBZNTqPNxTEbxz39Y7/RPTLEV2l7p2aXHe/oS6P/TWDH8WaeOfpH07sWzTPRspYPR0pWkRWsbRCF9Ng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data:image/jpeg;base64,/9j/4AAQSkZJRgABAQAAAQABAAD/2wCEAAkGBxQQEBEQERMPFQ8WEhQUEhcSFA8PFRAVFRQWGBQRFRUYHCggGBonHBQVITIjJSkrLi8vFx8zODM4NygtLisBCgoKDg0OGxAQGywkICQsLCwsLCwsLCwsNCwsLCwsLCwvLSwsLCwsLCwsLCwsLCwsLCwsLCwsLCwsLCwsLCwsLP/AABEIAMIBAwMBEQACEQEDEQH/xAAcAAEAAgMBAQEAAAAAAAAAAAAABQYDBAcCAQj/xAA6EAACAQMBBQUFBwQBBQAAAAAAAQIDBBEFEiExQVEGImFxgQcTMpGhFCNCUmKCsTNyksHRQ6LS4fD/xAAbAQEAAgMBAQAAAAAAAAAAAAAAAwQBAgUGB//EADQRAQACAQIEBAQFAwQDAAAAAAABAgMEERIhMUEFE1FxIjKRsUJhgdHwFKHhBiPB8RUkUv/aAAwDAQACEQMRAD8A7iAAAAAAAAAAAAAAAAAAAAAAAAAAAAAAAAAAAAAAAAAAAAAAAAAAAAAAAAAAAAAAAAAAAAAAAAAAAAAAAAAAAAAAAAAAAAAAAAAABDa92mt7KLdaok1Ha2YpyljOE8cFwfFrgZ25btZvWLRXvPZq9nO2lpftxo1MVF+CovdzkusU90l5ZI4yVmdolYyafJjjitHJYzdCAAAAAAAAAAAAAAAAAAAAAAAAAAAAAAAAABE9otXVrR2+NSUtilH803wz+lJNvwXkbVrxTsiz5oxUm89n5+7bao61y6G05KL2qsnxqVWuL8EnhLlhdEaau+0cEdISeCaeb/8AsZPmt0/KHuGm1KVOFbet6lFrc4yW9ST5PJwI1NbZJrE84ezrjia7S7R2A7U/b6LjUwrmnhTS3e8i+FVLll5TXJrxR2cGXzK8+rzeu0n9Pfl0np+y2E6iAAAAAAAAAAAAAAAAAAAAAAAAAAAAAAAHyUsLL4Acd7U9pvezr3ec0KKdO2WcKTfGp5y3Py2Sem1KzaXJ1UTqc1MFenf2cv0ek6tVOW9zll+Lbyzj6rJtWZe00eOKxER2d11PR4uyUcb4wX8Hg8OqtGo39ZS4NRP9RMTPKXONF1Kdhdwrxz3Xia/PTeNuPnhZXikex0+bhmLQv6vTxmxzT+b9n6Ata8akIVINShKKlFrhKMllNejO3E7xvDx0xMTtPVlMsAAAAAAAAAAAAAAAAAAAAAAAAAAAAAACie0vX1Ck7OGducU6rX4aed0POWGsdM9Teld1fUZeGOGOsuPdt6+x7i0j+GPvKmHxnLgn5DU22iKseDY+Ob557ztHtB2Ot9qvTXRnn/EL7Ypew00bO+VoZpNfo/0fP622vv8Am5lZ2yb/AJuOdorfYqy8z2ejvxUh6bfeN3SPZPrXvrZ20n95Q3Ry8uVKXwP0e1HyUep6DSZOKm3o8z4rg4MvHHS337/uvZacsAAAAAAAAAAAAAAAAAAAAAAAAAAAAAiO0muQs6LqTw5vKpQzvqTxuiui6vkjMRu0veKV4pccuKsp1HVqy2pZdatJ89lbl4LOykuhYiNnHvktkmdutuUfr+0OfXF07itOtLjKTe/kuS+WDn5b7zMvW6PTxipXHXpHJcuwdP76LPP+KW/25drHHwu2J9z9v+jxExtZxvxOXdsKHfbxzPUeH3+HZ6PDO+OEf2L1V2t9Rn+CUlSqf21Gln0ey/Q72mycN4lW1+DzcFo7xzj9HfUdh5J9AAAAAAAAAAAAAAAAAAAAAAAAAAABq6nqFO3pSrVZRjCKy2/okuLb4JLi2GJmI5y47r2tTvKzrVO7FZVGG77uD5vrJ8W/JcixSuzlajNOSeGOiq9rLvYoKmvjqvL8KccYXq2zTNbau3qseGYfMzcfav3n9lZtIHNyS9ZhqvvYiGJpnn/Ep+F0KfK63Qqfd+h5G1fjci9fjUXtXSymd3QW5u5pp+BRaseKfD+Tv1lPLvXYnV3d2VCrJ5qKOxV6+8h3ZN+eNr9x2sN+OkS8drMPk5rUjp29p6J4lVgAAAAAAAAAAAAAAAAAAAAAAAA+SljiBXNc7bWlrmLqqrV4e7oONWeeksPEP3NCObFpisby5jr+uVr2r72u9mEf6dGLbhT/AFP809/xP0wTVrEc3OzZ5yfDXoi6c9uSjnC5volxfyTNo5zsgtXgrup2t332i4lNfAnsw8Ix4L+SnlvvaZej0Gn8nFFe/Wfd7tYcClkl2cdV87JRw0cDXzvC9WOTpFvU7voeavX4nMvX4lc7QRymdLSTtLp6booF3DEj0GOeSyv3se1TZqV7ST+JKrTXiu7UXy2H6M6miv1q4XjGLlXJHtP3j/l1QvuEAAAAAAAAAAAAAAAAAAAAAAANHVdThbwc5v8AtisbU30SNq1m3RBqNRTBXivLk/ajUa988V6mKGcqlDuwWPzc5vz9Eibyohzv/I2t8qv7MKSxBJeRnaI6Nd75J5o+5vd5pNlvHh2YNQu/c20pZ+8q5hDwgn3pevD0Nb24ab+qXBi83Pt2rzn37KzbQKN57PR4680vaR3oqZJ5L1IXns3HGDg6zmt06Lzbz3HDvXmpXjmi9WWUy1p52XNOoeow7zO9htyWpfNB1J2l1RuE8KE058Xmm+7UWFxey5Y8cF3DfgvEq2qxRlxWp6/fs/RNOakk08ppNPqnwZ2njXoAAAAAAAAAAAAAAAAAAAAADQ1rVqVpSdatLZgtyXOcuUIrm9z+r4Jhi07Ru4/rXayVepKpLdndFcoxT3RLNbRWNnFy4L5snHZX7vV88zScixj0kQibi+yRTZepg2YrKLrVFBPjnL/KlxYr8U7N8toxUm3p92jrl576t3f6cO5BdIr/AO+hHktvK3osHl4+fWecvFCGCpaXWxxslbKO9FTLK3VdtBXA4mqWaLdby3HItHNWvHNrX+9EuJNgUrVob2drBPJblDSLrDuPs41NXFhS3pzpL3M/B01iPzhsP1Oxp78WOJeR1+Hys9o7Tzj9f26LQTqYAAAAAAAAAAAAAAAAAAAGjqOr0rdfeTSfRd6T/ag0vkrXrLiXtN12rdXCaUo29NYpRfNvG1UeNzk/oseOc9GMd65FFldvmacUrPkwxSuGzG6SMTHKqYbRRJwqfZ7Zz/6tZbMP00/zepL8ld+8qU18/URX8NOc+6Gt4FW07OzjjeW/SRXtK5SEtp8N6KuWVmq5aKsYOLqVisLLQluOZaOaG8Md3wNsbbF1VTV4HV08raAqLDOjVhevZBqOxcV7dvdUpqpFPHxU3hpeLjP5Q8N9/RX5zVxPGMW9K5PTl9f5/d1w6LgAAAAAAAAAAAAAAAADzKSSy2kvHcGJnZC3/aWlTyoZqS/Tuj/lz9Mm0VlVyayleUc1bv8AtHXqZjtKEX+Tc8dNrj8sG3DEKttTkt/hA1Hltvjz8Q0q0b23jUi4zWV/HijCaszE7wouu6JKi3JLap9enmRWq6mnzxblPVAS3Gm69Db0e199USf9OPeqPpFcvN8DekcUq+qy+Vj3jrPKHjVLz31Vy/Cu7BclFcEa3tvKTS4PLxxXv1n3KMCtaXRxw3aUeBDaVqExp8OBSyymhbNKXA5OdPVYKPA51oR36lw9xmnJmnVXtVpnR08rStXEd506TyYZdF1F2tzRuF/06ik/GO9TXrFyXqT4r8N4sg1OKMuKaesf37f3fouE1JZXA7bxj0AAAAAAAAAAAAADWu7+nSWZzivDi35JbzMRMo8mWmON7Sr972obyqUMfqnv/wC1G8U9VDJr5/BH1QV5f1KrzUk34cEvRbjbaIU75L5PmlpzYYiGGbMJIYJmJSVYJmqWGvVWcp4a8TVLCo6/2d3OpR8XKP8A4/8ABrML+HUbcrfVGX7+zUFbr+rPvVWuXSHoZt8Fdu7OGP6jL5s/LHKP3RVCBXtLq0r3btKJBaVulW5bx3kN55J4TVhDgUsspqrPpywcvNKaqbpMo2aWh6qcDEMV6obUo7i7issx0Vi8hvOnjnkS0pInYdx9nGq/abCllr3lP7me/wDJjYl6wcWdnT34qQ8n4hh8rPMR0nnH891pJlIAAAAAAAAAAAEbrFGtKOaM9lpPMcLMvKX4WbVmO6vnpkmv+3OyjVnLae1naz3trjnxJd3FtE7/ABdWOUgxs8SkYbRDxJhvDFJmG8QwTZiUkMUzVJDBMxKWEJrN/GnFybyo8F+af+0v58jMbVjilmKzkt5cd+vsolWo6k3OXFsrWnfm72LHFYisdmelEhtK7WrapxIplYrDftokF5SxCasY8CjllLELFYrgc3KmhLUipZpZklwNYawjb2O5ljFKzXorV/A6mKWZRckW4lhdPZNqnuryVu33K8e6uXvKeZLH7dv6F3R32tw+rkeL4eLFGSPw/aXZDpPOAAAAAAAAAAAAAR2q6PC4W9YnyksZ8n1RmJ2QZsFcnXr6qTqenTt5Ymtz+GS3xl5Pr4EkTu5eTDbHPxNFyMtIhjkzDaIY5MNohikzEpIhimzVvCOvbtR2lnGPjkvw+Hn/AAZiN+rabTG0R1lz3V9Qdee74Fuil0IMl93a0mn8qv592GjAgtLo0q24RIZlZrDZoxI7SmiEjawK15SQmrOBSySlhO2i4FDIkhJUytZrZkfA1hr3adzHcS0lNSVf1CHE6OKzdCVo7y9WeTD1ZXcqFWnWh8dOcZx8XF5w/B8PUlpbhmJR5ccZKzSekxs/RWm3ka9GnWpvNOcYzi/CSTWfE7dZiY3h4u9Zpaaz2bJlqAAAAAAAAAAAABjr0Izi4TipRfFPemGLVi0bSpmudmZU8zo5lDnHjKHl+ZfU3izn5dLNedeitSkbK0QxyYbQxyNW8NC8ut0lF4x8UtzUOqX6jNa7k34J26zPSFG7Qat7x+7p52Fxectvm2+pFlydodbRaSa/HfrKKpUytazsY6tmECK0rEQ2acSKZS1huUKe8itKWISdtTKt7JIhMWsCnklJEJe1iUskt4b9Mgs1symsNGtXRJXkmohL9cS7ilKgrmJ0KTyay02iZh1z2R6uqlrK1k/vKM20utOo3JP0ltL5HT0l4mnD6PNeLYZrl8ztb7x1X4tuWAAAAAAAAAAAAAAAV/XezUK+Z08QreWIz/uS5+JmJQZcEW5x1Uyej11N03TntJ9G0/FNbmvE3iN+ahaLVtwbTM/zu2JdjrmpF/04LfmLn95Lw7qcYr92fIRNe6WcGbbltv8Az8nNu3ULi1mrepSlSi13XjMZr9M1mL8smmXJ2hc0Gh2njvzlUqdMpzLv0pENmECOZTVqzwgRzKaIbdGkRWskhIW9Er3skiEnb0ireW8JS2pla8t4SVBFS7dt0yKzWyV0rSZ3D3d2HOTW7yXVl3ReHZNTO8cq+v7fzZQ1Wspg5dZ9FostBo00u4pS6zSm/Tkj0+n8NwYY5RvPrLiZddmyd9o9I5M9zpFCpFxlRpNPj3Ir6reWpwY5jaax9EddTmrO8Wn6qN2o9neU6lm9/H3U23n+yb4eT+aKWXQRHPH9HV0vi88q5vrH/MOYV6ThJxlGUZJ4kpJxcX0afBlLaY5S7sTExvE7pvsNrH2O+pVJPFKWaVXoozxiXpJReeiZY0+TgvG6lr8Hm4ZiOsc4/ntu70mdd5N9AAAAAAAAAAAAAAAAAAEX2l0GlqFtO2rp7Et6awpU5L4ZxfJr6ptPc2YmN42bUvNLbw/N2vaJOyuatrV+KD3Sw0qkXvhUj4NfJ5XIpX3rO0u7imMlYtDVp0yGZWIq3KNAhteEkQ36FsV7ZG8QkKFuVrXbxCQoUSC120Q3qVMgmW8Q3qccEEyynuz+iuu1OeVRT/za5Lw8Tp+H+HTqJ47/ACR/dy9drYxRw1+b7LvSpqKUYpJLcklhL0PV1rWscNY2h52ZmZ3l7NmAABVO2XYynfL3kGoXSWFP8M0vw1Evo1vX0K2fTxk5xylf0Wvtp/hnnX09PZxfUbGVGpUo1VipBuM1ueH581vXzOXas1ttPWHp8eSt6xevSXdexOsK7sqNRvNRRUKvVVILEs+e6X7jsYb8dIl5PWYfJzWr26x7J4lVQAAAAAAAAAAAAAAAAAAUD2tdmvtNvG6pr76gntfrpPG0vOPxf5dSvqKb139F/QZuC/BPSfu5NbWLeDj2yu9FUnQ059CtbM3iqQp2OORWtlbRDapWhFbI22bVO3I5u2iGeFPBHM7spfQdKdxUw8qlH43wz+lPqXfD9HOpyc/ljr+yjrtXGCnL5p6fu6BSpqKUYrEUsJdF0PY1rFY2h5eZmZ3l7MsAAAAArXbHsnTv6b3RjcxX3dTHThCeN7j/ABy8YM2CuSPz9VzR62+nt617wqPs2uZ2V5V0+5Uqcqi2oKXOcE8uL4NSinvW7uFfSzNLzSzo+JVrnxRnxzvtyn2/7+7qSZfcJ9AAAAAAAAAAAAAAAAAAHmpBSTTWU0011T4oxMHTm5Vc9mvs9WdLHdT7j6we+P8Ax5pnjtfacGWafrHs9Vps9cuKL9+/u2Kem4XA5s590vmwyfYscjTzTzYeXbGePdtGR5dHBmLM8bY03TpV6ihHcuMnjKiuvmXNHpr6nJw16d59IQ6jU1wU4p/RfrCzjRgqcFiK+bfNvxPZ4MFMNIpTpDy+XLbLeb26tkmRgAAAAAANLUNLpV9l1IpyhJTpy4SpyTypRly/h8zW1It1b0yWpvwz16txI2aPoAAAAAAAAAAAAAAAAAAARer2Knsz5rc/J/8Av+TzP+pNPPlRnr+HlPtP+fut6XNNN6+rR+xo8V5srXnS8VLIzGVvXNLTrWmCauRPXLu1aVlKrPYgt/PpFc2zo6PT5NReKUjn9oTWz1xU4rLdpmnRoQ2Y8XvlLnJnudJpMempw1/WfVwdRqLZrcVv0hulpAAAAAAAAAAAAAAAAAAAAAAAAAAAAAAAPNSOU14EGpwVz4rYrdLRMMxO07olrDwfKs2K2LJOO3WJ2XonfmETL47R1OG5dTreG+GZ9VO9Y2r/APU9P8/ox5sU6pK0tY044ivN82+rPoGj0ePS4+DHHvPefdTyZbZJ3szltoAAAAAAAAAAAAAAAAAAAAAAAAAAAAAAAADSuLZuWVjHPzPK+LeBZNTqPNxTEbxz39Y7/RPTLEV2l7p2aXHe/oS6P/TWDH8WaeOfpH07sWzTPRspYPR0pWkRWsbRCF9Ng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375" y="4012441"/>
            <a:ext cx="3254469" cy="2670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D:\Dropbox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875" y="3249540"/>
            <a:ext cx="3095125" cy="66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0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57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2.5 Image Filtering / Convolution</a:t>
            </a:r>
            <a:endParaRPr lang="zh-TW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099" y="1308100"/>
            <a:ext cx="8465593" cy="4965700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A </a:t>
            </a:r>
            <a:r>
              <a:rPr lang="en-US" altLang="zh-TW" sz="2400" dirty="0" smtClean="0">
                <a:solidFill>
                  <a:srgbClr val="FF0000"/>
                </a:solidFill>
              </a:rPr>
              <a:t>filter</a:t>
            </a:r>
            <a:r>
              <a:rPr lang="en-US" altLang="zh-TW" sz="2400" dirty="0" smtClean="0"/>
              <a:t> (or called mask, kernel, neighborhood) is N</a:t>
            </a:r>
            <a:r>
              <a:rPr lang="en-US" altLang="zh-CN" sz="2400" dirty="0" smtClean="0">
                <a:solidFill>
                  <a:srgbClr val="000000"/>
                </a:solidFill>
              </a:rPr>
              <a:t>×</a:t>
            </a:r>
            <a:r>
              <a:rPr lang="en-US" altLang="zh-TW" sz="2400" dirty="0" smtClean="0"/>
              <a:t>N matrix.</a:t>
            </a:r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Filters help us perform different kinds of operations:</a:t>
            </a:r>
          </a:p>
          <a:p>
            <a:pPr marL="457200" lvl="1" indent="0">
              <a:buNone/>
            </a:pPr>
            <a:r>
              <a:rPr lang="en-US" altLang="zh-TW" sz="2000" dirty="0" smtClean="0"/>
              <a:t>  	                        Blurring         Sharpening    Edge detection  Noise removal</a:t>
            </a:r>
            <a:endParaRPr lang="zh-TW" altLang="en-US" sz="2000" dirty="0"/>
          </a:p>
        </p:txBody>
      </p:sp>
      <p:sp>
        <p:nvSpPr>
          <p:cNvPr id="4" name="AutoShape 2" descr="data:image/jpeg;base64,/9j/4AAQSkZJRgABAQAAAQABAAD/2wCEAAkGBxQQEBEQERMPFQ8WEhQUEhcSFA8PFRAVFRQWGBQRFRUYHCggGBonHBQVITIjJSkrLi8vFx8zODM4NygtLisBCgoKDg0OGxAQGywkICQsLCwsLCwsLCwsNCwsLCwsLCwvLSwsLCwsLCwsLCwsLCwsLCwsLCwsLCwsLCwsLCwsLP/AABEIAMIBAwMBEQACEQEDEQH/xAAcAAEAAgMBAQEAAAAAAAAAAAAABQYDBAcCAQj/xAA6EAACAQMBBQUFBwQBBQAAAAAAAQIDBBEFEiExQVEGImFxgQcTMpGhFCNCUmKCsTNyksHRQ6LS4fD/xAAbAQEAAgMBAQAAAAAAAAAAAAAAAwQBAgUGB//EADQRAQACAQIEBAQFAwQDAAAAAAABAgMEERIhMUEFE1FxIjKRsUJhgdHwFKHhBiPB8RUkUv/aAAwDAQACEQMRAD8A7iAAAAAAAAAAAAAAAAAAAAAAAAAAAAAAAAAAAAAAAAAAAAAAAAAAAAAAAAAAAAAAAAAAAAAAAAAAAAAAAAAAAAAAAAAAAAAAAAAABDa92mt7KLdaok1Ha2YpyljOE8cFwfFrgZ25btZvWLRXvPZq9nO2lpftxo1MVF+CovdzkusU90l5ZI4yVmdolYyafJjjitHJYzdCAAAAAAAAAAAAAAAAAAAAAAAAAAAAAAAAABE9otXVrR2+NSUtilH803wz+lJNvwXkbVrxTsiz5oxUm89n5+7bao61y6G05KL2qsnxqVWuL8EnhLlhdEaau+0cEdISeCaeb/8AsZPmt0/KHuGm1KVOFbet6lFrc4yW9ST5PJwI1NbZJrE84ezrjia7S7R2A7U/b6LjUwrmnhTS3e8i+FVLll5TXJrxR2cGXzK8+rzeu0n9Pfl0np+y2E6iAAAAAAAAAAAAAAAAAAAAAAAAAAAAAAAHyUsLL4Acd7U9pvezr3ec0KKdO2WcKTfGp5y3Py2Sem1KzaXJ1UTqc1MFenf2cv0ek6tVOW9zll+Lbyzj6rJtWZe00eOKxER2d11PR4uyUcb4wX8Hg8OqtGo39ZS4NRP9RMTPKXONF1Kdhdwrxz3Xia/PTeNuPnhZXikex0+bhmLQv6vTxmxzT+b9n6Ata8akIVINShKKlFrhKMllNejO3E7xvDx0xMTtPVlMsAAAAAAAAAAAAAAAAAAAAAAAAAAAAAACie0vX1Ck7OGducU6rX4aed0POWGsdM9Teld1fUZeGOGOsuPdt6+x7i0j+GPvKmHxnLgn5DU22iKseDY+Ob557ztHtB2Ot9qvTXRnn/EL7Ypew00bO+VoZpNfo/0fP622vv8Am5lZ2yb/AJuOdorfYqy8z2ejvxUh6bfeN3SPZPrXvrZ20n95Q3Ry8uVKXwP0e1HyUep6DSZOKm3o8z4rg4MvHHS337/uvZacsAAAAAAAAAAAAAAAAAAAAAAAAAAAAAiO0muQs6LqTw5vKpQzvqTxuiui6vkjMRu0veKV4pccuKsp1HVqy2pZdatJ89lbl4LOykuhYiNnHvktkmdutuUfr+0OfXF07itOtLjKTe/kuS+WDn5b7zMvW6PTxipXHXpHJcuwdP76LPP+KW/25drHHwu2J9z9v+jxExtZxvxOXdsKHfbxzPUeH3+HZ6PDO+OEf2L1V2t9Rn+CUlSqf21Gln0ey/Q72mycN4lW1+DzcFo7xzj9HfUdh5J9AAAAAAAAAAAAAAAAAAAAAAAAAAABq6nqFO3pSrVZRjCKy2/okuLb4JLi2GJmI5y47r2tTvKzrVO7FZVGG77uD5vrJ8W/JcixSuzlajNOSeGOiq9rLvYoKmvjqvL8KccYXq2zTNbau3qseGYfMzcfav3n9lZtIHNyS9ZhqvvYiGJpnn/Ep+F0KfK63Qqfd+h5G1fjci9fjUXtXSymd3QW5u5pp+BRaseKfD+Tv1lPLvXYnV3d2VCrJ5qKOxV6+8h3ZN+eNr9x2sN+OkS8drMPk5rUjp29p6J4lVgAAAAAAAAAAAAAAAAAAAAAAAA+SljiBXNc7bWlrmLqqrV4e7oONWeeksPEP3NCObFpisby5jr+uVr2r72u9mEf6dGLbhT/AFP809/xP0wTVrEc3OzZ5yfDXoi6c9uSjnC5volxfyTNo5zsgtXgrup2t332i4lNfAnsw8Ix4L+SnlvvaZej0Gn8nFFe/Wfd7tYcClkl2cdV87JRw0cDXzvC9WOTpFvU7voeavX4nMvX4lc7QRymdLSTtLp6booF3DEj0GOeSyv3se1TZqV7ST+JKrTXiu7UXy2H6M6miv1q4XjGLlXJHtP3j/l1QvuEAAAAAAAAAAAAAAAAAAAAAAANHVdThbwc5v8AtisbU30SNq1m3RBqNRTBXivLk/ajUa988V6mKGcqlDuwWPzc5vz9Eibyohzv/I2t8qv7MKSxBJeRnaI6Nd75J5o+5vd5pNlvHh2YNQu/c20pZ+8q5hDwgn3pevD0Nb24ab+qXBi83Pt2rzn37KzbQKN57PR4680vaR3oqZJ5L1IXns3HGDg6zmt06Lzbz3HDvXmpXjmi9WWUy1p52XNOoeow7zO9htyWpfNB1J2l1RuE8KE058Xmm+7UWFxey5Y8cF3DfgvEq2qxRlxWp6/fs/RNOakk08ppNPqnwZ2njXoAAAAAAAAAAAAAAAAAAAAADQ1rVqVpSdatLZgtyXOcuUIrm9z+r4Jhi07Ru4/rXayVepKpLdndFcoxT3RLNbRWNnFy4L5snHZX7vV88zScixj0kQibi+yRTZepg2YrKLrVFBPjnL/KlxYr8U7N8toxUm3p92jrl576t3f6cO5BdIr/AO+hHktvK3osHl4+fWecvFCGCpaXWxxslbKO9FTLK3VdtBXA4mqWaLdby3HItHNWvHNrX+9EuJNgUrVob2drBPJblDSLrDuPs41NXFhS3pzpL3M/B01iPzhsP1Oxp78WOJeR1+Hys9o7Tzj9f26LQTqYAAAAAAAAAAAAAAAAAAAGjqOr0rdfeTSfRd6T/ag0vkrXrLiXtN12rdXCaUo29NYpRfNvG1UeNzk/oseOc9GMd65FFldvmacUrPkwxSuGzG6SMTHKqYbRRJwqfZ7Zz/6tZbMP00/zepL8ld+8qU18/URX8NOc+6Gt4FW07OzjjeW/SRXtK5SEtp8N6KuWVmq5aKsYOLqVisLLQluOZaOaG8Md3wNsbbF1VTV4HV08raAqLDOjVhevZBqOxcV7dvdUpqpFPHxU3hpeLjP5Q8N9/RX5zVxPGMW9K5PTl9f5/d1w6LgAAAAAAAAAAAAAAAADzKSSy2kvHcGJnZC3/aWlTyoZqS/Tuj/lz9Mm0VlVyayleUc1bv8AtHXqZjtKEX+Tc8dNrj8sG3DEKttTkt/hA1Hltvjz8Q0q0b23jUi4zWV/HijCaszE7wouu6JKi3JLap9enmRWq6mnzxblPVAS3Gm69Db0e199USf9OPeqPpFcvN8DekcUq+qy+Vj3jrPKHjVLz31Vy/Cu7BclFcEa3tvKTS4PLxxXv1n3KMCtaXRxw3aUeBDaVqExp8OBSyymhbNKXA5OdPVYKPA51oR36lw9xmnJmnVXtVpnR08rStXEd506TyYZdF1F2tzRuF/06ik/GO9TXrFyXqT4r8N4sg1OKMuKaesf37f3fouE1JZXA7bxj0AAAAAAAAAAAAADWu7+nSWZzivDi35JbzMRMo8mWmON7Sr972obyqUMfqnv/wC1G8U9VDJr5/BH1QV5f1KrzUk34cEvRbjbaIU75L5PmlpzYYiGGbMJIYJmJSVYJmqWGvVWcp4a8TVLCo6/2d3OpR8XKP8A4/8ABrML+HUbcrfVGX7+zUFbr+rPvVWuXSHoZt8Fdu7OGP6jL5s/LHKP3RVCBXtLq0r3btKJBaVulW5bx3kN55J4TVhDgUsspqrPpywcvNKaqbpMo2aWh6qcDEMV6obUo7i7issx0Vi8hvOnjnkS0pInYdx9nGq/abCllr3lP7me/wDJjYl6wcWdnT34qQ8n4hh8rPMR0nnH891pJlIAAAAAAAAAAAEbrFGtKOaM9lpPMcLMvKX4WbVmO6vnpkmv+3OyjVnLae1naz3trjnxJd3FtE7/ABdWOUgxs8SkYbRDxJhvDFJmG8QwTZiUkMUzVJDBMxKWEJrN/GnFybyo8F+af+0v58jMbVjilmKzkt5cd+vsolWo6k3OXFsrWnfm72LHFYisdmelEhtK7WrapxIplYrDftokF5SxCasY8CjllLELFYrgc3KmhLUipZpZklwNYawjb2O5ljFKzXorV/A6mKWZRckW4lhdPZNqnuryVu33K8e6uXvKeZLH7dv6F3R32tw+rkeL4eLFGSPw/aXZDpPOAAAAAAAAAAAAAR2q6PC4W9YnyksZ8n1RmJ2QZsFcnXr6qTqenTt5Ymtz+GS3xl5Pr4EkTu5eTDbHPxNFyMtIhjkzDaIY5MNohikzEpIhimzVvCOvbtR2lnGPjkvw+Hn/AAZiN+rabTG0R1lz3V9Qdee74Fuil0IMl93a0mn8qv592GjAgtLo0q24RIZlZrDZoxI7SmiEjawK15SQmrOBSySlhO2i4FDIkhJUytZrZkfA1hr3adzHcS0lNSVf1CHE6OKzdCVo7y9WeTD1ZXcqFWnWh8dOcZx8XF5w/B8PUlpbhmJR5ccZKzSekxs/RWm3ka9GnWpvNOcYzi/CSTWfE7dZiY3h4u9Zpaaz2bJlqAAAAAAAAAAAABjr0Izi4TipRfFPemGLVi0bSpmudmZU8zo5lDnHjKHl+ZfU3izn5dLNedeitSkbK0QxyYbQxyNW8NC8ut0lF4x8UtzUOqX6jNa7k34J26zPSFG7Qat7x+7p52Fxectvm2+pFlydodbRaSa/HfrKKpUytazsY6tmECK0rEQ2acSKZS1huUKe8itKWISdtTKt7JIhMWsCnklJEJe1iUskt4b9Mgs1symsNGtXRJXkmohL9cS7ilKgrmJ0KTyay02iZh1z2R6uqlrK1k/vKM20utOo3JP0ltL5HT0l4mnD6PNeLYZrl8ztb7x1X4tuWAAAAAAAAAAAAAAAV/XezUK+Z08QreWIz/uS5+JmJQZcEW5x1Uyej11N03TntJ9G0/FNbmvE3iN+ahaLVtwbTM/zu2JdjrmpF/04LfmLn95Lw7qcYr92fIRNe6WcGbbltv8Az8nNu3ULi1mrepSlSi13XjMZr9M1mL8smmXJ2hc0Gh2njvzlUqdMpzLv0pENmECOZTVqzwgRzKaIbdGkRWskhIW9Er3skiEnb0ireW8JS2pla8t4SVBFS7dt0yKzWyV0rSZ3D3d2HOTW7yXVl3ReHZNTO8cq+v7fzZQ1Wspg5dZ9FostBo00u4pS6zSm/Tkj0+n8NwYY5RvPrLiZddmyd9o9I5M9zpFCpFxlRpNPj3Ir6reWpwY5jaax9EddTmrO8Wn6qN2o9neU6lm9/H3U23n+yb4eT+aKWXQRHPH9HV0vi88q5vrH/MOYV6ThJxlGUZJ4kpJxcX0afBlLaY5S7sTExvE7pvsNrH2O+pVJPFKWaVXoozxiXpJReeiZY0+TgvG6lr8Hm4ZiOsc4/ntu70mdd5N9AAAAAAAAAAAAAAAAAAEX2l0GlqFtO2rp7Et6awpU5L4ZxfJr6ptPc2YmN42bUvNLbw/N2vaJOyuatrV+KD3Sw0qkXvhUj4NfJ5XIpX3rO0u7imMlYtDVp0yGZWIq3KNAhteEkQ36FsV7ZG8QkKFuVrXbxCQoUSC120Q3qVMgmW8Q3qccEEyynuz+iuu1OeVRT/za5Lw8Tp+H+HTqJ47/ACR/dy9drYxRw1+b7LvSpqKUYpJLcklhL0PV1rWscNY2h52ZmZ3l7NmAABVO2XYynfL3kGoXSWFP8M0vw1Evo1vX0K2fTxk5xylf0Wvtp/hnnX09PZxfUbGVGpUo1VipBuM1ueH581vXzOXas1ttPWHp8eSt6xevSXdexOsK7sqNRvNRRUKvVVILEs+e6X7jsYb8dIl5PWYfJzWr26x7J4lVQAAAAAAAAAAAAAAAAAAUD2tdmvtNvG6pr76gntfrpPG0vOPxf5dSvqKb139F/QZuC/BPSfu5NbWLeDj2yu9FUnQ059CtbM3iqQp2OORWtlbRDapWhFbI22bVO3I5u2iGeFPBHM7spfQdKdxUw8qlH43wz+lPqXfD9HOpyc/ljr+yjrtXGCnL5p6fu6BSpqKUYrEUsJdF0PY1rFY2h5eZmZ3l7MsAAAAArXbHsnTv6b3RjcxX3dTHThCeN7j/ABy8YM2CuSPz9VzR62+nt617wqPs2uZ2V5V0+5Uqcqi2oKXOcE8uL4NSinvW7uFfSzNLzSzo+JVrnxRnxzvtyn2/7+7qSZfcJ9AAAAAAAAAAAAAAAAAAHmpBSTTWU0011T4oxMHTm5Vc9mvs9WdLHdT7j6we+P8Ax5pnjtfacGWafrHs9Vps9cuKL9+/u2Kem4XA5s590vmwyfYscjTzTzYeXbGePdtGR5dHBmLM8bY03TpV6ihHcuMnjKiuvmXNHpr6nJw16d59IQ6jU1wU4p/RfrCzjRgqcFiK+bfNvxPZ4MFMNIpTpDy+XLbLeb26tkmRgAAAAAANLUNLpV9l1IpyhJTpy4SpyTypRly/h8zW1It1b0yWpvwz16txI2aPoAAAAAAAAAAAAAAAAAAARer2Knsz5rc/J/8Av+TzP+pNPPlRnr+HlPtP+fut6XNNN6+rR+xo8V5srXnS8VLIzGVvXNLTrWmCauRPXLu1aVlKrPYgt/PpFc2zo6PT5NReKUjn9oTWz1xU4rLdpmnRoQ2Y8XvlLnJnudJpMempw1/WfVwdRqLZrcVv0hulpAAAAAAAAAAAAAAAAAAAAAAAAAAAAAAAPNSOU14EGpwVz4rYrdLRMMxO07olrDwfKs2K2LJOO3WJ2XonfmETL47R1OG5dTreG+GZ9VO9Y2r/APU9P8/ox5sU6pK0tY044ivN82+rPoGj0ePS4+DHHvPefdTyZbZJ3szltoAAAAAAAAAAAAAAAAAAAAAAAAAAAAAAAADSuLZuWVjHPzPK+LeBZNTqPNxTEbxz39Y7/RPTLEV2l7p2aXHe/oS6P/TWDH8WaeOfpH07sWzTPRspYPR0pWkRWsbRCF9Ng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data:image/jpeg;base64,/9j/4AAQSkZJRgABAQAAAQABAAD/2wCEAAkGBxQQEBEQERMPFQ8WEhQUEhcSFA8PFRAVFRQWGBQRFRUYHCggGBonHBQVITIjJSkrLi8vFx8zODM4NygtLisBCgoKDg0OGxAQGywkICQsLCwsLCwsLCwsNCwsLCwsLCwvLSwsLCwsLCwsLCwsLCwsLCwsLCwsLCwsLCwsLCwsLP/AABEIAMIBAwMBEQACEQEDEQH/xAAcAAEAAgMBAQEAAAAAAAAAAAAABQYDBAcCAQj/xAA6EAACAQMBBQUFBwQBBQAAAAAAAQIDBBEFEiExQVEGImFxgQcTMpGhFCNCUmKCsTNyksHRQ6LS4fD/xAAbAQEAAgMBAQAAAAAAAAAAAAAAAwQBAgUGB//EADQRAQACAQIEBAQFAwQDAAAAAAABAgMEERIhMUEFE1FxIjKRsUJhgdHwFKHhBiPB8RUkUv/aAAwDAQACEQMRAD8A7iAAAAAAAAAAAAAAAAAAAAAAAAAAAAAAAAAAAAAAAAAAAAAAAAAAAAAAAAAAAAAAAAAAAAAAAAAAAAAAAAAAAAAAAAAAAAAAAAAABDa92mt7KLdaok1Ha2YpyljOE8cFwfFrgZ25btZvWLRXvPZq9nO2lpftxo1MVF+CovdzkusU90l5ZI4yVmdolYyafJjjitHJYzdCAAAAAAAAAAAAAAAAAAAAAAAAAAAAAAAAABE9otXVrR2+NSUtilH803wz+lJNvwXkbVrxTsiz5oxUm89n5+7bao61y6G05KL2qsnxqVWuL8EnhLlhdEaau+0cEdISeCaeb/8AsZPmt0/KHuGm1KVOFbet6lFrc4yW9ST5PJwI1NbZJrE84ezrjia7S7R2A7U/b6LjUwrmnhTS3e8i+FVLll5TXJrxR2cGXzK8+rzeu0n9Pfl0np+y2E6iAAAAAAAAAAAAAAAAAAAAAAAAAAAAAAAHyUsLL4Acd7U9pvezr3ec0KKdO2WcKTfGp5y3Py2Sem1KzaXJ1UTqc1MFenf2cv0ek6tVOW9zll+Lbyzj6rJtWZe00eOKxER2d11PR4uyUcb4wX8Hg8OqtGo39ZS4NRP9RMTPKXONF1Kdhdwrxz3Xia/PTeNuPnhZXikex0+bhmLQv6vTxmxzT+b9n6Ata8akIVINShKKlFrhKMllNejO3E7xvDx0xMTtPVlMsAAAAAAAAAAAAAAAAAAAAAAAAAAAAAACie0vX1Ck7OGducU6rX4aed0POWGsdM9Teld1fUZeGOGOsuPdt6+x7i0j+GPvKmHxnLgn5DU22iKseDY+Ob557ztHtB2Ot9qvTXRnn/EL7Ypew00bO+VoZpNfo/0fP622vv8Am5lZ2yb/AJuOdorfYqy8z2ejvxUh6bfeN3SPZPrXvrZ20n95Q3Ry8uVKXwP0e1HyUep6DSZOKm3o8z4rg4MvHHS337/uvZacsAAAAAAAAAAAAAAAAAAAAAAAAAAAAAiO0muQs6LqTw5vKpQzvqTxuiui6vkjMRu0veKV4pccuKsp1HVqy2pZdatJ89lbl4LOykuhYiNnHvktkmdutuUfr+0OfXF07itOtLjKTe/kuS+WDn5b7zMvW6PTxipXHXpHJcuwdP76LPP+KW/25drHHwu2J9z9v+jxExtZxvxOXdsKHfbxzPUeH3+HZ6PDO+OEf2L1V2t9Rn+CUlSqf21Gln0ey/Q72mycN4lW1+DzcFo7xzj9HfUdh5J9AAAAAAAAAAAAAAAAAAAAAAAAAAABq6nqFO3pSrVZRjCKy2/okuLb4JLi2GJmI5y47r2tTvKzrVO7FZVGG77uD5vrJ8W/JcixSuzlajNOSeGOiq9rLvYoKmvjqvL8KccYXq2zTNbau3qseGYfMzcfav3n9lZtIHNyS9ZhqvvYiGJpnn/Ep+F0KfK63Qqfd+h5G1fjci9fjUXtXSymd3QW5u5pp+BRaseKfD+Tv1lPLvXYnV3d2VCrJ5qKOxV6+8h3ZN+eNr9x2sN+OkS8drMPk5rUjp29p6J4lVgAAAAAAAAAAAAAAAAAAAAAAAA+SljiBXNc7bWlrmLqqrV4e7oONWeeksPEP3NCObFpisby5jr+uVr2r72u9mEf6dGLbhT/AFP809/xP0wTVrEc3OzZ5yfDXoi6c9uSjnC5volxfyTNo5zsgtXgrup2t332i4lNfAnsw8Ix4L+SnlvvaZej0Gn8nFFe/Wfd7tYcClkl2cdV87JRw0cDXzvC9WOTpFvU7voeavX4nMvX4lc7QRymdLSTtLp6booF3DEj0GOeSyv3se1TZqV7ST+JKrTXiu7UXy2H6M6miv1q4XjGLlXJHtP3j/l1QvuEAAAAAAAAAAAAAAAAAAAAAAANHVdThbwc5v8AtisbU30SNq1m3RBqNRTBXivLk/ajUa988V6mKGcqlDuwWPzc5vz9Eibyohzv/I2t8qv7MKSxBJeRnaI6Nd75J5o+5vd5pNlvHh2YNQu/c20pZ+8q5hDwgn3pevD0Nb24ab+qXBi83Pt2rzn37KzbQKN57PR4680vaR3oqZJ5L1IXns3HGDg6zmt06Lzbz3HDvXmpXjmi9WWUy1p52XNOoeow7zO9htyWpfNB1J2l1RuE8KE058Xmm+7UWFxey5Y8cF3DfgvEq2qxRlxWp6/fs/RNOakk08ppNPqnwZ2njXoAAAAAAAAAAAAAAAAAAAAADQ1rVqVpSdatLZgtyXOcuUIrm9z+r4Jhi07Ru4/rXayVepKpLdndFcoxT3RLNbRWNnFy4L5snHZX7vV88zScixj0kQibi+yRTZepg2YrKLrVFBPjnL/KlxYr8U7N8toxUm3p92jrl576t3f6cO5BdIr/AO+hHktvK3osHl4+fWecvFCGCpaXWxxslbKO9FTLK3VdtBXA4mqWaLdby3HItHNWvHNrX+9EuJNgUrVob2drBPJblDSLrDuPs41NXFhS3pzpL3M/B01iPzhsP1Oxp78WOJeR1+Hys9o7Tzj9f26LQTqYAAAAAAAAAAAAAAAAAAAGjqOr0rdfeTSfRd6T/ag0vkrXrLiXtN12rdXCaUo29NYpRfNvG1UeNzk/oseOc9GMd65FFldvmacUrPkwxSuGzG6SMTHKqYbRRJwqfZ7Zz/6tZbMP00/zepL8ld+8qU18/URX8NOc+6Gt4FW07OzjjeW/SRXtK5SEtp8N6KuWVmq5aKsYOLqVisLLQluOZaOaG8Md3wNsbbF1VTV4HV08raAqLDOjVhevZBqOxcV7dvdUpqpFPHxU3hpeLjP5Q8N9/RX5zVxPGMW9K5PTl9f5/d1w6LgAAAAAAAAAAAAAAAADzKSSy2kvHcGJnZC3/aWlTyoZqS/Tuj/lz9Mm0VlVyayleUc1bv8AtHXqZjtKEX+Tc8dNrj8sG3DEKttTkt/hA1Hltvjz8Q0q0b23jUi4zWV/HijCaszE7wouu6JKi3JLap9enmRWq6mnzxblPVAS3Gm69Db0e199USf9OPeqPpFcvN8DekcUq+qy+Vj3jrPKHjVLz31Vy/Cu7BclFcEa3tvKTS4PLxxXv1n3KMCtaXRxw3aUeBDaVqExp8OBSyymhbNKXA5OdPVYKPA51oR36lw9xmnJmnVXtVpnR08rStXEd506TyYZdF1F2tzRuF/06ik/GO9TXrFyXqT4r8N4sg1OKMuKaesf37f3fouE1JZXA7bxj0AAAAAAAAAAAAADWu7+nSWZzivDi35JbzMRMo8mWmON7Sr972obyqUMfqnv/wC1G8U9VDJr5/BH1QV5f1KrzUk34cEvRbjbaIU75L5PmlpzYYiGGbMJIYJmJSVYJmqWGvVWcp4a8TVLCo6/2d3OpR8XKP8A4/8ABrML+HUbcrfVGX7+zUFbr+rPvVWuXSHoZt8Fdu7OGP6jL5s/LHKP3RVCBXtLq0r3btKJBaVulW5bx3kN55J4TVhDgUsspqrPpywcvNKaqbpMo2aWh6qcDEMV6obUo7i7issx0Vi8hvOnjnkS0pInYdx9nGq/abCllr3lP7me/wDJjYl6wcWdnT34qQ8n4hh8rPMR0nnH891pJlIAAAAAAAAAAAEbrFGtKOaM9lpPMcLMvKX4WbVmO6vnpkmv+3OyjVnLae1naz3trjnxJd3FtE7/ABdWOUgxs8SkYbRDxJhvDFJmG8QwTZiUkMUzVJDBMxKWEJrN/GnFybyo8F+af+0v58jMbVjilmKzkt5cd+vsolWo6k3OXFsrWnfm72LHFYisdmelEhtK7WrapxIplYrDftokF5SxCasY8CjllLELFYrgc3KmhLUipZpZklwNYawjb2O5ljFKzXorV/A6mKWZRckW4lhdPZNqnuryVu33K8e6uXvKeZLH7dv6F3R32tw+rkeL4eLFGSPw/aXZDpPOAAAAAAAAAAAAAR2q6PC4W9YnyksZ8n1RmJ2QZsFcnXr6qTqenTt5Ymtz+GS3xl5Pr4EkTu5eTDbHPxNFyMtIhjkzDaIY5MNohikzEpIhimzVvCOvbtR2lnGPjkvw+Hn/AAZiN+rabTG0R1lz3V9Qdee74Fuil0IMl93a0mn8qv592GjAgtLo0q24RIZlZrDZoxI7SmiEjawK15SQmrOBSySlhO2i4FDIkhJUytZrZkfA1hr3adzHcS0lNSVf1CHE6OKzdCVo7y9WeTD1ZXcqFWnWh8dOcZx8XF5w/B8PUlpbhmJR5ccZKzSekxs/RWm3ka9GnWpvNOcYzi/CSTWfE7dZiY3h4u9Zpaaz2bJlqAAAAAAAAAAAABjr0Izi4TipRfFPemGLVi0bSpmudmZU8zo5lDnHjKHl+ZfU3izn5dLNedeitSkbK0QxyYbQxyNW8NC8ut0lF4x8UtzUOqX6jNa7k34J26zPSFG7Qat7x+7p52Fxectvm2+pFlydodbRaSa/HfrKKpUytazsY6tmECK0rEQ2acSKZS1huUKe8itKWISdtTKt7JIhMWsCnklJEJe1iUskt4b9Mgs1symsNGtXRJXkmohL9cS7ilKgrmJ0KTyay02iZh1z2R6uqlrK1k/vKM20utOo3JP0ltL5HT0l4mnD6PNeLYZrl8ztb7x1X4tuWAAAAAAAAAAAAAAAV/XezUK+Z08QreWIz/uS5+JmJQZcEW5x1Uyej11N03TntJ9G0/FNbmvE3iN+ahaLVtwbTM/zu2JdjrmpF/04LfmLn95Lw7qcYr92fIRNe6WcGbbltv8Az8nNu3ULi1mrepSlSi13XjMZr9M1mL8smmXJ2hc0Gh2njvzlUqdMpzLv0pENmECOZTVqzwgRzKaIbdGkRWskhIW9Er3skiEnb0ireW8JS2pla8t4SVBFS7dt0yKzWyV0rSZ3D3d2HOTW7yXVl3ReHZNTO8cq+v7fzZQ1Wspg5dZ9FostBo00u4pS6zSm/Tkj0+n8NwYY5RvPrLiZddmyd9o9I5M9zpFCpFxlRpNPj3Ir6reWpwY5jaax9EddTmrO8Wn6qN2o9neU6lm9/H3U23n+yb4eT+aKWXQRHPH9HV0vi88q5vrH/MOYV6ThJxlGUZJ4kpJxcX0afBlLaY5S7sTExvE7pvsNrH2O+pVJPFKWaVXoozxiXpJReeiZY0+TgvG6lr8Hm4ZiOsc4/ntu70mdd5N9AAAAAAAAAAAAAAAAAAEX2l0GlqFtO2rp7Et6awpU5L4ZxfJr6ptPc2YmN42bUvNLbw/N2vaJOyuatrV+KD3Sw0qkXvhUj4NfJ5XIpX3rO0u7imMlYtDVp0yGZWIq3KNAhteEkQ36FsV7ZG8QkKFuVrXbxCQoUSC120Q3qVMgmW8Q3qccEEyynuz+iuu1OeVRT/za5Lw8Tp+H+HTqJ47/ACR/dy9drYxRw1+b7LvSpqKUYpJLcklhL0PV1rWscNY2h52ZmZ3l7NmAABVO2XYynfL3kGoXSWFP8M0vw1Evo1vX0K2fTxk5xylf0Wvtp/hnnX09PZxfUbGVGpUo1VipBuM1ueH581vXzOXas1ttPWHp8eSt6xevSXdexOsK7sqNRvNRRUKvVVILEs+e6X7jsYb8dIl5PWYfJzWr26x7J4lVQAAAAAAAAAAAAAAAAAAUD2tdmvtNvG6pr76gntfrpPG0vOPxf5dSvqKb139F/QZuC/BPSfu5NbWLeDj2yu9FUnQ059CtbM3iqQp2OORWtlbRDapWhFbI22bVO3I5u2iGeFPBHM7spfQdKdxUw8qlH43wz+lPqXfD9HOpyc/ljr+yjrtXGCnL5p6fu6BSpqKUYrEUsJdF0PY1rFY2h5eZmZ3l7MsAAAAArXbHsnTv6b3RjcxX3dTHThCeN7j/ABy8YM2CuSPz9VzR62+nt617wqPs2uZ2V5V0+5Uqcqi2oKXOcE8uL4NSinvW7uFfSzNLzSzo+JVrnxRnxzvtyn2/7+7qSZfcJ9AAAAAAAAAAAAAAAAAAHmpBSTTWU0011T4oxMHTm5Vc9mvs9WdLHdT7j6we+P8Ax5pnjtfacGWafrHs9Vps9cuKL9+/u2Kem4XA5s590vmwyfYscjTzTzYeXbGePdtGR5dHBmLM8bY03TpV6ihHcuMnjKiuvmXNHpr6nJw16d59IQ6jU1wU4p/RfrCzjRgqcFiK+bfNvxPZ4MFMNIpTpDy+XLbLeb26tkmRgAAAAAANLUNLpV9l1IpyhJTpy4SpyTypRly/h8zW1It1b0yWpvwz16txI2aPoAAAAAAAAAAAAAAAAAAARer2Knsz5rc/J/8Av+TzP+pNPPlRnr+HlPtP+fut6XNNN6+rR+xo8V5srXnS8VLIzGVvXNLTrWmCauRPXLu1aVlKrPYgt/PpFc2zo6PT5NReKUjn9oTWz1xU4rLdpmnRoQ2Y8XvlLnJnudJpMempw1/WfVwdRqLZrcVv0hulpAAAAAAAAAAAAAAAAAAAAAAAAAAAAAAAPNSOU14EGpwVz4rYrdLRMMxO07olrDwfKs2K2LJOO3WJ2XonfmETL47R1OG5dTreG+GZ9VO9Y2r/APU9P8/ox5sU6pK0tY044ivN82+rPoGj0ePS4+DHHvPefdTyZbZJ3szltoAAAAAAAAAAAAAAAAAAAAAAAAAAAAAAAADSuLZuWVjHPzPK+LeBZNTqPNxTEbxz39Y7/RPTLEV2l7p2aXHe/oS6P/TWDH8WaeOfpH07sWzTPRspYPR0pWkRWsbRCF9Ng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9218" name="Picture 2" descr="http://tracer.lcc.uma.es/problems/mfp/SpatialFilter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037" y="1817093"/>
            <a:ext cx="5009432" cy="233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5164941"/>
            <a:ext cx="1443440" cy="144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2504327" y="5164941"/>
            <a:ext cx="6139078" cy="1447395"/>
            <a:chOff x="1903815" y="5164941"/>
            <a:chExt cx="6139078" cy="1447395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815" y="5168896"/>
              <a:ext cx="1443440" cy="1443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087" y="5168896"/>
              <a:ext cx="1443440" cy="1443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9325" y="5164941"/>
              <a:ext cx="1443440" cy="1443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7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9453" y="5168896"/>
              <a:ext cx="1443440" cy="1443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Right Arrow 13"/>
          <p:cNvSpPr/>
          <p:nvPr/>
        </p:nvSpPr>
        <p:spPr>
          <a:xfrm>
            <a:off x="1856096" y="5766053"/>
            <a:ext cx="537534" cy="266255"/>
          </a:xfrm>
          <a:prstGeom prst="rightArrow">
            <a:avLst>
              <a:gd name="adj1" fmla="val 31022"/>
              <a:gd name="adj2" fmla="val 5292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18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762" y="1396473"/>
            <a:ext cx="3194074" cy="233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57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2.5 Image Filtering: Blurring</a:t>
            </a:r>
            <a:endParaRPr lang="zh-TW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08100"/>
            <a:ext cx="8229600" cy="4965700"/>
          </a:xfrm>
        </p:spPr>
        <p:txBody>
          <a:bodyPr>
            <a:noAutofit/>
          </a:bodyPr>
          <a:lstStyle/>
          <a:p>
            <a:pPr marL="457200" lvl="1" indent="0">
              <a:spcBef>
                <a:spcPts val="500"/>
              </a:spcBef>
              <a:buNone/>
            </a:pPr>
            <a:r>
              <a:rPr lang="en-US" altLang="zh-CN" sz="20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 Create a 11x11 Gaussian filter</a:t>
            </a:r>
          </a:p>
          <a:p>
            <a:pPr marL="457200" lvl="1" indent="0">
              <a:spcBef>
                <a:spcPts val="500"/>
              </a:spcBef>
              <a:buNone/>
            </a:pPr>
            <a:r>
              <a:rPr lang="pt-BR" altLang="zh-CN" sz="2000" dirty="0" smtClean="0">
                <a:latin typeface="Courier New" pitchFamily="49" charset="0"/>
                <a:cs typeface="Courier New" pitchFamily="49" charset="0"/>
              </a:rPr>
              <a:t>f </a:t>
            </a:r>
            <a:r>
              <a:rPr lang="pt-BR" altLang="zh-CN" sz="2000" dirty="0">
                <a:latin typeface="Courier New" pitchFamily="49" charset="0"/>
                <a:cs typeface="Courier New" pitchFamily="49" charset="0"/>
              </a:rPr>
              <a:t>= fspecial('gaussian</a:t>
            </a:r>
            <a:r>
              <a:rPr lang="pt-BR" altLang="zh-CN" sz="2000" dirty="0" smtClean="0">
                <a:latin typeface="Courier New" pitchFamily="49" charset="0"/>
                <a:cs typeface="Courier New" pitchFamily="49" charset="0"/>
              </a:rPr>
              <a:t>',11,3);</a:t>
            </a:r>
          </a:p>
          <a:p>
            <a:pPr marL="457200" lvl="1" indent="0">
              <a:spcBef>
                <a:spcPts val="500"/>
              </a:spcBef>
              <a:buNone/>
            </a:pPr>
            <a:endParaRPr lang="pt-BR" altLang="zh-CN" sz="20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zh-CN" sz="20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 Filtering on gray image</a:t>
            </a:r>
            <a:endParaRPr lang="en-US" altLang="zh-CN" sz="2000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Courier New"/>
                <a:cs typeface="Courier New"/>
              </a:rPr>
              <a:t>	Ig</a:t>
            </a:r>
            <a:r>
              <a:rPr lang="tr-TR" altLang="zh-TW" sz="2000" dirty="0" smtClean="0">
                <a:latin typeface="Courier New"/>
                <a:cs typeface="Courier New"/>
              </a:rPr>
              <a:t> </a:t>
            </a:r>
            <a:r>
              <a:rPr lang="tr-TR" altLang="zh-TW" sz="2000" dirty="0">
                <a:latin typeface="Courier New"/>
                <a:cs typeface="Courier New"/>
              </a:rPr>
              <a:t>= </a:t>
            </a:r>
            <a:r>
              <a:rPr lang="tr-TR" altLang="zh-TW" sz="2000" dirty="0" smtClean="0">
                <a:latin typeface="Courier New"/>
                <a:cs typeface="Courier New"/>
              </a:rPr>
              <a:t>im2double(rgb2gray(</a:t>
            </a:r>
            <a:r>
              <a:rPr lang="en-US" altLang="zh-TW" sz="2000" dirty="0" smtClean="0">
                <a:latin typeface="Courier New"/>
                <a:cs typeface="Courier New"/>
              </a:rPr>
              <a:t>I</a:t>
            </a:r>
            <a:r>
              <a:rPr lang="tr-TR" altLang="zh-TW" sz="2000" dirty="0" smtClean="0">
                <a:latin typeface="Courier New"/>
                <a:cs typeface="Courier New"/>
              </a:rPr>
              <a:t>));</a:t>
            </a:r>
            <a:endParaRPr lang="en-US" altLang="zh-TW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Courier New"/>
                <a:cs typeface="Courier New"/>
              </a:rPr>
              <a:t>	If </a:t>
            </a:r>
            <a:r>
              <a:rPr lang="en-US" altLang="zh-TW" sz="2000" dirty="0">
                <a:latin typeface="Courier New"/>
                <a:cs typeface="Courier New"/>
              </a:rPr>
              <a:t>= </a:t>
            </a:r>
            <a:r>
              <a:rPr lang="en-US" altLang="zh-TW" sz="2000" dirty="0" smtClean="0">
                <a:latin typeface="Courier New"/>
                <a:cs typeface="Courier New"/>
              </a:rPr>
              <a:t>filter2(f, Ig);</a:t>
            </a:r>
            <a:endParaRPr lang="en-US" altLang="zh-TW" sz="2000" dirty="0">
              <a:latin typeface="Courier New"/>
              <a:cs typeface="Courier New"/>
            </a:endParaRPr>
          </a:p>
        </p:txBody>
      </p:sp>
      <p:sp>
        <p:nvSpPr>
          <p:cNvPr id="4" name="AutoShape 2" descr="data:image/jpeg;base64,/9j/4AAQSkZJRgABAQAAAQABAAD/2wCEAAkGBxQQEBEQERMPFQ8WEhQUEhcSFA8PFRAVFRQWGBQRFRUYHCggGBonHBQVITIjJSkrLi8vFx8zODM4NygtLisBCgoKDg0OGxAQGywkICQsLCwsLCwsLCwsNCwsLCwsLCwvLSwsLCwsLCwsLCwsLCwsLCwsLCwsLCwsLCwsLCwsLP/AABEIAMIBAwMBEQACEQEDEQH/xAAcAAEAAgMBAQEAAAAAAAAAAAAABQYDBAcCAQj/xAA6EAACAQMBBQUFBwQBBQAAAAAAAQIDBBEFEiExQVEGImFxgQcTMpGhFCNCUmKCsTNyksHRQ6LS4fD/xAAbAQEAAgMBAQAAAAAAAAAAAAAAAwQBAgUGB//EADQRAQACAQIEBAQFAwQDAAAAAAABAgMEERIhMUEFE1FxIjKRsUJhgdHwFKHhBiPB8RUkUv/aAAwDAQACEQMRAD8A7iAAAAAAAAAAAAAAAAAAAAAAAAAAAAAAAAAAAAAAAAAAAAAAAAAAAAAAAAAAAAAAAAAAAAAAAAAAAAAAAAAAAAAAAAAAAAAAAAAABDa92mt7KLdaok1Ha2YpyljOE8cFwfFrgZ25btZvWLRXvPZq9nO2lpftxo1MVF+CovdzkusU90l5ZI4yVmdolYyafJjjitHJYzdCAAAAAAAAAAAAAAAAAAAAAAAAAAAAAAAAABE9otXVrR2+NSUtilH803wz+lJNvwXkbVrxTsiz5oxUm89n5+7bao61y6G05KL2qsnxqVWuL8EnhLlhdEaau+0cEdISeCaeb/8AsZPmt0/KHuGm1KVOFbet6lFrc4yW9ST5PJwI1NbZJrE84ezrjia7S7R2A7U/b6LjUwrmnhTS3e8i+FVLll5TXJrxR2cGXzK8+rzeu0n9Pfl0np+y2E6iAAAAAAAAAAAAAAAAAAAAAAAAAAAAAAAHyUsLL4Acd7U9pvezr3ec0KKdO2WcKTfGp5y3Py2Sem1KzaXJ1UTqc1MFenf2cv0ek6tVOW9zll+Lbyzj6rJtWZe00eOKxER2d11PR4uyUcb4wX8Hg8OqtGo39ZS4NRP9RMTPKXONF1Kdhdwrxz3Xia/PTeNuPnhZXikex0+bhmLQv6vTxmxzT+b9n6Ata8akIVINShKKlFrhKMllNejO3E7xvDx0xMTtPVlMsAAAAAAAAAAAAAAAAAAAAAAAAAAAAAACie0vX1Ck7OGducU6rX4aed0POWGsdM9Teld1fUZeGOGOsuPdt6+x7i0j+GPvKmHxnLgn5DU22iKseDY+Ob557ztHtB2Ot9qvTXRnn/EL7Ypew00bO+VoZpNfo/0fP622vv8Am5lZ2yb/AJuOdorfYqy8z2ejvxUh6bfeN3SPZPrXvrZ20n95Q3Ry8uVKXwP0e1HyUep6DSZOKm3o8z4rg4MvHHS337/uvZacsAAAAAAAAAAAAAAAAAAAAAAAAAAAAAiO0muQs6LqTw5vKpQzvqTxuiui6vkjMRu0veKV4pccuKsp1HVqy2pZdatJ89lbl4LOykuhYiNnHvktkmdutuUfr+0OfXF07itOtLjKTe/kuS+WDn5b7zMvW6PTxipXHXpHJcuwdP76LPP+KW/25drHHwu2J9z9v+jxExtZxvxOXdsKHfbxzPUeH3+HZ6PDO+OEf2L1V2t9Rn+CUlSqf21Gln0ey/Q72mycN4lW1+DzcFo7xzj9HfUdh5J9AAAAAAAAAAAAAAAAAAAAAAAAAAABq6nqFO3pSrVZRjCKy2/okuLb4JLi2GJmI5y47r2tTvKzrVO7FZVGG77uD5vrJ8W/JcixSuzlajNOSeGOiq9rLvYoKmvjqvL8KccYXq2zTNbau3qseGYfMzcfav3n9lZtIHNyS9ZhqvvYiGJpnn/Ep+F0KfK63Qqfd+h5G1fjci9fjUXtXSymd3QW5u5pp+BRaseKfD+Tv1lPLvXYnV3d2VCrJ5qKOxV6+8h3ZN+eNr9x2sN+OkS8drMPk5rUjp29p6J4lVgAAAAAAAAAAAAAAAAAAAAAAAA+SljiBXNc7bWlrmLqqrV4e7oONWeeksPEP3NCObFpisby5jr+uVr2r72u9mEf6dGLbhT/AFP809/xP0wTVrEc3OzZ5yfDXoi6c9uSjnC5volxfyTNo5zsgtXgrup2t332i4lNfAnsw8Ix4L+SnlvvaZej0Gn8nFFe/Wfd7tYcClkl2cdV87JRw0cDXzvC9WOTpFvU7voeavX4nMvX4lc7QRymdLSTtLp6booF3DEj0GOeSyv3se1TZqV7ST+JKrTXiu7UXy2H6M6miv1q4XjGLlXJHtP3j/l1QvuEAAAAAAAAAAAAAAAAAAAAAAANHVdThbwc5v8AtisbU30SNq1m3RBqNRTBXivLk/ajUa988V6mKGcqlDuwWPzc5vz9Eibyohzv/I2t8qv7MKSxBJeRnaI6Nd75J5o+5vd5pNlvHh2YNQu/c20pZ+8q5hDwgn3pevD0Nb24ab+qXBi83Pt2rzn37KzbQKN57PR4680vaR3oqZJ5L1IXns3HGDg6zmt06Lzbz3HDvXmpXjmi9WWUy1p52XNOoeow7zO9htyWpfNB1J2l1RuE8KE058Xmm+7UWFxey5Y8cF3DfgvEq2qxRlxWp6/fs/RNOakk08ppNPqnwZ2njXoAAAAAAAAAAAAAAAAAAAAADQ1rVqVpSdatLZgtyXOcuUIrm9z+r4Jhi07Ru4/rXayVepKpLdndFcoxT3RLNbRWNnFy4L5snHZX7vV88zScixj0kQibi+yRTZepg2YrKLrVFBPjnL/KlxYr8U7N8toxUm3p92jrl576t3f6cO5BdIr/AO+hHktvK3osHl4+fWecvFCGCpaXWxxslbKO9FTLK3VdtBXA4mqWaLdby3HItHNWvHNrX+9EuJNgUrVob2drBPJblDSLrDuPs41NXFhS3pzpL3M/B01iPzhsP1Oxp78WOJeR1+Hys9o7Tzj9f26LQTqYAAAAAAAAAAAAAAAAAAAGjqOr0rdfeTSfRd6T/ag0vkrXrLiXtN12rdXCaUo29NYpRfNvG1UeNzk/oseOc9GMd65FFldvmacUrPkwxSuGzG6SMTHKqYbRRJwqfZ7Zz/6tZbMP00/zepL8ld+8qU18/URX8NOc+6Gt4FW07OzjjeW/SRXtK5SEtp8N6KuWVmq5aKsYOLqVisLLQluOZaOaG8Md3wNsbbF1VTV4HV08raAqLDOjVhevZBqOxcV7dvdUpqpFPHxU3hpeLjP5Q8N9/RX5zVxPGMW9K5PTl9f5/d1w6LgAAAAAAAAAAAAAAAADzKSSy2kvHcGJnZC3/aWlTyoZqS/Tuj/lz9Mm0VlVyayleUc1bv8AtHXqZjtKEX+Tc8dNrj8sG3DEKttTkt/hA1Hltvjz8Q0q0b23jUi4zWV/HijCaszE7wouu6JKi3JLap9enmRWq6mnzxblPVAS3Gm69Db0e199USf9OPeqPpFcvN8DekcUq+qy+Vj3jrPKHjVLz31Vy/Cu7BclFcEa3tvKTS4PLxxXv1n3KMCtaXRxw3aUeBDaVqExp8OBSyymhbNKXA5OdPVYKPA51oR36lw9xmnJmnVXtVpnR08rStXEd506TyYZdF1F2tzRuF/06ik/GO9TXrFyXqT4r8N4sg1OKMuKaesf37f3fouE1JZXA7bxj0AAAAAAAAAAAAADWu7+nSWZzivDi35JbzMRMo8mWmON7Sr972obyqUMfqnv/wC1G8U9VDJr5/BH1QV5f1KrzUk34cEvRbjbaIU75L5PmlpzYYiGGbMJIYJmJSVYJmqWGvVWcp4a8TVLCo6/2d3OpR8XKP8A4/8ABrML+HUbcrfVGX7+zUFbr+rPvVWuXSHoZt8Fdu7OGP6jL5s/LHKP3RVCBXtLq0r3btKJBaVulW5bx3kN55J4TVhDgUsspqrPpywcvNKaqbpMo2aWh6qcDEMV6obUo7i7issx0Vi8hvOnjnkS0pInYdx9nGq/abCllr3lP7me/wDJjYl6wcWdnT34qQ8n4hh8rPMR0nnH891pJlIAAAAAAAAAAAEbrFGtKOaM9lpPMcLMvKX4WbVmO6vnpkmv+3OyjVnLae1naz3trjnxJd3FtE7/ABdWOUgxs8SkYbRDxJhvDFJmG8QwTZiUkMUzVJDBMxKWEJrN/GnFybyo8F+af+0v58jMbVjilmKzkt5cd+vsolWo6k3OXFsrWnfm72LHFYisdmelEhtK7WrapxIplYrDftokF5SxCasY8CjllLELFYrgc3KmhLUipZpZklwNYawjb2O5ljFKzXorV/A6mKWZRckW4lhdPZNqnuryVu33K8e6uXvKeZLH7dv6F3R32tw+rkeL4eLFGSPw/aXZDpPOAAAAAAAAAAAAAR2q6PC4W9YnyksZ8n1RmJ2QZsFcnXr6qTqenTt5Ymtz+GS3xl5Pr4EkTu5eTDbHPxNFyMtIhjkzDaIY5MNohikzEpIhimzVvCOvbtR2lnGPjkvw+Hn/AAZiN+rabTG0R1lz3V9Qdee74Fuil0IMl93a0mn8qv592GjAgtLo0q24RIZlZrDZoxI7SmiEjawK15SQmrOBSySlhO2i4FDIkhJUytZrZkfA1hr3adzHcS0lNSVf1CHE6OKzdCVo7y9WeTD1ZXcqFWnWh8dOcZx8XF5w/B8PUlpbhmJR5ccZKzSekxs/RWm3ka9GnWpvNOcYzi/CSTWfE7dZiY3h4u9Zpaaz2bJlqAAAAAAAAAAAABjr0Izi4TipRfFPemGLVi0bSpmudmZU8zo5lDnHjKHl+ZfU3izn5dLNedeitSkbK0QxyYbQxyNW8NC8ut0lF4x8UtzUOqX6jNa7k34J26zPSFG7Qat7x+7p52Fxectvm2+pFlydodbRaSa/HfrKKpUytazsY6tmECK0rEQ2acSKZS1huUKe8itKWISdtTKt7JIhMWsCnklJEJe1iUskt4b9Mgs1symsNGtXRJXkmohL9cS7ilKgrmJ0KTyay02iZh1z2R6uqlrK1k/vKM20utOo3JP0ltL5HT0l4mnD6PNeLYZrl8ztb7x1X4tuWAAAAAAAAAAAAAAAV/XezUK+Z08QreWIz/uS5+JmJQZcEW5x1Uyej11N03TntJ9G0/FNbmvE3iN+ahaLVtwbTM/zu2JdjrmpF/04LfmLn95Lw7qcYr92fIRNe6WcGbbltv8Az8nNu3ULi1mrepSlSi13XjMZr9M1mL8smmXJ2hc0Gh2njvzlUqdMpzLv0pENmECOZTVqzwgRzKaIbdGkRWskhIW9Er3skiEnb0ireW8JS2pla8t4SVBFS7dt0yKzWyV0rSZ3D3d2HOTW7yXVl3ReHZNTO8cq+v7fzZQ1Wspg5dZ9FostBo00u4pS6zSm/Tkj0+n8NwYY5RvPrLiZddmyd9o9I5M9zpFCpFxlRpNPj3Ir6reWpwY5jaax9EddTmrO8Wn6qN2o9neU6lm9/H3U23n+yb4eT+aKWXQRHPH9HV0vi88q5vrH/MOYV6ThJxlGUZJ4kpJxcX0afBlLaY5S7sTExvE7pvsNrH2O+pVJPFKWaVXoozxiXpJReeiZY0+TgvG6lr8Hm4ZiOsc4/ntu70mdd5N9AAAAAAAAAAAAAAAAAAEX2l0GlqFtO2rp7Et6awpU5L4ZxfJr6ptPc2YmN42bUvNLbw/N2vaJOyuatrV+KD3Sw0qkXvhUj4NfJ5XIpX3rO0u7imMlYtDVp0yGZWIq3KNAhteEkQ36FsV7ZG8QkKFuVrXbxCQoUSC120Q3qVMgmW8Q3qccEEyynuz+iuu1OeVRT/za5Lw8Tp+H+HTqJ47/ACR/dy9drYxRw1+b7LvSpqKUYpJLcklhL0PV1rWscNY2h52ZmZ3l7NmAABVO2XYynfL3kGoXSWFP8M0vw1Evo1vX0K2fTxk5xylf0Wvtp/hnnX09PZxfUbGVGpUo1VipBuM1ueH581vXzOXas1ttPWHp8eSt6xevSXdexOsK7sqNRvNRRUKvVVILEs+e6X7jsYb8dIl5PWYfJzWr26x7J4lVQAAAAAAAAAAAAAAAAAAUD2tdmvtNvG6pr76gntfrpPG0vOPxf5dSvqKb139F/QZuC/BPSfu5NbWLeDj2yu9FUnQ059CtbM3iqQp2OORWtlbRDapWhFbI22bVO3I5u2iGeFPBHM7spfQdKdxUw8qlH43wz+lPqXfD9HOpyc/ljr+yjrtXGCnL5p6fu6BSpqKUYrEUsJdF0PY1rFY2h5eZmZ3l7MsAAAAArXbHsnTv6b3RjcxX3dTHThCeN7j/ABy8YM2CuSPz9VzR62+nt617wqPs2uZ2V5V0+5Uqcqi2oKXOcE8uL4NSinvW7uFfSzNLzSzo+JVrnxRnxzvtyn2/7+7qSZfcJ9AAAAAAAAAAAAAAAAAAHmpBSTTWU0011T4oxMHTm5Vc9mvs9WdLHdT7j6we+P8Ax5pnjtfacGWafrHs9Vps9cuKL9+/u2Kem4XA5s590vmwyfYscjTzTzYeXbGePdtGR5dHBmLM8bY03TpV6ihHcuMnjKiuvmXNHpr6nJw16d59IQ6jU1wU4p/RfrCzjRgqcFiK+bfNvxPZ4MFMNIpTpDy+XLbLeb26tkmRgAAAAAANLUNLpV9l1IpyhJTpy4SpyTypRly/h8zW1It1b0yWpvwz16txI2aPoAAAAAAAAAAAAAAAAAAARer2Knsz5rc/J/8Av+TzP+pNPPlRnr+HlPtP+fut6XNNN6+rR+xo8V5srXnS8VLIzGVvXNLTrWmCauRPXLu1aVlKrPYgt/PpFc2zo6PT5NReKUjn9oTWz1xU4rLdpmnRoQ2Y8XvlLnJnudJpMempw1/WfVwdRqLZrcVv0hulpAAAAAAAAAAAAAAAAAAAAAAAAAAAAAAAPNSOU14EGpwVz4rYrdLRMMxO07olrDwfKs2K2LJOO3WJ2XonfmETL47R1OG5dTreG+GZ9VO9Y2r/APU9P8/ox5sU6pK0tY044ivN82+rPoGj0ePS4+DHHvPefdTyZbZJ3szltoAAAAAAAAAAAAAAAAAAAAAAAAAAAAAAAADSuLZuWVjHPzPK+LeBZNTqPNxTEbxz39Y7/RPTLEV2l7p2aXHe/oS6P/TWDH8WaeOfpH07sWzTPRspYPR0pWkRWsbRCF9Ng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data:image/jpeg;base64,/9j/4AAQSkZJRgABAQAAAQABAAD/2wCEAAkGBxQQEBEQERMPFQ8WEhQUEhcSFA8PFRAVFRQWGBQRFRUYHCggGBonHBQVITIjJSkrLi8vFx8zODM4NygtLisBCgoKDg0OGxAQGywkICQsLCwsLCwsLCwsNCwsLCwsLCwvLSwsLCwsLCwsLCwsLCwsLCwsLCwsLCwsLCwsLCwsLP/AABEIAMIBAwMBEQACEQEDEQH/xAAcAAEAAgMBAQEAAAAAAAAAAAAABQYDBAcCAQj/xAA6EAACAQMBBQUFBwQBBQAAAAAAAQIDBBEFEiExQVEGImFxgQcTMpGhFCNCUmKCsTNyksHRQ6LS4fD/xAAbAQEAAgMBAQAAAAAAAAAAAAAAAwQBAgUGB//EADQRAQACAQIEBAQFAwQDAAAAAAABAgMEERIhMUEFE1FxIjKRsUJhgdHwFKHhBiPB8RUkUv/aAAwDAQACEQMRAD8A7iAAAAAAAAAAAAAAAAAAAAAAAAAAAAAAAAAAAAAAAAAAAAAAAAAAAAAAAAAAAAAAAAAAAAAAAAAAAAAAAAAAAAAAAAAAAAAAAAAABDa92mt7KLdaok1Ha2YpyljOE8cFwfFrgZ25btZvWLRXvPZq9nO2lpftxo1MVF+CovdzkusU90l5ZI4yVmdolYyafJjjitHJYzdCAAAAAAAAAAAAAAAAAAAAAAAAAAAAAAAAABE9otXVrR2+NSUtilH803wz+lJNvwXkbVrxTsiz5oxUm89n5+7bao61y6G05KL2qsnxqVWuL8EnhLlhdEaau+0cEdISeCaeb/8AsZPmt0/KHuGm1KVOFbet6lFrc4yW9ST5PJwI1NbZJrE84ezrjia7S7R2A7U/b6LjUwrmnhTS3e8i+FVLll5TXJrxR2cGXzK8+rzeu0n9Pfl0np+y2E6iAAAAAAAAAAAAAAAAAAAAAAAAAAAAAAAHyUsLL4Acd7U9pvezr3ec0KKdO2WcKTfGp5y3Py2Sem1KzaXJ1UTqc1MFenf2cv0ek6tVOW9zll+Lbyzj6rJtWZe00eOKxER2d11PR4uyUcb4wX8Hg8OqtGo39ZS4NRP9RMTPKXONF1Kdhdwrxz3Xia/PTeNuPnhZXikex0+bhmLQv6vTxmxzT+b9n6Ata8akIVINShKKlFrhKMllNejO3E7xvDx0xMTtPVlMsAAAAAAAAAAAAAAAAAAAAAAAAAAAAAACie0vX1Ck7OGducU6rX4aed0POWGsdM9Teld1fUZeGOGOsuPdt6+x7i0j+GPvKmHxnLgn5DU22iKseDY+Ob557ztHtB2Ot9qvTXRnn/EL7Ypew00bO+VoZpNfo/0fP622vv8Am5lZ2yb/AJuOdorfYqy8z2ejvxUh6bfeN3SPZPrXvrZ20n95Q3Ry8uVKXwP0e1HyUep6DSZOKm3o8z4rg4MvHHS337/uvZacsAAAAAAAAAAAAAAAAAAAAAAAAAAAAAiO0muQs6LqTw5vKpQzvqTxuiui6vkjMRu0veKV4pccuKsp1HVqy2pZdatJ89lbl4LOykuhYiNnHvktkmdutuUfr+0OfXF07itOtLjKTe/kuS+WDn5b7zMvW6PTxipXHXpHJcuwdP76LPP+KW/25drHHwu2J9z9v+jxExtZxvxOXdsKHfbxzPUeH3+HZ6PDO+OEf2L1V2t9Rn+CUlSqf21Gln0ey/Q72mycN4lW1+DzcFo7xzj9HfUdh5J9AAAAAAAAAAAAAAAAAAAAAAAAAAABq6nqFO3pSrVZRjCKy2/okuLb4JLi2GJmI5y47r2tTvKzrVO7FZVGG77uD5vrJ8W/JcixSuzlajNOSeGOiq9rLvYoKmvjqvL8KccYXq2zTNbau3qseGYfMzcfav3n9lZtIHNyS9ZhqvvYiGJpnn/Ep+F0KfK63Qqfd+h5G1fjci9fjUXtXSymd3QW5u5pp+BRaseKfD+Tv1lPLvXYnV3d2VCrJ5qKOxV6+8h3ZN+eNr9x2sN+OkS8drMPk5rUjp29p6J4lVgAAAAAAAAAAAAAAAAAAAAAAAA+SljiBXNc7bWlrmLqqrV4e7oONWeeksPEP3NCObFpisby5jr+uVr2r72u9mEf6dGLbhT/AFP809/xP0wTVrEc3OzZ5yfDXoi6c9uSjnC5volxfyTNo5zsgtXgrup2t332i4lNfAnsw8Ix4L+SnlvvaZej0Gn8nFFe/Wfd7tYcClkl2cdV87JRw0cDXzvC9WOTpFvU7voeavX4nMvX4lc7QRymdLSTtLp6booF3DEj0GOeSyv3se1TZqV7ST+JKrTXiu7UXy2H6M6miv1q4XjGLlXJHtP3j/l1QvuEAAAAAAAAAAAAAAAAAAAAAAANHVdThbwc5v8AtisbU30SNq1m3RBqNRTBXivLk/ajUa988V6mKGcqlDuwWPzc5vz9Eibyohzv/I2t8qv7MKSxBJeRnaI6Nd75J5o+5vd5pNlvHh2YNQu/c20pZ+8q5hDwgn3pevD0Nb24ab+qXBi83Pt2rzn37KzbQKN57PR4680vaR3oqZJ5L1IXns3HGDg6zmt06Lzbz3HDvXmpXjmi9WWUy1p52XNOoeow7zO9htyWpfNB1J2l1RuE8KE058Xmm+7UWFxey5Y8cF3DfgvEq2qxRlxWp6/fs/RNOakk08ppNPqnwZ2njXoAAAAAAAAAAAAAAAAAAAAADQ1rVqVpSdatLZgtyXOcuUIrm9z+r4Jhi07Ru4/rXayVepKpLdndFcoxT3RLNbRWNnFy4L5snHZX7vV88zScixj0kQibi+yRTZepg2YrKLrVFBPjnL/KlxYr8U7N8toxUm3p92jrl576t3f6cO5BdIr/AO+hHktvK3osHl4+fWecvFCGCpaXWxxslbKO9FTLK3VdtBXA4mqWaLdby3HItHNWvHNrX+9EuJNgUrVob2drBPJblDSLrDuPs41NXFhS3pzpL3M/B01iPzhsP1Oxp78WOJeR1+Hys9o7Tzj9f26LQTqYAAAAAAAAAAAAAAAAAAAGjqOr0rdfeTSfRd6T/ag0vkrXrLiXtN12rdXCaUo29NYpRfNvG1UeNzk/oseOc9GMd65FFldvmacUrPkwxSuGzG6SMTHKqYbRRJwqfZ7Zz/6tZbMP00/zepL8ld+8qU18/URX8NOc+6Gt4FW07OzjjeW/SRXtK5SEtp8N6KuWVmq5aKsYOLqVisLLQluOZaOaG8Md3wNsbbF1VTV4HV08raAqLDOjVhevZBqOxcV7dvdUpqpFPHxU3hpeLjP5Q8N9/RX5zVxPGMW9K5PTl9f5/d1w6LgAAAAAAAAAAAAAAAADzKSSy2kvHcGJnZC3/aWlTyoZqS/Tuj/lz9Mm0VlVyayleUc1bv8AtHXqZjtKEX+Tc8dNrj8sG3DEKttTkt/hA1Hltvjz8Q0q0b23jUi4zWV/HijCaszE7wouu6JKi3JLap9enmRWq6mnzxblPVAS3Gm69Db0e199USf9OPeqPpFcvN8DekcUq+qy+Vj3jrPKHjVLz31Vy/Cu7BclFcEa3tvKTS4PLxxXv1n3KMCtaXRxw3aUeBDaVqExp8OBSyymhbNKXA5OdPVYKPA51oR36lw9xmnJmnVXtVpnR08rStXEd506TyYZdF1F2tzRuF/06ik/GO9TXrFyXqT4r8N4sg1OKMuKaesf37f3fouE1JZXA7bxj0AAAAAAAAAAAAADWu7+nSWZzivDi35JbzMRMo8mWmON7Sr972obyqUMfqnv/wC1G8U9VDJr5/BH1QV5f1KrzUk34cEvRbjbaIU75L5PmlpzYYiGGbMJIYJmJSVYJmqWGvVWcp4a8TVLCo6/2d3OpR8XKP8A4/8ABrML+HUbcrfVGX7+zUFbr+rPvVWuXSHoZt8Fdu7OGP6jL5s/LHKP3RVCBXtLq0r3btKJBaVulW5bx3kN55J4TVhDgUsspqrPpywcvNKaqbpMo2aWh6qcDEMV6obUo7i7issx0Vi8hvOnjnkS0pInYdx9nGq/abCllr3lP7me/wDJjYl6wcWdnT34qQ8n4hh8rPMR0nnH891pJlIAAAAAAAAAAAEbrFGtKOaM9lpPMcLMvKX4WbVmO6vnpkmv+3OyjVnLae1naz3trjnxJd3FtE7/ABdWOUgxs8SkYbRDxJhvDFJmG8QwTZiUkMUzVJDBMxKWEJrN/GnFybyo8F+af+0v58jMbVjilmKzkt5cd+vsolWo6k3OXFsrWnfm72LHFYisdmelEhtK7WrapxIplYrDftokF5SxCasY8CjllLELFYrgc3KmhLUipZpZklwNYawjb2O5ljFKzXorV/A6mKWZRckW4lhdPZNqnuryVu33K8e6uXvKeZLH7dv6F3R32tw+rkeL4eLFGSPw/aXZDpPOAAAAAAAAAAAAAR2q6PC4W9YnyksZ8n1RmJ2QZsFcnXr6qTqenTt5Ymtz+GS3xl5Pr4EkTu5eTDbHPxNFyMtIhjkzDaIY5MNohikzEpIhimzVvCOvbtR2lnGPjkvw+Hn/AAZiN+rabTG0R1lz3V9Qdee74Fuil0IMl93a0mn8qv592GjAgtLo0q24RIZlZrDZoxI7SmiEjawK15SQmrOBSySlhO2i4FDIkhJUytZrZkfA1hr3adzHcS0lNSVf1CHE6OKzdCVo7y9WeTD1ZXcqFWnWh8dOcZx8XF5w/B8PUlpbhmJR5ccZKzSekxs/RWm3ka9GnWpvNOcYzi/CSTWfE7dZiY3h4u9Zpaaz2bJlqAAAAAAAAAAAABjr0Izi4TipRfFPemGLVi0bSpmudmZU8zo5lDnHjKHl+ZfU3izn5dLNedeitSkbK0QxyYbQxyNW8NC8ut0lF4x8UtzUOqX6jNa7k34J26zPSFG7Qat7x+7p52Fxectvm2+pFlydodbRaSa/HfrKKpUytazsY6tmECK0rEQ2acSKZS1huUKe8itKWISdtTKt7JIhMWsCnklJEJe1iUskt4b9Mgs1symsNGtXRJXkmohL9cS7ilKgrmJ0KTyay02iZh1z2R6uqlrK1k/vKM20utOo3JP0ltL5HT0l4mnD6PNeLYZrl8ztb7x1X4tuWAAAAAAAAAAAAAAAV/XezUK+Z08QreWIz/uS5+JmJQZcEW5x1Uyej11N03TntJ9G0/FNbmvE3iN+ahaLVtwbTM/zu2JdjrmpF/04LfmLn95Lw7qcYr92fIRNe6WcGbbltv8Az8nNu3ULi1mrepSlSi13XjMZr9M1mL8smmXJ2hc0Gh2njvzlUqdMpzLv0pENmECOZTVqzwgRzKaIbdGkRWskhIW9Er3skiEnb0ireW8JS2pla8t4SVBFS7dt0yKzWyV0rSZ3D3d2HOTW7yXVl3ReHZNTO8cq+v7fzZQ1Wspg5dZ9FostBo00u4pS6zSm/Tkj0+n8NwYY5RvPrLiZddmyd9o9I5M9zpFCpFxlRpNPj3Ir6reWpwY5jaax9EddTmrO8Wn6qN2o9neU6lm9/H3U23n+yb4eT+aKWXQRHPH9HV0vi88q5vrH/MOYV6ThJxlGUZJ4kpJxcX0afBlLaY5S7sTExvE7pvsNrH2O+pVJPFKWaVXoozxiXpJReeiZY0+TgvG6lr8Hm4ZiOsc4/ntu70mdd5N9AAAAAAAAAAAAAAAAAAEX2l0GlqFtO2rp7Et6awpU5L4ZxfJr6ptPc2YmN42bUvNLbw/N2vaJOyuatrV+KD3Sw0qkXvhUj4NfJ5XIpX3rO0u7imMlYtDVp0yGZWIq3KNAhteEkQ36FsV7ZG8QkKFuVrXbxCQoUSC120Q3qVMgmW8Q3qccEEyynuz+iuu1OeVRT/za5Lw8Tp+H+HTqJ47/ACR/dy9drYxRw1+b7LvSpqKUYpJLcklhL0PV1rWscNY2h52ZmZ3l7NmAABVO2XYynfL3kGoXSWFP8M0vw1Evo1vX0K2fTxk5xylf0Wvtp/hnnX09PZxfUbGVGpUo1VipBuM1ueH581vXzOXas1ttPWHp8eSt6xevSXdexOsK7sqNRvNRRUKvVVILEs+e6X7jsYb8dIl5PWYfJzWr26x7J4lVQAAAAAAAAAAAAAAAAAAUD2tdmvtNvG6pr76gntfrpPG0vOPxf5dSvqKb139F/QZuC/BPSfu5NbWLeDj2yu9FUnQ059CtbM3iqQp2OORWtlbRDapWhFbI22bVO3I5u2iGeFPBHM7spfQdKdxUw8qlH43wz+lPqXfD9HOpyc/ljr+yjrtXGCnL5p6fu6BSpqKUYrEUsJdF0PY1rFY2h5eZmZ3l7MsAAAAArXbHsnTv6b3RjcxX3dTHThCeN7j/ABy8YM2CuSPz9VzR62+nt617wqPs2uZ2V5V0+5Uqcqi2oKXOcE8uL4NSinvW7uFfSzNLzSzo+JVrnxRnxzvtyn2/7+7qSZfcJ9AAAAAAAAAAAAAAAAAAHmpBSTTWU0011T4oxMHTm5Vc9mvs9WdLHdT7j6we+P8Ax5pnjtfacGWafrHs9Vps9cuKL9+/u2Kem4XA5s590vmwyfYscjTzTzYeXbGePdtGR5dHBmLM8bY03TpV6ihHcuMnjKiuvmXNHpr6nJw16d59IQ6jU1wU4p/RfrCzjRgqcFiK+bfNvxPZ4MFMNIpTpDy+XLbLeb26tkmRgAAAAAANLUNLpV9l1IpyhJTpy4SpyTypRly/h8zW1It1b0yWpvwz16txI2aPoAAAAAAAAAAAAAAAAAAARer2Knsz5rc/J/8Av+TzP+pNPPlRnr+HlPtP+fut6XNNN6+rR+xo8V5srXnS8VLIzGVvXNLTrWmCauRPXLu1aVlKrPYgt/PpFc2zo6PT5NReKUjn9oTWz1xU4rLdpmnRoQ2Y8XvlLnJnudJpMempw1/WfVwdRqLZrcVv0hulpAAAAAAAAAAAAAAAAAAAAAAAAAAAAAAAPNSOU14EGpwVz4rYrdLRMMxO07olrDwfKs2K2LJOO3WJ2XonfmETL47R1OG5dTreG+GZ9VO9Y2r/APU9P8/ox5sU6pK0tY044ivN82+rPoGj0ePS4+DHHvPefdTyZbZJ3szltoAAAAAAAAAAAAAAAAAAAAAAAAAAAAAAAADSuLZuWVjHPzPK+LeBZNTqPNxTEbxz39Y7/RPTLEV2l7p2aXHe/oS6P/TWDH8WaeOfpH07sWzTPRspYPR0pWkRWsbRCF9Ng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601" y="3965183"/>
            <a:ext cx="2720371" cy="270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901" y="4743991"/>
            <a:ext cx="1443440" cy="144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3835798" y="5345103"/>
            <a:ext cx="537534" cy="266255"/>
          </a:xfrm>
          <a:prstGeom prst="rightArrow">
            <a:avLst>
              <a:gd name="adj1" fmla="val 31022"/>
              <a:gd name="adj2" fmla="val 5292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91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1868</TotalTime>
  <Words>543</Words>
  <Application>Microsoft Office PowerPoint</Application>
  <PresentationFormat>On-screen Show (4:3)</PresentationFormat>
  <Paragraphs>173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Image Processing with MATLAB</vt:lpstr>
      <vt:lpstr>Outline</vt:lpstr>
      <vt:lpstr>1. Introduction</vt:lpstr>
      <vt:lpstr>2.1 Image Data Structure</vt:lpstr>
      <vt:lpstr>2.2 Image Import / Export / Display</vt:lpstr>
      <vt:lpstr>2.3 Image Conversion</vt:lpstr>
      <vt:lpstr>2.4 Image Operations</vt:lpstr>
      <vt:lpstr>2.5 Image Filtering / Convolution</vt:lpstr>
      <vt:lpstr>2.5 Image Filtering: Blurring</vt:lpstr>
      <vt:lpstr>2.5 Image Filtering: Edge Detection</vt:lpstr>
      <vt:lpstr>2.5 Image Filtering: Edge Detection</vt:lpstr>
      <vt:lpstr>2.5 Image Filtering: Customized</vt:lpstr>
      <vt:lpstr>3. Video Processing: Read Videos</vt:lpstr>
      <vt:lpstr>3. Video Processing: Write Videos</vt:lpstr>
      <vt:lpstr>4. References</vt:lpstr>
      <vt:lpstr>Follow-up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for Image Processing and Visualization</dc:title>
  <dc:creator>Feng Zhou</dc:creator>
  <cp:lastModifiedBy>Vincent</cp:lastModifiedBy>
  <cp:revision>490</cp:revision>
  <dcterms:created xsi:type="dcterms:W3CDTF">2013-08-26T15:57:59Z</dcterms:created>
  <dcterms:modified xsi:type="dcterms:W3CDTF">2014-08-29T05:09:30Z</dcterms:modified>
</cp:coreProperties>
</file>