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3" r:id="rId7"/>
    <p:sldId id="266" r:id="rId8"/>
    <p:sldId id="264" r:id="rId9"/>
    <p:sldId id="267" r:id="rId10"/>
    <p:sldId id="268" r:id="rId11"/>
    <p:sldId id="271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9590-3BE1-274C-A444-1E044AC6E633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76496-C01E-8A4B-B015-9FCA6AFCA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0265-DC0F-7A48-A202-F67CA46CD922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A67D-2894-4246-9FAC-D3FFE2C2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 for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TA: Feng Zhou</a:t>
            </a:r>
          </a:p>
        </p:txBody>
      </p:sp>
    </p:spTree>
    <p:extLst>
      <p:ext uri="{BB962C8B-B14F-4D97-AF65-F5344CB8AC3E}">
        <p14:creationId xmlns:p14="http://schemas.microsoft.com/office/powerpoint/2010/main" val="285226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6381" y="3265"/>
            <a:ext cx="5331307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Video Import / Display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93296" y="1753930"/>
            <a:ext cx="2310679" cy="16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VideoReader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ead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pause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03976" y="1774442"/>
            <a:ext cx="4600370" cy="12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Return a video reading handler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Read one frame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Halt execution temporarily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1225364" y="4017777"/>
            <a:ext cx="5263806" cy="2462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urier New"/>
                <a:cs typeface="Courier New"/>
              </a:rPr>
              <a:t>hr</a:t>
            </a:r>
            <a:r>
              <a:rPr lang="en-US" sz="2200" dirty="0">
                <a:latin typeface="Courier New"/>
                <a:cs typeface="Courier New"/>
              </a:rPr>
              <a:t> = </a:t>
            </a:r>
            <a:r>
              <a:rPr lang="en-US" sz="2200" dirty="0" err="1">
                <a:latin typeface="Courier New"/>
                <a:cs typeface="Courier New"/>
              </a:rPr>
              <a:t>VideoReader</a:t>
            </a:r>
            <a:r>
              <a:rPr lang="en-US" sz="2200" dirty="0">
                <a:latin typeface="Courier New"/>
                <a:cs typeface="Courier New"/>
              </a:rPr>
              <a:t>('</a:t>
            </a:r>
            <a:r>
              <a:rPr lang="en-US" sz="2200" dirty="0" err="1">
                <a:latin typeface="Courier New"/>
                <a:cs typeface="Courier New"/>
              </a:rPr>
              <a:t>walk.avi</a:t>
            </a:r>
            <a:r>
              <a:rPr lang="en-US" sz="2200" dirty="0">
                <a:latin typeface="Courier New"/>
                <a:cs typeface="Courier New"/>
              </a:rPr>
              <a:t>');</a:t>
            </a:r>
          </a:p>
          <a:p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for </a:t>
            </a:r>
            <a:r>
              <a:rPr lang="en-US" sz="2200" dirty="0" err="1">
                <a:latin typeface="Courier New"/>
                <a:cs typeface="Courier New"/>
              </a:rPr>
              <a:t>iF</a:t>
            </a:r>
            <a:r>
              <a:rPr lang="en-US" sz="2200" dirty="0">
                <a:latin typeface="Courier New"/>
                <a:cs typeface="Courier New"/>
              </a:rPr>
              <a:t> = 1 : </a:t>
            </a:r>
            <a:r>
              <a:rPr lang="en-US" sz="2200" dirty="0" err="1">
                <a:latin typeface="Courier New"/>
                <a:cs typeface="Courier New"/>
              </a:rPr>
              <a:t>hr.NumberOfFrames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    X = read(</a:t>
            </a:r>
            <a:r>
              <a:rPr lang="en-US" sz="2200" dirty="0" err="1">
                <a:latin typeface="Courier New"/>
                <a:cs typeface="Courier New"/>
              </a:rPr>
              <a:t>hr</a:t>
            </a:r>
            <a:r>
              <a:rPr lang="en-US" sz="2200" dirty="0">
                <a:latin typeface="Courier New"/>
                <a:cs typeface="Courier New"/>
              </a:rPr>
              <a:t>, </a:t>
            </a:r>
            <a:r>
              <a:rPr lang="en-US" sz="2200" dirty="0" err="1">
                <a:latin typeface="Courier New"/>
                <a:cs typeface="Courier New"/>
              </a:rPr>
              <a:t>iF</a:t>
            </a:r>
            <a:r>
              <a:rPr lang="en-US" sz="2200" dirty="0">
                <a:latin typeface="Courier New"/>
                <a:cs typeface="Courier New"/>
              </a:rPr>
              <a:t>);</a:t>
            </a:r>
          </a:p>
          <a:p>
            <a:r>
              <a:rPr lang="en-US" sz="2200" dirty="0">
                <a:latin typeface="Courier New"/>
                <a:cs typeface="Courier New"/>
              </a:rPr>
              <a:t>    </a:t>
            </a:r>
            <a:r>
              <a:rPr lang="en-US" sz="2200" dirty="0" err="1">
                <a:latin typeface="Courier New"/>
                <a:cs typeface="Courier New"/>
              </a:rPr>
              <a:t>imshow</a:t>
            </a:r>
            <a:r>
              <a:rPr lang="en-US" sz="2200" dirty="0">
                <a:latin typeface="Courier New"/>
                <a:cs typeface="Courier New"/>
              </a:rPr>
              <a:t>(X);</a:t>
            </a:r>
          </a:p>
          <a:p>
            <a:r>
              <a:rPr lang="en-US" sz="2200" dirty="0">
                <a:latin typeface="Courier New"/>
                <a:cs typeface="Courier New"/>
              </a:rPr>
              <a:t>    pause(.1);</a:t>
            </a:r>
          </a:p>
          <a:p>
            <a:r>
              <a:rPr lang="en-US" sz="2200" dirty="0">
                <a:latin typeface="Courier New"/>
                <a:cs typeface="Courier New"/>
              </a:rPr>
              <a:t>end</a:t>
            </a:r>
            <a:endParaRPr lang="en-US" sz="2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507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03900" y="3265"/>
            <a:ext cx="313627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Video Export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93297" y="1753930"/>
            <a:ext cx="2179588" cy="16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VideoWriter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open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writeVideo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close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03976" y="1774442"/>
            <a:ext cx="4600370" cy="155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Return a video writing handler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Start to write content 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Write one frame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Finish the writing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1225364" y="4017777"/>
            <a:ext cx="5263806" cy="2462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Courier New"/>
                <a:cs typeface="Courier New"/>
              </a:rPr>
              <a:t>hw</a:t>
            </a:r>
            <a:r>
              <a:rPr lang="en-US" sz="2200" dirty="0">
                <a:latin typeface="Courier New"/>
                <a:cs typeface="Courier New"/>
              </a:rPr>
              <a:t> = </a:t>
            </a:r>
            <a:r>
              <a:rPr lang="en-US" sz="2200" dirty="0" err="1">
                <a:latin typeface="Courier New"/>
                <a:cs typeface="Courier New"/>
              </a:rPr>
              <a:t>VideoWriter</a:t>
            </a:r>
            <a:r>
              <a:rPr lang="en-US" sz="2200" dirty="0">
                <a:latin typeface="Courier New"/>
                <a:cs typeface="Courier New"/>
              </a:rPr>
              <a:t>('walk2.</a:t>
            </a:r>
            <a:r>
              <a:rPr lang="en-US" sz="2200" dirty="0" smtClean="0">
                <a:latin typeface="Courier New"/>
                <a:cs typeface="Courier New"/>
              </a:rPr>
              <a:t>avi’)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open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hw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for </a:t>
            </a:r>
            <a:r>
              <a:rPr lang="en-US" sz="2200" dirty="0" err="1">
                <a:latin typeface="Courier New"/>
                <a:cs typeface="Courier New"/>
              </a:rPr>
              <a:t>iF</a:t>
            </a:r>
            <a:r>
              <a:rPr lang="en-US" sz="2200" dirty="0">
                <a:latin typeface="Courier New"/>
                <a:cs typeface="Courier New"/>
              </a:rPr>
              <a:t> = 1 : </a:t>
            </a:r>
            <a:r>
              <a:rPr lang="en-US" sz="2200" dirty="0" err="1">
                <a:latin typeface="Courier New"/>
                <a:cs typeface="Courier New"/>
              </a:rPr>
              <a:t>nF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smtClean="0">
                <a:latin typeface="Courier New"/>
                <a:cs typeface="Courier New"/>
              </a:rPr>
              <a:t>    </a:t>
            </a:r>
            <a:r>
              <a:rPr lang="en-US" sz="2200" dirty="0" err="1" smtClean="0">
                <a:latin typeface="Courier New"/>
                <a:cs typeface="Courier New"/>
              </a:rPr>
              <a:t>writeVideo</a:t>
            </a:r>
            <a:r>
              <a:rPr lang="en-US" sz="2200" dirty="0">
                <a:latin typeface="Courier New"/>
                <a:cs typeface="Courier New"/>
              </a:rPr>
              <a:t>(</a:t>
            </a:r>
            <a:r>
              <a:rPr lang="en-US" sz="2200" dirty="0" err="1">
                <a:latin typeface="Courier New"/>
                <a:cs typeface="Courier New"/>
              </a:rPr>
              <a:t>hw</a:t>
            </a:r>
            <a:r>
              <a:rPr lang="en-US" sz="2200" dirty="0">
                <a:latin typeface="Courier New"/>
                <a:cs typeface="Courier New"/>
              </a:rPr>
              <a:t>, </a:t>
            </a:r>
            <a:r>
              <a:rPr lang="en-US" sz="2200" dirty="0" smtClean="0">
                <a:latin typeface="Courier New"/>
                <a:cs typeface="Courier New"/>
              </a:rPr>
              <a:t>X)</a:t>
            </a:r>
            <a:r>
              <a:rPr lang="en-US" sz="2200" dirty="0"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end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>
                <a:latin typeface="Courier New"/>
                <a:cs typeface="Courier New"/>
              </a:rPr>
              <a:t>close(</a:t>
            </a:r>
            <a:r>
              <a:rPr lang="en-US" sz="2200" dirty="0" err="1">
                <a:latin typeface="Courier New"/>
                <a:cs typeface="Courier New"/>
              </a:rPr>
              <a:t>hw</a:t>
            </a:r>
            <a:r>
              <a:rPr lang="en-US" sz="2200" dirty="0">
                <a:latin typeface="Courier New"/>
                <a:cs typeface="Courier New"/>
              </a:rPr>
              <a:t>);</a:t>
            </a:r>
            <a:endParaRPr lang="en-US" sz="2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26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1718" y="3265"/>
            <a:ext cx="8720648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-</a:t>
            </a:r>
            <a:r>
              <a:rPr lang="en-US" dirty="0" smtClean="0"/>
              <a:t>Party </a:t>
            </a:r>
            <a:r>
              <a:rPr lang="en-US" dirty="0" smtClean="0"/>
              <a:t>Toolbox </a:t>
            </a:r>
            <a:r>
              <a:rPr lang="en-US" sz="3000" dirty="0" smtClean="0"/>
              <a:t>(Personal Recommendation)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74183" y="1372663"/>
            <a:ext cx="10877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/>
              <a:t>VLFeat</a:t>
            </a:r>
            <a:endParaRPr lang="en-US" sz="2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4183" y="4092991"/>
            <a:ext cx="17363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/>
              <a:t>mexopencv</a:t>
            </a:r>
            <a:endParaRPr 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183" y="2760137"/>
            <a:ext cx="3017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 smtClean="0"/>
              <a:t>Piotr</a:t>
            </a:r>
            <a:r>
              <a:rPr lang="en-US" sz="2500" b="1" dirty="0" smtClean="0"/>
              <a:t> Dollar’s toolbox</a:t>
            </a:r>
            <a:endParaRPr lang="en-US" sz="2500" b="1" dirty="0"/>
          </a:p>
        </p:txBody>
      </p:sp>
      <p:sp>
        <p:nvSpPr>
          <p:cNvPr id="2" name="Rectangle 1"/>
          <p:cNvSpPr/>
          <p:nvPr/>
        </p:nvSpPr>
        <p:spPr>
          <a:xfrm>
            <a:off x="1200813" y="3237191"/>
            <a:ext cx="402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err="1"/>
              <a:t>vision.ucsd.edu</a:t>
            </a:r>
            <a:r>
              <a:rPr lang="en-US" i="1" dirty="0"/>
              <a:t>/~</a:t>
            </a:r>
            <a:r>
              <a:rPr lang="en-US" i="1" dirty="0" err="1"/>
              <a:t>pdollar</a:t>
            </a:r>
            <a:r>
              <a:rPr lang="en-US" i="1" dirty="0"/>
              <a:t>/toolbox</a:t>
            </a:r>
            <a:r>
              <a:rPr lang="en-US" i="1" dirty="0" smtClean="0"/>
              <a:t>/</a:t>
            </a:r>
            <a:endParaRPr lang="en-US" i="1" dirty="0"/>
          </a:p>
        </p:txBody>
      </p:sp>
      <p:sp>
        <p:nvSpPr>
          <p:cNvPr id="3" name="Rectangle 2"/>
          <p:cNvSpPr/>
          <p:nvPr/>
        </p:nvSpPr>
        <p:spPr>
          <a:xfrm>
            <a:off x="1200813" y="1849717"/>
            <a:ext cx="241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err="1"/>
              <a:t>www.vlfeat.org</a:t>
            </a:r>
            <a:r>
              <a:rPr lang="en-US" i="1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183" y="5430743"/>
            <a:ext cx="720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CVX</a:t>
            </a:r>
            <a:endParaRPr lang="en-US" sz="2500" b="1" dirty="0"/>
          </a:p>
        </p:txBody>
      </p:sp>
      <p:sp>
        <p:nvSpPr>
          <p:cNvPr id="7" name="Rectangle 6"/>
          <p:cNvSpPr/>
          <p:nvPr/>
        </p:nvSpPr>
        <p:spPr>
          <a:xfrm>
            <a:off x="1200813" y="5907797"/>
            <a:ext cx="217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err="1"/>
              <a:t>cvxr.com</a:t>
            </a:r>
            <a:r>
              <a:rPr lang="en-US" i="1" dirty="0"/>
              <a:t>/</a:t>
            </a:r>
            <a:r>
              <a:rPr lang="en-US" i="1" dirty="0" err="1"/>
              <a:t>cvx</a:t>
            </a:r>
            <a:r>
              <a:rPr lang="en-US" i="1" dirty="0"/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0813" y="4570045"/>
            <a:ext cx="5789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i="1" dirty="0"/>
              <a:t>http://www.cs.stonybrook.edu/~kyamagu/mexopencv/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7281" y="5501892"/>
            <a:ext cx="14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9201" y="4166677"/>
            <a:ext cx="291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OpenCV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2490" y="2834016"/>
            <a:ext cx="56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of Many </a:t>
            </a:r>
            <a:r>
              <a:rPr lang="en-US" dirty="0" smtClean="0"/>
              <a:t>CV Methods (</a:t>
            </a:r>
            <a:r>
              <a:rPr lang="en-US" dirty="0" err="1" smtClean="0"/>
              <a:t>eg</a:t>
            </a:r>
            <a:r>
              <a:rPr lang="en-US" dirty="0" smtClean="0"/>
              <a:t>, Optical Flow)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36713" y="1480385"/>
            <a:ext cx="578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of </a:t>
            </a:r>
            <a:r>
              <a:rPr lang="en-US" dirty="0" smtClean="0"/>
              <a:t>Many CV Methods (</a:t>
            </a:r>
            <a:r>
              <a:rPr lang="en-US" dirty="0" err="1" smtClean="0"/>
              <a:t>eg</a:t>
            </a:r>
            <a:r>
              <a:rPr lang="en-US" dirty="0" smtClean="0"/>
              <a:t>, SIFT, SURF, 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8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8072" y="2979670"/>
            <a:ext cx="1762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Questions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561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6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1020" y="1635815"/>
            <a:ext cx="2050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Key Advantages</a:t>
            </a:r>
            <a:endParaRPr lang="en-US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65406" y="2287986"/>
            <a:ext cx="2349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Fast Implementation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65406" y="3371507"/>
            <a:ext cx="5939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Powerful Image Processing / Computer Vision </a:t>
            </a:r>
            <a:r>
              <a:rPr lang="en-US" sz="2000" dirty="0" err="1" smtClean="0">
                <a:solidFill>
                  <a:srgbClr val="FF0000"/>
                </a:solidFill>
              </a:rPr>
              <a:t>Toolboxs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406" y="2829747"/>
            <a:ext cx="282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Natural Matrix Operation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9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1560" y="3266525"/>
            <a:ext cx="5249062" cy="39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spcBef>
                <a:spcPts val="500"/>
              </a:spcBef>
            </a:pPr>
            <a:r>
              <a:rPr lang="en-US" altLang="zh-CN" sz="1600" i="1" dirty="0" smtClean="0">
                <a:solidFill>
                  <a:srgbClr val="000000"/>
                </a:solidFill>
                <a:latin typeface="+mn-lt"/>
              </a:rPr>
              <a:t>Supported Formats: BMP, GIF, HDF, JPEG, PCX, PNG, TIFF,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+mn-lt"/>
              </a:rPr>
              <a:t>etc</a:t>
            </a:r>
            <a:endParaRPr lang="en-US" altLang="zh-CN" sz="16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74908" y="3265"/>
            <a:ext cx="5994199" cy="769441"/>
          </a:xfrm>
        </p:spPr>
        <p:txBody>
          <a:bodyPr wrap="none">
            <a:spAutoFit/>
          </a:bodyPr>
          <a:lstStyle/>
          <a:p>
            <a:r>
              <a:rPr lang="en-US" dirty="0" smtClean="0"/>
              <a:t>Import / Export / Display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1560" y="4634405"/>
            <a:ext cx="40786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</a:p>
          <a:p>
            <a:r>
              <a:rPr lang="en-US" sz="2200" dirty="0" err="1">
                <a:latin typeface="Courier New"/>
                <a:cs typeface="Courier New"/>
              </a:rPr>
              <a:t>imwrite</a:t>
            </a:r>
            <a:r>
              <a:rPr lang="en-US" sz="2200" dirty="0">
                <a:latin typeface="Courier New"/>
                <a:cs typeface="Courier New"/>
              </a:rPr>
              <a:t>(X</a:t>
            </a:r>
            <a:r>
              <a:rPr lang="en-US" sz="2200" dirty="0" smtClean="0">
                <a:latin typeface="Courier New"/>
                <a:cs typeface="Courier New"/>
              </a:rPr>
              <a:t>, ’mug2.jpg'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200" dirty="0" err="1">
                <a:latin typeface="Courier New"/>
                <a:cs typeface="Courier New"/>
              </a:rPr>
              <a:t>imshow</a:t>
            </a:r>
            <a:r>
              <a:rPr lang="en-US" sz="2200" dirty="0">
                <a:latin typeface="Courier New"/>
                <a:cs typeface="Courier New"/>
              </a:rPr>
              <a:t>(X)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1560" y="1760592"/>
            <a:ext cx="13697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urier New"/>
                <a:cs typeface="Courier New"/>
              </a:rPr>
              <a:t>i</a:t>
            </a:r>
            <a:r>
              <a:rPr lang="en-US" sz="2200" dirty="0" err="1" smtClean="0">
                <a:latin typeface="Courier New"/>
                <a:cs typeface="Courier New"/>
              </a:rPr>
              <a:t>mread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err="1">
                <a:latin typeface="Courier New"/>
                <a:cs typeface="Courier New"/>
              </a:rPr>
              <a:t>i</a:t>
            </a:r>
            <a:r>
              <a:rPr lang="en-US" sz="2200" dirty="0" err="1" smtClean="0">
                <a:latin typeface="Courier New"/>
                <a:cs typeface="Courier New"/>
              </a:rPr>
              <a:t>mwrite</a:t>
            </a:r>
            <a:endParaRPr lang="en-US" sz="2200" dirty="0" smtClean="0">
              <a:latin typeface="Courier New"/>
              <a:cs typeface="Courier New"/>
            </a:endParaRPr>
          </a:p>
          <a:p>
            <a:r>
              <a:rPr lang="en-US" sz="2200" dirty="0" err="1">
                <a:latin typeface="Courier New"/>
                <a:cs typeface="Courier New"/>
              </a:rPr>
              <a:t>imshow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79" y="4002609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960750" y="1800647"/>
            <a:ext cx="4534302" cy="12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Read image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Save image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Display image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9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02750" y="3265"/>
            <a:ext cx="3538524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Data-structure</a:t>
            </a:r>
            <a:endParaRPr 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7200" y="1321254"/>
            <a:ext cx="8229600" cy="111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Gray image         m x n            [0, 255]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uint8</a:t>
            </a:r>
            <a:r>
              <a:rPr lang="en-US" altLang="zh-CN" sz="2000" dirty="0" smtClean="0">
                <a:solidFill>
                  <a:srgbClr val="000000"/>
                </a:solidFill>
              </a:rPr>
              <a:t>       or  [0, 1]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zh-CN" sz="2000" dirty="0" smtClean="0">
                <a:solidFill>
                  <a:srgbClr val="000000"/>
                </a:solidFill>
              </a:rPr>
              <a:t>RGB image         m </a:t>
            </a:r>
            <a:r>
              <a:rPr lang="en-US" altLang="zh-CN" sz="2000" dirty="0">
                <a:solidFill>
                  <a:srgbClr val="000000"/>
                </a:solidFill>
              </a:rPr>
              <a:t>× n × </a:t>
            </a:r>
            <a:r>
              <a:rPr lang="en-US" altLang="zh-CN" sz="2000" dirty="0" smtClean="0">
                <a:solidFill>
                  <a:srgbClr val="000000"/>
                </a:solidFill>
              </a:rPr>
              <a:t>3      [0, 255] 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/>
                <a:cs typeface="Courier New"/>
              </a:rPr>
              <a:t>uint8   </a:t>
            </a:r>
            <a:r>
              <a:rPr lang="en-US" altLang="zh-CN" sz="2000" dirty="0" smtClean="0">
                <a:solidFill>
                  <a:srgbClr val="000000"/>
                </a:solidFill>
              </a:rPr>
              <a:t>or  [</a:t>
            </a:r>
            <a:r>
              <a:rPr lang="en-US" altLang="zh-CN" sz="2000" dirty="0">
                <a:solidFill>
                  <a:srgbClr val="000000"/>
                </a:solidFill>
              </a:rPr>
              <a:t>0, 1] </a:t>
            </a:r>
            <a:r>
              <a:rPr lang="en-US" altLang="zh-CN" sz="20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double</a:t>
            </a:r>
            <a:endParaRPr lang="en-US" altLang="zh-CN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eaLnBrk="1" hangingPunct="1">
              <a:spcBef>
                <a:spcPts val="500"/>
              </a:spcBef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36562" r="30750" b="29062"/>
          <a:stretch>
            <a:fillRect/>
          </a:stretch>
        </p:blipFill>
        <p:spPr bwMode="auto">
          <a:xfrm>
            <a:off x="605564" y="3192665"/>
            <a:ext cx="51974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2" t="15936" r="37502" b="25313"/>
          <a:stretch>
            <a:fillRect/>
          </a:stretch>
        </p:blipFill>
        <p:spPr bwMode="auto">
          <a:xfrm>
            <a:off x="5361211" y="2900888"/>
            <a:ext cx="289560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66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93982" y="3265"/>
            <a:ext cx="2756058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3467" y="1783656"/>
            <a:ext cx="2293571" cy="12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m2double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gb2gray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503976" y="1774442"/>
            <a:ext cx="4534302" cy="79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Integer to Double Precision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RGB Color to 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Grayscale</a:t>
            </a:r>
            <a:endParaRPr lang="en-US" altLang="zh-CN" sz="2200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682" y="4289394"/>
            <a:ext cx="3909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0682" y="4761673"/>
            <a:ext cx="28935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Y = rgb2gray(X);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0682" y="5192560"/>
            <a:ext cx="30628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Z = im2double(</a:t>
            </a:r>
            <a:r>
              <a:rPr lang="en-US" sz="2200" dirty="0">
                <a:latin typeface="Courier New"/>
                <a:cs typeface="Courier New"/>
              </a:rPr>
              <a:t>Y</a:t>
            </a:r>
            <a:r>
              <a:rPr lang="en-US" sz="2200" dirty="0" smtClean="0">
                <a:latin typeface="Courier New"/>
                <a:cs typeface="Courier New"/>
              </a:rPr>
              <a:t>);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69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0507" y="3265"/>
            <a:ext cx="336302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Re-size / Crop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10682" y="1783656"/>
            <a:ext cx="1897162" cy="11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imresize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imcrop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getrect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3976" y="1774442"/>
            <a:ext cx="4600370" cy="11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Re-size image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Crop image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Get a rectangle from user’s input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9" name="Rectangle 8"/>
          <p:cNvSpPr/>
          <p:nvPr/>
        </p:nvSpPr>
        <p:spPr>
          <a:xfrm>
            <a:off x="1210682" y="4054482"/>
            <a:ext cx="3909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0682" y="4754139"/>
            <a:ext cx="37400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Y = </a:t>
            </a:r>
            <a:r>
              <a:rPr lang="en-US" sz="2200" dirty="0" err="1" smtClean="0">
                <a:latin typeface="Courier New"/>
                <a:cs typeface="Courier New"/>
              </a:rPr>
              <a:t>imresize</a:t>
            </a:r>
            <a:r>
              <a:rPr lang="en-US" sz="2200" dirty="0" smtClean="0">
                <a:latin typeface="Courier New"/>
                <a:cs typeface="Courier New"/>
              </a:rPr>
              <a:t>(X, 0.5);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0682" y="5445970"/>
            <a:ext cx="3570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 smtClean="0">
                <a:latin typeface="Courier New"/>
                <a:cs typeface="Courier New"/>
              </a:rPr>
              <a:t>Rect</a:t>
            </a:r>
            <a:r>
              <a:rPr lang="en-US" sz="2200" dirty="0" smtClean="0">
                <a:latin typeface="Courier New"/>
                <a:cs typeface="Courier New"/>
              </a:rPr>
              <a:t> = </a:t>
            </a:r>
            <a:r>
              <a:rPr lang="en-US" sz="2200" dirty="0" err="1" smtClean="0">
                <a:latin typeface="Courier New"/>
                <a:cs typeface="Courier New"/>
              </a:rPr>
              <a:t>getrect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Z = </a:t>
            </a:r>
            <a:r>
              <a:rPr lang="en-US" sz="2200" dirty="0" err="1" smtClean="0">
                <a:latin typeface="Courier New"/>
                <a:cs typeface="Courier New"/>
              </a:rPr>
              <a:t>imcrop</a:t>
            </a:r>
            <a:r>
              <a:rPr lang="en-US" sz="2200" dirty="0" smtClean="0">
                <a:latin typeface="Courier New"/>
                <a:cs typeface="Courier New"/>
              </a:rPr>
              <a:t>(X, </a:t>
            </a:r>
            <a:r>
              <a:rPr lang="en-US" sz="2200" dirty="0" err="1" smtClean="0">
                <a:latin typeface="Courier New"/>
                <a:cs typeface="Courier New"/>
              </a:rPr>
              <a:t>Rect</a:t>
            </a:r>
            <a:r>
              <a:rPr lang="en-US" sz="2200" dirty="0" smtClean="0">
                <a:latin typeface="Courier New"/>
                <a:cs typeface="Courier New"/>
              </a:rPr>
              <a:t>);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299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18064" y="3265"/>
            <a:ext cx="5507913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Geometrical Transform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3467" y="1783657"/>
            <a:ext cx="2293571" cy="119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</a:t>
            </a: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mrotate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imtransform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maketform</a:t>
            </a:r>
            <a:endParaRPr lang="en-US" altLang="zh-CN" sz="2200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8" name="Rectangle 7"/>
          <p:cNvSpPr/>
          <p:nvPr/>
        </p:nvSpPr>
        <p:spPr>
          <a:xfrm>
            <a:off x="1225364" y="4017777"/>
            <a:ext cx="3909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0682" y="4682658"/>
            <a:ext cx="35707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Y = </a:t>
            </a:r>
            <a:r>
              <a:rPr lang="en-US" sz="2200" dirty="0" err="1" smtClean="0">
                <a:latin typeface="Courier New"/>
                <a:cs typeface="Courier New"/>
              </a:rPr>
              <a:t>imrotate</a:t>
            </a:r>
            <a:r>
              <a:rPr lang="en-US" sz="2200" dirty="0" smtClean="0">
                <a:latin typeface="Courier New"/>
                <a:cs typeface="Courier New"/>
              </a:rPr>
              <a:t>(X</a:t>
            </a:r>
            <a:r>
              <a:rPr lang="en-US" sz="2200" smtClean="0">
                <a:latin typeface="Courier New"/>
                <a:cs typeface="Courier New"/>
              </a:rPr>
              <a:t>, 45)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03976" y="1774441"/>
            <a:ext cx="4600370" cy="120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Rotate image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Transform image (</a:t>
            </a:r>
            <a:r>
              <a:rPr lang="en-US" altLang="zh-CN" sz="2200" dirty="0" err="1" smtClean="0">
                <a:solidFill>
                  <a:srgbClr val="000000"/>
                </a:solidFill>
              </a:rPr>
              <a:t>eg</a:t>
            </a:r>
            <a:r>
              <a:rPr lang="en-US" altLang="zh-CN" sz="2200" dirty="0" smtClean="0">
                <a:solidFill>
                  <a:srgbClr val="000000"/>
                </a:solidFill>
              </a:rPr>
              <a:t>., affine)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Create a transformation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0058" y="5361378"/>
            <a:ext cx="54331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dirty="0">
                <a:latin typeface="Courier New"/>
                <a:cs typeface="Courier New"/>
              </a:rPr>
              <a:t>A = [1 0 0</a:t>
            </a:r>
            <a:r>
              <a:rPr lang="tr-TR" sz="2200" dirty="0" smtClean="0">
                <a:latin typeface="Courier New"/>
                <a:cs typeface="Courier New"/>
              </a:rPr>
              <a:t>; .</a:t>
            </a:r>
            <a:r>
              <a:rPr lang="tr-TR" sz="2200" dirty="0">
                <a:latin typeface="Courier New"/>
                <a:cs typeface="Courier New"/>
              </a:rPr>
              <a:t>5 1 0; </a:t>
            </a:r>
            <a:r>
              <a:rPr lang="tr-TR" sz="2200" dirty="0" smtClean="0">
                <a:latin typeface="Courier New"/>
                <a:cs typeface="Courier New"/>
              </a:rPr>
              <a:t>0 </a:t>
            </a:r>
            <a:r>
              <a:rPr lang="tr-TR" sz="2200" dirty="0">
                <a:latin typeface="Courier New"/>
                <a:cs typeface="Courier New"/>
              </a:rPr>
              <a:t>0 1];</a:t>
            </a:r>
          </a:p>
          <a:p>
            <a:r>
              <a:rPr lang="tr-TR" sz="2200" dirty="0" err="1">
                <a:latin typeface="Courier New"/>
                <a:cs typeface="Courier New"/>
              </a:rPr>
              <a:t>tform</a:t>
            </a:r>
            <a:r>
              <a:rPr lang="tr-TR" sz="2200" dirty="0">
                <a:latin typeface="Courier New"/>
                <a:cs typeface="Courier New"/>
              </a:rPr>
              <a:t> = </a:t>
            </a:r>
            <a:r>
              <a:rPr lang="tr-TR" sz="2200" dirty="0" err="1">
                <a:latin typeface="Courier New"/>
                <a:cs typeface="Courier New"/>
              </a:rPr>
              <a:t>maketform</a:t>
            </a:r>
            <a:r>
              <a:rPr lang="tr-TR" sz="2200" dirty="0">
                <a:latin typeface="Courier New"/>
                <a:cs typeface="Courier New"/>
              </a:rPr>
              <a:t>('</a:t>
            </a:r>
            <a:r>
              <a:rPr lang="tr-TR" sz="2200" dirty="0" err="1">
                <a:latin typeface="Courier New"/>
                <a:cs typeface="Courier New"/>
              </a:rPr>
              <a:t>affine</a:t>
            </a:r>
            <a:r>
              <a:rPr lang="tr-TR" sz="2200" dirty="0">
                <a:latin typeface="Courier New"/>
                <a:cs typeface="Courier New"/>
              </a:rPr>
              <a:t>', A);</a:t>
            </a:r>
          </a:p>
          <a:p>
            <a:r>
              <a:rPr lang="tr-TR" sz="2200" dirty="0">
                <a:latin typeface="Courier New"/>
                <a:cs typeface="Courier New"/>
              </a:rPr>
              <a:t>Z</a:t>
            </a:r>
            <a:r>
              <a:rPr lang="tr-TR" sz="2200" dirty="0" smtClean="0">
                <a:latin typeface="Courier New"/>
                <a:cs typeface="Courier New"/>
              </a:rPr>
              <a:t> </a:t>
            </a:r>
            <a:r>
              <a:rPr lang="tr-TR" sz="2200" dirty="0">
                <a:latin typeface="Courier New"/>
                <a:cs typeface="Courier New"/>
              </a:rPr>
              <a:t>= </a:t>
            </a:r>
            <a:r>
              <a:rPr lang="tr-TR" sz="2200" dirty="0" err="1">
                <a:latin typeface="Courier New"/>
                <a:cs typeface="Courier New"/>
              </a:rPr>
              <a:t>imtransform</a:t>
            </a:r>
            <a:r>
              <a:rPr lang="tr-TR" sz="2200" dirty="0">
                <a:latin typeface="Courier New"/>
                <a:cs typeface="Courier New"/>
              </a:rPr>
              <a:t>(X, </a:t>
            </a:r>
            <a:r>
              <a:rPr lang="tr-TR" sz="2200" dirty="0" err="1">
                <a:latin typeface="Courier New"/>
                <a:cs typeface="Courier New"/>
              </a:rPr>
              <a:t>tform</a:t>
            </a:r>
            <a:r>
              <a:rPr lang="tr-TR" sz="2200" dirty="0">
                <a:latin typeface="Courier New"/>
                <a:cs typeface="Courier New"/>
              </a:rPr>
              <a:t>);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1258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41557" y="3265"/>
            <a:ext cx="206093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3468" y="1783656"/>
            <a:ext cx="1875140" cy="13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</a:t>
            </a:r>
            <a:r>
              <a:rPr lang="en-US" altLang="zh-CN" sz="2200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special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</a:t>
            </a: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ilter2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medfilt2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50375" y="1774441"/>
            <a:ext cx="4600370" cy="120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Create a filter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Apply filter to image</a:t>
            </a:r>
          </a:p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Apply Median filter to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5364" y="4017777"/>
            <a:ext cx="4925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</a:p>
          <a:p>
            <a:r>
              <a:rPr lang="tr-TR" sz="2200" dirty="0">
                <a:latin typeface="Courier New"/>
                <a:cs typeface="Courier New"/>
              </a:rPr>
              <a:t>XG = im2double(rgb2gray(X));</a:t>
            </a:r>
            <a:endParaRPr lang="en-US" sz="2200" dirty="0" smtClean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682" y="5042350"/>
            <a:ext cx="5602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h </a:t>
            </a:r>
            <a:r>
              <a:rPr lang="en-US" sz="2200" dirty="0">
                <a:latin typeface="Courier New"/>
                <a:cs typeface="Courier New"/>
              </a:rPr>
              <a:t>= </a:t>
            </a:r>
            <a:r>
              <a:rPr lang="en-US" sz="2200" dirty="0" err="1">
                <a:latin typeface="Courier New"/>
                <a:cs typeface="Courier New"/>
              </a:rPr>
              <a:t>fspecial</a:t>
            </a:r>
            <a:r>
              <a:rPr lang="en-US" sz="2200" dirty="0">
                <a:latin typeface="Courier New"/>
                <a:cs typeface="Courier New"/>
              </a:rPr>
              <a:t>('</a:t>
            </a:r>
            <a:r>
              <a:rPr lang="en-US" sz="2200" dirty="0" err="1">
                <a:latin typeface="Courier New"/>
                <a:cs typeface="Courier New"/>
              </a:rPr>
              <a:t>gaussian</a:t>
            </a:r>
            <a:r>
              <a:rPr lang="en-US" sz="2200" dirty="0">
                <a:latin typeface="Courier New"/>
                <a:cs typeface="Courier New"/>
              </a:rPr>
              <a:t>', 10, 3); </a:t>
            </a:r>
            <a:endParaRPr lang="en-US" sz="2200" dirty="0" smtClean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5364" y="5686313"/>
            <a:ext cx="34014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Y </a:t>
            </a:r>
            <a:r>
              <a:rPr lang="en-US" sz="2200" dirty="0">
                <a:latin typeface="Courier New"/>
                <a:cs typeface="Courier New"/>
              </a:rPr>
              <a:t>= filter2(h, XG)</a:t>
            </a:r>
            <a:r>
              <a:rPr lang="en-US" sz="2200" dirty="0" smtClean="0">
                <a:latin typeface="Courier New"/>
                <a:cs typeface="Courier New"/>
              </a:rPr>
              <a:t>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52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34434" y="3265"/>
            <a:ext cx="367518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703" y="1123111"/>
            <a:ext cx="1727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Functions</a:t>
            </a:r>
            <a:endParaRPr lang="en-US" sz="3000" b="1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03468" y="1783657"/>
            <a:ext cx="942846" cy="4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edge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046" y="3422690"/>
            <a:ext cx="1546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Example</a:t>
            </a:r>
            <a:endParaRPr lang="en-US" sz="3000" b="1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03976" y="1774442"/>
            <a:ext cx="4600370" cy="54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altLang="zh-CN" sz="2200" dirty="0" smtClean="0">
                <a:solidFill>
                  <a:srgbClr val="000000"/>
                </a:solidFill>
              </a:rPr>
              <a:t>Compute edge for the given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5364" y="4017777"/>
            <a:ext cx="4925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urier New"/>
                <a:cs typeface="Courier New"/>
              </a:rPr>
              <a:t>X =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imread</a:t>
            </a:r>
            <a:r>
              <a:rPr lang="en-US" sz="2200" dirty="0" smtClean="0">
                <a:latin typeface="Courier New"/>
                <a:cs typeface="Courier New"/>
              </a:rPr>
              <a:t>(’</a:t>
            </a:r>
            <a:r>
              <a:rPr lang="en-US" sz="2200" dirty="0" err="1" smtClean="0">
                <a:latin typeface="Courier New"/>
                <a:cs typeface="Courier New"/>
              </a:rPr>
              <a:t>mug.jpg</a:t>
            </a:r>
            <a:r>
              <a:rPr lang="en-US" sz="2200" dirty="0" smtClean="0">
                <a:latin typeface="Courier New"/>
                <a:cs typeface="Courier New"/>
              </a:rPr>
              <a:t>');</a:t>
            </a:r>
          </a:p>
          <a:p>
            <a:r>
              <a:rPr lang="tr-TR" sz="2200" dirty="0">
                <a:latin typeface="Courier New"/>
                <a:cs typeface="Courier New"/>
              </a:rPr>
              <a:t>XG = im2double(rgb2gray(X));</a:t>
            </a:r>
            <a:endParaRPr lang="en-US" sz="2200" dirty="0" smtClean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0682" y="5042350"/>
            <a:ext cx="3909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latin typeface="Courier New"/>
                <a:cs typeface="Courier New"/>
              </a:rPr>
              <a:t>Y = </a:t>
            </a:r>
            <a:r>
              <a:rPr lang="fr-FR" sz="2200" dirty="0" err="1">
                <a:latin typeface="Courier New"/>
                <a:cs typeface="Courier New"/>
              </a:rPr>
              <a:t>edge</a:t>
            </a:r>
            <a:r>
              <a:rPr lang="fr-FR" sz="2200" dirty="0">
                <a:latin typeface="Courier New"/>
                <a:cs typeface="Courier New"/>
              </a:rPr>
              <a:t>(XG, '</a:t>
            </a:r>
            <a:r>
              <a:rPr lang="fr-FR" sz="2200" dirty="0" err="1">
                <a:latin typeface="Courier New"/>
                <a:cs typeface="Courier New"/>
              </a:rPr>
              <a:t>sobel</a:t>
            </a:r>
            <a:r>
              <a:rPr lang="fr-FR" sz="2200" dirty="0">
                <a:latin typeface="Courier New"/>
                <a:cs typeface="Courier New"/>
              </a:rPr>
              <a:t>');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5364" y="5781896"/>
            <a:ext cx="3909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smtClean="0">
                <a:latin typeface="Courier New"/>
                <a:cs typeface="Courier New"/>
              </a:rPr>
              <a:t>Z </a:t>
            </a:r>
            <a:r>
              <a:rPr lang="fr-FR" sz="2200" dirty="0">
                <a:latin typeface="Courier New"/>
                <a:cs typeface="Courier New"/>
              </a:rPr>
              <a:t>= </a:t>
            </a:r>
            <a:r>
              <a:rPr lang="fr-FR" sz="2200" dirty="0" err="1">
                <a:latin typeface="Courier New"/>
                <a:cs typeface="Courier New"/>
              </a:rPr>
              <a:t>edge</a:t>
            </a:r>
            <a:r>
              <a:rPr lang="fr-FR" sz="2200" dirty="0">
                <a:latin typeface="Courier New"/>
                <a:cs typeface="Courier New"/>
              </a:rPr>
              <a:t>(XG, </a:t>
            </a:r>
            <a:r>
              <a:rPr lang="fr-FR" sz="2200" dirty="0" smtClean="0">
                <a:latin typeface="Courier New"/>
                <a:cs typeface="Courier New"/>
              </a:rPr>
              <a:t>‘</a:t>
            </a:r>
            <a:r>
              <a:rPr lang="fr-FR" sz="2200" dirty="0" err="1" smtClean="0">
                <a:latin typeface="Courier New"/>
                <a:cs typeface="Courier New"/>
              </a:rPr>
              <a:t>canny</a:t>
            </a:r>
            <a:r>
              <a:rPr lang="fr-FR" sz="2200" dirty="0" smtClean="0">
                <a:latin typeface="Courier New"/>
                <a:cs typeface="Courier New"/>
              </a:rPr>
              <a:t>'</a:t>
            </a:r>
            <a:r>
              <a:rPr lang="fr-FR" sz="2200" dirty="0">
                <a:latin typeface="Courier New"/>
                <a:cs typeface="Courier New"/>
              </a:rPr>
              <a:t>);</a:t>
            </a:r>
            <a:endParaRPr lang="en-US"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71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597</Words>
  <Application>Microsoft Macintosh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MATLAB for Image Processing</vt:lpstr>
      <vt:lpstr>Introduction</vt:lpstr>
      <vt:lpstr>Import / Export /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Image Processing and Visualization</dc:title>
  <dc:creator>Feng Zhou</dc:creator>
  <cp:lastModifiedBy>Feng Zhou</cp:lastModifiedBy>
  <cp:revision>306</cp:revision>
  <dcterms:created xsi:type="dcterms:W3CDTF">2013-08-26T15:57:59Z</dcterms:created>
  <dcterms:modified xsi:type="dcterms:W3CDTF">2013-08-28T16:44:08Z</dcterms:modified>
</cp:coreProperties>
</file>