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3"/>
  </p:normalViewPr>
  <p:slideViewPr>
    <p:cSldViewPr snapToGrid="0" snapToObjects="1">
      <p:cViewPr>
        <p:scale>
          <a:sx n="115" d="100"/>
          <a:sy n="115" d="100"/>
        </p:scale>
        <p:origin x="-11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D11FB-2AAE-E843-8C56-DD687F0C6C4F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6DC-6A26-0A44-873B-A6266ADD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F0E4-D163-2A44-858F-EDE75258F3A6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0281-7702-324D-B7F8-247864409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05086" y="781396"/>
            <a:ext cx="10866477" cy="5305551"/>
            <a:chOff x="858082" y="1289718"/>
            <a:chExt cx="9479718" cy="4298281"/>
          </a:xfrm>
        </p:grpSpPr>
        <p:sp>
          <p:nvSpPr>
            <p:cNvPr id="22" name="TextBox 21"/>
            <p:cNvSpPr txBox="1"/>
            <p:nvPr/>
          </p:nvSpPr>
          <p:spPr>
            <a:xfrm>
              <a:off x="906956" y="4473471"/>
              <a:ext cx="1205411" cy="1114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Input: constant-q features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</a:t>
              </a:r>
            </a:p>
            <a:p>
              <a:r>
                <a:rPr lang="en-US" sz="800" b="1" dirty="0" smtClean="0"/>
                <a:t>(</a:t>
              </a:r>
              <a:r>
                <a:rPr lang="en-US" sz="800" b="1" dirty="0" err="1" smtClean="0"/>
                <a:t>num_frequencies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num_timesteps</a:t>
              </a:r>
              <a:r>
                <a:rPr lang="en-US" sz="800" b="1" dirty="0" smtClean="0"/>
                <a:t>) = (463, n)</a:t>
              </a:r>
              <a:endParaRPr lang="en-US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5757" y="1289718"/>
              <a:ext cx="1175172" cy="1114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1D convolution:</a:t>
              </a:r>
            </a:p>
            <a:p>
              <a:r>
                <a:rPr lang="en-US" sz="800" b="1" dirty="0" smtClean="0"/>
                <a:t>(</a:t>
              </a:r>
              <a:r>
                <a:rPr lang="en-US" sz="800" b="1" dirty="0" err="1" smtClean="0"/>
                <a:t>num_filters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filter_height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filter_width</a:t>
              </a:r>
              <a:r>
                <a:rPr lang="en-US" sz="800" b="1" dirty="0" smtClean="0"/>
                <a:t>) = (15, 463, 1)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Activation: </a:t>
              </a:r>
              <a:r>
                <a:rPr lang="en-US" sz="800" b="1" dirty="0" err="1" smtClean="0"/>
                <a:t>ReLU</a:t>
              </a:r>
              <a:endParaRPr lang="en-US" sz="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361" y="4466429"/>
              <a:ext cx="1209220" cy="62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Feature maps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num_channels</a:t>
              </a:r>
              <a:r>
                <a:rPr lang="en-US" sz="800" b="1" dirty="0" smtClean="0"/>
                <a:t>, </a:t>
              </a:r>
            </a:p>
            <a:p>
              <a:r>
                <a:rPr lang="en-US" sz="800" b="1" dirty="0" err="1" smtClean="0"/>
                <a:t>feature_height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feature_width</a:t>
              </a:r>
              <a:r>
                <a:rPr lang="en-US" sz="800" b="1" dirty="0" smtClean="0"/>
                <a:t>) = (15, 1, n )</a:t>
              </a:r>
              <a:endParaRPr lang="en-US" sz="8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95361" y="1351261"/>
              <a:ext cx="1012220" cy="82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LSTM:</a:t>
              </a:r>
            </a:p>
            <a:p>
              <a:r>
                <a:rPr lang="en-US" sz="800" b="1" dirty="0" smtClean="0"/>
                <a:t>(</a:t>
              </a:r>
              <a:r>
                <a:rPr lang="en-US" sz="800" b="1" dirty="0" err="1" smtClean="0"/>
                <a:t>hidden_size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output_size</a:t>
              </a:r>
              <a:r>
                <a:rPr lang="en-US" sz="800" b="1" dirty="0" smtClean="0"/>
                <a:t>) = (</a:t>
              </a:r>
              <a:r>
                <a:rPr lang="en-US" sz="800" b="1" dirty="0" err="1" smtClean="0"/>
                <a:t>embed_size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embed_size</a:t>
              </a:r>
              <a:r>
                <a:rPr lang="en-US" sz="800" b="1" dirty="0" smtClean="0"/>
                <a:t>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7738" y="2005638"/>
              <a:ext cx="726315" cy="25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Reshape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41714" y="4472366"/>
              <a:ext cx="1116462" cy="62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Reshaped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num_timesteps</a:t>
              </a:r>
              <a:r>
                <a:rPr lang="en-US" sz="800" b="1" dirty="0" smtClean="0"/>
                <a:t>,  </a:t>
              </a:r>
              <a:r>
                <a:rPr lang="en-US" sz="800" b="1" dirty="0" err="1" smtClean="0"/>
                <a:t>num_samples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embed_size</a:t>
              </a:r>
              <a:r>
                <a:rPr lang="en-US" sz="800" b="1" dirty="0" smtClean="0"/>
                <a:t>) = (n, 1, 15 )</a:t>
              </a:r>
              <a:endParaRPr lang="en-US" sz="8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14969" y="2001568"/>
              <a:ext cx="833297" cy="25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err="1" smtClean="0"/>
                <a:t>MeanPool</a:t>
              </a:r>
              <a:endParaRPr lang="en-US" sz="800" b="1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21384" y="4466429"/>
              <a:ext cx="1146997" cy="62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LSTM output </a:t>
              </a:r>
            </a:p>
            <a:p>
              <a:endParaRPr lang="en-US" sz="800" b="1" dirty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num_timesteps</a:t>
              </a:r>
              <a:r>
                <a:rPr lang="en-US" sz="800" b="1" dirty="0" smtClean="0"/>
                <a:t>,  </a:t>
              </a:r>
              <a:r>
                <a:rPr lang="en-US" sz="800" b="1" dirty="0" err="1" smtClean="0"/>
                <a:t>num_samples</a:t>
              </a:r>
              <a:r>
                <a:rPr lang="en-US" sz="800" b="1" dirty="0" smtClean="0"/>
                <a:t>,</a:t>
              </a:r>
            </a:p>
            <a:p>
              <a:r>
                <a:rPr lang="en-US" sz="800" b="1" dirty="0" err="1"/>
                <a:t>o</a:t>
              </a:r>
              <a:r>
                <a:rPr lang="en-US" sz="800" b="1" dirty="0" err="1" smtClean="0"/>
                <a:t>utput_size</a:t>
              </a:r>
              <a:r>
                <a:rPr lang="en-US" sz="800" b="1" dirty="0" smtClean="0"/>
                <a:t>) = (n, 1, 15 )</a:t>
              </a:r>
              <a:endParaRPr lang="en-US" sz="8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17187" y="4468948"/>
              <a:ext cx="1154039" cy="53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err="1" smtClean="0"/>
                <a:t>MeanPool</a:t>
              </a:r>
              <a:r>
                <a:rPr lang="en-US" sz="800" b="1" dirty="0" smtClean="0"/>
                <a:t> output </a:t>
              </a:r>
            </a:p>
            <a:p>
              <a:endParaRPr lang="en-US" sz="800" b="1" dirty="0"/>
            </a:p>
            <a:p>
              <a:r>
                <a:rPr lang="en-US" sz="800" b="1" dirty="0" smtClean="0"/>
                <a:t>dim: (1,15 )</a:t>
              </a:r>
              <a:endParaRPr lang="en-US" sz="800" b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548913" y="1721519"/>
              <a:ext cx="1269037" cy="53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Dense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Activation: </a:t>
              </a:r>
              <a:r>
                <a:rPr lang="en-US" sz="800" b="1" dirty="0" err="1" smtClean="0"/>
                <a:t>Softmax</a:t>
              </a:r>
              <a:endParaRPr lang="en-US" sz="800" b="1" dirty="0" smtClean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227758" y="4544452"/>
              <a:ext cx="1110042" cy="97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Final output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num_samples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num_speakers</a:t>
              </a:r>
              <a:r>
                <a:rPr lang="en-US" sz="800" b="1" dirty="0" smtClean="0"/>
                <a:t>) = (1, 53)</a:t>
              </a:r>
              <a:endParaRPr lang="en-US" sz="800" b="1" dirty="0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858082" y="2221513"/>
              <a:ext cx="9153936" cy="2299487"/>
              <a:chOff x="96167" y="1360403"/>
              <a:chExt cx="4192104" cy="82981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6167" y="1405367"/>
                <a:ext cx="458535" cy="736781"/>
                <a:chOff x="600890" y="1397726"/>
                <a:chExt cx="3540035" cy="2743200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600890" y="1397726"/>
                  <a:ext cx="3540035" cy="2743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773689" y="1568824"/>
                  <a:ext cx="561703" cy="239357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451582" y="1568824"/>
                  <a:ext cx="561703" cy="239357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411007" y="1568824"/>
                  <a:ext cx="561703" cy="239357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8759" y="2661109"/>
                  <a:ext cx="746774" cy="209006"/>
                  <a:chOff x="2181500" y="2664823"/>
                  <a:chExt cx="746774" cy="209006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2181500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2449465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2719268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" name="Right Arrow 20"/>
              <p:cNvSpPr/>
              <p:nvPr/>
            </p:nvSpPr>
            <p:spPr>
              <a:xfrm>
                <a:off x="584918" y="1719034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33018" y="1537119"/>
                <a:ext cx="453972" cy="461419"/>
                <a:chOff x="2439842" y="1683263"/>
                <a:chExt cx="1236875" cy="1086831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439842" y="2457014"/>
                  <a:ext cx="1236875" cy="313080"/>
                  <a:chOff x="2439842" y="2457014"/>
                  <a:chExt cx="1236875" cy="31308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439842" y="2457014"/>
                    <a:ext cx="123687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500217" y="2509978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37071" y="2509978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1686" y="2509978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047047" y="2568310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439842" y="1683263"/>
                  <a:ext cx="1236875" cy="313080"/>
                  <a:chOff x="2439842" y="1683263"/>
                  <a:chExt cx="1236875" cy="313080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2439842" y="1683263"/>
                    <a:ext cx="123687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522600" y="173625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2759454" y="173625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444069" y="173625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3069430" y="1794584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 rot="5400000">
                  <a:off x="2923202" y="2172528"/>
                  <a:ext cx="260920" cy="104562"/>
                  <a:chOff x="2181500" y="2664823"/>
                  <a:chExt cx="746774" cy="209006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181500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2449465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2719268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1591545" y="1365203"/>
                <a:ext cx="425637" cy="803391"/>
                <a:chOff x="4445241" y="1603794"/>
                <a:chExt cx="868126" cy="136675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445242" y="1603794"/>
                  <a:ext cx="868125" cy="313080"/>
                  <a:chOff x="4308810" y="1644715"/>
                  <a:chExt cx="868125" cy="313080"/>
                </a:xfrm>
              </p:grpSpPr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4308810" y="1644715"/>
                    <a:ext cx="86812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4391568" y="1697704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926994" y="168937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4628434" y="1756899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840958" y="2007231"/>
                  <a:ext cx="108092" cy="553901"/>
                  <a:chOff x="4870349" y="2071504"/>
                  <a:chExt cx="108092" cy="553901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 rot="5400000">
                    <a:off x="4792170" y="2149683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 rot="5400000">
                    <a:off x="4795700" y="2442664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4445241" y="2657466"/>
                  <a:ext cx="868125" cy="313080"/>
                  <a:chOff x="4308810" y="1644715"/>
                  <a:chExt cx="868125" cy="313080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308810" y="1644715"/>
                    <a:ext cx="86812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391568" y="1697704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4926994" y="168937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4628434" y="1756899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0" name="Group 129"/>
              <p:cNvGrpSpPr/>
              <p:nvPr/>
            </p:nvGrpSpPr>
            <p:grpSpPr>
              <a:xfrm>
                <a:off x="3105091" y="1673193"/>
                <a:ext cx="627770" cy="209963"/>
                <a:chOff x="4308810" y="1644715"/>
                <a:chExt cx="868125" cy="313080"/>
              </a:xfrm>
            </p:grpSpPr>
            <p:sp>
              <p:nvSpPr>
                <p:cNvPr id="148" name="Rounded Rectangle 147"/>
                <p:cNvSpPr/>
                <p:nvPr/>
              </p:nvSpPr>
              <p:spPr>
                <a:xfrm>
                  <a:off x="4308810" y="1644715"/>
                  <a:ext cx="868125" cy="3130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391568" y="1697704"/>
                  <a:ext cx="196257" cy="22122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926994" y="1689372"/>
                  <a:ext cx="196257" cy="22122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4628434" y="1756899"/>
                  <a:ext cx="260920" cy="104562"/>
                  <a:chOff x="2181500" y="2664823"/>
                  <a:chExt cx="746774" cy="209006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2181500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2449465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2719268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" name="Group 172"/>
              <p:cNvGrpSpPr/>
              <p:nvPr/>
            </p:nvGrpSpPr>
            <p:grpSpPr>
              <a:xfrm>
                <a:off x="4078308" y="1374583"/>
                <a:ext cx="209963" cy="815635"/>
                <a:chOff x="4540213" y="3756158"/>
                <a:chExt cx="209963" cy="815635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 rot="5400000">
                  <a:off x="4237377" y="4058994"/>
                  <a:ext cx="815635" cy="2099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rot="5400000">
                  <a:off x="4574235" y="3793229"/>
                  <a:ext cx="141920" cy="14836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 rot="5400000">
                  <a:off x="4575088" y="4387831"/>
                  <a:ext cx="141920" cy="14836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4603342" y="3971114"/>
                  <a:ext cx="71600" cy="392720"/>
                  <a:chOff x="4603342" y="3971114"/>
                  <a:chExt cx="71600" cy="392720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 rot="5400000">
                    <a:off x="4545541" y="4234432"/>
                    <a:ext cx="188680" cy="70123"/>
                    <a:chOff x="2181500" y="2664823"/>
                    <a:chExt cx="746774" cy="209006"/>
                  </a:xfrm>
                </p:grpSpPr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" name="Group 167"/>
                  <p:cNvGrpSpPr/>
                  <p:nvPr/>
                </p:nvGrpSpPr>
                <p:grpSpPr>
                  <a:xfrm rot="5400000">
                    <a:off x="4544064" y="4030392"/>
                    <a:ext cx="188680" cy="70123"/>
                    <a:chOff x="2181500" y="2664823"/>
                    <a:chExt cx="746774" cy="209006"/>
                  </a:xfrm>
                </p:grpSpPr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5" name="Right Arrow 174"/>
              <p:cNvSpPr/>
              <p:nvPr/>
            </p:nvSpPr>
            <p:spPr>
              <a:xfrm>
                <a:off x="1335841" y="1727149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ight Arrow 175"/>
              <p:cNvSpPr/>
              <p:nvPr/>
            </p:nvSpPr>
            <p:spPr>
              <a:xfrm>
                <a:off x="2065423" y="1721485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2354476" y="1360403"/>
                <a:ext cx="425637" cy="803391"/>
                <a:chOff x="4445241" y="1603794"/>
                <a:chExt cx="868126" cy="1366752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4445242" y="1603794"/>
                  <a:ext cx="868125" cy="313080"/>
                  <a:chOff x="4308810" y="1644715"/>
                  <a:chExt cx="868125" cy="313080"/>
                </a:xfrm>
              </p:grpSpPr>
              <p:sp>
                <p:nvSpPr>
                  <p:cNvPr id="196" name="Rounded Rectangle 195"/>
                  <p:cNvSpPr/>
                  <p:nvPr/>
                </p:nvSpPr>
                <p:spPr>
                  <a:xfrm>
                    <a:off x="4308810" y="1644715"/>
                    <a:ext cx="86812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4391568" y="1697704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4926994" y="168937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4628434" y="1756899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200" name="Oval 199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Oval 200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Oval 201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4840958" y="2007231"/>
                  <a:ext cx="108092" cy="553901"/>
                  <a:chOff x="4870349" y="2071504"/>
                  <a:chExt cx="108092" cy="553901"/>
                </a:xfrm>
              </p:grpSpPr>
              <p:grpSp>
                <p:nvGrpSpPr>
                  <p:cNvPr id="188" name="Group 187"/>
                  <p:cNvGrpSpPr/>
                  <p:nvPr/>
                </p:nvGrpSpPr>
                <p:grpSpPr>
                  <a:xfrm rot="5400000">
                    <a:off x="4792170" y="2149683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5400000">
                    <a:off x="4795700" y="2442664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4445241" y="2657466"/>
                  <a:ext cx="868125" cy="313080"/>
                  <a:chOff x="4308810" y="1644715"/>
                  <a:chExt cx="868125" cy="313080"/>
                </a:xfrm>
              </p:grpSpPr>
              <p:sp>
                <p:nvSpPr>
                  <p:cNvPr id="181" name="Rounded Rectangle 180"/>
                  <p:cNvSpPr/>
                  <p:nvPr/>
                </p:nvSpPr>
                <p:spPr>
                  <a:xfrm>
                    <a:off x="4308810" y="1644715"/>
                    <a:ext cx="86812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4391568" y="1697704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4926994" y="168937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4628434" y="1756899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03" name="Right Arrow 202"/>
              <p:cNvSpPr/>
              <p:nvPr/>
            </p:nvSpPr>
            <p:spPr>
              <a:xfrm>
                <a:off x="2815378" y="1723318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ight Arrow 203"/>
              <p:cNvSpPr/>
              <p:nvPr/>
            </p:nvSpPr>
            <p:spPr>
              <a:xfrm>
                <a:off x="3797597" y="1723317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15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71891" y="698268"/>
            <a:ext cx="10949301" cy="5463991"/>
            <a:chOff x="721768" y="1319876"/>
            <a:chExt cx="9402639" cy="4300714"/>
          </a:xfrm>
        </p:grpSpPr>
        <p:sp>
          <p:nvSpPr>
            <p:cNvPr id="24" name="TextBox 23"/>
            <p:cNvSpPr txBox="1"/>
            <p:nvPr/>
          </p:nvSpPr>
          <p:spPr>
            <a:xfrm>
              <a:off x="721768" y="2486874"/>
              <a:ext cx="5652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Feature maps: Dim: (</a:t>
              </a:r>
              <a:r>
                <a:rPr lang="en-US" sz="700" dirty="0" err="1" smtClean="0"/>
                <a:t>num_channels</a:t>
              </a:r>
              <a:r>
                <a:rPr lang="en-US" sz="700" dirty="0" smtClean="0"/>
                <a:t>, </a:t>
              </a:r>
            </a:p>
            <a:p>
              <a:r>
                <a:rPr lang="en-US" sz="700" dirty="0" err="1" smtClean="0"/>
                <a:t>feature_height</a:t>
              </a:r>
              <a:r>
                <a:rPr lang="en-US" sz="700" dirty="0" smtClean="0"/>
                <a:t>, </a:t>
              </a:r>
              <a:r>
                <a:rPr lang="en-US" sz="700" dirty="0" err="1" smtClean="0"/>
                <a:t>feature_width</a:t>
              </a:r>
              <a:r>
                <a:rPr lang="en-US" sz="700" dirty="0" smtClean="0"/>
                <a:t>) = (15, 1, n )</a:t>
              </a:r>
              <a:endParaRPr lang="en-US" sz="7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45744" y="2044731"/>
              <a:ext cx="580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Flatten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404814" y="2491517"/>
              <a:ext cx="565222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Feature maps: Dim: (</a:t>
              </a:r>
              <a:r>
                <a:rPr lang="en-US" sz="700" dirty="0" err="1" smtClean="0"/>
                <a:t>num_channels</a:t>
              </a:r>
              <a:r>
                <a:rPr lang="en-US" sz="700" dirty="0" smtClean="0"/>
                <a:t>, </a:t>
              </a:r>
            </a:p>
            <a:p>
              <a:r>
                <a:rPr lang="en-US" sz="700" dirty="0" err="1" smtClean="0"/>
                <a:t>feature_height</a:t>
              </a:r>
              <a:r>
                <a:rPr lang="en-US" sz="700" dirty="0" smtClean="0"/>
                <a:t>, </a:t>
              </a:r>
              <a:r>
                <a:rPr lang="en-US" sz="700" dirty="0" err="1" smtClean="0"/>
                <a:t>feature_width</a:t>
              </a:r>
              <a:r>
                <a:rPr lang="en-US" sz="700" dirty="0" smtClean="0"/>
                <a:t>) = (15, 1, n-2)</a:t>
              </a:r>
              <a:endParaRPr lang="en-US" sz="7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1768" y="1716749"/>
              <a:ext cx="8980200" cy="3396632"/>
              <a:chOff x="96167" y="1175113"/>
              <a:chExt cx="2887016" cy="121457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6167" y="1405367"/>
                <a:ext cx="458535" cy="736781"/>
                <a:chOff x="600890" y="1397726"/>
                <a:chExt cx="3540035" cy="2743200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600890" y="1397726"/>
                  <a:ext cx="3540035" cy="2743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773689" y="1568824"/>
                  <a:ext cx="561703" cy="239357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451582" y="1568824"/>
                  <a:ext cx="561703" cy="239357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411007" y="1568824"/>
                  <a:ext cx="561703" cy="239357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8759" y="2661109"/>
                  <a:ext cx="746774" cy="209006"/>
                  <a:chOff x="2181500" y="2664823"/>
                  <a:chExt cx="746774" cy="209006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2181500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2449465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2719268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" name="Right Arrow 20"/>
              <p:cNvSpPr/>
              <p:nvPr/>
            </p:nvSpPr>
            <p:spPr>
              <a:xfrm>
                <a:off x="584918" y="1719034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33018" y="1537119"/>
                <a:ext cx="453972" cy="461419"/>
                <a:chOff x="2439842" y="1683263"/>
                <a:chExt cx="1236875" cy="1086831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439842" y="2457014"/>
                  <a:ext cx="1236875" cy="313080"/>
                  <a:chOff x="2439842" y="2457014"/>
                  <a:chExt cx="1236875" cy="31308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439842" y="2457014"/>
                    <a:ext cx="123687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500217" y="2509978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37071" y="2509978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1686" y="2509978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047047" y="2568310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439842" y="1683263"/>
                  <a:ext cx="1236875" cy="313080"/>
                  <a:chOff x="2439842" y="1683263"/>
                  <a:chExt cx="1236875" cy="313080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2439842" y="1683263"/>
                    <a:ext cx="1236875" cy="31308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522600" y="173625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2759454" y="173625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444069" y="1736252"/>
                    <a:ext cx="196257" cy="221226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3069430" y="1794584"/>
                    <a:ext cx="260920" cy="104562"/>
                    <a:chOff x="2181500" y="2664823"/>
                    <a:chExt cx="746774" cy="209006"/>
                  </a:xfrm>
                </p:grpSpPr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 rot="5400000">
                  <a:off x="2923202" y="2172528"/>
                  <a:ext cx="260920" cy="104562"/>
                  <a:chOff x="2181500" y="2664823"/>
                  <a:chExt cx="746774" cy="209006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181500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2449465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2719268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" name="Group 172"/>
              <p:cNvGrpSpPr/>
              <p:nvPr/>
            </p:nvGrpSpPr>
            <p:grpSpPr>
              <a:xfrm>
                <a:off x="2773220" y="1359081"/>
                <a:ext cx="209963" cy="815635"/>
                <a:chOff x="4540213" y="3756158"/>
                <a:chExt cx="209963" cy="815635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 rot="5400000">
                  <a:off x="4237377" y="4058994"/>
                  <a:ext cx="815635" cy="2099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rot="5400000">
                  <a:off x="4574235" y="3793229"/>
                  <a:ext cx="141920" cy="14836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 rot="5400000">
                  <a:off x="4575088" y="4387831"/>
                  <a:ext cx="141920" cy="14836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4603342" y="3971114"/>
                  <a:ext cx="71600" cy="392720"/>
                  <a:chOff x="4603342" y="3971114"/>
                  <a:chExt cx="71600" cy="392720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 rot="5400000">
                    <a:off x="4545541" y="4234432"/>
                    <a:ext cx="188680" cy="70123"/>
                    <a:chOff x="2181500" y="2664823"/>
                    <a:chExt cx="746774" cy="209006"/>
                  </a:xfrm>
                </p:grpSpPr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" name="Group 167"/>
                  <p:cNvGrpSpPr/>
                  <p:nvPr/>
                </p:nvGrpSpPr>
                <p:grpSpPr>
                  <a:xfrm rot="5400000">
                    <a:off x="4544064" y="4030392"/>
                    <a:ext cx="188680" cy="70123"/>
                    <a:chOff x="2181500" y="2664823"/>
                    <a:chExt cx="746774" cy="209006"/>
                  </a:xfrm>
                </p:grpSpPr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5" name="Right Arrow 174"/>
              <p:cNvSpPr/>
              <p:nvPr/>
            </p:nvSpPr>
            <p:spPr>
              <a:xfrm>
                <a:off x="1335841" y="1727149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ight Arrow 175"/>
              <p:cNvSpPr/>
              <p:nvPr/>
            </p:nvSpPr>
            <p:spPr>
              <a:xfrm>
                <a:off x="1973802" y="1726375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2501527" y="1729061"/>
                <a:ext cx="225924" cy="10045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85018" y="1547559"/>
                <a:ext cx="341822" cy="456192"/>
                <a:chOff x="1597582" y="1511941"/>
                <a:chExt cx="341822" cy="45619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597583" y="1511941"/>
                  <a:ext cx="341821" cy="132920"/>
                  <a:chOff x="1597583" y="1511941"/>
                  <a:chExt cx="341821" cy="132920"/>
                </a:xfrm>
              </p:grpSpPr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97583" y="1511941"/>
                    <a:ext cx="341821" cy="13292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1627958" y="1534438"/>
                    <a:ext cx="72032" cy="939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843768" y="1538548"/>
                    <a:ext cx="72032" cy="939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1720889" y="1553155"/>
                    <a:ext cx="95766" cy="44392"/>
                    <a:chOff x="2181500" y="2664823"/>
                    <a:chExt cx="746774" cy="209006"/>
                  </a:xfrm>
                </p:grpSpPr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7" name="Group 126"/>
                <p:cNvGrpSpPr/>
                <p:nvPr/>
              </p:nvGrpSpPr>
              <p:grpSpPr>
                <a:xfrm rot="5400000">
                  <a:off x="1719053" y="1719321"/>
                  <a:ext cx="110775" cy="38378"/>
                  <a:chOff x="2181500" y="2664823"/>
                  <a:chExt cx="746774" cy="209006"/>
                </a:xfrm>
              </p:grpSpPr>
              <p:sp>
                <p:nvSpPr>
                  <p:cNvPr id="129" name="Oval 128"/>
                  <p:cNvSpPr/>
                  <p:nvPr/>
                </p:nvSpPr>
                <p:spPr>
                  <a:xfrm>
                    <a:off x="2181500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2449465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2719268" y="2664823"/>
                    <a:ext cx="209006" cy="20900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1597582" y="1835213"/>
                  <a:ext cx="341821" cy="132920"/>
                  <a:chOff x="1597583" y="1511941"/>
                  <a:chExt cx="341821" cy="132920"/>
                </a:xfrm>
              </p:grpSpPr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1597583" y="1511941"/>
                    <a:ext cx="341821" cy="13292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1627958" y="1534438"/>
                    <a:ext cx="72032" cy="939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1843768" y="1538548"/>
                    <a:ext cx="72032" cy="939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720889" y="1553155"/>
                    <a:ext cx="95766" cy="44392"/>
                    <a:chOff x="2181500" y="2664823"/>
                    <a:chExt cx="746774" cy="209006"/>
                  </a:xfrm>
                </p:grpSpPr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2181500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Oval 209"/>
                    <p:cNvSpPr/>
                    <p:nvPr/>
                  </p:nvSpPr>
                  <p:spPr>
                    <a:xfrm>
                      <a:off x="2449465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>
                      <a:off x="2719268" y="2664823"/>
                      <a:ext cx="209006" cy="20900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2246184" y="1175113"/>
                <a:ext cx="209963" cy="1214573"/>
                <a:chOff x="2246182" y="966788"/>
                <a:chExt cx="209963" cy="1214573"/>
              </a:xfrm>
            </p:grpSpPr>
            <p:sp>
              <p:nvSpPr>
                <p:cNvPr id="215" name="Rounded Rectangle 214"/>
                <p:cNvSpPr/>
                <p:nvPr/>
              </p:nvSpPr>
              <p:spPr>
                <a:xfrm rot="5400000">
                  <a:off x="1743877" y="1469093"/>
                  <a:ext cx="1214573" cy="2099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 rot="5400000">
                  <a:off x="2280204" y="997214"/>
                  <a:ext cx="141920" cy="14836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 rot="5400000">
                  <a:off x="2281059" y="1997398"/>
                  <a:ext cx="141920" cy="14836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308574" y="1170601"/>
                  <a:ext cx="72339" cy="802800"/>
                  <a:chOff x="2308574" y="1170601"/>
                  <a:chExt cx="72339" cy="802800"/>
                </a:xfrm>
              </p:grpSpPr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309313" y="1580681"/>
                    <a:ext cx="71600" cy="392720"/>
                    <a:chOff x="4603342" y="3971114"/>
                    <a:chExt cx="71600" cy="392720"/>
                  </a:xfrm>
                </p:grpSpPr>
                <p:grpSp>
                  <p:nvGrpSpPr>
                    <p:cNvPr id="219" name="Group 218"/>
                    <p:cNvGrpSpPr/>
                    <p:nvPr/>
                  </p:nvGrpSpPr>
                  <p:grpSpPr>
                    <a:xfrm rot="5400000">
                      <a:off x="4545541" y="4234432"/>
                      <a:ext cx="188680" cy="70123"/>
                      <a:chOff x="2181500" y="2664823"/>
                      <a:chExt cx="746774" cy="209006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2181500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2449465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2719268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0" name="Group 219"/>
                    <p:cNvGrpSpPr/>
                    <p:nvPr/>
                  </p:nvGrpSpPr>
                  <p:grpSpPr>
                    <a:xfrm rot="5400000">
                      <a:off x="4544064" y="4030392"/>
                      <a:ext cx="188680" cy="70123"/>
                      <a:chOff x="2181500" y="2664823"/>
                      <a:chExt cx="746774" cy="209006"/>
                    </a:xfrm>
                  </p:grpSpPr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2181500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Oval 221"/>
                      <p:cNvSpPr/>
                      <p:nvPr/>
                    </p:nvSpPr>
                    <p:spPr>
                      <a:xfrm>
                        <a:off x="2449465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Oval 222"/>
                      <p:cNvSpPr/>
                      <p:nvPr/>
                    </p:nvSpPr>
                    <p:spPr>
                      <a:xfrm>
                        <a:off x="2719268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2308574" y="1170601"/>
                    <a:ext cx="71600" cy="392720"/>
                    <a:chOff x="4603342" y="3971114"/>
                    <a:chExt cx="71600" cy="392720"/>
                  </a:xfrm>
                </p:grpSpPr>
                <p:grpSp>
                  <p:nvGrpSpPr>
                    <p:cNvPr id="228" name="Group 227"/>
                    <p:cNvGrpSpPr/>
                    <p:nvPr/>
                  </p:nvGrpSpPr>
                  <p:grpSpPr>
                    <a:xfrm rot="5400000">
                      <a:off x="4545541" y="4234432"/>
                      <a:ext cx="188680" cy="70123"/>
                      <a:chOff x="2181500" y="2664823"/>
                      <a:chExt cx="746774" cy="209006"/>
                    </a:xfrm>
                  </p:grpSpPr>
                  <p:sp>
                    <p:nvSpPr>
                      <p:cNvPr id="233" name="Oval 232"/>
                      <p:cNvSpPr/>
                      <p:nvPr/>
                    </p:nvSpPr>
                    <p:spPr>
                      <a:xfrm>
                        <a:off x="2181500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Oval 233"/>
                      <p:cNvSpPr/>
                      <p:nvPr/>
                    </p:nvSpPr>
                    <p:spPr>
                      <a:xfrm>
                        <a:off x="2449465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Oval 234"/>
                      <p:cNvSpPr/>
                      <p:nvPr/>
                    </p:nvSpPr>
                    <p:spPr>
                      <a:xfrm>
                        <a:off x="2719268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9" name="Group 228"/>
                    <p:cNvGrpSpPr/>
                    <p:nvPr/>
                  </p:nvGrpSpPr>
                  <p:grpSpPr>
                    <a:xfrm rot="5400000">
                      <a:off x="4544064" y="4030392"/>
                      <a:ext cx="188680" cy="70123"/>
                      <a:chOff x="2181500" y="2664823"/>
                      <a:chExt cx="746774" cy="209006"/>
                    </a:xfrm>
                  </p:grpSpPr>
                  <p:sp>
                    <p:nvSpPr>
                      <p:cNvPr id="230" name="Oval 229"/>
                      <p:cNvSpPr/>
                      <p:nvPr/>
                    </p:nvSpPr>
                    <p:spPr>
                      <a:xfrm>
                        <a:off x="2181500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" name="Oval 230"/>
                      <p:cNvSpPr/>
                      <p:nvPr/>
                    </p:nvSpPr>
                    <p:spPr>
                      <a:xfrm>
                        <a:off x="2449465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Oval 231"/>
                      <p:cNvSpPr/>
                      <p:nvPr/>
                    </p:nvSpPr>
                    <p:spPr>
                      <a:xfrm>
                        <a:off x="2719268" y="2664823"/>
                        <a:ext cx="209006" cy="20900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sp>
          <p:nvSpPr>
            <p:cNvPr id="236" name="TextBox 235"/>
            <p:cNvSpPr txBox="1"/>
            <p:nvPr/>
          </p:nvSpPr>
          <p:spPr>
            <a:xfrm>
              <a:off x="861361" y="4506062"/>
              <a:ext cx="1205411" cy="1114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Input: constant-q features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</a:t>
              </a:r>
            </a:p>
            <a:p>
              <a:r>
                <a:rPr lang="en-US" sz="800" b="1" dirty="0" smtClean="0"/>
                <a:t>(</a:t>
              </a:r>
              <a:r>
                <a:rPr lang="en-US" sz="800" b="1" dirty="0" err="1" smtClean="0"/>
                <a:t>num_frequencies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num_timesteps</a:t>
              </a:r>
              <a:r>
                <a:rPr lang="en-US" sz="800" b="1" dirty="0" smtClean="0"/>
                <a:t>) = (463, n)</a:t>
              </a:r>
              <a:endParaRPr lang="en-US" sz="800" b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011684" y="1319876"/>
              <a:ext cx="1175172" cy="1114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1D convolution:</a:t>
              </a:r>
            </a:p>
            <a:p>
              <a:r>
                <a:rPr lang="en-US" sz="800" b="1" dirty="0" smtClean="0"/>
                <a:t>(</a:t>
              </a:r>
              <a:r>
                <a:rPr lang="en-US" sz="800" b="1" dirty="0" err="1" smtClean="0"/>
                <a:t>num_filters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filter_height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filter_width</a:t>
              </a:r>
              <a:r>
                <a:rPr lang="en-US" sz="800" b="1" dirty="0" smtClean="0"/>
                <a:t>) = (15, 463, 1)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Activation: </a:t>
              </a:r>
              <a:r>
                <a:rPr lang="en-US" sz="800" b="1" dirty="0" err="1" smtClean="0"/>
                <a:t>ReLU</a:t>
              </a:r>
              <a:endParaRPr lang="en-US" sz="8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201047" y="4421125"/>
              <a:ext cx="1146393" cy="1114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Feature maps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num_channels</a:t>
              </a:r>
              <a:r>
                <a:rPr lang="en-US" sz="800" b="1" dirty="0" smtClean="0"/>
                <a:t>, </a:t>
              </a:r>
            </a:p>
            <a:p>
              <a:r>
                <a:rPr lang="en-US" sz="800" b="1" dirty="0" err="1" smtClean="0"/>
                <a:t>feature_height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feature_width</a:t>
              </a:r>
              <a:r>
                <a:rPr lang="en-US" sz="800" b="1" dirty="0" smtClean="0"/>
                <a:t>) = (15, 1, n )</a:t>
              </a:r>
              <a:endParaRPr lang="en-US" sz="800" b="1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8203754" y="1720887"/>
              <a:ext cx="1269037" cy="53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Dense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Activation: </a:t>
              </a:r>
              <a:r>
                <a:rPr lang="en-US" sz="800" b="1" dirty="0" err="1" smtClean="0"/>
                <a:t>Softmax</a:t>
              </a:r>
              <a:endParaRPr lang="en-US" sz="800" b="1" dirty="0" smtClean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9014365" y="4567359"/>
              <a:ext cx="1110042" cy="97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Final output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num_samples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num_speakers</a:t>
              </a:r>
              <a:r>
                <a:rPr lang="en-US" sz="800" b="1" dirty="0" smtClean="0"/>
                <a:t>) = (1, 53)</a:t>
              </a:r>
              <a:endParaRPr lang="en-US" sz="800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344923" y="1429178"/>
              <a:ext cx="1175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1D convolution:</a:t>
              </a:r>
            </a:p>
            <a:p>
              <a:r>
                <a:rPr lang="en-US" sz="800" b="1" dirty="0" smtClean="0"/>
                <a:t>(</a:t>
              </a:r>
              <a:r>
                <a:rPr lang="en-US" sz="800" b="1" dirty="0" err="1" smtClean="0"/>
                <a:t>num_filters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filter_height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filter_width</a:t>
              </a:r>
              <a:r>
                <a:rPr lang="en-US" sz="800" b="1" dirty="0" smtClean="0"/>
                <a:t>) = (15, 1, 3)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Activation: </a:t>
              </a:r>
              <a:r>
                <a:rPr lang="en-US" sz="800" b="1" dirty="0" err="1" smtClean="0"/>
                <a:t>ReLU</a:t>
              </a:r>
              <a:endParaRPr lang="en-US" sz="800" b="1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311338" y="4421125"/>
              <a:ext cx="1234406" cy="55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Feature maps</a:t>
              </a:r>
            </a:p>
            <a:p>
              <a:endParaRPr lang="en-US" sz="800" b="1" dirty="0" smtClean="0"/>
            </a:p>
            <a:p>
              <a:r>
                <a:rPr lang="en-US" sz="800" b="1" dirty="0" smtClean="0"/>
                <a:t>Dim: (</a:t>
              </a:r>
              <a:r>
                <a:rPr lang="en-US" sz="800" b="1" dirty="0" err="1" smtClean="0"/>
                <a:t>num_channels</a:t>
              </a:r>
              <a:r>
                <a:rPr lang="en-US" sz="800" b="1" dirty="0" smtClean="0"/>
                <a:t>, </a:t>
              </a:r>
            </a:p>
            <a:p>
              <a:r>
                <a:rPr lang="en-US" sz="800" b="1" dirty="0" err="1" smtClean="0"/>
                <a:t>feature_height</a:t>
              </a:r>
              <a:r>
                <a:rPr lang="en-US" sz="800" b="1" dirty="0" smtClean="0"/>
                <a:t>, </a:t>
              </a:r>
              <a:r>
                <a:rPr lang="en-US" sz="800" b="1" dirty="0" err="1" smtClean="0"/>
                <a:t>feature_width</a:t>
              </a:r>
              <a:r>
                <a:rPr lang="en-US" sz="800" b="1" dirty="0" smtClean="0"/>
                <a:t>) = (15, 1, n-2 )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597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292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赵昱唐</dc:creator>
  <cp:lastModifiedBy>赵昱唐</cp:lastModifiedBy>
  <cp:revision>48</cp:revision>
  <dcterms:created xsi:type="dcterms:W3CDTF">2017-01-09T21:12:11Z</dcterms:created>
  <dcterms:modified xsi:type="dcterms:W3CDTF">2017-01-10T05:18:26Z</dcterms:modified>
</cp:coreProperties>
</file>