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C599B-B359-AD47-9FE6-8DB38CD10E04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F633-3BEA-924D-97EC-9D9EEF7B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1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5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DD35-F2B8-754E-AF13-867FAE116C9D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DF7B-C151-4943-ABE6-209E3A8E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Glottal Features For Speech-based Cognitive Load Classification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Wayne</a:t>
            </a:r>
          </a:p>
          <a:p>
            <a:pPr algn="r"/>
            <a:r>
              <a:rPr lang="en-US" dirty="0" smtClean="0"/>
              <a:t>04/16/2018</a:t>
            </a:r>
          </a:p>
        </p:txBody>
      </p:sp>
    </p:spTree>
    <p:extLst>
      <p:ext uri="{BB962C8B-B14F-4D97-AF65-F5344CB8AC3E}">
        <p14:creationId xmlns:p14="http://schemas.microsoft.com/office/powerpoint/2010/main" val="76732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Glottal parameters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Obtain OQ1</a:t>
            </a:r>
            <a:r>
              <a:rPr lang="en-US" dirty="0"/>
              <a:t>, NAQ and SQ1 </a:t>
            </a:r>
            <a:r>
              <a:rPr lang="en-US" dirty="0" smtClean="0"/>
              <a:t>using </a:t>
            </a:r>
            <a:r>
              <a:rPr lang="en-US" dirty="0"/>
              <a:t>APARAT </a:t>
            </a:r>
            <a:r>
              <a:rPr lang="en-US" dirty="0" smtClean="0"/>
              <a:t>toolkit</a:t>
            </a:r>
          </a:p>
        </p:txBody>
      </p:sp>
    </p:spTree>
    <p:extLst>
      <p:ext uri="{BB962C8B-B14F-4D97-AF65-F5344CB8AC3E}">
        <p14:creationId xmlns:p14="http://schemas.microsoft.com/office/powerpoint/2010/main" val="3001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Stroop test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randomly selected native English </a:t>
            </a:r>
            <a:r>
              <a:rPr lang="en-US" dirty="0" smtClean="0"/>
              <a:t>speakers</a:t>
            </a:r>
          </a:p>
          <a:p>
            <a:r>
              <a:rPr lang="en-US" dirty="0"/>
              <a:t>P</a:t>
            </a:r>
            <a:r>
              <a:rPr lang="en-US" dirty="0" smtClean="0"/>
              <a:t>erform reading tasks </a:t>
            </a:r>
            <a:r>
              <a:rPr lang="en-US" dirty="0"/>
              <a:t>under three differently calibrated cognitive load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Control mental effort: mismatches </a:t>
            </a:r>
            <a:r>
              <a:rPr lang="en-US" dirty="0"/>
              <a:t>between the font colors and the meanings of the color </a:t>
            </a:r>
            <a:r>
              <a:rPr lang="en-US" dirty="0" smtClean="0"/>
              <a:t>words + time limits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92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Classifier: UBM-GMM (8)</a:t>
            </a:r>
          </a:p>
          <a:p>
            <a:r>
              <a:rPr lang="en-US" dirty="0" smtClean="0"/>
              <a:t>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glottal parameters (OQ1, NAQ and SQ1)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lottal </a:t>
            </a:r>
            <a:r>
              <a:rPr lang="en-US" dirty="0" err="1" smtClean="0"/>
              <a:t>prameters</a:t>
            </a:r>
            <a:r>
              <a:rPr lang="en-US" dirty="0" smtClean="0"/>
              <a:t> + </a:t>
            </a:r>
            <a:r>
              <a:rPr lang="en-US" dirty="0"/>
              <a:t>7 MFCCs, pitch, intensity and shifted </a:t>
            </a:r>
            <a:r>
              <a:rPr lang="en-US" dirty="0" smtClean="0"/>
              <a:t>delta </a:t>
            </a:r>
            <a:r>
              <a:rPr lang="en-US" dirty="0" err="1" smtClean="0"/>
              <a:t>cepstra</a:t>
            </a:r>
            <a:r>
              <a:rPr lang="en-US" dirty="0"/>
              <a:t> </a:t>
            </a:r>
            <a:r>
              <a:rPr lang="en-US" dirty="0" smtClean="0"/>
              <a:t>coefficients</a:t>
            </a:r>
          </a:p>
          <a:p>
            <a:r>
              <a:rPr lang="en-US" dirty="0" smtClean="0"/>
              <a:t>Metric</a:t>
            </a:r>
          </a:p>
          <a:p>
            <a:pPr lvl="1"/>
            <a:r>
              <a:rPr lang="en-US" dirty="0" smtClean="0"/>
              <a:t>Linear likelihood score fusion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67" y="4967817"/>
            <a:ext cx="619147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21" y="1690688"/>
            <a:ext cx="8788757" cy="42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Cognitive load </a:t>
            </a:r>
            <a:r>
              <a:rPr lang="en-US" dirty="0" smtClean="0"/>
              <a:t>is the </a:t>
            </a:r>
            <a:r>
              <a:rPr lang="en-US" dirty="0"/>
              <a:t>amount of mental demand </a:t>
            </a:r>
            <a:r>
              <a:rPr lang="en-US" dirty="0" smtClean="0"/>
              <a:t>imposed </a:t>
            </a:r>
            <a:r>
              <a:rPr lang="en-US" dirty="0"/>
              <a:t>while performing a </a:t>
            </a:r>
            <a:r>
              <a:rPr lang="en-US" dirty="0" smtClean="0"/>
              <a:t>task.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speech, cognitive load info presents in frequency &lt; 1KHz</a:t>
            </a:r>
          </a:p>
          <a:p>
            <a:pPr lvl="1"/>
            <a:r>
              <a:rPr lang="en-US" dirty="0" smtClean="0">
                <a:sym typeface="Wingdings"/>
              </a:rPr>
              <a:t> Glottal source excitation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Glottal parameters can be used for cognitive load classification.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Glottal source waveform, or glottal flow, is a quasi-periodic waveform.</a:t>
            </a:r>
          </a:p>
          <a:p>
            <a:r>
              <a:rPr lang="en-US" dirty="0" smtClean="0"/>
              <a:t>Defined as the volume velocity of air flowing through the vocal folds.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15" y="2870200"/>
            <a:ext cx="4348754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arameters relating to the open phase of the glottal 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</a:t>
            </a:r>
            <a:r>
              <a:rPr lang="en-US" dirty="0"/>
              <a:t>open quotient (</a:t>
            </a:r>
            <a:r>
              <a:rPr lang="en-US" dirty="0" smtClean="0"/>
              <a:t>OQ1)</a:t>
            </a:r>
          </a:p>
          <a:p>
            <a:r>
              <a:rPr lang="en-US" dirty="0" smtClean="0"/>
              <a:t>secondary </a:t>
            </a:r>
            <a:r>
              <a:rPr lang="en-US" dirty="0"/>
              <a:t>open quotient (OQ2) </a:t>
            </a:r>
          </a:p>
          <a:p>
            <a:r>
              <a:rPr lang="en-US" dirty="0" smtClean="0"/>
              <a:t>amplitude-based </a:t>
            </a:r>
            <a:r>
              <a:rPr lang="en-US" dirty="0"/>
              <a:t>open </a:t>
            </a:r>
            <a:r>
              <a:rPr lang="en-US" dirty="0" smtClean="0"/>
              <a:t>quotient </a:t>
            </a:r>
            <a:r>
              <a:rPr lang="mr-IN" dirty="0"/>
              <a:t>(</a:t>
            </a:r>
            <a:r>
              <a:rPr lang="mr-IN" dirty="0" err="1"/>
              <a:t>OQa</a:t>
            </a:r>
            <a:r>
              <a:rPr lang="mr-IN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0288"/>
            <a:ext cx="2844731" cy="1188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46" y="1690688"/>
            <a:ext cx="4348754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0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arameters relating to the closing phase of the glottal 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closing </a:t>
            </a:r>
            <a:r>
              <a:rPr lang="en-US" dirty="0"/>
              <a:t>quotient (</a:t>
            </a:r>
            <a:r>
              <a:rPr lang="en-US" dirty="0" err="1" smtClean="0"/>
              <a:t>ClQ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amplitude </a:t>
            </a:r>
            <a:r>
              <a:rPr lang="en-US" dirty="0"/>
              <a:t>quotient (</a:t>
            </a:r>
            <a:r>
              <a:rPr lang="en-US" dirty="0" smtClean="0"/>
              <a:t>AQ)</a:t>
            </a:r>
          </a:p>
          <a:p>
            <a:r>
              <a:rPr lang="en-US" dirty="0" smtClean="0"/>
              <a:t>normalized </a:t>
            </a:r>
            <a:r>
              <a:rPr lang="en-US" dirty="0"/>
              <a:t>amplitude quotient (NAQ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46" y="1690688"/>
            <a:ext cx="4348754" cy="375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3000"/>
            <a:ext cx="3028793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8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</a:t>
            </a:r>
            <a:r>
              <a:rPr lang="en-US" dirty="0"/>
              <a:t>relating to the symmetry of the glottal </a:t>
            </a:r>
            <a:r>
              <a:rPr lang="en-US" dirty="0" smtClean="0"/>
              <a:t>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speed quotient (SQ1)</a:t>
            </a:r>
          </a:p>
          <a:p>
            <a:r>
              <a:rPr lang="en-US" dirty="0" smtClean="0"/>
              <a:t>secondary speed quotient (SQ2)</a:t>
            </a:r>
          </a:p>
          <a:p>
            <a:r>
              <a:rPr lang="en-US" dirty="0" smtClean="0"/>
              <a:t>quasi open quotient (QOQ)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46" y="1690688"/>
            <a:ext cx="4348754" cy="375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0288"/>
            <a:ext cx="3356826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1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Glottal parameters are linked to voice quality.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</a:t>
            </a:r>
            <a:r>
              <a:rPr lang="en-US" dirty="0"/>
              <a:t>quality of </a:t>
            </a:r>
            <a:r>
              <a:rPr lang="en-US" dirty="0" smtClean="0"/>
              <a:t>speech </a:t>
            </a:r>
            <a:r>
              <a:rPr lang="en-US" dirty="0"/>
              <a:t>in terms of the </a:t>
            </a:r>
            <a:r>
              <a:rPr lang="en-US" dirty="0" smtClean="0"/>
              <a:t>different </a:t>
            </a:r>
            <a:r>
              <a:rPr lang="en-US" dirty="0"/>
              <a:t>phonation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modal</a:t>
            </a:r>
            <a:r>
              <a:rPr lang="en-US" dirty="0"/>
              <a:t>, creaky, breathy, falsetto, </a:t>
            </a:r>
            <a:r>
              <a:rPr lang="en-US" dirty="0" smtClean="0"/>
              <a:t>harshness, whisper </a:t>
            </a:r>
          </a:p>
          <a:p>
            <a:r>
              <a:rPr lang="en-US" dirty="0"/>
              <a:t>Creaky </a:t>
            </a:r>
            <a:r>
              <a:rPr lang="en-US" dirty="0" smtClean="0"/>
              <a:t>speech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ka vocal </a:t>
            </a:r>
            <a:r>
              <a:rPr lang="en-US" dirty="0"/>
              <a:t>fry, </a:t>
            </a:r>
            <a:r>
              <a:rPr lang="en-US" dirty="0" err="1"/>
              <a:t>laryngealized</a:t>
            </a:r>
            <a:r>
              <a:rPr lang="en-US" dirty="0"/>
              <a:t> or pressed </a:t>
            </a:r>
            <a:r>
              <a:rPr lang="en-US" dirty="0" smtClean="0"/>
              <a:t>speech</a:t>
            </a:r>
          </a:p>
          <a:p>
            <a:pPr lvl="1"/>
            <a:r>
              <a:rPr lang="en-US" b="1" dirty="0" smtClean="0"/>
              <a:t>narrower glottal pulses with longer closed phases</a:t>
            </a:r>
          </a:p>
          <a:p>
            <a:pPr lvl="2"/>
            <a:r>
              <a:rPr lang="en-US" dirty="0" smtClean="0"/>
              <a:t>lower OQ1 values, lower NAQ values and higher SQ1 values</a:t>
            </a:r>
          </a:p>
          <a:p>
            <a:r>
              <a:rPr lang="en-US" dirty="0" smtClean="0"/>
              <a:t>Breathy speech</a:t>
            </a:r>
          </a:p>
          <a:p>
            <a:pPr lvl="1"/>
            <a:r>
              <a:rPr lang="en-US" b="1" dirty="0" smtClean="0"/>
              <a:t>more </a:t>
            </a:r>
            <a:r>
              <a:rPr lang="en-US" b="1" dirty="0"/>
              <a:t>sinusoidal glottal flow with shorter or no closed </a:t>
            </a:r>
            <a:r>
              <a:rPr lang="en-US" b="1" dirty="0" smtClean="0"/>
              <a:t>phase</a:t>
            </a:r>
          </a:p>
          <a:p>
            <a:pPr lvl="2"/>
            <a:r>
              <a:rPr lang="en-US" dirty="0" smtClean="0"/>
              <a:t>higher </a:t>
            </a:r>
            <a:r>
              <a:rPr lang="en-US" dirty="0"/>
              <a:t>OQ1 </a:t>
            </a:r>
            <a:r>
              <a:rPr lang="en-US" dirty="0" smtClean="0"/>
              <a:t>values, </a:t>
            </a:r>
            <a:r>
              <a:rPr lang="en-US" dirty="0"/>
              <a:t>higher NAQ </a:t>
            </a:r>
            <a:r>
              <a:rPr lang="en-US" dirty="0" smtClean="0"/>
              <a:t>values </a:t>
            </a:r>
            <a:r>
              <a:rPr lang="en-US" dirty="0"/>
              <a:t>and lower SQ1 </a:t>
            </a:r>
            <a:r>
              <a:rPr lang="en-US" dirty="0" smtClean="0"/>
              <a:t>values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Glottal parameters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glottal flow</a:t>
            </a:r>
          </a:p>
          <a:p>
            <a:pPr lvl="1"/>
            <a:r>
              <a:rPr lang="en-US" dirty="0" smtClean="0"/>
              <a:t>iterative adaptive </a:t>
            </a:r>
            <a:r>
              <a:rPr lang="en-US" dirty="0"/>
              <a:t>inverse filtering (IAIF) </a:t>
            </a:r>
            <a:r>
              <a:rPr lang="en-US" dirty="0" smtClean="0"/>
              <a:t>in </a:t>
            </a:r>
            <a:r>
              <a:rPr lang="en-US" dirty="0"/>
              <a:t>APARAT toolbox 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/>
              <a:t>the vocal tract contribution from speech through </a:t>
            </a:r>
            <a:r>
              <a:rPr lang="en-US" dirty="0" smtClean="0"/>
              <a:t>successive </a:t>
            </a:r>
            <a:r>
              <a:rPr lang="en-US" dirty="0"/>
              <a:t>approximation of the all-pole vocal tract </a:t>
            </a:r>
            <a:r>
              <a:rPr lang="en-US" dirty="0" smtClean="0"/>
              <a:t>filter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59" y="3340100"/>
            <a:ext cx="4937473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2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Glottal parameters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glottal flow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443246"/>
            <a:ext cx="11038024" cy="4103603"/>
            <a:chOff x="838200" y="2443246"/>
            <a:chExt cx="11038024" cy="41036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43246"/>
              <a:ext cx="8566150" cy="41036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97100" y="2443246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32ms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07524" y="2627912"/>
              <a:ext cx="3568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Dynamic Programming Projected </a:t>
              </a:r>
              <a:r>
                <a:rPr lang="en-US"/>
                <a:t>Phase-Slope </a:t>
              </a:r>
              <a:r>
                <a:rPr lang="en-US" smtClean="0"/>
                <a:t>Algorithm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8829" y="2443246"/>
              <a:ext cx="2068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Pitch-asynchronous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88400" y="3707198"/>
              <a:ext cx="2332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Glottal closure instants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197100" y="5317066"/>
                  <a:ext cx="2032416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Determined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𝑔𝑐𝑖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100" y="5317066"/>
                  <a:ext cx="2032416" cy="3919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95"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47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378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Glottal Features For Speech-based Cognitive Load Classification </vt:lpstr>
      <vt:lpstr>Cognitive load is the amount of mental demand imposed while performing a task.</vt:lpstr>
      <vt:lpstr>Glottal parameters can be used for cognitive load classification.</vt:lpstr>
      <vt:lpstr>Parameters relating to the open phase of the glottal pulse</vt:lpstr>
      <vt:lpstr>Parameters relating to the closing phase of the glottal pulse</vt:lpstr>
      <vt:lpstr>Parameters relating to the symmetry of the glottal pulse</vt:lpstr>
      <vt:lpstr>Glottal parameters are linked to voice quality.</vt:lpstr>
      <vt:lpstr>Glottal parameters estimation</vt:lpstr>
      <vt:lpstr>Glottal parameters estimation</vt:lpstr>
      <vt:lpstr>Glottal parameters estimation</vt:lpstr>
      <vt:lpstr>Stroop test database</vt:lpstr>
      <vt:lpstr>Evaluation</vt:lpstr>
      <vt:lpstr>Evaluation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赵 昱唐</dc:creator>
  <cp:lastModifiedBy>赵 昱唐</cp:lastModifiedBy>
  <cp:revision>45</cp:revision>
  <dcterms:created xsi:type="dcterms:W3CDTF">2018-04-17T01:26:52Z</dcterms:created>
  <dcterms:modified xsi:type="dcterms:W3CDTF">2018-04-17T03:23:21Z</dcterms:modified>
</cp:coreProperties>
</file>