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8" r:id="rId2"/>
    <p:sldId id="264" r:id="rId3"/>
    <p:sldId id="265" r:id="rId4"/>
    <p:sldId id="266" r:id="rId5"/>
    <p:sldId id="267" r:id="rId6"/>
    <p:sldId id="268" r:id="rId7"/>
    <p:sldId id="270" r:id="rId8"/>
    <p:sldId id="272" r:id="rId9"/>
    <p:sldId id="274" r:id="rId10"/>
    <p:sldId id="269" r:id="rId11"/>
    <p:sldId id="25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12D3A-0BA9-A44A-AFDB-8E9EE63FC177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C9207-59A1-184A-86BC-06650643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39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54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8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9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05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58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66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35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15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35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3" y="3440900"/>
            <a:ext cx="12192000" cy="34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538000" y="2382467"/>
            <a:ext cx="7116000" cy="209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92600" y="2441851"/>
            <a:ext cx="7006800" cy="197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56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33" y="0"/>
            <a:ext cx="12192000" cy="2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>
            <a:off x="5449967" y="1529649"/>
            <a:ext cx="1292400" cy="1292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514600" y="1610731"/>
            <a:ext cx="1162800" cy="11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90800" y="3085600"/>
            <a:ext cx="8010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1512208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8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09600" y="1871075"/>
            <a:ext cx="109728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3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09600" y="1863151"/>
            <a:ext cx="5326000" cy="4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56365" y="1863151"/>
            <a:ext cx="5326000" cy="4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24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7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950375"/>
            <a:ext cx="35092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298619" y="1950375"/>
            <a:ext cx="35092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7987636" y="1950375"/>
            <a:ext cx="35092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65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601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33" y="579570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09600" y="5795700"/>
            <a:ext cx="109728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867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511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30400" y="438000"/>
            <a:ext cx="11331200" cy="598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0"/>
          <p:cNvSpPr/>
          <p:nvPr/>
        </p:nvSpPr>
        <p:spPr>
          <a:xfrm>
            <a:off x="514059" y="519300"/>
            <a:ext cx="11164000" cy="5819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511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2" name="Google Shape;62;p11"/>
          <p:cNvSpPr/>
          <p:nvPr/>
        </p:nvSpPr>
        <p:spPr>
          <a:xfrm>
            <a:off x="430400" y="438000"/>
            <a:ext cx="11331200" cy="5982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1"/>
          <p:cNvSpPr/>
          <p:nvPr/>
        </p:nvSpPr>
        <p:spPr>
          <a:xfrm>
            <a:off x="514059" y="519300"/>
            <a:ext cx="11164000" cy="58196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3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93467"/>
            <a:ext cx="10972800" cy="47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33103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2592600" y="2441851"/>
            <a:ext cx="7006800" cy="197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Travelers University Modeling Competition 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ravelers logo and symbol, meaning, history, PNG">
            <a:extLst>
              <a:ext uri="{FF2B5EF4-FFF2-40B4-BE49-F238E27FC236}">
                <a16:creationId xmlns:a16="http://schemas.microsoft.com/office/drawing/2014/main" id="{FA0659AB-68AD-0449-ADD2-C7EC92E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149BF-BB23-6D42-AB6B-6867EF756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16" name="Google Shape;526;p44">
            <a:extLst>
              <a:ext uri="{FF2B5EF4-FFF2-40B4-BE49-F238E27FC236}">
                <a16:creationId xmlns:a16="http://schemas.microsoft.com/office/drawing/2014/main" id="{A9D672DB-C580-AB42-810B-CF310DE28101}"/>
              </a:ext>
            </a:extLst>
          </p:cNvPr>
          <p:cNvSpPr txBox="1"/>
          <p:nvPr/>
        </p:nvSpPr>
        <p:spPr>
          <a:xfrm>
            <a:off x="7640327" y="5176270"/>
            <a:ext cx="3048694" cy="90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Yuan Wang</a:t>
            </a:r>
            <a:br>
              <a:rPr lang="en" sz="3600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MS in Data Science, MBA</a:t>
            </a:r>
            <a:endParaRPr sz="1200" dirty="0">
              <a:solidFill>
                <a:schemeClr val="bg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yuan.wang1@simon.rochester.edu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3600" dirty="0">
              <a:solidFill>
                <a:schemeClr val="bg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819807" y="1726033"/>
            <a:ext cx="10552386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deep learning models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to help for feature engineering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historical credit data (if have)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 occupation, education, income, location,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not have 1)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type in model level (accidents rate)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 in witness indicator, such as relationship with drivers (cheating)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inspection report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0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ABB42-B19C-3843-819B-607CF0EF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Any question? </a:t>
            </a:r>
          </a:p>
        </p:txBody>
      </p:sp>
      <p:pic>
        <p:nvPicPr>
          <p:cNvPr id="6" name="Picture 2" descr="Travelers logo and symbol, meaning, history, PNG">
            <a:extLst>
              <a:ext uri="{FF2B5EF4-FFF2-40B4-BE49-F238E27FC236}">
                <a16:creationId xmlns:a16="http://schemas.microsoft.com/office/drawing/2014/main" id="{FFA8E12A-C057-DF44-BAC2-FC1B908A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86FB7-9CC1-284C-9CC5-BB8793A9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Appendix: Models Tuning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819807" y="1726033"/>
            <a:ext cx="1055238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AutoML(mljar-supervised)  for three models hyperparameter tuning: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A9448-98EE-3947-81B7-62D8FEF7A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65" y="2594350"/>
            <a:ext cx="2869258" cy="293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96CAD-DA94-8E4E-BCDF-229731BEB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607" y="2579699"/>
            <a:ext cx="3340508" cy="2970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A6C-B4BF-9F44-9845-EB8BBF2B5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083" y="2579699"/>
            <a:ext cx="2982310" cy="29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split your content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5F455C70-4150-7A4F-B264-F1BBE2274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961131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&amp; Results overview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model selection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EDA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methods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&amp; Stacking methods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120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split your content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&amp; Results  Overview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BAE9B-0E68-0949-ADB1-0C2870E30064}"/>
              </a:ext>
            </a:extLst>
          </p:cNvPr>
          <p:cNvSpPr txBox="1"/>
          <p:nvPr/>
        </p:nvSpPr>
        <p:spPr>
          <a:xfrm>
            <a:off x="248160" y="2094731"/>
            <a:ext cx="1214093" cy="369332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B30C1-0E7A-864D-B5CD-B2052F62C2DF}"/>
              </a:ext>
            </a:extLst>
          </p:cNvPr>
          <p:cNvSpPr txBox="1"/>
          <p:nvPr/>
        </p:nvSpPr>
        <p:spPr>
          <a:xfrm>
            <a:off x="2478636" y="2121068"/>
            <a:ext cx="2109813" cy="175432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model selection</a:t>
            </a:r>
          </a:p>
          <a:p>
            <a:pPr lvl="0">
              <a:defRPr/>
            </a:pPr>
            <a:r>
              <a:rPr lang="en-US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LGBM</a:t>
            </a:r>
          </a:p>
          <a:p>
            <a:pPr lvl="0">
              <a:defRPr/>
            </a:pPr>
            <a:r>
              <a:rPr lang="en-US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XGBoost</a:t>
            </a:r>
          </a:p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CatBoost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8623E-FB8A-1D4D-A5B6-CB9B9535DE55}"/>
              </a:ext>
            </a:extLst>
          </p:cNvPr>
          <p:cNvSpPr txBox="1"/>
          <p:nvPr/>
        </p:nvSpPr>
        <p:spPr>
          <a:xfrm>
            <a:off x="2624775" y="5006400"/>
            <a:ext cx="674479" cy="369332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1835A-D097-6343-B13F-10A20D8A4537}"/>
              </a:ext>
            </a:extLst>
          </p:cNvPr>
          <p:cNvSpPr txBox="1"/>
          <p:nvPr/>
        </p:nvSpPr>
        <p:spPr>
          <a:xfrm>
            <a:off x="5124880" y="2121068"/>
            <a:ext cx="2160870" cy="175432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Over sampling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Under sampling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Combine (O+U)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SMOTE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SMOTENC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D0E44-F730-F24A-8FBF-3F94DE4C710F}"/>
              </a:ext>
            </a:extLst>
          </p:cNvPr>
          <p:cNvSpPr txBox="1"/>
          <p:nvPr/>
        </p:nvSpPr>
        <p:spPr>
          <a:xfrm>
            <a:off x="7945408" y="2398067"/>
            <a:ext cx="1943522" cy="1200329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Models tuning: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AutoML 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GridSearchCV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Optuna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0A433-B9A6-524F-8854-7418412710CC}"/>
              </a:ext>
            </a:extLst>
          </p:cNvPr>
          <p:cNvSpPr txBox="1"/>
          <p:nvPr/>
        </p:nvSpPr>
        <p:spPr>
          <a:xfrm>
            <a:off x="10297745" y="2398067"/>
            <a:ext cx="1729915" cy="1200329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Soft vote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Hard vote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Stacking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16A8E7-D75E-FD4E-9F0D-56C5D5A287C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462253" y="2279397"/>
            <a:ext cx="1016383" cy="71883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603E798-B8F3-D94E-9C00-5698986E633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462253" y="2279397"/>
            <a:ext cx="1162522" cy="2911669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C3505-5791-B348-B144-0FD67F2B39F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588449" y="2998231"/>
            <a:ext cx="5364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8D9C77-CF59-DF42-830F-AC6331D8830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285750" y="2998231"/>
            <a:ext cx="6596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agon 41">
            <a:extLst>
              <a:ext uri="{FF2B5EF4-FFF2-40B4-BE49-F238E27FC236}">
                <a16:creationId xmlns:a16="http://schemas.microsoft.com/office/drawing/2014/main" id="{2B8C60F8-2DEF-6D4C-8A48-670D28950EDC}"/>
              </a:ext>
            </a:extLst>
          </p:cNvPr>
          <p:cNvSpPr/>
          <p:nvPr/>
        </p:nvSpPr>
        <p:spPr>
          <a:xfrm>
            <a:off x="10668025" y="3965749"/>
            <a:ext cx="1016081" cy="891170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4A3C49-8757-5D47-8C43-92A8A6737EF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888930" y="2998232"/>
            <a:ext cx="408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5E7802-13AA-8A46-B739-3A64FB634DD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162703" y="3598396"/>
            <a:ext cx="0" cy="367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DFB40FAC-0173-4048-8740-DD2C6576528E}"/>
              </a:ext>
            </a:extLst>
          </p:cNvPr>
          <p:cNvSpPr/>
          <p:nvPr/>
        </p:nvSpPr>
        <p:spPr>
          <a:xfrm>
            <a:off x="2986728" y="1582949"/>
            <a:ext cx="1239768" cy="370703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 0.086</a:t>
            </a:r>
          </a:p>
        </p:txBody>
      </p:sp>
      <p:sp>
        <p:nvSpPr>
          <p:cNvPr id="56" name="Folded Corner 55">
            <a:extLst>
              <a:ext uri="{FF2B5EF4-FFF2-40B4-BE49-F238E27FC236}">
                <a16:creationId xmlns:a16="http://schemas.microsoft.com/office/drawing/2014/main" id="{71867B77-65A3-DC46-9A6B-BB89EF47D87F}"/>
              </a:ext>
            </a:extLst>
          </p:cNvPr>
          <p:cNvSpPr/>
          <p:nvPr/>
        </p:nvSpPr>
        <p:spPr>
          <a:xfrm>
            <a:off x="5598122" y="1582949"/>
            <a:ext cx="1239768" cy="370703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 0.379</a:t>
            </a:r>
          </a:p>
        </p:txBody>
      </p:sp>
      <p:sp>
        <p:nvSpPr>
          <p:cNvPr id="57" name="Folded Corner 56">
            <a:extLst>
              <a:ext uri="{FF2B5EF4-FFF2-40B4-BE49-F238E27FC236}">
                <a16:creationId xmlns:a16="http://schemas.microsoft.com/office/drawing/2014/main" id="{5A28384C-8167-7A46-8FD0-3DAA9B62C87E}"/>
              </a:ext>
            </a:extLst>
          </p:cNvPr>
          <p:cNvSpPr/>
          <p:nvPr/>
        </p:nvSpPr>
        <p:spPr>
          <a:xfrm>
            <a:off x="10556181" y="1582949"/>
            <a:ext cx="1239768" cy="370703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 0.392</a:t>
            </a:r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B865009D-C7BD-7A47-8E49-A12F19FC427F}"/>
              </a:ext>
            </a:extLst>
          </p:cNvPr>
          <p:cNvSpPr/>
          <p:nvPr/>
        </p:nvSpPr>
        <p:spPr>
          <a:xfrm>
            <a:off x="10556181" y="5113969"/>
            <a:ext cx="1239768" cy="370703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 0.396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C78B01-0A3D-7B46-BF89-53A34E956142}"/>
              </a:ext>
            </a:extLst>
          </p:cNvPr>
          <p:cNvSpPr txBox="1"/>
          <p:nvPr/>
        </p:nvSpPr>
        <p:spPr>
          <a:xfrm>
            <a:off x="5124880" y="4175404"/>
            <a:ext cx="2160870" cy="2031325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Extract holiday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Extract state/city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Income/price bin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Compare income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Combine features</a:t>
            </a:r>
          </a:p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t-SNE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AEA379-28FD-8746-AF28-F62DE56198D9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299254" y="5191066"/>
            <a:ext cx="18256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CFDCED-9573-B34B-810B-D2F089292E2C}"/>
              </a:ext>
            </a:extLst>
          </p:cNvPr>
          <p:cNvCxnSpPr>
            <a:cxnSpLocks/>
            <a:stCxn id="64" idx="0"/>
            <a:endCxn id="10" idx="2"/>
          </p:cNvCxnSpPr>
          <p:nvPr/>
        </p:nvCxnSpPr>
        <p:spPr>
          <a:xfrm flipV="1">
            <a:off x="6205315" y="3875394"/>
            <a:ext cx="0" cy="30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11196BA-0571-E24B-BA4B-AF28914957DB}"/>
              </a:ext>
            </a:extLst>
          </p:cNvPr>
          <p:cNvSpPr txBox="1"/>
          <p:nvPr/>
        </p:nvSpPr>
        <p:spPr>
          <a:xfrm>
            <a:off x="7784609" y="4452402"/>
            <a:ext cx="2160870" cy="1477328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Less info feature</a:t>
            </a:r>
          </a:p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Covariate shift</a:t>
            </a:r>
          </a:p>
          <a:p>
            <a:pPr lvl="0">
              <a:defRPr/>
            </a:pP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Importance</a:t>
            </a:r>
          </a:p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RFE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C4DAA9-166C-1F40-8705-FAF59E64C715}"/>
              </a:ext>
            </a:extLst>
          </p:cNvPr>
          <p:cNvCxnSpPr>
            <a:cxnSpLocks/>
            <a:stCxn id="64" idx="3"/>
            <a:endCxn id="96" idx="1"/>
          </p:cNvCxnSpPr>
          <p:nvPr/>
        </p:nvCxnSpPr>
        <p:spPr>
          <a:xfrm flipV="1">
            <a:off x="7285750" y="5191066"/>
            <a:ext cx="4988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3470D02-E453-AF4D-B953-7F3F46325B51}"/>
              </a:ext>
            </a:extLst>
          </p:cNvPr>
          <p:cNvCxnSpPr>
            <a:cxnSpLocks/>
            <a:stCxn id="96" idx="0"/>
            <a:endCxn id="10" idx="2"/>
          </p:cNvCxnSpPr>
          <p:nvPr/>
        </p:nvCxnSpPr>
        <p:spPr>
          <a:xfrm rot="16200000" flipV="1">
            <a:off x="7246676" y="2834033"/>
            <a:ext cx="577008" cy="2659729"/>
          </a:xfrm>
          <a:prstGeom prst="bentConnector3">
            <a:avLst>
              <a:gd name="adj1" fmla="val 692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1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Model Selection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819807" y="1726033"/>
            <a:ext cx="1055238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winning models for fraud detection: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LGBM, XGboost, Catboost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on research paper shows XGBoost beats Deep learning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fraud data as outliers, so take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IsolationForest</a:t>
            </a:r>
          </a:p>
        </p:txBody>
      </p:sp>
      <p:graphicFrame>
        <p:nvGraphicFramePr>
          <p:cNvPr id="17" name="Google Shape;175;p24">
            <a:extLst>
              <a:ext uri="{FF2B5EF4-FFF2-40B4-BE49-F238E27FC236}">
                <a16:creationId xmlns:a16="http://schemas.microsoft.com/office/drawing/2014/main" id="{8A954D56-8040-1945-BDF7-2576BA5F2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882682"/>
              </p:ext>
            </p:extLst>
          </p:nvPr>
        </p:nvGraphicFramePr>
        <p:xfrm>
          <a:off x="3380748" y="3709976"/>
          <a:ext cx="4698904" cy="2342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4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5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Models</a:t>
                      </a:r>
                      <a:endParaRPr sz="18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f1 Score</a:t>
                      </a:r>
                      <a:endParaRPr sz="18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endParaRPr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0.169</a:t>
                      </a:r>
                      <a:endParaRPr sz="1800" b="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LGBM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0.086</a:t>
                      </a:r>
                      <a:endParaRPr sz="18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XGBoost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0.082</a:t>
                      </a:r>
                      <a:endParaRPr sz="18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279627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CatBoost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0.048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2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3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EDA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9B83D12-80D0-CF41-A842-BFF87830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5958"/>
            <a:ext cx="3051256" cy="19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29C5EC-67AD-5C4D-AEB3-282B06B7DB6D}"/>
              </a:ext>
            </a:extLst>
          </p:cNvPr>
          <p:cNvSpPr txBox="1"/>
          <p:nvPr/>
        </p:nvSpPr>
        <p:spPr>
          <a:xfrm>
            <a:off x="668970" y="1466526"/>
            <a:ext cx="1055238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skewed.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between fraud and non-fraud are almost same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35331-E926-2B43-A3F1-2608969F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43" y="2433725"/>
            <a:ext cx="6102121" cy="22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822D45-0604-2141-9C01-1658051D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43" y="4648922"/>
            <a:ext cx="6072700" cy="22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80E69-0885-5E4D-ACE1-6753D5DFE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110" y="1492469"/>
            <a:ext cx="2310159" cy="53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methods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931018" y="1549905"/>
            <a:ext cx="1055238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using random over sampling, LGBM results beats the benchmark (XGBoost) score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IsolationForest does not perform well using sampling methods, the best f1 score is 0.209 </a:t>
            </a:r>
          </a:p>
        </p:txBody>
      </p:sp>
      <p:graphicFrame>
        <p:nvGraphicFramePr>
          <p:cNvPr id="10" name="Google Shape;175;p24">
            <a:extLst>
              <a:ext uri="{FF2B5EF4-FFF2-40B4-BE49-F238E27FC236}">
                <a16:creationId xmlns:a16="http://schemas.microsoft.com/office/drawing/2014/main" id="{25362795-750C-B147-82FA-C2E14394F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540762"/>
              </p:ext>
            </p:extLst>
          </p:nvPr>
        </p:nvGraphicFramePr>
        <p:xfrm>
          <a:off x="7536935" y="3712778"/>
          <a:ext cx="4560330" cy="1874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5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Sampling method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f1 Score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Random Over Sampling</a:t>
                      </a:r>
                      <a:endParaRPr sz="16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0.379</a:t>
                      </a:r>
                      <a:endParaRPr sz="16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Random Under Sampling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0.365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SMOTE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0.167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2796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909CF-6855-B94F-BEDF-9D19CA29C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5" y="3551198"/>
            <a:ext cx="74422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D7E5E-25D4-2E4C-86E4-E67E38833516}"/>
              </a:ext>
            </a:extLst>
          </p:cNvPr>
          <p:cNvSpPr txBox="1"/>
          <p:nvPr/>
        </p:nvSpPr>
        <p:spPr>
          <a:xfrm>
            <a:off x="615708" y="3244334"/>
            <a:ext cx="148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80F16-5FFB-B248-ADDB-43675ECE141D}"/>
              </a:ext>
            </a:extLst>
          </p:cNvPr>
          <p:cNvSpPr txBox="1"/>
          <p:nvPr/>
        </p:nvSpPr>
        <p:spPr>
          <a:xfrm>
            <a:off x="7946260" y="3244334"/>
            <a:ext cx="148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737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&amp; Stacking methods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454007" y="1460828"/>
            <a:ext cx="10552386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LGBM + XGBoost (tuned hyperparameter) with soft voting based on random over sampling tweak the f1 score to 0.392 (train) and 0.396(test)</a:t>
            </a:r>
          </a:p>
        </p:txBody>
      </p:sp>
      <p:graphicFrame>
        <p:nvGraphicFramePr>
          <p:cNvPr id="14" name="Google Shape;175;p24">
            <a:extLst>
              <a:ext uri="{FF2B5EF4-FFF2-40B4-BE49-F238E27FC236}">
                <a16:creationId xmlns:a16="http://schemas.microsoft.com/office/drawing/2014/main" id="{A915C808-377E-9647-BD7E-50B787AF0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653121"/>
              </p:ext>
            </p:extLst>
          </p:nvPr>
        </p:nvGraphicFramePr>
        <p:xfrm>
          <a:off x="199696" y="2414979"/>
          <a:ext cx="6737130" cy="2221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Models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Soft Voting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(f1 score)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Hard Voting(f1 score)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LGBM+XGBoost+CatBoost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0.384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0.381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LGBM+XGBoost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0.385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0.375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LGBM+XGBoost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(Hyperparameter tuned)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0.392</a:t>
                      </a:r>
                      <a:endParaRPr sz="1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-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976550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AA05D3F9-53A4-E54F-B02D-EA302F25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5" y="4809628"/>
            <a:ext cx="2530146" cy="20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Google Shape;175;p24">
            <a:extLst>
              <a:ext uri="{FF2B5EF4-FFF2-40B4-BE49-F238E27FC236}">
                <a16:creationId xmlns:a16="http://schemas.microsoft.com/office/drawing/2014/main" id="{77DB9F0B-FB9C-1A46-9AAB-BAC3CAF88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28773"/>
              </p:ext>
            </p:extLst>
          </p:nvPr>
        </p:nvGraphicFramePr>
        <p:xfrm>
          <a:off x="7220605" y="2413075"/>
          <a:ext cx="4698126" cy="1802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4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Models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Stacking(f1 score)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Merriweather"/>
                        <a:cs typeface="Times New Roman" panose="02020603050405020304" pitchFamily="18" charset="0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LGBM+XGBoost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(Hyperparameter tuned)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0.378</a:t>
                      </a:r>
                      <a:endParaRPr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LGBM+XGBoost+MLP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erriweather"/>
                          <a:cs typeface="Times New Roman" panose="02020603050405020304" pitchFamily="18" charset="0"/>
                          <a:sym typeface="Merriweather"/>
                        </a:rPr>
                        <a:t>(Hyperparameter tuned)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aleway"/>
                          <a:cs typeface="Times New Roman" panose="02020603050405020304" pitchFamily="18" charset="0"/>
                          <a:sym typeface="Raleway"/>
                        </a:rPr>
                        <a:t>0.202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aleway"/>
                        <a:cs typeface="Times New Roman" panose="02020603050405020304" pitchFamily="18" charset="0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0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819807" y="1726033"/>
            <a:ext cx="1055238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holiday from datetime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State, County, City from zip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income with median income from driver’ state, bin drives’ 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vehicle income ratio (vehicle price / drivers’ income)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count for categorical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combinations + (mean/median, std, calculation)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improvement from above feature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D23E60-8000-FC43-98D3-CEEDCD40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15735"/>
              </p:ext>
            </p:extLst>
          </p:nvPr>
        </p:nvGraphicFramePr>
        <p:xfrm>
          <a:off x="8056179" y="3774482"/>
          <a:ext cx="3704896" cy="2743200"/>
        </p:xfrm>
        <a:graphic>
          <a:graphicData uri="http://schemas.openxmlformats.org/drawingml/2006/table">
            <a:tbl>
              <a:tblPr/>
              <a:tblGrid>
                <a:gridCol w="1834054">
                  <a:extLst>
                    <a:ext uri="{9D8B030D-6E8A-4147-A177-3AD203B41FA5}">
                      <a16:colId xmlns:a16="http://schemas.microsoft.com/office/drawing/2014/main" val="1212446065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187242457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669969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Holiday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Fraud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Total 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675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Christmas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0.27027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11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Martin Luther King Jr.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0.219512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2173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Thanksgiving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0.208333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1168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July 4th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833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Memorial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0.195652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08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Labor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0.183673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38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New Years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0.163636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075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Columbus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1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Merriweather" pitchFamily="2" charset="77"/>
                        </a:rPr>
                        <a:t>Workday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Merriweather" pitchFamily="2" charset="77"/>
                        </a:rPr>
                        <a:t>0.156063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Merriweather" pitchFamily="2" charset="77"/>
                        </a:rPr>
                        <a:t>17525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3229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Veterans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0.089286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1247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Presidents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0.065217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Merriweather" pitchFamily="2" charset="77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8714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E6BD4D42-769C-EA43-95D3-01CD6E8A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31" y="1610716"/>
            <a:ext cx="2858813" cy="18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2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pic>
        <p:nvPicPr>
          <p:cNvPr id="11" name="Picture 2" descr="Travelers logo and symbol, meaning, history, PNG">
            <a:extLst>
              <a:ext uri="{FF2B5EF4-FFF2-40B4-BE49-F238E27FC236}">
                <a16:creationId xmlns:a16="http://schemas.microsoft.com/office/drawing/2014/main" id="{9E22924B-4B38-0E49-BCBF-A0D0DB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903" y="-30117"/>
            <a:ext cx="1114097" cy="6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D92E-337D-4146-AD11-3E7706E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84" y="227268"/>
            <a:ext cx="1377999" cy="28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C533-8430-C649-B053-BBD6D368BB33}"/>
              </a:ext>
            </a:extLst>
          </p:cNvPr>
          <p:cNvSpPr txBox="1"/>
          <p:nvPr/>
        </p:nvSpPr>
        <p:spPr>
          <a:xfrm>
            <a:off x="1301720" y="1610717"/>
            <a:ext cx="8200625" cy="451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less information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with only 1 unique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with more than 90% missing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with the top value appears more than 90% of the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shift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single feature to predict train or test data,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around 0.5, there is no covariate shift between train and test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improvement from above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647538341"/>
      </p:ext>
    </p:extLst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</TotalTime>
  <Words>711</Words>
  <Application>Microsoft Macintosh PowerPoint</Application>
  <PresentationFormat>Widescreen</PresentationFormat>
  <Paragraphs>193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Merriweather</vt:lpstr>
      <vt:lpstr>Raleway</vt:lpstr>
      <vt:lpstr>Times New Roman</vt:lpstr>
      <vt:lpstr>Othello template</vt:lpstr>
      <vt:lpstr>2021 Travelers University Modeling Competition 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Thank you! Any question? </vt:lpstr>
      <vt:lpstr>You can also split your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Travelers University Modeling Competition </dc:title>
  <dc:creator>Wang, Yuan</dc:creator>
  <cp:lastModifiedBy>Wang, Yuan</cp:lastModifiedBy>
  <cp:revision>11</cp:revision>
  <dcterms:created xsi:type="dcterms:W3CDTF">2021-11-28T14:51:46Z</dcterms:created>
  <dcterms:modified xsi:type="dcterms:W3CDTF">2021-11-30T14:15:55Z</dcterms:modified>
</cp:coreProperties>
</file>