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68" r:id="rId4"/>
    <p:sldId id="269" r:id="rId5"/>
    <p:sldId id="260" r:id="rId6"/>
    <p:sldId id="257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8" r:id="rId19"/>
    <p:sldId id="261" r:id="rId20"/>
    <p:sldId id="280" r:id="rId21"/>
    <p:sldId id="262" r:id="rId22"/>
    <p:sldId id="263" r:id="rId23"/>
    <p:sldId id="264" r:id="rId24"/>
    <p:sldId id="281" r:id="rId25"/>
    <p:sldId id="283" r:id="rId26"/>
    <p:sldId id="26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5F5F-E1A6-4F43-9FF8-985395CCC85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C144-B308-431A-9DFA-10C9ABBA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7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0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6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1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6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0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5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0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C144-B308-431A-9DFA-10C9ABBAC4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D0A0-7B93-4DD6-ADA2-8EE89B81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62FF-3004-42D3-9614-73F27732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CC25-889D-40CB-AC30-D00F3DA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537D-917C-4DFB-997C-96445560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7D9E-DA37-456F-9088-739D0E8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A63A-8739-4302-83C6-26D36CBB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A00C-8C49-4B3A-AA22-6C84CF95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B470-E146-4AF2-A1E9-2D0F60E6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EACE-09AB-4EC7-B8C7-7AA7F92F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1805-C406-44B1-B4E8-748FE7F7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B0F4D-13C7-4581-8172-9ABCFA51F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380BD-7829-4CF1-9D72-E6EF2AE14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850D-A7FD-42B7-863F-41220B73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4444-5075-4443-9B99-6B9D8233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AB8F-85F8-436B-BF33-F3CDF9CD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C28-D739-407A-A53F-91DA2976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5604-8F4F-4FEE-9DFC-16C8A438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1839-BE0C-4F5E-98AC-33437DB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6644-056C-42A9-8AAD-EF80C60E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6813-7290-4799-8286-C9D0C71D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4FF4-A0F3-4EB9-A2F5-34EDF480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DEF3-B11C-4E75-A3AF-D02EC562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AF9-6C9F-4542-AE12-987CA5E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580F-2B6E-48EA-8A2B-17922D45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8A55-891E-4D4B-AF59-524660D1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4C31-54C3-4ECD-B57C-683AF0D3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BD91-38B1-4BAD-8E1F-D203D84A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38053-7C08-4FE1-AEBC-CCDEEC8F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611FB-5750-4234-B2C6-2C66B38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5F4F-CB33-4955-BC82-F7C2F2C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0D6C-AAB5-42A5-A072-706F859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BE64-AD6D-4D84-94F8-E450BCB6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8BB-8881-489F-9C61-9F93793D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7AE6-4FF6-4B18-BD8C-F5844537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216F-4C35-4C83-B022-495F4BBBB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81F99-0C21-4235-AB90-3B07FD43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BB7C6-3BA3-4887-ABAE-BABA0ADF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3596-B6C4-44AA-AFA8-E0843C67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0FEE9-0F2D-4688-954A-6EF326D1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BF34-FF80-493D-957F-CBCD6CFD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71EAC-6F7E-4443-BF66-3230FD9A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69FA3-47AC-4840-B1F3-6AD9D4B6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66E9-1060-4CEB-A3F6-4341224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7F327-4D7D-4A3F-87E6-31276580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4251C-0ADB-4DD3-9C6C-2CC0C00B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B8555-E34D-46B1-8ECF-EA072039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2962-5599-404C-87EE-2D8EBAF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583E-D46A-4CC4-A7DF-C0860497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62D3E-D583-458B-AE42-6973F604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E1753-9060-4079-A2C2-1DD9C264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91DD-B15C-41F1-8CD5-FBA93F1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D6B6-B0B7-4C0F-A6BE-3D526604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168F-21CF-41FD-B3B8-F23E244A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F1CD9-F204-468D-A3A8-83AC275C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33C0-C55C-428F-8F01-9F620462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C3B8-211A-4E46-912D-A92A3E66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6E52-AB23-48FD-9009-1F54C653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CD83B-0065-4F61-8458-4DE71690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B21CA-319C-431E-B187-7BE991A9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E9B0-7274-4553-AB17-CFF498BB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3F67-D3D9-4C57-B95E-468897B47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CB9CC-951B-45BA-9D11-12ED6B8D82B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23CA-3ED2-4C67-86FC-C4A145960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BD87-816C-4F65-8B65-8F1F1CA4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1467-6281-4AE9-87AA-BE398D5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2.jp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2.jp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vinod/applied_machine_learning/blob/master/model_exploration/ModelExploration.m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9306-1775-43A3-A136-F6E7FE84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Machine Learning Intuitively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AE8C51-FB31-498F-B6D6-58E5B8B0B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Day of Learning 20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 Dec 2019</a:t>
            </a:r>
          </a:p>
        </p:txBody>
      </p:sp>
    </p:spTree>
    <p:extLst>
      <p:ext uri="{BB962C8B-B14F-4D97-AF65-F5344CB8AC3E}">
        <p14:creationId xmlns:p14="http://schemas.microsoft.com/office/powerpoint/2010/main" val="32670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Core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All machine learning problems are Optimization problems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Objective Function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Similarity &amp; Distance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02C8F75-54F2-49D6-BFBC-8407A61B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677" y="5417409"/>
            <a:ext cx="2159870" cy="14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Why is mean so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F2CC80-F034-4BD3-A192-D4B31BE10FF7}"/>
                  </a:ext>
                </a:extLst>
              </p:cNvPr>
              <p:cNvSpPr txBox="1"/>
              <p:nvPr/>
            </p:nvSpPr>
            <p:spPr>
              <a:xfrm>
                <a:off x="8846071" y="1690688"/>
                <a:ext cx="2729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5, 3, 9, 7, 9, 1, 8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F2CC80-F034-4BD3-A192-D4B31BE1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071" y="1690688"/>
                <a:ext cx="2729658" cy="369332"/>
              </a:xfrm>
              <a:prstGeom prst="rect">
                <a:avLst/>
              </a:prstGeom>
              <a:blipFill>
                <a:blip r:embed="rId3"/>
                <a:stretch>
                  <a:fillRect l="-89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0DEB920-761A-401E-833C-7ED4E11AE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91" y="5524678"/>
            <a:ext cx="1023214" cy="12726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E1071E-209F-4FB7-827F-F64D7FFFC84F}"/>
              </a:ext>
            </a:extLst>
          </p:cNvPr>
          <p:cNvSpPr/>
          <p:nvPr/>
        </p:nvSpPr>
        <p:spPr>
          <a:xfrm>
            <a:off x="9292676" y="3593543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0C0136-DFEE-42D6-B4CF-895E792243AB}"/>
              </a:ext>
            </a:extLst>
          </p:cNvPr>
          <p:cNvSpPr/>
          <p:nvPr/>
        </p:nvSpPr>
        <p:spPr>
          <a:xfrm>
            <a:off x="9370166" y="4169534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C368AC-DB89-47ED-89B8-2135DC58903C}"/>
              </a:ext>
            </a:extLst>
          </p:cNvPr>
          <p:cNvSpPr/>
          <p:nvPr/>
        </p:nvSpPr>
        <p:spPr>
          <a:xfrm>
            <a:off x="9894527" y="3160904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F3A32F-24F1-421D-BE25-029907BD3FD9}"/>
              </a:ext>
            </a:extLst>
          </p:cNvPr>
          <p:cNvSpPr/>
          <p:nvPr/>
        </p:nvSpPr>
        <p:spPr>
          <a:xfrm>
            <a:off x="9793787" y="4471781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FDF111-F62C-433C-AD40-50BC34C6AD8B}"/>
              </a:ext>
            </a:extLst>
          </p:cNvPr>
          <p:cNvSpPr/>
          <p:nvPr/>
        </p:nvSpPr>
        <p:spPr>
          <a:xfrm>
            <a:off x="10367225" y="3717529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E0A5DC-9067-4E47-8E76-2DE985990CEA}"/>
              </a:ext>
            </a:extLst>
          </p:cNvPr>
          <p:cNvSpPr/>
          <p:nvPr/>
        </p:nvSpPr>
        <p:spPr>
          <a:xfrm>
            <a:off x="10932914" y="4380120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4F4902-2691-4D85-80AC-23DE23C1A6A7}"/>
              </a:ext>
            </a:extLst>
          </p:cNvPr>
          <p:cNvSpPr/>
          <p:nvPr/>
        </p:nvSpPr>
        <p:spPr>
          <a:xfrm>
            <a:off x="10808927" y="3207459"/>
            <a:ext cx="247973" cy="24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2A616B-4AF0-4124-A26C-0EF750E63622}"/>
              </a:ext>
            </a:extLst>
          </p:cNvPr>
          <p:cNvSpPr/>
          <p:nvPr/>
        </p:nvSpPr>
        <p:spPr>
          <a:xfrm>
            <a:off x="9917773" y="3841515"/>
            <a:ext cx="247973" cy="247973"/>
          </a:xfrm>
          <a:custGeom>
            <a:avLst/>
            <a:gdLst>
              <a:gd name="connsiteX0" fmla="*/ 0 w 247973"/>
              <a:gd name="connsiteY0" fmla="*/ 123987 h 247973"/>
              <a:gd name="connsiteX1" fmla="*/ 123987 w 247973"/>
              <a:gd name="connsiteY1" fmla="*/ 0 h 247973"/>
              <a:gd name="connsiteX2" fmla="*/ 247974 w 247973"/>
              <a:gd name="connsiteY2" fmla="*/ 123987 h 247973"/>
              <a:gd name="connsiteX3" fmla="*/ 123987 w 247973"/>
              <a:gd name="connsiteY3" fmla="*/ 247974 h 247973"/>
              <a:gd name="connsiteX4" fmla="*/ 0 w 247973"/>
              <a:gd name="connsiteY4" fmla="*/ 123987 h 24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3" h="247973" extrusionOk="0">
                <a:moveTo>
                  <a:pt x="0" y="123987"/>
                </a:moveTo>
                <a:cubicBezTo>
                  <a:pt x="-6628" y="43289"/>
                  <a:pt x="63771" y="-3683"/>
                  <a:pt x="123987" y="0"/>
                </a:cubicBezTo>
                <a:cubicBezTo>
                  <a:pt x="198854" y="13549"/>
                  <a:pt x="239301" y="59555"/>
                  <a:pt x="247974" y="123987"/>
                </a:cubicBezTo>
                <a:cubicBezTo>
                  <a:pt x="234040" y="180371"/>
                  <a:pt x="196780" y="246370"/>
                  <a:pt x="123987" y="247974"/>
                </a:cubicBezTo>
                <a:cubicBezTo>
                  <a:pt x="48173" y="240326"/>
                  <a:pt x="4703" y="196026"/>
                  <a:pt x="0" y="123987"/>
                </a:cubicBezTo>
                <a:close/>
              </a:path>
            </a:pathLst>
          </a:custGeom>
          <a:noFill/>
          <a:ln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8C3E-8800-4CF5-AD66-B1BE66E02721}"/>
                  </a:ext>
                </a:extLst>
              </p:cNvPr>
              <p:cNvSpPr txBox="1"/>
              <p:nvPr/>
            </p:nvSpPr>
            <p:spPr>
              <a:xfrm>
                <a:off x="8919264" y="2149552"/>
                <a:ext cx="1538381" cy="679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8C3E-8800-4CF5-AD66-B1BE66E0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264" y="2149552"/>
                <a:ext cx="1538381" cy="679801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18" y="1764253"/>
            <a:ext cx="4219074" cy="9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Find a point that is a representation of all points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436F58-8C35-4BB5-99F2-2F01AA7F9346}"/>
              </a:ext>
            </a:extLst>
          </p:cNvPr>
          <p:cNvSpPr txBox="1">
            <a:spLocks/>
          </p:cNvSpPr>
          <p:nvPr/>
        </p:nvSpPr>
        <p:spPr>
          <a:xfrm>
            <a:off x="887618" y="2670183"/>
            <a:ext cx="3924606" cy="113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More technically find a point that is closest to all other points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A4EF4E-DEAE-4E15-8421-3109CF09DEA3}"/>
              </a:ext>
            </a:extLst>
          </p:cNvPr>
          <p:cNvSpPr txBox="1">
            <a:spLocks/>
          </p:cNvSpPr>
          <p:nvPr/>
        </p:nvSpPr>
        <p:spPr>
          <a:xfrm>
            <a:off x="965787" y="4028965"/>
            <a:ext cx="2354725" cy="51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Could it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40CEC7-BAF6-402C-B836-CFF97B91AE9B}"/>
                  </a:ext>
                </a:extLst>
              </p:cNvPr>
              <p:cNvSpPr txBox="1"/>
              <p:nvPr/>
            </p:nvSpPr>
            <p:spPr>
              <a:xfrm>
                <a:off x="1545956" y="4543681"/>
                <a:ext cx="13142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40CEC7-BAF6-402C-B836-CFF97B91A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56" y="4543681"/>
                <a:ext cx="1314270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FB121A-03EC-4504-9DC0-3F76F5768B66}"/>
              </a:ext>
            </a:extLst>
          </p:cNvPr>
          <p:cNvSpPr txBox="1">
            <a:spLocks/>
          </p:cNvSpPr>
          <p:nvPr/>
        </p:nvSpPr>
        <p:spPr>
          <a:xfrm>
            <a:off x="4918637" y="4707530"/>
            <a:ext cx="2354725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Derivation?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B1471D-D725-415A-BA27-58F15B0A1ED0}"/>
              </a:ext>
            </a:extLst>
          </p:cNvPr>
          <p:cNvSpPr/>
          <p:nvPr/>
        </p:nvSpPr>
        <p:spPr>
          <a:xfrm>
            <a:off x="3642101" y="4792597"/>
            <a:ext cx="767166" cy="281097"/>
          </a:xfrm>
          <a:custGeom>
            <a:avLst/>
            <a:gdLst>
              <a:gd name="connsiteX0" fmla="*/ 0 w 767166"/>
              <a:gd name="connsiteY0" fmla="*/ 70274 h 281097"/>
              <a:gd name="connsiteX1" fmla="*/ 300777 w 767166"/>
              <a:gd name="connsiteY1" fmla="*/ 70274 h 281097"/>
              <a:gd name="connsiteX2" fmla="*/ 626618 w 767166"/>
              <a:gd name="connsiteY2" fmla="*/ 70274 h 281097"/>
              <a:gd name="connsiteX3" fmla="*/ 626618 w 767166"/>
              <a:gd name="connsiteY3" fmla="*/ 0 h 281097"/>
              <a:gd name="connsiteX4" fmla="*/ 767166 w 767166"/>
              <a:gd name="connsiteY4" fmla="*/ 140549 h 281097"/>
              <a:gd name="connsiteX5" fmla="*/ 626618 w 767166"/>
              <a:gd name="connsiteY5" fmla="*/ 281097 h 281097"/>
              <a:gd name="connsiteX6" fmla="*/ 626618 w 767166"/>
              <a:gd name="connsiteY6" fmla="*/ 210823 h 281097"/>
              <a:gd name="connsiteX7" fmla="*/ 325841 w 767166"/>
              <a:gd name="connsiteY7" fmla="*/ 210823 h 281097"/>
              <a:gd name="connsiteX8" fmla="*/ 0 w 767166"/>
              <a:gd name="connsiteY8" fmla="*/ 210823 h 281097"/>
              <a:gd name="connsiteX9" fmla="*/ 0 w 767166"/>
              <a:gd name="connsiteY9" fmla="*/ 70274 h 2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7166" h="281097" extrusionOk="0">
                <a:moveTo>
                  <a:pt x="0" y="70274"/>
                </a:moveTo>
                <a:cubicBezTo>
                  <a:pt x="119993" y="61058"/>
                  <a:pt x="178960" y="101415"/>
                  <a:pt x="300777" y="70274"/>
                </a:cubicBezTo>
                <a:cubicBezTo>
                  <a:pt x="422594" y="39133"/>
                  <a:pt x="500421" y="83253"/>
                  <a:pt x="626618" y="70274"/>
                </a:cubicBezTo>
                <a:cubicBezTo>
                  <a:pt x="618949" y="41939"/>
                  <a:pt x="627374" y="31939"/>
                  <a:pt x="626618" y="0"/>
                </a:cubicBezTo>
                <a:cubicBezTo>
                  <a:pt x="710844" y="52787"/>
                  <a:pt x="721554" y="116488"/>
                  <a:pt x="767166" y="140549"/>
                </a:cubicBezTo>
                <a:cubicBezTo>
                  <a:pt x="709079" y="221713"/>
                  <a:pt x="666029" y="227109"/>
                  <a:pt x="626618" y="281097"/>
                </a:cubicBezTo>
                <a:cubicBezTo>
                  <a:pt x="619528" y="251783"/>
                  <a:pt x="633770" y="225030"/>
                  <a:pt x="626618" y="210823"/>
                </a:cubicBezTo>
                <a:cubicBezTo>
                  <a:pt x="552926" y="226936"/>
                  <a:pt x="453624" y="185804"/>
                  <a:pt x="325841" y="210823"/>
                </a:cubicBezTo>
                <a:cubicBezTo>
                  <a:pt x="198058" y="235842"/>
                  <a:pt x="138065" y="204518"/>
                  <a:pt x="0" y="210823"/>
                </a:cubicBezTo>
                <a:cubicBezTo>
                  <a:pt x="-9255" y="156830"/>
                  <a:pt x="16480" y="138461"/>
                  <a:pt x="0" y="7027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7181728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5DE9B3B-5894-4767-BEF6-FEE5CCCEEFF3}"/>
              </a:ext>
            </a:extLst>
          </p:cNvPr>
          <p:cNvSpPr txBox="1">
            <a:spLocks/>
          </p:cNvSpPr>
          <p:nvPr/>
        </p:nvSpPr>
        <p:spPr>
          <a:xfrm>
            <a:off x="965785" y="5611711"/>
            <a:ext cx="3350493" cy="104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data?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parameter?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Is there a hyper-parameter?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59787-2AB7-4079-9F2F-70AAB198CBA6}"/>
              </a:ext>
            </a:extLst>
          </p:cNvPr>
          <p:cNvSpPr/>
          <p:nvPr/>
        </p:nvSpPr>
        <p:spPr>
          <a:xfrm>
            <a:off x="10932913" y="229680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build="p"/>
      <p:bldP spid="20" grpId="0"/>
      <p:bldP spid="21" grpId="0"/>
      <p:bldP spid="24" grpId="0"/>
      <p:bldP spid="25" grpId="0"/>
      <p:bldP spid="28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Back to school…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F2CC80-F034-4BD3-A192-D4B31BE10FF7}"/>
                  </a:ext>
                </a:extLst>
              </p:cNvPr>
              <p:cNvSpPr txBox="1"/>
              <p:nvPr/>
            </p:nvSpPr>
            <p:spPr>
              <a:xfrm>
                <a:off x="8846071" y="1690688"/>
                <a:ext cx="3158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F2CC80-F034-4BD3-A192-D4B31BE1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071" y="1690688"/>
                <a:ext cx="3158877" cy="369332"/>
              </a:xfrm>
              <a:prstGeom prst="rect">
                <a:avLst/>
              </a:prstGeom>
              <a:blipFill>
                <a:blip r:embed="rId3"/>
                <a:stretch>
                  <a:fillRect l="-193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8C3E-8800-4CF5-AD66-B1BE66E02721}"/>
                  </a:ext>
                </a:extLst>
              </p:cNvPr>
              <p:cNvSpPr txBox="1"/>
              <p:nvPr/>
            </p:nvSpPr>
            <p:spPr>
              <a:xfrm>
                <a:off x="8910374" y="2351615"/>
                <a:ext cx="3137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2/5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8C3E-8800-4CF5-AD66-B1BE66E0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74" y="2351615"/>
                <a:ext cx="3137847" cy="369332"/>
              </a:xfrm>
              <a:prstGeom prst="rect">
                <a:avLst/>
              </a:prstGeom>
              <a:blipFill>
                <a:blip r:embed="rId4"/>
                <a:stretch>
                  <a:fillRect l="-3502" t="-26667" r="-50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75" y="2060020"/>
            <a:ext cx="5985880" cy="9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What is the likelihood of seeing a head in the next coin toss?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FB121A-03EC-4504-9DC0-3F76F5768B66}"/>
              </a:ext>
            </a:extLst>
          </p:cNvPr>
          <p:cNvSpPr txBox="1">
            <a:spLocks/>
          </p:cNvSpPr>
          <p:nvPr/>
        </p:nvSpPr>
        <p:spPr>
          <a:xfrm>
            <a:off x="838199" y="4707529"/>
            <a:ext cx="5314627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What is the objective function?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2720D-74BB-443F-B8C9-A75BE421A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77" y="5207430"/>
            <a:ext cx="1363986" cy="1576357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84E29C-0801-4035-97ED-DE5990B4DA6C}"/>
              </a:ext>
            </a:extLst>
          </p:cNvPr>
          <p:cNvSpPr txBox="1">
            <a:spLocks/>
          </p:cNvSpPr>
          <p:nvPr/>
        </p:nvSpPr>
        <p:spPr>
          <a:xfrm>
            <a:off x="842075" y="3360351"/>
            <a:ext cx="5985880" cy="914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More technically, given the data, what is the maximum likelihood of seeing a head?</a:t>
            </a:r>
          </a:p>
        </p:txBody>
      </p:sp>
    </p:spTree>
    <p:extLst>
      <p:ext uri="{BB962C8B-B14F-4D97-AF65-F5344CB8AC3E}">
        <p14:creationId xmlns:p14="http://schemas.microsoft.com/office/powerpoint/2010/main" val="33842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build="p"/>
      <p:bldP spid="25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Origin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75" y="2060020"/>
            <a:ext cx="5985880" cy="9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Find failures that are exemplar of the sample?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FB121A-03EC-4504-9DC0-3F76F5768B66}"/>
              </a:ext>
            </a:extLst>
          </p:cNvPr>
          <p:cNvSpPr txBox="1">
            <a:spLocks/>
          </p:cNvSpPr>
          <p:nvPr/>
        </p:nvSpPr>
        <p:spPr>
          <a:xfrm>
            <a:off x="838199" y="4707529"/>
            <a:ext cx="5314627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What is the objective function?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84E29C-0801-4035-97ED-DE5990B4DA6C}"/>
              </a:ext>
            </a:extLst>
          </p:cNvPr>
          <p:cNvSpPr txBox="1">
            <a:spLocks/>
          </p:cNvSpPr>
          <p:nvPr/>
        </p:nvSpPr>
        <p:spPr>
          <a:xfrm>
            <a:off x="842075" y="3423875"/>
            <a:ext cx="5985880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K-Means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60C1B3-887B-4583-A349-FCCDF81C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297" y="5090009"/>
            <a:ext cx="1322777" cy="166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97E876-3C84-4F83-BF83-1919CC99AC94}"/>
                  </a:ext>
                </a:extLst>
              </p:cNvPr>
              <p:cNvSpPr txBox="1"/>
              <p:nvPr/>
            </p:nvSpPr>
            <p:spPr>
              <a:xfrm>
                <a:off x="2349284" y="5515702"/>
                <a:ext cx="2054730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97E876-3C84-4F83-BF83-1919CC99A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84" y="5515702"/>
                <a:ext cx="2054730" cy="81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751785-6D1A-4E63-B1BB-A8E4ACC7B9E9}"/>
              </a:ext>
            </a:extLst>
          </p:cNvPr>
          <p:cNvSpPr txBox="1">
            <a:spLocks/>
          </p:cNvSpPr>
          <p:nvPr/>
        </p:nvSpPr>
        <p:spPr>
          <a:xfrm>
            <a:off x="6112741" y="5468777"/>
            <a:ext cx="3350493" cy="104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data?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parameter?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Is there a hyper-parameter?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5" grpId="0"/>
      <p:bldP spid="23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Similarity &amp; Distance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75" y="2060020"/>
            <a:ext cx="7728488" cy="9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Remember we already used one form of measuring the distance?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FB121A-03EC-4504-9DC0-3F76F5768B66}"/>
              </a:ext>
            </a:extLst>
          </p:cNvPr>
          <p:cNvSpPr txBox="1">
            <a:spLocks/>
          </p:cNvSpPr>
          <p:nvPr/>
        </p:nvSpPr>
        <p:spPr>
          <a:xfrm>
            <a:off x="838200" y="4232048"/>
            <a:ext cx="5314627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Let’s explore a few more…</a:t>
            </a:r>
          </a:p>
        </p:txBody>
      </p:sp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456CB071-E863-4C08-8D51-4F36A6D5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366" y="5515702"/>
            <a:ext cx="1369543" cy="117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EAC43C-E6B8-43B3-BAC2-160F1BDCB721}"/>
                  </a:ext>
                </a:extLst>
              </p:cNvPr>
              <p:cNvSpPr/>
              <p:nvPr/>
            </p:nvSpPr>
            <p:spPr>
              <a:xfrm>
                <a:off x="2855208" y="2974342"/>
                <a:ext cx="1280607" cy="397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EAC43C-E6B8-43B3-BAC2-160F1BDCB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08" y="2974342"/>
                <a:ext cx="1280607" cy="39716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7C7EA696-A15C-4C3F-AB74-E4D7B8E6B654}"/>
              </a:ext>
            </a:extLst>
          </p:cNvPr>
          <p:cNvSpPr/>
          <p:nvPr/>
        </p:nvSpPr>
        <p:spPr>
          <a:xfrm>
            <a:off x="9812961" y="3542497"/>
            <a:ext cx="1645920" cy="1645920"/>
          </a:xfrm>
          <a:custGeom>
            <a:avLst/>
            <a:gdLst>
              <a:gd name="connsiteX0" fmla="*/ 0 w 1645920"/>
              <a:gd name="connsiteY0" fmla="*/ 822960 h 1645920"/>
              <a:gd name="connsiteX1" fmla="*/ 822960 w 1645920"/>
              <a:gd name="connsiteY1" fmla="*/ 0 h 1645920"/>
              <a:gd name="connsiteX2" fmla="*/ 1645920 w 1645920"/>
              <a:gd name="connsiteY2" fmla="*/ 822960 h 1645920"/>
              <a:gd name="connsiteX3" fmla="*/ 822960 w 1645920"/>
              <a:gd name="connsiteY3" fmla="*/ 1645920 h 1645920"/>
              <a:gd name="connsiteX4" fmla="*/ 0 w 1645920"/>
              <a:gd name="connsiteY4" fmla="*/ 82296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1645920" extrusionOk="0">
                <a:moveTo>
                  <a:pt x="0" y="822960"/>
                </a:moveTo>
                <a:cubicBezTo>
                  <a:pt x="6284" y="321183"/>
                  <a:pt x="395031" y="21411"/>
                  <a:pt x="822960" y="0"/>
                </a:cubicBezTo>
                <a:cubicBezTo>
                  <a:pt x="1215262" y="-23520"/>
                  <a:pt x="1650162" y="353578"/>
                  <a:pt x="1645920" y="822960"/>
                </a:cubicBezTo>
                <a:cubicBezTo>
                  <a:pt x="1685730" y="1251154"/>
                  <a:pt x="1272356" y="1658947"/>
                  <a:pt x="822960" y="1645920"/>
                </a:cubicBezTo>
                <a:cubicBezTo>
                  <a:pt x="356919" y="1683796"/>
                  <a:pt x="83306" y="1204195"/>
                  <a:pt x="0" y="82296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3BDD9C-15EC-49CA-9F62-A081B17C1AFC}"/>
              </a:ext>
            </a:extLst>
          </p:cNvPr>
          <p:cNvCxnSpPr>
            <a:cxnSpLocks/>
          </p:cNvCxnSpPr>
          <p:nvPr/>
        </p:nvCxnSpPr>
        <p:spPr>
          <a:xfrm flipV="1">
            <a:off x="9719316" y="2477128"/>
            <a:ext cx="218020" cy="5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1A11E8-24D9-41FB-BDA5-B689ACA4CD4A}"/>
              </a:ext>
            </a:extLst>
          </p:cNvPr>
          <p:cNvCxnSpPr>
            <a:cxnSpLocks/>
          </p:cNvCxnSpPr>
          <p:nvPr/>
        </p:nvCxnSpPr>
        <p:spPr>
          <a:xfrm flipV="1">
            <a:off x="9719316" y="2094506"/>
            <a:ext cx="1143172" cy="9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Distance &amp; Similarity with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39" y="1843044"/>
            <a:ext cx="1955369" cy="397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Hello World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429E91-75F1-4E94-B514-5DDBC0B9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258" y="5428282"/>
            <a:ext cx="1231900" cy="12382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B7EF8B-CC83-4A84-9E55-889D26095EFA}"/>
              </a:ext>
            </a:extLst>
          </p:cNvPr>
          <p:cNvSpPr txBox="1">
            <a:spLocks/>
          </p:cNvSpPr>
          <p:nvPr/>
        </p:nvSpPr>
        <p:spPr>
          <a:xfrm>
            <a:off x="3158130" y="1843044"/>
            <a:ext cx="1955369" cy="397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Hello World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CDBF3C-CA29-48AD-B416-3FE9F83938B2}"/>
              </a:ext>
            </a:extLst>
          </p:cNvPr>
          <p:cNvSpPr txBox="1">
            <a:spLocks/>
          </p:cNvSpPr>
          <p:nvPr/>
        </p:nvSpPr>
        <p:spPr>
          <a:xfrm>
            <a:off x="3158129" y="2240204"/>
            <a:ext cx="1955369" cy="397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Comic Sans MS" panose="030F0702030302020204" pitchFamily="66" charset="0"/>
                <a:cs typeface="Segoe UI" panose="020B0502040204020203" pitchFamily="34" charset="0"/>
              </a:rPr>
              <a:t>Hello World</a:t>
            </a:r>
            <a:endParaRPr lang="en-US" sz="2400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801B6-B3CC-41C9-9E0D-2415FC00D6C4}"/>
              </a:ext>
            </a:extLst>
          </p:cNvPr>
          <p:cNvSpPr txBox="1">
            <a:spLocks/>
          </p:cNvSpPr>
          <p:nvPr/>
        </p:nvSpPr>
        <p:spPr>
          <a:xfrm>
            <a:off x="3158129" y="2632001"/>
            <a:ext cx="1955369" cy="397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Hello World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A926F2-4B1E-4F6B-B771-2FF226EF3016}"/>
              </a:ext>
            </a:extLst>
          </p:cNvPr>
          <p:cNvSpPr txBox="1">
            <a:spLocks/>
          </p:cNvSpPr>
          <p:nvPr/>
        </p:nvSpPr>
        <p:spPr>
          <a:xfrm>
            <a:off x="3158129" y="3016074"/>
            <a:ext cx="1955369" cy="397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Hello World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10EC0E-93D3-4BDC-9B0B-C718A3613FC8}"/>
              </a:ext>
            </a:extLst>
          </p:cNvPr>
          <p:cNvSpPr txBox="1">
            <a:spLocks/>
          </p:cNvSpPr>
          <p:nvPr/>
        </p:nvSpPr>
        <p:spPr>
          <a:xfrm>
            <a:off x="5585494" y="1843044"/>
            <a:ext cx="1955369" cy="397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Hello John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26A634A-7788-41CC-ACE7-AD0C415E9745}"/>
              </a:ext>
            </a:extLst>
          </p:cNvPr>
          <p:cNvSpPr/>
          <p:nvPr/>
        </p:nvSpPr>
        <p:spPr>
          <a:xfrm>
            <a:off x="9719316" y="1434488"/>
            <a:ext cx="1870482" cy="1616666"/>
          </a:xfrm>
          <a:custGeom>
            <a:avLst/>
            <a:gdLst>
              <a:gd name="connsiteX0" fmla="*/ 0 w 1870482"/>
              <a:gd name="connsiteY0" fmla="*/ 404167 h 1616666"/>
              <a:gd name="connsiteX1" fmla="*/ 444783 w 1870482"/>
              <a:gd name="connsiteY1" fmla="*/ 404167 h 1616666"/>
              <a:gd name="connsiteX2" fmla="*/ 962881 w 1870482"/>
              <a:gd name="connsiteY2" fmla="*/ 404167 h 1616666"/>
              <a:gd name="connsiteX3" fmla="*/ 1466316 w 1870482"/>
              <a:gd name="connsiteY3" fmla="*/ 404167 h 1616666"/>
              <a:gd name="connsiteX4" fmla="*/ 1466316 w 1870482"/>
              <a:gd name="connsiteY4" fmla="*/ 974042 h 1616666"/>
              <a:gd name="connsiteX5" fmla="*/ 1466316 w 1870482"/>
              <a:gd name="connsiteY5" fmla="*/ 1616666 h 1616666"/>
              <a:gd name="connsiteX6" fmla="*/ 1021533 w 1870482"/>
              <a:gd name="connsiteY6" fmla="*/ 1616666 h 1616666"/>
              <a:gd name="connsiteX7" fmla="*/ 547425 w 1870482"/>
              <a:gd name="connsiteY7" fmla="*/ 1616666 h 1616666"/>
              <a:gd name="connsiteX8" fmla="*/ 0 w 1870482"/>
              <a:gd name="connsiteY8" fmla="*/ 1616666 h 1616666"/>
              <a:gd name="connsiteX9" fmla="*/ 0 w 1870482"/>
              <a:gd name="connsiteY9" fmla="*/ 1046791 h 1616666"/>
              <a:gd name="connsiteX10" fmla="*/ 0 w 1870482"/>
              <a:gd name="connsiteY10" fmla="*/ 404167 h 1616666"/>
              <a:gd name="connsiteX0" fmla="*/ 1466316 w 1870482"/>
              <a:gd name="connsiteY0" fmla="*/ 404167 h 1616666"/>
              <a:gd name="connsiteX1" fmla="*/ 1870482 w 1870482"/>
              <a:gd name="connsiteY1" fmla="*/ 0 h 1616666"/>
              <a:gd name="connsiteX2" fmla="*/ 1870482 w 1870482"/>
              <a:gd name="connsiteY2" fmla="*/ 582000 h 1616666"/>
              <a:gd name="connsiteX3" fmla="*/ 1870482 w 1870482"/>
              <a:gd name="connsiteY3" fmla="*/ 1212500 h 1616666"/>
              <a:gd name="connsiteX4" fmla="*/ 1466316 w 1870482"/>
              <a:gd name="connsiteY4" fmla="*/ 1616666 h 1616666"/>
              <a:gd name="connsiteX5" fmla="*/ 1466316 w 1870482"/>
              <a:gd name="connsiteY5" fmla="*/ 986167 h 1616666"/>
              <a:gd name="connsiteX6" fmla="*/ 1466316 w 1870482"/>
              <a:gd name="connsiteY6" fmla="*/ 404167 h 1616666"/>
              <a:gd name="connsiteX0" fmla="*/ 0 w 1870482"/>
              <a:gd name="connsiteY0" fmla="*/ 404167 h 1616666"/>
              <a:gd name="connsiteX1" fmla="*/ 404167 w 1870482"/>
              <a:gd name="connsiteY1" fmla="*/ 0 h 1616666"/>
              <a:gd name="connsiteX2" fmla="*/ 892939 w 1870482"/>
              <a:gd name="connsiteY2" fmla="*/ 0 h 1616666"/>
              <a:gd name="connsiteX3" fmla="*/ 1352384 w 1870482"/>
              <a:gd name="connsiteY3" fmla="*/ 0 h 1616666"/>
              <a:gd name="connsiteX4" fmla="*/ 1870482 w 1870482"/>
              <a:gd name="connsiteY4" fmla="*/ 0 h 1616666"/>
              <a:gd name="connsiteX5" fmla="*/ 1466316 w 1870482"/>
              <a:gd name="connsiteY5" fmla="*/ 404167 h 1616666"/>
              <a:gd name="connsiteX6" fmla="*/ 948218 w 1870482"/>
              <a:gd name="connsiteY6" fmla="*/ 404167 h 1616666"/>
              <a:gd name="connsiteX7" fmla="*/ 430119 w 1870482"/>
              <a:gd name="connsiteY7" fmla="*/ 404167 h 1616666"/>
              <a:gd name="connsiteX8" fmla="*/ 0 w 1870482"/>
              <a:gd name="connsiteY8" fmla="*/ 404167 h 1616666"/>
              <a:gd name="connsiteX0" fmla="*/ 0 w 1870482"/>
              <a:gd name="connsiteY0" fmla="*/ 404167 h 1616666"/>
              <a:gd name="connsiteX1" fmla="*/ 404167 w 1870482"/>
              <a:gd name="connsiteY1" fmla="*/ 0 h 1616666"/>
              <a:gd name="connsiteX2" fmla="*/ 863612 w 1870482"/>
              <a:gd name="connsiteY2" fmla="*/ 0 h 1616666"/>
              <a:gd name="connsiteX3" fmla="*/ 1337721 w 1870482"/>
              <a:gd name="connsiteY3" fmla="*/ 0 h 1616666"/>
              <a:gd name="connsiteX4" fmla="*/ 1870482 w 1870482"/>
              <a:gd name="connsiteY4" fmla="*/ 0 h 1616666"/>
              <a:gd name="connsiteX5" fmla="*/ 1870482 w 1870482"/>
              <a:gd name="connsiteY5" fmla="*/ 630500 h 1616666"/>
              <a:gd name="connsiteX6" fmla="*/ 1870482 w 1870482"/>
              <a:gd name="connsiteY6" fmla="*/ 1212500 h 1616666"/>
              <a:gd name="connsiteX7" fmla="*/ 1466316 w 1870482"/>
              <a:gd name="connsiteY7" fmla="*/ 1616666 h 1616666"/>
              <a:gd name="connsiteX8" fmla="*/ 992207 w 1870482"/>
              <a:gd name="connsiteY8" fmla="*/ 1616666 h 1616666"/>
              <a:gd name="connsiteX9" fmla="*/ 532761 w 1870482"/>
              <a:gd name="connsiteY9" fmla="*/ 1616666 h 1616666"/>
              <a:gd name="connsiteX10" fmla="*/ 0 w 1870482"/>
              <a:gd name="connsiteY10" fmla="*/ 1616666 h 1616666"/>
              <a:gd name="connsiteX11" fmla="*/ 0 w 1870482"/>
              <a:gd name="connsiteY11" fmla="*/ 1022541 h 1616666"/>
              <a:gd name="connsiteX12" fmla="*/ 0 w 1870482"/>
              <a:gd name="connsiteY12" fmla="*/ 404167 h 1616666"/>
              <a:gd name="connsiteX13" fmla="*/ 0 w 1870482"/>
              <a:gd name="connsiteY13" fmla="*/ 404167 h 1616666"/>
              <a:gd name="connsiteX14" fmla="*/ 474109 w 1870482"/>
              <a:gd name="connsiteY14" fmla="*/ 404167 h 1616666"/>
              <a:gd name="connsiteX15" fmla="*/ 962881 w 1870482"/>
              <a:gd name="connsiteY15" fmla="*/ 404167 h 1616666"/>
              <a:gd name="connsiteX16" fmla="*/ 1466316 w 1870482"/>
              <a:gd name="connsiteY16" fmla="*/ 404167 h 1616666"/>
              <a:gd name="connsiteX17" fmla="*/ 1870482 w 1870482"/>
              <a:gd name="connsiteY17" fmla="*/ 0 h 1616666"/>
              <a:gd name="connsiteX18" fmla="*/ 1466316 w 1870482"/>
              <a:gd name="connsiteY18" fmla="*/ 404167 h 1616666"/>
              <a:gd name="connsiteX19" fmla="*/ 1466316 w 1870482"/>
              <a:gd name="connsiteY19" fmla="*/ 998292 h 1616666"/>
              <a:gd name="connsiteX20" fmla="*/ 1466316 w 1870482"/>
              <a:gd name="connsiteY20" fmla="*/ 1616666 h 16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70482" h="1616666" stroke="0" extrusionOk="0">
                <a:moveTo>
                  <a:pt x="0" y="404167"/>
                </a:moveTo>
                <a:cubicBezTo>
                  <a:pt x="116536" y="401592"/>
                  <a:pt x="329969" y="383773"/>
                  <a:pt x="444783" y="404167"/>
                </a:cubicBezTo>
                <a:cubicBezTo>
                  <a:pt x="559597" y="424561"/>
                  <a:pt x="772663" y="416153"/>
                  <a:pt x="962881" y="404167"/>
                </a:cubicBezTo>
                <a:cubicBezTo>
                  <a:pt x="1153099" y="392181"/>
                  <a:pt x="1279029" y="423037"/>
                  <a:pt x="1466316" y="404167"/>
                </a:cubicBezTo>
                <a:cubicBezTo>
                  <a:pt x="1439256" y="674110"/>
                  <a:pt x="1478491" y="809459"/>
                  <a:pt x="1466316" y="974042"/>
                </a:cubicBezTo>
                <a:cubicBezTo>
                  <a:pt x="1454141" y="1138626"/>
                  <a:pt x="1458635" y="1333517"/>
                  <a:pt x="1466316" y="1616666"/>
                </a:cubicBezTo>
                <a:cubicBezTo>
                  <a:pt x="1326317" y="1615172"/>
                  <a:pt x="1166220" y="1608236"/>
                  <a:pt x="1021533" y="1616666"/>
                </a:cubicBezTo>
                <a:cubicBezTo>
                  <a:pt x="876846" y="1625096"/>
                  <a:pt x="677766" y="1622683"/>
                  <a:pt x="547425" y="1616666"/>
                </a:cubicBezTo>
                <a:cubicBezTo>
                  <a:pt x="417084" y="1610649"/>
                  <a:pt x="192171" y="1597595"/>
                  <a:pt x="0" y="1616666"/>
                </a:cubicBezTo>
                <a:cubicBezTo>
                  <a:pt x="13678" y="1356614"/>
                  <a:pt x="-20961" y="1195677"/>
                  <a:pt x="0" y="1046791"/>
                </a:cubicBezTo>
                <a:cubicBezTo>
                  <a:pt x="20961" y="897905"/>
                  <a:pt x="-6543" y="648357"/>
                  <a:pt x="0" y="404167"/>
                </a:cubicBezTo>
                <a:close/>
              </a:path>
              <a:path w="1870482" h="1616666" fill="darkenLess" stroke="0" extrusionOk="0">
                <a:moveTo>
                  <a:pt x="1466316" y="404167"/>
                </a:moveTo>
                <a:cubicBezTo>
                  <a:pt x="1532715" y="308043"/>
                  <a:pt x="1675235" y="167700"/>
                  <a:pt x="1870482" y="0"/>
                </a:cubicBezTo>
                <a:cubicBezTo>
                  <a:pt x="1878801" y="277444"/>
                  <a:pt x="1875188" y="441313"/>
                  <a:pt x="1870482" y="582000"/>
                </a:cubicBezTo>
                <a:cubicBezTo>
                  <a:pt x="1865776" y="722687"/>
                  <a:pt x="1882854" y="997066"/>
                  <a:pt x="1870482" y="1212500"/>
                </a:cubicBezTo>
                <a:cubicBezTo>
                  <a:pt x="1728589" y="1385495"/>
                  <a:pt x="1626164" y="1441819"/>
                  <a:pt x="1466316" y="1616666"/>
                </a:cubicBezTo>
                <a:cubicBezTo>
                  <a:pt x="1492778" y="1316204"/>
                  <a:pt x="1497262" y="1216054"/>
                  <a:pt x="1466316" y="986167"/>
                </a:cubicBezTo>
                <a:cubicBezTo>
                  <a:pt x="1435370" y="756280"/>
                  <a:pt x="1441922" y="694051"/>
                  <a:pt x="1466316" y="404167"/>
                </a:cubicBezTo>
                <a:close/>
              </a:path>
              <a:path w="1870482" h="1616666" fill="lightenLess" stroke="0" extrusionOk="0">
                <a:moveTo>
                  <a:pt x="0" y="404167"/>
                </a:moveTo>
                <a:cubicBezTo>
                  <a:pt x="117689" y="298216"/>
                  <a:pt x="264779" y="178746"/>
                  <a:pt x="404167" y="0"/>
                </a:cubicBezTo>
                <a:cubicBezTo>
                  <a:pt x="513122" y="-15779"/>
                  <a:pt x="713810" y="-6472"/>
                  <a:pt x="892939" y="0"/>
                </a:cubicBezTo>
                <a:cubicBezTo>
                  <a:pt x="1072068" y="6472"/>
                  <a:pt x="1181738" y="13558"/>
                  <a:pt x="1352384" y="0"/>
                </a:cubicBezTo>
                <a:cubicBezTo>
                  <a:pt x="1523030" y="-13558"/>
                  <a:pt x="1766857" y="13187"/>
                  <a:pt x="1870482" y="0"/>
                </a:cubicBezTo>
                <a:cubicBezTo>
                  <a:pt x="1758959" y="105012"/>
                  <a:pt x="1644286" y="202155"/>
                  <a:pt x="1466316" y="404167"/>
                </a:cubicBezTo>
                <a:cubicBezTo>
                  <a:pt x="1301158" y="420346"/>
                  <a:pt x="1132848" y="391459"/>
                  <a:pt x="948218" y="404167"/>
                </a:cubicBezTo>
                <a:cubicBezTo>
                  <a:pt x="763588" y="416875"/>
                  <a:pt x="651218" y="400952"/>
                  <a:pt x="430119" y="404167"/>
                </a:cubicBezTo>
                <a:cubicBezTo>
                  <a:pt x="209020" y="407382"/>
                  <a:pt x="121483" y="421843"/>
                  <a:pt x="0" y="404167"/>
                </a:cubicBezTo>
                <a:close/>
              </a:path>
              <a:path w="1870482" h="1616666" fill="none" extrusionOk="0">
                <a:moveTo>
                  <a:pt x="0" y="404167"/>
                </a:moveTo>
                <a:cubicBezTo>
                  <a:pt x="119854" y="276418"/>
                  <a:pt x="283774" y="116894"/>
                  <a:pt x="404167" y="0"/>
                </a:cubicBezTo>
                <a:cubicBezTo>
                  <a:pt x="622204" y="3838"/>
                  <a:pt x="668641" y="19455"/>
                  <a:pt x="863612" y="0"/>
                </a:cubicBezTo>
                <a:cubicBezTo>
                  <a:pt x="1058583" y="-19455"/>
                  <a:pt x="1205659" y="15607"/>
                  <a:pt x="1337721" y="0"/>
                </a:cubicBezTo>
                <a:cubicBezTo>
                  <a:pt x="1469783" y="-15607"/>
                  <a:pt x="1685180" y="9515"/>
                  <a:pt x="1870482" y="0"/>
                </a:cubicBezTo>
                <a:cubicBezTo>
                  <a:pt x="1872846" y="195573"/>
                  <a:pt x="1857291" y="446234"/>
                  <a:pt x="1870482" y="630500"/>
                </a:cubicBezTo>
                <a:cubicBezTo>
                  <a:pt x="1883673" y="814766"/>
                  <a:pt x="1877031" y="988205"/>
                  <a:pt x="1870482" y="1212500"/>
                </a:cubicBezTo>
                <a:cubicBezTo>
                  <a:pt x="1753229" y="1343335"/>
                  <a:pt x="1566263" y="1494237"/>
                  <a:pt x="1466316" y="1616666"/>
                </a:cubicBezTo>
                <a:cubicBezTo>
                  <a:pt x="1370447" y="1615188"/>
                  <a:pt x="1204536" y="1621674"/>
                  <a:pt x="992207" y="1616666"/>
                </a:cubicBezTo>
                <a:cubicBezTo>
                  <a:pt x="779878" y="1611658"/>
                  <a:pt x="728429" y="1626575"/>
                  <a:pt x="532761" y="1616666"/>
                </a:cubicBezTo>
                <a:cubicBezTo>
                  <a:pt x="337093" y="1606757"/>
                  <a:pt x="225132" y="1620749"/>
                  <a:pt x="0" y="1616666"/>
                </a:cubicBezTo>
                <a:cubicBezTo>
                  <a:pt x="2450" y="1480757"/>
                  <a:pt x="29412" y="1242357"/>
                  <a:pt x="0" y="1022541"/>
                </a:cubicBezTo>
                <a:cubicBezTo>
                  <a:pt x="-29412" y="802726"/>
                  <a:pt x="-19255" y="561710"/>
                  <a:pt x="0" y="404167"/>
                </a:cubicBezTo>
                <a:close/>
                <a:moveTo>
                  <a:pt x="0" y="404167"/>
                </a:moveTo>
                <a:cubicBezTo>
                  <a:pt x="168918" y="423425"/>
                  <a:pt x="343104" y="427076"/>
                  <a:pt x="474109" y="404167"/>
                </a:cubicBezTo>
                <a:cubicBezTo>
                  <a:pt x="605114" y="381258"/>
                  <a:pt x="852472" y="381564"/>
                  <a:pt x="962881" y="404167"/>
                </a:cubicBezTo>
                <a:cubicBezTo>
                  <a:pt x="1073290" y="426770"/>
                  <a:pt x="1289080" y="409888"/>
                  <a:pt x="1466316" y="404167"/>
                </a:cubicBezTo>
                <a:cubicBezTo>
                  <a:pt x="1655636" y="246286"/>
                  <a:pt x="1768023" y="69442"/>
                  <a:pt x="1870482" y="0"/>
                </a:cubicBezTo>
                <a:moveTo>
                  <a:pt x="1466316" y="404167"/>
                </a:moveTo>
                <a:cubicBezTo>
                  <a:pt x="1495111" y="629018"/>
                  <a:pt x="1472822" y="818132"/>
                  <a:pt x="1466316" y="998292"/>
                </a:cubicBezTo>
                <a:cubicBezTo>
                  <a:pt x="1459810" y="1178452"/>
                  <a:pt x="1445283" y="1452709"/>
                  <a:pt x="1466316" y="1616666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367171527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C9F459-E73C-427C-9F85-AD1CA7E593CA}"/>
              </a:ext>
            </a:extLst>
          </p:cNvPr>
          <p:cNvSpPr txBox="1">
            <a:spLocks/>
          </p:cNvSpPr>
          <p:nvPr/>
        </p:nvSpPr>
        <p:spPr>
          <a:xfrm>
            <a:off x="899839" y="3854227"/>
            <a:ext cx="2080298" cy="4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  <a:cs typeface="Segoe UI" panose="020B0502040204020203" pitchFamily="34" charset="0"/>
              </a:rPr>
              <a:t>[Hello:1, World:1]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8D6FB6-B3D0-4FA8-A87E-0B3B13526ECA}"/>
              </a:ext>
            </a:extLst>
          </p:cNvPr>
          <p:cNvSpPr txBox="1">
            <a:spLocks/>
          </p:cNvSpPr>
          <p:nvPr/>
        </p:nvSpPr>
        <p:spPr>
          <a:xfrm>
            <a:off x="3158129" y="3854226"/>
            <a:ext cx="2080298" cy="462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  <a:cs typeface="Segoe UI" panose="020B0502040204020203" pitchFamily="34" charset="0"/>
              </a:rPr>
              <a:t>[Hello:4, World:4]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ACADD7E-D385-4827-8C80-D4DEF335B44D}"/>
              </a:ext>
            </a:extLst>
          </p:cNvPr>
          <p:cNvSpPr txBox="1">
            <a:spLocks/>
          </p:cNvSpPr>
          <p:nvPr/>
        </p:nvSpPr>
        <p:spPr>
          <a:xfrm>
            <a:off x="5585494" y="3854225"/>
            <a:ext cx="2080298" cy="46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  <a:cs typeface="Segoe UI" panose="020B0502040204020203" pitchFamily="34" charset="0"/>
              </a:rPr>
              <a:t>[Hello:1, John:1]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4498413-EB38-42AA-92E2-47193361052E}"/>
              </a:ext>
            </a:extLst>
          </p:cNvPr>
          <p:cNvSpPr txBox="1">
            <a:spLocks/>
          </p:cNvSpPr>
          <p:nvPr/>
        </p:nvSpPr>
        <p:spPr>
          <a:xfrm>
            <a:off x="899839" y="4316276"/>
            <a:ext cx="2080298" cy="29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[Hello:1, World:1, John:0]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1DEDDDD-52FD-4898-9DC7-8CC4BE05900D}"/>
              </a:ext>
            </a:extLst>
          </p:cNvPr>
          <p:cNvSpPr txBox="1">
            <a:spLocks/>
          </p:cNvSpPr>
          <p:nvPr/>
        </p:nvSpPr>
        <p:spPr>
          <a:xfrm>
            <a:off x="3158129" y="4316276"/>
            <a:ext cx="2080298" cy="4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[Hello:4, World:4, John:0]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6CD468-D252-4D96-84A3-B861154E81A8}"/>
              </a:ext>
            </a:extLst>
          </p:cNvPr>
          <p:cNvSpPr txBox="1">
            <a:spLocks/>
          </p:cNvSpPr>
          <p:nvPr/>
        </p:nvSpPr>
        <p:spPr>
          <a:xfrm>
            <a:off x="5585494" y="4316276"/>
            <a:ext cx="2080298" cy="4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[Hello:1, World:0, John:1]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FF8956E-EFAD-44D5-B925-8F7B55585A0F}"/>
              </a:ext>
            </a:extLst>
          </p:cNvPr>
          <p:cNvSpPr txBox="1">
            <a:spLocks/>
          </p:cNvSpPr>
          <p:nvPr/>
        </p:nvSpPr>
        <p:spPr>
          <a:xfrm>
            <a:off x="3642536" y="5835670"/>
            <a:ext cx="2354725" cy="51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Remember BoW?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9A8AC56-6B4D-47F0-B0EA-F668FBC3C792}"/>
              </a:ext>
            </a:extLst>
          </p:cNvPr>
          <p:cNvSpPr txBox="1">
            <a:spLocks/>
          </p:cNvSpPr>
          <p:nvPr/>
        </p:nvSpPr>
        <p:spPr>
          <a:xfrm>
            <a:off x="7203383" y="4913566"/>
            <a:ext cx="2354725" cy="51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Remember Tfidf?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F0290-3560-4BEC-B790-FD1C1090BA39}"/>
              </a:ext>
            </a:extLst>
          </p:cNvPr>
          <p:cNvSpPr/>
          <p:nvPr/>
        </p:nvSpPr>
        <p:spPr>
          <a:xfrm>
            <a:off x="899840" y="4825650"/>
            <a:ext cx="2080298" cy="1544847"/>
          </a:xfrm>
          <a:custGeom>
            <a:avLst/>
            <a:gdLst>
              <a:gd name="connsiteX0" fmla="*/ 0 w 2080298"/>
              <a:gd name="connsiteY0" fmla="*/ 0 h 1544847"/>
              <a:gd name="connsiteX1" fmla="*/ 672630 w 2080298"/>
              <a:gd name="connsiteY1" fmla="*/ 0 h 1544847"/>
              <a:gd name="connsiteX2" fmla="*/ 1386865 w 2080298"/>
              <a:gd name="connsiteY2" fmla="*/ 0 h 1544847"/>
              <a:gd name="connsiteX3" fmla="*/ 2080298 w 2080298"/>
              <a:gd name="connsiteY3" fmla="*/ 0 h 1544847"/>
              <a:gd name="connsiteX4" fmla="*/ 2080298 w 2080298"/>
              <a:gd name="connsiteY4" fmla="*/ 514949 h 1544847"/>
              <a:gd name="connsiteX5" fmla="*/ 2080298 w 2080298"/>
              <a:gd name="connsiteY5" fmla="*/ 1045346 h 1544847"/>
              <a:gd name="connsiteX6" fmla="*/ 2080298 w 2080298"/>
              <a:gd name="connsiteY6" fmla="*/ 1544847 h 1544847"/>
              <a:gd name="connsiteX7" fmla="*/ 1407668 w 2080298"/>
              <a:gd name="connsiteY7" fmla="*/ 1544847 h 1544847"/>
              <a:gd name="connsiteX8" fmla="*/ 755842 w 2080298"/>
              <a:gd name="connsiteY8" fmla="*/ 1544847 h 1544847"/>
              <a:gd name="connsiteX9" fmla="*/ 0 w 2080298"/>
              <a:gd name="connsiteY9" fmla="*/ 1544847 h 1544847"/>
              <a:gd name="connsiteX10" fmla="*/ 0 w 2080298"/>
              <a:gd name="connsiteY10" fmla="*/ 1060795 h 1544847"/>
              <a:gd name="connsiteX11" fmla="*/ 0 w 2080298"/>
              <a:gd name="connsiteY11" fmla="*/ 545846 h 1544847"/>
              <a:gd name="connsiteX12" fmla="*/ 0 w 2080298"/>
              <a:gd name="connsiteY12" fmla="*/ 0 h 154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0298" h="1544847" extrusionOk="0">
                <a:moveTo>
                  <a:pt x="0" y="0"/>
                </a:moveTo>
                <a:cubicBezTo>
                  <a:pt x="172365" y="8516"/>
                  <a:pt x="391106" y="-4854"/>
                  <a:pt x="672630" y="0"/>
                </a:cubicBezTo>
                <a:cubicBezTo>
                  <a:pt x="954154" y="4854"/>
                  <a:pt x="1136167" y="-4123"/>
                  <a:pt x="1386865" y="0"/>
                </a:cubicBezTo>
                <a:cubicBezTo>
                  <a:pt x="1637563" y="4123"/>
                  <a:pt x="1750208" y="9746"/>
                  <a:pt x="2080298" y="0"/>
                </a:cubicBezTo>
                <a:cubicBezTo>
                  <a:pt x="2066503" y="135713"/>
                  <a:pt x="2062354" y="282944"/>
                  <a:pt x="2080298" y="514949"/>
                </a:cubicBezTo>
                <a:cubicBezTo>
                  <a:pt x="2098242" y="746954"/>
                  <a:pt x="2079092" y="879474"/>
                  <a:pt x="2080298" y="1045346"/>
                </a:cubicBezTo>
                <a:cubicBezTo>
                  <a:pt x="2081504" y="1211218"/>
                  <a:pt x="2059722" y="1311171"/>
                  <a:pt x="2080298" y="1544847"/>
                </a:cubicBezTo>
                <a:cubicBezTo>
                  <a:pt x="1810089" y="1574548"/>
                  <a:pt x="1548505" y="1534972"/>
                  <a:pt x="1407668" y="1544847"/>
                </a:cubicBezTo>
                <a:cubicBezTo>
                  <a:pt x="1266831" y="1554723"/>
                  <a:pt x="1038275" y="1571567"/>
                  <a:pt x="755842" y="1544847"/>
                </a:cubicBezTo>
                <a:cubicBezTo>
                  <a:pt x="473409" y="1518127"/>
                  <a:pt x="337191" y="1523119"/>
                  <a:pt x="0" y="1544847"/>
                </a:cubicBezTo>
                <a:cubicBezTo>
                  <a:pt x="17959" y="1398828"/>
                  <a:pt x="13615" y="1264825"/>
                  <a:pt x="0" y="1060795"/>
                </a:cubicBezTo>
                <a:cubicBezTo>
                  <a:pt x="-13615" y="856765"/>
                  <a:pt x="-5659" y="760142"/>
                  <a:pt x="0" y="545846"/>
                </a:cubicBezTo>
                <a:cubicBezTo>
                  <a:pt x="5659" y="331550"/>
                  <a:pt x="-19179" y="25217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02D8C43-BC4B-4332-A244-A0EC4AF66D65}"/>
              </a:ext>
            </a:extLst>
          </p:cNvPr>
          <p:cNvSpPr txBox="1">
            <a:spLocks/>
          </p:cNvSpPr>
          <p:nvPr/>
        </p:nvSpPr>
        <p:spPr>
          <a:xfrm rot="16200000">
            <a:off x="201573" y="5441913"/>
            <a:ext cx="591009" cy="4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Hello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321D040-DF1A-459B-9ECB-02BC91C96B9B}"/>
              </a:ext>
            </a:extLst>
          </p:cNvPr>
          <p:cNvSpPr txBox="1">
            <a:spLocks/>
          </p:cNvSpPr>
          <p:nvPr/>
        </p:nvSpPr>
        <p:spPr>
          <a:xfrm rot="16200000">
            <a:off x="9262604" y="2122356"/>
            <a:ext cx="591009" cy="4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Hello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9BC637-3B14-49BF-9036-5CC677368B84}"/>
              </a:ext>
            </a:extLst>
          </p:cNvPr>
          <p:cNvSpPr txBox="1">
            <a:spLocks/>
          </p:cNvSpPr>
          <p:nvPr/>
        </p:nvSpPr>
        <p:spPr>
          <a:xfrm>
            <a:off x="1502450" y="6469194"/>
            <a:ext cx="652574" cy="246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World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BCF709-3F2A-44F2-835D-CFB903FC5E02}"/>
              </a:ext>
            </a:extLst>
          </p:cNvPr>
          <p:cNvCxnSpPr>
            <a:cxnSpLocks/>
          </p:cNvCxnSpPr>
          <p:nvPr/>
        </p:nvCxnSpPr>
        <p:spPr>
          <a:xfrm>
            <a:off x="838200" y="5850610"/>
            <a:ext cx="12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DE27C5-7AC7-484A-9B81-52D4D90273EF}"/>
              </a:ext>
            </a:extLst>
          </p:cNvPr>
          <p:cNvCxnSpPr>
            <a:cxnSpLocks/>
          </p:cNvCxnSpPr>
          <p:nvPr/>
        </p:nvCxnSpPr>
        <p:spPr>
          <a:xfrm>
            <a:off x="1378057" y="6305921"/>
            <a:ext cx="0" cy="126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40EE40-697B-45DB-BA3E-74B61B1F50E1}"/>
              </a:ext>
            </a:extLst>
          </p:cNvPr>
          <p:cNvCxnSpPr>
            <a:cxnSpLocks/>
          </p:cNvCxnSpPr>
          <p:nvPr/>
        </p:nvCxnSpPr>
        <p:spPr>
          <a:xfrm flipV="1">
            <a:off x="899839" y="4913566"/>
            <a:ext cx="1618636" cy="145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855F37-3345-441B-B0D3-0289D21A045C}"/>
              </a:ext>
            </a:extLst>
          </p:cNvPr>
          <p:cNvCxnSpPr>
            <a:cxnSpLocks/>
          </p:cNvCxnSpPr>
          <p:nvPr/>
        </p:nvCxnSpPr>
        <p:spPr>
          <a:xfrm>
            <a:off x="2429359" y="6304032"/>
            <a:ext cx="0" cy="126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0FB9BB-B454-4FA1-8F93-013FFCEB259E}"/>
              </a:ext>
            </a:extLst>
          </p:cNvPr>
          <p:cNvCxnSpPr>
            <a:cxnSpLocks/>
          </p:cNvCxnSpPr>
          <p:nvPr/>
        </p:nvCxnSpPr>
        <p:spPr>
          <a:xfrm>
            <a:off x="828805" y="5018868"/>
            <a:ext cx="12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69920-FDA4-4FFE-97DD-530E70673A8C}"/>
              </a:ext>
            </a:extLst>
          </p:cNvPr>
          <p:cNvSpPr/>
          <p:nvPr/>
        </p:nvSpPr>
        <p:spPr>
          <a:xfrm>
            <a:off x="587636" y="4888063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4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BE3FB7-C25F-44C3-9D62-0F8FBCF7A0CD}"/>
              </a:ext>
            </a:extLst>
          </p:cNvPr>
          <p:cNvSpPr/>
          <p:nvPr/>
        </p:nvSpPr>
        <p:spPr>
          <a:xfrm>
            <a:off x="2293745" y="6479815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4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C23D9A-4007-48BA-832E-54BE0AD21B97}"/>
              </a:ext>
            </a:extLst>
          </p:cNvPr>
          <p:cNvSpPr/>
          <p:nvPr/>
        </p:nvSpPr>
        <p:spPr>
          <a:xfrm>
            <a:off x="587636" y="5721460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1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32B986-D7C0-48E1-A6ED-272A098273DD}"/>
              </a:ext>
            </a:extLst>
          </p:cNvPr>
          <p:cNvSpPr/>
          <p:nvPr/>
        </p:nvSpPr>
        <p:spPr>
          <a:xfrm>
            <a:off x="1253664" y="6454033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1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23F251-4907-48FE-BBF4-D5884D421243}"/>
              </a:ext>
            </a:extLst>
          </p:cNvPr>
          <p:cNvSpPr/>
          <p:nvPr/>
        </p:nvSpPr>
        <p:spPr>
          <a:xfrm>
            <a:off x="1315850" y="5872692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645D6B-842E-4553-A3C7-37F8B8A8B4F6}"/>
              </a:ext>
            </a:extLst>
          </p:cNvPr>
          <p:cNvSpPr/>
          <p:nvPr/>
        </p:nvSpPr>
        <p:spPr>
          <a:xfrm>
            <a:off x="2285996" y="4999819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200E87A-7754-4B51-9A6A-0B3C1D2247D7}"/>
              </a:ext>
            </a:extLst>
          </p:cNvPr>
          <p:cNvSpPr txBox="1">
            <a:spLocks/>
          </p:cNvSpPr>
          <p:nvPr/>
        </p:nvSpPr>
        <p:spPr>
          <a:xfrm>
            <a:off x="10209914" y="3166151"/>
            <a:ext cx="652574" cy="246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World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735EDE-DBAD-40E9-8B8D-A7BAB80B938D}"/>
              </a:ext>
            </a:extLst>
          </p:cNvPr>
          <p:cNvSpPr/>
          <p:nvPr/>
        </p:nvSpPr>
        <p:spPr>
          <a:xfrm>
            <a:off x="11294434" y="2874216"/>
            <a:ext cx="535724" cy="25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latin typeface="Comic Sans MS" panose="030F0702030302020204" pitchFamily="66" charset="0"/>
                <a:cs typeface="Segoe UI" panose="020B0502040204020203" pitchFamily="34" charset="0"/>
              </a:rPr>
              <a:t>John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85ED35-C065-4611-83B7-70AF6E2DD8D9}"/>
              </a:ext>
            </a:extLst>
          </p:cNvPr>
          <p:cNvSpPr/>
          <p:nvPr/>
        </p:nvSpPr>
        <p:spPr>
          <a:xfrm>
            <a:off x="10105122" y="2619997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BDBF11-B2DF-4CB0-AB99-2C41962ECFB4}"/>
              </a:ext>
            </a:extLst>
          </p:cNvPr>
          <p:cNvSpPr/>
          <p:nvPr/>
        </p:nvSpPr>
        <p:spPr>
          <a:xfrm>
            <a:off x="10654557" y="2155882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A68531-266E-4DF5-ADEF-69AE712334CC}"/>
              </a:ext>
            </a:extLst>
          </p:cNvPr>
          <p:cNvSpPr/>
          <p:nvPr/>
        </p:nvSpPr>
        <p:spPr>
          <a:xfrm>
            <a:off x="9812961" y="2581252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672707C-C17F-4D99-BC1A-6A99DF1CF28B}"/>
              </a:ext>
            </a:extLst>
          </p:cNvPr>
          <p:cNvSpPr txBox="1">
            <a:spLocks/>
          </p:cNvSpPr>
          <p:nvPr/>
        </p:nvSpPr>
        <p:spPr>
          <a:xfrm>
            <a:off x="1621801" y="1624300"/>
            <a:ext cx="255722" cy="24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DA67732-58CE-4C1F-BA56-DF5102FF6D55}"/>
              </a:ext>
            </a:extLst>
          </p:cNvPr>
          <p:cNvSpPr txBox="1">
            <a:spLocks/>
          </p:cNvSpPr>
          <p:nvPr/>
        </p:nvSpPr>
        <p:spPr>
          <a:xfrm>
            <a:off x="3928115" y="1630061"/>
            <a:ext cx="255722" cy="24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3CE16A8-DAB8-4BC3-8461-A9D6C9E6C68F}"/>
              </a:ext>
            </a:extLst>
          </p:cNvPr>
          <p:cNvSpPr txBox="1">
            <a:spLocks/>
          </p:cNvSpPr>
          <p:nvPr/>
        </p:nvSpPr>
        <p:spPr>
          <a:xfrm>
            <a:off x="6186406" y="1626198"/>
            <a:ext cx="255722" cy="24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1CCE32-BD4F-4B6C-AA4B-F01D03908085}"/>
              </a:ext>
            </a:extLst>
          </p:cNvPr>
          <p:cNvCxnSpPr>
            <a:cxnSpLocks/>
          </p:cNvCxnSpPr>
          <p:nvPr/>
        </p:nvCxnSpPr>
        <p:spPr>
          <a:xfrm flipV="1">
            <a:off x="10531939" y="3818452"/>
            <a:ext cx="514209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6E10C0-534D-46AE-A117-E779D4CD8A66}"/>
              </a:ext>
            </a:extLst>
          </p:cNvPr>
          <p:cNvSpPr/>
          <p:nvPr/>
        </p:nvSpPr>
        <p:spPr>
          <a:xfrm>
            <a:off x="10961491" y="3691881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40F894-EEB7-4151-A919-01ED0FA0BB5B}"/>
              </a:ext>
            </a:extLst>
          </p:cNvPr>
          <p:cNvSpPr/>
          <p:nvPr/>
        </p:nvSpPr>
        <p:spPr>
          <a:xfrm>
            <a:off x="11049462" y="3755167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6F72D7-3ACE-49B1-9E61-ACB57E19C89D}"/>
              </a:ext>
            </a:extLst>
          </p:cNvPr>
          <p:cNvCxnSpPr>
            <a:cxnSpLocks/>
          </p:cNvCxnSpPr>
          <p:nvPr/>
        </p:nvCxnSpPr>
        <p:spPr>
          <a:xfrm flipH="1" flipV="1">
            <a:off x="10404668" y="3952249"/>
            <a:ext cx="128219" cy="43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B9EA455-6C57-4E1D-9AAB-2A8FB789F92A}"/>
              </a:ext>
            </a:extLst>
          </p:cNvPr>
          <p:cNvSpPr/>
          <p:nvPr/>
        </p:nvSpPr>
        <p:spPr>
          <a:xfrm>
            <a:off x="10323934" y="3851482"/>
            <a:ext cx="124375" cy="12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9" grpId="0" build="p"/>
      <p:bldP spid="9" grpId="0"/>
      <p:bldP spid="10" grpId="0"/>
      <p:bldP spid="11" grpId="0"/>
      <p:bldP spid="12" grpId="0"/>
      <p:bldP spid="13" grpId="0"/>
      <p:bldP spid="6" grpId="0" animBg="1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15" grpId="0" animBg="1"/>
      <p:bldP spid="26" grpId="0"/>
      <p:bldP spid="27" grpId="0"/>
      <p:bldP spid="28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/>
      <p:bldP spid="54" grpId="0"/>
      <p:bldP spid="66" grpId="0" animBg="1"/>
      <p:bldP spid="67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Relationship</a:t>
            </a:r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A5C6E0C-95E1-4BC8-A809-284CB6CAC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80" y="5548628"/>
            <a:ext cx="1614254" cy="12473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10CEEC-94C7-4100-A9A7-717A8F9CD1A9}"/>
              </a:ext>
            </a:extLst>
          </p:cNvPr>
          <p:cNvSpPr/>
          <p:nvPr/>
        </p:nvSpPr>
        <p:spPr>
          <a:xfrm>
            <a:off x="1433594" y="2262753"/>
            <a:ext cx="1720312" cy="488196"/>
          </a:xfrm>
          <a:custGeom>
            <a:avLst/>
            <a:gdLst>
              <a:gd name="connsiteX0" fmla="*/ 0 w 1720312"/>
              <a:gd name="connsiteY0" fmla="*/ 0 h 488196"/>
              <a:gd name="connsiteX1" fmla="*/ 539031 w 1720312"/>
              <a:gd name="connsiteY1" fmla="*/ 0 h 488196"/>
              <a:gd name="connsiteX2" fmla="*/ 1129672 w 1720312"/>
              <a:gd name="connsiteY2" fmla="*/ 0 h 488196"/>
              <a:gd name="connsiteX3" fmla="*/ 1720312 w 1720312"/>
              <a:gd name="connsiteY3" fmla="*/ 0 h 488196"/>
              <a:gd name="connsiteX4" fmla="*/ 1720312 w 1720312"/>
              <a:gd name="connsiteY4" fmla="*/ 488196 h 488196"/>
              <a:gd name="connsiteX5" fmla="*/ 1164078 w 1720312"/>
              <a:gd name="connsiteY5" fmla="*/ 488196 h 488196"/>
              <a:gd name="connsiteX6" fmla="*/ 556234 w 1720312"/>
              <a:gd name="connsiteY6" fmla="*/ 488196 h 488196"/>
              <a:gd name="connsiteX7" fmla="*/ 0 w 1720312"/>
              <a:gd name="connsiteY7" fmla="*/ 488196 h 488196"/>
              <a:gd name="connsiteX8" fmla="*/ 0 w 1720312"/>
              <a:gd name="connsiteY8" fmla="*/ 0 h 48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312" h="488196" extrusionOk="0">
                <a:moveTo>
                  <a:pt x="0" y="0"/>
                </a:moveTo>
                <a:cubicBezTo>
                  <a:pt x="213762" y="-22738"/>
                  <a:pt x="405325" y="20911"/>
                  <a:pt x="539031" y="0"/>
                </a:cubicBezTo>
                <a:cubicBezTo>
                  <a:pt x="672737" y="-20911"/>
                  <a:pt x="956890" y="3526"/>
                  <a:pt x="1129672" y="0"/>
                </a:cubicBezTo>
                <a:cubicBezTo>
                  <a:pt x="1302454" y="-3526"/>
                  <a:pt x="1519151" y="-24129"/>
                  <a:pt x="1720312" y="0"/>
                </a:cubicBezTo>
                <a:cubicBezTo>
                  <a:pt x="1696685" y="202852"/>
                  <a:pt x="1735728" y="256138"/>
                  <a:pt x="1720312" y="488196"/>
                </a:cubicBezTo>
                <a:cubicBezTo>
                  <a:pt x="1521092" y="480164"/>
                  <a:pt x="1280261" y="477968"/>
                  <a:pt x="1164078" y="488196"/>
                </a:cubicBezTo>
                <a:cubicBezTo>
                  <a:pt x="1047895" y="498424"/>
                  <a:pt x="838233" y="476278"/>
                  <a:pt x="556234" y="488196"/>
                </a:cubicBezTo>
                <a:cubicBezTo>
                  <a:pt x="274235" y="500114"/>
                  <a:pt x="235873" y="504072"/>
                  <a:pt x="0" y="488196"/>
                </a:cubicBezTo>
                <a:cubicBezTo>
                  <a:pt x="-4796" y="274908"/>
                  <a:pt x="-16851" y="13503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4053569-61CF-41D4-95FE-11FCD0C8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594" y="1690688"/>
            <a:ext cx="1606657" cy="424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Similarity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0349B1-F192-4B10-83F5-D7C563E60627}"/>
              </a:ext>
            </a:extLst>
          </p:cNvPr>
          <p:cNvSpPr/>
          <p:nvPr/>
        </p:nvSpPr>
        <p:spPr>
          <a:xfrm>
            <a:off x="3678265" y="2262753"/>
            <a:ext cx="1720312" cy="488196"/>
          </a:xfrm>
          <a:custGeom>
            <a:avLst/>
            <a:gdLst>
              <a:gd name="connsiteX0" fmla="*/ 0 w 1720312"/>
              <a:gd name="connsiteY0" fmla="*/ 0 h 488196"/>
              <a:gd name="connsiteX1" fmla="*/ 539031 w 1720312"/>
              <a:gd name="connsiteY1" fmla="*/ 0 h 488196"/>
              <a:gd name="connsiteX2" fmla="*/ 1129672 w 1720312"/>
              <a:gd name="connsiteY2" fmla="*/ 0 h 488196"/>
              <a:gd name="connsiteX3" fmla="*/ 1720312 w 1720312"/>
              <a:gd name="connsiteY3" fmla="*/ 0 h 488196"/>
              <a:gd name="connsiteX4" fmla="*/ 1720312 w 1720312"/>
              <a:gd name="connsiteY4" fmla="*/ 488196 h 488196"/>
              <a:gd name="connsiteX5" fmla="*/ 1164078 w 1720312"/>
              <a:gd name="connsiteY5" fmla="*/ 488196 h 488196"/>
              <a:gd name="connsiteX6" fmla="*/ 556234 w 1720312"/>
              <a:gd name="connsiteY6" fmla="*/ 488196 h 488196"/>
              <a:gd name="connsiteX7" fmla="*/ 0 w 1720312"/>
              <a:gd name="connsiteY7" fmla="*/ 488196 h 488196"/>
              <a:gd name="connsiteX8" fmla="*/ 0 w 1720312"/>
              <a:gd name="connsiteY8" fmla="*/ 0 h 48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312" h="488196" extrusionOk="0">
                <a:moveTo>
                  <a:pt x="0" y="0"/>
                </a:moveTo>
                <a:cubicBezTo>
                  <a:pt x="213762" y="-22738"/>
                  <a:pt x="405325" y="20911"/>
                  <a:pt x="539031" y="0"/>
                </a:cubicBezTo>
                <a:cubicBezTo>
                  <a:pt x="672737" y="-20911"/>
                  <a:pt x="956890" y="3526"/>
                  <a:pt x="1129672" y="0"/>
                </a:cubicBezTo>
                <a:cubicBezTo>
                  <a:pt x="1302454" y="-3526"/>
                  <a:pt x="1519151" y="-24129"/>
                  <a:pt x="1720312" y="0"/>
                </a:cubicBezTo>
                <a:cubicBezTo>
                  <a:pt x="1696685" y="202852"/>
                  <a:pt x="1735728" y="256138"/>
                  <a:pt x="1720312" y="488196"/>
                </a:cubicBezTo>
                <a:cubicBezTo>
                  <a:pt x="1521092" y="480164"/>
                  <a:pt x="1280261" y="477968"/>
                  <a:pt x="1164078" y="488196"/>
                </a:cubicBezTo>
                <a:cubicBezTo>
                  <a:pt x="1047895" y="498424"/>
                  <a:pt x="838233" y="476278"/>
                  <a:pt x="556234" y="488196"/>
                </a:cubicBezTo>
                <a:cubicBezTo>
                  <a:pt x="274235" y="500114"/>
                  <a:pt x="235873" y="504072"/>
                  <a:pt x="0" y="488196"/>
                </a:cubicBezTo>
                <a:cubicBezTo>
                  <a:pt x="-4796" y="274908"/>
                  <a:pt x="-16851" y="13503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99EAB32-A538-4FE7-8833-E4243AACA692}"/>
              </a:ext>
            </a:extLst>
          </p:cNvPr>
          <p:cNvSpPr txBox="1">
            <a:spLocks/>
          </p:cNvSpPr>
          <p:nvPr/>
        </p:nvSpPr>
        <p:spPr>
          <a:xfrm>
            <a:off x="3678265" y="1690687"/>
            <a:ext cx="1606657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Distance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3598A9-D528-4BF8-AB9D-6B8B7B7C6F13}"/>
              </a:ext>
            </a:extLst>
          </p:cNvPr>
          <p:cNvSpPr/>
          <p:nvPr/>
        </p:nvSpPr>
        <p:spPr>
          <a:xfrm>
            <a:off x="6793423" y="2262752"/>
            <a:ext cx="1720312" cy="488196"/>
          </a:xfrm>
          <a:custGeom>
            <a:avLst/>
            <a:gdLst>
              <a:gd name="connsiteX0" fmla="*/ 0 w 1720312"/>
              <a:gd name="connsiteY0" fmla="*/ 0 h 488196"/>
              <a:gd name="connsiteX1" fmla="*/ 539031 w 1720312"/>
              <a:gd name="connsiteY1" fmla="*/ 0 h 488196"/>
              <a:gd name="connsiteX2" fmla="*/ 1129672 w 1720312"/>
              <a:gd name="connsiteY2" fmla="*/ 0 h 488196"/>
              <a:gd name="connsiteX3" fmla="*/ 1720312 w 1720312"/>
              <a:gd name="connsiteY3" fmla="*/ 0 h 488196"/>
              <a:gd name="connsiteX4" fmla="*/ 1720312 w 1720312"/>
              <a:gd name="connsiteY4" fmla="*/ 488196 h 488196"/>
              <a:gd name="connsiteX5" fmla="*/ 1164078 w 1720312"/>
              <a:gd name="connsiteY5" fmla="*/ 488196 h 488196"/>
              <a:gd name="connsiteX6" fmla="*/ 556234 w 1720312"/>
              <a:gd name="connsiteY6" fmla="*/ 488196 h 488196"/>
              <a:gd name="connsiteX7" fmla="*/ 0 w 1720312"/>
              <a:gd name="connsiteY7" fmla="*/ 488196 h 488196"/>
              <a:gd name="connsiteX8" fmla="*/ 0 w 1720312"/>
              <a:gd name="connsiteY8" fmla="*/ 0 h 48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312" h="488196" extrusionOk="0">
                <a:moveTo>
                  <a:pt x="0" y="0"/>
                </a:moveTo>
                <a:cubicBezTo>
                  <a:pt x="213762" y="-22738"/>
                  <a:pt x="405325" y="20911"/>
                  <a:pt x="539031" y="0"/>
                </a:cubicBezTo>
                <a:cubicBezTo>
                  <a:pt x="672737" y="-20911"/>
                  <a:pt x="956890" y="3526"/>
                  <a:pt x="1129672" y="0"/>
                </a:cubicBezTo>
                <a:cubicBezTo>
                  <a:pt x="1302454" y="-3526"/>
                  <a:pt x="1519151" y="-24129"/>
                  <a:pt x="1720312" y="0"/>
                </a:cubicBezTo>
                <a:cubicBezTo>
                  <a:pt x="1696685" y="202852"/>
                  <a:pt x="1735728" y="256138"/>
                  <a:pt x="1720312" y="488196"/>
                </a:cubicBezTo>
                <a:cubicBezTo>
                  <a:pt x="1521092" y="480164"/>
                  <a:pt x="1280261" y="477968"/>
                  <a:pt x="1164078" y="488196"/>
                </a:cubicBezTo>
                <a:cubicBezTo>
                  <a:pt x="1047895" y="498424"/>
                  <a:pt x="838233" y="476278"/>
                  <a:pt x="556234" y="488196"/>
                </a:cubicBezTo>
                <a:cubicBezTo>
                  <a:pt x="274235" y="500114"/>
                  <a:pt x="235873" y="504072"/>
                  <a:pt x="0" y="488196"/>
                </a:cubicBezTo>
                <a:cubicBezTo>
                  <a:pt x="-4796" y="274908"/>
                  <a:pt x="-16851" y="13503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A8502FC-599D-42AF-9835-CC183CAEB9FD}"/>
              </a:ext>
            </a:extLst>
          </p:cNvPr>
          <p:cNvSpPr txBox="1">
            <a:spLocks/>
          </p:cNvSpPr>
          <p:nvPr/>
        </p:nvSpPr>
        <p:spPr>
          <a:xfrm>
            <a:off x="6793423" y="1690687"/>
            <a:ext cx="1606657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A325833-9393-42BF-B39A-7D3390D71039}"/>
                  </a:ext>
                </a:extLst>
              </p:cNvPr>
              <p:cNvSpPr/>
              <p:nvPr/>
            </p:nvSpPr>
            <p:spPr>
              <a:xfrm>
                <a:off x="9038094" y="2262752"/>
                <a:ext cx="1720312" cy="488196"/>
              </a:xfrm>
              <a:custGeom>
                <a:avLst/>
                <a:gdLst>
                  <a:gd name="connsiteX0" fmla="*/ 0 w 1720312"/>
                  <a:gd name="connsiteY0" fmla="*/ 0 h 488196"/>
                  <a:gd name="connsiteX1" fmla="*/ 539031 w 1720312"/>
                  <a:gd name="connsiteY1" fmla="*/ 0 h 488196"/>
                  <a:gd name="connsiteX2" fmla="*/ 1129672 w 1720312"/>
                  <a:gd name="connsiteY2" fmla="*/ 0 h 488196"/>
                  <a:gd name="connsiteX3" fmla="*/ 1720312 w 1720312"/>
                  <a:gd name="connsiteY3" fmla="*/ 0 h 488196"/>
                  <a:gd name="connsiteX4" fmla="*/ 1720312 w 1720312"/>
                  <a:gd name="connsiteY4" fmla="*/ 488196 h 488196"/>
                  <a:gd name="connsiteX5" fmla="*/ 1164078 w 1720312"/>
                  <a:gd name="connsiteY5" fmla="*/ 488196 h 488196"/>
                  <a:gd name="connsiteX6" fmla="*/ 556234 w 1720312"/>
                  <a:gd name="connsiteY6" fmla="*/ 488196 h 488196"/>
                  <a:gd name="connsiteX7" fmla="*/ 0 w 1720312"/>
                  <a:gd name="connsiteY7" fmla="*/ 488196 h 488196"/>
                  <a:gd name="connsiteX8" fmla="*/ 0 w 1720312"/>
                  <a:gd name="connsiteY8" fmla="*/ 0 h 48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0312" h="488196" extrusionOk="0">
                    <a:moveTo>
                      <a:pt x="0" y="0"/>
                    </a:moveTo>
                    <a:cubicBezTo>
                      <a:pt x="213762" y="-22738"/>
                      <a:pt x="405325" y="20911"/>
                      <a:pt x="539031" y="0"/>
                    </a:cubicBezTo>
                    <a:cubicBezTo>
                      <a:pt x="672737" y="-20911"/>
                      <a:pt x="956890" y="3526"/>
                      <a:pt x="1129672" y="0"/>
                    </a:cubicBezTo>
                    <a:cubicBezTo>
                      <a:pt x="1302454" y="-3526"/>
                      <a:pt x="1519151" y="-24129"/>
                      <a:pt x="1720312" y="0"/>
                    </a:cubicBezTo>
                    <a:cubicBezTo>
                      <a:pt x="1696685" y="202852"/>
                      <a:pt x="1735728" y="256138"/>
                      <a:pt x="1720312" y="488196"/>
                    </a:cubicBezTo>
                    <a:cubicBezTo>
                      <a:pt x="1521092" y="480164"/>
                      <a:pt x="1280261" y="477968"/>
                      <a:pt x="1164078" y="488196"/>
                    </a:cubicBezTo>
                    <a:cubicBezTo>
                      <a:pt x="1047895" y="498424"/>
                      <a:pt x="838233" y="476278"/>
                      <a:pt x="556234" y="488196"/>
                    </a:cubicBezTo>
                    <a:cubicBezTo>
                      <a:pt x="274235" y="500114"/>
                      <a:pt x="235873" y="504072"/>
                      <a:pt x="0" y="488196"/>
                    </a:cubicBezTo>
                    <a:cubicBezTo>
                      <a:pt x="-4796" y="274908"/>
                      <a:pt x="-16851" y="135037"/>
                      <a:pt x="0" y="0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85285468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Up-to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A325833-9393-42BF-B39A-7D3390D71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4" y="2262752"/>
                <a:ext cx="1720312" cy="488196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1720312"/>
                          <a:gd name="connsiteY0" fmla="*/ 0 h 488196"/>
                          <a:gd name="connsiteX1" fmla="*/ 539031 w 1720312"/>
                          <a:gd name="connsiteY1" fmla="*/ 0 h 488196"/>
                          <a:gd name="connsiteX2" fmla="*/ 1129672 w 1720312"/>
                          <a:gd name="connsiteY2" fmla="*/ 0 h 488196"/>
                          <a:gd name="connsiteX3" fmla="*/ 1720312 w 1720312"/>
                          <a:gd name="connsiteY3" fmla="*/ 0 h 488196"/>
                          <a:gd name="connsiteX4" fmla="*/ 1720312 w 1720312"/>
                          <a:gd name="connsiteY4" fmla="*/ 488196 h 488196"/>
                          <a:gd name="connsiteX5" fmla="*/ 1164078 w 1720312"/>
                          <a:gd name="connsiteY5" fmla="*/ 488196 h 488196"/>
                          <a:gd name="connsiteX6" fmla="*/ 556234 w 1720312"/>
                          <a:gd name="connsiteY6" fmla="*/ 488196 h 488196"/>
                          <a:gd name="connsiteX7" fmla="*/ 0 w 1720312"/>
                          <a:gd name="connsiteY7" fmla="*/ 488196 h 488196"/>
                          <a:gd name="connsiteX8" fmla="*/ 0 w 1720312"/>
                          <a:gd name="connsiteY8" fmla="*/ 0 h 4881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20312" h="488196" extrusionOk="0">
                            <a:moveTo>
                              <a:pt x="0" y="0"/>
                            </a:moveTo>
                            <a:cubicBezTo>
                              <a:pt x="213762" y="-22738"/>
                              <a:pt x="405325" y="20911"/>
                              <a:pt x="539031" y="0"/>
                            </a:cubicBezTo>
                            <a:cubicBezTo>
                              <a:pt x="672737" y="-20911"/>
                              <a:pt x="956890" y="3526"/>
                              <a:pt x="1129672" y="0"/>
                            </a:cubicBezTo>
                            <a:cubicBezTo>
                              <a:pt x="1302454" y="-3526"/>
                              <a:pt x="1519151" y="-24129"/>
                              <a:pt x="1720312" y="0"/>
                            </a:cubicBezTo>
                            <a:cubicBezTo>
                              <a:pt x="1696685" y="202852"/>
                              <a:pt x="1735728" y="256138"/>
                              <a:pt x="1720312" y="488196"/>
                            </a:cubicBezTo>
                            <a:cubicBezTo>
                              <a:pt x="1521092" y="480164"/>
                              <a:pt x="1280261" y="477968"/>
                              <a:pt x="1164078" y="488196"/>
                            </a:cubicBezTo>
                            <a:cubicBezTo>
                              <a:pt x="1047895" y="498424"/>
                              <a:pt x="838233" y="476278"/>
                              <a:pt x="556234" y="488196"/>
                            </a:cubicBezTo>
                            <a:cubicBezTo>
                              <a:pt x="274235" y="500114"/>
                              <a:pt x="235873" y="504072"/>
                              <a:pt x="0" y="488196"/>
                            </a:cubicBezTo>
                            <a:cubicBezTo>
                              <a:pt x="-4796" y="274908"/>
                              <a:pt x="-16851" y="13503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A28977A-E8F4-4B17-B0B8-B65830A537BC}"/>
              </a:ext>
            </a:extLst>
          </p:cNvPr>
          <p:cNvSpPr txBox="1">
            <a:spLocks/>
          </p:cNvSpPr>
          <p:nvPr/>
        </p:nvSpPr>
        <p:spPr>
          <a:xfrm>
            <a:off x="9038094" y="1690686"/>
            <a:ext cx="1606657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Distance</a:t>
            </a: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DA0847-E8EB-4BCC-AA1E-4D73E17A3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5" y="2307877"/>
            <a:ext cx="334244" cy="379707"/>
          </a:xfrm>
          <a:prstGeom prst="rect">
            <a:avLst/>
          </a:prstGeom>
        </p:spPr>
      </p:pic>
      <p:pic>
        <p:nvPicPr>
          <p:cNvPr id="68" name="Picture 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45717D-CDD8-4CDB-963C-52D685105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70" y="2307876"/>
            <a:ext cx="334244" cy="379707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63FF9543-133F-4B5D-8568-6FDF29EB6D1B}"/>
              </a:ext>
            </a:extLst>
          </p:cNvPr>
          <p:cNvSpPr txBox="1">
            <a:spLocks/>
          </p:cNvSpPr>
          <p:nvPr/>
        </p:nvSpPr>
        <p:spPr>
          <a:xfrm>
            <a:off x="2069800" y="2294434"/>
            <a:ext cx="334244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=</a:t>
            </a:r>
          </a:p>
        </p:txBody>
      </p:sp>
      <p:pic>
        <p:nvPicPr>
          <p:cNvPr id="71" name="Picture 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2B9A6E-0E13-4F52-84A5-23F632CD1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04" y="2294434"/>
            <a:ext cx="334244" cy="379707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967F9432-A5CF-4369-A5A6-BAA1E84043B9}"/>
              </a:ext>
            </a:extLst>
          </p:cNvPr>
          <p:cNvSpPr txBox="1">
            <a:spLocks/>
          </p:cNvSpPr>
          <p:nvPr/>
        </p:nvSpPr>
        <p:spPr>
          <a:xfrm>
            <a:off x="7378871" y="2310618"/>
            <a:ext cx="435760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!=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C61F2C-9B7E-480C-B098-91F335AE0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01" y="2297655"/>
            <a:ext cx="578603" cy="408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F7FA53-EEE5-46F1-96FE-A84A46AE95C2}"/>
                  </a:ext>
                </a:extLst>
              </p:cNvPr>
              <p:cNvSpPr txBox="1"/>
              <p:nvPr/>
            </p:nvSpPr>
            <p:spPr>
              <a:xfrm>
                <a:off x="1433594" y="3904722"/>
                <a:ext cx="2114537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F7FA53-EEE5-46F1-96FE-A84A46AE9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94" y="3904722"/>
                <a:ext cx="2114537" cy="785280"/>
              </a:xfrm>
              <a:prstGeom prst="rect">
                <a:avLst/>
              </a:prstGeom>
              <a:blipFill>
                <a:blip r:embed="rId7"/>
                <a:stretch>
                  <a:fillRect l="-12968" t="-5469" b="-17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040801-71D0-4E45-9BE8-C4B4A592809D}"/>
              </a:ext>
            </a:extLst>
          </p:cNvPr>
          <p:cNvCxnSpPr/>
          <p:nvPr/>
        </p:nvCxnSpPr>
        <p:spPr>
          <a:xfrm>
            <a:off x="5516940" y="5535750"/>
            <a:ext cx="30015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F40580-3745-4F45-993D-0AEB1E485313}"/>
              </a:ext>
            </a:extLst>
          </p:cNvPr>
          <p:cNvCxnSpPr>
            <a:cxnSpLocks/>
          </p:cNvCxnSpPr>
          <p:nvPr/>
        </p:nvCxnSpPr>
        <p:spPr>
          <a:xfrm flipV="1">
            <a:off x="5523379" y="3303411"/>
            <a:ext cx="0" cy="2245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D15CD73-3D9D-4C35-8CE4-884B524937A4}"/>
              </a:ext>
            </a:extLst>
          </p:cNvPr>
          <p:cNvSpPr/>
          <p:nvPr/>
        </p:nvSpPr>
        <p:spPr>
          <a:xfrm rot="9003138">
            <a:off x="5793248" y="3808497"/>
            <a:ext cx="519461" cy="1987803"/>
          </a:xfrm>
          <a:custGeom>
            <a:avLst/>
            <a:gdLst>
              <a:gd name="connsiteX0" fmla="*/ 0 w 2020169"/>
              <a:gd name="connsiteY0" fmla="*/ 0 h 1648496"/>
              <a:gd name="connsiteX1" fmla="*/ 2009104 w 2020169"/>
              <a:gd name="connsiteY1" fmla="*/ 528034 h 1648496"/>
              <a:gd name="connsiteX2" fmla="*/ 804929 w 2020169"/>
              <a:gd name="connsiteY2" fmla="*/ 1648496 h 164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169" h="1648496">
                <a:moveTo>
                  <a:pt x="0" y="0"/>
                </a:moveTo>
                <a:cubicBezTo>
                  <a:pt x="937474" y="126642"/>
                  <a:pt x="1874949" y="253285"/>
                  <a:pt x="2009104" y="528034"/>
                </a:cubicBezTo>
                <a:cubicBezTo>
                  <a:pt x="2143259" y="802783"/>
                  <a:pt x="1017430" y="1486437"/>
                  <a:pt x="804929" y="164849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C176D0-C04A-4860-B683-21048FD18F66}"/>
                  </a:ext>
                </a:extLst>
              </p:cNvPr>
              <p:cNvSpPr/>
              <p:nvPr/>
            </p:nvSpPr>
            <p:spPr>
              <a:xfrm>
                <a:off x="5087028" y="3303411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0C176D0-C04A-4860-B683-21048FD18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28" y="3303411"/>
                <a:ext cx="4331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FD79A4B-6B8E-4F59-8334-43501602A622}"/>
              </a:ext>
            </a:extLst>
          </p:cNvPr>
          <p:cNvSpPr/>
          <p:nvPr/>
        </p:nvSpPr>
        <p:spPr>
          <a:xfrm>
            <a:off x="6629765" y="557560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US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77A77636-AC56-4F2D-AD14-E8454E249F22}"/>
              </a:ext>
            </a:extLst>
          </p:cNvPr>
          <p:cNvSpPr txBox="1">
            <a:spLocks/>
          </p:cNvSpPr>
          <p:nvPr/>
        </p:nvSpPr>
        <p:spPr>
          <a:xfrm>
            <a:off x="7117726" y="5664435"/>
            <a:ext cx="1348978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  <a:cs typeface="Segoe UI" panose="020B0502040204020203" pitchFamily="34" charset="0"/>
              </a:rPr>
              <a:t>similarity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0815330-50F9-4C5F-A9FD-EC1FE2E4F639}"/>
              </a:ext>
            </a:extLst>
          </p:cNvPr>
          <p:cNvSpPr txBox="1">
            <a:spLocks/>
          </p:cNvSpPr>
          <p:nvPr/>
        </p:nvSpPr>
        <p:spPr>
          <a:xfrm rot="16200000">
            <a:off x="4722411" y="4287860"/>
            <a:ext cx="1177105" cy="4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  <a:cs typeface="Segoe UI" panose="020B0502040204020203" pitchFamily="34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3050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6" grpId="0" build="p"/>
      <p:bldP spid="57" grpId="0" animBg="1"/>
      <p:bldP spid="59" grpId="0"/>
      <p:bldP spid="60" grpId="0" animBg="1"/>
      <p:bldP spid="63" grpId="0"/>
      <p:bldP spid="64" grpId="0" animBg="1"/>
      <p:bldP spid="65" grpId="0"/>
      <p:bldP spid="70" grpId="0"/>
      <p:bldP spid="72" grpId="0"/>
      <p:bldP spid="35" grpId="0"/>
      <p:bldP spid="77" grpId="0" animBg="1"/>
      <p:bldP spid="78" grpId="0"/>
      <p:bldP spid="79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Origin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948F53-F2AE-4EB2-846F-5E3592B5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75" y="2060020"/>
            <a:ext cx="5985880" cy="9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Find failures that are exemplar of the sample?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FB121A-03EC-4504-9DC0-3F76F5768B66}"/>
              </a:ext>
            </a:extLst>
          </p:cNvPr>
          <p:cNvSpPr txBox="1">
            <a:spLocks/>
          </p:cNvSpPr>
          <p:nvPr/>
        </p:nvSpPr>
        <p:spPr>
          <a:xfrm>
            <a:off x="838199" y="4707529"/>
            <a:ext cx="5314627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What is the distance?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84E29C-0801-4035-97ED-DE5990B4DA6C}"/>
              </a:ext>
            </a:extLst>
          </p:cNvPr>
          <p:cNvSpPr txBox="1">
            <a:spLocks/>
          </p:cNvSpPr>
          <p:nvPr/>
        </p:nvSpPr>
        <p:spPr>
          <a:xfrm>
            <a:off x="842075" y="3423875"/>
            <a:ext cx="5985880" cy="4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97E876-3C84-4F83-BF83-1919CC99AC94}"/>
                  </a:ext>
                </a:extLst>
              </p:cNvPr>
              <p:cNvSpPr txBox="1"/>
              <p:nvPr/>
            </p:nvSpPr>
            <p:spPr>
              <a:xfrm>
                <a:off x="2329966" y="5379767"/>
                <a:ext cx="2756204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97E876-3C84-4F83-BF83-1919CC99A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966" y="5379767"/>
                <a:ext cx="2756204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AF6393A-8DF2-49AC-8BCF-532B01854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297" y="5090009"/>
            <a:ext cx="1322777" cy="1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5" grpId="0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9BEA85B6-5E0F-461B-9034-F270E1690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50" y="3986289"/>
            <a:ext cx="1218170" cy="1218170"/>
          </a:xfrm>
          <a:prstGeom prst="rect">
            <a:avLst/>
          </a:prstGeom>
        </p:spPr>
      </p:pic>
      <p:pic>
        <p:nvPicPr>
          <p:cNvPr id="16" name="Picture 15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0BC38568-26B6-4E96-96FE-34221C283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51" y="3039154"/>
            <a:ext cx="1117297" cy="1365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54" y="1743502"/>
            <a:ext cx="10186116" cy="955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Just viewing data can reveal a lot of insights, the challenge is my eyes cannot visualize high (&gt;3) dimensional data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79A4DC0-8A40-49EA-9E34-604FD0F64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688" y="5540958"/>
            <a:ext cx="1709163" cy="10227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CD361B-55CD-4A7F-91A5-B387D2FAFB4C}"/>
              </a:ext>
            </a:extLst>
          </p:cNvPr>
          <p:cNvSpPr txBox="1">
            <a:spLocks/>
          </p:cNvSpPr>
          <p:nvPr/>
        </p:nvSpPr>
        <p:spPr>
          <a:xfrm>
            <a:off x="3908738" y="2699196"/>
            <a:ext cx="7096259" cy="102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552C73-F8AF-4762-A6A8-F3F20DEA0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819">
            <a:off x="571367" y="4191370"/>
            <a:ext cx="981515" cy="94879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C20274-C25C-454D-8853-FB4C565C1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62" y="4289035"/>
            <a:ext cx="469976" cy="753468"/>
          </a:xfrm>
          <a:prstGeom prst="rect">
            <a:avLst/>
          </a:prstGeom>
        </p:spPr>
      </p:pic>
      <p:pic>
        <p:nvPicPr>
          <p:cNvPr id="10" name="Picture 9" descr="A necklace hanging on a wall&#10;&#10;Description automatically generated">
            <a:extLst>
              <a:ext uri="{FF2B5EF4-FFF2-40B4-BE49-F238E27FC236}">
                <a16:creationId xmlns:a16="http://schemas.microsoft.com/office/drawing/2014/main" id="{84B6C2A3-CFDE-4BA0-999A-75AB0488D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74" y="2609136"/>
            <a:ext cx="1022752" cy="1022752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8CA9E-C7F6-4A88-A0DB-3DF993DD8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1221">
            <a:off x="2554193" y="5649718"/>
            <a:ext cx="981515" cy="948798"/>
          </a:xfrm>
          <a:prstGeom prst="rect">
            <a:avLst/>
          </a:prstGeom>
        </p:spPr>
      </p:pic>
      <p:pic>
        <p:nvPicPr>
          <p:cNvPr id="12" name="Picture 11" descr="A necklace hanging on a wall&#10;&#10;Description automatically generated">
            <a:extLst>
              <a:ext uri="{FF2B5EF4-FFF2-40B4-BE49-F238E27FC236}">
                <a16:creationId xmlns:a16="http://schemas.microsoft.com/office/drawing/2014/main" id="{8BA98E46-5B20-4F83-9192-C38CA76410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01" y="4120076"/>
            <a:ext cx="1022752" cy="10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Descriptive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167F-0E08-491D-A06A-1FADE567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59" y="5357187"/>
            <a:ext cx="1067565" cy="1354986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92EBE1-E729-4FE1-B08E-FE9A5E563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942">
            <a:off x="4725440" y="2364018"/>
            <a:ext cx="1531867" cy="148080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529B82-CE67-42AE-B04E-A3A71032C564}"/>
              </a:ext>
            </a:extLst>
          </p:cNvPr>
          <p:cNvCxnSpPr/>
          <p:nvPr/>
        </p:nvCxnSpPr>
        <p:spPr>
          <a:xfrm>
            <a:off x="998111" y="3708303"/>
            <a:ext cx="1542781" cy="269248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0457B8-9926-4943-9985-6C4A6772C476}"/>
              </a:ext>
            </a:extLst>
          </p:cNvPr>
          <p:cNvGrpSpPr/>
          <p:nvPr/>
        </p:nvGrpSpPr>
        <p:grpSpPr>
          <a:xfrm>
            <a:off x="998111" y="2749632"/>
            <a:ext cx="5117206" cy="3651160"/>
            <a:chOff x="998111" y="2749632"/>
            <a:chExt cx="5117206" cy="36511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723462-118D-4820-BEC4-29BCADDAC132}"/>
                </a:ext>
              </a:extLst>
            </p:cNvPr>
            <p:cNvCxnSpPr/>
            <p:nvPr/>
          </p:nvCxnSpPr>
          <p:spPr>
            <a:xfrm flipV="1">
              <a:off x="998111" y="2749632"/>
              <a:ext cx="0" cy="365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5167FE6-4E05-49C1-B237-4B81696FCF40}"/>
                </a:ext>
              </a:extLst>
            </p:cNvPr>
            <p:cNvCxnSpPr>
              <a:cxnSpLocks/>
            </p:cNvCxnSpPr>
            <p:nvPr/>
          </p:nvCxnSpPr>
          <p:spPr>
            <a:xfrm>
              <a:off x="998111" y="6400792"/>
              <a:ext cx="5117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7410E5-3E6A-4938-BFEE-2CF5B68DABA4}"/>
                </a:ext>
              </a:extLst>
            </p:cNvPr>
            <p:cNvSpPr/>
            <p:nvPr/>
          </p:nvSpPr>
          <p:spPr>
            <a:xfrm>
              <a:off x="3071611" y="445608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29C686-BA9C-428A-A4A8-422836C1FB9B}"/>
                </a:ext>
              </a:extLst>
            </p:cNvPr>
            <p:cNvSpPr/>
            <p:nvPr/>
          </p:nvSpPr>
          <p:spPr>
            <a:xfrm>
              <a:off x="2940696" y="532862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48B2D1-D1BA-424F-845D-8906677ED7B8}"/>
                </a:ext>
              </a:extLst>
            </p:cNvPr>
            <p:cNvSpPr/>
            <p:nvPr/>
          </p:nvSpPr>
          <p:spPr>
            <a:xfrm>
              <a:off x="2723883" y="481347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325ED1-AE76-4C64-BFB7-5D1ED6AEBD4E}"/>
                </a:ext>
              </a:extLst>
            </p:cNvPr>
            <p:cNvSpPr/>
            <p:nvPr/>
          </p:nvSpPr>
          <p:spPr>
            <a:xfrm>
              <a:off x="2410496" y="4246801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436F3B-2021-4EBD-8694-901996844CA8}"/>
                </a:ext>
              </a:extLst>
            </p:cNvPr>
            <p:cNvSpPr/>
            <p:nvPr/>
          </p:nvSpPr>
          <p:spPr>
            <a:xfrm>
              <a:off x="3377719" y="525737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EFDF2E-F08D-4833-B27B-F6EF8B985B7F}"/>
                </a:ext>
              </a:extLst>
            </p:cNvPr>
            <p:cNvSpPr/>
            <p:nvPr/>
          </p:nvSpPr>
          <p:spPr>
            <a:xfrm>
              <a:off x="3101512" y="571821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BFE77-D62F-42DC-BFF8-8C8076E24A82}"/>
                </a:ext>
              </a:extLst>
            </p:cNvPr>
            <p:cNvSpPr/>
            <p:nvPr/>
          </p:nvSpPr>
          <p:spPr>
            <a:xfrm>
              <a:off x="3699437" y="586454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F8D5D2-ED57-4448-ACAD-9C978D422778}"/>
                </a:ext>
              </a:extLst>
            </p:cNvPr>
            <p:cNvSpPr/>
            <p:nvPr/>
          </p:nvSpPr>
          <p:spPr>
            <a:xfrm>
              <a:off x="2421766" y="297018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E7227B-E9A3-4E1F-A203-E4487404BD7D}"/>
                </a:ext>
              </a:extLst>
            </p:cNvPr>
            <p:cNvSpPr/>
            <p:nvPr/>
          </p:nvSpPr>
          <p:spPr>
            <a:xfrm>
              <a:off x="1859400" y="3340629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7BB1D7-D137-4E7A-9201-7032C8EC3A18}"/>
                </a:ext>
              </a:extLst>
            </p:cNvPr>
            <p:cNvSpPr/>
            <p:nvPr/>
          </p:nvSpPr>
          <p:spPr>
            <a:xfrm>
              <a:off x="2402448" y="350868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40E55D-CBD0-4FBB-8C7C-7086D5EE191D}"/>
                </a:ext>
              </a:extLst>
            </p:cNvPr>
            <p:cNvSpPr/>
            <p:nvPr/>
          </p:nvSpPr>
          <p:spPr>
            <a:xfrm>
              <a:off x="2940695" y="346280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6D33F2-1CAF-489D-8E35-8CD728B0D3AA}"/>
                </a:ext>
              </a:extLst>
            </p:cNvPr>
            <p:cNvSpPr/>
            <p:nvPr/>
          </p:nvSpPr>
          <p:spPr>
            <a:xfrm>
              <a:off x="2843009" y="3931631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201B36-F2DF-4B8D-98A6-4BC0906978A4}"/>
                </a:ext>
              </a:extLst>
            </p:cNvPr>
            <p:cNvSpPr/>
            <p:nvPr/>
          </p:nvSpPr>
          <p:spPr>
            <a:xfrm>
              <a:off x="3444955" y="2870389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E2C32A-80E0-4687-B087-DA67A4DBD719}"/>
                </a:ext>
              </a:extLst>
            </p:cNvPr>
            <p:cNvSpPr/>
            <p:nvPr/>
          </p:nvSpPr>
          <p:spPr>
            <a:xfrm>
              <a:off x="3758695" y="3181427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999E55-16DC-4B2D-866D-EA4C8E42D7B2}"/>
                </a:ext>
              </a:extLst>
            </p:cNvPr>
            <p:cNvSpPr/>
            <p:nvPr/>
          </p:nvSpPr>
          <p:spPr>
            <a:xfrm>
              <a:off x="3656747" y="3852584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D4EEEB-EC81-4B0A-8A8A-E9B0B1904C6E}"/>
                </a:ext>
              </a:extLst>
            </p:cNvPr>
            <p:cNvSpPr/>
            <p:nvPr/>
          </p:nvSpPr>
          <p:spPr>
            <a:xfrm>
              <a:off x="3953124" y="3544350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4C0859-E3E0-4684-9CAD-AEF55BF00CAF}"/>
                </a:ext>
              </a:extLst>
            </p:cNvPr>
            <p:cNvSpPr/>
            <p:nvPr/>
          </p:nvSpPr>
          <p:spPr>
            <a:xfrm>
              <a:off x="4095822" y="3906927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26F41-9541-4ACE-A159-B739B55863A2}"/>
                </a:ext>
              </a:extLst>
            </p:cNvPr>
            <p:cNvSpPr/>
            <p:nvPr/>
          </p:nvSpPr>
          <p:spPr>
            <a:xfrm>
              <a:off x="4003647" y="4388833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93C5D6-85BF-4D4E-8EFE-6A02BAE263BC}"/>
                </a:ext>
              </a:extLst>
            </p:cNvPr>
            <p:cNvSpPr/>
            <p:nvPr/>
          </p:nvSpPr>
          <p:spPr>
            <a:xfrm>
              <a:off x="4664762" y="4585686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BAA544-23BF-40B0-9F48-5661CC956DCE}"/>
                </a:ext>
              </a:extLst>
            </p:cNvPr>
            <p:cNvSpPr/>
            <p:nvPr/>
          </p:nvSpPr>
          <p:spPr>
            <a:xfrm>
              <a:off x="4752982" y="5896920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AB9B01-A3EE-41E6-B289-9E5C1A560C78}"/>
                </a:ext>
              </a:extLst>
            </p:cNvPr>
            <p:cNvSpPr/>
            <p:nvPr/>
          </p:nvSpPr>
          <p:spPr>
            <a:xfrm>
              <a:off x="4109659" y="4925072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4CA990-C62E-4989-98C4-AC943D714329}"/>
                </a:ext>
              </a:extLst>
            </p:cNvPr>
            <p:cNvSpPr/>
            <p:nvPr/>
          </p:nvSpPr>
          <p:spPr>
            <a:xfrm>
              <a:off x="4461087" y="5044481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2FA24C-8A93-4CD7-A684-2D963A0EF353}"/>
                </a:ext>
              </a:extLst>
            </p:cNvPr>
            <p:cNvSpPr/>
            <p:nvPr/>
          </p:nvSpPr>
          <p:spPr>
            <a:xfrm>
              <a:off x="4401219" y="5592655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834B668-ADFD-4879-9726-66B7D745EA69}"/>
                </a:ext>
              </a:extLst>
            </p:cNvPr>
            <p:cNvSpPr/>
            <p:nvPr/>
          </p:nvSpPr>
          <p:spPr>
            <a:xfrm>
              <a:off x="3315093" y="4094674"/>
              <a:ext cx="171017" cy="216061"/>
            </a:xfrm>
            <a:custGeom>
              <a:avLst/>
              <a:gdLst>
                <a:gd name="connsiteX0" fmla="*/ 0 w 171017"/>
                <a:gd name="connsiteY0" fmla="*/ 216061 h 216061"/>
                <a:gd name="connsiteX1" fmla="*/ 85509 w 171017"/>
                <a:gd name="connsiteY1" fmla="*/ 0 h 216061"/>
                <a:gd name="connsiteX2" fmla="*/ 171017 w 171017"/>
                <a:gd name="connsiteY2" fmla="*/ 216061 h 216061"/>
                <a:gd name="connsiteX3" fmla="*/ 0 w 171017"/>
                <a:gd name="connsiteY3" fmla="*/ 216061 h 21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17" h="216061" fill="none" extrusionOk="0">
                  <a:moveTo>
                    <a:pt x="0" y="216061"/>
                  </a:moveTo>
                  <a:cubicBezTo>
                    <a:pt x="37846" y="119091"/>
                    <a:pt x="88990" y="51567"/>
                    <a:pt x="85509" y="0"/>
                  </a:cubicBezTo>
                  <a:cubicBezTo>
                    <a:pt x="143095" y="76669"/>
                    <a:pt x="137304" y="175142"/>
                    <a:pt x="171017" y="216061"/>
                  </a:cubicBezTo>
                  <a:cubicBezTo>
                    <a:pt x="101970" y="224900"/>
                    <a:pt x="34333" y="202907"/>
                    <a:pt x="0" y="216061"/>
                  </a:cubicBezTo>
                  <a:close/>
                </a:path>
                <a:path w="171017" h="216061" stroke="0" extrusionOk="0">
                  <a:moveTo>
                    <a:pt x="0" y="216061"/>
                  </a:moveTo>
                  <a:cubicBezTo>
                    <a:pt x="-3075" y="150056"/>
                    <a:pt x="60423" y="105151"/>
                    <a:pt x="85509" y="0"/>
                  </a:cubicBezTo>
                  <a:cubicBezTo>
                    <a:pt x="141409" y="96594"/>
                    <a:pt x="149102" y="164644"/>
                    <a:pt x="171017" y="216061"/>
                  </a:cubicBezTo>
                  <a:cubicBezTo>
                    <a:pt x="135607" y="233006"/>
                    <a:pt x="84340" y="195876"/>
                    <a:pt x="0" y="216061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rgbClr val="92D050"/>
              </a:solidFill>
              <a:extLst>
                <a:ext uri="{C807C97D-BFC1-408E-A445-0C87EB9F89A2}">
                  <ask:lineSketchStyleProps xmlns:ask="http://schemas.microsoft.com/office/drawing/2018/sketchyshapes" sd="741375140">
                    <a:prstGeom prst="triangl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DAE131-BB1B-4DE6-BB71-34A11FF52FDA}"/>
              </a:ext>
            </a:extLst>
          </p:cNvPr>
          <p:cNvCxnSpPr>
            <a:stCxn id="39" idx="2"/>
          </p:cNvCxnSpPr>
          <p:nvPr/>
        </p:nvCxnSpPr>
        <p:spPr>
          <a:xfrm flipH="1">
            <a:off x="1809482" y="4310735"/>
            <a:ext cx="1505611" cy="81394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5B32B1-F03B-45B8-9E69-4A61361B9B4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271137" y="5499013"/>
            <a:ext cx="704450" cy="363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CB55BA-72BA-4884-8171-5B45AA0203B9}"/>
                  </a:ext>
                </a:extLst>
              </p:cNvPr>
              <p:cNvSpPr txBox="1"/>
              <p:nvPr/>
            </p:nvSpPr>
            <p:spPr>
              <a:xfrm>
                <a:off x="3155558" y="3737813"/>
                <a:ext cx="55835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CB55BA-72BA-4884-8171-5B45AA02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58" y="3737813"/>
                <a:ext cx="558358" cy="303673"/>
              </a:xfrm>
              <a:prstGeom prst="rect">
                <a:avLst/>
              </a:prstGeom>
              <a:blipFill>
                <a:blip r:embed="rId5"/>
                <a:stretch>
                  <a:fillRect l="-9890" r="-8791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D5FDC4-4BFD-47B6-B293-D61174A37B15}"/>
                  </a:ext>
                </a:extLst>
              </p:cNvPr>
              <p:cNvSpPr txBox="1"/>
              <p:nvPr/>
            </p:nvSpPr>
            <p:spPr>
              <a:xfrm>
                <a:off x="1332316" y="5117774"/>
                <a:ext cx="56598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D5FDC4-4BFD-47B6-B293-D61174A3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16" y="5117774"/>
                <a:ext cx="565989" cy="303673"/>
              </a:xfrm>
              <a:prstGeom prst="rect">
                <a:avLst/>
              </a:prstGeom>
              <a:blipFill>
                <a:blip r:embed="rId6"/>
                <a:stretch>
                  <a:fillRect l="-9783" r="-869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DE8CF2-7997-445B-AD26-FC21851379FC}"/>
                  </a:ext>
                </a:extLst>
              </p:cNvPr>
              <p:cNvSpPr txBox="1"/>
              <p:nvPr/>
            </p:nvSpPr>
            <p:spPr>
              <a:xfrm>
                <a:off x="2961609" y="5036777"/>
                <a:ext cx="44903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DE8CF2-7997-445B-AD26-FC218513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09" y="5036777"/>
                <a:ext cx="449033" cy="303673"/>
              </a:xfrm>
              <a:prstGeom prst="rect">
                <a:avLst/>
              </a:prstGeom>
              <a:blipFill>
                <a:blip r:embed="rId7"/>
                <a:stretch>
                  <a:fillRect l="-6849" r="-1095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58FFF8-3D0B-4270-90F5-53A717E38165}"/>
                  </a:ext>
                </a:extLst>
              </p:cNvPr>
              <p:cNvSpPr txBox="1"/>
              <p:nvPr/>
            </p:nvSpPr>
            <p:spPr>
              <a:xfrm>
                <a:off x="1859400" y="5814704"/>
                <a:ext cx="450700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58FFF8-3D0B-4270-90F5-53A717E3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00" y="5814704"/>
                <a:ext cx="450700" cy="303673"/>
              </a:xfrm>
              <a:prstGeom prst="rect">
                <a:avLst/>
              </a:prstGeom>
              <a:blipFill>
                <a:blip r:embed="rId8"/>
                <a:stretch>
                  <a:fillRect l="-12162" r="-108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012F2A-C729-446A-B90E-AF03C5565B78}"/>
                  </a:ext>
                </a:extLst>
              </p:cNvPr>
              <p:cNvSpPr txBox="1"/>
              <p:nvPr/>
            </p:nvSpPr>
            <p:spPr>
              <a:xfrm>
                <a:off x="2284438" y="4541333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012F2A-C729-446A-B90E-AF03C556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38" y="4541333"/>
                <a:ext cx="224677" cy="276999"/>
              </a:xfrm>
              <a:prstGeom prst="rect">
                <a:avLst/>
              </a:prstGeom>
              <a:blipFill>
                <a:blip r:embed="rId9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6896EB-63F3-45D2-BED1-B374E0BDB1F5}"/>
                  </a:ext>
                </a:extLst>
              </p:cNvPr>
              <p:cNvSpPr txBox="1"/>
              <p:nvPr/>
            </p:nvSpPr>
            <p:spPr>
              <a:xfrm>
                <a:off x="2472990" y="5405106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6896EB-63F3-45D2-BED1-B374E0BDB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90" y="5405106"/>
                <a:ext cx="224677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47CBB7BF-9B29-484A-BBD4-FA5898B712FA}"/>
              </a:ext>
            </a:extLst>
          </p:cNvPr>
          <p:cNvSpPr/>
          <p:nvPr/>
        </p:nvSpPr>
        <p:spPr>
          <a:xfrm>
            <a:off x="7453404" y="1302539"/>
            <a:ext cx="1738648" cy="611747"/>
          </a:xfrm>
          <a:custGeom>
            <a:avLst/>
            <a:gdLst>
              <a:gd name="connsiteX0" fmla="*/ 0 w 1738648"/>
              <a:gd name="connsiteY0" fmla="*/ 0 h 611747"/>
              <a:gd name="connsiteX1" fmla="*/ 596936 w 1738648"/>
              <a:gd name="connsiteY1" fmla="*/ 0 h 611747"/>
              <a:gd name="connsiteX2" fmla="*/ 1159099 w 1738648"/>
              <a:gd name="connsiteY2" fmla="*/ 0 h 611747"/>
              <a:gd name="connsiteX3" fmla="*/ 1738648 w 1738648"/>
              <a:gd name="connsiteY3" fmla="*/ 0 h 611747"/>
              <a:gd name="connsiteX4" fmla="*/ 1738648 w 1738648"/>
              <a:gd name="connsiteY4" fmla="*/ 299756 h 611747"/>
              <a:gd name="connsiteX5" fmla="*/ 1738648 w 1738648"/>
              <a:gd name="connsiteY5" fmla="*/ 611747 h 611747"/>
              <a:gd name="connsiteX6" fmla="*/ 1176485 w 1738648"/>
              <a:gd name="connsiteY6" fmla="*/ 611747 h 611747"/>
              <a:gd name="connsiteX7" fmla="*/ 614322 w 1738648"/>
              <a:gd name="connsiteY7" fmla="*/ 611747 h 611747"/>
              <a:gd name="connsiteX8" fmla="*/ 0 w 1738648"/>
              <a:gd name="connsiteY8" fmla="*/ 611747 h 611747"/>
              <a:gd name="connsiteX9" fmla="*/ 0 w 1738648"/>
              <a:gd name="connsiteY9" fmla="*/ 305874 h 611747"/>
              <a:gd name="connsiteX10" fmla="*/ 0 w 1738648"/>
              <a:gd name="connsiteY10" fmla="*/ 0 h 61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648" h="611747" extrusionOk="0">
                <a:moveTo>
                  <a:pt x="0" y="0"/>
                </a:moveTo>
                <a:cubicBezTo>
                  <a:pt x="127006" y="-24458"/>
                  <a:pt x="398456" y="17041"/>
                  <a:pt x="596936" y="0"/>
                </a:cubicBezTo>
                <a:cubicBezTo>
                  <a:pt x="795416" y="-17041"/>
                  <a:pt x="892227" y="47787"/>
                  <a:pt x="1159099" y="0"/>
                </a:cubicBezTo>
                <a:cubicBezTo>
                  <a:pt x="1425971" y="-47787"/>
                  <a:pt x="1509282" y="69110"/>
                  <a:pt x="1738648" y="0"/>
                </a:cubicBezTo>
                <a:cubicBezTo>
                  <a:pt x="1755975" y="104253"/>
                  <a:pt x="1735807" y="194766"/>
                  <a:pt x="1738648" y="299756"/>
                </a:cubicBezTo>
                <a:cubicBezTo>
                  <a:pt x="1741489" y="404746"/>
                  <a:pt x="1710178" y="507589"/>
                  <a:pt x="1738648" y="611747"/>
                </a:cubicBezTo>
                <a:cubicBezTo>
                  <a:pt x="1520723" y="675034"/>
                  <a:pt x="1323965" y="546381"/>
                  <a:pt x="1176485" y="611747"/>
                </a:cubicBezTo>
                <a:cubicBezTo>
                  <a:pt x="1029005" y="677113"/>
                  <a:pt x="743704" y="552495"/>
                  <a:pt x="614322" y="611747"/>
                </a:cubicBezTo>
                <a:cubicBezTo>
                  <a:pt x="484940" y="670999"/>
                  <a:pt x="207697" y="557260"/>
                  <a:pt x="0" y="611747"/>
                </a:cubicBezTo>
                <a:cubicBezTo>
                  <a:pt x="-29028" y="483147"/>
                  <a:pt x="18058" y="401133"/>
                  <a:pt x="0" y="305874"/>
                </a:cubicBezTo>
                <a:cubicBezTo>
                  <a:pt x="-18058" y="210615"/>
                  <a:pt x="16734" y="7186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02385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3589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C7825A-7EA1-4F4B-8237-3D2B5CE67023}"/>
              </a:ext>
            </a:extLst>
          </p:cNvPr>
          <p:cNvSpPr/>
          <p:nvPr/>
        </p:nvSpPr>
        <p:spPr>
          <a:xfrm>
            <a:off x="10351151" y="1302538"/>
            <a:ext cx="1738648" cy="611747"/>
          </a:xfrm>
          <a:custGeom>
            <a:avLst/>
            <a:gdLst>
              <a:gd name="connsiteX0" fmla="*/ 0 w 1738648"/>
              <a:gd name="connsiteY0" fmla="*/ 0 h 611747"/>
              <a:gd name="connsiteX1" fmla="*/ 596936 w 1738648"/>
              <a:gd name="connsiteY1" fmla="*/ 0 h 611747"/>
              <a:gd name="connsiteX2" fmla="*/ 1159099 w 1738648"/>
              <a:gd name="connsiteY2" fmla="*/ 0 h 611747"/>
              <a:gd name="connsiteX3" fmla="*/ 1738648 w 1738648"/>
              <a:gd name="connsiteY3" fmla="*/ 0 h 611747"/>
              <a:gd name="connsiteX4" fmla="*/ 1738648 w 1738648"/>
              <a:gd name="connsiteY4" fmla="*/ 299756 h 611747"/>
              <a:gd name="connsiteX5" fmla="*/ 1738648 w 1738648"/>
              <a:gd name="connsiteY5" fmla="*/ 611747 h 611747"/>
              <a:gd name="connsiteX6" fmla="*/ 1176485 w 1738648"/>
              <a:gd name="connsiteY6" fmla="*/ 611747 h 611747"/>
              <a:gd name="connsiteX7" fmla="*/ 614322 w 1738648"/>
              <a:gd name="connsiteY7" fmla="*/ 611747 h 611747"/>
              <a:gd name="connsiteX8" fmla="*/ 0 w 1738648"/>
              <a:gd name="connsiteY8" fmla="*/ 611747 h 611747"/>
              <a:gd name="connsiteX9" fmla="*/ 0 w 1738648"/>
              <a:gd name="connsiteY9" fmla="*/ 305874 h 611747"/>
              <a:gd name="connsiteX10" fmla="*/ 0 w 1738648"/>
              <a:gd name="connsiteY10" fmla="*/ 0 h 61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648" h="611747" extrusionOk="0">
                <a:moveTo>
                  <a:pt x="0" y="0"/>
                </a:moveTo>
                <a:cubicBezTo>
                  <a:pt x="127006" y="-24458"/>
                  <a:pt x="398456" y="17041"/>
                  <a:pt x="596936" y="0"/>
                </a:cubicBezTo>
                <a:cubicBezTo>
                  <a:pt x="795416" y="-17041"/>
                  <a:pt x="892227" y="47787"/>
                  <a:pt x="1159099" y="0"/>
                </a:cubicBezTo>
                <a:cubicBezTo>
                  <a:pt x="1425971" y="-47787"/>
                  <a:pt x="1509282" y="69110"/>
                  <a:pt x="1738648" y="0"/>
                </a:cubicBezTo>
                <a:cubicBezTo>
                  <a:pt x="1755975" y="104253"/>
                  <a:pt x="1735807" y="194766"/>
                  <a:pt x="1738648" y="299756"/>
                </a:cubicBezTo>
                <a:cubicBezTo>
                  <a:pt x="1741489" y="404746"/>
                  <a:pt x="1710178" y="507589"/>
                  <a:pt x="1738648" y="611747"/>
                </a:cubicBezTo>
                <a:cubicBezTo>
                  <a:pt x="1520723" y="675034"/>
                  <a:pt x="1323965" y="546381"/>
                  <a:pt x="1176485" y="611747"/>
                </a:cubicBezTo>
                <a:cubicBezTo>
                  <a:pt x="1029005" y="677113"/>
                  <a:pt x="743704" y="552495"/>
                  <a:pt x="614322" y="611747"/>
                </a:cubicBezTo>
                <a:cubicBezTo>
                  <a:pt x="484940" y="670999"/>
                  <a:pt x="207697" y="557260"/>
                  <a:pt x="0" y="611747"/>
                </a:cubicBezTo>
                <a:cubicBezTo>
                  <a:pt x="-29028" y="483147"/>
                  <a:pt x="18058" y="401133"/>
                  <a:pt x="0" y="305874"/>
                </a:cubicBezTo>
                <a:cubicBezTo>
                  <a:pt x="-18058" y="210615"/>
                  <a:pt x="16734" y="7186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02385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3580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F5EA0A5-6D8F-4A10-B45D-B780DCA3EF8D}"/>
              </a:ext>
            </a:extLst>
          </p:cNvPr>
          <p:cNvSpPr/>
          <p:nvPr/>
        </p:nvSpPr>
        <p:spPr>
          <a:xfrm rot="16019896">
            <a:off x="9703987" y="1418037"/>
            <a:ext cx="238503" cy="533915"/>
          </a:xfrm>
          <a:custGeom>
            <a:avLst/>
            <a:gdLst>
              <a:gd name="connsiteX0" fmla="*/ 0 w 238503"/>
              <a:gd name="connsiteY0" fmla="*/ 414664 h 533915"/>
              <a:gd name="connsiteX1" fmla="*/ 59626 w 238503"/>
              <a:gd name="connsiteY1" fmla="*/ 414664 h 533915"/>
              <a:gd name="connsiteX2" fmla="*/ 59626 w 238503"/>
              <a:gd name="connsiteY2" fmla="*/ 0 h 533915"/>
              <a:gd name="connsiteX3" fmla="*/ 178877 w 238503"/>
              <a:gd name="connsiteY3" fmla="*/ 0 h 533915"/>
              <a:gd name="connsiteX4" fmla="*/ 178877 w 238503"/>
              <a:gd name="connsiteY4" fmla="*/ 414664 h 533915"/>
              <a:gd name="connsiteX5" fmla="*/ 238503 w 238503"/>
              <a:gd name="connsiteY5" fmla="*/ 414664 h 533915"/>
              <a:gd name="connsiteX6" fmla="*/ 119252 w 238503"/>
              <a:gd name="connsiteY6" fmla="*/ 533915 h 533915"/>
              <a:gd name="connsiteX7" fmla="*/ 0 w 238503"/>
              <a:gd name="connsiteY7" fmla="*/ 414664 h 53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503" h="533915" extrusionOk="0">
                <a:moveTo>
                  <a:pt x="0" y="414664"/>
                </a:moveTo>
                <a:cubicBezTo>
                  <a:pt x="15670" y="407669"/>
                  <a:pt x="44001" y="415070"/>
                  <a:pt x="59626" y="414664"/>
                </a:cubicBezTo>
                <a:cubicBezTo>
                  <a:pt x="48314" y="291211"/>
                  <a:pt x="70240" y="133217"/>
                  <a:pt x="59626" y="0"/>
                </a:cubicBezTo>
                <a:cubicBezTo>
                  <a:pt x="98032" y="-11132"/>
                  <a:pt x="139360" y="4250"/>
                  <a:pt x="178877" y="0"/>
                </a:cubicBezTo>
                <a:cubicBezTo>
                  <a:pt x="192772" y="132280"/>
                  <a:pt x="156598" y="304238"/>
                  <a:pt x="178877" y="414664"/>
                </a:cubicBezTo>
                <a:cubicBezTo>
                  <a:pt x="207038" y="413959"/>
                  <a:pt x="222369" y="417014"/>
                  <a:pt x="238503" y="414664"/>
                </a:cubicBezTo>
                <a:cubicBezTo>
                  <a:pt x="184276" y="475196"/>
                  <a:pt x="151543" y="490358"/>
                  <a:pt x="119252" y="533915"/>
                </a:cubicBezTo>
                <a:cubicBezTo>
                  <a:pt x="86186" y="504990"/>
                  <a:pt x="68142" y="463201"/>
                  <a:pt x="0" y="414664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578872">
                  <a:prstGeom prst="downArrow">
                    <a:avLst>
                      <a:gd name="adj1" fmla="val 50000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73176D6-2415-4FDB-BDBC-3DA67B4E8B77}"/>
              </a:ext>
            </a:extLst>
          </p:cNvPr>
          <p:cNvSpPr txBox="1">
            <a:spLocks/>
          </p:cNvSpPr>
          <p:nvPr/>
        </p:nvSpPr>
        <p:spPr>
          <a:xfrm>
            <a:off x="7136660" y="2681868"/>
            <a:ext cx="2854937" cy="49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Objective Function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6D98B74-F0F3-4B4B-A289-D8EA5DFC2F5C}"/>
              </a:ext>
            </a:extLst>
          </p:cNvPr>
          <p:cNvSpPr txBox="1">
            <a:spLocks/>
          </p:cNvSpPr>
          <p:nvPr/>
        </p:nvSpPr>
        <p:spPr>
          <a:xfrm>
            <a:off x="870190" y="1638006"/>
            <a:ext cx="4879347" cy="102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Find the projection that maximizes 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828858-4704-44BD-8357-63861350006C}"/>
                  </a:ext>
                </a:extLst>
              </p:cNvPr>
              <p:cNvSpPr txBox="1"/>
              <p:nvPr/>
            </p:nvSpPr>
            <p:spPr>
              <a:xfrm>
                <a:off x="7322866" y="3130568"/>
                <a:ext cx="196624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828858-4704-44BD-8357-63861350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66" y="3130568"/>
                <a:ext cx="1966244" cy="75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F10EC6-B69F-4C7A-BAE9-6CCE918066E8}"/>
                  </a:ext>
                </a:extLst>
              </p:cNvPr>
              <p:cNvSpPr txBox="1"/>
              <p:nvPr/>
            </p:nvSpPr>
            <p:spPr>
              <a:xfrm>
                <a:off x="9770234" y="3125530"/>
                <a:ext cx="22957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F10EC6-B69F-4C7A-BAE9-6CCE9180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234" y="3125530"/>
                <a:ext cx="2295757" cy="7562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Down 57">
            <a:extLst>
              <a:ext uri="{FF2B5EF4-FFF2-40B4-BE49-F238E27FC236}">
                <a16:creationId xmlns:a16="http://schemas.microsoft.com/office/drawing/2014/main" id="{18410149-32EF-4679-8327-C18EAF7BBF04}"/>
              </a:ext>
            </a:extLst>
          </p:cNvPr>
          <p:cNvSpPr/>
          <p:nvPr/>
        </p:nvSpPr>
        <p:spPr>
          <a:xfrm rot="16019896">
            <a:off x="9415039" y="3410740"/>
            <a:ext cx="270726" cy="259015"/>
          </a:xfrm>
          <a:custGeom>
            <a:avLst/>
            <a:gdLst>
              <a:gd name="connsiteX0" fmla="*/ 0 w 270726"/>
              <a:gd name="connsiteY0" fmla="*/ 129508 h 259015"/>
              <a:gd name="connsiteX1" fmla="*/ 67682 w 270726"/>
              <a:gd name="connsiteY1" fmla="*/ 129508 h 259015"/>
              <a:gd name="connsiteX2" fmla="*/ 67682 w 270726"/>
              <a:gd name="connsiteY2" fmla="*/ 0 h 259015"/>
              <a:gd name="connsiteX3" fmla="*/ 203045 w 270726"/>
              <a:gd name="connsiteY3" fmla="*/ 0 h 259015"/>
              <a:gd name="connsiteX4" fmla="*/ 203045 w 270726"/>
              <a:gd name="connsiteY4" fmla="*/ 129508 h 259015"/>
              <a:gd name="connsiteX5" fmla="*/ 270726 w 270726"/>
              <a:gd name="connsiteY5" fmla="*/ 129508 h 259015"/>
              <a:gd name="connsiteX6" fmla="*/ 135363 w 270726"/>
              <a:gd name="connsiteY6" fmla="*/ 259015 h 259015"/>
              <a:gd name="connsiteX7" fmla="*/ 0 w 270726"/>
              <a:gd name="connsiteY7" fmla="*/ 129508 h 2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26" h="259015" extrusionOk="0">
                <a:moveTo>
                  <a:pt x="0" y="129508"/>
                </a:moveTo>
                <a:cubicBezTo>
                  <a:pt x="26371" y="122055"/>
                  <a:pt x="51921" y="133587"/>
                  <a:pt x="67682" y="129508"/>
                </a:cubicBezTo>
                <a:cubicBezTo>
                  <a:pt x="52669" y="102262"/>
                  <a:pt x="78208" y="49865"/>
                  <a:pt x="67682" y="0"/>
                </a:cubicBezTo>
                <a:cubicBezTo>
                  <a:pt x="105355" y="-10965"/>
                  <a:pt x="151058" y="15118"/>
                  <a:pt x="203045" y="0"/>
                </a:cubicBezTo>
                <a:cubicBezTo>
                  <a:pt x="203400" y="53773"/>
                  <a:pt x="197470" y="81614"/>
                  <a:pt x="203045" y="129508"/>
                </a:cubicBezTo>
                <a:cubicBezTo>
                  <a:pt x="222602" y="128305"/>
                  <a:pt x="252583" y="136059"/>
                  <a:pt x="270726" y="129508"/>
                </a:cubicBezTo>
                <a:cubicBezTo>
                  <a:pt x="217131" y="208517"/>
                  <a:pt x="157389" y="225740"/>
                  <a:pt x="135363" y="259015"/>
                </a:cubicBezTo>
                <a:cubicBezTo>
                  <a:pt x="66532" y="215582"/>
                  <a:pt x="72394" y="179430"/>
                  <a:pt x="0" y="12950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578872">
                  <a:prstGeom prst="downArrow">
                    <a:avLst>
                      <a:gd name="adj1" fmla="val 50000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FF409BE-E164-4194-B87F-8B54A643A325}"/>
              </a:ext>
            </a:extLst>
          </p:cNvPr>
          <p:cNvSpPr txBox="1">
            <a:spLocks/>
          </p:cNvSpPr>
          <p:nvPr/>
        </p:nvSpPr>
        <p:spPr>
          <a:xfrm>
            <a:off x="7260382" y="5150129"/>
            <a:ext cx="3350493" cy="756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data?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parameter?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7038C85-C951-42B4-8C44-92C9B90CC532}"/>
              </a:ext>
            </a:extLst>
          </p:cNvPr>
          <p:cNvSpPr txBox="1">
            <a:spLocks/>
          </p:cNvSpPr>
          <p:nvPr/>
        </p:nvSpPr>
        <p:spPr>
          <a:xfrm>
            <a:off x="7265859" y="4436161"/>
            <a:ext cx="2354725" cy="51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Remember PCA?</a:t>
            </a:r>
          </a:p>
        </p:txBody>
      </p:sp>
    </p:spTree>
    <p:extLst>
      <p:ext uri="{BB962C8B-B14F-4D97-AF65-F5344CB8AC3E}">
        <p14:creationId xmlns:p14="http://schemas.microsoft.com/office/powerpoint/2010/main" val="2856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 animBg="1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9306-1775-43A3-A136-F6E7FE84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a learner’s perspective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F38EB0-AC57-469B-B28A-2C58D3E0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55" y="3664040"/>
            <a:ext cx="1598949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07A6A7-3483-43EE-9307-BE1F0FB3E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117">
            <a:off x="1735816" y="1574758"/>
            <a:ext cx="1470941" cy="148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Discriminative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9663675-FFF0-4441-A9F4-E0A185834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94" y="4990565"/>
            <a:ext cx="1684784" cy="1636889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AE01476-06AC-4F7A-93FD-145D2F2E25AA}"/>
              </a:ext>
            </a:extLst>
          </p:cNvPr>
          <p:cNvGrpSpPr/>
          <p:nvPr/>
        </p:nvGrpSpPr>
        <p:grpSpPr>
          <a:xfrm>
            <a:off x="998111" y="2749632"/>
            <a:ext cx="5117206" cy="3651160"/>
            <a:chOff x="998111" y="2749632"/>
            <a:chExt cx="5117206" cy="365116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FEE525-EF80-424A-98FF-D1C4FB419459}"/>
                </a:ext>
              </a:extLst>
            </p:cNvPr>
            <p:cNvCxnSpPr/>
            <p:nvPr/>
          </p:nvCxnSpPr>
          <p:spPr>
            <a:xfrm flipV="1">
              <a:off x="998111" y="2749632"/>
              <a:ext cx="0" cy="365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F9CD40-2D69-4948-843E-B5D65AD35CDC}"/>
                </a:ext>
              </a:extLst>
            </p:cNvPr>
            <p:cNvCxnSpPr>
              <a:cxnSpLocks/>
            </p:cNvCxnSpPr>
            <p:nvPr/>
          </p:nvCxnSpPr>
          <p:spPr>
            <a:xfrm>
              <a:off x="998111" y="6400792"/>
              <a:ext cx="5117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12670F-1F44-42AC-A9A4-0908AD478EA9}"/>
                </a:ext>
              </a:extLst>
            </p:cNvPr>
            <p:cNvSpPr/>
            <p:nvPr/>
          </p:nvSpPr>
          <p:spPr>
            <a:xfrm>
              <a:off x="3071611" y="445608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51439F-4DD0-4431-8CEC-0270E19B9DE5}"/>
                </a:ext>
              </a:extLst>
            </p:cNvPr>
            <p:cNvSpPr/>
            <p:nvPr/>
          </p:nvSpPr>
          <p:spPr>
            <a:xfrm>
              <a:off x="2940696" y="532862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3597E5-B874-44D6-9FAC-C2F94C2EF7C9}"/>
                </a:ext>
              </a:extLst>
            </p:cNvPr>
            <p:cNvSpPr/>
            <p:nvPr/>
          </p:nvSpPr>
          <p:spPr>
            <a:xfrm>
              <a:off x="2723883" y="481347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BC8DF9-EF64-49CE-B4BB-8AFB6774D4A4}"/>
                </a:ext>
              </a:extLst>
            </p:cNvPr>
            <p:cNvSpPr/>
            <p:nvPr/>
          </p:nvSpPr>
          <p:spPr>
            <a:xfrm>
              <a:off x="2410496" y="4246801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CE2F6D-3375-4DBA-A466-F24A218878DF}"/>
                </a:ext>
              </a:extLst>
            </p:cNvPr>
            <p:cNvSpPr/>
            <p:nvPr/>
          </p:nvSpPr>
          <p:spPr>
            <a:xfrm>
              <a:off x="3377719" y="525737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1BEAE4-96B0-4721-ABF2-F9C17E127A40}"/>
                </a:ext>
              </a:extLst>
            </p:cNvPr>
            <p:cNvSpPr/>
            <p:nvPr/>
          </p:nvSpPr>
          <p:spPr>
            <a:xfrm>
              <a:off x="3101512" y="571821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3798FE-079B-4373-8AF5-67523C95B511}"/>
                </a:ext>
              </a:extLst>
            </p:cNvPr>
            <p:cNvSpPr/>
            <p:nvPr/>
          </p:nvSpPr>
          <p:spPr>
            <a:xfrm>
              <a:off x="3699437" y="586454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870969-72DD-45A0-801B-AA0FEF59A049}"/>
                </a:ext>
              </a:extLst>
            </p:cNvPr>
            <p:cNvSpPr/>
            <p:nvPr/>
          </p:nvSpPr>
          <p:spPr>
            <a:xfrm>
              <a:off x="2421766" y="2970188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F1AB96-DD49-4F74-A75A-995131164A22}"/>
                </a:ext>
              </a:extLst>
            </p:cNvPr>
            <p:cNvSpPr/>
            <p:nvPr/>
          </p:nvSpPr>
          <p:spPr>
            <a:xfrm>
              <a:off x="1859400" y="3340629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BC84CE-6D49-4E65-BFF2-8818A76704B9}"/>
                </a:ext>
              </a:extLst>
            </p:cNvPr>
            <p:cNvSpPr/>
            <p:nvPr/>
          </p:nvSpPr>
          <p:spPr>
            <a:xfrm>
              <a:off x="2402448" y="350868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F1687E-4B83-4229-9F37-EDC2BC95ACE9}"/>
                </a:ext>
              </a:extLst>
            </p:cNvPr>
            <p:cNvSpPr/>
            <p:nvPr/>
          </p:nvSpPr>
          <p:spPr>
            <a:xfrm>
              <a:off x="2940695" y="346280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C94CB2-C941-4C6B-911F-13C3185E5693}"/>
                </a:ext>
              </a:extLst>
            </p:cNvPr>
            <p:cNvSpPr/>
            <p:nvPr/>
          </p:nvSpPr>
          <p:spPr>
            <a:xfrm>
              <a:off x="2843009" y="3931631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5BEBD5-DC28-4200-BCC4-6B8414639952}"/>
                </a:ext>
              </a:extLst>
            </p:cNvPr>
            <p:cNvSpPr/>
            <p:nvPr/>
          </p:nvSpPr>
          <p:spPr>
            <a:xfrm>
              <a:off x="3444955" y="2870389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70DC5C-FE32-416A-B2A6-E5843F818DDC}"/>
                </a:ext>
              </a:extLst>
            </p:cNvPr>
            <p:cNvSpPr/>
            <p:nvPr/>
          </p:nvSpPr>
          <p:spPr>
            <a:xfrm>
              <a:off x="3758695" y="3181427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ABC512-1CBB-4016-8531-8997D98EA2F1}"/>
                </a:ext>
              </a:extLst>
            </p:cNvPr>
            <p:cNvSpPr/>
            <p:nvPr/>
          </p:nvSpPr>
          <p:spPr>
            <a:xfrm>
              <a:off x="3656747" y="3852584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A4F51A-7122-43EC-8F04-BA568F652B45}"/>
                </a:ext>
              </a:extLst>
            </p:cNvPr>
            <p:cNvSpPr/>
            <p:nvPr/>
          </p:nvSpPr>
          <p:spPr>
            <a:xfrm>
              <a:off x="3953124" y="3544350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78EDA6-9862-46DA-A882-53599DE10FBF}"/>
                </a:ext>
              </a:extLst>
            </p:cNvPr>
            <p:cNvSpPr/>
            <p:nvPr/>
          </p:nvSpPr>
          <p:spPr>
            <a:xfrm>
              <a:off x="4095822" y="3906927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42E612-654C-4B7F-AF79-488E86108014}"/>
                </a:ext>
              </a:extLst>
            </p:cNvPr>
            <p:cNvSpPr/>
            <p:nvPr/>
          </p:nvSpPr>
          <p:spPr>
            <a:xfrm>
              <a:off x="4003647" y="4388833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rgbClr val="92D05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2B6177-416D-499F-94B5-B8315A2D1D7E}"/>
                </a:ext>
              </a:extLst>
            </p:cNvPr>
            <p:cNvSpPr/>
            <p:nvPr/>
          </p:nvSpPr>
          <p:spPr>
            <a:xfrm>
              <a:off x="4664762" y="4585686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F5DF8A-AF10-443D-AB30-10A105EB3F79}"/>
                </a:ext>
              </a:extLst>
            </p:cNvPr>
            <p:cNvSpPr/>
            <p:nvPr/>
          </p:nvSpPr>
          <p:spPr>
            <a:xfrm>
              <a:off x="4752982" y="5896920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1CA945-896D-43F4-907D-7DFE47E350DC}"/>
                </a:ext>
              </a:extLst>
            </p:cNvPr>
            <p:cNvSpPr/>
            <p:nvPr/>
          </p:nvSpPr>
          <p:spPr>
            <a:xfrm>
              <a:off x="4109659" y="4925072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604393-08B1-4BE0-911E-BEDE8619C6FF}"/>
                </a:ext>
              </a:extLst>
            </p:cNvPr>
            <p:cNvSpPr/>
            <p:nvPr/>
          </p:nvSpPr>
          <p:spPr>
            <a:xfrm>
              <a:off x="4461087" y="5044481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ADAC4A-760B-40D8-AD92-F8E02ECBCE84}"/>
                </a:ext>
              </a:extLst>
            </p:cNvPr>
            <p:cNvSpPr/>
            <p:nvPr/>
          </p:nvSpPr>
          <p:spPr>
            <a:xfrm>
              <a:off x="4401219" y="5592655"/>
              <a:ext cx="119735" cy="199608"/>
            </a:xfrm>
            <a:custGeom>
              <a:avLst/>
              <a:gdLst>
                <a:gd name="connsiteX0" fmla="*/ 0 w 119735"/>
                <a:gd name="connsiteY0" fmla="*/ 0 h 199608"/>
                <a:gd name="connsiteX1" fmla="*/ 119735 w 119735"/>
                <a:gd name="connsiteY1" fmla="*/ 0 h 199608"/>
                <a:gd name="connsiteX2" fmla="*/ 119735 w 119735"/>
                <a:gd name="connsiteY2" fmla="*/ 199608 h 199608"/>
                <a:gd name="connsiteX3" fmla="*/ 0 w 119735"/>
                <a:gd name="connsiteY3" fmla="*/ 199608 h 199608"/>
                <a:gd name="connsiteX4" fmla="*/ 0 w 119735"/>
                <a:gd name="connsiteY4" fmla="*/ 0 h 1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35" h="199608" fill="none" extrusionOk="0">
                  <a:moveTo>
                    <a:pt x="0" y="0"/>
                  </a:moveTo>
                  <a:cubicBezTo>
                    <a:pt x="57853" y="-9132"/>
                    <a:pt x="93939" y="5667"/>
                    <a:pt x="119735" y="0"/>
                  </a:cubicBezTo>
                  <a:cubicBezTo>
                    <a:pt x="132179" y="59628"/>
                    <a:pt x="118622" y="148852"/>
                    <a:pt x="119735" y="199608"/>
                  </a:cubicBezTo>
                  <a:cubicBezTo>
                    <a:pt x="89085" y="205134"/>
                    <a:pt x="43195" y="190861"/>
                    <a:pt x="0" y="199608"/>
                  </a:cubicBezTo>
                  <a:cubicBezTo>
                    <a:pt x="-20719" y="115351"/>
                    <a:pt x="14835" y="76943"/>
                    <a:pt x="0" y="0"/>
                  </a:cubicBezTo>
                  <a:close/>
                </a:path>
                <a:path w="119735" h="199608" stroke="0" extrusionOk="0">
                  <a:moveTo>
                    <a:pt x="0" y="0"/>
                  </a:moveTo>
                  <a:cubicBezTo>
                    <a:pt x="27240" y="-1927"/>
                    <a:pt x="91968" y="13184"/>
                    <a:pt x="119735" y="0"/>
                  </a:cubicBezTo>
                  <a:cubicBezTo>
                    <a:pt x="135110" y="56430"/>
                    <a:pt x="110708" y="145865"/>
                    <a:pt x="119735" y="199608"/>
                  </a:cubicBezTo>
                  <a:cubicBezTo>
                    <a:pt x="61753" y="201860"/>
                    <a:pt x="24321" y="185329"/>
                    <a:pt x="0" y="199608"/>
                  </a:cubicBezTo>
                  <a:cubicBezTo>
                    <a:pt x="-22555" y="144938"/>
                    <a:pt x="18424" y="6436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8982375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256AD7-FDD6-4814-B0C9-6F0F54ABB372}"/>
              </a:ext>
            </a:extLst>
          </p:cNvPr>
          <p:cNvCxnSpPr>
            <a:cxnSpLocks/>
          </p:cNvCxnSpPr>
          <p:nvPr/>
        </p:nvCxnSpPr>
        <p:spPr>
          <a:xfrm>
            <a:off x="3250183" y="4670212"/>
            <a:ext cx="822676" cy="173057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AF08BE-B8AF-4C34-9AAC-007FB233C16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063515" y="4588441"/>
            <a:ext cx="915302" cy="181235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239124-6A5F-4504-AB3A-448746FECA6C}"/>
                  </a:ext>
                </a:extLst>
              </p:cNvPr>
              <p:cNvSpPr txBox="1"/>
              <p:nvPr/>
            </p:nvSpPr>
            <p:spPr>
              <a:xfrm>
                <a:off x="2999948" y="4113709"/>
                <a:ext cx="55835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239124-6A5F-4504-AB3A-448746FE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48" y="4113709"/>
                <a:ext cx="558358" cy="303673"/>
              </a:xfrm>
              <a:prstGeom prst="rect">
                <a:avLst/>
              </a:prstGeom>
              <a:blipFill>
                <a:blip r:embed="rId5"/>
                <a:stretch>
                  <a:fillRect l="-8696" r="-869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B42C35-E117-44F9-9413-A11EC9384E54}"/>
                  </a:ext>
                </a:extLst>
              </p:cNvPr>
              <p:cNvSpPr txBox="1"/>
              <p:nvPr/>
            </p:nvSpPr>
            <p:spPr>
              <a:xfrm>
                <a:off x="4206630" y="4161222"/>
                <a:ext cx="56598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B42C35-E117-44F9-9413-A11EC938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630" y="4161222"/>
                <a:ext cx="565989" cy="303673"/>
              </a:xfrm>
              <a:prstGeom prst="rect">
                <a:avLst/>
              </a:prstGeom>
              <a:blipFill>
                <a:blip r:embed="rId6"/>
                <a:stretch>
                  <a:fillRect l="-8602" r="-860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09D6CD-7FFF-46FE-9D8C-522FB2DE2305}"/>
                  </a:ext>
                </a:extLst>
              </p:cNvPr>
              <p:cNvSpPr txBox="1"/>
              <p:nvPr/>
            </p:nvSpPr>
            <p:spPr>
              <a:xfrm>
                <a:off x="3424128" y="4799225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09D6CD-7FFF-46FE-9D8C-522FB2DE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28" y="4799225"/>
                <a:ext cx="224677" cy="276999"/>
              </a:xfrm>
              <a:prstGeom prst="rect">
                <a:avLst/>
              </a:prstGeom>
              <a:blipFill>
                <a:blip r:embed="rId7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884DE1-EB1E-4A60-8C1C-AA781148C4F9}"/>
                  </a:ext>
                </a:extLst>
              </p:cNvPr>
              <p:cNvSpPr txBox="1"/>
              <p:nvPr/>
            </p:nvSpPr>
            <p:spPr>
              <a:xfrm>
                <a:off x="4281734" y="4705510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884DE1-EB1E-4A60-8C1C-AA781148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34" y="4705510"/>
                <a:ext cx="224677" cy="276999"/>
              </a:xfrm>
              <a:prstGeom prst="rect">
                <a:avLst/>
              </a:prstGeom>
              <a:blipFill>
                <a:blip r:embed="rId8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F92EAAF-F9F3-4E96-8C45-B182914EA304}"/>
              </a:ext>
            </a:extLst>
          </p:cNvPr>
          <p:cNvSpPr txBox="1">
            <a:spLocks/>
          </p:cNvSpPr>
          <p:nvPr/>
        </p:nvSpPr>
        <p:spPr>
          <a:xfrm>
            <a:off x="2843009" y="1561510"/>
            <a:ext cx="4198380" cy="1022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Find the projection that maximizes the difference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3F080-C20D-481A-B63D-05A10DA66F02}"/>
              </a:ext>
            </a:extLst>
          </p:cNvPr>
          <p:cNvSpPr/>
          <p:nvPr/>
        </p:nvSpPr>
        <p:spPr>
          <a:xfrm>
            <a:off x="7453404" y="1302539"/>
            <a:ext cx="1738648" cy="611747"/>
          </a:xfrm>
          <a:custGeom>
            <a:avLst/>
            <a:gdLst>
              <a:gd name="connsiteX0" fmla="*/ 0 w 1738648"/>
              <a:gd name="connsiteY0" fmla="*/ 0 h 611747"/>
              <a:gd name="connsiteX1" fmla="*/ 596936 w 1738648"/>
              <a:gd name="connsiteY1" fmla="*/ 0 h 611747"/>
              <a:gd name="connsiteX2" fmla="*/ 1159099 w 1738648"/>
              <a:gd name="connsiteY2" fmla="*/ 0 h 611747"/>
              <a:gd name="connsiteX3" fmla="*/ 1738648 w 1738648"/>
              <a:gd name="connsiteY3" fmla="*/ 0 h 611747"/>
              <a:gd name="connsiteX4" fmla="*/ 1738648 w 1738648"/>
              <a:gd name="connsiteY4" fmla="*/ 299756 h 611747"/>
              <a:gd name="connsiteX5" fmla="*/ 1738648 w 1738648"/>
              <a:gd name="connsiteY5" fmla="*/ 611747 h 611747"/>
              <a:gd name="connsiteX6" fmla="*/ 1176485 w 1738648"/>
              <a:gd name="connsiteY6" fmla="*/ 611747 h 611747"/>
              <a:gd name="connsiteX7" fmla="*/ 614322 w 1738648"/>
              <a:gd name="connsiteY7" fmla="*/ 611747 h 611747"/>
              <a:gd name="connsiteX8" fmla="*/ 0 w 1738648"/>
              <a:gd name="connsiteY8" fmla="*/ 611747 h 611747"/>
              <a:gd name="connsiteX9" fmla="*/ 0 w 1738648"/>
              <a:gd name="connsiteY9" fmla="*/ 305874 h 611747"/>
              <a:gd name="connsiteX10" fmla="*/ 0 w 1738648"/>
              <a:gd name="connsiteY10" fmla="*/ 0 h 61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648" h="611747" extrusionOk="0">
                <a:moveTo>
                  <a:pt x="0" y="0"/>
                </a:moveTo>
                <a:cubicBezTo>
                  <a:pt x="127006" y="-24458"/>
                  <a:pt x="398456" y="17041"/>
                  <a:pt x="596936" y="0"/>
                </a:cubicBezTo>
                <a:cubicBezTo>
                  <a:pt x="795416" y="-17041"/>
                  <a:pt x="892227" y="47787"/>
                  <a:pt x="1159099" y="0"/>
                </a:cubicBezTo>
                <a:cubicBezTo>
                  <a:pt x="1425971" y="-47787"/>
                  <a:pt x="1509282" y="69110"/>
                  <a:pt x="1738648" y="0"/>
                </a:cubicBezTo>
                <a:cubicBezTo>
                  <a:pt x="1755975" y="104253"/>
                  <a:pt x="1735807" y="194766"/>
                  <a:pt x="1738648" y="299756"/>
                </a:cubicBezTo>
                <a:cubicBezTo>
                  <a:pt x="1741489" y="404746"/>
                  <a:pt x="1710178" y="507589"/>
                  <a:pt x="1738648" y="611747"/>
                </a:cubicBezTo>
                <a:cubicBezTo>
                  <a:pt x="1520723" y="675034"/>
                  <a:pt x="1323965" y="546381"/>
                  <a:pt x="1176485" y="611747"/>
                </a:cubicBezTo>
                <a:cubicBezTo>
                  <a:pt x="1029005" y="677113"/>
                  <a:pt x="743704" y="552495"/>
                  <a:pt x="614322" y="611747"/>
                </a:cubicBezTo>
                <a:cubicBezTo>
                  <a:pt x="484940" y="670999"/>
                  <a:pt x="207697" y="557260"/>
                  <a:pt x="0" y="611747"/>
                </a:cubicBezTo>
                <a:cubicBezTo>
                  <a:pt x="-29028" y="483147"/>
                  <a:pt x="18058" y="401133"/>
                  <a:pt x="0" y="305874"/>
                </a:cubicBezTo>
                <a:cubicBezTo>
                  <a:pt x="-18058" y="210615"/>
                  <a:pt x="16734" y="7186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02385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3589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D7CF79-1982-47AC-BFAD-104ABF0D7E99}"/>
              </a:ext>
            </a:extLst>
          </p:cNvPr>
          <p:cNvSpPr/>
          <p:nvPr/>
        </p:nvSpPr>
        <p:spPr>
          <a:xfrm>
            <a:off x="10351151" y="1302538"/>
            <a:ext cx="1738648" cy="611747"/>
          </a:xfrm>
          <a:custGeom>
            <a:avLst/>
            <a:gdLst>
              <a:gd name="connsiteX0" fmla="*/ 0 w 1738648"/>
              <a:gd name="connsiteY0" fmla="*/ 0 h 611747"/>
              <a:gd name="connsiteX1" fmla="*/ 596936 w 1738648"/>
              <a:gd name="connsiteY1" fmla="*/ 0 h 611747"/>
              <a:gd name="connsiteX2" fmla="*/ 1159099 w 1738648"/>
              <a:gd name="connsiteY2" fmla="*/ 0 h 611747"/>
              <a:gd name="connsiteX3" fmla="*/ 1738648 w 1738648"/>
              <a:gd name="connsiteY3" fmla="*/ 0 h 611747"/>
              <a:gd name="connsiteX4" fmla="*/ 1738648 w 1738648"/>
              <a:gd name="connsiteY4" fmla="*/ 299756 h 611747"/>
              <a:gd name="connsiteX5" fmla="*/ 1738648 w 1738648"/>
              <a:gd name="connsiteY5" fmla="*/ 611747 h 611747"/>
              <a:gd name="connsiteX6" fmla="*/ 1176485 w 1738648"/>
              <a:gd name="connsiteY6" fmla="*/ 611747 h 611747"/>
              <a:gd name="connsiteX7" fmla="*/ 614322 w 1738648"/>
              <a:gd name="connsiteY7" fmla="*/ 611747 h 611747"/>
              <a:gd name="connsiteX8" fmla="*/ 0 w 1738648"/>
              <a:gd name="connsiteY8" fmla="*/ 611747 h 611747"/>
              <a:gd name="connsiteX9" fmla="*/ 0 w 1738648"/>
              <a:gd name="connsiteY9" fmla="*/ 305874 h 611747"/>
              <a:gd name="connsiteX10" fmla="*/ 0 w 1738648"/>
              <a:gd name="connsiteY10" fmla="*/ 0 h 61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648" h="611747" extrusionOk="0">
                <a:moveTo>
                  <a:pt x="0" y="0"/>
                </a:moveTo>
                <a:cubicBezTo>
                  <a:pt x="127006" y="-24458"/>
                  <a:pt x="398456" y="17041"/>
                  <a:pt x="596936" y="0"/>
                </a:cubicBezTo>
                <a:cubicBezTo>
                  <a:pt x="795416" y="-17041"/>
                  <a:pt x="892227" y="47787"/>
                  <a:pt x="1159099" y="0"/>
                </a:cubicBezTo>
                <a:cubicBezTo>
                  <a:pt x="1425971" y="-47787"/>
                  <a:pt x="1509282" y="69110"/>
                  <a:pt x="1738648" y="0"/>
                </a:cubicBezTo>
                <a:cubicBezTo>
                  <a:pt x="1755975" y="104253"/>
                  <a:pt x="1735807" y="194766"/>
                  <a:pt x="1738648" y="299756"/>
                </a:cubicBezTo>
                <a:cubicBezTo>
                  <a:pt x="1741489" y="404746"/>
                  <a:pt x="1710178" y="507589"/>
                  <a:pt x="1738648" y="611747"/>
                </a:cubicBezTo>
                <a:cubicBezTo>
                  <a:pt x="1520723" y="675034"/>
                  <a:pt x="1323965" y="546381"/>
                  <a:pt x="1176485" y="611747"/>
                </a:cubicBezTo>
                <a:cubicBezTo>
                  <a:pt x="1029005" y="677113"/>
                  <a:pt x="743704" y="552495"/>
                  <a:pt x="614322" y="611747"/>
                </a:cubicBezTo>
                <a:cubicBezTo>
                  <a:pt x="484940" y="670999"/>
                  <a:pt x="207697" y="557260"/>
                  <a:pt x="0" y="611747"/>
                </a:cubicBezTo>
                <a:cubicBezTo>
                  <a:pt x="-29028" y="483147"/>
                  <a:pt x="18058" y="401133"/>
                  <a:pt x="0" y="305874"/>
                </a:cubicBezTo>
                <a:cubicBezTo>
                  <a:pt x="-18058" y="210615"/>
                  <a:pt x="16734" y="7186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02385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0009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4B0C3D6F-A718-488B-9280-56746EB1092F}"/>
              </a:ext>
            </a:extLst>
          </p:cNvPr>
          <p:cNvSpPr/>
          <p:nvPr/>
        </p:nvSpPr>
        <p:spPr>
          <a:xfrm rot="16019896">
            <a:off x="9703987" y="1418037"/>
            <a:ext cx="238503" cy="533915"/>
          </a:xfrm>
          <a:custGeom>
            <a:avLst/>
            <a:gdLst>
              <a:gd name="connsiteX0" fmla="*/ 0 w 238503"/>
              <a:gd name="connsiteY0" fmla="*/ 414664 h 533915"/>
              <a:gd name="connsiteX1" fmla="*/ 59626 w 238503"/>
              <a:gd name="connsiteY1" fmla="*/ 414664 h 533915"/>
              <a:gd name="connsiteX2" fmla="*/ 59626 w 238503"/>
              <a:gd name="connsiteY2" fmla="*/ 0 h 533915"/>
              <a:gd name="connsiteX3" fmla="*/ 178877 w 238503"/>
              <a:gd name="connsiteY3" fmla="*/ 0 h 533915"/>
              <a:gd name="connsiteX4" fmla="*/ 178877 w 238503"/>
              <a:gd name="connsiteY4" fmla="*/ 414664 h 533915"/>
              <a:gd name="connsiteX5" fmla="*/ 238503 w 238503"/>
              <a:gd name="connsiteY5" fmla="*/ 414664 h 533915"/>
              <a:gd name="connsiteX6" fmla="*/ 119252 w 238503"/>
              <a:gd name="connsiteY6" fmla="*/ 533915 h 533915"/>
              <a:gd name="connsiteX7" fmla="*/ 0 w 238503"/>
              <a:gd name="connsiteY7" fmla="*/ 414664 h 53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503" h="533915" extrusionOk="0">
                <a:moveTo>
                  <a:pt x="0" y="414664"/>
                </a:moveTo>
                <a:cubicBezTo>
                  <a:pt x="15670" y="407669"/>
                  <a:pt x="44001" y="415070"/>
                  <a:pt x="59626" y="414664"/>
                </a:cubicBezTo>
                <a:cubicBezTo>
                  <a:pt x="48314" y="291211"/>
                  <a:pt x="70240" y="133217"/>
                  <a:pt x="59626" y="0"/>
                </a:cubicBezTo>
                <a:cubicBezTo>
                  <a:pt x="98032" y="-11132"/>
                  <a:pt x="139360" y="4250"/>
                  <a:pt x="178877" y="0"/>
                </a:cubicBezTo>
                <a:cubicBezTo>
                  <a:pt x="192772" y="132280"/>
                  <a:pt x="156598" y="304238"/>
                  <a:pt x="178877" y="414664"/>
                </a:cubicBezTo>
                <a:cubicBezTo>
                  <a:pt x="207038" y="413959"/>
                  <a:pt x="222369" y="417014"/>
                  <a:pt x="238503" y="414664"/>
                </a:cubicBezTo>
                <a:cubicBezTo>
                  <a:pt x="184276" y="475196"/>
                  <a:pt x="151543" y="490358"/>
                  <a:pt x="119252" y="533915"/>
                </a:cubicBezTo>
                <a:cubicBezTo>
                  <a:pt x="86186" y="504990"/>
                  <a:pt x="68142" y="463201"/>
                  <a:pt x="0" y="414664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578872">
                  <a:prstGeom prst="downArrow">
                    <a:avLst>
                      <a:gd name="adj1" fmla="val 50000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6AFB9F-8288-425F-99D6-A024B53B118F}"/>
              </a:ext>
            </a:extLst>
          </p:cNvPr>
          <p:cNvSpPr txBox="1">
            <a:spLocks/>
          </p:cNvSpPr>
          <p:nvPr/>
        </p:nvSpPr>
        <p:spPr>
          <a:xfrm>
            <a:off x="6691674" y="2919346"/>
            <a:ext cx="2854937" cy="49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Objective Function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94FC055-A59A-42E9-A2BC-5B74447D1EBA}"/>
              </a:ext>
            </a:extLst>
          </p:cNvPr>
          <p:cNvSpPr txBox="1">
            <a:spLocks/>
          </p:cNvSpPr>
          <p:nvPr/>
        </p:nvSpPr>
        <p:spPr>
          <a:xfrm>
            <a:off x="7285157" y="4586651"/>
            <a:ext cx="2354725" cy="51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Remember FDA?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542A009C-89FD-4A6A-8C00-80041E39705F}"/>
              </a:ext>
            </a:extLst>
          </p:cNvPr>
          <p:cNvSpPr txBox="1">
            <a:spLocks/>
          </p:cNvSpPr>
          <p:nvPr/>
        </p:nvSpPr>
        <p:spPr>
          <a:xfrm>
            <a:off x="7265859" y="5220177"/>
            <a:ext cx="3350493" cy="756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data?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What is parameter?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6B491A-F5A3-482C-B090-4E32C105586C}"/>
                  </a:ext>
                </a:extLst>
              </p:cNvPr>
              <p:cNvSpPr txBox="1"/>
              <p:nvPr/>
            </p:nvSpPr>
            <p:spPr>
              <a:xfrm>
                <a:off x="7247018" y="3544904"/>
                <a:ext cx="3728713" cy="497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6B491A-F5A3-482C-B090-4E32C105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18" y="3544904"/>
                <a:ext cx="3728713" cy="4978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5" grpId="0"/>
      <p:bldP spid="67" grpId="0"/>
      <p:bldP spid="68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D02B26-5A4F-478C-9D09-8C242B7B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6" y="1690689"/>
            <a:ext cx="10052730" cy="40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Origin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C6E5BD3-C373-4652-B696-4D4413D9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2" y="5190750"/>
            <a:ext cx="1322777" cy="1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5E269-DAD6-4224-9EBF-806CBCAC8682}"/>
              </a:ext>
            </a:extLst>
          </p:cNvPr>
          <p:cNvSpPr/>
          <p:nvPr/>
        </p:nvSpPr>
        <p:spPr>
          <a:xfrm>
            <a:off x="3086892" y="1873876"/>
            <a:ext cx="3192651" cy="666427"/>
          </a:xfrm>
          <a:custGeom>
            <a:avLst/>
            <a:gdLst>
              <a:gd name="connsiteX0" fmla="*/ 0 w 3192651"/>
              <a:gd name="connsiteY0" fmla="*/ 0 h 666427"/>
              <a:gd name="connsiteX1" fmla="*/ 3192651 w 3192651"/>
              <a:gd name="connsiteY1" fmla="*/ 0 h 666427"/>
              <a:gd name="connsiteX2" fmla="*/ 3192651 w 3192651"/>
              <a:gd name="connsiteY2" fmla="*/ 666427 h 666427"/>
              <a:gd name="connsiteX3" fmla="*/ 0 w 3192651"/>
              <a:gd name="connsiteY3" fmla="*/ 666427 h 666427"/>
              <a:gd name="connsiteX4" fmla="*/ 0 w 3192651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1" h="666427" fill="none" extrusionOk="0">
                <a:moveTo>
                  <a:pt x="0" y="0"/>
                </a:moveTo>
                <a:cubicBezTo>
                  <a:pt x="970014" y="59255"/>
                  <a:pt x="2638401" y="32860"/>
                  <a:pt x="3192651" y="0"/>
                </a:cubicBezTo>
                <a:cubicBezTo>
                  <a:pt x="3212598" y="142384"/>
                  <a:pt x="3218189" y="580940"/>
                  <a:pt x="3192651" y="666427"/>
                </a:cubicBezTo>
                <a:cubicBezTo>
                  <a:pt x="2591059" y="565020"/>
                  <a:pt x="507616" y="606047"/>
                  <a:pt x="0" y="666427"/>
                </a:cubicBezTo>
                <a:cubicBezTo>
                  <a:pt x="36550" y="477169"/>
                  <a:pt x="9733" y="181821"/>
                  <a:pt x="0" y="0"/>
                </a:cubicBezTo>
                <a:close/>
              </a:path>
              <a:path w="3192651" h="666427" stroke="0" extrusionOk="0">
                <a:moveTo>
                  <a:pt x="0" y="0"/>
                </a:moveTo>
                <a:cubicBezTo>
                  <a:pt x="1143437" y="132880"/>
                  <a:pt x="2814198" y="72466"/>
                  <a:pt x="3192651" y="0"/>
                </a:cubicBezTo>
                <a:cubicBezTo>
                  <a:pt x="3224250" y="261598"/>
                  <a:pt x="3195771" y="572770"/>
                  <a:pt x="3192651" y="666427"/>
                </a:cubicBezTo>
                <a:cubicBezTo>
                  <a:pt x="2465816" y="772963"/>
                  <a:pt x="1564377" y="684325"/>
                  <a:pt x="0" y="666427"/>
                </a:cubicBezTo>
                <a:cubicBezTo>
                  <a:pt x="37253" y="441370"/>
                  <a:pt x="43038" y="9203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20346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135EA7-EC63-4C0F-B64F-FCE8BE3A3CE5}"/>
              </a:ext>
            </a:extLst>
          </p:cNvPr>
          <p:cNvSpPr/>
          <p:nvPr/>
        </p:nvSpPr>
        <p:spPr>
          <a:xfrm>
            <a:off x="1358831" y="2052107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881F3-95C7-4F41-8650-334077299BF0}"/>
              </a:ext>
            </a:extLst>
          </p:cNvPr>
          <p:cNvSpPr txBox="1">
            <a:spLocks/>
          </p:cNvSpPr>
          <p:nvPr/>
        </p:nvSpPr>
        <p:spPr>
          <a:xfrm>
            <a:off x="6834898" y="1794903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Outcome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1A014A-29DC-42F0-905F-41406987161D}"/>
              </a:ext>
            </a:extLst>
          </p:cNvPr>
          <p:cNvSpPr/>
          <p:nvPr/>
        </p:nvSpPr>
        <p:spPr>
          <a:xfrm>
            <a:off x="6834898" y="2052107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17C3E-4CB8-4343-B603-82891A1AD6A6}"/>
              </a:ext>
            </a:extLst>
          </p:cNvPr>
          <p:cNvSpPr/>
          <p:nvPr/>
        </p:nvSpPr>
        <p:spPr>
          <a:xfrm>
            <a:off x="3086892" y="3493450"/>
            <a:ext cx="3192651" cy="666427"/>
          </a:xfrm>
          <a:custGeom>
            <a:avLst/>
            <a:gdLst>
              <a:gd name="connsiteX0" fmla="*/ 0 w 3192651"/>
              <a:gd name="connsiteY0" fmla="*/ 0 h 666427"/>
              <a:gd name="connsiteX1" fmla="*/ 3192651 w 3192651"/>
              <a:gd name="connsiteY1" fmla="*/ 0 h 666427"/>
              <a:gd name="connsiteX2" fmla="*/ 3192651 w 3192651"/>
              <a:gd name="connsiteY2" fmla="*/ 666427 h 666427"/>
              <a:gd name="connsiteX3" fmla="*/ 0 w 3192651"/>
              <a:gd name="connsiteY3" fmla="*/ 666427 h 666427"/>
              <a:gd name="connsiteX4" fmla="*/ 0 w 3192651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1" h="666427" fill="none" extrusionOk="0">
                <a:moveTo>
                  <a:pt x="0" y="0"/>
                </a:moveTo>
                <a:cubicBezTo>
                  <a:pt x="970014" y="59255"/>
                  <a:pt x="2638401" y="32860"/>
                  <a:pt x="3192651" y="0"/>
                </a:cubicBezTo>
                <a:cubicBezTo>
                  <a:pt x="3212598" y="142384"/>
                  <a:pt x="3218189" y="580940"/>
                  <a:pt x="3192651" y="666427"/>
                </a:cubicBezTo>
                <a:cubicBezTo>
                  <a:pt x="2591059" y="565020"/>
                  <a:pt x="507616" y="606047"/>
                  <a:pt x="0" y="666427"/>
                </a:cubicBezTo>
                <a:cubicBezTo>
                  <a:pt x="36550" y="477169"/>
                  <a:pt x="9733" y="181821"/>
                  <a:pt x="0" y="0"/>
                </a:cubicBezTo>
                <a:close/>
              </a:path>
              <a:path w="3192651" h="666427" stroke="0" extrusionOk="0">
                <a:moveTo>
                  <a:pt x="0" y="0"/>
                </a:moveTo>
                <a:cubicBezTo>
                  <a:pt x="1143437" y="132880"/>
                  <a:pt x="2814198" y="72466"/>
                  <a:pt x="3192651" y="0"/>
                </a:cubicBezTo>
                <a:cubicBezTo>
                  <a:pt x="3224250" y="261598"/>
                  <a:pt x="3195771" y="572770"/>
                  <a:pt x="3192651" y="666427"/>
                </a:cubicBezTo>
                <a:cubicBezTo>
                  <a:pt x="2465816" y="772963"/>
                  <a:pt x="1564377" y="684325"/>
                  <a:pt x="0" y="666427"/>
                </a:cubicBezTo>
                <a:cubicBezTo>
                  <a:pt x="37253" y="441370"/>
                  <a:pt x="43038" y="9203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20346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CE317C-ED69-4715-B25D-85E4C0A601AC}"/>
              </a:ext>
            </a:extLst>
          </p:cNvPr>
          <p:cNvSpPr/>
          <p:nvPr/>
        </p:nvSpPr>
        <p:spPr>
          <a:xfrm>
            <a:off x="1358831" y="3671681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E210D0-F41F-4B90-912F-95D8AC150736}"/>
              </a:ext>
            </a:extLst>
          </p:cNvPr>
          <p:cNvSpPr txBox="1">
            <a:spLocks/>
          </p:cNvSpPr>
          <p:nvPr/>
        </p:nvSpPr>
        <p:spPr>
          <a:xfrm>
            <a:off x="6834898" y="3414477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Rules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961B26-239D-4128-B0DF-0D9A568A2F3F}"/>
              </a:ext>
            </a:extLst>
          </p:cNvPr>
          <p:cNvSpPr/>
          <p:nvPr/>
        </p:nvSpPr>
        <p:spPr>
          <a:xfrm>
            <a:off x="6834898" y="3671681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90A476-4199-4C8A-9DF5-6394E3188BF9}"/>
              </a:ext>
            </a:extLst>
          </p:cNvPr>
          <p:cNvSpPr txBox="1">
            <a:spLocks/>
          </p:cNvSpPr>
          <p:nvPr/>
        </p:nvSpPr>
        <p:spPr>
          <a:xfrm>
            <a:off x="1295547" y="1770636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E78AFE-258B-4553-9FB4-56F7C5F2056E}"/>
              </a:ext>
            </a:extLst>
          </p:cNvPr>
          <p:cNvSpPr txBox="1">
            <a:spLocks/>
          </p:cNvSpPr>
          <p:nvPr/>
        </p:nvSpPr>
        <p:spPr>
          <a:xfrm>
            <a:off x="1295547" y="2449938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Rules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E8F87D-776B-48DC-85B9-C183840525CA}"/>
              </a:ext>
            </a:extLst>
          </p:cNvPr>
          <p:cNvSpPr txBox="1">
            <a:spLocks/>
          </p:cNvSpPr>
          <p:nvPr/>
        </p:nvSpPr>
        <p:spPr>
          <a:xfrm>
            <a:off x="1295546" y="3423600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220A5A-FD39-4F3A-8287-9BDA25154292}"/>
              </a:ext>
            </a:extLst>
          </p:cNvPr>
          <p:cNvSpPr txBox="1">
            <a:spLocks/>
          </p:cNvSpPr>
          <p:nvPr/>
        </p:nvSpPr>
        <p:spPr>
          <a:xfrm>
            <a:off x="1295546" y="4069512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Outcome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F9507-5CB6-4E0E-8D74-374D66AD25B0}"/>
              </a:ext>
            </a:extLst>
          </p:cNvPr>
          <p:cNvSpPr txBox="1">
            <a:spLocks/>
          </p:cNvSpPr>
          <p:nvPr/>
        </p:nvSpPr>
        <p:spPr>
          <a:xfrm>
            <a:off x="9060194" y="1929493"/>
            <a:ext cx="2147809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Traditional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33B0AC-52F3-46B9-8A0E-185DBFE2326B}"/>
              </a:ext>
            </a:extLst>
          </p:cNvPr>
          <p:cNvSpPr txBox="1">
            <a:spLocks/>
          </p:cNvSpPr>
          <p:nvPr/>
        </p:nvSpPr>
        <p:spPr>
          <a:xfrm>
            <a:off x="9653216" y="3597199"/>
            <a:ext cx="1039681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565F9-2168-4A3A-A65F-0A327501A68D}"/>
              </a:ext>
            </a:extLst>
          </p:cNvPr>
          <p:cNvSpPr/>
          <p:nvPr/>
        </p:nvSpPr>
        <p:spPr>
          <a:xfrm>
            <a:off x="3086892" y="5063905"/>
            <a:ext cx="3192651" cy="666427"/>
          </a:xfrm>
          <a:custGeom>
            <a:avLst/>
            <a:gdLst>
              <a:gd name="connsiteX0" fmla="*/ 0 w 3192651"/>
              <a:gd name="connsiteY0" fmla="*/ 0 h 666427"/>
              <a:gd name="connsiteX1" fmla="*/ 3192651 w 3192651"/>
              <a:gd name="connsiteY1" fmla="*/ 0 h 666427"/>
              <a:gd name="connsiteX2" fmla="*/ 3192651 w 3192651"/>
              <a:gd name="connsiteY2" fmla="*/ 666427 h 666427"/>
              <a:gd name="connsiteX3" fmla="*/ 0 w 3192651"/>
              <a:gd name="connsiteY3" fmla="*/ 666427 h 666427"/>
              <a:gd name="connsiteX4" fmla="*/ 0 w 3192651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1" h="666427" fill="none" extrusionOk="0">
                <a:moveTo>
                  <a:pt x="0" y="0"/>
                </a:moveTo>
                <a:cubicBezTo>
                  <a:pt x="970014" y="59255"/>
                  <a:pt x="2638401" y="32860"/>
                  <a:pt x="3192651" y="0"/>
                </a:cubicBezTo>
                <a:cubicBezTo>
                  <a:pt x="3212598" y="142384"/>
                  <a:pt x="3218189" y="580940"/>
                  <a:pt x="3192651" y="666427"/>
                </a:cubicBezTo>
                <a:cubicBezTo>
                  <a:pt x="2591059" y="565020"/>
                  <a:pt x="507616" y="606047"/>
                  <a:pt x="0" y="666427"/>
                </a:cubicBezTo>
                <a:cubicBezTo>
                  <a:pt x="36550" y="477169"/>
                  <a:pt x="9733" y="181821"/>
                  <a:pt x="0" y="0"/>
                </a:cubicBezTo>
                <a:close/>
              </a:path>
              <a:path w="3192651" h="666427" stroke="0" extrusionOk="0">
                <a:moveTo>
                  <a:pt x="0" y="0"/>
                </a:moveTo>
                <a:cubicBezTo>
                  <a:pt x="1143437" y="132880"/>
                  <a:pt x="2814198" y="72466"/>
                  <a:pt x="3192651" y="0"/>
                </a:cubicBezTo>
                <a:cubicBezTo>
                  <a:pt x="3224250" y="261598"/>
                  <a:pt x="3195771" y="572770"/>
                  <a:pt x="3192651" y="666427"/>
                </a:cubicBezTo>
                <a:cubicBezTo>
                  <a:pt x="2465816" y="772963"/>
                  <a:pt x="1564377" y="684325"/>
                  <a:pt x="0" y="666427"/>
                </a:cubicBezTo>
                <a:cubicBezTo>
                  <a:pt x="37253" y="441370"/>
                  <a:pt x="43038" y="9203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20346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DD135A7-F6BB-4CA4-9D9A-7C3CF84CB9BC}"/>
              </a:ext>
            </a:extLst>
          </p:cNvPr>
          <p:cNvSpPr/>
          <p:nvPr/>
        </p:nvSpPr>
        <p:spPr>
          <a:xfrm>
            <a:off x="1358831" y="5242136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DC42EBE-6E11-442E-9A73-0261502DBFB9}"/>
              </a:ext>
            </a:extLst>
          </p:cNvPr>
          <p:cNvSpPr txBox="1">
            <a:spLocks/>
          </p:cNvSpPr>
          <p:nvPr/>
        </p:nvSpPr>
        <p:spPr>
          <a:xfrm>
            <a:off x="6834898" y="4984932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Garbage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21AE91-6F91-4A72-9381-AD88704048F1}"/>
              </a:ext>
            </a:extLst>
          </p:cNvPr>
          <p:cNvSpPr/>
          <p:nvPr/>
        </p:nvSpPr>
        <p:spPr>
          <a:xfrm>
            <a:off x="6834898" y="5242136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7F194F-B43C-42BF-971C-38369DF2EEC8}"/>
              </a:ext>
            </a:extLst>
          </p:cNvPr>
          <p:cNvSpPr txBox="1">
            <a:spLocks/>
          </p:cNvSpPr>
          <p:nvPr/>
        </p:nvSpPr>
        <p:spPr>
          <a:xfrm>
            <a:off x="1295546" y="4994055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Garbage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11F183-4F4C-482E-94C5-3C00BEDAA2FD}"/>
              </a:ext>
            </a:extLst>
          </p:cNvPr>
          <p:cNvSpPr txBox="1">
            <a:spLocks/>
          </p:cNvSpPr>
          <p:nvPr/>
        </p:nvSpPr>
        <p:spPr>
          <a:xfrm>
            <a:off x="1295546" y="5639967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Outcome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D35D0AA-D0AE-4CC2-B638-B5DE270AF5AA}"/>
              </a:ext>
            </a:extLst>
          </p:cNvPr>
          <p:cNvSpPr txBox="1">
            <a:spLocks/>
          </p:cNvSpPr>
          <p:nvPr/>
        </p:nvSpPr>
        <p:spPr>
          <a:xfrm>
            <a:off x="9258584" y="5162577"/>
            <a:ext cx="1751027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Universal</a:t>
            </a:r>
          </a:p>
        </p:txBody>
      </p:sp>
      <p:pic>
        <p:nvPicPr>
          <p:cNvPr id="26" name="Picture 2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C74E16B-F6AF-45FB-B4C4-6A72313A7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80" y="5582948"/>
            <a:ext cx="1444580" cy="12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3304" cy="5891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What is the right number of clusters in the data?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BEEDF5-9EFF-4A0E-B2FD-9FC6D60B096B}"/>
              </a:ext>
            </a:extLst>
          </p:cNvPr>
          <p:cNvSpPr txBox="1">
            <a:spLocks/>
          </p:cNvSpPr>
          <p:nvPr/>
        </p:nvSpPr>
        <p:spPr>
          <a:xfrm>
            <a:off x="838200" y="2679924"/>
            <a:ext cx="7893676" cy="100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Find the optimal number of clusters such that the error is minimum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5DEFD2-3B87-491C-BB7E-A546A96B3E93}"/>
              </a:ext>
            </a:extLst>
          </p:cNvPr>
          <p:cNvSpPr txBox="1">
            <a:spLocks/>
          </p:cNvSpPr>
          <p:nvPr/>
        </p:nvSpPr>
        <p:spPr>
          <a:xfrm>
            <a:off x="838200" y="4027912"/>
            <a:ext cx="7893676" cy="1003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Find the optimal number of clusters such that the inter-cluster variation is minimum and inter cluster variation is maximum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5AFD3B9B-AE30-40E7-B62A-ECBE5527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95" y="4707394"/>
            <a:ext cx="2335083" cy="19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Origin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12DBD5-DE45-4C53-88DE-1BB740FC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5891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K, the number of centroids in K-Means is a hyper parameter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451C9D-B4F3-4982-BD16-3D96B13F2FCD}"/>
              </a:ext>
            </a:extLst>
          </p:cNvPr>
          <p:cNvSpPr txBox="1">
            <a:spLocks/>
          </p:cNvSpPr>
          <p:nvPr/>
        </p:nvSpPr>
        <p:spPr>
          <a:xfrm>
            <a:off x="838200" y="2549726"/>
            <a:ext cx="9677400" cy="58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Objective Function :-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C6BCA-0452-4AC9-BC0B-0FF969EC3AB3}"/>
                  </a:ext>
                </a:extLst>
              </p:cNvPr>
              <p:cNvSpPr txBox="1"/>
              <p:nvPr/>
            </p:nvSpPr>
            <p:spPr>
              <a:xfrm>
                <a:off x="1001333" y="3580611"/>
                <a:ext cx="2497350" cy="592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C6BCA-0452-4AC9-BC0B-0FF969EC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" y="3580611"/>
                <a:ext cx="2497350" cy="592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171DC3-2AA0-430E-B025-E3B555713B1E}"/>
                  </a:ext>
                </a:extLst>
              </p:cNvPr>
              <p:cNvSpPr txBox="1"/>
              <p:nvPr/>
            </p:nvSpPr>
            <p:spPr>
              <a:xfrm>
                <a:off x="1001333" y="4473546"/>
                <a:ext cx="3677802" cy="591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171DC3-2AA0-430E-B025-E3B555713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" y="4473546"/>
                <a:ext cx="3677802" cy="591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1D4A0-F81F-441B-A0E5-59B4962AA4DA}"/>
                  </a:ext>
                </a:extLst>
              </p:cNvPr>
              <p:cNvSpPr txBox="1"/>
              <p:nvPr/>
            </p:nvSpPr>
            <p:spPr>
              <a:xfrm>
                <a:off x="1001333" y="5374175"/>
                <a:ext cx="3295774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1D4A0-F81F-441B-A0E5-59B4962A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" y="5374175"/>
                <a:ext cx="3295774" cy="5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F73043D-40E9-4E21-9C71-42A3BBF3C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2" y="5190750"/>
            <a:ext cx="1322777" cy="16672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B478CA-E3A3-431F-8A50-3061B5056658}"/>
              </a:ext>
            </a:extLst>
          </p:cNvPr>
          <p:cNvGrpSpPr/>
          <p:nvPr/>
        </p:nvGrpSpPr>
        <p:grpSpPr>
          <a:xfrm>
            <a:off x="7155488" y="3206422"/>
            <a:ext cx="3436844" cy="3355928"/>
            <a:chOff x="7155488" y="3206422"/>
            <a:chExt cx="3436844" cy="33559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67A6AC-C197-4F49-8CC3-A8791823C5E0}"/>
                </a:ext>
              </a:extLst>
            </p:cNvPr>
            <p:cNvSpPr/>
            <p:nvPr/>
          </p:nvSpPr>
          <p:spPr>
            <a:xfrm>
              <a:off x="7393741" y="3634219"/>
              <a:ext cx="238253" cy="199618"/>
            </a:xfr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2CFF5F-809A-477C-998C-7C88B9392C7B}"/>
                </a:ext>
              </a:extLst>
            </p:cNvPr>
            <p:cNvSpPr/>
            <p:nvPr/>
          </p:nvSpPr>
          <p:spPr>
            <a:xfrm>
              <a:off x="7155488" y="4026580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43B794-EA0C-4C84-BD33-44F701149D26}"/>
                </a:ext>
              </a:extLst>
            </p:cNvPr>
            <p:cNvSpPr/>
            <p:nvPr/>
          </p:nvSpPr>
          <p:spPr>
            <a:xfrm>
              <a:off x="7512867" y="434340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CB4B0F-2A7A-471B-82F6-1C8B0ACBEF3B}"/>
                </a:ext>
              </a:extLst>
            </p:cNvPr>
            <p:cNvSpPr/>
            <p:nvPr/>
          </p:nvSpPr>
          <p:spPr>
            <a:xfrm>
              <a:off x="8063442" y="3229607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D4D8E-F9AC-41E4-BB83-DC0172A249CB}"/>
                </a:ext>
              </a:extLst>
            </p:cNvPr>
            <p:cNvSpPr/>
            <p:nvPr/>
          </p:nvSpPr>
          <p:spPr>
            <a:xfrm>
              <a:off x="8108518" y="3846512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A00D4-961C-4FBE-B59F-FA0507E31E09}"/>
                </a:ext>
              </a:extLst>
            </p:cNvPr>
            <p:cNvSpPr/>
            <p:nvPr/>
          </p:nvSpPr>
          <p:spPr>
            <a:xfrm>
              <a:off x="8488445" y="5939099"/>
              <a:ext cx="238253" cy="199618"/>
            </a:xfr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669492-B46A-4796-B22B-593AD1D8653D}"/>
                </a:ext>
              </a:extLst>
            </p:cNvPr>
            <p:cNvSpPr/>
            <p:nvPr/>
          </p:nvSpPr>
          <p:spPr>
            <a:xfrm>
              <a:off x="8952084" y="6362732"/>
              <a:ext cx="238253" cy="199618"/>
            </a:xfr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C50108E-20F4-4E77-AFEF-1E41F487DEE0}"/>
                </a:ext>
              </a:extLst>
            </p:cNvPr>
            <p:cNvSpPr/>
            <p:nvPr/>
          </p:nvSpPr>
          <p:spPr>
            <a:xfrm>
              <a:off x="8952084" y="5853648"/>
              <a:ext cx="238253" cy="199618"/>
            </a:xfr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B4A072-54C1-419F-B971-DB6062B1E0BE}"/>
                </a:ext>
              </a:extLst>
            </p:cNvPr>
            <p:cNvSpPr/>
            <p:nvPr/>
          </p:nvSpPr>
          <p:spPr>
            <a:xfrm>
              <a:off x="9523574" y="533898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EDD1F5-497C-4EB6-8527-78D1F01069B5}"/>
                </a:ext>
              </a:extLst>
            </p:cNvPr>
            <p:cNvSpPr/>
            <p:nvPr/>
          </p:nvSpPr>
          <p:spPr>
            <a:xfrm>
              <a:off x="9642700" y="6132973"/>
              <a:ext cx="238253" cy="199618"/>
            </a:xfrm>
            <a:solidFill>
              <a:schemeClr val="accent4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9D47DD-C11D-43C3-AB8E-F80072C0F168}"/>
                </a:ext>
              </a:extLst>
            </p:cNvPr>
            <p:cNvSpPr/>
            <p:nvPr/>
          </p:nvSpPr>
          <p:spPr>
            <a:xfrm>
              <a:off x="9483327" y="3206422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EE78A89-C603-4430-BE9F-595960A14F70}"/>
                </a:ext>
              </a:extLst>
            </p:cNvPr>
            <p:cNvSpPr/>
            <p:nvPr/>
          </p:nvSpPr>
          <p:spPr>
            <a:xfrm>
              <a:off x="9950196" y="3298857"/>
              <a:ext cx="238253" cy="199618"/>
            </a:xfr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04BC0F-9BCD-4AC7-BB82-513D4D3EDF95}"/>
                </a:ext>
              </a:extLst>
            </p:cNvPr>
            <p:cNvCxnSpPr>
              <a:cxnSpLocks/>
              <a:stCxn id="18" idx="7"/>
              <a:endCxn id="20" idx="3"/>
            </p:cNvCxnSpPr>
            <p:nvPr/>
          </p:nvCxnSpPr>
          <p:spPr>
            <a:xfrm flipV="1">
              <a:off x="7716229" y="4016897"/>
              <a:ext cx="427180" cy="3557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773F78-1E51-4CC8-80C8-A9C0B77618A6}"/>
                </a:ext>
              </a:extLst>
            </p:cNvPr>
            <p:cNvCxnSpPr>
              <a:cxnSpLocks/>
              <a:stCxn id="18" idx="4"/>
              <a:endCxn id="21" idx="1"/>
            </p:cNvCxnSpPr>
            <p:nvPr/>
          </p:nvCxnSpPr>
          <p:spPr>
            <a:xfrm>
              <a:off x="7631994" y="4543021"/>
              <a:ext cx="891342" cy="14253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73FFEB-1E7B-4512-A8F2-0211A9B9C979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 flipV="1">
              <a:off x="7751120" y="4363462"/>
              <a:ext cx="1613081" cy="79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06CBF5-5B04-4958-AF5C-7582D9D3DCF1}"/>
                </a:ext>
              </a:extLst>
            </p:cNvPr>
            <p:cNvSpPr/>
            <p:nvPr/>
          </p:nvSpPr>
          <p:spPr>
            <a:xfrm>
              <a:off x="7439100" y="3933440"/>
              <a:ext cx="53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cs typeface="Segoe UI" panose="020B0502040204020203" pitchFamily="34" charset="0"/>
                </a:rPr>
                <a:t>a(i)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252A3B-245E-4D03-AAD0-E4E12EF0EE36}"/>
                </a:ext>
              </a:extLst>
            </p:cNvPr>
            <p:cNvSpPr/>
            <p:nvPr/>
          </p:nvSpPr>
          <p:spPr>
            <a:xfrm>
              <a:off x="8307871" y="4073880"/>
              <a:ext cx="5549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cs typeface="Segoe UI" panose="020B0502040204020203" pitchFamily="34" charset="0"/>
                </a:rPr>
                <a:t>b(i)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F409E6-2085-4FAB-B6D1-11E850284872}"/>
                </a:ext>
              </a:extLst>
            </p:cNvPr>
            <p:cNvSpPr/>
            <p:nvPr/>
          </p:nvSpPr>
          <p:spPr>
            <a:xfrm>
              <a:off x="8052611" y="5033640"/>
              <a:ext cx="5549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cs typeface="Segoe UI" panose="020B0502040204020203" pitchFamily="34" charset="0"/>
                </a:rPr>
                <a:t>b(i)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0814EA-D389-4557-AAEE-A5A5D2BAE1AC}"/>
                </a:ext>
              </a:extLst>
            </p:cNvPr>
            <p:cNvSpPr/>
            <p:nvPr/>
          </p:nvSpPr>
          <p:spPr>
            <a:xfrm>
              <a:off x="9125949" y="3796854"/>
              <a:ext cx="238253" cy="199618"/>
            </a:xfr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23B926-C4AB-4EF6-AE0D-5D9653035297}"/>
                </a:ext>
              </a:extLst>
            </p:cNvPr>
            <p:cNvSpPr/>
            <p:nvPr/>
          </p:nvSpPr>
          <p:spPr>
            <a:xfrm>
              <a:off x="9364201" y="4263653"/>
              <a:ext cx="238253" cy="199618"/>
            </a:xfr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D0FD08-3397-4918-A3CA-27B75EFD1AE2}"/>
                </a:ext>
              </a:extLst>
            </p:cNvPr>
            <p:cNvSpPr/>
            <p:nvPr/>
          </p:nvSpPr>
          <p:spPr>
            <a:xfrm>
              <a:off x="9642700" y="371211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D62D57-1044-4BD7-B580-EFDC1F9A1B68}"/>
                </a:ext>
              </a:extLst>
            </p:cNvPr>
            <p:cNvSpPr/>
            <p:nvPr/>
          </p:nvSpPr>
          <p:spPr>
            <a:xfrm>
              <a:off x="9880953" y="4136048"/>
              <a:ext cx="238253" cy="199618"/>
            </a:xfr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3C23EB-10E9-46E3-AFCC-E6FFD10D1AC4}"/>
                </a:ext>
              </a:extLst>
            </p:cNvPr>
            <p:cNvSpPr/>
            <p:nvPr/>
          </p:nvSpPr>
          <p:spPr>
            <a:xfrm>
              <a:off x="10238350" y="3833631"/>
              <a:ext cx="238253" cy="199618"/>
            </a:xfr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FB87554-666C-45FB-882B-130D5A99DAE3}"/>
                </a:ext>
              </a:extLst>
            </p:cNvPr>
            <p:cNvSpPr/>
            <p:nvPr/>
          </p:nvSpPr>
          <p:spPr>
            <a:xfrm>
              <a:off x="9195970" y="378702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BE4B98-9ACA-42B1-BAFB-8C9408C3DB3A}"/>
                </a:ext>
              </a:extLst>
            </p:cNvPr>
            <p:cNvSpPr/>
            <p:nvPr/>
          </p:nvSpPr>
          <p:spPr>
            <a:xfrm>
              <a:off x="10354079" y="323106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76AE792-53FC-4915-B85B-93B388DBFA22}"/>
                </a:ext>
              </a:extLst>
            </p:cNvPr>
            <p:cNvSpPr/>
            <p:nvPr/>
          </p:nvSpPr>
          <p:spPr>
            <a:xfrm>
              <a:off x="9989220" y="415965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B0E793-2AE3-4F84-BECF-A1E29D96CD2B}"/>
                </a:ext>
              </a:extLst>
            </p:cNvPr>
            <p:cNvSpPr/>
            <p:nvPr/>
          </p:nvSpPr>
          <p:spPr>
            <a:xfrm>
              <a:off x="9349619" y="425946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736BB5-D771-4396-99D0-2998DB833585}"/>
                </a:ext>
              </a:extLst>
            </p:cNvPr>
            <p:cNvSpPr/>
            <p:nvPr/>
          </p:nvSpPr>
          <p:spPr>
            <a:xfrm>
              <a:off x="8466428" y="5893591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9E0417-7DEF-4B85-9D01-C718C5853341}"/>
                </a:ext>
              </a:extLst>
            </p:cNvPr>
            <p:cNvSpPr/>
            <p:nvPr/>
          </p:nvSpPr>
          <p:spPr>
            <a:xfrm>
              <a:off x="9076843" y="602437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E3278F-A2AA-46C4-84F5-7674E49C119E}"/>
                </a:ext>
              </a:extLst>
            </p:cNvPr>
            <p:cNvSpPr/>
            <p:nvPr/>
          </p:nvSpPr>
          <p:spPr>
            <a:xfrm>
              <a:off x="10186306" y="523917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985143-6D92-4ED1-99AD-203616208C57}"/>
                </a:ext>
              </a:extLst>
            </p:cNvPr>
            <p:cNvSpPr/>
            <p:nvPr/>
          </p:nvSpPr>
          <p:spPr>
            <a:xfrm>
              <a:off x="9205320" y="501159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176A2A0-1EE1-4D65-A3E0-7BF9868A8B47}"/>
                </a:ext>
              </a:extLst>
            </p:cNvPr>
            <p:cNvSpPr/>
            <p:nvPr/>
          </p:nvSpPr>
          <p:spPr>
            <a:xfrm>
              <a:off x="9880952" y="4954935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044060-6A23-466D-B209-6FA1E777E7C6}"/>
                </a:ext>
              </a:extLst>
            </p:cNvPr>
            <p:cNvSpPr/>
            <p:nvPr/>
          </p:nvSpPr>
          <p:spPr>
            <a:xfrm>
              <a:off x="9205320" y="5557314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8DBABD-F546-42A7-A37F-C995995F179F}"/>
                </a:ext>
              </a:extLst>
            </p:cNvPr>
            <p:cNvSpPr/>
            <p:nvPr/>
          </p:nvSpPr>
          <p:spPr>
            <a:xfrm>
              <a:off x="7477976" y="3436356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80BE671-BB2D-4728-8C5F-2258811DA2C9}"/>
                </a:ext>
              </a:extLst>
            </p:cNvPr>
            <p:cNvSpPr/>
            <p:nvPr/>
          </p:nvSpPr>
          <p:spPr>
            <a:xfrm>
              <a:off x="7485857" y="4997513"/>
              <a:ext cx="238253" cy="199618"/>
            </a:xfrm>
            <a:custGeom>
              <a:avLst/>
              <a:gdLst>
                <a:gd name="connsiteX0" fmla="*/ 0 w 238253"/>
                <a:gd name="connsiteY0" fmla="*/ 99809 h 199618"/>
                <a:gd name="connsiteX1" fmla="*/ 119127 w 238253"/>
                <a:gd name="connsiteY1" fmla="*/ 0 h 199618"/>
                <a:gd name="connsiteX2" fmla="*/ 238254 w 238253"/>
                <a:gd name="connsiteY2" fmla="*/ 99809 h 199618"/>
                <a:gd name="connsiteX3" fmla="*/ 119127 w 238253"/>
                <a:gd name="connsiteY3" fmla="*/ 199618 h 199618"/>
                <a:gd name="connsiteX4" fmla="*/ 0 w 238253"/>
                <a:gd name="connsiteY4" fmla="*/ 99809 h 1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3" h="199618" fill="none" extrusionOk="0">
                  <a:moveTo>
                    <a:pt x="0" y="99809"/>
                  </a:moveTo>
                  <a:cubicBezTo>
                    <a:pt x="-1620" y="44022"/>
                    <a:pt x="44978" y="15101"/>
                    <a:pt x="119127" y="0"/>
                  </a:cubicBezTo>
                  <a:cubicBezTo>
                    <a:pt x="194891" y="11450"/>
                    <a:pt x="245579" y="52174"/>
                    <a:pt x="238254" y="99809"/>
                  </a:cubicBezTo>
                  <a:cubicBezTo>
                    <a:pt x="236242" y="154316"/>
                    <a:pt x="196785" y="213321"/>
                    <a:pt x="119127" y="199618"/>
                  </a:cubicBezTo>
                  <a:cubicBezTo>
                    <a:pt x="49206" y="205200"/>
                    <a:pt x="-7145" y="148378"/>
                    <a:pt x="0" y="99809"/>
                  </a:cubicBezTo>
                  <a:close/>
                </a:path>
                <a:path w="238253" h="199618" stroke="0" extrusionOk="0">
                  <a:moveTo>
                    <a:pt x="0" y="99809"/>
                  </a:moveTo>
                  <a:cubicBezTo>
                    <a:pt x="7014" y="34363"/>
                    <a:pt x="62865" y="14937"/>
                    <a:pt x="119127" y="0"/>
                  </a:cubicBezTo>
                  <a:cubicBezTo>
                    <a:pt x="183359" y="-4343"/>
                    <a:pt x="251312" y="52497"/>
                    <a:pt x="238254" y="99809"/>
                  </a:cubicBezTo>
                  <a:cubicBezTo>
                    <a:pt x="237035" y="141633"/>
                    <a:pt x="177955" y="202755"/>
                    <a:pt x="119127" y="199618"/>
                  </a:cubicBezTo>
                  <a:cubicBezTo>
                    <a:pt x="50443" y="185742"/>
                    <a:pt x="7618" y="165917"/>
                    <a:pt x="0" y="9980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5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3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Non-Spherical Clusters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F73043D-40E9-4E21-9C71-42A3BBF3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2" y="5190750"/>
            <a:ext cx="1322777" cy="166725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F1FF84F2-2565-4452-879F-75E0FC52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6" y="1690689"/>
            <a:ext cx="10052730" cy="40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3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Self Learning Framework</a:t>
            </a:r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A41D6D48-B135-4AC6-A931-F7B7ECD1C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42" y="5190186"/>
            <a:ext cx="1073483" cy="14555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8CD625-6624-47AA-8845-10B5C4E627BF}"/>
              </a:ext>
            </a:extLst>
          </p:cNvPr>
          <p:cNvSpPr/>
          <p:nvPr/>
        </p:nvSpPr>
        <p:spPr>
          <a:xfrm>
            <a:off x="2265608" y="2644170"/>
            <a:ext cx="7660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  <a:hlinkClick r:id="rId4"/>
              </a:rPr>
              <a:t>https://github.com/jovinod/applied_machine_learning/blob/master/model_exploration/ModelExploration.md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0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6B1CFB-049B-4E9F-8A1A-A417358C9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21" y="1970467"/>
            <a:ext cx="3210148" cy="3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You could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Establish scenario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Core tenets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 observation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Fine tuning 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Self-learning framework 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&amp; Basic use of math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object, clock, light&#10;&#10;Description automatically generated">
            <a:extLst>
              <a:ext uri="{FF2B5EF4-FFF2-40B4-BE49-F238E27FC236}">
                <a16:creationId xmlns:a16="http://schemas.microsoft.com/office/drawing/2014/main" id="{0ABB115C-F1AD-4458-B594-4DFB94CC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27" y="4728640"/>
            <a:ext cx="1073463" cy="19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You shouldn’t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Anything about tooling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Anything Azure has to offer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 visualization techniques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Laundry list of algorithms</a:t>
            </a:r>
          </a:p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Neural Network/Deep Learning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BF6D75-0BFE-4EB1-959E-98BE5D16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02" y="4635322"/>
            <a:ext cx="2020641" cy="2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Machine Learning Cliché</a:t>
            </a:r>
          </a:p>
        </p:txBody>
      </p:sp>
      <p:pic>
        <p:nvPicPr>
          <p:cNvPr id="5" name="Content Placeholder 4" descr="A picture containing toy, sign&#10;&#10;Description automatically generated">
            <a:extLst>
              <a:ext uri="{FF2B5EF4-FFF2-40B4-BE49-F238E27FC236}">
                <a16:creationId xmlns:a16="http://schemas.microsoft.com/office/drawing/2014/main" id="{4873752B-43A6-44AF-A5D7-0C4822547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12" y="5188071"/>
            <a:ext cx="1218775" cy="15429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AF3809-C9BB-48E4-AB03-85E81C87DA35}"/>
              </a:ext>
            </a:extLst>
          </p:cNvPr>
          <p:cNvSpPr/>
          <p:nvPr/>
        </p:nvSpPr>
        <p:spPr>
          <a:xfrm>
            <a:off x="3138407" y="2286000"/>
            <a:ext cx="3192651" cy="666427"/>
          </a:xfrm>
          <a:custGeom>
            <a:avLst/>
            <a:gdLst>
              <a:gd name="connsiteX0" fmla="*/ 0 w 3192651"/>
              <a:gd name="connsiteY0" fmla="*/ 0 h 666427"/>
              <a:gd name="connsiteX1" fmla="*/ 3192651 w 3192651"/>
              <a:gd name="connsiteY1" fmla="*/ 0 h 666427"/>
              <a:gd name="connsiteX2" fmla="*/ 3192651 w 3192651"/>
              <a:gd name="connsiteY2" fmla="*/ 666427 h 666427"/>
              <a:gd name="connsiteX3" fmla="*/ 0 w 3192651"/>
              <a:gd name="connsiteY3" fmla="*/ 666427 h 666427"/>
              <a:gd name="connsiteX4" fmla="*/ 0 w 3192651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1" h="666427" fill="none" extrusionOk="0">
                <a:moveTo>
                  <a:pt x="0" y="0"/>
                </a:moveTo>
                <a:cubicBezTo>
                  <a:pt x="970014" y="59255"/>
                  <a:pt x="2638401" y="32860"/>
                  <a:pt x="3192651" y="0"/>
                </a:cubicBezTo>
                <a:cubicBezTo>
                  <a:pt x="3212598" y="142384"/>
                  <a:pt x="3218189" y="580940"/>
                  <a:pt x="3192651" y="666427"/>
                </a:cubicBezTo>
                <a:cubicBezTo>
                  <a:pt x="2591059" y="565020"/>
                  <a:pt x="507616" y="606047"/>
                  <a:pt x="0" y="666427"/>
                </a:cubicBezTo>
                <a:cubicBezTo>
                  <a:pt x="36550" y="477169"/>
                  <a:pt x="9733" y="181821"/>
                  <a:pt x="0" y="0"/>
                </a:cubicBezTo>
                <a:close/>
              </a:path>
              <a:path w="3192651" h="666427" stroke="0" extrusionOk="0">
                <a:moveTo>
                  <a:pt x="0" y="0"/>
                </a:moveTo>
                <a:cubicBezTo>
                  <a:pt x="1143437" y="132880"/>
                  <a:pt x="2814198" y="72466"/>
                  <a:pt x="3192651" y="0"/>
                </a:cubicBezTo>
                <a:cubicBezTo>
                  <a:pt x="3224250" y="261598"/>
                  <a:pt x="3195771" y="572770"/>
                  <a:pt x="3192651" y="666427"/>
                </a:cubicBezTo>
                <a:cubicBezTo>
                  <a:pt x="2465816" y="772963"/>
                  <a:pt x="1564377" y="684325"/>
                  <a:pt x="0" y="666427"/>
                </a:cubicBezTo>
                <a:cubicBezTo>
                  <a:pt x="37253" y="441370"/>
                  <a:pt x="43038" y="9203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20346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46A6E1-2B22-42E4-969E-8FCBE856B997}"/>
              </a:ext>
            </a:extLst>
          </p:cNvPr>
          <p:cNvSpPr/>
          <p:nvPr/>
        </p:nvSpPr>
        <p:spPr>
          <a:xfrm>
            <a:off x="1410346" y="2464231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BA7B8A-38C4-46FE-9DB7-D1D3FD14D2C8}"/>
              </a:ext>
            </a:extLst>
          </p:cNvPr>
          <p:cNvSpPr txBox="1">
            <a:spLocks/>
          </p:cNvSpPr>
          <p:nvPr/>
        </p:nvSpPr>
        <p:spPr>
          <a:xfrm>
            <a:off x="6886413" y="2207027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Outcome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73AC838-8EF7-4710-9C68-BD9501D556F2}"/>
              </a:ext>
            </a:extLst>
          </p:cNvPr>
          <p:cNvSpPr/>
          <p:nvPr/>
        </p:nvSpPr>
        <p:spPr>
          <a:xfrm>
            <a:off x="6886413" y="2464231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E624D3-1AE4-4A4E-A4AF-667140FA9D7B}"/>
              </a:ext>
            </a:extLst>
          </p:cNvPr>
          <p:cNvSpPr/>
          <p:nvPr/>
        </p:nvSpPr>
        <p:spPr>
          <a:xfrm>
            <a:off x="3138407" y="3905574"/>
            <a:ext cx="3192651" cy="666427"/>
          </a:xfrm>
          <a:custGeom>
            <a:avLst/>
            <a:gdLst>
              <a:gd name="connsiteX0" fmla="*/ 0 w 3192651"/>
              <a:gd name="connsiteY0" fmla="*/ 0 h 666427"/>
              <a:gd name="connsiteX1" fmla="*/ 3192651 w 3192651"/>
              <a:gd name="connsiteY1" fmla="*/ 0 h 666427"/>
              <a:gd name="connsiteX2" fmla="*/ 3192651 w 3192651"/>
              <a:gd name="connsiteY2" fmla="*/ 666427 h 666427"/>
              <a:gd name="connsiteX3" fmla="*/ 0 w 3192651"/>
              <a:gd name="connsiteY3" fmla="*/ 666427 h 666427"/>
              <a:gd name="connsiteX4" fmla="*/ 0 w 3192651"/>
              <a:gd name="connsiteY4" fmla="*/ 0 h 66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1" h="666427" fill="none" extrusionOk="0">
                <a:moveTo>
                  <a:pt x="0" y="0"/>
                </a:moveTo>
                <a:cubicBezTo>
                  <a:pt x="970014" y="59255"/>
                  <a:pt x="2638401" y="32860"/>
                  <a:pt x="3192651" y="0"/>
                </a:cubicBezTo>
                <a:cubicBezTo>
                  <a:pt x="3212598" y="142384"/>
                  <a:pt x="3218189" y="580940"/>
                  <a:pt x="3192651" y="666427"/>
                </a:cubicBezTo>
                <a:cubicBezTo>
                  <a:pt x="2591059" y="565020"/>
                  <a:pt x="507616" y="606047"/>
                  <a:pt x="0" y="666427"/>
                </a:cubicBezTo>
                <a:cubicBezTo>
                  <a:pt x="36550" y="477169"/>
                  <a:pt x="9733" y="181821"/>
                  <a:pt x="0" y="0"/>
                </a:cubicBezTo>
                <a:close/>
              </a:path>
              <a:path w="3192651" h="666427" stroke="0" extrusionOk="0">
                <a:moveTo>
                  <a:pt x="0" y="0"/>
                </a:moveTo>
                <a:cubicBezTo>
                  <a:pt x="1143437" y="132880"/>
                  <a:pt x="2814198" y="72466"/>
                  <a:pt x="3192651" y="0"/>
                </a:cubicBezTo>
                <a:cubicBezTo>
                  <a:pt x="3224250" y="261598"/>
                  <a:pt x="3195771" y="572770"/>
                  <a:pt x="3192651" y="666427"/>
                </a:cubicBezTo>
                <a:cubicBezTo>
                  <a:pt x="2465816" y="772963"/>
                  <a:pt x="1564377" y="684325"/>
                  <a:pt x="0" y="666427"/>
                </a:cubicBezTo>
                <a:cubicBezTo>
                  <a:pt x="37253" y="441370"/>
                  <a:pt x="43038" y="92037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20346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E1353AE-C2ED-4294-A8D7-2DBB16DD46CA}"/>
              </a:ext>
            </a:extLst>
          </p:cNvPr>
          <p:cNvSpPr/>
          <p:nvPr/>
        </p:nvSpPr>
        <p:spPr>
          <a:xfrm>
            <a:off x="1410346" y="4083805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BD6D30-6CB6-4A40-88DE-778A4D8D13D3}"/>
              </a:ext>
            </a:extLst>
          </p:cNvPr>
          <p:cNvSpPr txBox="1">
            <a:spLocks/>
          </p:cNvSpPr>
          <p:nvPr/>
        </p:nvSpPr>
        <p:spPr>
          <a:xfrm>
            <a:off x="6886413" y="3826601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Rules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344C86-9A83-4E91-ADEE-5F054503F294}"/>
              </a:ext>
            </a:extLst>
          </p:cNvPr>
          <p:cNvSpPr/>
          <p:nvPr/>
        </p:nvSpPr>
        <p:spPr>
          <a:xfrm>
            <a:off x="6886413" y="4083805"/>
            <a:ext cx="1247613" cy="317715"/>
          </a:xfrm>
          <a:custGeom>
            <a:avLst/>
            <a:gdLst>
              <a:gd name="connsiteX0" fmla="*/ 0 w 1247613"/>
              <a:gd name="connsiteY0" fmla="*/ 79429 h 317715"/>
              <a:gd name="connsiteX1" fmla="*/ 522603 w 1247613"/>
              <a:gd name="connsiteY1" fmla="*/ 79429 h 317715"/>
              <a:gd name="connsiteX2" fmla="*/ 1088756 w 1247613"/>
              <a:gd name="connsiteY2" fmla="*/ 79429 h 317715"/>
              <a:gd name="connsiteX3" fmla="*/ 1088756 w 1247613"/>
              <a:gd name="connsiteY3" fmla="*/ 0 h 317715"/>
              <a:gd name="connsiteX4" fmla="*/ 1247613 w 1247613"/>
              <a:gd name="connsiteY4" fmla="*/ 158858 h 317715"/>
              <a:gd name="connsiteX5" fmla="*/ 1088756 w 1247613"/>
              <a:gd name="connsiteY5" fmla="*/ 317715 h 317715"/>
              <a:gd name="connsiteX6" fmla="*/ 1088756 w 1247613"/>
              <a:gd name="connsiteY6" fmla="*/ 238286 h 317715"/>
              <a:gd name="connsiteX7" fmla="*/ 544378 w 1247613"/>
              <a:gd name="connsiteY7" fmla="*/ 238286 h 317715"/>
              <a:gd name="connsiteX8" fmla="*/ 0 w 1247613"/>
              <a:gd name="connsiteY8" fmla="*/ 238286 h 317715"/>
              <a:gd name="connsiteX9" fmla="*/ 0 w 1247613"/>
              <a:gd name="connsiteY9" fmla="*/ 79429 h 3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613" h="317715" extrusionOk="0">
                <a:moveTo>
                  <a:pt x="0" y="79429"/>
                </a:moveTo>
                <a:cubicBezTo>
                  <a:pt x="221186" y="18836"/>
                  <a:pt x="272876" y="104641"/>
                  <a:pt x="522603" y="79429"/>
                </a:cubicBezTo>
                <a:cubicBezTo>
                  <a:pt x="772330" y="54217"/>
                  <a:pt x="923897" y="92322"/>
                  <a:pt x="1088756" y="79429"/>
                </a:cubicBezTo>
                <a:cubicBezTo>
                  <a:pt x="1086281" y="53805"/>
                  <a:pt x="1091141" y="24954"/>
                  <a:pt x="1088756" y="0"/>
                </a:cubicBezTo>
                <a:cubicBezTo>
                  <a:pt x="1135335" y="27528"/>
                  <a:pt x="1184255" y="107001"/>
                  <a:pt x="1247613" y="158858"/>
                </a:cubicBezTo>
                <a:cubicBezTo>
                  <a:pt x="1200812" y="211535"/>
                  <a:pt x="1112757" y="256308"/>
                  <a:pt x="1088756" y="317715"/>
                </a:cubicBezTo>
                <a:cubicBezTo>
                  <a:pt x="1085812" y="292063"/>
                  <a:pt x="1093991" y="266912"/>
                  <a:pt x="1088756" y="238286"/>
                </a:cubicBezTo>
                <a:cubicBezTo>
                  <a:pt x="965852" y="251569"/>
                  <a:pt x="790657" y="217975"/>
                  <a:pt x="544378" y="238286"/>
                </a:cubicBezTo>
                <a:cubicBezTo>
                  <a:pt x="298099" y="258597"/>
                  <a:pt x="209543" y="236852"/>
                  <a:pt x="0" y="238286"/>
                </a:cubicBezTo>
                <a:cubicBezTo>
                  <a:pt x="-5865" y="205089"/>
                  <a:pt x="9355" y="112215"/>
                  <a:pt x="0" y="7942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D34D35-B00A-46CC-ADCB-6FF84F8DE605}"/>
              </a:ext>
            </a:extLst>
          </p:cNvPr>
          <p:cNvSpPr txBox="1">
            <a:spLocks/>
          </p:cNvSpPr>
          <p:nvPr/>
        </p:nvSpPr>
        <p:spPr>
          <a:xfrm>
            <a:off x="1347062" y="2182760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0DA877-8CED-46BA-A588-45DF496DE8F9}"/>
              </a:ext>
            </a:extLst>
          </p:cNvPr>
          <p:cNvSpPr txBox="1">
            <a:spLocks/>
          </p:cNvSpPr>
          <p:nvPr/>
        </p:nvSpPr>
        <p:spPr>
          <a:xfrm>
            <a:off x="1347062" y="2862062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Rules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1B1279-B4BB-4E7A-9CB6-3F14555D760B}"/>
              </a:ext>
            </a:extLst>
          </p:cNvPr>
          <p:cNvSpPr txBox="1">
            <a:spLocks/>
          </p:cNvSpPr>
          <p:nvPr/>
        </p:nvSpPr>
        <p:spPr>
          <a:xfrm>
            <a:off x="1347061" y="3835724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87393A4-292E-4910-8D3E-AAEDE494BBB5}"/>
              </a:ext>
            </a:extLst>
          </p:cNvPr>
          <p:cNvSpPr txBox="1">
            <a:spLocks/>
          </p:cNvSpPr>
          <p:nvPr/>
        </p:nvSpPr>
        <p:spPr>
          <a:xfrm>
            <a:off x="1347061" y="4481636"/>
            <a:ext cx="1184329" cy="31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Outcome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3C60953-59B9-4A05-8E51-0845DEDFE92E}"/>
              </a:ext>
            </a:extLst>
          </p:cNvPr>
          <p:cNvSpPr txBox="1">
            <a:spLocks/>
          </p:cNvSpPr>
          <p:nvPr/>
        </p:nvSpPr>
        <p:spPr>
          <a:xfrm>
            <a:off x="9111709" y="2341617"/>
            <a:ext cx="2147809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Traditional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BC13547-0805-4874-AE31-ED0BEC95F974}"/>
              </a:ext>
            </a:extLst>
          </p:cNvPr>
          <p:cNvSpPr txBox="1">
            <a:spLocks/>
          </p:cNvSpPr>
          <p:nvPr/>
        </p:nvSpPr>
        <p:spPr>
          <a:xfrm>
            <a:off x="9704731" y="4009323"/>
            <a:ext cx="1039681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49270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52" y="1937596"/>
            <a:ext cx="9584030" cy="6471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Find groups of failures associated to common root cause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B02434-5C93-41E8-88EC-445134C747F7}"/>
              </a:ext>
            </a:extLst>
          </p:cNvPr>
          <p:cNvSpPr txBox="1">
            <a:spLocks/>
          </p:cNvSpPr>
          <p:nvPr/>
        </p:nvSpPr>
        <p:spPr>
          <a:xfrm>
            <a:off x="3281963" y="5374914"/>
            <a:ext cx="5507868" cy="647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Group failures that look similar</a:t>
            </a:r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A3DCB533-A1AA-488A-9193-13B6C734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43" y="3020833"/>
            <a:ext cx="1127434" cy="17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State the Objective Objectively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1ED-43C4-4B88-9ED4-4DCD543B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590" y="2734100"/>
            <a:ext cx="9326452" cy="90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Can we express this as an objective instruction for a machine? </a:t>
            </a:r>
          </a:p>
        </p:txBody>
      </p: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78FDCC6-B920-4B83-ACBB-58FA094B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93" y="5203065"/>
            <a:ext cx="1982552" cy="144230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856723-63FC-43BD-AB17-8469A83E6C1E}"/>
              </a:ext>
            </a:extLst>
          </p:cNvPr>
          <p:cNvSpPr txBox="1">
            <a:spLocks/>
          </p:cNvSpPr>
          <p:nvPr/>
        </p:nvSpPr>
        <p:spPr>
          <a:xfrm>
            <a:off x="1713579" y="4594370"/>
            <a:ext cx="2354725" cy="90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Could it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D1E42-5599-4219-B6CA-DF11FC778C2A}"/>
                  </a:ext>
                </a:extLst>
              </p:cNvPr>
              <p:cNvSpPr txBox="1"/>
              <p:nvPr/>
            </p:nvSpPr>
            <p:spPr>
              <a:xfrm>
                <a:off x="4363963" y="5203065"/>
                <a:ext cx="3839705" cy="1426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D1E42-5599-4219-B6CA-DF11FC778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63" y="5203065"/>
                <a:ext cx="3839705" cy="1426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4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Terminology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856723-63FC-43BD-AB17-8469A83E6C1E}"/>
              </a:ext>
            </a:extLst>
          </p:cNvPr>
          <p:cNvSpPr txBox="1">
            <a:spLocks/>
          </p:cNvSpPr>
          <p:nvPr/>
        </p:nvSpPr>
        <p:spPr>
          <a:xfrm>
            <a:off x="1064235" y="2691288"/>
            <a:ext cx="1184329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Data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13196AA-A000-4BB2-B39C-1A7ED13B6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836" y="5308170"/>
            <a:ext cx="1655605" cy="148783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8BE07A-CEB5-4EE9-9D9F-B32840AE6117}"/>
              </a:ext>
            </a:extLst>
          </p:cNvPr>
          <p:cNvSpPr txBox="1">
            <a:spLocks/>
          </p:cNvSpPr>
          <p:nvPr/>
        </p:nvSpPr>
        <p:spPr>
          <a:xfrm>
            <a:off x="3993415" y="2691287"/>
            <a:ext cx="1982492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Parameter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569D4-02E2-4AED-BD8D-F14CCD70DF71}"/>
              </a:ext>
            </a:extLst>
          </p:cNvPr>
          <p:cNvSpPr txBox="1">
            <a:spLocks/>
          </p:cNvSpPr>
          <p:nvPr/>
        </p:nvSpPr>
        <p:spPr>
          <a:xfrm>
            <a:off x="3993415" y="3393966"/>
            <a:ext cx="3307597" cy="45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mic Sans MS" panose="030F0702030302020204" pitchFamily="66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Latent Variable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74E4D5-FDCA-4B2D-903E-7CC18FC059CD}"/>
              </a:ext>
            </a:extLst>
          </p:cNvPr>
          <p:cNvSpPr txBox="1">
            <a:spLocks/>
          </p:cNvSpPr>
          <p:nvPr/>
        </p:nvSpPr>
        <p:spPr>
          <a:xfrm>
            <a:off x="1064235" y="3393966"/>
            <a:ext cx="2075481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Dimension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4E191C-936B-4F84-B15E-140F35172871}"/>
              </a:ext>
            </a:extLst>
          </p:cNvPr>
          <p:cNvSpPr txBox="1">
            <a:spLocks/>
          </p:cNvSpPr>
          <p:nvPr/>
        </p:nvSpPr>
        <p:spPr>
          <a:xfrm>
            <a:off x="1064234" y="4089070"/>
            <a:ext cx="2075481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980F507-A4CA-4FA5-AC16-6CBF95968F04}"/>
              </a:ext>
            </a:extLst>
          </p:cNvPr>
          <p:cNvSpPr txBox="1">
            <a:spLocks/>
          </p:cNvSpPr>
          <p:nvPr/>
        </p:nvSpPr>
        <p:spPr>
          <a:xfrm>
            <a:off x="3993415" y="4089070"/>
            <a:ext cx="3307597" cy="45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mic Sans MS" panose="030F0702030302020204" pitchFamily="66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Hyper Parameter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D36003-4A98-4296-80CC-D160A838B4FF}"/>
              </a:ext>
            </a:extLst>
          </p:cNvPr>
          <p:cNvSpPr txBox="1">
            <a:spLocks/>
          </p:cNvSpPr>
          <p:nvPr/>
        </p:nvSpPr>
        <p:spPr>
          <a:xfrm>
            <a:off x="8245116" y="2691287"/>
            <a:ext cx="2271794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Distribution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0D3BA03-3E4F-4F15-A309-98D1156B089F}"/>
              </a:ext>
            </a:extLst>
          </p:cNvPr>
          <p:cNvSpPr txBox="1">
            <a:spLocks/>
          </p:cNvSpPr>
          <p:nvPr/>
        </p:nvSpPr>
        <p:spPr>
          <a:xfrm>
            <a:off x="8245116" y="3379655"/>
            <a:ext cx="2271794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Covariance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C134F9-67A7-44EC-A2FD-A0A103B3F24F}"/>
              </a:ext>
            </a:extLst>
          </p:cNvPr>
          <p:cNvSpPr txBox="1">
            <a:spLocks/>
          </p:cNvSpPr>
          <p:nvPr/>
        </p:nvSpPr>
        <p:spPr>
          <a:xfrm>
            <a:off x="8245116" y="4051615"/>
            <a:ext cx="2271794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Correlation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C58126-B961-4D6D-A971-F33A96B0378C}"/>
              </a:ext>
            </a:extLst>
          </p:cNvPr>
          <p:cNvSpPr txBox="1">
            <a:spLocks/>
          </p:cNvSpPr>
          <p:nvPr/>
        </p:nvSpPr>
        <p:spPr>
          <a:xfrm>
            <a:off x="1064234" y="4857526"/>
            <a:ext cx="1990242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Objective Function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5CC6D7-5B68-4970-92A9-3A8E02788F0E}"/>
              </a:ext>
            </a:extLst>
          </p:cNvPr>
          <p:cNvSpPr txBox="1">
            <a:spLocks/>
          </p:cNvSpPr>
          <p:nvPr/>
        </p:nvSpPr>
        <p:spPr>
          <a:xfrm>
            <a:off x="3921088" y="4857526"/>
            <a:ext cx="1990242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Similarity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ED6FD7-1D4D-4940-B0A8-7CA5F43C831D}"/>
              </a:ext>
            </a:extLst>
          </p:cNvPr>
          <p:cNvSpPr txBox="1">
            <a:spLocks/>
          </p:cNvSpPr>
          <p:nvPr/>
        </p:nvSpPr>
        <p:spPr>
          <a:xfrm>
            <a:off x="8245116" y="4857525"/>
            <a:ext cx="1990242" cy="52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Segoe UI" panose="020B0502040204020203" pitchFamily="34" charset="0"/>
              </a:rPr>
              <a:t>Distance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D39328-7BBC-424A-B624-CC935C9704A3}"/>
              </a:ext>
            </a:extLst>
          </p:cNvPr>
          <p:cNvSpPr txBox="1">
            <a:spLocks/>
          </p:cNvSpPr>
          <p:nvPr/>
        </p:nvSpPr>
        <p:spPr>
          <a:xfrm>
            <a:off x="1064235" y="2065027"/>
            <a:ext cx="1184329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0C369CF-4B65-4A5D-A229-49F1E921A28B}"/>
              </a:ext>
            </a:extLst>
          </p:cNvPr>
          <p:cNvSpPr txBox="1">
            <a:spLocks/>
          </p:cNvSpPr>
          <p:nvPr/>
        </p:nvSpPr>
        <p:spPr>
          <a:xfrm>
            <a:off x="3993415" y="2065026"/>
            <a:ext cx="1982492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29909F7-97CF-4304-B499-FA2503FE0E7F}"/>
              </a:ext>
            </a:extLst>
          </p:cNvPr>
          <p:cNvSpPr txBox="1">
            <a:spLocks/>
          </p:cNvSpPr>
          <p:nvPr/>
        </p:nvSpPr>
        <p:spPr>
          <a:xfrm>
            <a:off x="8195344" y="2065025"/>
            <a:ext cx="1982492" cy="5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8414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41E-BA98-4F71-AA76-46A1EB1E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Segoe UI" panose="020B0502040204020203" pitchFamily="34" charset="0"/>
              </a:rPr>
              <a:t>Covariance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91BB333-9AB7-4703-B3FB-C9729BCA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167" y="5433822"/>
            <a:ext cx="205248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EBF5F-F3C5-447B-A3C8-D79B5751C045}"/>
                  </a:ext>
                </a:extLst>
              </p:cNvPr>
              <p:cNvSpPr txBox="1"/>
              <p:nvPr/>
            </p:nvSpPr>
            <p:spPr>
              <a:xfrm>
                <a:off x="910525" y="1690688"/>
                <a:ext cx="3069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1, 3, 5, 7, 9, 11, 13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EBF5F-F3C5-447B-A3C8-D79B5751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5" y="1690688"/>
                <a:ext cx="3069495" cy="369332"/>
              </a:xfrm>
              <a:prstGeom prst="rect">
                <a:avLst/>
              </a:prstGeom>
              <a:blipFill>
                <a:blip r:embed="rId4"/>
                <a:stretch>
                  <a:fillRect l="-79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82F28-60F9-425F-B9DF-0885587A85CF}"/>
                  </a:ext>
                </a:extLst>
              </p:cNvPr>
              <p:cNvSpPr txBox="1"/>
              <p:nvPr/>
            </p:nvSpPr>
            <p:spPr>
              <a:xfrm>
                <a:off x="910524" y="2091076"/>
                <a:ext cx="3243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2, 4, 6, 8, 10, 12, 14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82F28-60F9-425F-B9DF-0885587A8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4" y="2091076"/>
                <a:ext cx="3243388" cy="369332"/>
              </a:xfrm>
              <a:prstGeom prst="rect">
                <a:avLst/>
              </a:prstGeom>
              <a:blipFill>
                <a:blip r:embed="rId5"/>
                <a:stretch>
                  <a:fillRect l="-18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E86FEB-8D52-4F8C-878E-EFCB16BB4674}"/>
              </a:ext>
            </a:extLst>
          </p:cNvPr>
          <p:cNvCxnSpPr>
            <a:cxnSpLocks/>
          </p:cNvCxnSpPr>
          <p:nvPr/>
        </p:nvCxnSpPr>
        <p:spPr>
          <a:xfrm>
            <a:off x="7579049" y="1147141"/>
            <a:ext cx="0" cy="50136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B66C45-5580-47BE-B352-42F51297B2EE}"/>
              </a:ext>
            </a:extLst>
          </p:cNvPr>
          <p:cNvCxnSpPr>
            <a:cxnSpLocks/>
          </p:cNvCxnSpPr>
          <p:nvPr/>
        </p:nvCxnSpPr>
        <p:spPr>
          <a:xfrm>
            <a:off x="4539248" y="3515592"/>
            <a:ext cx="633105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28FD8B-02E9-4C0D-865F-1ACEDA511E99}"/>
              </a:ext>
            </a:extLst>
          </p:cNvPr>
          <p:cNvCxnSpPr>
            <a:cxnSpLocks/>
          </p:cNvCxnSpPr>
          <p:nvPr/>
        </p:nvCxnSpPr>
        <p:spPr>
          <a:xfrm flipV="1">
            <a:off x="8013562" y="1328739"/>
            <a:ext cx="2605099" cy="15858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13C575-DD25-4B79-9CA4-91DBC92C9493}"/>
              </a:ext>
            </a:extLst>
          </p:cNvPr>
          <p:cNvSpPr txBox="1"/>
          <p:nvPr/>
        </p:nvSpPr>
        <p:spPr>
          <a:xfrm>
            <a:off x="7873139" y="351559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98D1D-7573-4C46-8BF2-814607EC89EE}"/>
              </a:ext>
            </a:extLst>
          </p:cNvPr>
          <p:cNvSpPr txBox="1"/>
          <p:nvPr/>
        </p:nvSpPr>
        <p:spPr>
          <a:xfrm>
            <a:off x="10504722" y="3515592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CC5076-C056-42FD-88E5-DE4E55E90409}"/>
              </a:ext>
            </a:extLst>
          </p:cNvPr>
          <p:cNvSpPr txBox="1"/>
          <p:nvPr/>
        </p:nvSpPr>
        <p:spPr>
          <a:xfrm>
            <a:off x="9202615" y="3515592"/>
            <a:ext cx="41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EE2D3-9ACE-41D4-ACC2-D645FB7D8222}"/>
              </a:ext>
            </a:extLst>
          </p:cNvPr>
          <p:cNvSpPr txBox="1"/>
          <p:nvPr/>
        </p:nvSpPr>
        <p:spPr>
          <a:xfrm>
            <a:off x="7201929" y="1196990"/>
            <a:ext cx="3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39CF7-64EC-4E8B-994A-454757B8EABB}"/>
              </a:ext>
            </a:extLst>
          </p:cNvPr>
          <p:cNvSpPr txBox="1"/>
          <p:nvPr/>
        </p:nvSpPr>
        <p:spPr>
          <a:xfrm>
            <a:off x="7284853" y="195186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0600D-87F1-4B82-857C-D8955E95D21F}"/>
              </a:ext>
            </a:extLst>
          </p:cNvPr>
          <p:cNvSpPr txBox="1"/>
          <p:nvPr/>
        </p:nvSpPr>
        <p:spPr>
          <a:xfrm>
            <a:off x="7298014" y="273747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307C3B-35B7-4A41-A0BE-2708EFFAC856}"/>
                  </a:ext>
                </a:extLst>
              </p:cNvPr>
              <p:cNvSpPr txBox="1"/>
              <p:nvPr/>
            </p:nvSpPr>
            <p:spPr>
              <a:xfrm>
                <a:off x="910524" y="2706692"/>
                <a:ext cx="620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/>
                  <a:t> = 7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307C3B-35B7-4A41-A0BE-2708EFFA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4" y="2706692"/>
                <a:ext cx="620042" cy="369332"/>
              </a:xfrm>
              <a:prstGeom prst="rect">
                <a:avLst/>
              </a:prstGeom>
              <a:blipFill>
                <a:blip r:embed="rId6"/>
                <a:stretch>
                  <a:fillRect l="-11765" t="-24590" r="-2843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BFE8D0-50BC-406E-AA64-6C838F0AE972}"/>
                  </a:ext>
                </a:extLst>
              </p:cNvPr>
              <p:cNvSpPr txBox="1"/>
              <p:nvPr/>
            </p:nvSpPr>
            <p:spPr>
              <a:xfrm>
                <a:off x="910524" y="3137642"/>
                <a:ext cx="624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sz="2400" dirty="0"/>
                  <a:t> = 8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BFE8D0-50BC-406E-AA64-6C838F0A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4" y="3137642"/>
                <a:ext cx="624017" cy="369332"/>
              </a:xfrm>
              <a:prstGeom prst="rect">
                <a:avLst/>
              </a:prstGeom>
              <a:blipFill>
                <a:blip r:embed="rId7"/>
                <a:stretch>
                  <a:fillRect l="-17476" t="-26667" r="-2815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221887-3352-4686-9ECD-1FFAD8F7E42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411967" y="2060020"/>
            <a:ext cx="0" cy="14555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1B50E8-14B2-4FCD-9C40-50761AE3F184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565699" y="2052537"/>
            <a:ext cx="184747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C353FF8-B23A-40AC-84C2-61B8BF8BCFE1}"/>
              </a:ext>
            </a:extLst>
          </p:cNvPr>
          <p:cNvSpPr/>
          <p:nvPr/>
        </p:nvSpPr>
        <p:spPr>
          <a:xfrm>
            <a:off x="9821107" y="1706278"/>
            <a:ext cx="128120" cy="13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464ACC-CB1C-4B4F-A251-C90F48F1968D}"/>
              </a:ext>
            </a:extLst>
          </p:cNvPr>
          <p:cNvSpPr/>
          <p:nvPr/>
        </p:nvSpPr>
        <p:spPr>
          <a:xfrm>
            <a:off x="9843892" y="2310856"/>
            <a:ext cx="128120" cy="13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4E8DF6-A6F1-428F-ABC1-784A81398338}"/>
              </a:ext>
            </a:extLst>
          </p:cNvPr>
          <p:cNvCxnSpPr>
            <a:cxnSpLocks/>
          </p:cNvCxnSpPr>
          <p:nvPr/>
        </p:nvCxnSpPr>
        <p:spPr>
          <a:xfrm>
            <a:off x="8288644" y="1317477"/>
            <a:ext cx="2355181" cy="15471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715B302-4E95-4D5D-B112-B64A9FBAE123}"/>
                  </a:ext>
                </a:extLst>
              </p:cNvPr>
              <p:cNvSpPr txBox="1"/>
              <p:nvPr/>
            </p:nvSpPr>
            <p:spPr>
              <a:xfrm>
                <a:off x="838199" y="4259093"/>
                <a:ext cx="4434731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715B302-4E95-4D5D-B112-B64A9FBAE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59093"/>
                <a:ext cx="4434731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6" grpId="0"/>
      <p:bldP spid="27" grpId="0"/>
      <p:bldP spid="28" grpId="0"/>
      <p:bldP spid="30" grpId="0"/>
      <p:bldP spid="31" grpId="0"/>
      <p:bldP spid="32" grpId="0"/>
      <p:bldP spid="39" grpId="0"/>
      <p:bldP spid="40" grpId="0"/>
      <p:bldP spid="55" grpId="0" animBg="1"/>
      <p:bldP spid="56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730</Words>
  <Application>Microsoft Office PowerPoint</Application>
  <PresentationFormat>Widescreen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Segoe UI</vt:lpstr>
      <vt:lpstr>Office Theme</vt:lpstr>
      <vt:lpstr>Machine Learning Intuitively</vt:lpstr>
      <vt:lpstr>a learner’s perspective</vt:lpstr>
      <vt:lpstr>You could expect</vt:lpstr>
      <vt:lpstr>You shouldn’t expect</vt:lpstr>
      <vt:lpstr>Machine Learning Cliché</vt:lpstr>
      <vt:lpstr>Context</vt:lpstr>
      <vt:lpstr>State the Objective Objectively</vt:lpstr>
      <vt:lpstr>Terminology</vt:lpstr>
      <vt:lpstr>Covariance</vt:lpstr>
      <vt:lpstr>Core Tenets</vt:lpstr>
      <vt:lpstr>Why is mean so mean?</vt:lpstr>
      <vt:lpstr>Back to school…</vt:lpstr>
      <vt:lpstr>Origin</vt:lpstr>
      <vt:lpstr>Similarity &amp; Distance</vt:lpstr>
      <vt:lpstr>Distance &amp; Similarity with Text</vt:lpstr>
      <vt:lpstr>Relationship</vt:lpstr>
      <vt:lpstr>Origin</vt:lpstr>
      <vt:lpstr>Data Observation</vt:lpstr>
      <vt:lpstr>Descriptive</vt:lpstr>
      <vt:lpstr>Discriminative</vt:lpstr>
      <vt:lpstr>Origin</vt:lpstr>
      <vt:lpstr>Fine Tuning</vt:lpstr>
      <vt:lpstr>Hyper parameter tuning</vt:lpstr>
      <vt:lpstr>Origin</vt:lpstr>
      <vt:lpstr>Non-Spherical Clusters</vt:lpstr>
      <vt:lpstr>Self Learning Framework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Intuition for Machine Learning</dc:title>
  <dc:creator>Vinod Joshi</dc:creator>
  <cp:lastModifiedBy>Vinod Joshi</cp:lastModifiedBy>
  <cp:revision>115</cp:revision>
  <dcterms:created xsi:type="dcterms:W3CDTF">2019-12-17T17:23:23Z</dcterms:created>
  <dcterms:modified xsi:type="dcterms:W3CDTF">2019-12-20T08:41:43Z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vinojos@microsoft.com</vt:lpwstr>
  </property>
  <property fmtid="{D5CDD505-2E9C-101B-9397-08002B2CF9AE}" pid="5" name="MSIP_Label_f42aa342-8706-4288-bd11-ebb85995028c_SetDate">
    <vt:lpwstr>2019-12-17T17:45:02.9090882Z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69585a45-e020-45b1-8a06-e7eec7e0c4bf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