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67" r:id="rId6"/>
    <p:sldId id="258" r:id="rId7"/>
    <p:sldId id="271" r:id="rId8"/>
    <p:sldId id="272" r:id="rId9"/>
    <p:sldId id="273" r:id="rId10"/>
    <p:sldId id="270" r:id="rId11"/>
    <p:sldId id="274" r:id="rId12"/>
    <p:sldId id="259" r:id="rId13"/>
    <p:sldId id="275" r:id="rId14"/>
    <p:sldId id="260" r:id="rId15"/>
    <p:sldId id="263" r:id="rId16"/>
    <p:sldId id="262" r:id="rId17"/>
    <p:sldId id="265" r:id="rId18"/>
    <p:sldId id="26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1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AF14-CA71-44F9-B122-685A70FC6B63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dl.com/" TargetMode="External"/><Relationship Id="rId2" Type="http://schemas.openxmlformats.org/officeDocument/2006/relationships/hyperlink" Target="http://pandas.pydata.org/pandas-docs/stable/io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-viz.com/blog/common-misconceptions-about-enterprise-pyth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1324"/>
          </a:xfrm>
        </p:spPr>
        <p:txBody>
          <a:bodyPr/>
          <a:lstStyle/>
          <a:p>
            <a:r>
              <a:rPr lang="en-US" dirty="0"/>
              <a:t>Python Programming</a:t>
            </a:r>
          </a:p>
        </p:txBody>
      </p:sp>
      <p:pic>
        <p:nvPicPr>
          <p:cNvPr id="1028" name="Picture 4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7" y="2901013"/>
            <a:ext cx="9812689" cy="240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7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4984267"/>
          </a:xfrm>
        </p:spPr>
        <p:txBody>
          <a:bodyPr/>
          <a:lstStyle/>
          <a:p>
            <a:r>
              <a:rPr lang="en-US" dirty="0"/>
              <a:t>Key-value pair</a:t>
            </a:r>
          </a:p>
          <a:p>
            <a:pPr lvl="1">
              <a:buFontTx/>
              <a:buChar char="-"/>
            </a:pPr>
            <a:r>
              <a:rPr lang="en-US" dirty="0"/>
              <a:t>{&lt;key&gt;:&lt;value&gt;, &lt;key&gt;:&lt;value&gt;…….…}</a:t>
            </a:r>
          </a:p>
          <a:p>
            <a:pPr lvl="1">
              <a:buFontTx/>
              <a:buChar char="-"/>
            </a:pPr>
            <a:r>
              <a:rPr lang="en-US" dirty="0"/>
              <a:t>Keys are unique while values may not be</a:t>
            </a:r>
          </a:p>
          <a:p>
            <a:pPr lvl="1">
              <a:buFontTx/>
              <a:buChar char="-"/>
            </a:pPr>
            <a:r>
              <a:rPr lang="en-US" dirty="0"/>
              <a:t>values of a dictionary can be of any type</a:t>
            </a:r>
          </a:p>
          <a:p>
            <a:pPr lvl="1">
              <a:buFontTx/>
              <a:buChar char="-"/>
            </a:pPr>
            <a:r>
              <a:rPr lang="en-US" dirty="0"/>
              <a:t>keys must be of an immutable data type such as strings, numbers, or tuples.</a:t>
            </a:r>
          </a:p>
          <a:p>
            <a:pPr lvl="1">
              <a:buFontTx/>
              <a:buChar char="-"/>
            </a:pPr>
            <a:r>
              <a:rPr lang="en-US" dirty="0"/>
              <a:t>Pass by reference</a:t>
            </a:r>
          </a:p>
          <a:p>
            <a:pPr lvl="1">
              <a:buFontTx/>
              <a:buChar char="-"/>
            </a:pPr>
            <a:r>
              <a:rPr lang="en-US" dirty="0"/>
              <a:t>Wide variety of supporting 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7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r>
              <a:rPr lang="en-US" dirty="0"/>
              <a:t>Operators</a:t>
            </a:r>
          </a:p>
          <a:p>
            <a:pPr marL="457200" lvl="1" indent="0">
              <a:buNone/>
            </a:pPr>
            <a:r>
              <a:rPr lang="en-US" dirty="0"/>
              <a:t>	- supports all common and advanced level of arithmetic, Comparison, Assignment, Logical , Bitwise, Membership and Identity operators</a:t>
            </a:r>
          </a:p>
          <a:p>
            <a:pPr marL="457200" lvl="1" indent="0">
              <a:buNone/>
            </a:pPr>
            <a:r>
              <a:rPr lang="en-US" dirty="0"/>
              <a:t>Example: in, not in, is, is not etc.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Decision making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sz="2400" dirty="0"/>
              <a:t>anticipation of conditions occurring while execution of the program and specifying actions taken according to the conditions</a:t>
            </a:r>
          </a:p>
          <a:p>
            <a:pPr marL="0" indent="0">
              <a:buNone/>
            </a:pPr>
            <a:r>
              <a:rPr lang="en-US" sz="2400" dirty="0"/>
              <a:t>	Example: if…else</a:t>
            </a:r>
          </a:p>
          <a:p>
            <a:r>
              <a:rPr lang="en-US" dirty="0"/>
              <a:t>Loops</a:t>
            </a:r>
          </a:p>
          <a:p>
            <a:pPr marL="457200" lvl="1" indent="0">
              <a:buNone/>
            </a:pPr>
            <a:r>
              <a:rPr lang="en-US" dirty="0"/>
              <a:t>	- execute a statement or group of statements multiple times</a:t>
            </a:r>
          </a:p>
          <a:p>
            <a:pPr marL="457200" lvl="1" indent="0">
              <a:buNone/>
            </a:pPr>
            <a:r>
              <a:rPr lang="en-US" dirty="0"/>
              <a:t>	Example: while, for and nested for</a:t>
            </a:r>
          </a:p>
        </p:txBody>
      </p:sp>
    </p:spTree>
    <p:extLst>
      <p:ext uri="{BB962C8B-B14F-4D97-AF65-F5344CB8AC3E}">
        <p14:creationId xmlns:p14="http://schemas.microsoft.com/office/powerpoint/2010/main" val="127143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4944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block of organized, reusable code that is used to perform a single, related action</a:t>
            </a:r>
          </a:p>
          <a:p>
            <a:r>
              <a:rPr lang="en-US" dirty="0"/>
              <a:t>Modularity &amp; reusability</a:t>
            </a:r>
          </a:p>
          <a:p>
            <a:r>
              <a:rPr lang="en-US" dirty="0"/>
              <a:t>Function overloading</a:t>
            </a:r>
          </a:p>
          <a:p>
            <a:pPr marL="457200" lvl="1" indent="0">
              <a:buNone/>
            </a:pPr>
            <a:r>
              <a:rPr lang="en-US" dirty="0"/>
              <a:t>	- Required arguments: function call should match exactly with the function definition</a:t>
            </a:r>
          </a:p>
          <a:p>
            <a:pPr marL="457200" lvl="1" indent="0">
              <a:buNone/>
            </a:pPr>
            <a:r>
              <a:rPr lang="en-US" dirty="0"/>
              <a:t>	- Keyword arguments: identifies the arguments by the parameter name</a:t>
            </a:r>
          </a:p>
          <a:p>
            <a:pPr marL="457200" lvl="1" indent="0">
              <a:buNone/>
            </a:pPr>
            <a:r>
              <a:rPr lang="en-US" dirty="0"/>
              <a:t>	- Default arguments: assumes a default value if a value is not provided in the function call for that argument</a:t>
            </a:r>
          </a:p>
          <a:p>
            <a:pPr marL="457200" lvl="1" indent="0">
              <a:buNone/>
            </a:pPr>
            <a:r>
              <a:rPr lang="en-US" dirty="0"/>
              <a:t>	- Variable-length arguments: process a function for more arguments than you specified while defining the function</a:t>
            </a:r>
          </a:p>
          <a:p>
            <a:r>
              <a:rPr lang="en-US" dirty="0"/>
              <a:t>function can return multiple values</a:t>
            </a:r>
          </a:p>
        </p:txBody>
      </p:sp>
    </p:spTree>
    <p:extLst>
      <p:ext uri="{BB962C8B-B14F-4D97-AF65-F5344CB8AC3E}">
        <p14:creationId xmlns:p14="http://schemas.microsoft.com/office/powerpoint/2010/main" val="322087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event, which occurs during the execution of a program that disrupts the normal flow of the program's instructions</a:t>
            </a:r>
          </a:p>
          <a:p>
            <a:r>
              <a:rPr lang="en-US" dirty="0"/>
              <a:t>Handle using try, except and else</a:t>
            </a:r>
          </a:p>
          <a:p>
            <a:r>
              <a:rPr lang="en-US" dirty="0"/>
              <a:t>A single try statement can have multiple except statements</a:t>
            </a:r>
          </a:p>
          <a:p>
            <a:r>
              <a:rPr lang="en-US" dirty="0"/>
              <a:t>Else block executes if no exception occurs</a:t>
            </a:r>
          </a:p>
          <a:p>
            <a:r>
              <a:rPr lang="en-US" dirty="0"/>
              <a:t>else-block is a good place for code that does not need the try: block's protection.</a:t>
            </a:r>
          </a:p>
          <a:p>
            <a:r>
              <a:rPr lang="en-US" dirty="0"/>
              <a:t>Finally block- must execute, whether the try-block raised an exception or not.</a:t>
            </a:r>
          </a:p>
          <a:p>
            <a:r>
              <a:rPr lang="en-US" dirty="0"/>
              <a:t>Pass an argument to an exception, raise an exception, user defined exception</a:t>
            </a:r>
          </a:p>
        </p:txBody>
      </p:sp>
    </p:spTree>
    <p:extLst>
      <p:ext uri="{BB962C8B-B14F-4D97-AF65-F5344CB8AC3E}">
        <p14:creationId xmlns:p14="http://schemas.microsoft.com/office/powerpoint/2010/main" val="33140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n-US" dirty="0"/>
              <a:t>File and Database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6435"/>
            <a:ext cx="10515600" cy="5050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functions and methods necessary to manipulate files by default</a:t>
            </a:r>
          </a:p>
          <a:p>
            <a:r>
              <a:rPr lang="en-US" dirty="0"/>
              <a:t>Open file before read/write</a:t>
            </a:r>
          </a:p>
          <a:p>
            <a:r>
              <a:rPr lang="en-US" dirty="0"/>
              <a:t>Functions to create, move, rename directories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supports a wide range of database servers </a:t>
            </a:r>
          </a:p>
          <a:p>
            <a:pPr marL="0" indent="0">
              <a:buNone/>
            </a:pPr>
            <a:r>
              <a:rPr lang="en-US" dirty="0"/>
              <a:t>	- MS SQL server, Oracle, Sybase etc.</a:t>
            </a:r>
          </a:p>
          <a:p>
            <a:pPr marL="0" indent="0">
              <a:buNone/>
            </a:pPr>
            <a:r>
              <a:rPr lang="en-US" dirty="0"/>
              <a:t>	- Importing the API module. (pip install </a:t>
            </a:r>
            <a:r>
              <a:rPr lang="en-US" dirty="0" err="1"/>
              <a:t>pymssql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- Acquiring a connection with the database.</a:t>
            </a:r>
          </a:p>
          <a:p>
            <a:pPr marL="0" indent="0">
              <a:buNone/>
            </a:pPr>
            <a:r>
              <a:rPr lang="en-US" dirty="0"/>
              <a:t>	- Issuing SQL statements and stored procedures.</a:t>
            </a:r>
          </a:p>
          <a:p>
            <a:pPr marL="0" indent="0">
              <a:buNone/>
            </a:pPr>
            <a:r>
              <a:rPr lang="en-US" dirty="0"/>
              <a:t>	- Closing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58580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covered on demand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7696" cy="867327"/>
          </a:xfrm>
        </p:spPr>
        <p:txBody>
          <a:bodyPr/>
          <a:lstStyle/>
          <a:p>
            <a:r>
              <a:rPr lang="en-US" dirty="0"/>
              <a:t>Data visualization-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835"/>
            <a:ext cx="10515600" cy="4136128"/>
          </a:xfrm>
        </p:spPr>
        <p:txBody>
          <a:bodyPr/>
          <a:lstStyle/>
          <a:p>
            <a:r>
              <a:rPr lang="en-US" dirty="0"/>
              <a:t>Matplotlib is a plotting library for the Python programming language and its numerical mathematics extension Numpy. </a:t>
            </a:r>
          </a:p>
          <a:p>
            <a:r>
              <a:rPr lang="en-US" dirty="0"/>
              <a:t>capable of creating most kinds of charts, like line graphs, scatter plots, bar charts, pie charts, stack plots, 3D graphs, and geographic map graphs.</a:t>
            </a:r>
          </a:p>
          <a:p>
            <a:r>
              <a:rPr lang="en-US" dirty="0"/>
              <a:t>In case you get error, module not found</a:t>
            </a:r>
          </a:p>
          <a:p>
            <a:pPr marL="457200" lvl="1" indent="0">
              <a:buNone/>
            </a:pPr>
            <a:r>
              <a:rPr lang="en-US" dirty="0"/>
              <a:t>	- pip install Matplotlib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5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computations-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104"/>
            <a:ext cx="10515600" cy="4016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Core package for Scientific computations</a:t>
            </a:r>
          </a:p>
          <a:p>
            <a:r>
              <a:rPr lang="en-US" dirty="0"/>
              <a:t>High performance computing</a:t>
            </a:r>
          </a:p>
          <a:p>
            <a:r>
              <a:rPr lang="en-US" dirty="0"/>
              <a:t>an extension to the python programming language, adding support for large, multi-dimensional arrays and matrices</a:t>
            </a:r>
          </a:p>
          <a:p>
            <a:pPr marL="457200" lvl="1" indent="0">
              <a:buNone/>
            </a:pPr>
            <a:r>
              <a:rPr lang="en-US" dirty="0"/>
              <a:t>	- matrix multiplication, dot product, reshaping etc.</a:t>
            </a:r>
          </a:p>
          <a:p>
            <a:r>
              <a:rPr lang="en-US" dirty="0"/>
              <a:t> Along with a large library of high level mathematical functions to operate on these arrays.</a:t>
            </a:r>
          </a:p>
          <a:p>
            <a:r>
              <a:rPr lang="en-US" dirty="0"/>
              <a:t>In case you get error, module not found</a:t>
            </a:r>
          </a:p>
          <a:p>
            <a:pPr marL="457200" lvl="1" indent="0">
              <a:buNone/>
            </a:pPr>
            <a:r>
              <a:rPr lang="en-US" dirty="0"/>
              <a:t>	- pip install numpy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5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Manipulation-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480685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library written for the python programming language for data manipulation and analysis. </a:t>
            </a:r>
          </a:p>
          <a:p>
            <a:r>
              <a:rPr lang="en-US" sz="3600" dirty="0"/>
              <a:t>High performance, highly efficient, and high level data analysis library.</a:t>
            </a:r>
          </a:p>
          <a:p>
            <a:r>
              <a:rPr lang="en-US" sz="3600" dirty="0"/>
              <a:t>Offers data structures and operations for manipulating numerical tables and time series.</a:t>
            </a:r>
          </a:p>
          <a:p>
            <a:r>
              <a:rPr lang="en-US" sz="3600" dirty="0"/>
              <a:t>Uses numpy for its underlying calculation</a:t>
            </a:r>
          </a:p>
          <a:p>
            <a:r>
              <a:rPr lang="en-US" sz="3600" dirty="0"/>
              <a:t>compatible with text files, csv, </a:t>
            </a:r>
            <a:r>
              <a:rPr lang="en-US" sz="3600" dirty="0" err="1"/>
              <a:t>hdf</a:t>
            </a:r>
            <a:r>
              <a:rPr lang="en-US" sz="3600" dirty="0"/>
              <a:t> files, xml, html, and more with its incredibly powerful IO.</a:t>
            </a:r>
          </a:p>
          <a:p>
            <a:pPr marL="457200" lvl="1" indent="0">
              <a:buNone/>
            </a:pPr>
            <a:r>
              <a:rPr lang="en-US" dirty="0"/>
              <a:t>	- </a:t>
            </a:r>
            <a:r>
              <a:rPr lang="en-US" dirty="0">
                <a:hlinkClick r:id="rId2"/>
              </a:rPr>
              <a:t>http://pandas.pydata.org/pandas-docs/stable/io.html</a:t>
            </a:r>
            <a:r>
              <a:rPr lang="en-US" dirty="0"/>
              <a:t> (IO tools/APIs)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source: </a:t>
            </a:r>
            <a:r>
              <a:rPr lang="en-US" dirty="0">
                <a:hlinkClick r:id="rId3"/>
              </a:rPr>
              <a:t>https://www.quandl.com/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7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edromomaniac.com/wordpress/wp-content/uploads/2011/11/annapurna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1" y="585437"/>
            <a:ext cx="9965634" cy="58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11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dirty="0"/>
              <a:t>Misconceptions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2452"/>
            <a:ext cx="10823713" cy="5473148"/>
          </a:xfrm>
        </p:spPr>
        <p:txBody>
          <a:bodyPr/>
          <a:lstStyle/>
          <a:p>
            <a:r>
              <a:rPr lang="en-US" b="1" cap="all" dirty="0"/>
              <a:t>PYTHON IS A NEW LANGUAGE</a:t>
            </a:r>
            <a:endParaRPr lang="en-US" cap="all" dirty="0"/>
          </a:p>
          <a:p>
            <a:pPr marL="457200" lvl="1" indent="0">
              <a:buNone/>
            </a:pPr>
            <a:r>
              <a:rPr lang="en-US" dirty="0"/>
              <a:t>	- 23 years of age, 4-years before Java</a:t>
            </a:r>
          </a:p>
          <a:p>
            <a:r>
              <a:rPr lang="en-US" b="1" cap="all" dirty="0"/>
              <a:t>PYTHON IS NOT COMPILED</a:t>
            </a:r>
          </a:p>
          <a:p>
            <a:pPr marL="457200" lvl="1" indent="0">
              <a:buNone/>
            </a:pPr>
            <a:r>
              <a:rPr lang="en-US" b="1" cap="all" dirty="0"/>
              <a:t>	</a:t>
            </a:r>
            <a:r>
              <a:rPr lang="en-US" dirty="0"/>
              <a:t>- crucial to secure to run time environment</a:t>
            </a:r>
          </a:p>
          <a:p>
            <a:r>
              <a:rPr lang="en-US" b="1" cap="all" dirty="0"/>
              <a:t>PYTHON IS A SCRIPTING LANGUAGE</a:t>
            </a:r>
          </a:p>
          <a:p>
            <a:pPr marL="457200" lvl="1" indent="0">
              <a:buNone/>
            </a:pPr>
            <a:r>
              <a:rPr lang="en-US" dirty="0"/>
              <a:t>	- one of the most flexible technologies among general-use programming languages</a:t>
            </a:r>
            <a:endParaRPr lang="en-US" b="1" cap="all" dirty="0"/>
          </a:p>
          <a:p>
            <a:r>
              <a:rPr lang="en-US" b="1" cap="all" dirty="0"/>
              <a:t>PYTHON IS WEAKLY-TYPED</a:t>
            </a:r>
          </a:p>
          <a:p>
            <a:pPr marL="457200" lvl="1" indent="0">
              <a:buNone/>
            </a:pPr>
            <a:r>
              <a:rPr lang="en-US" dirty="0"/>
              <a:t>	- well defined typed system</a:t>
            </a:r>
          </a:p>
          <a:p>
            <a:r>
              <a:rPr lang="en-US" b="1" cap="all" dirty="0"/>
              <a:t>PYTHON IS SLOW</a:t>
            </a:r>
            <a:endParaRPr lang="en-US" cap="all" dirty="0"/>
          </a:p>
          <a:p>
            <a:pPr lvl="2">
              <a:buFontTx/>
              <a:buChar char="-"/>
            </a:pPr>
            <a:r>
              <a:rPr lang="en-US" dirty="0"/>
              <a:t>Python is a programming language, not a runtime. </a:t>
            </a:r>
            <a:r>
              <a:rPr lang="en-US" b="1" dirty="0" err="1"/>
              <a:t>Cpython</a:t>
            </a:r>
            <a:r>
              <a:rPr lang="en-US" dirty="0"/>
              <a:t>/</a:t>
            </a:r>
            <a:r>
              <a:rPr lang="en-US" b="1" dirty="0" err="1"/>
              <a:t>Jython</a:t>
            </a:r>
            <a:r>
              <a:rPr lang="en-US" dirty="0"/>
              <a:t> /</a:t>
            </a:r>
            <a:r>
              <a:rPr lang="en-US" b="1" dirty="0" err="1"/>
              <a:t>IronPython</a:t>
            </a:r>
            <a:r>
              <a:rPr lang="en-US" dirty="0"/>
              <a:t> /</a:t>
            </a:r>
            <a:r>
              <a:rPr lang="en-US" b="1" dirty="0" err="1"/>
              <a:t>PyPy</a:t>
            </a:r>
            <a:r>
              <a:rPr lang="en-US" dirty="0"/>
              <a:t> </a:t>
            </a:r>
          </a:p>
          <a:p>
            <a:pPr lvl="2">
              <a:buFontTx/>
              <a:buChar char="-"/>
            </a:pPr>
            <a:r>
              <a:rPr lang="en-US" cap="all" dirty="0"/>
              <a:t>Example: </a:t>
            </a:r>
            <a:r>
              <a:rPr lang="en-US" dirty="0" err="1"/>
              <a:t>PyPy’s</a:t>
            </a:r>
            <a:r>
              <a:rPr lang="en-US" dirty="0"/>
              <a:t> JIT compilation attains faster-than-C performance.</a:t>
            </a:r>
          </a:p>
          <a:p>
            <a:pPr marL="914400" lvl="2" indent="0">
              <a:buNone/>
            </a:pPr>
            <a:endParaRPr lang="en-US" cap="all" dirty="0"/>
          </a:p>
          <a:p>
            <a:pPr marL="0" indent="0">
              <a:buNone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80926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Misconceptions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638799"/>
          </a:xfrm>
        </p:spPr>
        <p:txBody>
          <a:bodyPr/>
          <a:lstStyle/>
          <a:p>
            <a:r>
              <a:rPr lang="en-US" b="1" cap="all" dirty="0"/>
              <a:t>PYTHON DOES NOT SCALE</a:t>
            </a:r>
          </a:p>
          <a:p>
            <a:pPr marL="457200" lvl="1" indent="0">
              <a:buNone/>
            </a:pPr>
            <a:r>
              <a:rPr lang="en-US" b="1" cap="all" dirty="0"/>
              <a:t>	</a:t>
            </a:r>
            <a:r>
              <a:rPr lang="en-US" sz="2000" dirty="0"/>
              <a:t>- Answer is YouTube, Dropbox, </a:t>
            </a:r>
            <a:r>
              <a:rPr lang="en-US" sz="2000" dirty="0" err="1"/>
              <a:t>Disqus</a:t>
            </a:r>
            <a:r>
              <a:rPr lang="en-US" sz="2000" dirty="0"/>
              <a:t>, Eventbrite, Reddit, </a:t>
            </a:r>
            <a:r>
              <a:rPr lang="en-US" sz="2000" dirty="0" err="1"/>
              <a:t>Twilio</a:t>
            </a:r>
            <a:r>
              <a:rPr lang="en-US" sz="2000" dirty="0"/>
              <a:t>, Instagram, Yelp, EVE 	 	Online, Second Life, and, yes, eBay and PayPal all have Python scaling stories that show 	scale is more than just possible: it’s a pattern.</a:t>
            </a:r>
          </a:p>
          <a:p>
            <a:r>
              <a:rPr lang="en-US" b="1" cap="all" dirty="0"/>
              <a:t>PYTHON LACKS GOOD CONCURRENCY SUPPORT</a:t>
            </a:r>
            <a:endParaRPr lang="en-US" cap="all" dirty="0"/>
          </a:p>
          <a:p>
            <a:pPr marL="914400" lvl="2" indent="0">
              <a:buNone/>
            </a:pPr>
            <a:r>
              <a:rPr lang="en-US" b="1" cap="all" dirty="0"/>
              <a:t>- </a:t>
            </a:r>
            <a:r>
              <a:rPr lang="en-US" dirty="0"/>
              <a:t>Check</a:t>
            </a:r>
            <a:r>
              <a:rPr lang="en-US" b="1" cap="all" dirty="0"/>
              <a:t> </a:t>
            </a:r>
            <a:r>
              <a:rPr lang="en-US" dirty="0" err="1"/>
              <a:t>CPython</a:t>
            </a:r>
            <a:r>
              <a:rPr lang="en-US" dirty="0"/>
              <a:t> execution information </a:t>
            </a:r>
            <a:endParaRPr lang="en-US" b="1" cap="all" dirty="0"/>
          </a:p>
          <a:p>
            <a:r>
              <a:rPr lang="en-US" b="1" cap="all" dirty="0"/>
              <a:t>PYTHON PROGRAMMERS ARE LIMITED</a:t>
            </a:r>
          </a:p>
          <a:p>
            <a:pPr marL="914400" lvl="2" indent="0">
              <a:buNone/>
            </a:pPr>
            <a:r>
              <a:rPr lang="en-US" cap="all" dirty="0"/>
              <a:t>- </a:t>
            </a:r>
            <a:r>
              <a:rPr lang="en-US" dirty="0"/>
              <a:t>trends in education suggest that this may change</a:t>
            </a:r>
            <a:endParaRPr lang="en-US" b="1" cap="all" dirty="0"/>
          </a:p>
          <a:p>
            <a:r>
              <a:rPr lang="en-US" b="1" cap="all" dirty="0"/>
              <a:t>PYTHON IS NOT FOR BIG JOBS</a:t>
            </a:r>
            <a:endParaRPr lang="en-US" cap="all" dirty="0"/>
          </a:p>
          <a:p>
            <a:pPr lvl="2">
              <a:buFontTx/>
              <a:buChar char="-"/>
            </a:pPr>
            <a:r>
              <a:rPr lang="en-US" dirty="0"/>
              <a:t>Bank of America in fact has over 5,000 Python developers, with over 10 million lines of Python in one project alone.</a:t>
            </a:r>
          </a:p>
          <a:p>
            <a:pPr lvl="2">
              <a:buFontTx/>
              <a:buChar char="-"/>
            </a:pPr>
            <a:r>
              <a:rPr lang="en-US" dirty="0"/>
              <a:t>JP Morgan went through a comparable improvement</a:t>
            </a:r>
          </a:p>
          <a:p>
            <a:pPr lvl="2">
              <a:buFontTx/>
              <a:buChar char="-"/>
            </a:pPr>
            <a:r>
              <a:rPr lang="en-US" dirty="0"/>
              <a:t>projects using Python normally require fewer developers than Java/C++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cap="all" dirty="0"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http://www.geo-viz.com/blog/common-misconceptions-about-enterprise-python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462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Few buzz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rmAutofit/>
          </a:bodyPr>
          <a:lstStyle/>
          <a:p>
            <a:r>
              <a:rPr lang="en-US" dirty="0"/>
              <a:t>general-purpose High level programming language</a:t>
            </a:r>
          </a:p>
          <a:p>
            <a:r>
              <a:rPr lang="en-US" dirty="0"/>
              <a:t>Interpreted at run time, no compilation is required</a:t>
            </a:r>
          </a:p>
          <a:p>
            <a:r>
              <a:rPr lang="en-US" dirty="0"/>
              <a:t>Interactive	programming-testing-debugging</a:t>
            </a:r>
          </a:p>
          <a:p>
            <a:r>
              <a:rPr lang="en-US" dirty="0"/>
              <a:t>Supports both structured &amp; Object oriented</a:t>
            </a:r>
          </a:p>
          <a:p>
            <a:r>
              <a:rPr lang="en-US" dirty="0"/>
              <a:t>Language Interoperability</a:t>
            </a:r>
          </a:p>
          <a:p>
            <a:r>
              <a:rPr lang="en-US" dirty="0"/>
              <a:t>Easy to learn-read-maintain-scale</a:t>
            </a:r>
          </a:p>
          <a:p>
            <a:r>
              <a:rPr lang="en-US" dirty="0"/>
              <a:t>Great for beginners, do everything you want</a:t>
            </a:r>
          </a:p>
          <a:p>
            <a:r>
              <a:rPr lang="en-US" dirty="0"/>
              <a:t>Created during 1985-90, by Guido Van Rossum</a:t>
            </a:r>
          </a:p>
          <a:p>
            <a:r>
              <a:rPr lang="en-US" dirty="0"/>
              <a:t>Available under GNU General Public License (GPL)</a:t>
            </a:r>
          </a:p>
          <a:p>
            <a:pPr lvl="1"/>
            <a:r>
              <a:rPr lang="en-US" dirty="0"/>
              <a:t>Lots n lots of help from Internet like stackoverflow, blogs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827571"/>
          </a:xfrm>
        </p:spPr>
        <p:txBody>
          <a:bodyPr/>
          <a:lstStyle/>
          <a:p>
            <a:r>
              <a:rPr lang="en-US" dirty="0"/>
              <a:t>Python Installation at Nomura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2696"/>
            <a:ext cx="10995991" cy="547314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Raise a ticket to install Anaconda 4.0.0 (One stop solution)</a:t>
            </a:r>
          </a:p>
          <a:p>
            <a:pPr lvl="1"/>
            <a:r>
              <a:rPr lang="en-US" i="1" dirty="0"/>
              <a:t>Python distribution </a:t>
            </a:r>
            <a:r>
              <a:rPr lang="en-US" dirty="0"/>
              <a:t>for large-scale data processing, predictive analytics, and scientific computing</a:t>
            </a:r>
          </a:p>
          <a:p>
            <a:pPr lvl="1"/>
            <a:r>
              <a:rPr lang="en-US" dirty="0"/>
              <a:t>package management and deployment</a:t>
            </a:r>
          </a:p>
          <a:p>
            <a:pPr lvl="1"/>
            <a:r>
              <a:rPr lang="en-US" dirty="0"/>
              <a:t>Usually already includes numpy, Matplotlib, Pandas etc.</a:t>
            </a:r>
          </a:p>
          <a:p>
            <a:pPr lvl="1"/>
            <a:r>
              <a:rPr lang="en-US" dirty="0"/>
              <a:t>Add new package: Go to C:/Anaconda4/scripts</a:t>
            </a:r>
          </a:p>
          <a:p>
            <a:pPr lvl="2"/>
            <a:r>
              <a:rPr lang="en-US" dirty="0"/>
              <a:t>pip install &lt;package-name&gt;</a:t>
            </a:r>
          </a:p>
          <a:p>
            <a:pPr lvl="1"/>
            <a:r>
              <a:rPr lang="en-US" dirty="0"/>
              <a:t>Spyder-  The Scientific Python Development Environment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8" y="4407175"/>
            <a:ext cx="10260289" cy="22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770704" cy="54379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types</a:t>
            </a:r>
          </a:p>
          <a:p>
            <a:pPr marL="0" indent="0">
              <a:buNone/>
            </a:pPr>
            <a:r>
              <a:rPr lang="en-US" dirty="0"/>
              <a:t>	- Based on the data type of a variable, the interpreter allocates memory and decides what can be stored in the reserved memory.</a:t>
            </a:r>
          </a:p>
          <a:p>
            <a:pPr marL="0" indent="0">
              <a:buNone/>
            </a:pPr>
            <a:r>
              <a:rPr lang="en-US" dirty="0"/>
              <a:t>	- The declaration happens automatically when you assign a value to a variable.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five standard data types:</a:t>
            </a:r>
          </a:p>
          <a:p>
            <a:pPr marL="0" indent="0">
              <a:buNone/>
            </a:pPr>
            <a:r>
              <a:rPr lang="en-US" dirty="0"/>
              <a:t>	1. Numbers</a:t>
            </a:r>
          </a:p>
          <a:p>
            <a:pPr marL="0" indent="0">
              <a:buNone/>
            </a:pPr>
            <a:r>
              <a:rPr lang="en-US" dirty="0"/>
              <a:t>	2. String</a:t>
            </a:r>
          </a:p>
          <a:p>
            <a:pPr marL="0" indent="0">
              <a:buNone/>
            </a:pPr>
            <a:r>
              <a:rPr lang="en-US" dirty="0"/>
              <a:t>	3. List</a:t>
            </a:r>
          </a:p>
          <a:p>
            <a:pPr marL="0" indent="0">
              <a:buNone/>
            </a:pPr>
            <a:r>
              <a:rPr lang="en-US" dirty="0"/>
              <a:t>	4. Tuple</a:t>
            </a:r>
          </a:p>
          <a:p>
            <a:pPr marL="0" indent="0">
              <a:buNone/>
            </a:pPr>
            <a:r>
              <a:rPr lang="en-US" dirty="0"/>
              <a:t>	5. Dictionary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7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>
            <a:normAutofit/>
          </a:bodyPr>
          <a:lstStyle/>
          <a:p>
            <a:r>
              <a:rPr lang="en-US" dirty="0"/>
              <a:t>Immutable in nature</a:t>
            </a:r>
          </a:p>
          <a:p>
            <a:r>
              <a:rPr lang="en-US" dirty="0"/>
              <a:t>int (signed integers)</a:t>
            </a:r>
          </a:p>
          <a:p>
            <a:pPr lvl="1">
              <a:buFontTx/>
              <a:buChar char="-"/>
            </a:pPr>
            <a:r>
              <a:rPr lang="en-US" dirty="0"/>
              <a:t>Integer are by default of long integers type</a:t>
            </a:r>
          </a:p>
          <a:p>
            <a:pPr lvl="1">
              <a:buFontTx/>
              <a:buChar char="-"/>
            </a:pPr>
            <a:r>
              <a:rPr lang="en-US" dirty="0"/>
              <a:t>Unlimited in size</a:t>
            </a:r>
          </a:p>
          <a:p>
            <a:r>
              <a:rPr lang="en-US" dirty="0"/>
              <a:t>float (floating point real values)</a:t>
            </a:r>
          </a:p>
          <a:p>
            <a:pPr lvl="1">
              <a:buFontTx/>
              <a:buChar char="-"/>
            </a:pPr>
            <a:r>
              <a:rPr lang="en-US" dirty="0"/>
              <a:t>Supports scientific notations , with E or e indicating the power of 10 </a:t>
            </a:r>
          </a:p>
          <a:p>
            <a:pPr lvl="1">
              <a:buFontTx/>
              <a:buChar char="-"/>
            </a:pPr>
            <a:r>
              <a:rPr lang="en-US" dirty="0"/>
              <a:t>(2.5e2 = 2.5 x 10</a:t>
            </a:r>
            <a:r>
              <a:rPr lang="en-US" baseline="30000" dirty="0"/>
              <a:t>2</a:t>
            </a:r>
            <a:r>
              <a:rPr lang="en-US" dirty="0"/>
              <a:t> = 250)</a:t>
            </a:r>
          </a:p>
          <a:p>
            <a:r>
              <a:rPr lang="en-US" dirty="0"/>
              <a:t>complex (complex numbers)</a:t>
            </a:r>
          </a:p>
          <a:p>
            <a:pPr marL="457200" lvl="1" indent="0">
              <a:buNone/>
            </a:pPr>
            <a:r>
              <a:rPr lang="en-US" dirty="0"/>
              <a:t>	- 3.14j, 9.322e-36j etc.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Wide collection of mathematical, random number and trigonometric functions</a:t>
            </a:r>
          </a:p>
        </p:txBody>
      </p:sp>
    </p:spTree>
    <p:extLst>
      <p:ext uri="{BB962C8B-B14F-4D97-AF65-F5344CB8AC3E}">
        <p14:creationId xmlns:p14="http://schemas.microsoft.com/office/powerpoint/2010/main" val="37024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/>
          <a:lstStyle/>
          <a:p>
            <a:r>
              <a:rPr lang="en-US" dirty="0"/>
              <a:t>Index starts with 0 from beginning and -1 from end</a:t>
            </a:r>
          </a:p>
          <a:p>
            <a:r>
              <a:rPr lang="en-US" dirty="0"/>
              <a:t>(+) for concatenation, (*) for repetition</a:t>
            </a:r>
          </a:p>
          <a:p>
            <a:r>
              <a:rPr lang="en-US" dirty="0"/>
              <a:t>Can be used with single/double quotes</a:t>
            </a:r>
          </a:p>
          <a:p>
            <a:r>
              <a:rPr lang="en-US" dirty="0"/>
              <a:t>Triple quotes is used for multi-line comments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Extensive support of string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8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&amp;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versatile datatype available in Python</a:t>
            </a:r>
          </a:p>
          <a:p>
            <a:r>
              <a:rPr lang="en-US" dirty="0"/>
              <a:t>comma-separated values (items) between square brackets</a:t>
            </a:r>
          </a:p>
          <a:p>
            <a:r>
              <a:rPr lang="en-US" dirty="0"/>
              <a:t>items in a list need not be of the same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cannot be changed unlike lists</a:t>
            </a:r>
          </a:p>
          <a:p>
            <a:r>
              <a:rPr lang="en-US" dirty="0"/>
              <a:t>Can be considered as READ-ONLY List</a:t>
            </a:r>
          </a:p>
          <a:p>
            <a:r>
              <a:rPr lang="en-US" dirty="0"/>
              <a:t>comma-separated values (items) between parentheses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465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Python Programming</vt:lpstr>
      <vt:lpstr>Misconceptions about Python</vt:lpstr>
      <vt:lpstr>Misconceptions continued…</vt:lpstr>
      <vt:lpstr>Few buzz words</vt:lpstr>
      <vt:lpstr>Python Installation at Nomura</vt:lpstr>
      <vt:lpstr>Basics </vt:lpstr>
      <vt:lpstr>Numbers</vt:lpstr>
      <vt:lpstr>Strings</vt:lpstr>
      <vt:lpstr>List &amp; Tuple</vt:lpstr>
      <vt:lpstr>Dictionary</vt:lpstr>
      <vt:lpstr>PowerPoint Presentation</vt:lpstr>
      <vt:lpstr>Functions</vt:lpstr>
      <vt:lpstr>Exceptions</vt:lpstr>
      <vt:lpstr>File and Database IO</vt:lpstr>
      <vt:lpstr>Object Oriented</vt:lpstr>
      <vt:lpstr>Data visualization- Matplotlib</vt:lpstr>
      <vt:lpstr>Scientific computations- numpy</vt:lpstr>
      <vt:lpstr>Data Analysis &amp; Manipulation- Pandas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Alpit Gupta</dc:creator>
  <cp:lastModifiedBy>Alpit Gupta</cp:lastModifiedBy>
  <cp:revision>126</cp:revision>
  <dcterms:created xsi:type="dcterms:W3CDTF">2016-06-22T02:34:43Z</dcterms:created>
  <dcterms:modified xsi:type="dcterms:W3CDTF">2016-07-10T18:36:23Z</dcterms:modified>
</cp:coreProperties>
</file>