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4691399" cx="9144000"/>
          </a:xfrm>
          <a:prstGeom prst="rect">
            <a:avLst/>
          </a:prstGeom>
          <a:solidFill>
            <a:schemeClr val="dk2"/>
          </a:solidFill>
          <a:ln>
            <a:noFill/>
          </a:ln>
        </p:spPr>
        <p:txBody>
          <a:bodyPr bIns="45700" rIns="91425" lIns="91425" tIns="45700" anchor="ctr" anchorCtr="0">
            <a:noAutofit/>
          </a:bodyPr>
          <a:lstStyle/>
          <a:p/>
        </p:txBody>
      </p:sp>
      <p:cxnSp>
        <p:nvCxnSpPr>
          <p:cNvPr id="9" name="Shape 9"/>
          <p:cNvCxnSpPr/>
          <p:nvPr/>
        </p:nvCxnSpPr>
        <p:spPr>
          <a:xfrm>
            <a:off y="4662139"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0" name="Shape 10"/>
          <p:cNvSpPr txBox="1"/>
          <p:nvPr>
            <p:ph type="ctrTitle"/>
          </p:nvPr>
        </p:nvSpPr>
        <p:spPr>
          <a:xfrm>
            <a:off y="2490375" x="685800"/>
            <a:ext cy="2198400" cx="7772400"/>
          </a:xfrm>
          <a:prstGeom prst="rect">
            <a:avLst/>
          </a:prstGeom>
          <a:noFill/>
          <a:ln>
            <a:noFill/>
          </a:ln>
        </p:spPr>
        <p:txBody>
          <a:bodyPr bIns="91425" rIns="91425" lIns="91425" tIns="91425" anchor="b" anchorCtr="0"/>
          <a:lstStyle>
            <a:lvl1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1pPr>
            <a:lvl2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2pPr>
            <a:lvl3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3pPr>
            <a:lvl4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4pPr>
            <a:lvl5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5pPr>
            <a:lvl6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6pPr>
            <a:lvl7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7pPr>
            <a:lvl8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8pPr>
            <a:lvl9pPr algn="l" rtl="0" indent="457200" marL="0">
              <a:spcBef>
                <a:spcPts val="0"/>
              </a:spcBef>
              <a:buClr>
                <a:schemeClr val="lt1"/>
              </a:buClr>
              <a:buSzPct val="100000"/>
              <a:buFont typeface="Arial"/>
              <a:buNone/>
              <a:defRPr strike="noStrike" u="none" b="1" cap="none" baseline="0" sz="7200" i="0">
                <a:solidFill>
                  <a:schemeClr val="lt1"/>
                </a:solidFill>
                <a:latin typeface="Arial"/>
                <a:ea typeface="Arial"/>
                <a:cs typeface="Arial"/>
                <a:sym typeface="Arial"/>
              </a:defRPr>
            </a:lvl9pPr>
          </a:lstStyle>
          <a:p/>
        </p:txBody>
      </p:sp>
      <p:sp>
        <p:nvSpPr>
          <p:cNvPr id="11" name="Shape 11"/>
          <p:cNvSpPr txBox="1"/>
          <p:nvPr>
            <p:ph idx="1" type="subTitle"/>
          </p:nvPr>
        </p:nvSpPr>
        <p:spPr>
          <a:xfrm>
            <a:off y="4836035" x="685800"/>
            <a:ext cy="1032599" cx="7772400"/>
          </a:xfrm>
          <a:prstGeom prst="rect">
            <a:avLst/>
          </a:prstGeom>
          <a:noFill/>
          <a:ln>
            <a:noFill/>
          </a:ln>
        </p:spPr>
        <p:txBody>
          <a:bodyPr bIns="91425" rIns="91425" lIns="91425" tIns="91425" anchor="t" anchorCtr="0"/>
          <a:lstStyle>
            <a:lvl1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l" rtl="0" indent="190500" marL="0">
              <a:spcBef>
                <a:spcPts val="0"/>
              </a:spcBef>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532999" cx="9144000"/>
          </a:xfrm>
          <a:prstGeom prst="rect">
            <a:avLst/>
          </a:prstGeom>
          <a:solidFill>
            <a:srgbClr val="2388DB"/>
          </a:solidFill>
          <a:ln>
            <a:noFill/>
          </a:ln>
        </p:spPr>
        <p:txBody>
          <a:bodyPr bIns="45700" rIns="91425" lIns="91425" tIns="45700" anchor="ctr" anchorCtr="0">
            <a:noAutofit/>
          </a:bodyPr>
          <a:lstStyle/>
          <a:p/>
        </p:txBody>
      </p:sp>
      <p:cxnSp>
        <p:nvCxnSpPr>
          <p:cNvPr id="14" name="Shape 14"/>
          <p:cNvCxnSpPr/>
          <p:nvPr/>
        </p:nvCxnSpPr>
        <p:spPr>
          <a:xfrm>
            <a:off y="1503833"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15" name="Shape 15"/>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defRPr sz="3600"/>
            </a:lvl1pPr>
            <a:lvl2pPr rtl="0">
              <a:defRPr sz="3600"/>
            </a:lvl2pPr>
            <a:lvl3pPr rtl="0">
              <a:defRPr sz="3600"/>
            </a:lvl3pPr>
            <a:lvl4pPr rtl="0">
              <a:defRPr sz="3600"/>
            </a:lvl4pPr>
            <a:lvl5pPr rtl="0">
              <a:defRPr sz="3600"/>
            </a:lvl5pPr>
            <a:lvl6pPr rtl="0">
              <a:defRPr sz="3600"/>
            </a:lvl6pPr>
            <a:lvl7pPr rtl="0">
              <a:defRPr sz="3600"/>
            </a:lvl7pPr>
            <a:lvl8pPr rtl="0">
              <a:defRPr sz="3600"/>
            </a:lvl8pPr>
            <a:lvl9pPr rtl="0">
              <a:defRPr sz="3600"/>
            </a:lvl9pPr>
          </a:lstStyle>
          <a:p/>
        </p:txBody>
      </p:sp>
      <p:sp>
        <p:nvSpPr>
          <p:cNvPr id="16" name="Shape 1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532999" cx="9144000"/>
          </a:xfrm>
          <a:prstGeom prst="rect">
            <a:avLst/>
          </a:prstGeom>
          <a:solidFill>
            <a:schemeClr val="dk2"/>
          </a:solidFill>
          <a:ln>
            <a:noFill/>
          </a:ln>
        </p:spPr>
        <p:txBody>
          <a:bodyPr bIns="45700" rIns="91425" lIns="91425" tIns="45700" anchor="ctr" anchorCtr="0">
            <a:noAutofit/>
          </a:bodyPr>
          <a:lstStyle/>
          <a:p/>
        </p:txBody>
      </p:sp>
      <p:cxnSp>
        <p:nvCxnSpPr>
          <p:cNvPr id="19" name="Shape 19"/>
          <p:cNvCxnSpPr/>
          <p:nvPr/>
        </p:nvCxnSpPr>
        <p:spPr>
          <a:xfrm>
            <a:off y="1503833"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0" name="Shape 20"/>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
        <p:nvSpPr>
          <p:cNvPr id="21" name="Shape 21"/>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2" name="Shape 22"/>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532999" cx="9144000"/>
          </a:xfrm>
          <a:prstGeom prst="rect">
            <a:avLst/>
          </a:prstGeom>
          <a:solidFill>
            <a:srgbClr val="2388DB"/>
          </a:solidFill>
          <a:ln>
            <a:noFill/>
          </a:ln>
        </p:spPr>
        <p:txBody>
          <a:bodyPr bIns="45700" rIns="91425" lIns="91425" tIns="45700" anchor="ctr" anchorCtr="0">
            <a:noAutofit/>
          </a:bodyPr>
          <a:lstStyle/>
          <a:p/>
        </p:txBody>
      </p:sp>
      <p:cxnSp>
        <p:nvCxnSpPr>
          <p:cNvPr id="25" name="Shape 25"/>
          <p:cNvCxnSpPr/>
          <p:nvPr/>
        </p:nvCxnSpPr>
        <p:spPr>
          <a:xfrm>
            <a:off y="1503833" x="0"/>
            <a:ext cy="0" cx="9144000"/>
          </a:xfrm>
          <a:prstGeom prst="straightConnector1">
            <a:avLst/>
          </a:prstGeom>
          <a:noFill/>
          <a:ln w="57150" cap="flat">
            <a:solidFill>
              <a:srgbClr val="000000">
                <a:alpha val="14901"/>
              </a:srgbClr>
            </a:solidFill>
            <a:prstDash val="solid"/>
            <a:round/>
            <a:headEnd w="med" len="med" type="none"/>
            <a:tailEnd w="med" len="med" type="none"/>
          </a:ln>
        </p:spPr>
      </p:cxnSp>
      <p:sp>
        <p:nvSpPr>
          <p:cNvPr id="26" name="Shape 26"/>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lt1"/>
                </a:solidFill>
                <a:latin typeface="Arial"/>
                <a:ea typeface="Arial"/>
                <a:cs typeface="Arial"/>
                <a:sym typeface="Arial"/>
              </a:defRPr>
            </a:lvl1pPr>
            <a:lvl2pPr algn="l" rtl="0">
              <a:spcBef>
                <a:spcPts val="0"/>
              </a:spcBef>
              <a:buSzPct val="100000"/>
              <a:buFont typeface="Arial"/>
              <a:buNone/>
              <a:defRPr b="1" sz="3600">
                <a:solidFill>
                  <a:schemeClr val="lt1"/>
                </a:solidFill>
                <a:latin typeface="Arial"/>
                <a:ea typeface="Arial"/>
                <a:cs typeface="Arial"/>
                <a:sym typeface="Arial"/>
              </a:defRPr>
            </a:lvl2pPr>
            <a:lvl3pPr algn="l" rtl="0">
              <a:spcBef>
                <a:spcPts val="0"/>
              </a:spcBef>
              <a:buSzPct val="100000"/>
              <a:buFont typeface="Arial"/>
              <a:buNone/>
              <a:defRPr b="1" sz="3600">
                <a:solidFill>
                  <a:schemeClr val="lt1"/>
                </a:solidFill>
                <a:latin typeface="Arial"/>
                <a:ea typeface="Arial"/>
                <a:cs typeface="Arial"/>
                <a:sym typeface="Arial"/>
              </a:defRPr>
            </a:lvl3pPr>
            <a:lvl4pPr algn="l" rtl="0">
              <a:spcBef>
                <a:spcPts val="0"/>
              </a:spcBef>
              <a:buSzPct val="100000"/>
              <a:buFont typeface="Arial"/>
              <a:buNone/>
              <a:defRPr b="1" sz="3600">
                <a:solidFill>
                  <a:schemeClr val="lt1"/>
                </a:solidFill>
                <a:latin typeface="Arial"/>
                <a:ea typeface="Arial"/>
                <a:cs typeface="Arial"/>
                <a:sym typeface="Arial"/>
              </a:defRPr>
            </a:lvl4pPr>
            <a:lvl5pPr algn="l" rtl="0">
              <a:spcBef>
                <a:spcPts val="0"/>
              </a:spcBef>
              <a:buSzPct val="100000"/>
              <a:buFont typeface="Arial"/>
              <a:buNone/>
              <a:defRPr b="1" sz="3600">
                <a:solidFill>
                  <a:schemeClr val="lt1"/>
                </a:solidFill>
                <a:latin typeface="Arial"/>
                <a:ea typeface="Arial"/>
                <a:cs typeface="Arial"/>
                <a:sym typeface="Arial"/>
              </a:defRPr>
            </a:lvl5pPr>
            <a:lvl6pPr algn="l" rtl="0">
              <a:spcBef>
                <a:spcPts val="0"/>
              </a:spcBef>
              <a:buSzPct val="100000"/>
              <a:buFont typeface="Arial"/>
              <a:buNone/>
              <a:defRPr b="1" sz="3600">
                <a:solidFill>
                  <a:schemeClr val="lt1"/>
                </a:solidFill>
                <a:latin typeface="Arial"/>
                <a:ea typeface="Arial"/>
                <a:cs typeface="Arial"/>
                <a:sym typeface="Arial"/>
              </a:defRPr>
            </a:lvl6pPr>
            <a:lvl7pPr algn="l" rtl="0">
              <a:spcBef>
                <a:spcPts val="0"/>
              </a:spcBef>
              <a:buSzPct val="100000"/>
              <a:buFont typeface="Arial"/>
              <a:buNone/>
              <a:defRPr b="1" sz="3600">
                <a:solidFill>
                  <a:schemeClr val="lt1"/>
                </a:solidFill>
                <a:latin typeface="Arial"/>
                <a:ea typeface="Arial"/>
                <a:cs typeface="Arial"/>
                <a:sym typeface="Arial"/>
              </a:defRPr>
            </a:lvl7pPr>
            <a:lvl8pPr algn="l" rtl="0">
              <a:spcBef>
                <a:spcPts val="0"/>
              </a:spcBef>
              <a:buSzPct val="100000"/>
              <a:buFont typeface="Arial"/>
              <a:buNone/>
              <a:defRPr b="1" sz="3600">
                <a:solidFill>
                  <a:schemeClr val="lt1"/>
                </a:solidFill>
                <a:latin typeface="Arial"/>
                <a:ea typeface="Arial"/>
                <a:cs typeface="Arial"/>
                <a:sym typeface="Arial"/>
              </a:defRPr>
            </a:lvl8pPr>
            <a:lvl9pPr algn="l" rtl="0">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1pPr>
            <a:lvl2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2pPr>
            <a:lvl3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3pPr>
            <a:lvl4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4pPr>
            <a:lvl5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5pPr>
            <a:lvl6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6pPr>
            <a:lvl7pPr algn="l" rtl="0" indent="-285750" marL="285750">
              <a:lnSpc>
                <a:spcPct val="100000"/>
              </a:lnSpc>
              <a:spcBef>
                <a:spcPts val="0"/>
              </a:spcBef>
              <a:spcAft>
                <a:spcPts val="0"/>
              </a:spcAft>
              <a:buClr>
                <a:schemeClr val="dk2"/>
              </a:buClr>
              <a:buSzPct val="166666"/>
              <a:buFont typeface="Arial"/>
              <a:buChar char="•"/>
              <a:defRPr b="0" sz="1800">
                <a:solidFill>
                  <a:schemeClr val="dk2"/>
                </a:solidFill>
              </a:defRPr>
            </a:lvl7pPr>
            <a:lvl8pPr algn="l" rtl="0" indent="-285750" marL="285750">
              <a:lnSpc>
                <a:spcPct val="100000"/>
              </a:lnSpc>
              <a:spcBef>
                <a:spcPts val="0"/>
              </a:spcBef>
              <a:spcAft>
                <a:spcPts val="0"/>
              </a:spcAft>
              <a:buClr>
                <a:schemeClr val="dk2"/>
              </a:buClr>
              <a:buSzPct val="100000"/>
              <a:buFont typeface="Courier New"/>
              <a:buChar char="o"/>
              <a:defRPr b="0" sz="1800">
                <a:solidFill>
                  <a:schemeClr val="dk2"/>
                </a:solidFill>
              </a:defRPr>
            </a:lvl8pPr>
            <a:lvl9pPr algn="l" rtl="0" indent="-285750" marL="285750">
              <a:lnSpc>
                <a:spcPct val="100000"/>
              </a:lnSpc>
              <a:spcBef>
                <a:spcPts val="0"/>
              </a:spcBef>
              <a:spcAft>
                <a:spcPts val="0"/>
              </a:spcAft>
              <a:buClr>
                <a:schemeClr val="dk2"/>
              </a:buClr>
              <a:buSzPct val="100000"/>
              <a:buFont typeface="Wingdings"/>
              <a:buChar char="§"/>
              <a:defRPr b="0" sz="1800">
                <a:solidFill>
                  <a:schemeClr val="dk2"/>
                </a:solidFill>
              </a:defRPr>
            </a:lvl9pPr>
          </a:lstStyle>
          <a:p/>
        </p:txBody>
      </p:sp>
      <p:sp>
        <p:nvSpPr>
          <p:cNvPr id="29" name="Shape 29"/>
          <p:cNvSpPr/>
          <p:nvPr/>
        </p:nvSpPr>
        <p:spPr>
          <a:xfrm>
            <a:off y="0" x="4274"/>
            <a:ext cy="5875200" cx="9144000"/>
          </a:xfrm>
          <a:prstGeom prst="rect">
            <a:avLst/>
          </a:prstGeom>
          <a:solidFill>
            <a:srgbClr val="2388DB"/>
          </a:solidFill>
          <a:ln>
            <a:noFill/>
          </a:ln>
        </p:spPr>
        <p:txBody>
          <a:bodyPr bIns="45700" rIns="91425" lIns="91425" tIns="45700" anchor="ctr" anchorCtr="0">
            <a:noAutofit/>
          </a:bodyPr>
          <a:lstStyle/>
          <a:p/>
        </p:txBody>
      </p:sp>
      <p:cxnSp>
        <p:nvCxnSpPr>
          <p:cNvPr id="30" name="Shape 30"/>
          <p:cNvCxnSpPr/>
          <p:nvPr/>
        </p:nvCxnSpPr>
        <p:spPr>
          <a:xfrm>
            <a:off y="5845828" x="0"/>
            <a:ext cy="0" cx="9144000"/>
          </a:xfrm>
          <a:prstGeom prst="straightConnector1">
            <a:avLst/>
          </a:prstGeom>
          <a:noFill/>
          <a:ln w="57150" cap="flat">
            <a:solidFill>
              <a:srgbClr val="000000">
                <a:alpha val="14901"/>
              </a:srgbClr>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indent="228600" mar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Arial"/>
                <a:ea typeface="Arial"/>
                <a:cs typeface="Arial"/>
                <a:sym typeface="Arial"/>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Arial"/>
                <a:ea typeface="Arial"/>
                <a:cs typeface="Arial"/>
                <a:sym typeface="Arial"/>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goo.gl/lWbDa" Type="http://schemas.openxmlformats.org/officeDocument/2006/relationships/hyperlink" TargetMode="External" Id="rId4"/><Relationship Target="http://goo.gl/2vLy8" Type="http://schemas.openxmlformats.org/officeDocument/2006/relationships/hyperlink" TargetMode="External" Id="rId3"/><Relationship Target="http://goo.gl/wk5P5"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2490375" x="685800"/>
            <a:ext cy="2198400" cx="7772400"/>
          </a:xfrm>
          <a:prstGeom prst="rect">
            <a:avLst/>
          </a:prstGeom>
        </p:spPr>
        <p:txBody>
          <a:bodyPr bIns="91425" rIns="91425" lIns="91425" tIns="91425" anchor="b" anchorCtr="0">
            <a:noAutofit/>
          </a:bodyPr>
          <a:lstStyle/>
          <a:p>
            <a:pPr>
              <a:buNone/>
            </a:pPr>
            <a:r>
              <a:rPr lang="en"/>
              <a:t>Writing a good proposal</a:t>
            </a:r>
          </a:p>
        </p:txBody>
      </p:sp>
      <p:sp>
        <p:nvSpPr>
          <p:cNvPr id="34" name="Shape 34"/>
          <p:cNvSpPr txBox="1"/>
          <p:nvPr>
            <p:ph idx="1" type="subTitle"/>
          </p:nvPr>
        </p:nvSpPr>
        <p:spPr>
          <a:xfrm>
            <a:off y="4836035" x="685800"/>
            <a:ext cy="1032599" cx="7772400"/>
          </a:xfrm>
          <a:prstGeom prst="rect">
            <a:avLst/>
          </a:prstGeom>
        </p:spPr>
        <p:txBody>
          <a:bodyPr bIns="91425" rIns="91425" lIns="91425" tIns="91425" anchor="t" anchorCtr="0">
            <a:noAutofit/>
          </a:bodyPr>
          <a:lstStyle/>
          <a:p>
            <a:pPr>
              <a:buNone/>
            </a:pPr>
            <a:r>
              <a:rPr lang="en"/>
              <a:t>Your proposal is your best advertisement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Writing a good proposal</a:t>
            </a:r>
          </a:p>
        </p:txBody>
      </p:sp>
      <p:sp>
        <p:nvSpPr>
          <p:cNvPr id="40" name="Shape 40"/>
          <p:cNvSpPr txBox="1"/>
          <p:nvPr>
            <p:ph idx="1" type="body"/>
          </p:nvPr>
        </p:nvSpPr>
        <p:spPr>
          <a:xfrm>
            <a:off y="1600200" x="457200"/>
            <a:ext cy="4967700" cx="8229600"/>
          </a:xfrm>
          <a:prstGeom prst="rect">
            <a:avLst/>
          </a:prstGeom>
          <a:ln w="9525" cap="flat">
            <a:solidFill>
              <a:srgbClr val="000000"/>
            </a:solidFill>
            <a:prstDash val="solid"/>
            <a:round/>
            <a:headEnd w="med" len="med" type="none"/>
            <a:tailEnd w="med" len="med" type="none"/>
          </a:ln>
        </p:spPr>
        <p:txBody>
          <a:bodyPr bIns="91425" rIns="91425" lIns="91425" tIns="91425" anchor="t" anchorCtr="0">
            <a:noAutofit/>
          </a:bodyPr>
          <a:lstStyle/>
          <a:p>
            <a:pPr rtl="0" lvl="0">
              <a:buNone/>
            </a:pPr>
            <a:r>
              <a:rPr lang="en"/>
              <a:t>1.</a:t>
            </a:r>
            <a:r>
              <a:rPr b="1" lang="en"/>
              <a:t> Golden rule: </a:t>
            </a:r>
            <a:r>
              <a:rPr lang="en"/>
              <a:t>"Start as early as possible!"</a:t>
            </a:r>
          </a:p>
          <a:p>
            <a:pPr rtl="0" lvl="0">
              <a:buNone/>
            </a:pPr>
            <a:r>
              <a:rPr lang="en"/>
              <a:t>2.</a:t>
            </a:r>
            <a:r>
              <a:rPr b="1" lang="en"/>
              <a:t> Focus on quality:</a:t>
            </a:r>
            <a:r>
              <a:rPr lang="en"/>
              <a:t> </a:t>
            </a:r>
            <a:r>
              <a:rPr sz="1800" lang="en"/>
              <a:t>you should focus on a </a:t>
            </a:r>
            <a:r>
              <a:rPr b="1" sz="1800" lang="en"/>
              <a:t>few number </a:t>
            </a:r>
            <a:r>
              <a:rPr sz="1800" lang="en"/>
              <a:t>of applications. A </a:t>
            </a:r>
            <a:r>
              <a:rPr b="1" sz="1800" lang="en"/>
              <a:t>big number</a:t>
            </a:r>
            <a:r>
              <a:rPr sz="1800" lang="en"/>
              <a:t> of applications will </a:t>
            </a:r>
            <a:r>
              <a:rPr b="1" sz="1800" lang="en"/>
              <a:t>decrease the quality</a:t>
            </a:r>
            <a:r>
              <a:rPr sz="1800" lang="en"/>
              <a:t> of your work. </a:t>
            </a:r>
            <a:r>
              <a:rPr b="1" sz="1800" lang="en"/>
              <a:t>Having an outstanding proposal is extremely important</a:t>
            </a:r>
            <a:r>
              <a:rPr sz="1800" lang="en"/>
              <a:t>.</a:t>
            </a:r>
          </a:p>
          <a:p>
            <a:pPr rtl="0" lvl="0">
              <a:buNone/>
            </a:pPr>
            <a:r>
              <a:rPr lang="en"/>
              <a:t>3. </a:t>
            </a:r>
            <a:r>
              <a:rPr b="1" lang="en"/>
              <a:t>Get involved in the project:</a:t>
            </a:r>
          </a:p>
          <a:p>
            <a:pPr rtl="0" lvl="0" indent="-342900" marL="914400">
              <a:lnSpc>
                <a:spcPct val="115000"/>
              </a:lnSpc>
              <a:buClr>
                <a:schemeClr val="dk1"/>
              </a:buClr>
              <a:buSzPct val="100000"/>
              <a:buFont typeface="Arial"/>
              <a:buAutoNum type="arabicPeriod"/>
            </a:pPr>
            <a:r>
              <a:rPr b="1" sz="1800" lang="en"/>
              <a:t>Subscribe</a:t>
            </a:r>
            <a:r>
              <a:rPr sz="1800" lang="en"/>
              <a:t> to the mailing list, ask and answer questions,</a:t>
            </a:r>
          </a:p>
          <a:p>
            <a:pPr rtl="0" lvl="0" indent="-342900" marL="914400">
              <a:lnSpc>
                <a:spcPct val="115000"/>
              </a:lnSpc>
              <a:buClr>
                <a:schemeClr val="dk1"/>
              </a:buClr>
              <a:buSzPct val="100000"/>
              <a:buFont typeface="Arial"/>
              <a:buAutoNum type="arabicPeriod"/>
            </a:pPr>
            <a:r>
              <a:rPr b="1" sz="1800" lang="en"/>
              <a:t>Read</a:t>
            </a:r>
            <a:r>
              <a:rPr sz="1800" lang="en"/>
              <a:t> any introductory documentation and get familiar with the source code of the project and the coding style.</a:t>
            </a:r>
          </a:p>
          <a:p>
            <a:pPr rtl="0" lvl="0" indent="-342900" marL="914400">
              <a:lnSpc>
                <a:spcPct val="115000"/>
              </a:lnSpc>
              <a:buClr>
                <a:schemeClr val="dk1"/>
              </a:buClr>
              <a:buSzPct val="100000"/>
              <a:buFont typeface="Arial"/>
              <a:buAutoNum type="arabicPeriod"/>
            </a:pPr>
            <a:r>
              <a:rPr b="1" sz="1800" lang="en"/>
              <a:t>Introduce</a:t>
            </a:r>
            <a:r>
              <a:rPr sz="1800" lang="en"/>
              <a:t> yourself to the community.</a:t>
            </a:r>
          </a:p>
          <a:p>
            <a:pPr rtl="0" lvl="0" indent="-342900" marL="914400">
              <a:lnSpc>
                <a:spcPct val="115000"/>
              </a:lnSpc>
              <a:buClr>
                <a:schemeClr val="dk1"/>
              </a:buClr>
              <a:buSzPct val="100000"/>
              <a:buFont typeface="Arial"/>
              <a:buAutoNum type="arabicPeriod"/>
            </a:pPr>
            <a:r>
              <a:rPr b="1" sz="1800" lang="en"/>
              <a:t>Add</a:t>
            </a:r>
            <a:r>
              <a:rPr sz="1800" lang="en"/>
              <a:t> simple </a:t>
            </a:r>
            <a:r>
              <a:rPr b="1" sz="1800" lang="en"/>
              <a:t>features</a:t>
            </a:r>
            <a:r>
              <a:rPr sz="1800" lang="en"/>
              <a:t> to the project, fix simple bugs and do some early-code-hacking.</a:t>
            </a:r>
          </a:p>
          <a:p>
            <a:pPr rtl="0" lvl="0" indent="-342900" marL="914400">
              <a:lnSpc>
                <a:spcPct val="115000"/>
              </a:lnSpc>
              <a:buClr>
                <a:schemeClr val="dk1"/>
              </a:buClr>
              <a:buSzPct val="100000"/>
              <a:buFont typeface="Arial"/>
              <a:buAutoNum type="arabicPeriod"/>
            </a:pPr>
            <a:r>
              <a:rPr b="1" sz="1800" lang="en"/>
              <a:t>Send</a:t>
            </a:r>
            <a:r>
              <a:rPr sz="1800" lang="en"/>
              <a:t> some </a:t>
            </a:r>
            <a:r>
              <a:rPr b="1" sz="1800" lang="en"/>
              <a:t>patches</a:t>
            </a:r>
            <a:r>
              <a:rPr sz="1800" lang="en"/>
              <a:t> and get feedback.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Writing a good proposal (cont.)</a:t>
            </a:r>
          </a:p>
        </p:txBody>
      </p:sp>
      <p:sp>
        <p:nvSpPr>
          <p:cNvPr id="46" name="Shape 4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4. </a:t>
            </a:r>
            <a:r>
              <a:rPr b="1" lang="en"/>
              <a:t>Discuss your idea:</a:t>
            </a:r>
          </a:p>
          <a:p>
            <a:pPr rtl="0" lvl="0" indent="-330200" marL="457200">
              <a:lnSpc>
                <a:spcPct val="147159"/>
              </a:lnSpc>
              <a:spcBef>
                <a:spcPts val="1100"/>
              </a:spcBef>
              <a:spcAft>
                <a:spcPts val="1100"/>
              </a:spcAft>
              <a:buClr>
                <a:srgbClr val="000000"/>
              </a:buClr>
              <a:buSzPct val="166666"/>
              <a:buFont typeface="Arial"/>
              <a:buChar char="•"/>
            </a:pPr>
            <a:r>
              <a:rPr sz="1600" lang="en">
                <a:solidFill>
                  <a:srgbClr val="000000"/>
                </a:solidFill>
              </a:rPr>
              <a:t>If you have an idea of yours, you need to discuss it to prove its </a:t>
            </a:r>
            <a:r>
              <a:rPr b="1" sz="1600" lang="en">
                <a:solidFill>
                  <a:srgbClr val="000000"/>
                </a:solidFill>
              </a:rPr>
              <a:t>feasibility</a:t>
            </a:r>
            <a:r>
              <a:rPr sz="1600" lang="en">
                <a:solidFill>
                  <a:srgbClr val="000000"/>
                </a:solidFill>
              </a:rPr>
              <a:t> and to know if your idea relevant to the project ? what are the milestones ?</a:t>
            </a:r>
          </a:p>
          <a:p>
            <a:pPr rtl="0" lvl="0" indent="-330200" marL="457200">
              <a:lnSpc>
                <a:spcPct val="147159"/>
              </a:lnSpc>
              <a:spcBef>
                <a:spcPts val="1100"/>
              </a:spcBef>
              <a:spcAft>
                <a:spcPts val="1100"/>
              </a:spcAft>
              <a:buClr>
                <a:srgbClr val="000000"/>
              </a:buClr>
              <a:buSzPct val="166666"/>
              <a:buFont typeface="Arial"/>
              <a:buChar char="•"/>
            </a:pPr>
            <a:r>
              <a:rPr sz="1600" lang="en">
                <a:solidFill>
                  <a:srgbClr val="000000"/>
                </a:solidFill>
              </a:rPr>
              <a:t>Get </a:t>
            </a:r>
            <a:r>
              <a:rPr b="1" sz="1600" lang="en">
                <a:solidFill>
                  <a:srgbClr val="000000"/>
                </a:solidFill>
              </a:rPr>
              <a:t>feedback</a:t>
            </a:r>
            <a:r>
              <a:rPr sz="1600" lang="en">
                <a:solidFill>
                  <a:srgbClr val="000000"/>
                </a:solidFill>
              </a:rPr>
              <a:t> about your idea, this feedback is crucial to your application, the project developers can help you adjust the required time for each milestone and whether you can do the whole work during the Google summer of code or not, sometimes students are very optimistic :),</a:t>
            </a:r>
          </a:p>
          <a:p>
            <a:pPr rtl="0" lvl="0" indent="-330200" marL="457200">
              <a:lnSpc>
                <a:spcPct val="147159"/>
              </a:lnSpc>
              <a:spcBef>
                <a:spcPts val="1100"/>
              </a:spcBef>
              <a:spcAft>
                <a:spcPts val="1100"/>
              </a:spcAft>
              <a:buClr>
                <a:srgbClr val="000000"/>
              </a:buClr>
              <a:buSzPct val="166666"/>
              <a:buFont typeface="Arial"/>
              <a:buChar char="•"/>
            </a:pPr>
            <a:r>
              <a:rPr sz="1600" lang="en">
                <a:solidFill>
                  <a:srgbClr val="000000"/>
                </a:solidFill>
              </a:rPr>
              <a:t>Discuss some </a:t>
            </a:r>
            <a:r>
              <a:rPr b="1" sz="1600" lang="en">
                <a:solidFill>
                  <a:srgbClr val="000000"/>
                </a:solidFill>
              </a:rPr>
              <a:t>technical details</a:t>
            </a:r>
            <a:r>
              <a:rPr sz="1600" lang="en">
                <a:solidFill>
                  <a:srgbClr val="000000"/>
                </a:solidFill>
              </a:rPr>
              <a:t>, how will you test your application ? how can you use the project test suite to test your work ? do you have to write your own tests ?</a:t>
            </a:r>
          </a:p>
          <a:p>
            <a:pPr rtl="0" lvl="0" indent="-330200" marL="457200">
              <a:lnSpc>
                <a:spcPct val="147159"/>
              </a:lnSpc>
              <a:spcBef>
                <a:spcPts val="1100"/>
              </a:spcBef>
              <a:spcAft>
                <a:spcPts val="1100"/>
              </a:spcAft>
              <a:buClr>
                <a:srgbClr val="000000"/>
              </a:buClr>
              <a:buSzPct val="166666"/>
              <a:buFont typeface="Arial"/>
              <a:buChar char="•"/>
            </a:pPr>
            <a:r>
              <a:rPr sz="1600" lang="en">
                <a:solidFill>
                  <a:srgbClr val="000000"/>
                </a:solidFill>
              </a:rPr>
              <a:t>Establish </a:t>
            </a:r>
            <a:r>
              <a:rPr b="1" sz="1600" lang="en">
                <a:solidFill>
                  <a:srgbClr val="000000"/>
                </a:solidFill>
              </a:rPr>
              <a:t>priorities</a:t>
            </a:r>
            <a:r>
              <a:rPr sz="1600" lang="en">
                <a:solidFill>
                  <a:srgbClr val="000000"/>
                </a:solidFill>
              </a:rPr>
              <a:t>, what should be delivered by the end of GSoC and what is optional ? Make sure that you can achieve the goals you set. It’s better to write a</a:t>
            </a:r>
            <a:r>
              <a:rPr b="1" sz="1600" lang="en">
                <a:solidFill>
                  <a:srgbClr val="000000"/>
                </a:solidFill>
              </a:rPr>
              <a:t> small but reliable</a:t>
            </a:r>
            <a:r>
              <a:rPr sz="1600" lang="en">
                <a:solidFill>
                  <a:srgbClr val="000000"/>
                </a:solidFill>
              </a:rPr>
              <a:t>, easy-to-read and well documented code than to write a </a:t>
            </a:r>
            <a:r>
              <a:rPr b="1" sz="1600" lang="en">
                <a:solidFill>
                  <a:srgbClr val="000000"/>
                </a:solidFill>
              </a:rPr>
              <a:t>huge buggy</a:t>
            </a:r>
            <a:r>
              <a:rPr sz="1600" lang="en">
                <a:solidFill>
                  <a:srgbClr val="000000"/>
                </a:solidFill>
              </a:rPr>
              <a:t>, non-readable code. </a:t>
            </a:r>
            <a:r>
              <a:rPr b="1" sz="1600" lang="en">
                <a:solidFill>
                  <a:srgbClr val="000000"/>
                </a:solidFill>
              </a:rPr>
              <a:t>Quality is important.</a:t>
            </a:r>
          </a:p>
          <a:p>
            <a:r>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Writing a good proposal (cont.)</a:t>
            </a:r>
          </a:p>
        </p:txBody>
      </p:sp>
      <p:sp>
        <p:nvSpPr>
          <p:cNvPr id="52" name="Shape 5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lang="en"/>
              <a:t>5. Write your proposal:</a:t>
            </a:r>
          </a:p>
          <a:p>
            <a:pPr rtl="0" lvl="0" indent="-323850" marL="457200">
              <a:lnSpc>
                <a:spcPct val="147159"/>
              </a:lnSpc>
              <a:spcBef>
                <a:spcPts val="1100"/>
              </a:spcBef>
              <a:spcAft>
                <a:spcPts val="1100"/>
              </a:spcAft>
              <a:buClr>
                <a:srgbClr val="000000"/>
              </a:buClr>
              <a:buSzPct val="166666"/>
              <a:buFont typeface="Arial"/>
              <a:buChar char="•"/>
            </a:pPr>
            <a:r>
              <a:rPr b="1" sz="1500" lang="en">
                <a:solidFill>
                  <a:srgbClr val="000000"/>
                </a:solidFill>
              </a:rPr>
              <a:t>Describe precisely </a:t>
            </a:r>
            <a:r>
              <a:rPr sz="1500" lang="en">
                <a:solidFill>
                  <a:srgbClr val="000000"/>
                </a:solidFill>
              </a:rPr>
              <a:t>your idea:</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The </a:t>
            </a:r>
            <a:r>
              <a:rPr b="1" sz="1500" lang="en">
                <a:solidFill>
                  <a:srgbClr val="000000"/>
                </a:solidFill>
              </a:rPr>
              <a:t>idea</a:t>
            </a:r>
            <a:r>
              <a:rPr sz="1500" lang="en">
                <a:solidFill>
                  <a:srgbClr val="000000"/>
                </a:solidFill>
              </a:rPr>
              <a:t> itself,</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What are the </a:t>
            </a:r>
            <a:r>
              <a:rPr b="1" sz="1500" lang="en">
                <a:solidFill>
                  <a:srgbClr val="000000"/>
                </a:solidFill>
              </a:rPr>
              <a:t>benefits</a:t>
            </a:r>
            <a:r>
              <a:rPr sz="1500" lang="en">
                <a:solidFill>
                  <a:srgbClr val="000000"/>
                </a:solidFill>
              </a:rPr>
              <a:t> for the project ? why is it important ? what bugs will it fix ?</a:t>
            </a:r>
          </a:p>
          <a:p>
            <a:pPr rtl="0" lvl="1" indent="-323850" marL="914400">
              <a:lnSpc>
                <a:spcPct val="115000"/>
              </a:lnSpc>
              <a:spcBef>
                <a:spcPts val="2200"/>
              </a:spcBef>
              <a:spcAft>
                <a:spcPts val="2200"/>
              </a:spcAft>
              <a:buClr>
                <a:srgbClr val="000000"/>
              </a:buClr>
              <a:buSzPct val="166666"/>
              <a:buFont typeface="Arial"/>
              <a:buChar char="•"/>
            </a:pPr>
            <a:r>
              <a:rPr b="1" sz="1500" lang="en">
                <a:solidFill>
                  <a:srgbClr val="000000"/>
                </a:solidFill>
              </a:rPr>
              <a:t>Technical/Implementation details</a:t>
            </a:r>
            <a:r>
              <a:rPr sz="1500" lang="en">
                <a:solidFill>
                  <a:srgbClr val="000000"/>
                </a:solidFill>
              </a:rPr>
              <a:t>: this shows that you have a clear idea about what you want to do,</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Describe the </a:t>
            </a:r>
            <a:r>
              <a:rPr b="1" sz="1500" lang="en">
                <a:solidFill>
                  <a:srgbClr val="000000"/>
                </a:solidFill>
              </a:rPr>
              <a:t>possible problems</a:t>
            </a:r>
            <a:r>
              <a:rPr sz="1500" lang="en">
                <a:solidFill>
                  <a:srgbClr val="000000"/>
                </a:solidFill>
              </a:rPr>
              <a:t> that you may encounter and how you plan to solve    them ?</a:t>
            </a:r>
          </a:p>
          <a:p>
            <a:pPr rtl="0" lvl="0" indent="-323850" marL="457200">
              <a:lnSpc>
                <a:spcPct val="147159"/>
              </a:lnSpc>
              <a:spcBef>
                <a:spcPts val="1100"/>
              </a:spcBef>
              <a:spcAft>
                <a:spcPts val="1100"/>
              </a:spcAft>
              <a:buClr>
                <a:srgbClr val="000000"/>
              </a:buClr>
              <a:buSzPct val="166666"/>
              <a:buFont typeface="Arial"/>
              <a:buChar char="•"/>
            </a:pPr>
            <a:r>
              <a:rPr b="1" sz="1500" lang="en">
                <a:solidFill>
                  <a:srgbClr val="000000"/>
                </a:solidFill>
              </a:rPr>
              <a:t>Pictures</a:t>
            </a:r>
            <a:r>
              <a:rPr sz="1500" lang="en">
                <a:solidFill>
                  <a:srgbClr val="000000"/>
                </a:solidFill>
              </a:rPr>
              <a:t>: If you can add some mock-ups to show how your project will look like.</a:t>
            </a:r>
          </a:p>
          <a:p>
            <a:pPr rtl="0" lvl="0" indent="-323850" marL="457200">
              <a:lnSpc>
                <a:spcPct val="147159"/>
              </a:lnSpc>
              <a:spcBef>
                <a:spcPts val="1100"/>
              </a:spcBef>
              <a:spcAft>
                <a:spcPts val="1100"/>
              </a:spcAft>
              <a:buClr>
                <a:srgbClr val="000000"/>
              </a:buClr>
              <a:buSzPct val="166666"/>
              <a:buFont typeface="Arial"/>
              <a:buChar char="•"/>
            </a:pPr>
            <a:r>
              <a:rPr b="1" sz="1500" lang="en">
                <a:solidFill>
                  <a:srgbClr val="000000"/>
                </a:solidFill>
              </a:rPr>
              <a:t>Timeline</a:t>
            </a:r>
            <a:r>
              <a:rPr sz="1500" lang="en">
                <a:solidFill>
                  <a:srgbClr val="000000"/>
                </a:solidFill>
              </a:rPr>
              <a:t>, Include a detailed schedule of your work: when will you do what ?</a:t>
            </a:r>
          </a:p>
          <a:p>
            <a:pPr rtl="0" lvl="0" indent="-323850" marL="457200">
              <a:lnSpc>
                <a:spcPct val="147159"/>
              </a:lnSpc>
              <a:spcBef>
                <a:spcPts val="1100"/>
              </a:spcBef>
              <a:spcAft>
                <a:spcPts val="1100"/>
              </a:spcAft>
              <a:buClr>
                <a:srgbClr val="000000"/>
              </a:buClr>
              <a:buSzPct val="166666"/>
              <a:buFont typeface="Arial"/>
              <a:buChar char="•"/>
            </a:pPr>
            <a:r>
              <a:rPr b="1" sz="1500" lang="en">
                <a:solidFill>
                  <a:srgbClr val="000000"/>
                </a:solidFill>
              </a:rPr>
              <a:t>A CV-like</a:t>
            </a:r>
            <a:r>
              <a:rPr sz="1500" lang="en">
                <a:solidFill>
                  <a:srgbClr val="000000"/>
                </a:solidFill>
              </a:rPr>
              <a:t> section:</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Showing that you have already worked on a </a:t>
            </a:r>
            <a:r>
              <a:rPr b="1" sz="1500" lang="en">
                <a:solidFill>
                  <a:srgbClr val="000000"/>
                </a:solidFill>
              </a:rPr>
              <a:t>similar</a:t>
            </a:r>
            <a:r>
              <a:rPr sz="1500" lang="en">
                <a:solidFill>
                  <a:srgbClr val="000000"/>
                </a:solidFill>
              </a:rPr>
              <a:t> </a:t>
            </a:r>
            <a:r>
              <a:rPr b="1" sz="1500" lang="en">
                <a:solidFill>
                  <a:srgbClr val="000000"/>
                </a:solidFill>
              </a:rPr>
              <a:t>project</a:t>
            </a:r>
            <a:r>
              <a:rPr sz="1500" lang="en">
                <a:solidFill>
                  <a:srgbClr val="000000"/>
                </a:solidFill>
              </a:rPr>
              <a:t> helps a lot.</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Beside your “good” CV, it would be really nice to show that you are </a:t>
            </a:r>
            <a:r>
              <a:rPr b="1" sz="1500" lang="en">
                <a:solidFill>
                  <a:srgbClr val="000000"/>
                </a:solidFill>
              </a:rPr>
              <a:t>familiar</a:t>
            </a:r>
            <a:r>
              <a:rPr sz="1500" lang="en">
                <a:solidFill>
                  <a:srgbClr val="000000"/>
                </a:solidFill>
              </a:rPr>
              <a:t> with the project, that you have already contributed some </a:t>
            </a:r>
            <a:r>
              <a:rPr b="1" sz="1500" lang="en">
                <a:solidFill>
                  <a:srgbClr val="000000"/>
                </a:solidFill>
              </a:rPr>
              <a:t>patches</a:t>
            </a:r>
            <a:r>
              <a:rPr sz="1500" lang="en">
                <a:solidFill>
                  <a:srgbClr val="000000"/>
                </a:solidFill>
              </a:rPr>
              <a:t>, and that you are ready to be productive.</a:t>
            </a:r>
          </a:p>
          <a:p>
            <a:pPr rtl="0" lvl="1" indent="-323850" marL="914400">
              <a:lnSpc>
                <a:spcPct val="115000"/>
              </a:lnSpc>
              <a:spcBef>
                <a:spcPts val="2200"/>
              </a:spcBef>
              <a:spcAft>
                <a:spcPts val="2200"/>
              </a:spcAft>
              <a:buClr>
                <a:srgbClr val="000000"/>
              </a:buClr>
              <a:buSzPct val="166666"/>
              <a:buFont typeface="Arial"/>
              <a:buChar char="•"/>
            </a:pPr>
            <a:r>
              <a:rPr sz="1500" lang="en">
                <a:solidFill>
                  <a:srgbClr val="000000"/>
                </a:solidFill>
              </a:rPr>
              <a:t>And sure your </a:t>
            </a:r>
            <a:r>
              <a:rPr b="1" sz="1500" lang="en">
                <a:solidFill>
                  <a:srgbClr val="000000"/>
                </a:solidFill>
              </a:rPr>
              <a:t>contact</a:t>
            </a:r>
            <a:r>
              <a:rPr sz="1500" lang="en">
                <a:solidFill>
                  <a:srgbClr val="000000"/>
                </a:solidFill>
              </a:rPr>
              <a:t> information.</a:t>
            </a:r>
          </a:p>
          <a:p>
            <a: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Writing a good proposal (cont.)</a:t>
            </a:r>
          </a:p>
        </p:txBody>
      </p:sp>
      <p:sp>
        <p:nvSpPr>
          <p:cNvPr id="58" name="Shape 5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lang="en"/>
              <a:t>6. Submit your proposal early</a:t>
            </a:r>
            <a:r>
              <a:rPr lang="en"/>
              <a:t>:</a:t>
            </a:r>
          </a:p>
          <a:p>
            <a:pPr indent="457200">
              <a:buNone/>
            </a:pPr>
            <a:r>
              <a:rPr sz="1800" lang="en"/>
              <a:t>keep it </a:t>
            </a:r>
            <a:r>
              <a:rPr b="1" sz="1800" lang="en"/>
              <a:t>short</a:t>
            </a:r>
            <a:r>
              <a:rPr sz="1800" lang="en"/>
              <a:t> but include all the necessary information. Get it </a:t>
            </a:r>
            <a:r>
              <a:rPr b="1" sz="1800" lang="en"/>
              <a:t>reviewed</a:t>
            </a:r>
            <a:r>
              <a:rPr sz="1800" lang="en"/>
              <a:t> by the right people in the organization, well before submitting it to the Google Summer of Code web application.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Proposal Template</a:t>
            </a:r>
          </a:p>
        </p:txBody>
      </p:sp>
      <p:sp>
        <p:nvSpPr>
          <p:cNvPr id="64" name="Shape 6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Follow your organization proposal template, you will find it usually in their page on Google Melange</a:t>
            </a:r>
          </a:p>
          <a:p>
            <a:r>
              <a:t/>
            </a:r>
          </a:p>
        </p:txBody>
      </p:sp>
      <p:pic>
        <p:nvPicPr>
          <p:cNvPr id="65" name="Shape 65"/>
          <p:cNvPicPr preferRelativeResize="0"/>
          <p:nvPr/>
        </p:nvPicPr>
        <p:blipFill>
          <a:blip r:embed="rId3"/>
          <a:stretch>
            <a:fillRect/>
          </a:stretch>
        </p:blipFill>
        <p:spPr>
          <a:xfrm>
            <a:off y="2710632" x="4739243"/>
            <a:ext cy="4255244" cx="432110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My Proposal</a:t>
            </a:r>
          </a:p>
        </p:txBody>
      </p:sp>
      <p:sp>
        <p:nvSpPr>
          <p:cNvPr id="71" name="Shape 7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Here is my last year proposal:</a:t>
            </a:r>
          </a:p>
          <a:p>
            <a:pPr>
              <a:buNone/>
            </a:pPr>
            <a:r>
              <a:rPr lang="en"/>
              <a:t>http://goo.gl/rYBgo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74637" x="457200"/>
            <a:ext cy="1143000" cx="8229600"/>
          </a:xfrm>
          <a:prstGeom prst="rect">
            <a:avLst/>
          </a:prstGeom>
        </p:spPr>
        <p:txBody>
          <a:bodyPr bIns="91425" rIns="91425" lIns="91425" tIns="91425" anchor="b" anchorCtr="0">
            <a:noAutofit/>
          </a:bodyPr>
          <a:lstStyle/>
          <a:p>
            <a:pPr>
              <a:buNone/>
            </a:pPr>
            <a:r>
              <a:rPr lang="en"/>
              <a:t>References</a:t>
            </a:r>
          </a:p>
        </p:txBody>
      </p:sp>
      <p:sp>
        <p:nvSpPr>
          <p:cNvPr id="77" name="Shape 7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b="1" lang="en"/>
              <a:t>Helpful Articles</a:t>
            </a:r>
            <a:r>
              <a:rPr lang="en"/>
              <a:t>:</a:t>
            </a:r>
          </a:p>
          <a:p>
            <a:pPr rtl="0" lvl="1" indent="-317500" marL="914400">
              <a:buClr>
                <a:schemeClr val="dk1"/>
              </a:buClr>
              <a:buSzPct val="100000"/>
              <a:buFont typeface="Courier New"/>
              <a:buChar char="o"/>
            </a:pPr>
            <a:r>
              <a:rPr sz="1400" lang="en"/>
              <a:t>http://goo.gl/EKPBA</a:t>
            </a:r>
          </a:p>
          <a:p>
            <a:pPr rtl="0" lvl="1" indent="-317500" marL="914400">
              <a:buClr>
                <a:schemeClr val="dk1"/>
              </a:buClr>
              <a:buSzPct val="100000"/>
              <a:buFont typeface="Courier New"/>
              <a:buChar char="o"/>
            </a:pPr>
            <a:r>
              <a:rPr sz="1400" lang="en"/>
              <a:t>http://goo.gl/P2v5q</a:t>
            </a:r>
          </a:p>
          <a:p>
            <a:pPr rtl="0" lvl="0">
              <a:lnSpc>
                <a:spcPct val="140000"/>
              </a:lnSpc>
              <a:spcBef>
                <a:spcPts val="1800"/>
              </a:spcBef>
              <a:spcAft>
                <a:spcPts val="400"/>
              </a:spcAft>
              <a:buNone/>
            </a:pPr>
            <a:r>
              <a:rPr b="1" lang="en">
                <a:solidFill>
                  <a:srgbClr val="000000"/>
                </a:solidFill>
              </a:rPr>
              <a:t>Useful Links</a:t>
            </a:r>
          </a:p>
          <a:p>
            <a:pPr rtl="0" lvl="0" indent="-317500" marL="457200">
              <a:lnSpc>
                <a:spcPct val="147159"/>
              </a:lnSpc>
              <a:spcBef>
                <a:spcPts val="1100"/>
              </a:spcBef>
              <a:spcAft>
                <a:spcPts val="1100"/>
              </a:spcAft>
              <a:buClr>
                <a:srgbClr val="000000"/>
              </a:buClr>
              <a:buSzPct val="166666"/>
              <a:buFont typeface="Arial"/>
              <a:buChar char="•"/>
            </a:pPr>
            <a:r>
              <a:rPr u="sng" sz="1400" lang="en">
                <a:solidFill>
                  <a:schemeClr val="hlink"/>
                </a:solidFill>
                <a:hlinkClick r:id="rId3"/>
              </a:rPr>
              <a:t>http://goo.gl/2vLy8</a:t>
            </a:r>
          </a:p>
          <a:p>
            <a:pPr rtl="0" lvl="0" indent="-317500" marL="457200">
              <a:lnSpc>
                <a:spcPct val="147159"/>
              </a:lnSpc>
              <a:spcBef>
                <a:spcPts val="1100"/>
              </a:spcBef>
              <a:spcAft>
                <a:spcPts val="1100"/>
              </a:spcAft>
              <a:buClr>
                <a:srgbClr val="000000"/>
              </a:buClr>
              <a:buSzPct val="166666"/>
              <a:buFont typeface="Arial"/>
              <a:buChar char="•"/>
            </a:pPr>
            <a:r>
              <a:rPr u="sng" sz="1400" lang="en">
                <a:solidFill>
                  <a:schemeClr val="hlink"/>
                </a:solidFill>
                <a:hlinkClick r:id="rId4"/>
              </a:rPr>
              <a:t>http://goo.gl/lWbDa</a:t>
            </a:r>
          </a:p>
          <a:p>
            <a:pPr rtl="0" lvl="0" indent="-317500" marL="457200">
              <a:lnSpc>
                <a:spcPct val="147159"/>
              </a:lnSpc>
              <a:spcBef>
                <a:spcPts val="1100"/>
              </a:spcBef>
              <a:spcAft>
                <a:spcPts val="1100"/>
              </a:spcAft>
              <a:buClr>
                <a:srgbClr val="000000"/>
              </a:buClr>
              <a:buSzPct val="166666"/>
              <a:buFont typeface="Arial"/>
              <a:buChar char="•"/>
            </a:pPr>
            <a:r>
              <a:rPr u="sng" sz="1400" lang="en">
                <a:solidFill>
                  <a:schemeClr val="hlink"/>
                </a:solidFill>
                <a:hlinkClick r:id="rId5"/>
              </a:rPr>
              <a:t>http://goo.gl/wk5P5</a:t>
            </a:r>
          </a:p>
          <a:p>
            <a:pPr rtl="0" lvl="0">
              <a:lnSpc>
                <a:spcPct val="147159"/>
              </a:lnSpc>
              <a:spcBef>
                <a:spcPts val="1100"/>
              </a:spcBef>
              <a:spcAft>
                <a:spcPts val="1100"/>
              </a:spcAft>
              <a:buNone/>
            </a:pPr>
            <a:r>
              <a:rPr b="1" lang="en"/>
              <a:t>Accepted Proposals from previous years</a:t>
            </a:r>
            <a:r>
              <a:rPr lang="en"/>
              <a:t>:</a:t>
            </a:r>
          </a:p>
          <a:p>
            <a:pPr rtl="0" lvl="1" indent="-317500" marL="914400">
              <a:buClr>
                <a:schemeClr val="dk1"/>
              </a:buClr>
              <a:buSzPct val="100000"/>
              <a:buFont typeface="Courier New"/>
              <a:buChar char="o"/>
            </a:pPr>
            <a:r>
              <a:rPr sz="1400" lang="en"/>
              <a:t>http://goo.gl/EvyrX</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143000" cx="8229600"/>
          </a:xfrm>
          <a:prstGeom prst="rect">
            <a:avLst/>
          </a:prstGeom>
        </p:spPr>
        <p:txBody>
          <a:bodyPr bIns="91425" rIns="91425" lIns="91425" tIns="91425" anchor="b" anchorCtr="0">
            <a:noAutofit/>
          </a:bodyPr>
          <a:lstStyle/>
          <a:p/>
        </p:txBody>
      </p:sp>
      <p:sp>
        <p:nvSpPr>
          <p:cNvPr id="83" name="Shape 83"/>
          <p:cNvSpPr txBox="1"/>
          <p:nvPr>
            <p:ph idx="1" type="body"/>
          </p:nvPr>
        </p:nvSpPr>
        <p:spPr>
          <a:xfrm>
            <a:off y="1600200" x="457200"/>
            <a:ext cy="4967700" cx="8229600"/>
          </a:xfrm>
          <a:prstGeom prst="rect">
            <a:avLst/>
          </a:prstGeom>
        </p:spPr>
        <p:txBody>
          <a:bodyPr bIns="91425" rIns="91425" lIns="91425" tIns="91425" anchor="t" anchorCtr="0">
            <a:noAutofit/>
          </a:bodyPr>
          <a:lstStyle/>
          <a:p>
            <a:pPr algn="ctr">
              <a:buNone/>
            </a:pPr>
            <a:r>
              <a:rPr b="1" sz="7200" lang="en"/>
              <a:t>
</a:t>
            </a:r>
            <a:r>
              <a:rPr b="1" sz="7200" lang="en"/>
              <a:t>Good luck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