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IKW_pyramid" TargetMode="External"/><Relationship Id="rId3" Type="http://schemas.openxmlformats.org/officeDocument/2006/relationships/hyperlink" Target="https://en.wikipedia.org/wiki/Data_warehouse" TargetMode="External"/><Relationship Id="rId7" Type="http://schemas.openxmlformats.org/officeDocument/2006/relationships/hyperlink" Target="https://en.wikipedia.org/wiki/The_Rock_(play)" TargetMode="External"/><Relationship Id="rId2" Type="http://schemas.openxmlformats.org/officeDocument/2006/relationships/hyperlink" Target="https://en.wikipedia.org/wiki/Data_mart" TargetMode="External"/><Relationship Id="rId1" Type="http://schemas.openxmlformats.org/officeDocument/2006/relationships/slideLayout" Target="../slideLayouts/slideLayout2.xml"/><Relationship Id="rId6" Type="http://schemas.openxmlformats.org/officeDocument/2006/relationships/hyperlink" Target="https://en.wikipedia.org/wiki/Data_farming" TargetMode="External"/><Relationship Id="rId5" Type="http://schemas.openxmlformats.org/officeDocument/2006/relationships/hyperlink" Target="https://www.logisticsonline.com/doc/relational-databases-for-data-warehousing-0001" TargetMode="External"/><Relationship Id="rId4" Type="http://schemas.openxmlformats.org/officeDocument/2006/relationships/hyperlink" Target="https://en.wikipedia.org/wiki/Agile_software_develop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Data Marts and Data Warehouses</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Tim Smith</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Table of Contents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What are Data Marts?</a:t>
            </a:r>
          </a:p>
          <a:p>
            <a:pPr>
              <a:lnSpc>
                <a:spcPct val="100000"/>
              </a:lnSpc>
            </a:pPr>
            <a:r>
              <a:rPr lang="en-US" sz="2000" dirty="0"/>
              <a:t>What are Data Warehouses?</a:t>
            </a:r>
          </a:p>
          <a:p>
            <a:pPr>
              <a:lnSpc>
                <a:spcPct val="100000"/>
              </a:lnSpc>
            </a:pPr>
            <a:r>
              <a:rPr lang="en-US" sz="2000" dirty="0"/>
              <a:t>Data Marts vs Data Warehouses</a:t>
            </a:r>
          </a:p>
          <a:p>
            <a:pPr>
              <a:lnSpc>
                <a:spcPct val="100000"/>
              </a:lnSpc>
            </a:pPr>
            <a:r>
              <a:rPr lang="en-US" sz="2000" dirty="0"/>
              <a:t>Databases that support Data Marts and Warehouses</a:t>
            </a:r>
          </a:p>
          <a:p>
            <a:pPr>
              <a:lnSpc>
                <a:spcPct val="100000"/>
              </a:lnSpc>
            </a:pPr>
            <a:r>
              <a:rPr lang="en-US" sz="2000" dirty="0"/>
              <a:t>Data Analytic Tools for Data Marts and Warehouses</a:t>
            </a:r>
          </a:p>
          <a:p>
            <a:pPr>
              <a:lnSpc>
                <a:spcPct val="100000"/>
              </a:lnSpc>
            </a:pPr>
            <a:r>
              <a:rPr lang="en-US" sz="2000" dirty="0"/>
              <a:t>Sources</a:t>
            </a:r>
          </a:p>
          <a:p>
            <a:pPr>
              <a:lnSpc>
                <a:spcPct val="100000"/>
              </a:lnSpc>
            </a:pPr>
            <a:r>
              <a:rPr lang="en-US" sz="2000" dirty="0"/>
              <a:t>Ending</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DB46-A33A-AAA6-EB93-5B1C5A0787FB}"/>
              </a:ext>
            </a:extLst>
          </p:cNvPr>
          <p:cNvSpPr>
            <a:spLocks noGrp="1"/>
          </p:cNvSpPr>
          <p:nvPr>
            <p:ph type="title"/>
          </p:nvPr>
        </p:nvSpPr>
        <p:spPr/>
        <p:txBody>
          <a:bodyPr/>
          <a:lstStyle/>
          <a:p>
            <a:r>
              <a:rPr lang="en-US" dirty="0"/>
              <a:t>Data Marts</a:t>
            </a:r>
          </a:p>
        </p:txBody>
      </p:sp>
      <p:sp>
        <p:nvSpPr>
          <p:cNvPr id="3" name="Content Placeholder 2">
            <a:extLst>
              <a:ext uri="{FF2B5EF4-FFF2-40B4-BE49-F238E27FC236}">
                <a16:creationId xmlns:a16="http://schemas.microsoft.com/office/drawing/2014/main" id="{9F637901-F19F-B1EE-C287-D5D47FBEDEA2}"/>
              </a:ext>
            </a:extLst>
          </p:cNvPr>
          <p:cNvSpPr>
            <a:spLocks noGrp="1"/>
          </p:cNvSpPr>
          <p:nvPr>
            <p:ph idx="1"/>
          </p:nvPr>
        </p:nvSpPr>
        <p:spPr/>
        <p:txBody>
          <a:bodyPr/>
          <a:lstStyle/>
          <a:p>
            <a:r>
              <a:rPr lang="en-US" dirty="0"/>
              <a:t>Data Marts are narrowly minded.</a:t>
            </a:r>
          </a:p>
          <a:p>
            <a:r>
              <a:rPr lang="en-US" dirty="0"/>
              <a:t>They focus on one area matter.</a:t>
            </a:r>
          </a:p>
          <a:p>
            <a:r>
              <a:rPr lang="en-US" dirty="0"/>
              <a:t>There can be many Data Marts within a Data Warehouse.</a:t>
            </a:r>
          </a:p>
          <a:p>
            <a:r>
              <a:rPr lang="en-US" dirty="0"/>
              <a:t>They are narrow activity focused.</a:t>
            </a:r>
            <a:br>
              <a:rPr lang="en-US" dirty="0"/>
            </a:br>
            <a:endParaRPr lang="en-US" dirty="0"/>
          </a:p>
        </p:txBody>
      </p:sp>
    </p:spTree>
    <p:extLst>
      <p:ext uri="{BB962C8B-B14F-4D97-AF65-F5344CB8AC3E}">
        <p14:creationId xmlns:p14="http://schemas.microsoft.com/office/powerpoint/2010/main" val="195379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98CB-9A44-EAFD-A61D-9889324681B4}"/>
              </a:ext>
            </a:extLst>
          </p:cNvPr>
          <p:cNvSpPr>
            <a:spLocks noGrp="1"/>
          </p:cNvSpPr>
          <p:nvPr>
            <p:ph type="title"/>
          </p:nvPr>
        </p:nvSpPr>
        <p:spPr/>
        <p:txBody>
          <a:bodyPr/>
          <a:lstStyle/>
          <a:p>
            <a:r>
              <a:rPr lang="en-US" dirty="0"/>
              <a:t>Data Warehouses</a:t>
            </a:r>
          </a:p>
        </p:txBody>
      </p:sp>
      <p:sp>
        <p:nvSpPr>
          <p:cNvPr id="3" name="Content Placeholder 2">
            <a:extLst>
              <a:ext uri="{FF2B5EF4-FFF2-40B4-BE49-F238E27FC236}">
                <a16:creationId xmlns:a16="http://schemas.microsoft.com/office/drawing/2014/main" id="{9E40D2A9-16EB-0985-262F-A8FF1C02AB20}"/>
              </a:ext>
            </a:extLst>
          </p:cNvPr>
          <p:cNvSpPr>
            <a:spLocks noGrp="1"/>
          </p:cNvSpPr>
          <p:nvPr>
            <p:ph idx="1"/>
          </p:nvPr>
        </p:nvSpPr>
        <p:spPr/>
        <p:txBody>
          <a:bodyPr/>
          <a:lstStyle/>
          <a:p>
            <a:r>
              <a:rPr lang="en-US" dirty="0"/>
              <a:t>They can include several Data Marts.</a:t>
            </a:r>
          </a:p>
          <a:p>
            <a:r>
              <a:rPr lang="en-US" dirty="0"/>
              <a:t>Data Marts may become a Data Warehouse as data grows and develops.</a:t>
            </a:r>
          </a:p>
          <a:p>
            <a:r>
              <a:rPr lang="en-US" dirty="0"/>
              <a:t>Data Warehouses are all encompassing. </a:t>
            </a:r>
          </a:p>
        </p:txBody>
      </p:sp>
    </p:spTree>
    <p:extLst>
      <p:ext uri="{BB962C8B-B14F-4D97-AF65-F5344CB8AC3E}">
        <p14:creationId xmlns:p14="http://schemas.microsoft.com/office/powerpoint/2010/main" val="76222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0CBE-FF77-61AF-C56F-C512771788B4}"/>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00B22C26-D703-72FA-E520-4DE8C886F47E}"/>
              </a:ext>
            </a:extLst>
          </p:cNvPr>
          <p:cNvSpPr>
            <a:spLocks noGrp="1"/>
          </p:cNvSpPr>
          <p:nvPr>
            <p:ph type="body" idx="1"/>
          </p:nvPr>
        </p:nvSpPr>
        <p:spPr/>
        <p:txBody>
          <a:bodyPr/>
          <a:lstStyle/>
          <a:p>
            <a:r>
              <a:rPr lang="en-US" dirty="0"/>
              <a:t>Data Marts	</a:t>
            </a:r>
          </a:p>
        </p:txBody>
      </p:sp>
      <p:sp>
        <p:nvSpPr>
          <p:cNvPr id="4" name="Content Placeholder 3">
            <a:extLst>
              <a:ext uri="{FF2B5EF4-FFF2-40B4-BE49-F238E27FC236}">
                <a16:creationId xmlns:a16="http://schemas.microsoft.com/office/drawing/2014/main" id="{030E7D7C-64D7-E35A-7CE4-69F0E09ACACB}"/>
              </a:ext>
            </a:extLst>
          </p:cNvPr>
          <p:cNvSpPr>
            <a:spLocks noGrp="1"/>
          </p:cNvSpPr>
          <p:nvPr>
            <p:ph sz="half" idx="2"/>
          </p:nvPr>
        </p:nvSpPr>
        <p:spPr/>
        <p:txBody>
          <a:bodyPr/>
          <a:lstStyle/>
          <a:p>
            <a:r>
              <a:rPr lang="en-US" dirty="0"/>
              <a:t>Individual subjects.</a:t>
            </a:r>
          </a:p>
          <a:p>
            <a:r>
              <a:rPr lang="en-US" dirty="0"/>
              <a:t>Narrowly minded.</a:t>
            </a:r>
          </a:p>
          <a:p>
            <a:r>
              <a:rPr lang="en-US" dirty="0"/>
              <a:t>Are like individual chapters in a book.</a:t>
            </a:r>
          </a:p>
        </p:txBody>
      </p:sp>
      <p:sp>
        <p:nvSpPr>
          <p:cNvPr id="5" name="Text Placeholder 4">
            <a:extLst>
              <a:ext uri="{FF2B5EF4-FFF2-40B4-BE49-F238E27FC236}">
                <a16:creationId xmlns:a16="http://schemas.microsoft.com/office/drawing/2014/main" id="{E1E011E0-1822-5BD8-E5B0-BD443213C23A}"/>
              </a:ext>
            </a:extLst>
          </p:cNvPr>
          <p:cNvSpPr>
            <a:spLocks noGrp="1"/>
          </p:cNvSpPr>
          <p:nvPr>
            <p:ph type="body" sz="quarter" idx="3"/>
          </p:nvPr>
        </p:nvSpPr>
        <p:spPr/>
        <p:txBody>
          <a:bodyPr/>
          <a:lstStyle/>
          <a:p>
            <a:r>
              <a:rPr lang="en-US" dirty="0"/>
              <a:t>Data Warehouses</a:t>
            </a:r>
          </a:p>
        </p:txBody>
      </p:sp>
      <p:sp>
        <p:nvSpPr>
          <p:cNvPr id="6" name="Content Placeholder 5">
            <a:extLst>
              <a:ext uri="{FF2B5EF4-FFF2-40B4-BE49-F238E27FC236}">
                <a16:creationId xmlns:a16="http://schemas.microsoft.com/office/drawing/2014/main" id="{99AC6DFA-46F6-54BE-73AA-1D7EF5B48CDB}"/>
              </a:ext>
            </a:extLst>
          </p:cNvPr>
          <p:cNvSpPr>
            <a:spLocks noGrp="1"/>
          </p:cNvSpPr>
          <p:nvPr>
            <p:ph sz="quarter" idx="4"/>
          </p:nvPr>
        </p:nvSpPr>
        <p:spPr/>
        <p:txBody>
          <a:bodyPr/>
          <a:lstStyle/>
          <a:p>
            <a:r>
              <a:rPr lang="en-US" dirty="0"/>
              <a:t>Several subjects.</a:t>
            </a:r>
          </a:p>
          <a:p>
            <a:r>
              <a:rPr lang="en-US" dirty="0"/>
              <a:t>Enjoys holding a lot of Data Marts.</a:t>
            </a:r>
          </a:p>
          <a:p>
            <a:r>
              <a:rPr lang="en-US" dirty="0"/>
              <a:t>Is an novel with several chapters.</a:t>
            </a:r>
          </a:p>
        </p:txBody>
      </p:sp>
    </p:spTree>
    <p:extLst>
      <p:ext uri="{BB962C8B-B14F-4D97-AF65-F5344CB8AC3E}">
        <p14:creationId xmlns:p14="http://schemas.microsoft.com/office/powerpoint/2010/main" val="208474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A8D7-6E1B-BA3A-FFE5-42852DB8F666}"/>
              </a:ext>
            </a:extLst>
          </p:cNvPr>
          <p:cNvSpPr>
            <a:spLocks noGrp="1"/>
          </p:cNvSpPr>
          <p:nvPr>
            <p:ph type="title"/>
          </p:nvPr>
        </p:nvSpPr>
        <p:spPr/>
        <p:txBody>
          <a:bodyPr/>
          <a:lstStyle/>
          <a:p>
            <a:r>
              <a:rPr lang="en-US" dirty="0"/>
              <a:t>Databases that support</a:t>
            </a:r>
          </a:p>
        </p:txBody>
      </p:sp>
      <p:sp>
        <p:nvSpPr>
          <p:cNvPr id="3" name="Content Placeholder 2">
            <a:extLst>
              <a:ext uri="{FF2B5EF4-FFF2-40B4-BE49-F238E27FC236}">
                <a16:creationId xmlns:a16="http://schemas.microsoft.com/office/drawing/2014/main" id="{44FDD310-F4C7-29FC-6AFE-C945A0A712A8}"/>
              </a:ext>
            </a:extLst>
          </p:cNvPr>
          <p:cNvSpPr>
            <a:spLocks noGrp="1"/>
          </p:cNvSpPr>
          <p:nvPr>
            <p:ph idx="1"/>
          </p:nvPr>
        </p:nvSpPr>
        <p:spPr/>
        <p:txBody>
          <a:bodyPr/>
          <a:lstStyle/>
          <a:p>
            <a:r>
              <a:rPr lang="en-US" dirty="0"/>
              <a:t>RDBMS or Relational Databases are best to work with Data Marts and Data Warehouses.</a:t>
            </a:r>
          </a:p>
          <a:p>
            <a:r>
              <a:rPr lang="en-US" dirty="0"/>
              <a:t>Allows ample room for the Data Warehouse to grow.</a:t>
            </a:r>
          </a:p>
          <a:p>
            <a:r>
              <a:rPr lang="en-US" dirty="0"/>
              <a:t>Companies can use Oracle or Microsoft SQL Server.</a:t>
            </a:r>
          </a:p>
          <a:p>
            <a:r>
              <a:rPr lang="en-US" dirty="0"/>
              <a:t>Allows data to be easily moved and located.</a:t>
            </a:r>
          </a:p>
        </p:txBody>
      </p:sp>
    </p:spTree>
    <p:extLst>
      <p:ext uri="{BB962C8B-B14F-4D97-AF65-F5344CB8AC3E}">
        <p14:creationId xmlns:p14="http://schemas.microsoft.com/office/powerpoint/2010/main" val="196076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F299-28D2-9434-0869-EE2AE1A34265}"/>
              </a:ext>
            </a:extLst>
          </p:cNvPr>
          <p:cNvSpPr>
            <a:spLocks noGrp="1"/>
          </p:cNvSpPr>
          <p:nvPr>
            <p:ph type="title"/>
          </p:nvPr>
        </p:nvSpPr>
        <p:spPr/>
        <p:txBody>
          <a:bodyPr/>
          <a:lstStyle/>
          <a:p>
            <a:r>
              <a:rPr lang="en-US" dirty="0"/>
              <a:t>Analytic Tools</a:t>
            </a:r>
          </a:p>
        </p:txBody>
      </p:sp>
      <p:sp>
        <p:nvSpPr>
          <p:cNvPr id="3" name="Content Placeholder 2">
            <a:extLst>
              <a:ext uri="{FF2B5EF4-FFF2-40B4-BE49-F238E27FC236}">
                <a16:creationId xmlns:a16="http://schemas.microsoft.com/office/drawing/2014/main" id="{93397FA8-6972-C397-C331-99E75D60B8D0}"/>
              </a:ext>
            </a:extLst>
          </p:cNvPr>
          <p:cNvSpPr>
            <a:spLocks noGrp="1"/>
          </p:cNvSpPr>
          <p:nvPr>
            <p:ph idx="1"/>
          </p:nvPr>
        </p:nvSpPr>
        <p:spPr/>
        <p:txBody>
          <a:bodyPr/>
          <a:lstStyle/>
          <a:p>
            <a:r>
              <a:rPr lang="en-US" dirty="0"/>
              <a:t>High yield data analytics.</a:t>
            </a:r>
          </a:p>
          <a:p>
            <a:r>
              <a:rPr lang="en-US" dirty="0"/>
              <a:t>Hierarchy of Knowledge: know-nothing, know-what, know-how, and know-why.</a:t>
            </a:r>
          </a:p>
          <a:p>
            <a:r>
              <a:rPr lang="en-US" dirty="0"/>
              <a:t>DIWK pyramid: Data, Information, Wisdom, and Knowledge.</a:t>
            </a:r>
          </a:p>
          <a:p>
            <a:r>
              <a:rPr lang="en-US" dirty="0"/>
              <a:t>Wisdom = why.</a:t>
            </a:r>
          </a:p>
          <a:p>
            <a:r>
              <a:rPr lang="en-US" dirty="0"/>
              <a:t>Data and Information = what.</a:t>
            </a:r>
          </a:p>
          <a:p>
            <a:r>
              <a:rPr lang="en-US" dirty="0"/>
              <a:t>Knowledge = how.</a:t>
            </a:r>
          </a:p>
          <a:p>
            <a:r>
              <a:rPr lang="en-US" dirty="0"/>
              <a:t>Judging knowledge to form wisdom or shared understanding = why.</a:t>
            </a:r>
          </a:p>
          <a:p>
            <a:endParaRPr lang="en-US" dirty="0"/>
          </a:p>
        </p:txBody>
      </p:sp>
    </p:spTree>
    <p:extLst>
      <p:ext uri="{BB962C8B-B14F-4D97-AF65-F5344CB8AC3E}">
        <p14:creationId xmlns:p14="http://schemas.microsoft.com/office/powerpoint/2010/main" val="206998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AA13-A4BE-6055-98F2-4B37A81B0D4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CD96560-CBA3-1F63-62EC-8B810FCA39C0}"/>
              </a:ext>
            </a:extLst>
          </p:cNvPr>
          <p:cNvSpPr>
            <a:spLocks noGrp="1"/>
          </p:cNvSpPr>
          <p:nvPr>
            <p:ph idx="1"/>
          </p:nvPr>
        </p:nvSpPr>
        <p:spPr/>
        <p:txBody>
          <a:bodyPr/>
          <a:lstStyle/>
          <a:p>
            <a:r>
              <a:rPr lang="en-US" b="0" i="0" dirty="0">
                <a:effectLst/>
                <a:latin typeface="Arial" panose="020B0604020202020204" pitchFamily="34" charset="0"/>
              </a:rPr>
              <a:t>Slides 3-5, </a:t>
            </a:r>
            <a:r>
              <a:rPr lang="en-US" b="0" i="0" dirty="0">
                <a:effectLst/>
                <a:latin typeface="Arial" panose="020B0604020202020204" pitchFamily="34" charset="0"/>
                <a:hlinkClick r:id="rId2"/>
              </a:rPr>
              <a:t>https://en.wikipedia.org/wiki/Data_mart</a:t>
            </a:r>
            <a:r>
              <a:rPr lang="en-US" b="0" i="0" dirty="0">
                <a:effectLst/>
                <a:latin typeface="Arial" panose="020B0604020202020204" pitchFamily="34" charset="0"/>
              </a:rPr>
              <a:t> </a:t>
            </a:r>
          </a:p>
          <a:p>
            <a:r>
              <a:rPr lang="en-US" b="0" i="0" dirty="0">
                <a:effectLst/>
                <a:latin typeface="Arial" panose="020B0604020202020204" pitchFamily="34" charset="0"/>
              </a:rPr>
              <a:t> Slides 3-5, </a:t>
            </a:r>
            <a:r>
              <a:rPr lang="en-US" b="0" i="0" dirty="0">
                <a:effectLst/>
                <a:latin typeface="Arial" panose="020B0604020202020204" pitchFamily="34" charset="0"/>
                <a:hlinkClick r:id="rId3"/>
              </a:rPr>
              <a:t>https://en.wikipedia.org/wiki/Data_warehouse</a:t>
            </a:r>
            <a:endParaRPr lang="en-US" b="0" i="0" dirty="0">
              <a:effectLst/>
              <a:latin typeface="Arial" panose="020B0604020202020204" pitchFamily="34" charset="0"/>
            </a:endParaRPr>
          </a:p>
          <a:p>
            <a:r>
              <a:rPr lang="en-US" b="0" i="0" dirty="0">
                <a:effectLst/>
                <a:latin typeface="Arial" panose="020B0604020202020204" pitchFamily="34" charset="0"/>
              </a:rPr>
              <a:t> Slides 3-5, </a:t>
            </a:r>
            <a:r>
              <a:rPr lang="en-US" b="0" i="0" dirty="0">
                <a:effectLst/>
                <a:latin typeface="Arial" panose="020B0604020202020204" pitchFamily="34" charset="0"/>
                <a:hlinkClick r:id="rId4"/>
              </a:rPr>
              <a:t>https://en.wikipedia.org/wiki/Agile_software_development</a:t>
            </a:r>
            <a:endParaRPr lang="en-US" b="0" i="0" dirty="0">
              <a:effectLst/>
              <a:latin typeface="Arial" panose="020B0604020202020204" pitchFamily="34" charset="0"/>
            </a:endParaRPr>
          </a:p>
          <a:p>
            <a:r>
              <a:rPr lang="en-US" dirty="0">
                <a:latin typeface="Arial" panose="020B0604020202020204" pitchFamily="34" charset="0"/>
              </a:rPr>
              <a:t>Slide 6, </a:t>
            </a:r>
            <a:r>
              <a:rPr lang="en-US" dirty="0">
                <a:latin typeface="Arial" panose="020B0604020202020204" pitchFamily="34" charset="0"/>
                <a:hlinkClick r:id="rId5"/>
              </a:rPr>
              <a:t>https://www.logisticsonline.com/doc/relational-databases-for-data-warehousing-0001</a:t>
            </a:r>
            <a:endParaRPr lang="en-US" dirty="0">
              <a:latin typeface="Arial" panose="020B0604020202020204" pitchFamily="34" charset="0"/>
            </a:endParaRPr>
          </a:p>
          <a:p>
            <a:r>
              <a:rPr lang="en-US" b="0" i="0" dirty="0">
                <a:effectLst/>
                <a:latin typeface="Arial" panose="020B0604020202020204" pitchFamily="34" charset="0"/>
              </a:rPr>
              <a:t>Slide 7, </a:t>
            </a:r>
            <a:r>
              <a:rPr lang="en-US" b="0" i="0" dirty="0">
                <a:effectLst/>
                <a:latin typeface="Arial" panose="020B0604020202020204" pitchFamily="34" charset="0"/>
                <a:hlinkClick r:id="rId6"/>
              </a:rPr>
              <a:t>https://en.wikipedia.org/wiki/Data_farming</a:t>
            </a:r>
            <a:endParaRPr lang="en-US" dirty="0">
              <a:latin typeface="Arial" panose="020B0604020202020204" pitchFamily="34" charset="0"/>
            </a:endParaRPr>
          </a:p>
          <a:p>
            <a:r>
              <a:rPr lang="en-US" b="0" i="0" dirty="0">
                <a:effectLst/>
                <a:latin typeface="Arial" panose="020B0604020202020204" pitchFamily="34" charset="0"/>
              </a:rPr>
              <a:t> Slide 7, </a:t>
            </a:r>
            <a:r>
              <a:rPr lang="en-US" b="0" i="0" dirty="0">
                <a:effectLst/>
                <a:latin typeface="Arial" panose="020B0604020202020204" pitchFamily="34" charset="0"/>
                <a:hlinkClick r:id="rId7"/>
              </a:rPr>
              <a:t>https://en.wikipedia.org/wiki/The_Rock_(play)</a:t>
            </a:r>
            <a:r>
              <a:rPr lang="en-US" b="0" i="0" dirty="0">
                <a:effectLst/>
                <a:latin typeface="Arial" panose="020B0604020202020204" pitchFamily="34" charset="0"/>
              </a:rPr>
              <a:t> </a:t>
            </a:r>
          </a:p>
          <a:p>
            <a:r>
              <a:rPr lang="en-US" b="0" i="0" dirty="0">
                <a:effectLst/>
                <a:latin typeface="Arial" panose="020B0604020202020204" pitchFamily="34" charset="0"/>
              </a:rPr>
              <a:t> Slide 7, </a:t>
            </a:r>
            <a:r>
              <a:rPr lang="en-US" b="0" i="0" dirty="0">
                <a:effectLst/>
                <a:latin typeface="Arial" panose="020B0604020202020204" pitchFamily="34" charset="0"/>
                <a:hlinkClick r:id="rId8"/>
              </a:rPr>
              <a:t>https://en.wikipedia.org/wiki/DIKW_pyramid</a:t>
            </a:r>
            <a:endParaRPr lang="en-US" dirty="0">
              <a:latin typeface="Arial" panose="020B0604020202020204" pitchFamily="34" charset="0"/>
            </a:endParaRPr>
          </a:p>
          <a:p>
            <a:endParaRPr lang="en-US"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13817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8646-D253-AC52-CAAC-D616BC0B693D}"/>
              </a:ext>
            </a:extLst>
          </p:cNvPr>
          <p:cNvSpPr>
            <a:spLocks noGrp="1"/>
          </p:cNvSpPr>
          <p:nvPr>
            <p:ph type="title"/>
          </p:nvPr>
        </p:nvSpPr>
        <p:spPr/>
        <p:txBody>
          <a:bodyPr/>
          <a:lstStyle/>
          <a:p>
            <a:r>
              <a:rPr lang="en-US" dirty="0"/>
              <a:t>Ending</a:t>
            </a:r>
          </a:p>
        </p:txBody>
      </p:sp>
      <p:sp>
        <p:nvSpPr>
          <p:cNvPr id="3" name="Content Placeholder 2">
            <a:extLst>
              <a:ext uri="{FF2B5EF4-FFF2-40B4-BE49-F238E27FC236}">
                <a16:creationId xmlns:a16="http://schemas.microsoft.com/office/drawing/2014/main" id="{AEF06B2F-F80B-9A5A-ACFF-8E5FD7B7E2DA}"/>
              </a:ext>
            </a:extLst>
          </p:cNvPr>
          <p:cNvSpPr>
            <a:spLocks noGrp="1"/>
          </p:cNvSpPr>
          <p:nvPr>
            <p:ph idx="1"/>
          </p:nvPr>
        </p:nvSpPr>
        <p:spPr/>
        <p:txBody>
          <a:bodyPr/>
          <a:lstStyle/>
          <a:p>
            <a:r>
              <a:rPr lang="en-US" dirty="0"/>
              <a:t>Thank you for taking the time to learn with me about Data Marts and Data Warehouses. As well as Databases that support both. Analytic tools help us to see the overall picture of why </a:t>
            </a:r>
            <a:r>
              <a:rPr lang="en-US"/>
              <a:t>we do what we do.</a:t>
            </a:r>
          </a:p>
        </p:txBody>
      </p:sp>
    </p:spTree>
    <p:extLst>
      <p:ext uri="{BB962C8B-B14F-4D97-AF65-F5344CB8AC3E}">
        <p14:creationId xmlns:p14="http://schemas.microsoft.com/office/powerpoint/2010/main" val="42885742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43</TotalTime>
  <Words>407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Data Marts and Data Warehouses</vt:lpstr>
      <vt:lpstr>Table of Contents</vt:lpstr>
      <vt:lpstr>Data Marts</vt:lpstr>
      <vt:lpstr>Data Warehouses</vt:lpstr>
      <vt:lpstr>Comparison</vt:lpstr>
      <vt:lpstr>Databases that support</vt:lpstr>
      <vt:lpstr>Analytic Tools</vt:lpstr>
      <vt:lpstr>Sources</vt:lpstr>
      <vt:lpstr>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Marts and Data Warehouses</dc:title>
  <dc:creator>Tim Smith</dc:creator>
  <cp:lastModifiedBy>Tim Smith</cp:lastModifiedBy>
  <cp:revision>1</cp:revision>
  <dcterms:created xsi:type="dcterms:W3CDTF">2023-01-05T23:31:05Z</dcterms:created>
  <dcterms:modified xsi:type="dcterms:W3CDTF">2023-01-06T00:14:34Z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