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2"/>
  </p:notesMasterIdLst>
  <p:sldIdLst>
    <p:sldId id="306" r:id="rId5"/>
    <p:sldId id="308" r:id="rId6"/>
    <p:sldId id="309" r:id="rId7"/>
    <p:sldId id="294" r:id="rId8"/>
    <p:sldId id="312" r:id="rId9"/>
    <p:sldId id="311" r:id="rId10"/>
    <p:sldId id="31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E04338-C925-4345-A5D3-92E2A6820C4A}">
          <p14:sldIdLst>
            <p14:sldId id="306"/>
            <p14:sldId id="308"/>
            <p14:sldId id="309"/>
            <p14:sldId id="294"/>
            <p14:sldId id="312"/>
            <p14:sldId id="311"/>
            <p14:sldId id="310"/>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67" autoAdjust="0"/>
  </p:normalViewPr>
  <p:slideViewPr>
    <p:cSldViewPr snapToGrid="0">
      <p:cViewPr varScale="1">
        <p:scale>
          <a:sx n="111" d="100"/>
          <a:sy n="111" d="100"/>
        </p:scale>
        <p:origin x="594" y="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086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46456193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82174050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171188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76298745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9/3/20XX</a:t>
            </a:r>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9476478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9/3/20XX</a:t>
            </a:r>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5259318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88284454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4905791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2910651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4402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20411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Graphic 12">
            <a:extLst>
              <a:ext uri="{FF2B5EF4-FFF2-40B4-BE49-F238E27FC236}">
                <a16:creationId xmlns:a16="http://schemas.microsoft.com/office/drawing/2014/main" id="{ED6E89FF-D8AF-28E0-F2CC-8B7988946AE3}"/>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8" name="Graphic 13">
            <a:extLst>
              <a:ext uri="{FF2B5EF4-FFF2-40B4-BE49-F238E27FC236}">
                <a16:creationId xmlns:a16="http://schemas.microsoft.com/office/drawing/2014/main" id="{D4010D95-53FE-54CF-7AA6-9B79AC07DE37}"/>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9" name="Graphic 15">
            <a:extLst>
              <a:ext uri="{FF2B5EF4-FFF2-40B4-BE49-F238E27FC236}">
                <a16:creationId xmlns:a16="http://schemas.microsoft.com/office/drawing/2014/main" id="{68F7E181-30AD-82D6-BF61-8F73FF37AC60}"/>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Graphic 22">
            <a:extLst>
              <a:ext uri="{FF2B5EF4-FFF2-40B4-BE49-F238E27FC236}">
                <a16:creationId xmlns:a16="http://schemas.microsoft.com/office/drawing/2014/main" id="{37A7E706-00E2-1F70-64A2-C3181860C45B}"/>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66A45BE6-4EC6-E5CB-9281-16A11AA007D9}"/>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2" name="Graphic 23">
            <a:extLst>
              <a:ext uri="{FF2B5EF4-FFF2-40B4-BE49-F238E27FC236}">
                <a16:creationId xmlns:a16="http://schemas.microsoft.com/office/drawing/2014/main" id="{CF02AAB8-5E5F-8596-EEBE-2AD218A6682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5415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
        <p:nvSpPr>
          <p:cNvPr id="8" name="Graphic 15">
            <a:extLst>
              <a:ext uri="{FF2B5EF4-FFF2-40B4-BE49-F238E27FC236}">
                <a16:creationId xmlns:a16="http://schemas.microsoft.com/office/drawing/2014/main" id="{43F66BAA-9FF8-F317-A9C0-5E3BF17C2C66}"/>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id="{E70A7051-FCCC-90EB-68C2-A0955661BA06}"/>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id="{E9E4AAD7-8915-5DC5-C955-E384989D7D3B}"/>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8385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
        <p:nvSpPr>
          <p:cNvPr id="10" name="Graphic 15">
            <a:extLst>
              <a:ext uri="{FF2B5EF4-FFF2-40B4-BE49-F238E27FC236}">
                <a16:creationId xmlns:a16="http://schemas.microsoft.com/office/drawing/2014/main" id="{80105F5C-13E6-473F-5C6C-342907A55CA6}"/>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id="{D573089A-F2A6-B627-D2C1-B40FA0589C6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Graphic 14">
            <a:extLst>
              <a:ext uri="{FF2B5EF4-FFF2-40B4-BE49-F238E27FC236}">
                <a16:creationId xmlns:a16="http://schemas.microsoft.com/office/drawing/2014/main" id="{E8C63128-8B31-DD34-F740-DF8A72826025}"/>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92801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9/3/20XX</a:t>
            </a:r>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22727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9/3/20XX</a:t>
            </a:r>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49571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9/3/20XX</a:t>
            </a:r>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625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15777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9/3/20XX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440873108"/>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7" r:id="rId18"/>
    <p:sldLayoutId id="2147483738" r:id="rId19"/>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3880430" y="583345"/>
            <a:ext cx="7160357" cy="4164820"/>
          </a:xfrm>
        </p:spPr>
        <p:txBody>
          <a:bodyPr anchor="t">
            <a:normAutofit/>
          </a:bodyPr>
          <a:lstStyle/>
          <a:p>
            <a:pPr algn="r"/>
            <a:r>
              <a:rPr lang="en-US" sz="7200" spc="400" dirty="0"/>
              <a:t>Triggers</a:t>
            </a:r>
            <a:endParaRPr lang="en-US" sz="72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08228" y="5560806"/>
            <a:ext cx="8578699" cy="916194"/>
          </a:xfrm>
        </p:spPr>
        <p:txBody>
          <a:bodyPr>
            <a:normAutofit/>
          </a:bodyPr>
          <a:lstStyle/>
          <a:p>
            <a:pPr algn="l"/>
            <a:r>
              <a:rPr lang="en-US" dirty="0"/>
              <a:t>Tim Smith</a:t>
            </a:r>
          </a:p>
          <a:p>
            <a:pPr algn="l"/>
            <a:r>
              <a:rPr lang="en-US" dirty="0"/>
              <a:t>Fiona Schwallie</a:t>
            </a:r>
          </a:p>
          <a:p>
            <a:pPr algn="l"/>
            <a:endParaRPr lang="en-US" sz="1000"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dirty="0">
                <a:solidFill>
                  <a:schemeClr val="tx1">
                    <a:lumMod val="75000"/>
                    <a:lumOff val="25000"/>
                  </a:schemeClr>
                </a:solidFill>
              </a:rPr>
              <a:t>The core competency that we have chosen this week is </a:t>
            </a:r>
            <a:r>
              <a:rPr lang="en-US" b="0" i="0" dirty="0">
                <a:solidFill>
                  <a:schemeClr val="tx1">
                    <a:lumMod val="75000"/>
                    <a:lumOff val="25000"/>
                  </a:schemeClr>
                </a:solidFill>
                <a:effectLst/>
                <a:latin typeface="Lato Extended"/>
              </a:rPr>
              <a:t>Data Manipulation Language (DML) triggers</a:t>
            </a:r>
            <a:r>
              <a:rPr lang="en-US" dirty="0">
                <a:solidFill>
                  <a:schemeClr val="tx1">
                    <a:lumMod val="75000"/>
                    <a:lumOff val="25000"/>
                  </a:schemeClr>
                </a:solidFill>
              </a:rPr>
              <a:t>. Here we will learn more about the </a:t>
            </a:r>
            <a:r>
              <a:rPr lang="en-US" b="0" i="0" dirty="0">
                <a:solidFill>
                  <a:schemeClr val="tx1">
                    <a:lumMod val="75000"/>
                    <a:lumOff val="25000"/>
                  </a:schemeClr>
                </a:solidFill>
                <a:effectLst/>
                <a:latin typeface="Lato Extended"/>
              </a:rPr>
              <a:t>Understand how to use inline DML triggers </a:t>
            </a:r>
            <a:r>
              <a:rPr lang="en-US" dirty="0">
                <a:solidFill>
                  <a:schemeClr val="tx1">
                    <a:lumMod val="75000"/>
                    <a:lumOff val="25000"/>
                  </a:schemeClr>
                </a:solidFill>
              </a:rPr>
              <a:t>as well as understand how to us autonomous DML triggers. </a:t>
            </a:r>
          </a:p>
          <a:p>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title"/>
          </p:nvPr>
        </p:nvSpPr>
        <p:spPr>
          <a:xfrm>
            <a:off x="1348921" y="270935"/>
            <a:ext cx="8825657" cy="1710266"/>
          </a:xfrm>
        </p:spPr>
        <p:txBody>
          <a:bodyPr/>
          <a:lstStyle/>
          <a:p>
            <a:pPr algn="ctr"/>
            <a:r>
              <a:rPr lang="en-US" b="1" cap="all" spc="400" dirty="0">
                <a:solidFill>
                  <a:schemeClr val="bg1"/>
                </a:solidFill>
                <a:latin typeface="+mn-lt"/>
              </a:rPr>
              <a:t>Understand how to use inline DML triggers.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body" idx="1"/>
          </p:nvPr>
        </p:nvSpPr>
        <p:spPr>
          <a:xfrm>
            <a:off x="1579418" y="2175164"/>
            <a:ext cx="9088581" cy="4411901"/>
          </a:xfrm>
        </p:spPr>
        <p:txBody>
          <a:bodyPr>
            <a:normAutofit/>
          </a:bodyPr>
          <a:lstStyle/>
          <a:p>
            <a:r>
              <a:rPr lang="en-US" dirty="0"/>
              <a:t>DML triggers can fire before or after INSERT, UPDATE, and DELETE statements. DML triggers can be statement- or row-level activities. Statement-level triggers fire and perform a statement or set of statements once no matter how many rows are affected by the DML event. Row-level triggers fire and perform a statement or set of statements for each row changed by a DML statement. </a:t>
            </a:r>
            <a:br>
              <a:rPr lang="en-US" dirty="0"/>
            </a:br>
            <a:r>
              <a:rPr lang="en-US" dirty="0"/>
              <a:t>A principal caveat of triggers that manage data changes is that you cannot use SQL Data Control Language (DCL) in them, unless you declare the trigger as autonomous. When triggers run inside the scope of a transaction, they disallow setting a SAVEPOINT or performing either a ROLLBACK or COMMIT statement. Likewise, they can’t have a DCL statement in the execution path of any function or procedure that they call.</a:t>
            </a:r>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The prototype for building DML triggers is: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10352540" y="295729"/>
            <a:ext cx="838199" cy="767687"/>
          </a:xfrm>
        </p:spPr>
        <p:txBody>
          <a:bodyPr>
            <a:normAutofit/>
          </a:bodyPr>
          <a:lstStyle/>
          <a:p>
            <a:pPr>
              <a:spcAft>
                <a:spcPts val="600"/>
              </a:spcAft>
            </a:pPr>
            <a:fld id="{D8DA9DAA-006C-4F4B-980E-E3DF019B24E2}" type="slidenum">
              <a:rPr lang="en-US" b="1" cap="all" spc="100">
                <a:solidFill>
                  <a:srgbClr val="FFFFFF"/>
                </a:solidFill>
              </a:rPr>
              <a:pPr>
                <a:spcAft>
                  <a:spcPts val="600"/>
                </a:spcAft>
              </a:pPr>
              <a:t>4</a:t>
            </a:fld>
            <a:endParaRPr lang="en-US" b="1" cap="all" spc="100">
              <a:solidFill>
                <a:srgbClr val="FFFFFF"/>
              </a:solidFill>
            </a:endParaRPr>
          </a:p>
        </p:txBody>
      </p:sp>
      <p:sp useBgFill="1">
        <p:nvSpPr>
          <p:cNvPr id="22" name="Freeform: Shape 2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3" name="Content Placeholder 12">
            <a:extLst>
              <a:ext uri="{FF2B5EF4-FFF2-40B4-BE49-F238E27FC236}">
                <a16:creationId xmlns:a16="http://schemas.microsoft.com/office/drawing/2014/main" id="{8CFF0A62-3CC7-6E1F-F7AB-4C4DBCBDBABF}"/>
              </a:ext>
            </a:extLst>
          </p:cNvPr>
          <p:cNvSpPr>
            <a:spLocks noGrp="1"/>
          </p:cNvSpPr>
          <p:nvPr>
            <p:ph idx="1"/>
          </p:nvPr>
        </p:nvSpPr>
        <p:spPr>
          <a:xfrm>
            <a:off x="648931" y="2548281"/>
            <a:ext cx="5122606" cy="3658689"/>
          </a:xfrm>
        </p:spPr>
        <p:txBody>
          <a:bodyPr>
            <a:normAutofit fontScale="85000" lnSpcReduction="10000"/>
          </a:bodyPr>
          <a:lstStyle/>
          <a:p>
            <a:pPr>
              <a:buClr>
                <a:schemeClr val="tx2">
                  <a:lumMod val="75000"/>
                </a:schemeClr>
              </a:buClr>
            </a:pPr>
            <a:r>
              <a:rPr lang="en-US" dirty="0"/>
              <a:t>Oracle Database 11g Release 2 added the EDITIONABLE or NONEDITIONABLE feature of DML triggers. It allows different trigger behaviors in various editions of the Oracle database.</a:t>
            </a:r>
          </a:p>
          <a:p>
            <a:pPr>
              <a:buClr>
                <a:schemeClr val="tx2">
                  <a:lumMod val="75000"/>
                </a:schemeClr>
              </a:buClr>
            </a:pPr>
            <a:r>
              <a:rPr lang="en-US" dirty="0"/>
              <a:t>The BEFORE or AFTER clause determines whether the trigger fires before or after the change is written to your local copy of the data</a:t>
            </a:r>
          </a:p>
          <a:p>
            <a:pPr>
              <a:buClr>
                <a:schemeClr val="tx2">
                  <a:lumMod val="75000"/>
                </a:schemeClr>
              </a:buClr>
            </a:pPr>
            <a:r>
              <a:rPr lang="en-US" dirty="0"/>
              <a:t>There are two options for DML triggers. You can declare them as statement-level triggers, which are also known as table-level triggers, or you can declare them as row-level triggers.</a:t>
            </a:r>
          </a:p>
        </p:txBody>
      </p:sp>
      <p:pic>
        <p:nvPicPr>
          <p:cNvPr id="6" name="Content Placeholder 5">
            <a:extLst>
              <a:ext uri="{FF2B5EF4-FFF2-40B4-BE49-F238E27FC236}">
                <a16:creationId xmlns:a16="http://schemas.microsoft.com/office/drawing/2014/main" id="{1F713209-DEC7-6B39-C6D4-C3C5805A5F0A}"/>
              </a:ext>
            </a:extLst>
          </p:cNvPr>
          <p:cNvPicPr>
            <a:picLocks noChangeAspect="1"/>
          </p:cNvPicPr>
          <p:nvPr/>
        </p:nvPicPr>
        <p:blipFill>
          <a:blip r:embed="rId2"/>
          <a:stretch>
            <a:fillRect/>
          </a:stretch>
        </p:blipFill>
        <p:spPr>
          <a:xfrm>
            <a:off x="6091916" y="2682976"/>
            <a:ext cx="5851555" cy="3022689"/>
          </a:xfrm>
          <a:prstGeom prst="rect">
            <a:avLst/>
          </a:prstGeom>
          <a:effectLst/>
        </p:spPr>
      </p:pic>
    </p:spTree>
    <p:extLst>
      <p:ext uri="{BB962C8B-B14F-4D97-AF65-F5344CB8AC3E}">
        <p14:creationId xmlns:p14="http://schemas.microsoft.com/office/powerpoint/2010/main" val="7839144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4C17-79C4-5297-2280-2E384AE6FF38}"/>
              </a:ext>
            </a:extLst>
          </p:cNvPr>
          <p:cNvSpPr>
            <a:spLocks noGrp="1"/>
          </p:cNvSpPr>
          <p:nvPr>
            <p:ph type="title"/>
          </p:nvPr>
        </p:nvSpPr>
        <p:spPr/>
        <p:txBody>
          <a:bodyPr/>
          <a:lstStyle/>
          <a:p>
            <a:r>
              <a:rPr lang="en-US" dirty="0"/>
              <a:t>Autonomous DML Triggers</a:t>
            </a:r>
          </a:p>
        </p:txBody>
      </p:sp>
      <p:sp>
        <p:nvSpPr>
          <p:cNvPr id="3" name="Content Placeholder 2">
            <a:extLst>
              <a:ext uri="{FF2B5EF4-FFF2-40B4-BE49-F238E27FC236}">
                <a16:creationId xmlns:a16="http://schemas.microsoft.com/office/drawing/2014/main" id="{F2B3A47B-6C0E-1981-958A-E62F6613A8E9}"/>
              </a:ext>
            </a:extLst>
          </p:cNvPr>
          <p:cNvSpPr>
            <a:spLocks noGrp="1"/>
          </p:cNvSpPr>
          <p:nvPr>
            <p:ph idx="1"/>
          </p:nvPr>
        </p:nvSpPr>
        <p:spPr/>
        <p:txBody>
          <a:bodyPr/>
          <a:lstStyle/>
          <a:p>
            <a:pPr>
              <a:buFont typeface="Arial" panose="020B0604020202020204" pitchFamily="34" charset="0"/>
              <a:buChar char="•"/>
            </a:pPr>
            <a:r>
              <a:rPr lang="en-US" dirty="0"/>
              <a:t>Autonomous DML Triggers are when you set a block into an autonomous transaction. With this you isolate the DML in that block from the caller's transaction context. That block becomes an independent transaction that is started by another transaction, referred to as the main transaction.</a:t>
            </a:r>
          </a:p>
          <a:p>
            <a:pPr>
              <a:buFont typeface="Arial" panose="020B0604020202020204" pitchFamily="34" charset="0"/>
              <a:buChar char="•"/>
            </a:pPr>
            <a:r>
              <a:rPr lang="en-US" dirty="0"/>
              <a:t>Within the autonomous transaction block, the main transaction is suspended. You perform your SQL operations, commit or roll back those operations, and resume the main transaction.</a:t>
            </a:r>
          </a:p>
        </p:txBody>
      </p:sp>
      <p:sp>
        <p:nvSpPr>
          <p:cNvPr id="4" name="Date Placeholder 3">
            <a:extLst>
              <a:ext uri="{FF2B5EF4-FFF2-40B4-BE49-F238E27FC236}">
                <a16:creationId xmlns:a16="http://schemas.microsoft.com/office/drawing/2014/main" id="{788C651B-8434-6DFD-EEB5-7193510E35D9}"/>
              </a:ext>
            </a:extLst>
          </p:cNvPr>
          <p:cNvSpPr>
            <a:spLocks noGrp="1"/>
          </p:cNvSpPr>
          <p:nvPr>
            <p:ph type="dt" sz="half" idx="10"/>
          </p:nvPr>
        </p:nvSpPr>
        <p:spPr/>
        <p:txBody>
          <a:bodyPr/>
          <a:lstStyle/>
          <a:p>
            <a:fld id="{10AE89D0-CB0A-42D2-8D34-2E7EC4C94FA7}" type="datetime1">
              <a:rPr lang="en-US" smtClean="0"/>
              <a:t>3/13/2023</a:t>
            </a:fld>
            <a:endParaRPr lang="en-US" dirty="0"/>
          </a:p>
        </p:txBody>
      </p:sp>
      <p:sp>
        <p:nvSpPr>
          <p:cNvPr id="5" name="Footer Placeholder 4">
            <a:extLst>
              <a:ext uri="{FF2B5EF4-FFF2-40B4-BE49-F238E27FC236}">
                <a16:creationId xmlns:a16="http://schemas.microsoft.com/office/drawing/2014/main" id="{875DE3BF-AF14-79E4-C044-840F26129E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68698E-DBA2-72A8-3C64-5E957BC7E0B0}"/>
              </a:ext>
            </a:extLst>
          </p:cNvPr>
          <p:cNvSpPr>
            <a:spLocks noGrp="1"/>
          </p:cNvSpPr>
          <p:nvPr>
            <p:ph type="sldNum" sz="quarter" idx="12"/>
          </p:nvPr>
        </p:nvSpPr>
        <p:spPr/>
        <p:txBody>
          <a:bodyPr/>
          <a:lstStyle/>
          <a:p>
            <a:fld id="{D8DA9DAA-006C-4F4B-980E-E3DF019B24E2}" type="slidenum">
              <a:rPr lang="en-US" smtClean="0"/>
              <a:t>5</a:t>
            </a:fld>
            <a:endParaRPr lang="en-US" dirty="0"/>
          </a:p>
        </p:txBody>
      </p:sp>
    </p:spTree>
    <p:extLst>
      <p:ext uri="{BB962C8B-B14F-4D97-AF65-F5344CB8AC3E}">
        <p14:creationId xmlns:p14="http://schemas.microsoft.com/office/powerpoint/2010/main" val="263631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C783-3461-9911-EB96-13CA723B3058}"/>
              </a:ext>
            </a:extLst>
          </p:cNvPr>
          <p:cNvSpPr>
            <a:spLocks noGrp="1"/>
          </p:cNvSpPr>
          <p:nvPr>
            <p:ph type="title"/>
          </p:nvPr>
        </p:nvSpPr>
        <p:spPr/>
        <p:txBody>
          <a:bodyPr/>
          <a:lstStyle/>
          <a:p>
            <a:r>
              <a:rPr lang="en-US" dirty="0"/>
              <a:t>Examples of Autonomous Transactions</a:t>
            </a:r>
          </a:p>
        </p:txBody>
      </p:sp>
      <p:sp>
        <p:nvSpPr>
          <p:cNvPr id="6" name="Slide Number Placeholder 5">
            <a:extLst>
              <a:ext uri="{FF2B5EF4-FFF2-40B4-BE49-F238E27FC236}">
                <a16:creationId xmlns:a16="http://schemas.microsoft.com/office/drawing/2014/main" id="{89E51518-D418-03EC-00F6-BFDBC376F4CC}"/>
              </a:ext>
            </a:extLst>
          </p:cNvPr>
          <p:cNvSpPr>
            <a:spLocks noGrp="1"/>
          </p:cNvSpPr>
          <p:nvPr>
            <p:ph type="sldNum" sz="quarter" idx="12"/>
          </p:nvPr>
        </p:nvSpPr>
        <p:spPr/>
        <p:txBody>
          <a:bodyPr/>
          <a:lstStyle/>
          <a:p>
            <a:fld id="{D8DA9DAA-006C-4F4B-980E-E3DF019B24E2}" type="slidenum">
              <a:rPr lang="en-US" smtClean="0"/>
              <a:t>6</a:t>
            </a:fld>
            <a:endParaRPr lang="en-US" dirty="0"/>
          </a:p>
        </p:txBody>
      </p:sp>
      <p:pic>
        <p:nvPicPr>
          <p:cNvPr id="9" name="Picture 8" descr="Diagram&#10;&#10;Description automatically generated">
            <a:extLst>
              <a:ext uri="{FF2B5EF4-FFF2-40B4-BE49-F238E27FC236}">
                <a16:creationId xmlns:a16="http://schemas.microsoft.com/office/drawing/2014/main" id="{A35985EA-0B70-CBB6-4CBF-35C7DDE24318}"/>
              </a:ext>
            </a:extLst>
          </p:cNvPr>
          <p:cNvPicPr>
            <a:picLocks noChangeAspect="1"/>
          </p:cNvPicPr>
          <p:nvPr/>
        </p:nvPicPr>
        <p:blipFill>
          <a:blip r:embed="rId2"/>
          <a:stretch>
            <a:fillRect/>
          </a:stretch>
        </p:blipFill>
        <p:spPr>
          <a:xfrm>
            <a:off x="646111" y="1943100"/>
            <a:ext cx="7530860" cy="4708509"/>
          </a:xfrm>
          <a:prstGeom prst="rect">
            <a:avLst/>
          </a:prstGeom>
        </p:spPr>
      </p:pic>
      <p:sp>
        <p:nvSpPr>
          <p:cNvPr id="13" name="TextBox 12">
            <a:extLst>
              <a:ext uri="{FF2B5EF4-FFF2-40B4-BE49-F238E27FC236}">
                <a16:creationId xmlns:a16="http://schemas.microsoft.com/office/drawing/2014/main" id="{D96D57C1-A180-4BA1-A48F-4ABDF56F2581}"/>
              </a:ext>
            </a:extLst>
          </p:cNvPr>
          <p:cNvSpPr txBox="1"/>
          <p:nvPr/>
        </p:nvSpPr>
        <p:spPr>
          <a:xfrm>
            <a:off x="8367623" y="1943100"/>
            <a:ext cx="370073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image to the left is an example of where you would insert the autonomous transaction. </a:t>
            </a:r>
          </a:p>
          <a:p>
            <a:pPr marL="285750" indent="-285750">
              <a:buFont typeface="Arial" panose="020B0604020202020204" pitchFamily="34" charset="0"/>
              <a:buChar char="•"/>
            </a:pPr>
            <a:r>
              <a:rPr lang="en-US" dirty="0"/>
              <a:t>You begin with inserting the word PRAGMA.</a:t>
            </a:r>
          </a:p>
          <a:p>
            <a:pPr marL="285750" indent="-285750">
              <a:buFont typeface="Arial" panose="020B0604020202020204" pitchFamily="34" charset="0"/>
              <a:buChar char="•"/>
            </a:pPr>
            <a:r>
              <a:rPr lang="en-US" dirty="0"/>
              <a:t>Pragma simply instructs the PL/SQL compiler to establish a PL/SQL block as autonomous or independent.</a:t>
            </a:r>
          </a:p>
        </p:txBody>
      </p:sp>
    </p:spTree>
    <p:extLst>
      <p:ext uri="{BB962C8B-B14F-4D97-AF65-F5344CB8AC3E}">
        <p14:creationId xmlns:p14="http://schemas.microsoft.com/office/powerpoint/2010/main" val="351675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p:txBody>
          <a:bodyPr/>
          <a:lstStyle/>
          <a:p>
            <a:r>
              <a:rPr lang="en-US" sz="3600" dirty="0"/>
              <a:t>Thank You</a:t>
            </a:r>
            <a:endParaRPr lang="en-US" dirty="0"/>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8" name="Picture Placeholder 7" descr="mountains at sunset">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2"/>
          <a:srcRect/>
          <a:stretch/>
        </p:blipFill>
        <p:spPr/>
      </p:pic>
    </p:spTree>
    <p:extLst>
      <p:ext uri="{BB962C8B-B14F-4D97-AF65-F5344CB8AC3E}">
        <p14:creationId xmlns:p14="http://schemas.microsoft.com/office/powerpoint/2010/main" val="3561473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1462</TotalTime>
  <Words>440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Lato Extended</vt:lpstr>
      <vt:lpstr>Wingdings 3</vt:lpstr>
      <vt:lpstr>Ion</vt:lpstr>
      <vt:lpstr>Triggers</vt:lpstr>
      <vt:lpstr>Introduction</vt:lpstr>
      <vt:lpstr>Understand how to use inline DML triggers.</vt:lpstr>
      <vt:lpstr>The prototype for building DML triggers is:</vt:lpstr>
      <vt:lpstr>Autonomous DML Triggers</vt:lpstr>
      <vt:lpstr>Examples of Autonomous Transactions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Triggers</dc:title>
  <dc:creator>Fiona Schwallie</dc:creator>
  <cp:lastModifiedBy>Tim Smith</cp:lastModifiedBy>
  <cp:revision>2</cp:revision>
  <dcterms:created xsi:type="dcterms:W3CDTF">2023-03-12T18:54:00Z</dcterms:created>
  <dcterms:modified xsi:type="dcterms:W3CDTF">2023-03-14T02:43:34Z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