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sldIdLst>
    <p:sldId id="256" r:id="rId5"/>
    <p:sldId id="257" r:id="rId6"/>
    <p:sldId id="276" r:id="rId7"/>
    <p:sldId id="278" r:id="rId8"/>
    <p:sldId id="279" r:id="rId9"/>
    <p:sldId id="280" r:id="rId10"/>
    <p:sldId id="281" r:id="rId11"/>
    <p:sldId id="282" r:id="rId12"/>
    <p:sldId id="283" r:id="rId13"/>
    <p:sldId id="267" r:id="rId14"/>
    <p:sldId id="284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18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1/10/2023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1/10/2023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1/10/2023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1/10/2023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1/10/2023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1/10/2023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1/10/2023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1/10/2023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1/10/2023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1/10/2023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1/10/2023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1/10/2023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byui.instructure.com/courses/221906/pages/w02-study-data-analysis-roles-and-responsibilities" TargetMode="External"/><Relationship Id="rId3" Type="http://schemas.openxmlformats.org/officeDocument/2006/relationships/hyperlink" Target="https://en.wikipedia.org/wiki/Star_schema" TargetMode="External"/><Relationship Id="rId7" Type="http://schemas.openxmlformats.org/officeDocument/2006/relationships/hyperlink" Target="https://www.simplilearn.com/data-analyst-job-description-article#:~:text=What%20are%20the%20duties%20and,interpreting%20trends%20from%20the%20data" TargetMode="External"/><Relationship Id="rId2" Type="http://schemas.openxmlformats.org/officeDocument/2006/relationships/hyperlink" Target="https://www.educba.com/kimball-vs-inm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hemoderndeveloper.com/the-modern-developer/data-modeling-third-normal-form/" TargetMode="External"/><Relationship Id="rId5" Type="http://schemas.openxmlformats.org/officeDocument/2006/relationships/hyperlink" Target="https://www.phdata.io/blog/how-to-model-and-choose-the-right-data-model/" TargetMode="External"/><Relationship Id="rId4" Type="http://schemas.openxmlformats.org/officeDocument/2006/relationships/hyperlink" Target="https://www.singlestore.com/blog/third-normal-form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 dirty="0"/>
              <a:t>Kimball and </a:t>
            </a:r>
            <a:r>
              <a:rPr lang="en-US" dirty="0" err="1"/>
              <a:t>Inmon</a:t>
            </a:r>
            <a:r>
              <a:rPr lang="en-US" dirty="0"/>
              <a:t> Methodologies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en-US" dirty="0"/>
              <a:t>Tim Smith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Throughout this presentation we compared and contrasted Kimball and </a:t>
            </a:r>
            <a:r>
              <a:rPr lang="en-US" dirty="0" err="1"/>
              <a:t>Inmon</a:t>
            </a:r>
            <a:r>
              <a:rPr lang="en-US" dirty="0"/>
              <a:t> methodologies</a:t>
            </a:r>
          </a:p>
          <a:p>
            <a:r>
              <a:rPr lang="en-US" dirty="0"/>
              <a:t>With this, we learned how Kimball used the Bottom Approach</a:t>
            </a:r>
          </a:p>
          <a:p>
            <a:r>
              <a:rPr lang="en-US" dirty="0" err="1"/>
              <a:t>Inmon</a:t>
            </a:r>
            <a:r>
              <a:rPr lang="en-US" dirty="0"/>
              <a:t> follows the Top-down approach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38329-E174-7440-8FD5-179A15324C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7FA0C2EE-8499-394A-A22C-DABDB4752AEE}" type="datetime1">
              <a:rPr lang="en-US" smtClean="0"/>
              <a:pPr/>
              <a:t>1/10/2023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D8152-D9C3-204A-9444-45CD4F180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Kimball and </a:t>
            </a:r>
            <a:r>
              <a:rPr lang="en-US" dirty="0" err="1"/>
              <a:t>Inmon</a:t>
            </a:r>
            <a:r>
              <a:rPr lang="en-US" dirty="0"/>
              <a:t> Methodologies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CDE4D-889D-2297-DDEF-209386009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2D75C-D267-5955-02CF-376C8FE52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412454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1800" dirty="0">
                <a:hlinkClick r:id="rId2"/>
              </a:rPr>
              <a:t>https://www.educba.com/kimball-vs-inmon/</a:t>
            </a:r>
            <a:endParaRPr lang="en-US" sz="1800" dirty="0"/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hlinkClick r:id="rId3"/>
              </a:rPr>
              <a:t>https://en.wikipedia.org/wiki/Star_schema</a:t>
            </a:r>
            <a:endParaRPr lang="en-US" sz="1800" dirty="0"/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chrome-extension://</a:t>
            </a:r>
            <a:r>
              <a:rPr lang="en-US" sz="1800" dirty="0" err="1"/>
              <a:t>efaidnbmnnnibpcajpcglclefindmkaj</a:t>
            </a:r>
            <a:r>
              <a:rPr lang="en-US" sz="1800" dirty="0"/>
              <a:t>/http://download.101com.com/pub/tdwi/files/DW_Architecture_BIS3_Presentation.pdf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hlinkClick r:id="rId4"/>
              </a:rPr>
              <a:t>https://www.singlestore.com/blog/third-normal-form/</a:t>
            </a:r>
            <a:endParaRPr lang="en-US" sz="1800" dirty="0"/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hlinkClick r:id="rId5"/>
              </a:rPr>
              <a:t>https://www.phdata.io/blog/how-to-model-and-choose-the-right-data-model/</a:t>
            </a:r>
            <a:endParaRPr lang="en-US" sz="1800" dirty="0"/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hlinkClick r:id="rId6"/>
              </a:rPr>
              <a:t>http://themoderndeveloper.com/the-modern-developer/data-modeling-third-normal-form/</a:t>
            </a:r>
            <a:endParaRPr lang="en-US" sz="1800" dirty="0"/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hlinkClick r:id="rId7"/>
              </a:rPr>
              <a:t>https://www.simplilearn.com/data-analyst-job-description-article#:~:text=What%20are%20the%20duties%20and,interpreting%20trends%20from%20the%20data</a:t>
            </a:r>
            <a:r>
              <a:rPr lang="en-US" sz="18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hlinkClick r:id="rId8"/>
              </a:rPr>
              <a:t>https://byui.instructure.com/courses/221906/pages/w02-study-data-analysis-roles-and-responsibilities</a:t>
            </a:r>
            <a:endParaRPr lang="en-US" sz="1800" dirty="0"/>
          </a:p>
          <a:p>
            <a:pPr marL="514350" indent="-514350">
              <a:buFont typeface="+mj-lt"/>
              <a:buAutoNum type="arabicPeriod"/>
            </a:pPr>
            <a:endParaRPr lang="en-US" sz="1800" dirty="0"/>
          </a:p>
          <a:p>
            <a:pPr marL="514350" indent="-514350">
              <a:buFont typeface="+mj-lt"/>
              <a:buAutoNum type="arabicPeriod"/>
            </a:pPr>
            <a:endParaRPr lang="en-US" sz="1800" dirty="0"/>
          </a:p>
          <a:p>
            <a:pPr marL="514350" indent="-514350">
              <a:buFont typeface="+mj-lt"/>
              <a:buAutoNum type="arabicPeriod"/>
            </a:pPr>
            <a:endParaRPr lang="en-US" sz="1800" dirty="0"/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8764F-51F3-21B0-4BCE-E8BE1B266CA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1/10/2023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1190E-FF3E-8062-F96D-0A51897CB0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Kimball and </a:t>
            </a:r>
            <a:r>
              <a:rPr lang="en-US" dirty="0" err="1"/>
              <a:t>Inmon</a:t>
            </a:r>
            <a:r>
              <a:rPr lang="en-US" dirty="0"/>
              <a:t> Methodologies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D52A4-E510-4B4B-20FB-B4CCA66874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785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rmAutofit/>
          </a:bodyPr>
          <a:lstStyle/>
          <a:p>
            <a:r>
              <a:rPr lang="en-US" dirty="0"/>
              <a:t>Tim Smith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Kimball vs </a:t>
            </a:r>
            <a:r>
              <a:rPr lang="en-US" dirty="0" err="1"/>
              <a:t>Inmon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Star schema, dimension, and fact table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How Corporate Information Factory differ from star schema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End user impact using star schema vs third normal form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Is star or third more user friendly?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What role does a data analysis do?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Data steward vs data engineer vs data analyst vs data scientist vs data architect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Summary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References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1/10/2023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Kimball and </a:t>
            </a:r>
            <a:r>
              <a:rPr lang="en-US" dirty="0" err="1"/>
              <a:t>Inmon</a:t>
            </a:r>
            <a:r>
              <a:rPr lang="en-US" dirty="0"/>
              <a:t> Methodologies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CDB43-092E-0733-4E8D-7902B9F9B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27142-1FFB-2A22-C914-E85957F73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2528203"/>
            <a:ext cx="4741273" cy="365693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D5968"/>
                </a:solidFill>
                <a:effectLst/>
                <a:latin typeface="Nunito Sans" panose="020B0604020202020204" pitchFamily="2" charset="0"/>
              </a:rPr>
              <a:t>It takes a relatively lesser amount of time to implement.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D5968"/>
                </a:solidFill>
                <a:effectLst/>
                <a:latin typeface="Nunito Sans" panose="020B0604020202020204" pitchFamily="2" charset="0"/>
              </a:rPr>
              <a:t>Kimball-based design maintenance is difficult.</a:t>
            </a:r>
            <a:endParaRPr lang="en-US" dirty="0">
              <a:solidFill>
                <a:srgbClr val="4D5968"/>
              </a:solidFill>
              <a:latin typeface="Nunito Sans" panose="020B0604020202020204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D5968"/>
                </a:solidFill>
                <a:effectLst/>
                <a:latin typeface="Nunito Sans" pitchFamily="2" charset="0"/>
              </a:rPr>
              <a:t>Kimball-based data warehouses can be set up quickly.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D5968"/>
                </a:solidFill>
                <a:effectLst/>
                <a:latin typeface="Nunito Sans" pitchFamily="2" charset="0"/>
              </a:rPr>
              <a:t>Kimball, on the other hand, requires a generalist team to implement.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D5968"/>
                </a:solidFill>
                <a:effectLst/>
                <a:latin typeface="Nunito Sans" pitchFamily="2" charset="0"/>
              </a:rPr>
              <a:t>It follows Bottom Approach.</a:t>
            </a:r>
            <a:endParaRPr lang="en-US" dirty="0">
              <a:solidFill>
                <a:srgbClr val="4D5968"/>
              </a:solidFill>
              <a:latin typeface="Nunito Sans" pitchFamily="2" charset="0"/>
            </a:endParaRPr>
          </a:p>
          <a:p>
            <a:r>
              <a:rPr lang="en-US" b="0" i="0" dirty="0">
                <a:solidFill>
                  <a:srgbClr val="4D5968"/>
                </a:solidFill>
                <a:effectLst/>
                <a:latin typeface="Nunito Sans" pitchFamily="2" charset="0"/>
              </a:rPr>
              <a:t>Reference 1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B3D7F-845F-8BAA-DEEA-ED11F49B214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1583C39-01BF-7F43-854C-FBB4E9AB6B0C}" type="datetime1">
              <a:rPr lang="en-US" smtClean="0"/>
              <a:pPr/>
              <a:t>1/10/2023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26019-8530-599D-750B-DB55D320F7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Kimball and </a:t>
            </a:r>
            <a:r>
              <a:rPr lang="en-US" dirty="0" err="1"/>
              <a:t>Inmon</a:t>
            </a:r>
            <a:r>
              <a:rPr lang="en-US" dirty="0"/>
              <a:t> Methodologies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843F6-E1A6-2453-502B-28F8670B69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38DFA06-D8EC-BF4C-8DB3-B628F90CBDD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315660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D5968"/>
                </a:solidFill>
                <a:effectLst/>
                <a:latin typeface="Nunito Sans" pitchFamily="2" charset="0"/>
              </a:rPr>
              <a:t>It is quite a complex method; it takes a quite bit of time to implement.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D5968"/>
                </a:solidFill>
                <a:effectLst/>
                <a:latin typeface="Nunito Sans" pitchFamily="2" charset="0"/>
              </a:rPr>
              <a:t>Maintaining an </a:t>
            </a:r>
            <a:r>
              <a:rPr lang="en-US" b="0" i="0" dirty="0" err="1">
                <a:solidFill>
                  <a:srgbClr val="4D5968"/>
                </a:solidFill>
                <a:effectLst/>
                <a:latin typeface="Nunito Sans" pitchFamily="2" charset="0"/>
              </a:rPr>
              <a:t>Inmon</a:t>
            </a:r>
            <a:r>
              <a:rPr lang="en-US" b="0" i="0" dirty="0">
                <a:solidFill>
                  <a:srgbClr val="4D5968"/>
                </a:solidFill>
                <a:effectLst/>
                <a:latin typeface="Nunito Sans" pitchFamily="2" charset="0"/>
              </a:rPr>
              <a:t>-based data warehouse is easy.</a:t>
            </a:r>
            <a:endParaRPr lang="en-US" dirty="0">
              <a:solidFill>
                <a:srgbClr val="4D5968"/>
              </a:solidFill>
              <a:latin typeface="Nunito Sans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D5968"/>
                </a:solidFill>
                <a:effectLst/>
                <a:latin typeface="Nunito Sans" pitchFamily="2" charset="0"/>
              </a:rPr>
              <a:t>The </a:t>
            </a:r>
            <a:r>
              <a:rPr lang="en-US" dirty="0" err="1">
                <a:solidFill>
                  <a:srgbClr val="4D5968"/>
                </a:solidFill>
                <a:latin typeface="Nunito Sans" pitchFamily="2" charset="0"/>
              </a:rPr>
              <a:t>I</a:t>
            </a:r>
            <a:r>
              <a:rPr lang="en-US" b="0" i="0" dirty="0" err="1">
                <a:solidFill>
                  <a:srgbClr val="4D5968"/>
                </a:solidFill>
                <a:effectLst/>
                <a:latin typeface="Nunito Sans" pitchFamily="2" charset="0"/>
              </a:rPr>
              <a:t>nmon</a:t>
            </a:r>
            <a:r>
              <a:rPr lang="en-US" b="0" i="0" dirty="0">
                <a:solidFill>
                  <a:srgbClr val="4D5968"/>
                </a:solidFill>
                <a:effectLst/>
                <a:latin typeface="Nunito Sans" pitchFamily="2" charset="0"/>
              </a:rPr>
              <a:t>-based architecture of the data warehouse requires a longer startup 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D5968"/>
                </a:solidFill>
                <a:effectLst/>
                <a:latin typeface="Nunito Sans" pitchFamily="2" charset="0"/>
              </a:rPr>
              <a:t>It follows the Top-Down Approach.</a:t>
            </a:r>
            <a:endParaRPr lang="en-US" dirty="0"/>
          </a:p>
          <a:p>
            <a:endParaRPr lang="en-US" b="0" i="0" dirty="0">
              <a:solidFill>
                <a:srgbClr val="4D5968"/>
              </a:solidFill>
              <a:effectLst/>
              <a:latin typeface="Nunito Sans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C824495-E22E-3F5E-2863-4E3E068BAC3E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dirty="0"/>
              <a:t>Kimball					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A5461B9-64EE-D086-DF53-FE8E9CC4200C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dirty="0" err="1"/>
              <a:t>Inmon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443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E4A57-4D21-13BF-FA95-1D2BF5265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5EF2C-D058-F1F6-E15E-84042C089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301027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Simplest style of data mart schema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Most widely used to create data warehouses and dimensional data marts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Uses one or more fact tables</a:t>
            </a:r>
          </a:p>
          <a:p>
            <a:r>
              <a:rPr lang="en-US" dirty="0"/>
              <a:t>Reference 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64E44-446C-1D12-3EDC-CC50240B78C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B103E64-1627-9140-8127-1849FED275E1}" type="datetime1">
              <a:rPr lang="en-US" smtClean="0"/>
              <a:pPr/>
              <a:t>1/10/2023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AA331-23AB-4D7E-2A5E-F440FC277D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Kimball and </a:t>
            </a:r>
            <a:r>
              <a:rPr lang="en-US" dirty="0" err="1"/>
              <a:t>Inmon</a:t>
            </a:r>
            <a:r>
              <a:rPr lang="en-US" dirty="0"/>
              <a:t> Methodologies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2CFCBF-B4E0-0AD2-B4F8-147E9A3DA24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319299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Small number of records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Each record may have  a very large number of attributes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Define a wide variety of characteristics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Time, Geography, Product, Employee, and Range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174CDF-5D3C-E949-0C51-0313D4F941A9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dirty="0"/>
              <a:t>Star Schema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43DCF13-2DF4-2B9F-088F-9A276D3B78D9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dirty="0"/>
              <a:t>Dimension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110CC1E-1249-6D9D-552B-2011365ACB8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319299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Records measurements or metrics for a specific event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Consist of numeric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Low level of uniform detail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Transaction, Snapshot, and Accumulating snapshot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7F4BD1F-0BA2-650F-1713-6D5CAEB6B5EB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/>
              <a:t>Fact Table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3978F38-C415-3D51-4124-197FEF4B47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161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6DAA3-1007-9F0F-BF46-47F96B2BF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E166D-1B9E-DBAD-D217-CC7BDD12D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Top down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normalized to 3</a:t>
            </a:r>
            <a:r>
              <a:rPr lang="en-US" baseline="30000" dirty="0"/>
              <a:t>rd</a:t>
            </a:r>
            <a:r>
              <a:rPr lang="en-US" dirty="0"/>
              <a:t> Normal 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Enterprise data warehouse spawns data marts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Single repository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 specific structures for distinct purpose</a:t>
            </a:r>
          </a:p>
          <a:p>
            <a:r>
              <a:rPr lang="en-US" dirty="0"/>
              <a:t>Reference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D4EC0-E927-44F0-1A3E-77B60012EF1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1583C39-01BF-7F43-854C-FBB4E9AB6B0C}" type="datetime1">
              <a:rPr lang="en-US" smtClean="0"/>
              <a:pPr/>
              <a:t>1/10/2023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C0187-6E89-53DD-AF92-28B58CDF3F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Kimball and </a:t>
            </a:r>
            <a:r>
              <a:rPr lang="en-US" dirty="0" err="1"/>
              <a:t>Inmon</a:t>
            </a:r>
            <a:r>
              <a:rPr lang="en-US" dirty="0"/>
              <a:t> Methodologies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62650-AEC3-CCDE-A6CB-BD78C3D536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CCA24B0-6DB2-8BB7-46A4-59BC6F40C0B8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Multiple repositories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Separates business process data into facts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Could have many dimensions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Having dimensions with only few attributes</a:t>
            </a:r>
          </a:p>
          <a:p>
            <a:r>
              <a:rPr lang="en-US" dirty="0"/>
              <a:t>Reference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CE1753B-48F2-F76A-BF5D-BCABDFA1F7E8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dirty="0"/>
              <a:t>Corporate Information Factory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88AB373-E73A-9F50-17E3-297618179AFA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dirty="0"/>
              <a:t>Star Schema</a:t>
            </a:r>
          </a:p>
        </p:txBody>
      </p:sp>
    </p:spTree>
    <p:extLst>
      <p:ext uri="{BB962C8B-B14F-4D97-AF65-F5344CB8AC3E}">
        <p14:creationId xmlns:p14="http://schemas.microsoft.com/office/powerpoint/2010/main" val="3561903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EB77A-2D2C-0C89-A5A5-B93CC842B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22C37-6640-36FE-C68D-2BC0CAC79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Fact tables and dimension tables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Fact table records events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Dimension table are geared towards specific things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Reference 4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A0B57-610E-A17E-80F5-27D5AEF5767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1583C39-01BF-7F43-854C-FBB4E9AB6B0C}" type="datetime1">
              <a:rPr lang="en-US" smtClean="0"/>
              <a:pPr/>
              <a:t>1/10/2023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AD1FB-BE9A-D95D-925A-3B018C8BC6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Kimball and </a:t>
            </a:r>
            <a:r>
              <a:rPr lang="en-US" dirty="0" err="1"/>
              <a:t>Inmon</a:t>
            </a:r>
            <a:r>
              <a:rPr lang="en-US" dirty="0"/>
              <a:t> Methodologies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B9BBB-609E-C962-F1EB-39DE022592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8BBD143-FB62-7DFE-D575-437901089368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Non-key attributes are dependent on the primary key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Transitive dependencies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D570C4D-6002-EB44-1805-177525CE72A3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dirty="0"/>
              <a:t>Star Schema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3E4B3F6-20D9-FE6E-C5D2-5B6E919A0767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dirty="0"/>
              <a:t>Third Normal Form Model</a:t>
            </a:r>
          </a:p>
        </p:txBody>
      </p:sp>
    </p:spTree>
    <p:extLst>
      <p:ext uri="{BB962C8B-B14F-4D97-AF65-F5344CB8AC3E}">
        <p14:creationId xmlns:p14="http://schemas.microsoft.com/office/powerpoint/2010/main" val="836919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CF03-DF83-9B44-661F-35926A1B7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User Friendly?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D74CB-8733-941C-2948-06DF2F0A4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3006507"/>
          </a:xfrm>
        </p:spPr>
        <p:txBody>
          <a:bodyPr/>
          <a:lstStyle/>
          <a:p>
            <a:r>
              <a:rPr lang="en-US" dirty="0"/>
              <a:t>Pros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Simple queries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Simplified business reporting logic</a:t>
            </a:r>
          </a:p>
          <a:p>
            <a:r>
              <a:rPr lang="en-US" dirty="0"/>
              <a:t>Cons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integrity is not enforced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Don’t enforce many to many relationships</a:t>
            </a:r>
          </a:p>
          <a:p>
            <a:r>
              <a:rPr lang="en-US" dirty="0"/>
              <a:t>Reference 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7FA4C-5029-A2E9-C6E6-8F5E99CA882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1583C39-01BF-7F43-854C-FBB4E9AB6B0C}" type="datetime1">
              <a:rPr lang="en-US" smtClean="0"/>
              <a:pPr/>
              <a:t>1/10/2023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63AB8-2EE7-0BB9-C762-B95EF8F78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Kimball and </a:t>
            </a:r>
            <a:r>
              <a:rPr lang="en-US" dirty="0" err="1"/>
              <a:t>Inmon</a:t>
            </a:r>
            <a:r>
              <a:rPr lang="en-US" dirty="0"/>
              <a:t> Methodologies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36F3F-E11E-CC9D-C3F7-921EEFEF5D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06FEB5A-D50E-2BE7-40C8-E71F5A69967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Simple collection of tabular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tables, look up tables, and bridge tables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Reference 6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3228C0D-CE42-FD9C-8B06-65BD71ADEC86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dirty="0"/>
              <a:t>Star Schema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64D178C-4C27-4C34-30C0-B7F8E8A7DB49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dirty="0"/>
              <a:t>Third Normal Form Model</a:t>
            </a:r>
          </a:p>
        </p:txBody>
      </p:sp>
    </p:spTree>
    <p:extLst>
      <p:ext uri="{BB962C8B-B14F-4D97-AF65-F5344CB8AC3E}">
        <p14:creationId xmlns:p14="http://schemas.microsoft.com/office/powerpoint/2010/main" val="3402059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848E7-CCD9-4BBC-6FDF-D078ED6DD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54B12-39E0-D9F6-200E-2303EB11B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they do?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Analyze data using statistical techniques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Implement and maintain databases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Identifying, analyzing and interpreting trends in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Reference 7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4B268-7D0A-3A3D-9D37-C87E32C525F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1/10/2023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411C6-5864-F77D-96A7-D5798B4146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Kimball and </a:t>
            </a:r>
            <a:r>
              <a:rPr lang="en-US" dirty="0" err="1"/>
              <a:t>Inmon</a:t>
            </a:r>
            <a:r>
              <a:rPr lang="en-US" dirty="0"/>
              <a:t> Methodologies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A38F7-2771-8BE7-999F-7C83DABCAB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732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B6664-1083-FD20-AC07-52C04F9C6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5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227730-26ED-C0E2-8F43-DF9B084CAB4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Data Steward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3D5270-2024-9031-21C0-903CB6C97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50429" y="3379791"/>
            <a:ext cx="2281237" cy="926742"/>
          </a:xfrm>
        </p:spPr>
        <p:txBody>
          <a:bodyPr/>
          <a:lstStyle/>
          <a:p>
            <a:r>
              <a:rPr lang="en-US" dirty="0"/>
              <a:t>Application DBA over data marts and warehouse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C250006-E945-DA1B-863C-453F880ACF1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Data Engineer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53EBFF5-EAED-395C-BDD6-24653710211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549397" y="3379790"/>
            <a:ext cx="2281237" cy="700245"/>
          </a:xfrm>
        </p:spPr>
        <p:txBody>
          <a:bodyPr/>
          <a:lstStyle/>
          <a:p>
            <a:r>
              <a:rPr lang="en-US" dirty="0"/>
              <a:t>Programmer or analyst who specializes in data-centric DevOps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E8E5EE-8101-EAD0-7A01-DCE84A39F87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Data Analyst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B635CB5-7418-9741-6B6D-D9D0528AE6BB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Wrangles data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373CAC5-855B-ECA5-D4AF-EFEE3DB8D6D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dirty="0"/>
              <a:t>Data Scientist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1E9CC91-FFC3-2087-CCD1-B7838F061788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/>
              <a:t>Wrangles data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763686D-7450-4E8C-787F-2976EC54CFB1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Data Architect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505F0058-BEA8-451B-B9A4-563859F933B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3549397" y="5429607"/>
            <a:ext cx="2281237" cy="479487"/>
          </a:xfrm>
        </p:spPr>
        <p:txBody>
          <a:bodyPr/>
          <a:lstStyle/>
          <a:p>
            <a:r>
              <a:rPr lang="en-US" dirty="0"/>
              <a:t>Product manager over data marts or warehouses</a:t>
            </a:r>
          </a:p>
        </p:txBody>
      </p:sp>
      <p:sp>
        <p:nvSpPr>
          <p:cNvPr id="27" name="Date Placeholder 26">
            <a:extLst>
              <a:ext uri="{FF2B5EF4-FFF2-40B4-BE49-F238E27FC236}">
                <a16:creationId xmlns:a16="http://schemas.microsoft.com/office/drawing/2014/main" id="{F0D12FBE-DFF4-7555-B478-D729B4437771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75594855-01E8-5A4B-B2B8-E2ECEF879100}" type="datetime1">
              <a:rPr lang="en-US" smtClean="0"/>
              <a:pPr/>
              <a:t>1/10/2023</a:t>
            </a:fld>
            <a:endParaRPr lang="en-US" dirty="0"/>
          </a:p>
        </p:txBody>
      </p:sp>
      <p:sp>
        <p:nvSpPr>
          <p:cNvPr id="28" name="Footer Placeholder 27">
            <a:extLst>
              <a:ext uri="{FF2B5EF4-FFF2-40B4-BE49-F238E27FC236}">
                <a16:creationId xmlns:a16="http://schemas.microsoft.com/office/drawing/2014/main" id="{D02A3DAA-B8FB-AF4D-1579-E1FA0B36C48E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 dirty="0"/>
              <a:t>Kimball and </a:t>
            </a:r>
            <a:r>
              <a:rPr lang="en-US" dirty="0" err="1"/>
              <a:t>Inmon</a:t>
            </a:r>
            <a:r>
              <a:rPr lang="en-US" dirty="0"/>
              <a:t> Methodologies</a:t>
            </a:r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DF6ACC5B-A40C-2938-69BA-444857047291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31" name="Table 31">
            <a:extLst>
              <a:ext uri="{FF2B5EF4-FFF2-40B4-BE49-F238E27FC236}">
                <a16:creationId xmlns:a16="http://schemas.microsoft.com/office/drawing/2014/main" id="{F98147B9-3F53-9D0B-80F0-D4B6E0C8E0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371411"/>
              </p:ext>
            </p:extLst>
          </p:nvPr>
        </p:nvGraphicFramePr>
        <p:xfrm>
          <a:off x="9271968" y="5847170"/>
          <a:ext cx="21566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6604">
                  <a:extLst>
                    <a:ext uri="{9D8B030D-6E8A-4147-A177-3AD203B41FA5}">
                      <a16:colId xmlns:a16="http://schemas.microsoft.com/office/drawing/2014/main" val="3573167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Reference 8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222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8899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{2B2AF446-A8C3-47A3-846D-A26540F0F2CA}tf45331398_win32</Template>
  <TotalTime>308</TotalTime>
  <Words>681</Words>
  <Application>Microsoft Office PowerPoint</Application>
  <PresentationFormat>Widescreen</PresentationFormat>
  <Paragraphs>151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Nunito Sans</vt:lpstr>
      <vt:lpstr>Tenorite</vt:lpstr>
      <vt:lpstr>Office Theme</vt:lpstr>
      <vt:lpstr>Kimball and Inmon Methodologies</vt:lpstr>
      <vt:lpstr>Index</vt:lpstr>
      <vt:lpstr>Comparison 1</vt:lpstr>
      <vt:lpstr>Comparison 2</vt:lpstr>
      <vt:lpstr>Comparison 3</vt:lpstr>
      <vt:lpstr>Comparison 4</vt:lpstr>
      <vt:lpstr>More User Friendly?</vt:lpstr>
      <vt:lpstr>Data Analysis</vt:lpstr>
      <vt:lpstr>Comparison 5</vt:lpstr>
      <vt:lpstr>Summary 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Tim Smith</dc:creator>
  <cp:lastModifiedBy>Tim Smith</cp:lastModifiedBy>
  <cp:revision>5</cp:revision>
  <dcterms:created xsi:type="dcterms:W3CDTF">2023-01-11T00:59:54Z</dcterms:created>
  <dcterms:modified xsi:type="dcterms:W3CDTF">2023-01-11T06:08:05Z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