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4"/>
  </p:sldMasterIdLst>
  <p:notesMasterIdLst>
    <p:notesMasterId r:id="rId13"/>
  </p:notesMasterIdLst>
  <p:sldIdLst>
    <p:sldId id="273" r:id="rId5"/>
    <p:sldId id="275" r:id="rId6"/>
    <p:sldId id="272" r:id="rId7"/>
    <p:sldId id="274" r:id="rId8"/>
    <p:sldId id="276" r:id="rId9"/>
    <p:sldId id="277" r:id="rId10"/>
    <p:sldId id="278" r:id="rId11"/>
    <p:sldId id="27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AA0BC-6609-4556-8B76-A1EDF3B4E98C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0A596-7141-45E9-836C-E467146705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9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3EF8-F1F1-426B-B0A9-FD4AEE8EDDC7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40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AADA-552C-4634-A9B8-C1EEDF253588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24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A594C05-AA5C-4F09-A6B7-D3A3193AA5D7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07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C161-5F1A-4F87-A250-8C55998B83EC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36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4DB066-BA4C-4ACB-B5EF-D11313F7B512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50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3D9-FA56-4191-B3D1-0F0946347F7F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4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99F0-C981-43CA-8461-68A368C933F2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92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E3CD-9FEF-4266-9447-6E0BADDDB821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01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D101-F83B-4D7E-9E34-DC0B18767A58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15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F4BB-6FA0-4C2D-AD18-4EF7D955C743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14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067F-260F-43C4-A09C-6B48384CFE2B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5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4FBE5A9-3ED6-497C-9CD0-6F852ECCBD21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8854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datastax.com/en/cql-oss/3.3/cql/cql_using/useCreateUDT.html#:~:text=User%2Ddefined%20types%20(UDTs)%20can%20attach%20multiple%20data%20fields,a%20column%20in%20a%20table" TargetMode="External"/><Relationship Id="rId5" Type="http://schemas.openxmlformats.org/officeDocument/2006/relationships/hyperlink" Target="https://jcsites.juniata.edu/faculty/rhodes/cs240/collectionADT.htm#:~:text=The%20Collection%20ADT%20is%20a%20more%20general%20storage%20structure%20where,duplicate%20elements%20permitted" TargetMode="External"/><Relationship Id="rId4" Type="http://schemas.openxmlformats.org/officeDocument/2006/relationships/hyperlink" Target="https://content.byui.edu/file/16ae0a9e-bad9-45e8-acb2-3f1dd92e01f1/1/Oracle%20Database%2012c%20PL-SQL%20Programming.pdf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6758CB7-007C-40DF-A901-600703FB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A2022F-1436-49C5-9347-FDDDF4EE89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Chapter 6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collections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6C232-3134-4C4E-8119-3B970E1C3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59" y="5588686"/>
            <a:ext cx="11503152" cy="955548"/>
          </a:xfrm>
        </p:spPr>
        <p:txBody>
          <a:bodyPr>
            <a:normAutofit/>
          </a:bodyPr>
          <a:lstStyle/>
          <a:p>
            <a:r>
              <a:rPr lang="en-US" dirty="0"/>
              <a:t>Tim Smith</a:t>
            </a:r>
          </a:p>
          <a:p>
            <a:r>
              <a:rPr lang="en-US" dirty="0"/>
              <a:t>Fiona Schwallie</a:t>
            </a:r>
          </a:p>
        </p:txBody>
      </p:sp>
    </p:spTree>
    <p:extLst>
      <p:ext uri="{BB962C8B-B14F-4D97-AF65-F5344CB8AC3E}">
        <p14:creationId xmlns:p14="http://schemas.microsoft.com/office/powerpoint/2010/main" val="1811173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2A4BE23F-3882-C041-36EE-6D9B39C0BC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3DADDD-1C1A-C130-79AB-C3504F864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0CE16-9DBA-98E9-A5C8-6F966A878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219" y="2648594"/>
            <a:ext cx="5495061" cy="2377440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For this week we chose Collections. We will understand differences Between SQL Collections and Associative Arrays as well as, understanding the differences between ADT and UDT collections.</a:t>
            </a:r>
          </a:p>
        </p:txBody>
      </p:sp>
    </p:spTree>
    <p:extLst>
      <p:ext uri="{BB962C8B-B14F-4D97-AF65-F5344CB8AC3E}">
        <p14:creationId xmlns:p14="http://schemas.microsoft.com/office/powerpoint/2010/main" val="1989811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collections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FDB554-6BD2-575E-B974-6CE331097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930095"/>
            <a:ext cx="9784080" cy="1207345"/>
          </a:xfrm>
        </p:spPr>
        <p:txBody>
          <a:bodyPr>
            <a:normAutofit fontScale="70000" lnSpcReduction="20000"/>
          </a:bodyPr>
          <a:lstStyle/>
          <a:p>
            <a:r>
              <a:rPr lang="en-US" sz="2600" b="1" dirty="0"/>
              <a:t>Two are SQL collections and one is a PL/SQL-only collection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Oracle implements a SQL array as a </a:t>
            </a:r>
            <a:r>
              <a:rPr lang="en-US" dirty="0" err="1"/>
              <a:t>varray</a:t>
            </a:r>
            <a:r>
              <a:rPr lang="en-US" dirty="0"/>
              <a:t> data type and implements a SQL list as a table data type. The PL/SQL-only collection is an associative array or an index-by table data type and is implemented as a list</a:t>
            </a:r>
          </a:p>
          <a:p>
            <a:r>
              <a:rPr lang="en-US" sz="2600" b="1" dirty="0"/>
              <a:t>Below we can observe the “Differences Between SQL Collections and Associative Arrays”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0DBC35-C97A-224B-D7F1-244B8EBA7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999" y="3127585"/>
            <a:ext cx="7483881" cy="354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782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8000"/>
              </a:schemeClr>
              <a:schemeClr val="bg1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343C326-A55B-48C9-AC97-417D5349B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F01610-D695-4AF4-CB57-9ABC6007D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00" y="2167391"/>
            <a:ext cx="6280927" cy="25232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800" b="1" i="0" spc="150" dirty="0">
                <a:solidFill>
                  <a:schemeClr val="tx2"/>
                </a:solidFill>
                <a:effectLst/>
              </a:rPr>
              <a:t>Arrays</a:t>
            </a:r>
            <a:r>
              <a:rPr lang="en-US" sz="1800" spc="150" dirty="0">
                <a:solidFill>
                  <a:schemeClr val="tx2"/>
                </a:solidFill>
              </a:rPr>
              <a:t>:</a:t>
            </a:r>
            <a:br>
              <a:rPr lang="en-US" sz="1800" spc="150" dirty="0">
                <a:solidFill>
                  <a:schemeClr val="tx2"/>
                </a:solidFill>
              </a:rPr>
            </a:br>
            <a:r>
              <a:rPr lang="en-US" sz="1800" spc="150" dirty="0">
                <a:solidFill>
                  <a:schemeClr val="tx2"/>
                </a:solidFill>
              </a:rPr>
              <a:t> </a:t>
            </a:r>
            <a:r>
              <a:rPr lang="en-US" sz="1800" b="0" i="0" spc="150" dirty="0">
                <a:solidFill>
                  <a:schemeClr val="tx2"/>
                </a:solidFill>
                <a:effectLst/>
              </a:rPr>
              <a:t>typically have a physical size allocated when defined. Oracle implements arrays as the </a:t>
            </a:r>
            <a:r>
              <a:rPr lang="en-US" sz="1800" b="0" i="0" spc="150" dirty="0" err="1">
                <a:solidFill>
                  <a:schemeClr val="tx2"/>
                </a:solidFill>
                <a:effectLst/>
              </a:rPr>
              <a:t>varray</a:t>
            </a:r>
            <a:r>
              <a:rPr lang="en-US" sz="1800" b="0" i="0" spc="150" dirty="0">
                <a:solidFill>
                  <a:schemeClr val="tx2"/>
                </a:solidFill>
                <a:effectLst/>
              </a:rPr>
              <a:t> data type and lists as the table data type.</a:t>
            </a:r>
            <a:br>
              <a:rPr lang="en-US" sz="1800" b="0" i="0" spc="150" dirty="0">
                <a:solidFill>
                  <a:schemeClr val="tx2"/>
                </a:solidFill>
                <a:effectLst/>
              </a:rPr>
            </a:br>
            <a:br>
              <a:rPr lang="en-US" sz="1800" b="0" i="0" spc="150" dirty="0">
                <a:solidFill>
                  <a:schemeClr val="tx2"/>
                </a:solidFill>
                <a:effectLst/>
              </a:rPr>
            </a:br>
            <a:br>
              <a:rPr lang="en-US" sz="1800" b="0" i="0" spc="150" dirty="0">
                <a:solidFill>
                  <a:schemeClr val="tx2"/>
                </a:solidFill>
                <a:effectLst/>
              </a:rPr>
            </a:br>
            <a:r>
              <a:rPr lang="en-US" sz="1800" b="1" i="0" spc="150" dirty="0">
                <a:solidFill>
                  <a:schemeClr val="tx2"/>
                </a:solidFill>
                <a:effectLst/>
              </a:rPr>
              <a:t>Associative arrays</a:t>
            </a:r>
            <a:r>
              <a:rPr lang="en-US" sz="1800" spc="150" dirty="0">
                <a:solidFill>
                  <a:schemeClr val="tx2"/>
                </a:solidFill>
              </a:rPr>
              <a:t>: </a:t>
            </a:r>
            <a:br>
              <a:rPr lang="en-US" sz="1800" spc="150" dirty="0">
                <a:solidFill>
                  <a:schemeClr val="tx2"/>
                </a:solidFill>
              </a:rPr>
            </a:br>
            <a:r>
              <a:rPr lang="en-US" sz="1800" b="0" i="0" spc="150" dirty="0">
                <a:solidFill>
                  <a:schemeClr val="tx2"/>
                </a:solidFill>
                <a:effectLst/>
              </a:rPr>
              <a:t>are collection types that associate a unique key with a value of the index.</a:t>
            </a:r>
            <a:br>
              <a:rPr lang="en-US" sz="1800" b="0" i="0" spc="150" dirty="0">
                <a:solidFill>
                  <a:schemeClr val="tx2"/>
                </a:solidFill>
                <a:effectLst/>
              </a:rPr>
            </a:br>
            <a:endParaRPr lang="en-US" sz="1800" spc="15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987D45-934D-83B5-B2BA-AEB946F06CB7}"/>
              </a:ext>
            </a:extLst>
          </p:cNvPr>
          <p:cNvSpPr txBox="1"/>
          <p:nvPr/>
        </p:nvSpPr>
        <p:spPr>
          <a:xfrm>
            <a:off x="1202266" y="2167391"/>
            <a:ext cx="2528600" cy="2523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</a:pPr>
            <a:r>
              <a:rPr lang="en-US" b="1">
                <a:solidFill>
                  <a:schemeClr val="tx2"/>
                </a:solidFill>
              </a:rPr>
              <a:t>Object Types: Varray and Table Collections</a:t>
            </a:r>
          </a:p>
          <a:p>
            <a:pPr algn="r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</a:pP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8230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7D7FC-2588-9D9A-F7DD-6CA757B9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ADT vs UDT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D4D928-A8B2-DFA8-47C0-0105A941AF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547745"/>
              </p:ext>
            </p:extLst>
          </p:nvPr>
        </p:nvGraphicFramePr>
        <p:xfrm>
          <a:off x="1203325" y="2011363"/>
          <a:ext cx="9783762" cy="4294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1">
                  <a:extLst>
                    <a:ext uri="{9D8B030D-6E8A-4147-A177-3AD203B41FA5}">
                      <a16:colId xmlns:a16="http://schemas.microsoft.com/office/drawing/2014/main" val="3003858"/>
                    </a:ext>
                  </a:extLst>
                </a:gridCol>
                <a:gridCol w="4891881">
                  <a:extLst>
                    <a:ext uri="{9D8B030D-6E8A-4147-A177-3AD203B41FA5}">
                      <a16:colId xmlns:a16="http://schemas.microsoft.com/office/drawing/2014/main" val="1356138491"/>
                    </a:ext>
                  </a:extLst>
                </a:gridCol>
              </a:tblGrid>
              <a:tr h="9602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336764"/>
                  </a:ext>
                </a:extLst>
              </a:tr>
              <a:tr h="333431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General storage structure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Supports addition, removal and retrieval elements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Retrieval is based on the user’s supply of an .equal() method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Duplicate elements permitted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Can attach multiple data fields, each named and typed, to a single column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Fields can be any valid data type, including collections and other UDTs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Once created, UDTs may be used to define a column in a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3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091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A10E6-1294-9282-2A7D-BDD3EA502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ADT &amp; UDT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0D3E41-86FA-03C9-0F38-CDB1EA48CC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6570016"/>
              </p:ext>
            </p:extLst>
          </p:nvPr>
        </p:nvGraphicFramePr>
        <p:xfrm>
          <a:off x="1203325" y="2011362"/>
          <a:ext cx="9783762" cy="4386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881">
                  <a:extLst>
                    <a:ext uri="{9D8B030D-6E8A-4147-A177-3AD203B41FA5}">
                      <a16:colId xmlns:a16="http://schemas.microsoft.com/office/drawing/2014/main" val="4122549066"/>
                    </a:ext>
                  </a:extLst>
                </a:gridCol>
                <a:gridCol w="4891881">
                  <a:extLst>
                    <a:ext uri="{9D8B030D-6E8A-4147-A177-3AD203B41FA5}">
                      <a16:colId xmlns:a16="http://schemas.microsoft.com/office/drawing/2014/main" val="1901325444"/>
                    </a:ext>
                  </a:extLst>
                </a:gridCol>
              </a:tblGrid>
              <a:tr h="654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604118"/>
                  </a:ext>
                </a:extLst>
              </a:tr>
              <a:tr h="37321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865447"/>
                  </a:ext>
                </a:extLst>
              </a:tr>
            </a:tbl>
          </a:graphicData>
        </a:graphic>
      </p:graphicFrame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F188335-A6A1-7772-5DE2-7BF561E8D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699" y="2786331"/>
            <a:ext cx="4703157" cy="3226279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237FEB02-C65F-99C1-3FC0-3C5307A87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146" y="2786331"/>
            <a:ext cx="4638517" cy="322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19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8000"/>
              </a:schemeClr>
              <a:schemeClr val="bg1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1B515B6-B916-4A91-B5B0-1431A3B53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One big red drawing pin in front of many smaller black drawing pins">
            <a:extLst>
              <a:ext uri="{FF2B5EF4-FFF2-40B4-BE49-F238E27FC236}">
                <a16:creationId xmlns:a16="http://schemas.microsoft.com/office/drawing/2014/main" id="{585A4347-9121-F0DE-0CB6-5DB852E6F8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</a:blip>
          <a:srcRect t="16741" b="620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64FD49F-13EF-4195-9713-CD9CA7225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76109"/>
            <a:ext cx="12188952" cy="1645919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0DD0E8-6351-E9E9-9DD4-41578BEA8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4B1C1-DCCC-4EB1-3053-51F261ADB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>
            <a:normAutofit/>
          </a:bodyPr>
          <a:lstStyle/>
          <a:p>
            <a:r>
              <a:rPr lang="en-US" dirty="0">
                <a:hlinkClick r:id="rId4"/>
              </a:rPr>
              <a:t>Oracle Database 12c PL/SQL Programming (byui.edu)</a:t>
            </a:r>
            <a:endParaRPr lang="en-US" dirty="0"/>
          </a:p>
          <a:p>
            <a:r>
              <a:rPr lang="en-US" dirty="0">
                <a:hlinkClick r:id="rId5"/>
              </a:rPr>
              <a:t>https://jcsites.juniata.edu/faculty/rhodes/cs240/collectionADT.htm#:~:text=The%20Collection%20ADT%20is%20a%20more%20general%20storage%20structure%20where,duplicate%20elements%20permitted</a:t>
            </a:r>
            <a:endParaRPr lang="en-US" dirty="0"/>
          </a:p>
          <a:p>
            <a:r>
              <a:rPr lang="en-US" dirty="0">
                <a:hlinkClick r:id="rId6"/>
              </a:rPr>
              <a:t>https://docs.datastax.com/en/cql-oss/3.3/cql/cql_using/useCreateUDT.html#:~:text=User%2Ddefined%20types%20(UDTs)%20can%20attach%20multiple%20data%20fields,a%20column%20in%20a%20table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02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84C50-C61D-830F-8082-7B1A6ABED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2119" y="642917"/>
            <a:ext cx="6487761" cy="52314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spc="150" dirty="0">
                <a:solidFill>
                  <a:schemeClr val="bg1"/>
                </a:solidFill>
              </a:rPr>
              <a:t>Thank you </a:t>
            </a:r>
            <a:br>
              <a:rPr lang="en-US" sz="6600" spc="150" dirty="0">
                <a:solidFill>
                  <a:schemeClr val="tx1"/>
                </a:solidFill>
              </a:rPr>
            </a:br>
            <a:br>
              <a:rPr lang="en-US" sz="6600" spc="150" dirty="0">
                <a:solidFill>
                  <a:schemeClr val="tx1"/>
                </a:solidFill>
              </a:rPr>
            </a:br>
            <a:br>
              <a:rPr lang="en-US" sz="6600" spc="150" dirty="0">
                <a:solidFill>
                  <a:schemeClr val="tx1"/>
                </a:solidFill>
              </a:rPr>
            </a:br>
            <a:br>
              <a:rPr lang="en-US" sz="6600" spc="15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 Tim Smith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Fiona Tiffani Schwallie</a:t>
            </a:r>
            <a:br>
              <a:rPr lang="en-US" sz="2800" dirty="0">
                <a:solidFill>
                  <a:schemeClr val="tx1"/>
                </a:solidFill>
              </a:rPr>
            </a:br>
            <a:endParaRPr lang="en-US" sz="6600" spc="1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2509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9934CB3-A97C-40D1-8D7D-5211E1C57C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871927-9856-4138-B7A7-125C4AA7EF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4E3864-550F-4194-BC9D-CCA442A52D0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492</TotalTime>
  <Words>380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Wingdings</vt:lpstr>
      <vt:lpstr>Banded</vt:lpstr>
      <vt:lpstr>Chapter 6  collections</vt:lpstr>
      <vt:lpstr>Overview </vt:lpstr>
      <vt:lpstr>Introduction to collections</vt:lpstr>
      <vt:lpstr>Arrays:  typically have a physical size allocated when defined. Oracle implements arrays as the varray data type and lists as the table data type.   Associative arrays:  are collection types that associate a unique key with a value of the index. </vt:lpstr>
      <vt:lpstr>ADT vs UDT</vt:lpstr>
      <vt:lpstr>Examples of ADT &amp; UDT</vt:lpstr>
      <vt:lpstr>References</vt:lpstr>
      <vt:lpstr>Thank you      Tim Smith Fiona Tiffani Schwallie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 collections</dc:title>
  <dc:creator>Fiona Schwallie</dc:creator>
  <cp:lastModifiedBy>Tim Smith</cp:lastModifiedBy>
  <cp:revision>3</cp:revision>
  <dcterms:created xsi:type="dcterms:W3CDTF">2023-01-31T09:32:23Z</dcterms:created>
  <dcterms:modified xsi:type="dcterms:W3CDTF">2023-02-01T01:19:55Z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