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77" r:id="rId7"/>
    <p:sldId id="278" r:id="rId8"/>
    <p:sldId id="275" r:id="rId9"/>
    <p:sldId id="276" r:id="rId10"/>
    <p:sldId id="266" r:id="rId11"/>
    <p:sldId id="27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hyperlink" Target="https://www.sqlshack.com/sql-if-statement-introduction-and-overvi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Conditional Statements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Tim Smith, Fiona Tiffanie Schwallie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Overview</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The core competency that we have chosen this week is Conditional Statements. Here we will learn more about the IF statements as well as, </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Conditional Statements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F0E7-A030-3BAD-61B7-B70788B83B56}"/>
              </a:ext>
            </a:extLst>
          </p:cNvPr>
          <p:cNvSpPr>
            <a:spLocks noGrp="1"/>
          </p:cNvSpPr>
          <p:nvPr>
            <p:ph type="title"/>
          </p:nvPr>
        </p:nvSpPr>
        <p:spPr/>
        <p:txBody>
          <a:bodyPr/>
          <a:lstStyle/>
          <a:p>
            <a:r>
              <a:rPr lang="en-US" dirty="0"/>
              <a:t>If Statements</a:t>
            </a:r>
          </a:p>
        </p:txBody>
      </p:sp>
      <p:sp>
        <p:nvSpPr>
          <p:cNvPr id="3" name="Text Placeholder 2">
            <a:extLst>
              <a:ext uri="{FF2B5EF4-FFF2-40B4-BE49-F238E27FC236}">
                <a16:creationId xmlns:a16="http://schemas.microsoft.com/office/drawing/2014/main" id="{B6D013B9-DB9F-4906-AADC-B27C81168321}"/>
              </a:ext>
            </a:extLst>
          </p:cNvPr>
          <p:cNvSpPr>
            <a:spLocks noGrp="1"/>
          </p:cNvSpPr>
          <p:nvPr>
            <p:ph type="body" idx="1"/>
          </p:nvPr>
        </p:nvSpPr>
        <p:spPr>
          <a:xfrm>
            <a:off x="1362075" y="3660773"/>
            <a:ext cx="5111750" cy="2489861"/>
          </a:xfrm>
        </p:spPr>
        <p:txBody>
          <a:bodyPr>
            <a:normAutofit/>
          </a:bodyPr>
          <a:lstStyle/>
          <a:p>
            <a:pPr marL="285750" indent="-285750">
              <a:buFont typeface="Arial" panose="020B0604020202020204" pitchFamily="34" charset="0"/>
              <a:buChar char="•"/>
            </a:pPr>
            <a:r>
              <a:rPr lang="en-US" dirty="0"/>
              <a:t>The condition in SQL IF Statement should return a Boolean value to evaluate</a:t>
            </a:r>
          </a:p>
          <a:p>
            <a:pPr marL="285750" indent="-285750">
              <a:buFont typeface="Arial" panose="020B0604020202020204" pitchFamily="34" charset="0"/>
              <a:buChar char="•"/>
            </a:pPr>
            <a:r>
              <a:rPr lang="en-US" dirty="0"/>
              <a:t>We can specify a SELECT statement as well in a Boolean expression, but it should enclose in parentheses</a:t>
            </a:r>
          </a:p>
          <a:p>
            <a:pPr marL="285750" indent="-285750">
              <a:buFont typeface="Arial" panose="020B0604020202020204" pitchFamily="34" charset="0"/>
              <a:buChar char="•"/>
            </a:pPr>
            <a:r>
              <a:rPr lang="en-US" dirty="0"/>
              <a:t>We can use BEGIN and END in the IF Statement to identify a statement block</a:t>
            </a:r>
          </a:p>
          <a:p>
            <a:pPr marL="285750" indent="-285750">
              <a:buFont typeface="Arial" panose="020B0604020202020204" pitchFamily="34" charset="0"/>
              <a:buChar char="•"/>
            </a:pPr>
            <a:r>
              <a:rPr lang="en-US" dirty="0"/>
              <a:t>The ELSE condition is optional use</a:t>
            </a:r>
          </a:p>
        </p:txBody>
      </p:sp>
      <p:sp>
        <p:nvSpPr>
          <p:cNvPr id="4" name="Date Placeholder 3">
            <a:extLst>
              <a:ext uri="{FF2B5EF4-FFF2-40B4-BE49-F238E27FC236}">
                <a16:creationId xmlns:a16="http://schemas.microsoft.com/office/drawing/2014/main" id="{2FFE8D57-556F-78D7-7D68-BD3E02B3599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4F13B60-CA9D-8043-1D3C-F9798FE79B5A}"/>
              </a:ext>
            </a:extLst>
          </p:cNvPr>
          <p:cNvSpPr>
            <a:spLocks noGrp="1"/>
          </p:cNvSpPr>
          <p:nvPr>
            <p:ph type="ftr" sz="quarter" idx="11"/>
          </p:nvPr>
        </p:nvSpPr>
        <p:spPr/>
        <p:txBody>
          <a:bodyPr/>
          <a:lstStyle/>
          <a:p>
            <a:r>
              <a:rPr lang="en-US" dirty="0"/>
              <a:t>Conditional Statements</a:t>
            </a:r>
          </a:p>
        </p:txBody>
      </p:sp>
      <p:sp>
        <p:nvSpPr>
          <p:cNvPr id="6" name="Slide Number Placeholder 5">
            <a:extLst>
              <a:ext uri="{FF2B5EF4-FFF2-40B4-BE49-F238E27FC236}">
                <a16:creationId xmlns:a16="http://schemas.microsoft.com/office/drawing/2014/main" id="{D20A8D89-720C-70BA-4FA7-C82C7FA048B9}"/>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70990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8142-1DCD-F201-C9C9-9F7E5931F5EA}"/>
              </a:ext>
            </a:extLst>
          </p:cNvPr>
          <p:cNvSpPr>
            <a:spLocks noGrp="1"/>
          </p:cNvSpPr>
          <p:nvPr>
            <p:ph type="title"/>
          </p:nvPr>
        </p:nvSpPr>
        <p:spPr/>
        <p:txBody>
          <a:bodyPr/>
          <a:lstStyle/>
          <a:p>
            <a:r>
              <a:rPr lang="en-US" dirty="0"/>
              <a:t>IF Statements examples</a:t>
            </a:r>
          </a:p>
        </p:txBody>
      </p:sp>
      <p:sp>
        <p:nvSpPr>
          <p:cNvPr id="3" name="Text Placeholder 2">
            <a:extLst>
              <a:ext uri="{FF2B5EF4-FFF2-40B4-BE49-F238E27FC236}">
                <a16:creationId xmlns:a16="http://schemas.microsoft.com/office/drawing/2014/main" id="{8D1C937E-AECC-F652-E73A-87BCA9249E85}"/>
              </a:ext>
            </a:extLst>
          </p:cNvPr>
          <p:cNvSpPr>
            <a:spLocks noGrp="1"/>
          </p:cNvSpPr>
          <p:nvPr>
            <p:ph type="body" idx="1"/>
          </p:nvPr>
        </p:nvSpPr>
        <p:spPr/>
        <p:txBody>
          <a:bodyPr/>
          <a:lstStyle/>
          <a:p>
            <a:r>
              <a:rPr lang="en-US" dirty="0"/>
              <a:t>Flow Chart</a:t>
            </a:r>
          </a:p>
        </p:txBody>
      </p:sp>
      <p:sp>
        <p:nvSpPr>
          <p:cNvPr id="5" name="Text Placeholder 4">
            <a:extLst>
              <a:ext uri="{FF2B5EF4-FFF2-40B4-BE49-F238E27FC236}">
                <a16:creationId xmlns:a16="http://schemas.microsoft.com/office/drawing/2014/main" id="{06585B2E-A802-8ACA-F683-2129CD986738}"/>
              </a:ext>
            </a:extLst>
          </p:cNvPr>
          <p:cNvSpPr>
            <a:spLocks noGrp="1"/>
          </p:cNvSpPr>
          <p:nvPr>
            <p:ph type="body" sz="quarter" idx="3"/>
          </p:nvPr>
        </p:nvSpPr>
        <p:spPr/>
        <p:txBody>
          <a:bodyPr/>
          <a:lstStyle/>
          <a:p>
            <a:r>
              <a:rPr lang="en-US" dirty="0"/>
              <a:t>Code Example</a:t>
            </a:r>
          </a:p>
        </p:txBody>
      </p:sp>
      <p:graphicFrame>
        <p:nvGraphicFramePr>
          <p:cNvPr id="15" name="Content Placeholder 14">
            <a:extLst>
              <a:ext uri="{FF2B5EF4-FFF2-40B4-BE49-F238E27FC236}">
                <a16:creationId xmlns:a16="http://schemas.microsoft.com/office/drawing/2014/main" id="{446944EC-165C-1F4F-ED4C-FAC5CC8AC407}"/>
              </a:ext>
            </a:extLst>
          </p:cNvPr>
          <p:cNvGraphicFramePr>
            <a:graphicFrameLocks noGrp="1"/>
          </p:cNvGraphicFramePr>
          <p:nvPr>
            <p:ph sz="quarter" idx="4"/>
            <p:extLst>
              <p:ext uri="{D42A27DB-BD31-4B8C-83A1-F6EECF244321}">
                <p14:modId xmlns:p14="http://schemas.microsoft.com/office/powerpoint/2010/main" val="2905812651"/>
              </p:ext>
            </p:extLst>
          </p:nvPr>
        </p:nvGraphicFramePr>
        <p:xfrm>
          <a:off x="7410173" y="3834606"/>
          <a:ext cx="3943350" cy="2077358"/>
        </p:xfrm>
        <a:graphic>
          <a:graphicData uri="http://schemas.openxmlformats.org/drawingml/2006/table">
            <a:tbl>
              <a:tblPr/>
              <a:tblGrid>
                <a:gridCol w="182110">
                  <a:extLst>
                    <a:ext uri="{9D8B030D-6E8A-4147-A177-3AD203B41FA5}">
                      <a16:colId xmlns:a16="http://schemas.microsoft.com/office/drawing/2014/main" val="3033391054"/>
                    </a:ext>
                  </a:extLst>
                </a:gridCol>
                <a:gridCol w="3761240">
                  <a:extLst>
                    <a:ext uri="{9D8B030D-6E8A-4147-A177-3AD203B41FA5}">
                      <a16:colId xmlns:a16="http://schemas.microsoft.com/office/drawing/2014/main" val="139463237"/>
                    </a:ext>
                  </a:extLst>
                </a:gridCol>
              </a:tblGrid>
              <a:tr h="2077358">
                <a:tc>
                  <a:txBody>
                    <a:bodyPr/>
                    <a:lstStyle/>
                    <a:p>
                      <a:pPr algn="ctr" fontAlgn="base"/>
                      <a:r>
                        <a:rPr lang="en-US" sz="1000" b="0">
                          <a:solidFill>
                            <a:srgbClr val="5499DE"/>
                          </a:solidFill>
                          <a:effectLst/>
                          <a:latin typeface="inherit"/>
                        </a:rPr>
                        <a:t>1</a:t>
                      </a:r>
                    </a:p>
                    <a:p>
                      <a:pPr algn="ctr" fontAlgn="base"/>
                      <a:r>
                        <a:rPr lang="en-US" sz="1000" b="0">
                          <a:solidFill>
                            <a:srgbClr val="5499DE"/>
                          </a:solidFill>
                          <a:effectLst/>
                          <a:latin typeface="inherit"/>
                        </a:rPr>
                        <a:t>2</a:t>
                      </a:r>
                    </a:p>
                    <a:p>
                      <a:pPr algn="ctr" fontAlgn="base"/>
                      <a:r>
                        <a:rPr lang="en-US" sz="1000" b="0">
                          <a:solidFill>
                            <a:srgbClr val="5499DE"/>
                          </a:solidFill>
                          <a:effectLst/>
                          <a:latin typeface="inherit"/>
                        </a:rPr>
                        <a:t>3</a:t>
                      </a:r>
                    </a:p>
                    <a:p>
                      <a:pPr algn="ctr" fontAlgn="base"/>
                      <a:r>
                        <a:rPr lang="en-US" sz="1000" b="0">
                          <a:solidFill>
                            <a:srgbClr val="5499DE"/>
                          </a:solidFill>
                          <a:effectLst/>
                          <a:latin typeface="inherit"/>
                        </a:rPr>
                        <a:t>4</a:t>
                      </a:r>
                    </a:p>
                    <a:p>
                      <a:pPr algn="ctr" fontAlgn="base"/>
                      <a:r>
                        <a:rPr lang="en-US" sz="1000" b="0">
                          <a:solidFill>
                            <a:srgbClr val="5499DE"/>
                          </a:solidFill>
                          <a:effectLst/>
                          <a:latin typeface="inherit"/>
                        </a:rPr>
                        <a:t>5</a:t>
                      </a:r>
                    </a:p>
                    <a:p>
                      <a:pPr algn="ctr" fontAlgn="base"/>
                      <a:r>
                        <a:rPr lang="en-US" sz="1000" b="0">
                          <a:solidFill>
                            <a:srgbClr val="5499DE"/>
                          </a:solidFill>
                          <a:effectLst/>
                          <a:latin typeface="inherit"/>
                        </a:rPr>
                        <a:t>6</a:t>
                      </a:r>
                    </a:p>
                    <a:p>
                      <a:pPr algn="ctr" fontAlgn="base"/>
                      <a:r>
                        <a:rPr lang="en-US" sz="1000" b="0">
                          <a:solidFill>
                            <a:srgbClr val="5499DE"/>
                          </a:solidFill>
                          <a:effectLst/>
                          <a:latin typeface="inherit"/>
                        </a:rPr>
                        <a:t>7</a:t>
                      </a:r>
                    </a:p>
                    <a:p>
                      <a:pPr algn="ctr" fontAlgn="base"/>
                      <a:r>
                        <a:rPr lang="en-US" sz="1000" b="0">
                          <a:solidFill>
                            <a:srgbClr val="5499DE"/>
                          </a:solidFill>
                          <a:effectLst/>
                          <a:latin typeface="inherit"/>
                        </a:rPr>
                        <a:t>8</a:t>
                      </a:r>
                    </a:p>
                    <a:p>
                      <a:pPr algn="ctr" fontAlgn="base"/>
                      <a:r>
                        <a:rPr lang="en-US" sz="1000" b="0">
                          <a:solidFill>
                            <a:srgbClr val="5499DE"/>
                          </a:solidFill>
                          <a:effectLst/>
                          <a:latin typeface="inherit"/>
                        </a:rPr>
                        <a:t>9</a:t>
                      </a:r>
                    </a:p>
                    <a:p>
                      <a:pPr algn="ctr" fontAlgn="base"/>
                      <a:r>
                        <a:rPr lang="en-US" sz="1000" b="0">
                          <a:solidFill>
                            <a:srgbClr val="5499DE"/>
                          </a:solidFill>
                          <a:effectLst/>
                          <a:latin typeface="inherit"/>
                        </a:rPr>
                        <a:t>10</a:t>
                      </a:r>
                    </a:p>
                    <a:p>
                      <a:pPr algn="ctr" fontAlgn="base"/>
                      <a:r>
                        <a:rPr lang="en-US" sz="1000" b="0">
                          <a:solidFill>
                            <a:srgbClr val="5499DE"/>
                          </a:solidFill>
                          <a:effectLst/>
                          <a:latin typeface="inherit"/>
                        </a:rPr>
                        <a:t>11</a:t>
                      </a:r>
                    </a:p>
                  </a:txBody>
                  <a:tcPr marL="51934" marR="51934" marT="25967" marB="25967">
                    <a:lnL>
                      <a:noFill/>
                    </a:lnL>
                    <a:lnR>
                      <a:noFill/>
                    </a:lnR>
                    <a:lnT>
                      <a:noFill/>
                    </a:lnT>
                    <a:lnB>
                      <a:noFill/>
                    </a:lnB>
                    <a:solidFill>
                      <a:srgbClr val="DFEFFF"/>
                    </a:solidFill>
                  </a:tcPr>
                </a:tc>
                <a:tc>
                  <a:txBody>
                    <a:bodyPr/>
                    <a:lstStyle/>
                    <a:p>
                      <a:pPr algn="l" fontAlgn="base" latinLnBrk="1"/>
                      <a:r>
                        <a:rPr lang="en-US" sz="1000" b="0" dirty="0">
                          <a:solidFill>
                            <a:srgbClr val="0000FF"/>
                          </a:solidFill>
                          <a:effectLst/>
                          <a:latin typeface="inherit"/>
                        </a:rPr>
                        <a:t>DECLARE</a:t>
                      </a:r>
                      <a:r>
                        <a:rPr lang="en-US" sz="1000" b="0" dirty="0">
                          <a:solidFill>
                            <a:srgbClr val="006FE0"/>
                          </a:solidFill>
                          <a:effectLst/>
                          <a:latin typeface="inherit"/>
                        </a:rPr>
                        <a:t> </a:t>
                      </a:r>
                      <a:r>
                        <a:rPr lang="en-US" sz="1000" b="0" dirty="0">
                          <a:solidFill>
                            <a:srgbClr val="333333"/>
                          </a:solidFill>
                          <a:effectLst/>
                          <a:latin typeface="inherit"/>
                        </a:rPr>
                        <a:t>@</a:t>
                      </a:r>
                      <a:r>
                        <a:rPr lang="en-US" sz="1000" b="0" dirty="0">
                          <a:solidFill>
                            <a:srgbClr val="008080"/>
                          </a:solidFill>
                          <a:effectLst/>
                          <a:latin typeface="inherit"/>
                        </a:rPr>
                        <a:t>StudentMarks</a:t>
                      </a:r>
                      <a:r>
                        <a:rPr lang="en-US" sz="1000" b="0" dirty="0">
                          <a:solidFill>
                            <a:srgbClr val="006FE0"/>
                          </a:solidFill>
                          <a:effectLst/>
                          <a:latin typeface="inherit"/>
                        </a:rPr>
                        <a:t> </a:t>
                      </a:r>
                      <a:r>
                        <a:rPr lang="en-US" sz="1000" b="0" dirty="0">
                          <a:solidFill>
                            <a:srgbClr val="0000FF"/>
                          </a:solidFill>
                          <a:effectLst/>
                          <a:latin typeface="inherit"/>
                        </a:rPr>
                        <a:t>INT</a:t>
                      </a:r>
                      <a:r>
                        <a:rPr lang="en-US" sz="1000" b="0" dirty="0">
                          <a:solidFill>
                            <a:srgbClr val="808080"/>
                          </a:solidFill>
                          <a:effectLst/>
                          <a:latin typeface="inherit"/>
                        </a:rPr>
                        <a:t>=</a:t>
                      </a:r>
                      <a:r>
                        <a:rPr lang="en-US" sz="1000" b="0" dirty="0">
                          <a:solidFill>
                            <a:srgbClr val="006FE0"/>
                          </a:solidFill>
                          <a:effectLst/>
                          <a:latin typeface="inherit"/>
                        </a:rPr>
                        <a:t> </a:t>
                      </a:r>
                      <a:r>
                        <a:rPr lang="en-US" sz="1000" b="0" dirty="0">
                          <a:solidFill>
                            <a:srgbClr val="000000"/>
                          </a:solidFill>
                          <a:effectLst/>
                          <a:latin typeface="inherit"/>
                        </a:rPr>
                        <a:t>70</a:t>
                      </a:r>
                      <a:r>
                        <a:rPr lang="en-US" sz="1000" b="0" dirty="0">
                          <a:solidFill>
                            <a:srgbClr val="333333"/>
                          </a:solidFill>
                          <a:effectLst/>
                          <a:latin typeface="inherit"/>
                        </a:rPr>
                        <a:t>;</a:t>
                      </a:r>
                      <a:endParaRPr lang="en-US" sz="1000" b="0" dirty="0">
                        <a:solidFill>
                          <a:srgbClr val="000000"/>
                        </a:solidFill>
                        <a:effectLst/>
                        <a:latin typeface="inherit"/>
                      </a:endParaRPr>
                    </a:p>
                    <a:p>
                      <a:pPr algn="l" fontAlgn="base" latinLnBrk="1"/>
                      <a:r>
                        <a:rPr lang="en-US" sz="1000" b="0" dirty="0">
                          <a:solidFill>
                            <a:srgbClr val="0000FF"/>
                          </a:solidFill>
                          <a:effectLst/>
                          <a:latin typeface="inherit"/>
                        </a:rPr>
                        <a:t>IF</a:t>
                      </a:r>
                      <a:r>
                        <a:rPr lang="en-US" sz="1000" b="0" dirty="0">
                          <a:solidFill>
                            <a:srgbClr val="006FE0"/>
                          </a:solidFill>
                          <a:effectLst/>
                          <a:latin typeface="inherit"/>
                        </a:rPr>
                        <a:t> </a:t>
                      </a:r>
                      <a:r>
                        <a:rPr lang="en-US" sz="1000" b="0" dirty="0">
                          <a:solidFill>
                            <a:srgbClr val="333333"/>
                          </a:solidFill>
                          <a:effectLst/>
                          <a:latin typeface="inherit"/>
                        </a:rPr>
                        <a:t>@</a:t>
                      </a:r>
                      <a:r>
                        <a:rPr lang="en-US" sz="1000" b="0" dirty="0">
                          <a:solidFill>
                            <a:srgbClr val="008080"/>
                          </a:solidFill>
                          <a:effectLst/>
                          <a:latin typeface="inherit"/>
                        </a:rPr>
                        <a:t>StudentMarks</a:t>
                      </a:r>
                      <a:r>
                        <a:rPr lang="en-US" sz="1000" b="0" dirty="0">
                          <a:solidFill>
                            <a:srgbClr val="006FE0"/>
                          </a:solidFill>
                          <a:effectLst/>
                          <a:latin typeface="inherit"/>
                        </a:rPr>
                        <a:t> </a:t>
                      </a:r>
                      <a:r>
                        <a:rPr lang="en-US" sz="1000" b="0" dirty="0">
                          <a:solidFill>
                            <a:srgbClr val="808080"/>
                          </a:solidFill>
                          <a:effectLst/>
                          <a:latin typeface="inherit"/>
                        </a:rPr>
                        <a:t>&gt;=</a:t>
                      </a:r>
                      <a:r>
                        <a:rPr lang="en-US" sz="1000" b="0" dirty="0">
                          <a:solidFill>
                            <a:srgbClr val="006FE0"/>
                          </a:solidFill>
                          <a:effectLst/>
                          <a:latin typeface="inherit"/>
                        </a:rPr>
                        <a:t> </a:t>
                      </a:r>
                      <a:r>
                        <a:rPr lang="en-US" sz="1000" b="0" dirty="0">
                          <a:solidFill>
                            <a:srgbClr val="000000"/>
                          </a:solidFill>
                          <a:effectLst/>
                          <a:latin typeface="inherit"/>
                        </a:rPr>
                        <a:t>90</a:t>
                      </a:r>
                    </a:p>
                    <a:p>
                      <a:pPr algn="l" fontAlgn="base" latinLnBrk="1"/>
                      <a:r>
                        <a:rPr lang="en-US" sz="1000" b="0" dirty="0">
                          <a:solidFill>
                            <a:srgbClr val="006FE0"/>
                          </a:solidFill>
                          <a:effectLst/>
                          <a:latin typeface="inherit"/>
                        </a:rPr>
                        <a:t>    </a:t>
                      </a:r>
                      <a:r>
                        <a:rPr lang="en-US" sz="1000" b="0" dirty="0">
                          <a:solidFill>
                            <a:srgbClr val="0000FF"/>
                          </a:solidFill>
                          <a:effectLst/>
                          <a:latin typeface="inherit"/>
                        </a:rPr>
                        <a:t>BEGIN</a:t>
                      </a:r>
                      <a:endParaRPr lang="en-US" sz="1000" b="0" dirty="0">
                        <a:solidFill>
                          <a:srgbClr val="000000"/>
                        </a:solidFill>
                        <a:effectLst/>
                        <a:latin typeface="inherit"/>
                      </a:endParaRPr>
                    </a:p>
                    <a:p>
                      <a:pPr algn="l" fontAlgn="base" latinLnBrk="1"/>
                      <a:r>
                        <a:rPr lang="en-US" sz="1000" b="0" dirty="0">
                          <a:solidFill>
                            <a:srgbClr val="006FE0"/>
                          </a:solidFill>
                          <a:effectLst/>
                          <a:latin typeface="inherit"/>
                        </a:rPr>
                        <a:t>        </a:t>
                      </a:r>
                      <a:r>
                        <a:rPr lang="en-US" sz="1000" b="0" dirty="0">
                          <a:solidFill>
                            <a:srgbClr val="0000FF"/>
                          </a:solidFill>
                          <a:effectLst/>
                          <a:latin typeface="inherit"/>
                        </a:rPr>
                        <a:t>PRINT</a:t>
                      </a:r>
                      <a:r>
                        <a:rPr lang="en-US" sz="1000" b="0" dirty="0">
                          <a:solidFill>
                            <a:srgbClr val="006FE0"/>
                          </a:solidFill>
                          <a:effectLst/>
                          <a:latin typeface="inherit"/>
                        </a:rPr>
                        <a:t> </a:t>
                      </a:r>
                      <a:r>
                        <a:rPr lang="en-US" sz="1000" b="0" dirty="0">
                          <a:solidFill>
                            <a:srgbClr val="FF0000"/>
                          </a:solidFill>
                          <a:effectLst/>
                          <a:latin typeface="inherit"/>
                        </a:rPr>
                        <a:t>'Congratulations, You are in Merit list!!'</a:t>
                      </a:r>
                      <a:r>
                        <a:rPr lang="en-US" sz="1000" b="0" dirty="0">
                          <a:solidFill>
                            <a:srgbClr val="333333"/>
                          </a:solidFill>
                          <a:effectLst/>
                          <a:latin typeface="inherit"/>
                        </a:rPr>
                        <a:t>;</a:t>
                      </a:r>
                      <a:endParaRPr lang="en-US" sz="1000" b="0" dirty="0">
                        <a:solidFill>
                          <a:srgbClr val="000000"/>
                        </a:solidFill>
                        <a:effectLst/>
                        <a:latin typeface="inherit"/>
                      </a:endParaRPr>
                    </a:p>
                    <a:p>
                      <a:pPr algn="l" fontAlgn="base" latinLnBrk="1"/>
                      <a:r>
                        <a:rPr lang="en-US" sz="1000" b="0" dirty="0">
                          <a:solidFill>
                            <a:srgbClr val="006FE0"/>
                          </a:solidFill>
                          <a:effectLst/>
                          <a:latin typeface="inherit"/>
                        </a:rPr>
                        <a:t>    </a:t>
                      </a:r>
                      <a:r>
                        <a:rPr lang="en-US" sz="1000" b="0" dirty="0">
                          <a:solidFill>
                            <a:srgbClr val="0000FF"/>
                          </a:solidFill>
                          <a:effectLst/>
                          <a:latin typeface="inherit"/>
                        </a:rPr>
                        <a:t>Print</a:t>
                      </a:r>
                      <a:r>
                        <a:rPr lang="en-US" sz="1000" b="0" dirty="0">
                          <a:solidFill>
                            <a:srgbClr val="006FE0"/>
                          </a:solidFill>
                          <a:effectLst/>
                          <a:latin typeface="inherit"/>
                        </a:rPr>
                        <a:t> </a:t>
                      </a:r>
                      <a:r>
                        <a:rPr lang="en-US" sz="1000" b="0" dirty="0">
                          <a:solidFill>
                            <a:srgbClr val="FF0000"/>
                          </a:solidFill>
                          <a:effectLst/>
                          <a:latin typeface="inherit"/>
                        </a:rPr>
                        <a:t>'Second statement.'</a:t>
                      </a:r>
                      <a:endParaRPr lang="en-US" sz="1000" b="0" dirty="0">
                        <a:solidFill>
                          <a:srgbClr val="000000"/>
                        </a:solidFill>
                        <a:effectLst/>
                        <a:latin typeface="inherit"/>
                      </a:endParaRPr>
                    </a:p>
                    <a:p>
                      <a:pPr algn="l" fontAlgn="base" latinLnBrk="1"/>
                      <a:r>
                        <a:rPr lang="en-US" sz="1000" b="0" dirty="0">
                          <a:solidFill>
                            <a:srgbClr val="0000FF"/>
                          </a:solidFill>
                          <a:effectLst/>
                          <a:latin typeface="inherit"/>
                        </a:rPr>
                        <a:t>END</a:t>
                      </a:r>
                      <a:r>
                        <a:rPr lang="en-US" sz="1000" b="0" dirty="0">
                          <a:solidFill>
                            <a:srgbClr val="333333"/>
                          </a:solidFill>
                          <a:effectLst/>
                          <a:latin typeface="inherit"/>
                        </a:rPr>
                        <a:t>;</a:t>
                      </a:r>
                      <a:endParaRPr lang="en-US" sz="1000" b="0" dirty="0">
                        <a:solidFill>
                          <a:srgbClr val="000000"/>
                        </a:solidFill>
                        <a:effectLst/>
                        <a:latin typeface="inherit"/>
                      </a:endParaRPr>
                    </a:p>
                    <a:p>
                      <a:pPr algn="l" fontAlgn="base" latinLnBrk="1"/>
                      <a:r>
                        <a:rPr lang="en-US" sz="1000" b="0" dirty="0">
                          <a:solidFill>
                            <a:srgbClr val="006FE0"/>
                          </a:solidFill>
                          <a:effectLst/>
                          <a:latin typeface="inherit"/>
                        </a:rPr>
                        <a:t>    </a:t>
                      </a:r>
                      <a:r>
                        <a:rPr lang="en-US" sz="1000" b="0" dirty="0">
                          <a:solidFill>
                            <a:srgbClr val="0000FF"/>
                          </a:solidFill>
                          <a:effectLst/>
                          <a:latin typeface="inherit"/>
                        </a:rPr>
                        <a:t>ELSE</a:t>
                      </a:r>
                      <a:endParaRPr lang="en-US" sz="1000" b="0" dirty="0">
                        <a:solidFill>
                          <a:srgbClr val="000000"/>
                        </a:solidFill>
                        <a:effectLst/>
                        <a:latin typeface="inherit"/>
                      </a:endParaRPr>
                    </a:p>
                    <a:p>
                      <a:pPr algn="l" fontAlgn="base" latinLnBrk="1"/>
                      <a:r>
                        <a:rPr lang="en-US" sz="1000" b="0" dirty="0">
                          <a:solidFill>
                            <a:srgbClr val="006FE0"/>
                          </a:solidFill>
                          <a:effectLst/>
                          <a:latin typeface="inherit"/>
                        </a:rPr>
                        <a:t>    </a:t>
                      </a:r>
                      <a:r>
                        <a:rPr lang="en-US" sz="1000" b="0" dirty="0">
                          <a:solidFill>
                            <a:srgbClr val="0000FF"/>
                          </a:solidFill>
                          <a:effectLst/>
                          <a:latin typeface="inherit"/>
                        </a:rPr>
                        <a:t>BEGIN</a:t>
                      </a:r>
                      <a:endParaRPr lang="en-US" sz="1000" b="0" dirty="0">
                        <a:solidFill>
                          <a:srgbClr val="000000"/>
                        </a:solidFill>
                        <a:effectLst/>
                        <a:latin typeface="inherit"/>
                      </a:endParaRPr>
                    </a:p>
                    <a:p>
                      <a:pPr algn="l" fontAlgn="base" latinLnBrk="1"/>
                      <a:r>
                        <a:rPr lang="en-US" sz="1000" b="0" dirty="0">
                          <a:solidFill>
                            <a:srgbClr val="006FE0"/>
                          </a:solidFill>
                          <a:effectLst/>
                          <a:latin typeface="inherit"/>
                        </a:rPr>
                        <a:t>        </a:t>
                      </a:r>
                      <a:r>
                        <a:rPr lang="en-US" sz="1000" b="0" dirty="0">
                          <a:solidFill>
                            <a:srgbClr val="0000FF"/>
                          </a:solidFill>
                          <a:effectLst/>
                          <a:latin typeface="inherit"/>
                        </a:rPr>
                        <a:t>PRINT</a:t>
                      </a:r>
                      <a:r>
                        <a:rPr lang="en-US" sz="1000" b="0" dirty="0">
                          <a:solidFill>
                            <a:srgbClr val="006FE0"/>
                          </a:solidFill>
                          <a:effectLst/>
                          <a:latin typeface="inherit"/>
                        </a:rPr>
                        <a:t> </a:t>
                      </a:r>
                      <a:r>
                        <a:rPr lang="en-US" sz="1000" b="0" dirty="0">
                          <a:solidFill>
                            <a:srgbClr val="FF0000"/>
                          </a:solidFill>
                          <a:effectLst/>
                          <a:latin typeface="inherit"/>
                        </a:rPr>
                        <a:t>'</a:t>
                      </a:r>
                      <a:r>
                        <a:rPr lang="en-US" sz="1000" b="0" dirty="0" err="1">
                          <a:solidFill>
                            <a:srgbClr val="FF0000"/>
                          </a:solidFill>
                          <a:effectLst/>
                          <a:latin typeface="inherit"/>
                        </a:rPr>
                        <a:t>Failed,Try</a:t>
                      </a:r>
                      <a:r>
                        <a:rPr lang="en-US" sz="1000" b="0" dirty="0">
                          <a:solidFill>
                            <a:srgbClr val="FF0000"/>
                          </a:solidFill>
                          <a:effectLst/>
                          <a:latin typeface="inherit"/>
                        </a:rPr>
                        <a:t> again '</a:t>
                      </a:r>
                      <a:r>
                        <a:rPr lang="en-US" sz="1000" b="0" dirty="0">
                          <a:solidFill>
                            <a:srgbClr val="333333"/>
                          </a:solidFill>
                          <a:effectLst/>
                          <a:latin typeface="inherit"/>
                        </a:rPr>
                        <a:t>;</a:t>
                      </a:r>
                      <a:endParaRPr lang="en-US" sz="1000" b="0" dirty="0">
                        <a:solidFill>
                          <a:srgbClr val="000000"/>
                        </a:solidFill>
                        <a:effectLst/>
                        <a:latin typeface="inherit"/>
                      </a:endParaRPr>
                    </a:p>
                    <a:p>
                      <a:pPr algn="l" fontAlgn="base" latinLnBrk="1"/>
                      <a:r>
                        <a:rPr lang="en-US" sz="1000" b="0" dirty="0">
                          <a:solidFill>
                            <a:srgbClr val="006FE0"/>
                          </a:solidFill>
                          <a:effectLst/>
                          <a:latin typeface="inherit"/>
                        </a:rPr>
                        <a:t>    </a:t>
                      </a:r>
                      <a:r>
                        <a:rPr lang="en-US" sz="1000" b="0" dirty="0">
                          <a:solidFill>
                            <a:srgbClr val="0000FF"/>
                          </a:solidFill>
                          <a:effectLst/>
                          <a:latin typeface="inherit"/>
                        </a:rPr>
                        <a:t>Print</a:t>
                      </a:r>
                      <a:r>
                        <a:rPr lang="en-US" sz="1000" b="0" dirty="0">
                          <a:solidFill>
                            <a:srgbClr val="006FE0"/>
                          </a:solidFill>
                          <a:effectLst/>
                          <a:latin typeface="inherit"/>
                        </a:rPr>
                        <a:t> </a:t>
                      </a:r>
                      <a:r>
                        <a:rPr lang="en-US" sz="1000" b="0" dirty="0">
                          <a:solidFill>
                            <a:srgbClr val="FF0000"/>
                          </a:solidFill>
                          <a:effectLst/>
                          <a:latin typeface="inherit"/>
                        </a:rPr>
                        <a:t>'Second ELSE statement'</a:t>
                      </a:r>
                      <a:endParaRPr lang="en-US" sz="1000" b="0" dirty="0">
                        <a:solidFill>
                          <a:srgbClr val="000000"/>
                        </a:solidFill>
                        <a:effectLst/>
                        <a:latin typeface="inherit"/>
                      </a:endParaRPr>
                    </a:p>
                    <a:p>
                      <a:pPr algn="l" fontAlgn="base" latinLnBrk="1"/>
                      <a:r>
                        <a:rPr lang="en-US" sz="1000" b="0" dirty="0">
                          <a:solidFill>
                            <a:srgbClr val="0000FF"/>
                          </a:solidFill>
                          <a:effectLst/>
                          <a:latin typeface="inherit"/>
                        </a:rPr>
                        <a:t>END</a:t>
                      </a:r>
                      <a:r>
                        <a:rPr lang="en-US" sz="1000" b="0" dirty="0">
                          <a:solidFill>
                            <a:srgbClr val="333333"/>
                          </a:solidFill>
                          <a:effectLst/>
                          <a:latin typeface="inherit"/>
                        </a:rPr>
                        <a:t>;</a:t>
                      </a:r>
                      <a:endParaRPr lang="en-US" sz="1000" b="0" dirty="0">
                        <a:solidFill>
                          <a:srgbClr val="000000"/>
                        </a:solidFill>
                        <a:effectLst/>
                        <a:latin typeface="inherit"/>
                      </a:endParaRPr>
                    </a:p>
                  </a:txBody>
                  <a:tcPr marL="51934" marR="51934" marT="25967" marB="25967">
                    <a:lnL>
                      <a:noFill/>
                    </a:lnL>
                    <a:lnR>
                      <a:noFill/>
                    </a:lnR>
                    <a:lnT>
                      <a:noFill/>
                    </a:lnT>
                    <a:lnB>
                      <a:noFill/>
                    </a:lnB>
                    <a:solidFill>
                      <a:srgbClr val="FFFFFF"/>
                    </a:solidFill>
                  </a:tcPr>
                </a:tc>
                <a:extLst>
                  <a:ext uri="{0D108BD9-81ED-4DB2-BD59-A6C34878D82A}">
                    <a16:rowId xmlns:a16="http://schemas.microsoft.com/office/drawing/2014/main" val="1045269000"/>
                  </a:ext>
                </a:extLst>
              </a:tr>
            </a:tbl>
          </a:graphicData>
        </a:graphic>
      </p:graphicFrame>
      <p:sp>
        <p:nvSpPr>
          <p:cNvPr id="7" name="Date Placeholder 6">
            <a:extLst>
              <a:ext uri="{FF2B5EF4-FFF2-40B4-BE49-F238E27FC236}">
                <a16:creationId xmlns:a16="http://schemas.microsoft.com/office/drawing/2014/main" id="{7634A332-6B57-6244-010C-64698F1AF33C}"/>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35C8A6-B68F-DA31-2AB5-EF22F34D31E7}"/>
              </a:ext>
            </a:extLst>
          </p:cNvPr>
          <p:cNvSpPr>
            <a:spLocks noGrp="1"/>
          </p:cNvSpPr>
          <p:nvPr>
            <p:ph type="ftr" sz="quarter" idx="11"/>
          </p:nvPr>
        </p:nvSpPr>
        <p:spPr/>
        <p:txBody>
          <a:bodyPr/>
          <a:lstStyle/>
          <a:p>
            <a:pPr>
              <a:spcAft>
                <a:spcPts val="600"/>
              </a:spcAft>
            </a:pPr>
            <a:r>
              <a:rPr lang="en-US" dirty="0"/>
              <a:t>Conditional Statements</a:t>
            </a:r>
          </a:p>
        </p:txBody>
      </p:sp>
      <p:sp>
        <p:nvSpPr>
          <p:cNvPr id="9" name="Slide Number Placeholder 8">
            <a:extLst>
              <a:ext uri="{FF2B5EF4-FFF2-40B4-BE49-F238E27FC236}">
                <a16:creationId xmlns:a16="http://schemas.microsoft.com/office/drawing/2014/main" id="{B2F2E5B6-87B9-78C0-7387-A33241D98DEF}"/>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026" name="Picture 2" descr="Flow Chart of SQL IF Statements">
            <a:extLst>
              <a:ext uri="{FF2B5EF4-FFF2-40B4-BE49-F238E27FC236}">
                <a16:creationId xmlns:a16="http://schemas.microsoft.com/office/drawing/2014/main" id="{C66347D0-C455-BC29-0691-6C305055BC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933700" y="4128602"/>
            <a:ext cx="3924300" cy="178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30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8053-65B8-635A-E30C-1C2A64A0C380}"/>
              </a:ext>
            </a:extLst>
          </p:cNvPr>
          <p:cNvSpPr>
            <a:spLocks noGrp="1"/>
          </p:cNvSpPr>
          <p:nvPr>
            <p:ph type="title"/>
          </p:nvPr>
        </p:nvSpPr>
        <p:spPr>
          <a:xfrm>
            <a:off x="4962524" y="703984"/>
            <a:ext cx="6696075" cy="1909763"/>
          </a:xfrm>
        </p:spPr>
        <p:txBody>
          <a:bodyPr anchor="b">
            <a:normAutofit/>
          </a:bodyPr>
          <a:lstStyle/>
          <a:p>
            <a:r>
              <a:rPr lang="en-US" b="0" i="0" dirty="0">
                <a:effectLst/>
              </a:rPr>
              <a:t>user-defined scalar </a:t>
            </a:r>
            <a:r>
              <a:rPr lang="en-US" b="0" i="0" dirty="0" err="1">
                <a:effectLst/>
              </a:rPr>
              <a:t>SUBtypes</a:t>
            </a:r>
            <a:endParaRPr lang="en-US" dirty="0"/>
          </a:p>
        </p:txBody>
      </p:sp>
      <p:sp>
        <p:nvSpPr>
          <p:cNvPr id="8" name="Subtitle 2">
            <a:extLst>
              <a:ext uri="{FF2B5EF4-FFF2-40B4-BE49-F238E27FC236}">
                <a16:creationId xmlns:a16="http://schemas.microsoft.com/office/drawing/2014/main" id="{06B9D141-0447-FB0D-BDD7-25CD81FAE4E0}"/>
              </a:ext>
            </a:extLst>
          </p:cNvPr>
          <p:cNvSpPr>
            <a:spLocks noGrp="1"/>
          </p:cNvSpPr>
          <p:nvPr>
            <p:ph type="subTitle" idx="1"/>
          </p:nvPr>
        </p:nvSpPr>
        <p:spPr>
          <a:xfrm>
            <a:off x="3632489" y="3698766"/>
            <a:ext cx="8337838" cy="2657584"/>
          </a:xfrm>
        </p:spPr>
        <p:txBody>
          <a:bodyPr>
            <a:normAutofit/>
          </a:bodyPr>
          <a:lstStyle/>
          <a:p>
            <a:r>
              <a:rPr lang="en-US" b="0" i="0" dirty="0">
                <a:solidFill>
                  <a:srgbClr val="4D5156"/>
                </a:solidFill>
                <a:effectLst/>
                <a:latin typeface="Arial" panose="020B0604020202020204" pitchFamily="34" charset="0"/>
                <a:cs typeface="Arial" panose="020B0604020202020204" pitchFamily="34" charset="0"/>
              </a:rPr>
              <a:t>A subtype </a:t>
            </a:r>
            <a:r>
              <a:rPr lang="en-US" b="1" i="0" dirty="0">
                <a:solidFill>
                  <a:srgbClr val="5F6368"/>
                </a:solidFill>
                <a:effectLst/>
                <a:latin typeface="Arial" panose="020B0604020202020204" pitchFamily="34" charset="0"/>
                <a:cs typeface="Arial" panose="020B0604020202020204" pitchFamily="34" charset="0"/>
              </a:rPr>
              <a:t>is a data type that is a subset of another data type, which is its base type. </a:t>
            </a:r>
          </a:p>
          <a:p>
            <a:r>
              <a:rPr lang="en-US" dirty="0">
                <a:latin typeface="Arial" panose="020B0604020202020204" pitchFamily="34" charset="0"/>
                <a:cs typeface="Arial" panose="020B0604020202020204" pitchFamily="34" charset="0"/>
              </a:rPr>
              <a:t>The STRING and VARCHAR data types are subtypes of the VARCHAR2 data type. They both have the same value range as the VARCHAR2 base type. Assignments between variables of these subtypes are implicitly converted, provided the variables have the same size.</a:t>
            </a:r>
          </a:p>
          <a:p>
            <a:r>
              <a:rPr lang="en-US" dirty="0">
                <a:latin typeface="Arial" panose="020B0604020202020204" pitchFamily="34" charset="0"/>
                <a:cs typeface="Arial" panose="020B0604020202020204" pitchFamily="34" charset="0"/>
              </a:rPr>
              <a:t>Subtypes inherit the behavior of a data type but also typically have constrained behaviors.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 unconstrained subtype doesn’t change a base type’s behavior, they are also called aliases. You can call any base data type a supertype, because it is the model for subtypes. Unconstrained subtypes are interchangeable with their base types, while only qualified values can be assigned to constrained subtypes from base types.</a:t>
            </a:r>
          </a:p>
        </p:txBody>
      </p:sp>
      <p:sp>
        <p:nvSpPr>
          <p:cNvPr id="10" name="Date Placeholder 3">
            <a:extLst>
              <a:ext uri="{FF2B5EF4-FFF2-40B4-BE49-F238E27FC236}">
                <a16:creationId xmlns:a16="http://schemas.microsoft.com/office/drawing/2014/main" id="{C1343B78-60DD-0871-067F-C865BC3CDECE}"/>
              </a:ext>
            </a:extLst>
          </p:cNvPr>
          <p:cNvSpPr>
            <a:spLocks noGrp="1"/>
          </p:cNvSpPr>
          <p:nvPr>
            <p:ph type="dt" sz="half" idx="10"/>
          </p:nvPr>
        </p:nvSpPr>
        <p:spPr>
          <a:xfrm>
            <a:off x="4676774" y="6356350"/>
            <a:ext cx="1695450" cy="365125"/>
          </a:xfrm>
        </p:spPr>
        <p:txBody>
          <a:bodyPr/>
          <a:lstStyle/>
          <a:p>
            <a:pPr>
              <a:spcAft>
                <a:spcPts val="600"/>
              </a:spcAft>
            </a:pPr>
            <a:r>
              <a:rPr lang="en-US"/>
              <a:t>20XX</a:t>
            </a:r>
          </a:p>
        </p:txBody>
      </p:sp>
      <p:sp>
        <p:nvSpPr>
          <p:cNvPr id="12" name="Footer Placeholder 4">
            <a:extLst>
              <a:ext uri="{FF2B5EF4-FFF2-40B4-BE49-F238E27FC236}">
                <a16:creationId xmlns:a16="http://schemas.microsoft.com/office/drawing/2014/main" id="{16B73D0F-C6AD-E3C4-36A4-AFCAC49473DF}"/>
              </a:ext>
            </a:extLst>
          </p:cNvPr>
          <p:cNvSpPr>
            <a:spLocks noGrp="1"/>
          </p:cNvSpPr>
          <p:nvPr>
            <p:ph type="ftr" sz="quarter" idx="11"/>
          </p:nvPr>
        </p:nvSpPr>
        <p:spPr>
          <a:xfrm>
            <a:off x="6743699" y="6356350"/>
            <a:ext cx="2543175" cy="365125"/>
          </a:xfrm>
        </p:spPr>
        <p:txBody>
          <a:bodyPr/>
          <a:lstStyle/>
          <a:p>
            <a:pPr>
              <a:spcAft>
                <a:spcPts val="600"/>
              </a:spcAft>
            </a:pPr>
            <a:r>
              <a:rPr lang="en-US" dirty="0"/>
              <a:t>Conditional Statements</a:t>
            </a:r>
          </a:p>
        </p:txBody>
      </p:sp>
      <p:sp>
        <p:nvSpPr>
          <p:cNvPr id="14" name="Slide Number Placeholder 5">
            <a:extLst>
              <a:ext uri="{FF2B5EF4-FFF2-40B4-BE49-F238E27FC236}">
                <a16:creationId xmlns:a16="http://schemas.microsoft.com/office/drawing/2014/main" id="{2448BBCC-CD90-F3FC-9A63-1C01E2F20EE3}"/>
              </a:ext>
            </a:extLst>
          </p:cNvPr>
          <p:cNvSpPr>
            <a:spLocks noGrp="1"/>
          </p:cNvSpPr>
          <p:nvPr>
            <p:ph type="sldNum" sz="quarter" idx="12"/>
          </p:nvPr>
        </p:nvSpPr>
        <p:spPr>
          <a:xfrm>
            <a:off x="9658350" y="6356350"/>
            <a:ext cx="1695450" cy="365125"/>
          </a:xfrm>
        </p:spPr>
        <p:txBody>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433029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F89C3068-207F-F4EB-566B-0FADFEF3BBB8}"/>
              </a:ext>
            </a:extLst>
          </p:cNvPr>
          <p:cNvSpPr>
            <a:spLocks noGrp="1"/>
          </p:cNvSpPr>
          <p:nvPr>
            <p:ph type="title"/>
          </p:nvPr>
        </p:nvSpPr>
        <p:spPr>
          <a:xfrm>
            <a:off x="1885156" y="892177"/>
            <a:ext cx="8421688" cy="1325563"/>
          </a:xfrm>
        </p:spPr>
        <p:txBody>
          <a:bodyPr/>
          <a:lstStyle/>
          <a:p>
            <a:r>
              <a:rPr lang="en-US" b="0" i="0" dirty="0">
                <a:effectLst/>
              </a:rPr>
              <a:t>user-defined scalar </a:t>
            </a:r>
            <a:r>
              <a:rPr lang="en-US" b="0" i="0" dirty="0" err="1">
                <a:effectLst/>
              </a:rPr>
              <a:t>SUBtypes</a:t>
            </a:r>
            <a:endParaRPr lang="en-US" dirty="0"/>
          </a:p>
        </p:txBody>
      </p:sp>
      <p:sp>
        <p:nvSpPr>
          <p:cNvPr id="24" name="Text Placeholder 2">
            <a:extLst>
              <a:ext uri="{FF2B5EF4-FFF2-40B4-BE49-F238E27FC236}">
                <a16:creationId xmlns:a16="http://schemas.microsoft.com/office/drawing/2014/main" id="{A1EF3824-2EAF-291B-CE7C-48E59ED1B481}"/>
              </a:ext>
            </a:extLst>
          </p:cNvPr>
          <p:cNvSpPr>
            <a:spLocks noGrp="1"/>
          </p:cNvSpPr>
          <p:nvPr>
            <p:ph type="body" idx="1"/>
          </p:nvPr>
        </p:nvSpPr>
        <p:spPr>
          <a:xfrm>
            <a:off x="1243104" y="2403475"/>
            <a:ext cx="2882475" cy="823912"/>
          </a:xfrm>
        </p:spPr>
        <p:txBody>
          <a:bodyPr/>
          <a:lstStyle/>
          <a:p>
            <a:r>
              <a:rPr lang="en-US" b="1" dirty="0"/>
              <a:t>DATE Data Type</a:t>
            </a:r>
          </a:p>
        </p:txBody>
      </p:sp>
      <p:sp>
        <p:nvSpPr>
          <p:cNvPr id="15" name="Content Placeholder 3">
            <a:extLst>
              <a:ext uri="{FF2B5EF4-FFF2-40B4-BE49-F238E27FC236}">
                <a16:creationId xmlns:a16="http://schemas.microsoft.com/office/drawing/2014/main" id="{B1659E26-F75B-5BAE-4899-2E9432CE534A}"/>
              </a:ext>
            </a:extLst>
          </p:cNvPr>
          <p:cNvSpPr>
            <a:spLocks noGrp="1"/>
          </p:cNvSpPr>
          <p:nvPr>
            <p:ph sz="half" idx="2"/>
          </p:nvPr>
        </p:nvSpPr>
        <p:spPr>
          <a:xfrm>
            <a:off x="1243104" y="3429000"/>
            <a:ext cx="2947361" cy="2910392"/>
          </a:xfrm>
        </p:spPr>
        <p:txBody>
          <a:bodyPr>
            <a:normAutofit/>
          </a:bodyPr>
          <a:lstStyle/>
          <a:p>
            <a:r>
              <a:rPr lang="en-US" dirty="0"/>
              <a:t>The DATE data type in Oracle contains an actual timestamp of activity. The valid range is any date from January 1, 4712 BCE (Before Common Era) to December 31, 9999 CE (Common Era). The most common way to capture a timestamp is to assign the SYSDATE or SYSTIMESTAMP built-in function. They both return fully qualified dates and contain all field elements of a DATE variable or column.</a:t>
            </a:r>
          </a:p>
        </p:txBody>
      </p:sp>
      <p:sp>
        <p:nvSpPr>
          <p:cNvPr id="25" name="Text Placeholder 4">
            <a:extLst>
              <a:ext uri="{FF2B5EF4-FFF2-40B4-BE49-F238E27FC236}">
                <a16:creationId xmlns:a16="http://schemas.microsoft.com/office/drawing/2014/main" id="{7C80E735-1F82-8002-8DCB-FBFE3BDB7D67}"/>
              </a:ext>
            </a:extLst>
          </p:cNvPr>
          <p:cNvSpPr>
            <a:spLocks noGrp="1"/>
          </p:cNvSpPr>
          <p:nvPr>
            <p:ph type="body" sz="quarter" idx="3"/>
          </p:nvPr>
        </p:nvSpPr>
        <p:spPr>
          <a:xfrm>
            <a:off x="4647664" y="2403475"/>
            <a:ext cx="2896671" cy="823912"/>
          </a:xfrm>
        </p:spPr>
        <p:txBody>
          <a:bodyPr/>
          <a:lstStyle/>
          <a:p>
            <a:r>
              <a:rPr lang="en-US" b="1" dirty="0"/>
              <a:t>Interval Subtypes</a:t>
            </a:r>
          </a:p>
        </p:txBody>
      </p:sp>
      <p:sp>
        <p:nvSpPr>
          <p:cNvPr id="26" name="Content Placeholder 5">
            <a:extLst>
              <a:ext uri="{FF2B5EF4-FFF2-40B4-BE49-F238E27FC236}">
                <a16:creationId xmlns:a16="http://schemas.microsoft.com/office/drawing/2014/main" id="{C6AC6350-2325-DA11-1FF1-2852527103E5}"/>
              </a:ext>
            </a:extLst>
          </p:cNvPr>
          <p:cNvSpPr>
            <a:spLocks noGrp="1"/>
          </p:cNvSpPr>
          <p:nvPr>
            <p:ph sz="quarter" idx="4"/>
          </p:nvPr>
        </p:nvSpPr>
        <p:spPr>
          <a:xfrm>
            <a:off x="4647665" y="3429000"/>
            <a:ext cx="2896671" cy="2750127"/>
          </a:xfrm>
        </p:spPr>
        <p:txBody>
          <a:bodyPr>
            <a:normAutofit lnSpcReduction="10000"/>
          </a:bodyPr>
          <a:lstStyle/>
          <a:p>
            <a:r>
              <a:rPr lang="en-US" dirty="0"/>
              <a:t>You have two DATE subtypes available that let you manage intervals: </a:t>
            </a:r>
          </a:p>
          <a:p>
            <a:r>
              <a:rPr lang="en-US" dirty="0"/>
              <a:t>INTERVAL DAY TO SECOND and INTERVAL YEAR TO MONTH. </a:t>
            </a:r>
          </a:p>
          <a:p>
            <a:r>
              <a:rPr lang="en-US" dirty="0"/>
              <a:t>Their prototypes are:</a:t>
            </a:r>
          </a:p>
          <a:p>
            <a:r>
              <a:rPr lang="en-US" dirty="0"/>
              <a:t>INTERVAL DAY[(</a:t>
            </a:r>
            <a:r>
              <a:rPr lang="en-US" dirty="0" err="1"/>
              <a:t>leading_precision</a:t>
            </a:r>
            <a:r>
              <a:rPr lang="en-US" dirty="0"/>
              <a:t>)] TO SECOND[(</a:t>
            </a:r>
            <a:r>
              <a:rPr lang="en-US" dirty="0" err="1"/>
              <a:t>fractional_second_precision</a:t>
            </a:r>
            <a:r>
              <a:rPr lang="en-US" dirty="0"/>
              <a:t>)] INTERVAL YEAR[(precision)] TO MONTH</a:t>
            </a:r>
            <a:endParaRPr lang="en-US" b="1" dirty="0"/>
          </a:p>
        </p:txBody>
      </p:sp>
      <p:sp>
        <p:nvSpPr>
          <p:cNvPr id="21" name="Text Placeholder 6">
            <a:extLst>
              <a:ext uri="{FF2B5EF4-FFF2-40B4-BE49-F238E27FC236}">
                <a16:creationId xmlns:a16="http://schemas.microsoft.com/office/drawing/2014/main" id="{3A13AD1F-3671-5172-215F-25E461451708}"/>
              </a:ext>
            </a:extLst>
          </p:cNvPr>
          <p:cNvSpPr>
            <a:spLocks noGrp="1"/>
          </p:cNvSpPr>
          <p:nvPr>
            <p:ph type="body" idx="13"/>
          </p:nvPr>
        </p:nvSpPr>
        <p:spPr>
          <a:xfrm>
            <a:off x="8066420" y="2403475"/>
            <a:ext cx="3287380" cy="823912"/>
          </a:xfrm>
        </p:spPr>
        <p:txBody>
          <a:bodyPr/>
          <a:lstStyle/>
          <a:p>
            <a:r>
              <a:rPr lang="en-US" b="1" dirty="0"/>
              <a:t>TIMESTAMP Subtypes</a:t>
            </a:r>
          </a:p>
        </p:txBody>
      </p:sp>
      <p:sp>
        <p:nvSpPr>
          <p:cNvPr id="23" name="Content Placeholder 7">
            <a:extLst>
              <a:ext uri="{FF2B5EF4-FFF2-40B4-BE49-F238E27FC236}">
                <a16:creationId xmlns:a16="http://schemas.microsoft.com/office/drawing/2014/main" id="{E903B89E-E487-9645-F088-A6BFC9261A58}"/>
              </a:ext>
            </a:extLst>
          </p:cNvPr>
          <p:cNvSpPr>
            <a:spLocks noGrp="1"/>
          </p:cNvSpPr>
          <p:nvPr>
            <p:ph sz="half" idx="14"/>
          </p:nvPr>
        </p:nvSpPr>
        <p:spPr>
          <a:xfrm>
            <a:off x="8066421" y="3429000"/>
            <a:ext cx="2882475" cy="2536823"/>
          </a:xfrm>
        </p:spPr>
        <p:txBody>
          <a:bodyPr>
            <a:normAutofit/>
          </a:bodyPr>
          <a:lstStyle/>
          <a:p>
            <a:r>
              <a:rPr lang="en-US" dirty="0"/>
              <a:t>It extends the DATE base type by providing a more precise time. You’ll get the same results if the TIMESTAMP variable is populated by calling the SYSDATE built-in function.</a:t>
            </a:r>
          </a:p>
          <a:p>
            <a:r>
              <a:rPr lang="en-US" dirty="0"/>
              <a:t>The SYSTIMESTAMP SQL built-in function provides a more precise time for most platforms.</a:t>
            </a:r>
          </a:p>
        </p:txBody>
      </p:sp>
      <p:sp>
        <p:nvSpPr>
          <p:cNvPr id="4" name="Date Placeholder 3">
            <a:extLst>
              <a:ext uri="{FF2B5EF4-FFF2-40B4-BE49-F238E27FC236}">
                <a16:creationId xmlns:a16="http://schemas.microsoft.com/office/drawing/2014/main" id="{5B45CA46-A795-D485-800D-892EBCA7763D}"/>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1816CA8-C108-152F-E26A-F9F4D840A33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Conditional Statements</a:t>
            </a:r>
          </a:p>
        </p:txBody>
      </p:sp>
      <p:sp>
        <p:nvSpPr>
          <p:cNvPr id="6" name="Slide Number Placeholder 5">
            <a:extLst>
              <a:ext uri="{FF2B5EF4-FFF2-40B4-BE49-F238E27FC236}">
                <a16:creationId xmlns:a16="http://schemas.microsoft.com/office/drawing/2014/main" id="{E72DC477-252A-93C1-1319-2E186C8CB56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393430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With the use of conditional statements. They have the power to help ease programming data to extract or see the data that we are wanting at that specific time.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Conditional Statements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F346-DB32-FC90-EDC5-79CD43AE7A0D}"/>
              </a:ext>
            </a:extLst>
          </p:cNvPr>
          <p:cNvSpPr>
            <a:spLocks noGrp="1"/>
          </p:cNvSpPr>
          <p:nvPr>
            <p:ph type="title"/>
          </p:nvPr>
        </p:nvSpPr>
        <p:spPr/>
        <p:txBody>
          <a:bodyPr/>
          <a:lstStyle/>
          <a:p>
            <a:r>
              <a:rPr lang="en-US" dirty="0"/>
              <a:t>References</a:t>
            </a:r>
          </a:p>
        </p:txBody>
      </p:sp>
      <p:sp>
        <p:nvSpPr>
          <p:cNvPr id="3" name="Subtitle 2">
            <a:extLst>
              <a:ext uri="{FF2B5EF4-FFF2-40B4-BE49-F238E27FC236}">
                <a16:creationId xmlns:a16="http://schemas.microsoft.com/office/drawing/2014/main" id="{9B6B4DA3-9E8F-FDDD-E7CC-DDFCA36C20E7}"/>
              </a:ext>
            </a:extLst>
          </p:cNvPr>
          <p:cNvSpPr>
            <a:spLocks noGrp="1"/>
          </p:cNvSpPr>
          <p:nvPr>
            <p:ph type="subTitle" idx="1"/>
          </p:nvPr>
        </p:nvSpPr>
        <p:spPr>
          <a:xfrm>
            <a:off x="4657725" y="5028803"/>
            <a:ext cx="6696074" cy="1327547"/>
          </a:xfrm>
        </p:spPr>
        <p:txBody>
          <a:bodyPr/>
          <a:lstStyle/>
          <a:p>
            <a:r>
              <a:rPr lang="en-US" dirty="0"/>
              <a:t>IF Statements: </a:t>
            </a:r>
            <a:r>
              <a:rPr lang="en-US" dirty="0">
                <a:hlinkClick r:id="rId2"/>
              </a:rPr>
              <a:t>https://www.sqlshack.com/sql-if-statement-introduction-and-overview/</a:t>
            </a:r>
            <a:endParaRPr lang="en-US" dirty="0"/>
          </a:p>
          <a:p>
            <a:r>
              <a:rPr lang="en-US" dirty="0"/>
              <a:t>*Fiona’s topic*: </a:t>
            </a:r>
          </a:p>
          <a:p>
            <a:endParaRPr lang="en-US" dirty="0"/>
          </a:p>
        </p:txBody>
      </p:sp>
      <p:sp>
        <p:nvSpPr>
          <p:cNvPr id="4" name="Date Placeholder 3">
            <a:extLst>
              <a:ext uri="{FF2B5EF4-FFF2-40B4-BE49-F238E27FC236}">
                <a16:creationId xmlns:a16="http://schemas.microsoft.com/office/drawing/2014/main" id="{2022F2DB-4B5E-2F42-25D5-5404D7D4148D}"/>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D738E11-6E2C-DC11-624A-6B54ADDAFA32}"/>
              </a:ext>
            </a:extLst>
          </p:cNvPr>
          <p:cNvSpPr>
            <a:spLocks noGrp="1"/>
          </p:cNvSpPr>
          <p:nvPr>
            <p:ph type="ftr" sz="quarter" idx="11"/>
          </p:nvPr>
        </p:nvSpPr>
        <p:spPr/>
        <p:txBody>
          <a:bodyPr/>
          <a:lstStyle/>
          <a:p>
            <a:r>
              <a:rPr lang="en-US" dirty="0"/>
              <a:t>Conditional Statements</a:t>
            </a:r>
          </a:p>
        </p:txBody>
      </p:sp>
      <p:sp>
        <p:nvSpPr>
          <p:cNvPr id="6" name="Slide Number Placeholder 5">
            <a:extLst>
              <a:ext uri="{FF2B5EF4-FFF2-40B4-BE49-F238E27FC236}">
                <a16:creationId xmlns:a16="http://schemas.microsoft.com/office/drawing/2014/main" id="{07B1EA24-6D65-0484-D0B5-7F26E38DB56B}"/>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77146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 Tim Smith</a:t>
            </a:r>
          </a:p>
          <a:p>
            <a:r>
              <a:rPr lang="en-US" dirty="0"/>
              <a:t>Fiona Tiffanie Schwallie</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Conditional Statements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{7341D88D-7B5A-4266-9029-C3C3F2422FF3}tf67328976_win32</Template>
  <TotalTime>174</TotalTime>
  <Words>570</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inherit</vt:lpstr>
      <vt:lpstr>Tenorite</vt:lpstr>
      <vt:lpstr>Office Theme</vt:lpstr>
      <vt:lpstr>Conditional Statements</vt:lpstr>
      <vt:lpstr>Overview</vt:lpstr>
      <vt:lpstr>If Statements</vt:lpstr>
      <vt:lpstr>IF Statements examples</vt:lpstr>
      <vt:lpstr>user-defined scalar SUBtypes</vt:lpstr>
      <vt:lpstr>user-defined scalar SUBtypes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 data type</dc:title>
  <dc:creator>Tim Smith</dc:creator>
  <cp:lastModifiedBy>Tim Smith</cp:lastModifiedBy>
  <cp:revision>4</cp:revision>
  <dcterms:created xsi:type="dcterms:W3CDTF">2023-01-18T03:43:47Z</dcterms:created>
  <dcterms:modified xsi:type="dcterms:W3CDTF">2023-01-23T19:20:35Z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