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4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67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longerset.com/runtime-errors/#:~:text=A%20runtime%20error%20is%20an,your%20end%20users%20will%20see" TargetMode="External"/><Relationship Id="rId2" Type="http://schemas.openxmlformats.org/officeDocument/2006/relationships/hyperlink" Target="https://content.byui.edu/file/16ae0a9e-bad9-45e8-acb2-3f1dd92e01f1/1/Oracle%20Database%2012c%20PL-SQL%20Programming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4D13-68F5-3E59-E561-F00F7CFF4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</p:spTree>
    <p:extLst>
      <p:ext uri="{BB962C8B-B14F-4D97-AF65-F5344CB8AC3E}">
        <p14:creationId xmlns:p14="http://schemas.microsoft.com/office/powerpoint/2010/main" val="126734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66D9-E3E0-070E-9868-451B39F3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BB3-E907-C519-7242-EF7F35C2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core competency that we have chosen this week is Exception types and scope. Here we will learn more about the compilation errors as well as understanding run-time errors.</a:t>
            </a:r>
          </a:p>
        </p:txBody>
      </p:sp>
    </p:spTree>
    <p:extLst>
      <p:ext uri="{BB962C8B-B14F-4D97-AF65-F5344CB8AC3E}">
        <p14:creationId xmlns:p14="http://schemas.microsoft.com/office/powerpoint/2010/main" val="414326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3C6D-8266-8538-DCDB-D9A397A4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Lato Extended"/>
              </a:rPr>
              <a:t>compilation errors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AA66F-EFF0-D135-B607-5E6C7685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7087466" cy="456214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Are generally typing errors. The parsing of your PL/SQL text file into a set of interpreted instructions, known as p-code, finds lexical errors. Lexical errors occur when you misuse a delimiter, identifier, literal, or comment.</a:t>
            </a:r>
          </a:p>
          <a:p>
            <a:r>
              <a:rPr lang="en-US" sz="1800" b="1" dirty="0"/>
              <a:t>You can misuse lexical units by:</a:t>
            </a:r>
            <a:br>
              <a:rPr lang="en-US" sz="1800" dirty="0"/>
            </a:br>
            <a:r>
              <a:rPr lang="en-US" sz="1800" dirty="0"/>
              <a:t>1. Forgetting a semicolon (the statement terminator) </a:t>
            </a:r>
            <a:br>
              <a:rPr lang="en-US" sz="1800" dirty="0"/>
            </a:br>
            <a:r>
              <a:rPr lang="en-US" sz="1800" dirty="0"/>
              <a:t>2. Using only one delimiter when you should use two</a:t>
            </a:r>
            <a:br>
              <a:rPr lang="en-US" sz="1800" dirty="0"/>
            </a:br>
            <a:r>
              <a:rPr lang="en-US" sz="1800" dirty="0"/>
              <a:t>3. Misspelling an identifier </a:t>
            </a:r>
            <a:br>
              <a:rPr lang="en-US" sz="1800" dirty="0"/>
            </a:br>
            <a:r>
              <a:rPr lang="en-US" sz="1800" dirty="0"/>
              <a:t>4. Commenting out a lexical value required by the parsing rules </a:t>
            </a:r>
          </a:p>
          <a:p>
            <a:r>
              <a:rPr lang="en-US" sz="1800" b="1" dirty="0"/>
              <a:t>There are three general patterns for error messages: </a:t>
            </a:r>
            <a:br>
              <a:rPr lang="en-US" sz="1800" dirty="0"/>
            </a:br>
            <a:r>
              <a:rPr lang="en-US" sz="1800" dirty="0"/>
              <a:t>1. Prior line errors (</a:t>
            </a:r>
            <a:r>
              <a:rPr lang="en-US" sz="1800" i="1" dirty="0"/>
              <a:t>Point to an error on the prior statement line. It’s generally a missing statement terminator</a:t>
            </a:r>
            <a:r>
              <a:rPr lang="en-US" sz="1800" dirty="0"/>
              <a:t>.)</a:t>
            </a:r>
            <a:br>
              <a:rPr lang="en-US" sz="1800" dirty="0"/>
            </a:br>
            <a:r>
              <a:rPr lang="en-US" sz="1800" dirty="0"/>
              <a:t>2. Current line errors (</a:t>
            </a:r>
            <a:r>
              <a:rPr lang="en-US" sz="1800" i="1" dirty="0"/>
              <a:t>Point to the column of the error or one column after the error. It means that the parser is looking for a missing lexical unit</a:t>
            </a:r>
            <a:r>
              <a:rPr lang="en-US" sz="1800" dirty="0"/>
              <a:t>.) </a:t>
            </a:r>
            <a:br>
              <a:rPr lang="en-US" sz="1800" dirty="0"/>
            </a:br>
            <a:r>
              <a:rPr lang="en-US" sz="1800" dirty="0"/>
              <a:t>3. Declaration errors (</a:t>
            </a:r>
            <a:r>
              <a:rPr lang="en-US" sz="1800" i="1" dirty="0"/>
              <a:t>Point to any failure in the declaration block and has the actual error line as the last line of the error message</a:t>
            </a:r>
            <a:r>
              <a:rPr lang="en-US" sz="1800" dirty="0"/>
              <a:t>.)</a:t>
            </a:r>
          </a:p>
        </p:txBody>
      </p:sp>
      <p:pic>
        <p:nvPicPr>
          <p:cNvPr id="7" name="Picture 4" descr="Exclamation mark on a yellow background">
            <a:extLst>
              <a:ext uri="{FF2B5EF4-FFF2-40B4-BE49-F238E27FC236}">
                <a16:creationId xmlns:a16="http://schemas.microsoft.com/office/drawing/2014/main" id="{B67FBA6D-0430-C8B7-9037-D4A8CE970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3" r="11208" b="3"/>
          <a:stretch/>
        </p:blipFill>
        <p:spPr>
          <a:xfrm>
            <a:off x="483" y="1849738"/>
            <a:ext cx="4342417" cy="5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B371-42C3-B644-2307-9A65772B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243536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0DBCF-9005-F6BC-B86B-ED2CE05E9D57}"/>
              </a:ext>
            </a:extLst>
          </p:cNvPr>
          <p:cNvSpPr txBox="1"/>
          <p:nvPr/>
        </p:nvSpPr>
        <p:spPr>
          <a:xfrm>
            <a:off x="221672" y="1887023"/>
            <a:ext cx="4170219" cy="901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2000" dirty="0"/>
              <a:t>The next example shows a compilation error where the error occurs on the same line: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E162A-113A-0AF8-CBB9-CD03701E1FDB}"/>
              </a:ext>
            </a:extLst>
          </p:cNvPr>
          <p:cNvSpPr txBox="1"/>
          <p:nvPr/>
        </p:nvSpPr>
        <p:spPr>
          <a:xfrm>
            <a:off x="5978769" y="2082018"/>
            <a:ext cx="52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error message displayed 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2866C-2BB2-3CAD-3EEF-D077224DACE7}"/>
              </a:ext>
            </a:extLst>
          </p:cNvPr>
          <p:cNvSpPr txBox="1"/>
          <p:nvPr/>
        </p:nvSpPr>
        <p:spPr>
          <a:xfrm>
            <a:off x="2251896" y="4848260"/>
            <a:ext cx="7453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PLS-00103 error message says that a lexical unit is missing immediately before the variable </a:t>
            </a:r>
            <a:r>
              <a:rPr lang="en-US" dirty="0" err="1"/>
              <a:t>lv_b</a:t>
            </a:r>
            <a:r>
              <a:rPr lang="en-US" dirty="0"/>
              <a:t>. The asterisk on the second line below the variable </a:t>
            </a:r>
            <a:r>
              <a:rPr lang="en-US" dirty="0" err="1"/>
              <a:t>lv_b</a:t>
            </a:r>
            <a:r>
              <a:rPr lang="en-US" dirty="0"/>
              <a:t> tells you that the error occurs immediately before the variable. You can fix this program by placing any arithmetic operator in between the </a:t>
            </a:r>
            <a:r>
              <a:rPr lang="en-US" dirty="0" err="1"/>
              <a:t>lv_a</a:t>
            </a:r>
            <a:r>
              <a:rPr lang="en-US" dirty="0"/>
              <a:t> and </a:t>
            </a:r>
            <a:r>
              <a:rPr lang="en-US" dirty="0" err="1"/>
              <a:t>lv_b</a:t>
            </a:r>
            <a:r>
              <a:rPr lang="en-US" dirty="0"/>
              <a:t>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50A233-D09B-1643-3A13-0EB910809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6" y="2762814"/>
            <a:ext cx="3929929" cy="1698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C175D-8215-494C-151C-B1907F63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00" y="2762814"/>
            <a:ext cx="5963083" cy="14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7227-BE8A-8C1B-4E59-F8086384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3B66-1F39-E546-FAF9-9AA60C03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runtime error is an error that appears while your application is running.</a:t>
            </a:r>
          </a:p>
          <a:p>
            <a:r>
              <a:rPr lang="en-US" dirty="0"/>
              <a:t>Runtime errors are the first error that an end user will see.</a:t>
            </a:r>
          </a:p>
          <a:p>
            <a:r>
              <a:rPr lang="en-US" dirty="0"/>
              <a:t>These errors are typical in any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7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8E3-5E4F-396B-D8F9-D25B78B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Causes/Consequences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E349-B2D3-0B39-D9DA-9E1D0CF9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runtime errors are due to leaky abstractions</a:t>
            </a:r>
          </a:p>
          <a:p>
            <a:r>
              <a:rPr lang="en-US" dirty="0"/>
              <a:t>Unknown runtime errors are the result of invalid assumptions</a:t>
            </a:r>
          </a:p>
          <a:p>
            <a:r>
              <a:rPr lang="en-US" dirty="0"/>
              <a:t>Often these errors occur due to missing variable initialization or improper nesting of blocks of code</a:t>
            </a:r>
          </a:p>
          <a:p>
            <a:r>
              <a:rPr lang="en-US" dirty="0"/>
              <a:t>Consequences could be that this could cause a hard crash in the system</a:t>
            </a:r>
          </a:p>
          <a:p>
            <a:r>
              <a:rPr lang="en-US" dirty="0"/>
              <a:t>If you don’t have automated error reporting, then the developer may never know about the runtime errors</a:t>
            </a:r>
          </a:p>
          <a:p>
            <a:r>
              <a:rPr lang="en-US" dirty="0"/>
              <a:t>They can be very costly if these happen during a modifying process (INSERTs, UPDATEs, DELETEs, </a:t>
            </a:r>
            <a:r>
              <a:rPr lang="en-US" dirty="0" err="1"/>
              <a:t>ect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952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82522-EC11-C555-FEA0-1F0AFE7F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F97E-775C-9D51-0251-6E3C11A9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9" y="1925619"/>
            <a:ext cx="8118691" cy="4206240"/>
          </a:xfrm>
        </p:spPr>
        <p:txBody>
          <a:bodyPr anchor="t">
            <a:norm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Database 12c PL/SQL Programming (byui.edu)</a:t>
            </a:r>
            <a:endParaRPr lang="en-US" sz="2400" dirty="0"/>
          </a:p>
          <a:p>
            <a:r>
              <a:rPr lang="en-US" sz="2400">
                <a:hlinkClick r:id="rId3"/>
              </a:rPr>
              <a:t>https://nolongerset.com/runtime-errors/#:~:text=A%20runtime%20error%20is%20an,your%20end%20users%20will%20see</a:t>
            </a:r>
            <a:r>
              <a:rPr lang="en-US" sz="2400"/>
              <a:t>.</a:t>
            </a:r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65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2345-18BF-641A-A1B1-A8B4BF92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5C9C-D2CD-569E-D565-7D14100C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5065065"/>
            <a:ext cx="9784080" cy="1152854"/>
          </a:xfrm>
        </p:spPr>
        <p:txBody>
          <a:bodyPr/>
          <a:lstStyle/>
          <a:p>
            <a:pPr algn="ctr"/>
            <a:r>
              <a:rPr lang="en-US" dirty="0"/>
              <a:t>Tim Smith </a:t>
            </a:r>
          </a:p>
          <a:p>
            <a:pPr algn="ctr"/>
            <a:r>
              <a:rPr lang="en-US" dirty="0"/>
              <a:t>Fiona Schwallie</a:t>
            </a:r>
          </a:p>
        </p:txBody>
      </p:sp>
    </p:spTree>
    <p:extLst>
      <p:ext uri="{BB962C8B-B14F-4D97-AF65-F5344CB8AC3E}">
        <p14:creationId xmlns:p14="http://schemas.microsoft.com/office/powerpoint/2010/main" val="336476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</TotalTime>
  <Words>488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Lato Extended</vt:lpstr>
      <vt:lpstr>Wingdings</vt:lpstr>
      <vt:lpstr>Banded</vt:lpstr>
      <vt:lpstr>Error Management</vt:lpstr>
      <vt:lpstr>Overview</vt:lpstr>
      <vt:lpstr>compilation errors</vt:lpstr>
      <vt:lpstr>Example</vt:lpstr>
      <vt:lpstr>Defining Runtime Errors</vt:lpstr>
      <vt:lpstr>Causes/Consequences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Management</dc:title>
  <dc:creator>Fiona Schwallie</dc:creator>
  <cp:lastModifiedBy>Tim Smith</cp:lastModifiedBy>
  <cp:revision>2</cp:revision>
  <dcterms:created xsi:type="dcterms:W3CDTF">2023-02-05T07:17:55Z</dcterms:created>
  <dcterms:modified xsi:type="dcterms:W3CDTF">2023-02-07T00:13:22Z</dcterms:modified>
</cp:coreProperties>
</file>