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58" r:id="rId5"/>
    <p:sldId id="259"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F5CAE1-EB96-40E7-80AB-B652C1451E8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599C4-76B9-412B-B92F-65A1FB925B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41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5CAE1-EB96-40E7-80AB-B652C1451E8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217841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5CAE1-EB96-40E7-80AB-B652C1451E8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109991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5CAE1-EB96-40E7-80AB-B652C1451E8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154610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F5CAE1-EB96-40E7-80AB-B652C1451E8E}"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599C4-76B9-412B-B92F-65A1FB925B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56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5CAE1-EB96-40E7-80AB-B652C1451E8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4773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F5CAE1-EB96-40E7-80AB-B652C1451E8E}"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153308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F5CAE1-EB96-40E7-80AB-B652C1451E8E}"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252277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F5CAE1-EB96-40E7-80AB-B652C1451E8E}" type="datetimeFigureOut">
              <a:rPr lang="en-US" smtClean="0"/>
              <a:t>2/28/2023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158260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F5CAE1-EB96-40E7-80AB-B652C1451E8E}" type="datetimeFigureOut">
              <a:rPr lang="en-US" smtClean="0"/>
              <a:t>2/28/2023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4599C4-76B9-412B-B92F-65A1FB925B4D}" type="slidenum">
              <a:rPr lang="en-US" smtClean="0"/>
              <a:t>‹#›</a:t>
            </a:fld>
            <a:endParaRPr lang="en-US"/>
          </a:p>
        </p:txBody>
      </p:sp>
    </p:spTree>
    <p:extLst>
      <p:ext uri="{BB962C8B-B14F-4D97-AF65-F5344CB8AC3E}">
        <p14:creationId xmlns:p14="http://schemas.microsoft.com/office/powerpoint/2010/main" val="428647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F5CAE1-EB96-40E7-80AB-B652C1451E8E}"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4599C4-76B9-412B-B92F-65A1FB925B4D}" type="slidenum">
              <a:rPr lang="en-US" smtClean="0"/>
              <a:t>‹#›</a:t>
            </a:fld>
            <a:endParaRPr lang="en-US"/>
          </a:p>
        </p:txBody>
      </p:sp>
    </p:spTree>
    <p:extLst>
      <p:ext uri="{BB962C8B-B14F-4D97-AF65-F5344CB8AC3E}">
        <p14:creationId xmlns:p14="http://schemas.microsoft.com/office/powerpoint/2010/main" val="48433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F5CAE1-EB96-40E7-80AB-B652C1451E8E}" type="datetimeFigureOut">
              <a:rPr lang="en-US" smtClean="0"/>
              <a:t>2/28/2023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4599C4-76B9-412B-B92F-65A1FB925B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632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j.com/articles/2010/02/23/murach-sql.aspx?m=1" TargetMode="External"/><Relationship Id="rId2" Type="http://schemas.openxmlformats.org/officeDocument/2006/relationships/hyperlink" Target="https://content.byui.edu/file/16ae0a9e-bad9-45e8-acb2-3f1dd92e01f1/1/Oracle%20Database%2012c%20PL-SQL%20Programming.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8F47-AA6F-EEEB-D5E4-9443AE0B86B0}"/>
              </a:ext>
            </a:extLst>
          </p:cNvPr>
          <p:cNvSpPr>
            <a:spLocks noGrp="1"/>
          </p:cNvSpPr>
          <p:nvPr>
            <p:ph type="ctrTitle"/>
          </p:nvPr>
        </p:nvSpPr>
        <p:spPr/>
        <p:txBody>
          <a:bodyPr/>
          <a:lstStyle/>
          <a:p>
            <a:r>
              <a:rPr lang="en-US" dirty="0"/>
              <a:t>Large Objects</a:t>
            </a:r>
          </a:p>
        </p:txBody>
      </p:sp>
    </p:spTree>
    <p:extLst>
      <p:ext uri="{BB962C8B-B14F-4D97-AF65-F5344CB8AC3E}">
        <p14:creationId xmlns:p14="http://schemas.microsoft.com/office/powerpoint/2010/main" val="144993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98D5-019F-A1A7-8460-12B28EF6460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2BE23FA-1235-BF66-553A-5F2B68F468DF}"/>
              </a:ext>
            </a:extLst>
          </p:cNvPr>
          <p:cNvSpPr>
            <a:spLocks noGrp="1"/>
          </p:cNvSpPr>
          <p:nvPr>
            <p:ph idx="1"/>
          </p:nvPr>
        </p:nvSpPr>
        <p:spPr/>
        <p:txBody>
          <a:bodyPr/>
          <a:lstStyle/>
          <a:p>
            <a:r>
              <a:rPr lang="en-US" dirty="0">
                <a:solidFill>
                  <a:schemeClr val="tx1">
                    <a:lumMod val="75000"/>
                    <a:lumOff val="25000"/>
                  </a:schemeClr>
                </a:solidFill>
              </a:rPr>
              <a:t>The core competency that we have chosen this week is </a:t>
            </a:r>
            <a:r>
              <a:rPr lang="en-US" dirty="0">
                <a:solidFill>
                  <a:schemeClr val="tx1">
                    <a:lumMod val="75000"/>
                    <a:lumOff val="25000"/>
                  </a:schemeClr>
                </a:solidFill>
                <a:effectLst/>
                <a:latin typeface="Lato Extended"/>
              </a:rPr>
              <a:t>how to r</a:t>
            </a:r>
            <a:r>
              <a:rPr lang="en-US" b="0" i="0" dirty="0">
                <a:solidFill>
                  <a:schemeClr val="tx1">
                    <a:lumMod val="75000"/>
                    <a:lumOff val="25000"/>
                  </a:schemeClr>
                </a:solidFill>
                <a:effectLst/>
                <a:latin typeface="Lato Extended"/>
              </a:rPr>
              <a:t>ead and write internally stored large object types.</a:t>
            </a:r>
            <a:r>
              <a:rPr lang="en-US" dirty="0">
                <a:solidFill>
                  <a:schemeClr val="tx1">
                    <a:lumMod val="75000"/>
                    <a:lumOff val="25000"/>
                  </a:schemeClr>
                </a:solidFill>
              </a:rPr>
              <a:t> Here we will learn more about the understanding how to write data into large object types as well as understanding how to load an external file into a large object type.</a:t>
            </a:r>
          </a:p>
          <a:p>
            <a:pPr marL="36900" indent="0">
              <a:buNone/>
            </a:pPr>
            <a:endParaRPr lang="en-US" dirty="0"/>
          </a:p>
        </p:txBody>
      </p:sp>
    </p:spTree>
    <p:extLst>
      <p:ext uri="{BB962C8B-B14F-4D97-AF65-F5344CB8AC3E}">
        <p14:creationId xmlns:p14="http://schemas.microsoft.com/office/powerpoint/2010/main" val="92108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4318-3967-0BD9-80B5-3608020965D2}"/>
              </a:ext>
            </a:extLst>
          </p:cNvPr>
          <p:cNvSpPr>
            <a:spLocks noGrp="1"/>
          </p:cNvSpPr>
          <p:nvPr>
            <p:ph type="title"/>
          </p:nvPr>
        </p:nvSpPr>
        <p:spPr>
          <a:xfrm>
            <a:off x="913795" y="581575"/>
            <a:ext cx="10353762" cy="970450"/>
          </a:xfrm>
        </p:spPr>
        <p:txBody>
          <a:bodyPr>
            <a:normAutofit/>
          </a:bodyPr>
          <a:lstStyle/>
          <a:p>
            <a:r>
              <a:rPr lang="en-US" dirty="0"/>
              <a:t>Writing data into large object types</a:t>
            </a:r>
          </a:p>
        </p:txBody>
      </p:sp>
      <p:sp>
        <p:nvSpPr>
          <p:cNvPr id="3" name="Content Placeholder 2">
            <a:extLst>
              <a:ext uri="{FF2B5EF4-FFF2-40B4-BE49-F238E27FC236}">
                <a16:creationId xmlns:a16="http://schemas.microsoft.com/office/drawing/2014/main" id="{81537BE7-3370-F23A-B204-8212C8B3035D}"/>
              </a:ext>
            </a:extLst>
          </p:cNvPr>
          <p:cNvSpPr>
            <a:spLocks noGrp="1"/>
          </p:cNvSpPr>
          <p:nvPr>
            <p:ph idx="1"/>
          </p:nvPr>
        </p:nvSpPr>
        <p:spPr/>
        <p:txBody>
          <a:bodyPr/>
          <a:lstStyle/>
          <a:p>
            <a:r>
              <a:rPr lang="en-US" dirty="0"/>
              <a:t>Large objects (LOBs) are powerful data structures that let you store text, images, music, and video in the database. Oracle Database 11g dramatically changed the LOB landscape by reengineering how large objects work. Oracle Database 12c builds upon those changes by optimizing the engines that support LOBs. They’re now faster and more secure (</a:t>
            </a:r>
            <a:r>
              <a:rPr lang="en-US" dirty="0" err="1"/>
              <a:t>SecureFiles</a:t>
            </a:r>
            <a:r>
              <a:rPr lang="en-US" dirty="0"/>
              <a:t>). </a:t>
            </a:r>
          </a:p>
          <a:p>
            <a:r>
              <a:rPr lang="en-US" dirty="0"/>
              <a:t>You can now define Binary LOB (BLOB), Character LOB (CLOB), or National Character LOB (NCLOB) columns in </a:t>
            </a:r>
            <a:r>
              <a:rPr lang="en-US" dirty="0" err="1"/>
              <a:t>SecureFiles</a:t>
            </a:r>
            <a:r>
              <a:rPr lang="en-US" dirty="0"/>
              <a:t> when you create a table or alter it.</a:t>
            </a:r>
          </a:p>
          <a:p>
            <a:r>
              <a:rPr lang="en-US" dirty="0"/>
              <a:t>LOBs can hold up to a maximum of 8 to 128 terabytes, depending on how you configure your database’s </a:t>
            </a:r>
            <a:r>
              <a:rPr lang="en-US" dirty="0" err="1"/>
              <a:t>db_block_size</a:t>
            </a:r>
            <a:r>
              <a:rPr lang="en-US" dirty="0"/>
              <a:t> parameter. Oracle Database 12c lets you set </a:t>
            </a:r>
            <a:r>
              <a:rPr lang="en-US" dirty="0" err="1"/>
              <a:t>db_block_size</a:t>
            </a:r>
            <a:r>
              <a:rPr lang="en-US" dirty="0"/>
              <a:t> to a value of 2KB to 32KB. The values are multiples of two—2KB, 4KB, 8KB, 16KB, and 32KB. </a:t>
            </a:r>
          </a:p>
          <a:p>
            <a:r>
              <a:rPr lang="en-US" dirty="0"/>
              <a:t>This formula sets the maximum size of large objects in an instance: </a:t>
            </a:r>
            <a:br>
              <a:rPr lang="en-US" dirty="0"/>
            </a:br>
            <a:r>
              <a:rPr lang="en-US" dirty="0"/>
              <a:t>Maximum size = (4GB – 1) * </a:t>
            </a:r>
            <a:r>
              <a:rPr lang="en-US" dirty="0" err="1"/>
              <a:t>db_block_size</a:t>
            </a:r>
            <a:endParaRPr lang="en-US" dirty="0"/>
          </a:p>
        </p:txBody>
      </p:sp>
    </p:spTree>
    <p:extLst>
      <p:ext uri="{BB962C8B-B14F-4D97-AF65-F5344CB8AC3E}">
        <p14:creationId xmlns:p14="http://schemas.microsoft.com/office/powerpoint/2010/main" val="121843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391F-31C4-08DC-3B5E-83E99C39305F}"/>
              </a:ext>
            </a:extLst>
          </p:cNvPr>
          <p:cNvSpPr>
            <a:spLocks noGrp="1"/>
          </p:cNvSpPr>
          <p:nvPr>
            <p:ph type="title"/>
          </p:nvPr>
        </p:nvSpPr>
        <p:spPr/>
        <p:txBody>
          <a:bodyPr/>
          <a:lstStyle/>
          <a:p>
            <a:r>
              <a:rPr lang="en-US" dirty="0"/>
              <a:t>Working with Internally Stored LOB Types</a:t>
            </a:r>
          </a:p>
        </p:txBody>
      </p:sp>
      <p:sp>
        <p:nvSpPr>
          <p:cNvPr id="3" name="Content Placeholder 2">
            <a:extLst>
              <a:ext uri="{FF2B5EF4-FFF2-40B4-BE49-F238E27FC236}">
                <a16:creationId xmlns:a16="http://schemas.microsoft.com/office/drawing/2014/main" id="{533B06E5-9FF6-E1B4-72F0-5296DA187F4C}"/>
              </a:ext>
            </a:extLst>
          </p:cNvPr>
          <p:cNvSpPr>
            <a:spLocks noGrp="1"/>
          </p:cNvSpPr>
          <p:nvPr>
            <p:ph idx="1"/>
          </p:nvPr>
        </p:nvSpPr>
        <p:spPr>
          <a:xfrm>
            <a:off x="1066800" y="1903614"/>
            <a:ext cx="10058400" cy="4192385"/>
          </a:xfrm>
        </p:spPr>
        <p:txBody>
          <a:bodyPr>
            <a:normAutofit/>
          </a:bodyPr>
          <a:lstStyle/>
          <a:p>
            <a:pPr marL="0" indent="0">
              <a:buNone/>
            </a:pPr>
            <a:r>
              <a:rPr lang="en-US" sz="2400" b="1" dirty="0"/>
              <a:t>LOB Assignments Under 32K</a:t>
            </a:r>
            <a:br>
              <a:rPr lang="en-US" dirty="0"/>
            </a:br>
            <a:br>
              <a:rPr lang="en-US" dirty="0"/>
            </a:br>
            <a:r>
              <a:rPr lang="en-US" dirty="0"/>
              <a:t>You can assign a string literal that is less than 32,767 bytes in length in the VALUES clause of an INSERT statement or as a column value of a SELECT-list in an INSERT statement.</a:t>
            </a:r>
            <a:br>
              <a:rPr lang="en-US" dirty="0"/>
            </a:br>
            <a:r>
              <a:rPr lang="en-US" dirty="0"/>
              <a:t>You can use a hexadecimal string sequence when the binary stream is smaller than 32,767 bytes. You can use an </a:t>
            </a:r>
            <a:r>
              <a:rPr lang="en-US" dirty="0" err="1"/>
              <a:t>empty_blob</a:t>
            </a:r>
            <a:r>
              <a:rPr lang="en-US" dirty="0"/>
              <a:t> function call to initialize a column or variable.</a:t>
            </a:r>
            <a:br>
              <a:rPr lang="en-US" dirty="0"/>
            </a:br>
            <a:endParaRPr lang="en-US" dirty="0"/>
          </a:p>
          <a:p>
            <a:pPr marL="0" indent="0">
              <a:buNone/>
            </a:pPr>
            <a:r>
              <a:rPr lang="en-US" sz="2400" b="1" dirty="0"/>
              <a:t>LOB Assignments over 32K</a:t>
            </a:r>
            <a:br>
              <a:rPr lang="en-US" dirty="0"/>
            </a:br>
            <a:br>
              <a:rPr lang="en-US" dirty="0"/>
            </a:br>
            <a:r>
              <a:rPr lang="en-US" dirty="0"/>
              <a:t>While there is no direct constructor that lets you create a new CLOB instance with a physical size greater than the 32,767-byte environment limit, you can use the </a:t>
            </a:r>
            <a:r>
              <a:rPr lang="en-US" dirty="0" err="1"/>
              <a:t>dbms_lob</a:t>
            </a:r>
            <a:r>
              <a:rPr lang="en-US" dirty="0"/>
              <a:t> package to do so. </a:t>
            </a:r>
            <a:br>
              <a:rPr lang="en-US" dirty="0"/>
            </a:br>
            <a:r>
              <a:rPr lang="en-US" dirty="0"/>
              <a:t>You also can use a pass-by-value PL/SQL function when the binary stream is larger than 32,767 bytes, provided that the function returns an initialized large binary stream.</a:t>
            </a:r>
          </a:p>
        </p:txBody>
      </p:sp>
    </p:spTree>
    <p:extLst>
      <p:ext uri="{BB962C8B-B14F-4D97-AF65-F5344CB8AC3E}">
        <p14:creationId xmlns:p14="http://schemas.microsoft.com/office/powerpoint/2010/main" val="97124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A5AC-3CB5-ADAD-CB54-D5DF97A3BA0F}"/>
              </a:ext>
            </a:extLst>
          </p:cNvPr>
          <p:cNvSpPr>
            <a:spLocks noGrp="1"/>
          </p:cNvSpPr>
          <p:nvPr>
            <p:ph type="title"/>
          </p:nvPr>
        </p:nvSpPr>
        <p:spPr/>
        <p:txBody>
          <a:bodyPr/>
          <a:lstStyle/>
          <a:p>
            <a:r>
              <a:rPr lang="en-US" dirty="0"/>
              <a:t>Loading Files into a Large Object Type</a:t>
            </a:r>
          </a:p>
        </p:txBody>
      </p:sp>
      <p:sp>
        <p:nvSpPr>
          <p:cNvPr id="3" name="Content Placeholder 2">
            <a:extLst>
              <a:ext uri="{FF2B5EF4-FFF2-40B4-BE49-F238E27FC236}">
                <a16:creationId xmlns:a16="http://schemas.microsoft.com/office/drawing/2014/main" id="{4DED8D50-13ED-67C5-7EBE-86D635D33E93}"/>
              </a:ext>
            </a:extLst>
          </p:cNvPr>
          <p:cNvSpPr>
            <a:spLocks noGrp="1"/>
          </p:cNvSpPr>
          <p:nvPr>
            <p:ph idx="1"/>
          </p:nvPr>
        </p:nvSpPr>
        <p:spPr/>
        <p:txBody>
          <a:bodyPr/>
          <a:lstStyle/>
          <a:p>
            <a:pPr>
              <a:buFont typeface="Arial" panose="020B0604020202020204" pitchFamily="34" charset="0"/>
              <a:buChar char="•"/>
            </a:pPr>
            <a:r>
              <a:rPr lang="en-US" dirty="0"/>
              <a:t>There are two ways of loading files into a large object type</a:t>
            </a:r>
          </a:p>
          <a:p>
            <a:pPr>
              <a:buFont typeface="Arial" panose="020B0604020202020204" pitchFamily="34" charset="0"/>
              <a:buChar char="•"/>
            </a:pPr>
            <a:r>
              <a:rPr lang="en-US" dirty="0"/>
              <a:t>First, there is the BLOB also known as the Binary Large Object. These utilize files such as PDF, store images, sound, and videos</a:t>
            </a:r>
          </a:p>
          <a:p>
            <a:pPr>
              <a:buFont typeface="Arial" panose="020B0604020202020204" pitchFamily="34" charset="0"/>
              <a:buChar char="•"/>
            </a:pPr>
            <a:r>
              <a:rPr lang="en-US" dirty="0"/>
              <a:t>The second is BFILE also known as the Binary File. These files are stored outside the database. They are store anywhere that’s accessible through the host computer’s file system.</a:t>
            </a:r>
          </a:p>
        </p:txBody>
      </p:sp>
    </p:spTree>
    <p:extLst>
      <p:ext uri="{BB962C8B-B14F-4D97-AF65-F5344CB8AC3E}">
        <p14:creationId xmlns:p14="http://schemas.microsoft.com/office/powerpoint/2010/main" val="61984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41E7-8A79-BCF3-5170-EA566A91F79E}"/>
              </a:ext>
            </a:extLst>
          </p:cNvPr>
          <p:cNvSpPr>
            <a:spLocks noGrp="1"/>
          </p:cNvSpPr>
          <p:nvPr>
            <p:ph type="title"/>
          </p:nvPr>
        </p:nvSpPr>
        <p:spPr/>
        <p:txBody>
          <a:bodyPr/>
          <a:lstStyle/>
          <a:p>
            <a:r>
              <a:rPr lang="en-US" dirty="0"/>
              <a:t>Examples </a:t>
            </a:r>
          </a:p>
        </p:txBody>
      </p:sp>
      <p:sp>
        <p:nvSpPr>
          <p:cNvPr id="4" name="Rectangle 1">
            <a:extLst>
              <a:ext uri="{FF2B5EF4-FFF2-40B4-BE49-F238E27FC236}">
                <a16:creationId xmlns:a16="http://schemas.microsoft.com/office/drawing/2014/main" id="{50FBFB82-8922-1776-530F-69C641BFB1BE}"/>
              </a:ext>
            </a:extLst>
          </p:cNvPr>
          <p:cNvSpPr>
            <a:spLocks noGrp="1" noChangeArrowheads="1"/>
          </p:cNvSpPr>
          <p:nvPr>
            <p:ph idx="1"/>
          </p:nvPr>
        </p:nvSpPr>
        <p:spPr bwMode="auto">
          <a:xfrm>
            <a:off x="1097280" y="1595257"/>
            <a:ext cx="5563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proxima-nova"/>
              </a:rPr>
              <a:t>A statement that creates a table that can store CLOBs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CREATE TABLE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product_id</a:t>
            </a:r>
            <a:r>
              <a:rPr kumimoji="0" lang="en-US" altLang="en-US" sz="1600" b="0" i="0" u="none" strike="noStrike" cap="none" normalizeH="0" baseline="0" dirty="0">
                <a:ln>
                  <a:noFill/>
                </a:ln>
                <a:solidFill>
                  <a:schemeClr val="tx1"/>
                </a:solidFill>
                <a:effectLst/>
                <a:latin typeface="Arial" panose="020B0604020202020204" pitchFamily="34" charset="0"/>
              </a:rPr>
              <a:t>      NUMBER    PRIMARY KEY,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a:t>
            </a:r>
            <a:r>
              <a:rPr kumimoji="0" lang="en-US" altLang="en-US" sz="1600" b="0" i="0" u="none" strike="noStrike" cap="none" normalizeH="0" baseline="0" dirty="0">
                <a:ln>
                  <a:noFill/>
                </a:ln>
                <a:solidFill>
                  <a:schemeClr val="tx1"/>
                </a:solidFill>
                <a:effectLst/>
                <a:latin typeface="Arial" panose="020B0604020202020204" pitchFamily="34" charset="0"/>
              </a:rPr>
              <a:t>  CLOB</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proxima-nova"/>
              </a:rPr>
              <a:t>A script that inserts three rows into the table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INSERT INTO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product_reviews</a:t>
            </a:r>
            <a:r>
              <a:rPr kumimoji="0" lang="en-US" altLang="en-US" sz="1600" b="0" i="0" u="none" strike="noStrike" cap="none" normalizeH="0" baseline="0" dirty="0">
                <a:ln>
                  <a:noFill/>
                </a:ln>
                <a:solidFill>
                  <a:schemeClr val="tx1"/>
                </a:solidFill>
                <a:effectLst/>
                <a:latin typeface="Arial" panose="020B0604020202020204" pitchFamily="34" charset="0"/>
              </a:rPr>
              <a:t> VALUES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(1, TO_CLOB('Imagine this is a long string of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INSERT INTO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product_reviews</a:t>
            </a:r>
            <a:r>
              <a:rPr kumimoji="0" lang="en-US" altLang="en-US" sz="1600" b="0" i="0" u="none" strike="noStrike" cap="none" normalizeH="0" baseline="0" dirty="0">
                <a:ln>
                  <a:noFill/>
                </a:ln>
                <a:solidFill>
                  <a:schemeClr val="tx1"/>
                </a:solidFill>
                <a:effectLst/>
                <a:latin typeface="Arial" panose="020B0604020202020204" pitchFamily="34" charset="0"/>
              </a:rPr>
              <a:t> VALUES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(2, EMPTY_CLOB());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INSERT INTO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product_reviews</a:t>
            </a:r>
            <a:r>
              <a:rPr kumimoji="0" lang="en-US" altLang="en-US" sz="1600" b="0" i="0" u="none" strike="noStrike" cap="none" normalizeH="0" baseline="0" dirty="0">
                <a:ln>
                  <a:noFill/>
                </a:ln>
                <a:solidFill>
                  <a:schemeClr val="tx1"/>
                </a:solidFill>
                <a:effectLst/>
                <a:latin typeface="Arial" panose="020B0604020202020204" pitchFamily="34" charset="0"/>
              </a:rPr>
              <a:t> VALUES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(3,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COMMIT;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proxima-nova"/>
              </a:rPr>
              <a:t>A statement that displays the values in the table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SELECT </a:t>
            </a:r>
            <a:r>
              <a:rPr kumimoji="0" lang="en-US" altLang="en-US" sz="1600" b="0" i="0" u="none" strike="noStrike" cap="none" normalizeH="0" baseline="0" dirty="0" err="1">
                <a:ln>
                  <a:noFill/>
                </a:ln>
                <a:solidFill>
                  <a:schemeClr val="tx1"/>
                </a:solidFill>
                <a:effectLst/>
                <a:latin typeface="Arial" panose="020B0604020202020204" pitchFamily="34" charset="0"/>
              </a:rPr>
              <a:t>product_id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LENGTH(</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a:t>
            </a:r>
            <a:r>
              <a:rPr kumimoji="0" lang="en-US" altLang="en-US" sz="1600" b="0" i="0" u="none" strike="noStrike" cap="none" normalizeH="0" baseline="0" dirty="0">
                <a:ln>
                  <a:noFill/>
                </a:ln>
                <a:solidFill>
                  <a:schemeClr val="tx1"/>
                </a:solidFill>
                <a:effectLst/>
                <a:latin typeface="Arial" panose="020B0604020202020204" pitchFamily="34" charset="0"/>
              </a:rPr>
              <a:t>) AS </a:t>
            </a:r>
            <a:r>
              <a:rPr kumimoji="0" lang="en-US" altLang="en-US" sz="1600" b="0" i="0" u="none" strike="noStrike" cap="none" normalizeH="0" baseline="0" dirty="0" err="1">
                <a:ln>
                  <a:noFill/>
                </a:ln>
                <a:solidFill>
                  <a:schemeClr val="tx1"/>
                </a:solidFill>
                <a:effectLst/>
                <a:latin typeface="Arial" panose="020B0604020202020204" pitchFamily="34" charset="0"/>
              </a:rPr>
              <a:t>clob_length</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FROM </a:t>
            </a:r>
            <a:r>
              <a:rPr kumimoji="0" lang="en-US" altLang="en-US" sz="1600" b="0" i="0" u="none" strike="noStrike" cap="none" normalizeH="0" baseline="0" dirty="0" err="1">
                <a:ln>
                  <a:noFill/>
                </a:ln>
                <a:solidFill>
                  <a:schemeClr val="tx1"/>
                </a:solidFill>
                <a:effectLst/>
                <a:latin typeface="Arial" panose="020B0604020202020204" pitchFamily="34" charset="0"/>
              </a:rPr>
              <a:t>product_reviews</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2129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C6CE-1E0D-B1B4-A8CD-20570F99783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757B7860-986E-D89A-786C-3574ADBD6D87}"/>
              </a:ext>
            </a:extLst>
          </p:cNvPr>
          <p:cNvSpPr>
            <a:spLocks noGrp="1"/>
          </p:cNvSpPr>
          <p:nvPr>
            <p:ph idx="1"/>
          </p:nvPr>
        </p:nvSpPr>
        <p:spPr/>
        <p:txBody>
          <a:bodyPr/>
          <a:lstStyle/>
          <a:p>
            <a:r>
              <a:rPr lang="en-US" dirty="0">
                <a:hlinkClick r:id="rId2"/>
              </a:rPr>
              <a:t>Oracle Database 12c PL/SQL Programming (byui.edu)</a:t>
            </a:r>
            <a:endParaRPr lang="en-US" dirty="0"/>
          </a:p>
          <a:p>
            <a:r>
              <a:rPr lang="en-US">
                <a:hlinkClick r:id="rId3"/>
              </a:rPr>
              <a:t>https://esj.com/articles/2010/02/23/murach-sql.aspx?m=1</a:t>
            </a:r>
            <a:endParaRPr lang="en-US"/>
          </a:p>
          <a:p>
            <a:endParaRPr lang="en-US" dirty="0"/>
          </a:p>
        </p:txBody>
      </p:sp>
    </p:spTree>
    <p:extLst>
      <p:ext uri="{BB962C8B-B14F-4D97-AF65-F5344CB8AC3E}">
        <p14:creationId xmlns:p14="http://schemas.microsoft.com/office/powerpoint/2010/main" val="421177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D780-90ED-BAD9-5028-B662D9E9CF05}"/>
              </a:ext>
            </a:extLst>
          </p:cNvPr>
          <p:cNvSpPr>
            <a:spLocks noGrp="1"/>
          </p:cNvSpPr>
          <p:nvPr>
            <p:ph type="title"/>
          </p:nvPr>
        </p:nvSpPr>
        <p:spPr>
          <a:xfrm>
            <a:off x="913795" y="609600"/>
            <a:ext cx="10353762" cy="1094509"/>
          </a:xfrm>
        </p:spPr>
        <p:txBody>
          <a:bodyPr>
            <a:normAutofit/>
          </a:bodyPr>
          <a:lstStyle/>
          <a:p>
            <a:pPr algn="ctr"/>
            <a:r>
              <a:rPr lang="en-US" sz="6000" dirty="0"/>
              <a:t>Thank you</a:t>
            </a:r>
          </a:p>
        </p:txBody>
      </p:sp>
      <p:sp>
        <p:nvSpPr>
          <p:cNvPr id="3" name="Content Placeholder 2">
            <a:extLst>
              <a:ext uri="{FF2B5EF4-FFF2-40B4-BE49-F238E27FC236}">
                <a16:creationId xmlns:a16="http://schemas.microsoft.com/office/drawing/2014/main" id="{995C8115-F56E-0BFC-6062-295780EE1F20}"/>
              </a:ext>
            </a:extLst>
          </p:cNvPr>
          <p:cNvSpPr>
            <a:spLocks noGrp="1"/>
          </p:cNvSpPr>
          <p:nvPr>
            <p:ph idx="1"/>
          </p:nvPr>
        </p:nvSpPr>
        <p:spPr>
          <a:xfrm>
            <a:off x="249383" y="5140669"/>
            <a:ext cx="10474036" cy="955332"/>
          </a:xfrm>
        </p:spPr>
        <p:txBody>
          <a:bodyPr/>
          <a:lstStyle/>
          <a:p>
            <a:r>
              <a:rPr lang="en-US" dirty="0"/>
              <a:t>Tim Smith</a:t>
            </a:r>
          </a:p>
          <a:p>
            <a:r>
              <a:rPr lang="en-US" dirty="0"/>
              <a:t>Fiona Schwallie</a:t>
            </a:r>
          </a:p>
        </p:txBody>
      </p:sp>
    </p:spTree>
    <p:extLst>
      <p:ext uri="{BB962C8B-B14F-4D97-AF65-F5344CB8AC3E}">
        <p14:creationId xmlns:p14="http://schemas.microsoft.com/office/powerpoint/2010/main" val="4768547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93</TotalTime>
  <Words>654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Lato Extended</vt:lpstr>
      <vt:lpstr>proxima-nova</vt:lpstr>
      <vt:lpstr>Retrospect</vt:lpstr>
      <vt:lpstr>Large Objects</vt:lpstr>
      <vt:lpstr>Overview</vt:lpstr>
      <vt:lpstr>Writing data into large object types</vt:lpstr>
      <vt:lpstr>Working with Internally Stored LOB Types</vt:lpstr>
      <vt:lpstr>Loading Files into a Large Object Type</vt:lpstr>
      <vt:lpstr>Examples </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Objects</dc:title>
  <dc:creator>Fiona Schwallie</dc:creator>
  <cp:lastModifiedBy>Tim Smith</cp:lastModifiedBy>
  <cp:revision>2</cp:revision>
  <dcterms:created xsi:type="dcterms:W3CDTF">2023-02-28T08:15:44Z</dcterms:created>
  <dcterms:modified xsi:type="dcterms:W3CDTF">2023-03-01T03:36:24Z</dcterms:modified>
</cp:coreProperties>
</file>