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2" r:id="rId8"/>
    <p:sldId id="275" r:id="rId9"/>
    <p:sldId id="276" r:id="rId10"/>
    <p:sldId id="266" r:id="rId11"/>
    <p:sldId id="27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content.byui.edu/file/16ae0a9e-bad9-45e8-acb2-3f1dd92e01f1/1/Oracle%20Database%2012c%20PL-SQL%20Programming.pdf" TargetMode="External"/><Relationship Id="rId2" Type="http://schemas.openxmlformats.org/officeDocument/2006/relationships/hyperlink" Target="https://subscription.packtpub.com/book/programming/9781788293181/1/01lvl1sec16/scalar-data-types-integers-floats-none-and-bool"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Scalar data type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Tim Smith, Fiona Tiffanie Schwallie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We will go over Scalar data types. As well as standard scalar types, and user-defined scalar subtypes.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Scalar data type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Standard Scalar types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51082" y="2974974"/>
            <a:ext cx="2317707" cy="343061"/>
          </a:xfrm>
        </p:spPr>
        <p:txBody>
          <a:bodyPr/>
          <a:lstStyle/>
          <a:p>
            <a:r>
              <a:rPr lang="en-US" dirty="0"/>
              <a:t>Integers</a:t>
            </a:r>
          </a:p>
        </p:txBody>
      </p:sp>
      <p:sp>
        <p:nvSpPr>
          <p:cNvPr id="14" name="Text Placeholder 13">
            <a:extLst>
              <a:ext uri="{FF2B5EF4-FFF2-40B4-BE49-F238E27FC236}">
                <a16:creationId xmlns:a16="http://schemas.microsoft.com/office/drawing/2014/main" id="{13123D4B-39C1-1A64-DDAC-EEB0B3A2642E}"/>
              </a:ext>
            </a:extLst>
          </p:cNvPr>
          <p:cNvSpPr>
            <a:spLocks noGrp="1"/>
          </p:cNvSpPr>
          <p:nvPr>
            <p:ph type="body" idx="21"/>
          </p:nvPr>
        </p:nvSpPr>
        <p:spPr>
          <a:xfrm>
            <a:off x="1487179" y="4665662"/>
            <a:ext cx="1845511" cy="1300161"/>
          </a:xfrm>
        </p:spPr>
        <p:txBody>
          <a:bodyPr/>
          <a:lstStyle/>
          <a:p>
            <a:r>
              <a:rPr lang="en-US" dirty="0"/>
              <a:t>Integers – signed, unlimited precision integers:</a:t>
            </a:r>
          </a:p>
          <a:p>
            <a:r>
              <a:rPr lang="en-US" dirty="0"/>
              <a:t>Int(3.5) = 3</a:t>
            </a:r>
          </a:p>
        </p:txBody>
      </p:sp>
      <p:sp>
        <p:nvSpPr>
          <p:cNvPr id="11" name="Text Placeholder 10">
            <a:extLst>
              <a:ext uri="{FF2B5EF4-FFF2-40B4-BE49-F238E27FC236}">
                <a16:creationId xmlns:a16="http://schemas.microsoft.com/office/drawing/2014/main" id="{EC275267-08DE-D093-4447-F831E22CE4C8}"/>
              </a:ext>
            </a:extLst>
          </p:cNvPr>
          <p:cNvSpPr>
            <a:spLocks noGrp="1"/>
          </p:cNvSpPr>
          <p:nvPr>
            <p:ph type="body" idx="18"/>
          </p:nvPr>
        </p:nvSpPr>
        <p:spPr>
          <a:xfrm>
            <a:off x="3568789" y="3903738"/>
            <a:ext cx="2330816" cy="343061"/>
          </a:xfrm>
        </p:spPr>
        <p:txBody>
          <a:bodyPr/>
          <a:lstStyle/>
          <a:p>
            <a:r>
              <a:rPr lang="en-US" dirty="0"/>
              <a:t>Floats</a:t>
            </a:r>
          </a:p>
        </p:txBody>
      </p:sp>
      <p:sp>
        <p:nvSpPr>
          <p:cNvPr id="15" name="Text Placeholder 14">
            <a:extLst>
              <a:ext uri="{FF2B5EF4-FFF2-40B4-BE49-F238E27FC236}">
                <a16:creationId xmlns:a16="http://schemas.microsoft.com/office/drawing/2014/main" id="{02C08FF7-64D5-83FE-D02E-731E0E066BB8}"/>
              </a:ext>
            </a:extLst>
          </p:cNvPr>
          <p:cNvSpPr>
            <a:spLocks noGrp="1"/>
          </p:cNvSpPr>
          <p:nvPr>
            <p:ph type="body" idx="22"/>
          </p:nvPr>
        </p:nvSpPr>
        <p:spPr>
          <a:xfrm>
            <a:off x="3836913" y="5098211"/>
            <a:ext cx="1855949" cy="1388853"/>
          </a:xfrm>
        </p:spPr>
        <p:txBody>
          <a:bodyPr/>
          <a:lstStyle/>
          <a:p>
            <a:r>
              <a:rPr lang="en-US" dirty="0"/>
              <a:t>IEEE 754 floating-point numbers:</a:t>
            </a:r>
          </a:p>
          <a:p>
            <a:r>
              <a:rPr lang="en-US" dirty="0"/>
              <a:t>3.125</a:t>
            </a:r>
          </a:p>
        </p:txBody>
      </p:sp>
      <p:sp>
        <p:nvSpPr>
          <p:cNvPr id="12" name="Text Placeholder 11">
            <a:extLst>
              <a:ext uri="{FF2B5EF4-FFF2-40B4-BE49-F238E27FC236}">
                <a16:creationId xmlns:a16="http://schemas.microsoft.com/office/drawing/2014/main" id="{E3370F83-20E6-333D-D557-67A074D5040A}"/>
              </a:ext>
            </a:extLst>
          </p:cNvPr>
          <p:cNvSpPr>
            <a:spLocks noGrp="1"/>
          </p:cNvSpPr>
          <p:nvPr>
            <p:ph type="body" idx="19"/>
          </p:nvPr>
        </p:nvSpPr>
        <p:spPr>
          <a:xfrm>
            <a:off x="5899605" y="3028377"/>
            <a:ext cx="2317707" cy="343061"/>
          </a:xfrm>
        </p:spPr>
        <p:txBody>
          <a:bodyPr/>
          <a:lstStyle/>
          <a:p>
            <a:r>
              <a:rPr lang="en-US" dirty="0"/>
              <a:t>None</a:t>
            </a:r>
          </a:p>
        </p:txBody>
      </p:sp>
      <p:sp>
        <p:nvSpPr>
          <p:cNvPr id="16" name="Text Placeholder 15">
            <a:extLst>
              <a:ext uri="{FF2B5EF4-FFF2-40B4-BE49-F238E27FC236}">
                <a16:creationId xmlns:a16="http://schemas.microsoft.com/office/drawing/2014/main" id="{912F8505-DB47-F8CC-EB81-F2546CAD348A}"/>
              </a:ext>
            </a:extLst>
          </p:cNvPr>
          <p:cNvSpPr>
            <a:spLocks noGrp="1"/>
          </p:cNvSpPr>
          <p:nvPr>
            <p:ph type="body" idx="23"/>
          </p:nvPr>
        </p:nvSpPr>
        <p:spPr>
          <a:xfrm>
            <a:off x="6307889" y="4665662"/>
            <a:ext cx="1845511" cy="1300161"/>
          </a:xfrm>
        </p:spPr>
        <p:txBody>
          <a:bodyPr/>
          <a:lstStyle/>
          <a:p>
            <a:r>
              <a:rPr lang="en-US" dirty="0"/>
              <a:t>A special, singular null value:</a:t>
            </a:r>
          </a:p>
          <a:p>
            <a:r>
              <a:rPr lang="en-US" dirty="0"/>
              <a:t>A = None</a:t>
            </a:r>
          </a:p>
        </p:txBody>
      </p:sp>
      <p:sp>
        <p:nvSpPr>
          <p:cNvPr id="13" name="Text Placeholder 12">
            <a:extLst>
              <a:ext uri="{FF2B5EF4-FFF2-40B4-BE49-F238E27FC236}">
                <a16:creationId xmlns:a16="http://schemas.microsoft.com/office/drawing/2014/main" id="{C0D3BFEF-E15C-94C9-1458-B3D910426042}"/>
              </a:ext>
            </a:extLst>
          </p:cNvPr>
          <p:cNvSpPr>
            <a:spLocks noGrp="1"/>
          </p:cNvSpPr>
          <p:nvPr>
            <p:ph type="body" idx="20"/>
          </p:nvPr>
        </p:nvSpPr>
        <p:spPr>
          <a:xfrm>
            <a:off x="8275262" y="3943983"/>
            <a:ext cx="2317706" cy="343061"/>
          </a:xfrm>
        </p:spPr>
        <p:txBody>
          <a:bodyPr/>
          <a:lstStyle/>
          <a:p>
            <a:r>
              <a:rPr lang="en-US" dirty="0"/>
              <a:t>Bool</a:t>
            </a:r>
          </a:p>
        </p:txBody>
      </p:sp>
      <p:sp>
        <p:nvSpPr>
          <p:cNvPr id="17" name="Text Placeholder 16">
            <a:extLst>
              <a:ext uri="{FF2B5EF4-FFF2-40B4-BE49-F238E27FC236}">
                <a16:creationId xmlns:a16="http://schemas.microsoft.com/office/drawing/2014/main" id="{64701DF7-344B-57CB-9CAC-BEAA28E9A611}"/>
              </a:ext>
            </a:extLst>
          </p:cNvPr>
          <p:cNvSpPr>
            <a:spLocks noGrp="1"/>
          </p:cNvSpPr>
          <p:nvPr>
            <p:ph type="body" idx="24"/>
          </p:nvPr>
        </p:nvSpPr>
        <p:spPr>
          <a:xfrm>
            <a:off x="8747458" y="5098212"/>
            <a:ext cx="1845510" cy="1388852"/>
          </a:xfrm>
        </p:spPr>
        <p:txBody>
          <a:bodyPr/>
          <a:lstStyle/>
          <a:p>
            <a:r>
              <a:rPr lang="en-US" dirty="0"/>
              <a:t>True/false Boolean values:</a:t>
            </a:r>
          </a:p>
          <a:p>
            <a:r>
              <a:rPr lang="en-US" dirty="0"/>
              <a:t>Bool(24)</a:t>
            </a:r>
          </a:p>
          <a:p>
            <a:r>
              <a:rPr lang="en-US" dirty="0"/>
              <a:t>false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Scalar data type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Standard Scalar Types cont.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611325"/>
          </a:xfrm>
        </p:spPr>
        <p:txBody>
          <a:bodyPr/>
          <a:lstStyle/>
          <a:p>
            <a:r>
              <a:rPr lang="en-US" dirty="0"/>
              <a:t>Integers: unlimited precision means that there isn’t pre-defined limit to the magnitude of the values they can hold.</a:t>
            </a:r>
          </a:p>
          <a:p>
            <a:r>
              <a:rPr lang="en-US" dirty="0"/>
              <a:t>Floats: any literal number containing a decimal point is considered a float</a:t>
            </a:r>
          </a:p>
          <a:p>
            <a:r>
              <a:rPr lang="en-US" dirty="0"/>
              <a:t>None: special null value. This creates an absent value</a:t>
            </a:r>
          </a:p>
          <a:p>
            <a:r>
              <a:rPr lang="en-US" dirty="0"/>
              <a:t>Bool: you can create two values, either true or false and nothing else.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8053-65B8-635A-E30C-1C2A64A0C380}"/>
              </a:ext>
            </a:extLst>
          </p:cNvPr>
          <p:cNvSpPr>
            <a:spLocks noGrp="1"/>
          </p:cNvSpPr>
          <p:nvPr>
            <p:ph type="title"/>
          </p:nvPr>
        </p:nvSpPr>
        <p:spPr>
          <a:xfrm>
            <a:off x="4962524" y="703984"/>
            <a:ext cx="6696075" cy="1909763"/>
          </a:xfrm>
        </p:spPr>
        <p:txBody>
          <a:bodyPr anchor="b">
            <a:normAutofit/>
          </a:bodyPr>
          <a:lstStyle/>
          <a:p>
            <a:r>
              <a:rPr lang="en-US" b="0" i="0" dirty="0">
                <a:effectLst/>
              </a:rPr>
              <a:t>user-defined scalar </a:t>
            </a:r>
            <a:r>
              <a:rPr lang="en-US" b="0" i="0" dirty="0" err="1">
                <a:effectLst/>
              </a:rPr>
              <a:t>SUBtypes</a:t>
            </a:r>
            <a:endParaRPr lang="en-US" dirty="0"/>
          </a:p>
        </p:txBody>
      </p:sp>
      <p:sp>
        <p:nvSpPr>
          <p:cNvPr id="8" name="Subtitle 2">
            <a:extLst>
              <a:ext uri="{FF2B5EF4-FFF2-40B4-BE49-F238E27FC236}">
                <a16:creationId xmlns:a16="http://schemas.microsoft.com/office/drawing/2014/main" id="{06B9D141-0447-FB0D-BDD7-25CD81FAE4E0}"/>
              </a:ext>
            </a:extLst>
          </p:cNvPr>
          <p:cNvSpPr>
            <a:spLocks noGrp="1"/>
          </p:cNvSpPr>
          <p:nvPr>
            <p:ph type="subTitle" idx="1"/>
          </p:nvPr>
        </p:nvSpPr>
        <p:spPr>
          <a:xfrm>
            <a:off x="3632489" y="3698766"/>
            <a:ext cx="8337838" cy="2657584"/>
          </a:xfrm>
        </p:spPr>
        <p:txBody>
          <a:bodyPr>
            <a:normAutofit/>
          </a:bodyPr>
          <a:lstStyle/>
          <a:p>
            <a:r>
              <a:rPr lang="en-US" b="0" i="0" dirty="0">
                <a:solidFill>
                  <a:srgbClr val="4D5156"/>
                </a:solidFill>
                <a:effectLst/>
                <a:latin typeface="Arial" panose="020B0604020202020204" pitchFamily="34" charset="0"/>
                <a:cs typeface="Arial" panose="020B0604020202020204" pitchFamily="34" charset="0"/>
              </a:rPr>
              <a:t>A subtype </a:t>
            </a:r>
            <a:r>
              <a:rPr lang="en-US" b="1" i="0" dirty="0">
                <a:solidFill>
                  <a:srgbClr val="5F6368"/>
                </a:solidFill>
                <a:effectLst/>
                <a:latin typeface="Arial" panose="020B0604020202020204" pitchFamily="34" charset="0"/>
                <a:cs typeface="Arial" panose="020B0604020202020204" pitchFamily="34" charset="0"/>
              </a:rPr>
              <a:t>is a data type that is a subset of another data type, which is its base type. </a:t>
            </a:r>
          </a:p>
          <a:p>
            <a:r>
              <a:rPr lang="en-US" dirty="0">
                <a:latin typeface="Arial" panose="020B0604020202020204" pitchFamily="34" charset="0"/>
                <a:cs typeface="Arial" panose="020B0604020202020204" pitchFamily="34" charset="0"/>
              </a:rPr>
              <a:t>The STRING and VARCHAR data types are subtypes of the VARCHAR2 data type. They both have the same value range as the VARCHAR2 base type. Assignments between variables of these subtypes are implicitly converted, provided the variables have the same size.</a:t>
            </a:r>
          </a:p>
          <a:p>
            <a:r>
              <a:rPr lang="en-US" dirty="0">
                <a:latin typeface="Arial" panose="020B0604020202020204" pitchFamily="34" charset="0"/>
                <a:cs typeface="Arial" panose="020B0604020202020204" pitchFamily="34" charset="0"/>
              </a:rPr>
              <a:t>Subtypes inherit the behavior of a data type but also typically have constrained behaviors.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 unconstrained subtype doesn’t change a base type’s behavior, they are also called aliases. You can call any base data type a supertype, because it is the model for subtypes. Unconstrained subtypes are interchangeable with their base types, while only qualified values can be assigned to constrained subtypes from base types.</a:t>
            </a:r>
          </a:p>
        </p:txBody>
      </p:sp>
      <p:sp>
        <p:nvSpPr>
          <p:cNvPr id="10" name="Date Placeholder 3">
            <a:extLst>
              <a:ext uri="{FF2B5EF4-FFF2-40B4-BE49-F238E27FC236}">
                <a16:creationId xmlns:a16="http://schemas.microsoft.com/office/drawing/2014/main" id="{C1343B78-60DD-0871-067F-C865BC3CDECE}"/>
              </a:ext>
            </a:extLst>
          </p:cNvPr>
          <p:cNvSpPr>
            <a:spLocks noGrp="1"/>
          </p:cNvSpPr>
          <p:nvPr>
            <p:ph type="dt" sz="half" idx="10"/>
          </p:nvPr>
        </p:nvSpPr>
        <p:spPr>
          <a:xfrm>
            <a:off x="4676774" y="6356350"/>
            <a:ext cx="1695450" cy="365125"/>
          </a:xfrm>
        </p:spPr>
        <p:txBody>
          <a:bodyPr/>
          <a:lstStyle/>
          <a:p>
            <a:pPr>
              <a:spcAft>
                <a:spcPts val="600"/>
              </a:spcAft>
            </a:pPr>
            <a:r>
              <a:rPr lang="en-US"/>
              <a:t>20XX</a:t>
            </a:r>
          </a:p>
        </p:txBody>
      </p:sp>
      <p:sp>
        <p:nvSpPr>
          <p:cNvPr id="12" name="Footer Placeholder 4">
            <a:extLst>
              <a:ext uri="{FF2B5EF4-FFF2-40B4-BE49-F238E27FC236}">
                <a16:creationId xmlns:a16="http://schemas.microsoft.com/office/drawing/2014/main" id="{16B73D0F-C6AD-E3C4-36A4-AFCAC49473DF}"/>
              </a:ext>
            </a:extLst>
          </p:cNvPr>
          <p:cNvSpPr>
            <a:spLocks noGrp="1"/>
          </p:cNvSpPr>
          <p:nvPr>
            <p:ph type="ftr" sz="quarter" idx="11"/>
          </p:nvPr>
        </p:nvSpPr>
        <p:spPr>
          <a:xfrm>
            <a:off x="6743699" y="6356350"/>
            <a:ext cx="2543175" cy="365125"/>
          </a:xfrm>
        </p:spPr>
        <p:txBody>
          <a:bodyPr/>
          <a:lstStyle/>
          <a:p>
            <a:pPr>
              <a:spcAft>
                <a:spcPts val="600"/>
              </a:spcAft>
            </a:pPr>
            <a:r>
              <a:rPr lang="en-US"/>
              <a:t>PRESENTATION TITLE</a:t>
            </a:r>
          </a:p>
        </p:txBody>
      </p:sp>
      <p:sp>
        <p:nvSpPr>
          <p:cNvPr id="14" name="Slide Number Placeholder 5">
            <a:extLst>
              <a:ext uri="{FF2B5EF4-FFF2-40B4-BE49-F238E27FC236}">
                <a16:creationId xmlns:a16="http://schemas.microsoft.com/office/drawing/2014/main" id="{2448BBCC-CD90-F3FC-9A63-1C01E2F20EE3}"/>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43302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F89C3068-207F-F4EB-566B-0FADFEF3BBB8}"/>
              </a:ext>
            </a:extLst>
          </p:cNvPr>
          <p:cNvSpPr>
            <a:spLocks noGrp="1"/>
          </p:cNvSpPr>
          <p:nvPr>
            <p:ph type="title"/>
          </p:nvPr>
        </p:nvSpPr>
        <p:spPr>
          <a:xfrm>
            <a:off x="1885156" y="892177"/>
            <a:ext cx="8421688" cy="1325563"/>
          </a:xfrm>
        </p:spPr>
        <p:txBody>
          <a:bodyPr/>
          <a:lstStyle/>
          <a:p>
            <a:r>
              <a:rPr lang="en-US" b="0" i="0" dirty="0">
                <a:effectLst/>
              </a:rPr>
              <a:t>user-defined scalar </a:t>
            </a:r>
            <a:r>
              <a:rPr lang="en-US" b="0" i="0" dirty="0" err="1">
                <a:effectLst/>
              </a:rPr>
              <a:t>SUBtypes</a:t>
            </a:r>
            <a:endParaRPr lang="en-US" dirty="0"/>
          </a:p>
        </p:txBody>
      </p:sp>
      <p:sp>
        <p:nvSpPr>
          <p:cNvPr id="24" name="Text Placeholder 2">
            <a:extLst>
              <a:ext uri="{FF2B5EF4-FFF2-40B4-BE49-F238E27FC236}">
                <a16:creationId xmlns:a16="http://schemas.microsoft.com/office/drawing/2014/main" id="{A1EF3824-2EAF-291B-CE7C-48E59ED1B481}"/>
              </a:ext>
            </a:extLst>
          </p:cNvPr>
          <p:cNvSpPr>
            <a:spLocks noGrp="1"/>
          </p:cNvSpPr>
          <p:nvPr>
            <p:ph type="body" idx="1"/>
          </p:nvPr>
        </p:nvSpPr>
        <p:spPr>
          <a:xfrm>
            <a:off x="1243104" y="2403475"/>
            <a:ext cx="2882475" cy="823912"/>
          </a:xfrm>
        </p:spPr>
        <p:txBody>
          <a:bodyPr/>
          <a:lstStyle/>
          <a:p>
            <a:r>
              <a:rPr lang="en-US" b="1" dirty="0"/>
              <a:t>DATE Data Type</a:t>
            </a:r>
          </a:p>
        </p:txBody>
      </p:sp>
      <p:sp>
        <p:nvSpPr>
          <p:cNvPr id="15" name="Content Placeholder 3">
            <a:extLst>
              <a:ext uri="{FF2B5EF4-FFF2-40B4-BE49-F238E27FC236}">
                <a16:creationId xmlns:a16="http://schemas.microsoft.com/office/drawing/2014/main" id="{B1659E26-F75B-5BAE-4899-2E9432CE534A}"/>
              </a:ext>
            </a:extLst>
          </p:cNvPr>
          <p:cNvSpPr>
            <a:spLocks noGrp="1"/>
          </p:cNvSpPr>
          <p:nvPr>
            <p:ph sz="half" idx="2"/>
          </p:nvPr>
        </p:nvSpPr>
        <p:spPr>
          <a:xfrm>
            <a:off x="1243104" y="3429000"/>
            <a:ext cx="2947361" cy="2910392"/>
          </a:xfrm>
        </p:spPr>
        <p:txBody>
          <a:bodyPr>
            <a:normAutofit/>
          </a:bodyPr>
          <a:lstStyle/>
          <a:p>
            <a:r>
              <a:rPr lang="en-US" dirty="0"/>
              <a:t>The DATE data type in Oracle contains an actual timestamp of activity. The valid range is any date from January 1, 4712 BCE (Before Common Era) to December 31, 9999 CE (Common Era). The most common way to capture a timestamp is to assign the SYSDATE or SYSTIMESTAMP built-in function. They both return fully qualified dates and contain all field elements of a DATE variable or column.</a:t>
            </a:r>
          </a:p>
        </p:txBody>
      </p:sp>
      <p:sp>
        <p:nvSpPr>
          <p:cNvPr id="25" name="Text Placeholder 4">
            <a:extLst>
              <a:ext uri="{FF2B5EF4-FFF2-40B4-BE49-F238E27FC236}">
                <a16:creationId xmlns:a16="http://schemas.microsoft.com/office/drawing/2014/main" id="{7C80E735-1F82-8002-8DCB-FBFE3BDB7D67}"/>
              </a:ext>
            </a:extLst>
          </p:cNvPr>
          <p:cNvSpPr>
            <a:spLocks noGrp="1"/>
          </p:cNvSpPr>
          <p:nvPr>
            <p:ph type="body" sz="quarter" idx="3"/>
          </p:nvPr>
        </p:nvSpPr>
        <p:spPr>
          <a:xfrm>
            <a:off x="4647664" y="2403475"/>
            <a:ext cx="2896671" cy="823912"/>
          </a:xfrm>
        </p:spPr>
        <p:txBody>
          <a:bodyPr/>
          <a:lstStyle/>
          <a:p>
            <a:r>
              <a:rPr lang="en-US" b="1" dirty="0"/>
              <a:t>Interval Subtypes</a:t>
            </a:r>
          </a:p>
        </p:txBody>
      </p:sp>
      <p:sp>
        <p:nvSpPr>
          <p:cNvPr id="26" name="Content Placeholder 5">
            <a:extLst>
              <a:ext uri="{FF2B5EF4-FFF2-40B4-BE49-F238E27FC236}">
                <a16:creationId xmlns:a16="http://schemas.microsoft.com/office/drawing/2014/main" id="{C6AC6350-2325-DA11-1FF1-2852527103E5}"/>
              </a:ext>
            </a:extLst>
          </p:cNvPr>
          <p:cNvSpPr>
            <a:spLocks noGrp="1"/>
          </p:cNvSpPr>
          <p:nvPr>
            <p:ph sz="quarter" idx="4"/>
          </p:nvPr>
        </p:nvSpPr>
        <p:spPr>
          <a:xfrm>
            <a:off x="4647665" y="3429000"/>
            <a:ext cx="2896671" cy="2750127"/>
          </a:xfrm>
        </p:spPr>
        <p:txBody>
          <a:bodyPr>
            <a:normAutofit lnSpcReduction="10000"/>
          </a:bodyPr>
          <a:lstStyle/>
          <a:p>
            <a:r>
              <a:rPr lang="en-US" dirty="0"/>
              <a:t>You have two DATE subtypes available that let you manage intervals: </a:t>
            </a:r>
          </a:p>
          <a:p>
            <a:r>
              <a:rPr lang="en-US" dirty="0"/>
              <a:t>INTERVAL DAY TO SECOND and INTERVAL YEAR TO MONTH. </a:t>
            </a:r>
          </a:p>
          <a:p>
            <a:r>
              <a:rPr lang="en-US" dirty="0"/>
              <a:t>Their prototypes are:</a:t>
            </a:r>
          </a:p>
          <a:p>
            <a:r>
              <a:rPr lang="en-US" dirty="0"/>
              <a:t>INTERVAL DAY[(</a:t>
            </a:r>
            <a:r>
              <a:rPr lang="en-US" dirty="0" err="1"/>
              <a:t>leading_precision</a:t>
            </a:r>
            <a:r>
              <a:rPr lang="en-US" dirty="0"/>
              <a:t>)] TO SECOND[(</a:t>
            </a:r>
            <a:r>
              <a:rPr lang="en-US" dirty="0" err="1"/>
              <a:t>fractional_second_precision</a:t>
            </a:r>
            <a:r>
              <a:rPr lang="en-US" dirty="0"/>
              <a:t>)] INTERVAL YEAR[(precision)] TO MONTH</a:t>
            </a:r>
            <a:endParaRPr lang="en-US" b="1" dirty="0"/>
          </a:p>
        </p:txBody>
      </p:sp>
      <p:sp>
        <p:nvSpPr>
          <p:cNvPr id="21" name="Text Placeholder 6">
            <a:extLst>
              <a:ext uri="{FF2B5EF4-FFF2-40B4-BE49-F238E27FC236}">
                <a16:creationId xmlns:a16="http://schemas.microsoft.com/office/drawing/2014/main" id="{3A13AD1F-3671-5172-215F-25E461451708}"/>
              </a:ext>
            </a:extLst>
          </p:cNvPr>
          <p:cNvSpPr>
            <a:spLocks noGrp="1"/>
          </p:cNvSpPr>
          <p:nvPr>
            <p:ph type="body" idx="13"/>
          </p:nvPr>
        </p:nvSpPr>
        <p:spPr>
          <a:xfrm>
            <a:off x="8066420" y="2403475"/>
            <a:ext cx="3287380" cy="823912"/>
          </a:xfrm>
        </p:spPr>
        <p:txBody>
          <a:bodyPr/>
          <a:lstStyle/>
          <a:p>
            <a:r>
              <a:rPr lang="en-US" b="1" dirty="0"/>
              <a:t>TIMESTAMP Subtypes</a:t>
            </a:r>
          </a:p>
        </p:txBody>
      </p:sp>
      <p:sp>
        <p:nvSpPr>
          <p:cNvPr id="23" name="Content Placeholder 7">
            <a:extLst>
              <a:ext uri="{FF2B5EF4-FFF2-40B4-BE49-F238E27FC236}">
                <a16:creationId xmlns:a16="http://schemas.microsoft.com/office/drawing/2014/main" id="{E903B89E-E487-9645-F088-A6BFC9261A58}"/>
              </a:ext>
            </a:extLst>
          </p:cNvPr>
          <p:cNvSpPr>
            <a:spLocks noGrp="1"/>
          </p:cNvSpPr>
          <p:nvPr>
            <p:ph sz="half" idx="14"/>
          </p:nvPr>
        </p:nvSpPr>
        <p:spPr>
          <a:xfrm>
            <a:off x="8066421" y="3429000"/>
            <a:ext cx="2882475" cy="2536823"/>
          </a:xfrm>
        </p:spPr>
        <p:txBody>
          <a:bodyPr>
            <a:normAutofit/>
          </a:bodyPr>
          <a:lstStyle/>
          <a:p>
            <a:r>
              <a:rPr lang="en-US" dirty="0"/>
              <a:t>It extends the DATE base type by providing a more precise time. You’ll get the same results if the TIMESTAMP variable is populated by calling the SYSDATE built-in function.</a:t>
            </a:r>
          </a:p>
          <a:p>
            <a:r>
              <a:rPr lang="en-US" dirty="0"/>
              <a:t>The SYSTIMESTAMP SQL built-in function provides a more precise time for most platforms.</a:t>
            </a:r>
          </a:p>
        </p:txBody>
      </p:sp>
      <p:sp>
        <p:nvSpPr>
          <p:cNvPr id="4" name="Date Placeholder 3">
            <a:extLst>
              <a:ext uri="{FF2B5EF4-FFF2-40B4-BE49-F238E27FC236}">
                <a16:creationId xmlns:a16="http://schemas.microsoft.com/office/drawing/2014/main" id="{5B45CA46-A795-D485-800D-892EBCA7763D}"/>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1816CA8-C108-152F-E26A-F9F4D840A33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E72DC477-252A-93C1-1319-2E186C8CB56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393430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Today we went over Scalar data types. We specifically learned about standard scalar types and user-defined scalar subtypes and what their purposes are.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Scalar data type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E980-613C-CD0F-D8E3-37346EE77052}"/>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8AD51E90-3959-286A-E600-89DDCAD96E7A}"/>
              </a:ext>
            </a:extLst>
          </p:cNvPr>
          <p:cNvSpPr>
            <a:spLocks noGrp="1"/>
          </p:cNvSpPr>
          <p:nvPr>
            <p:ph type="body" idx="1"/>
          </p:nvPr>
        </p:nvSpPr>
        <p:spPr>
          <a:xfrm>
            <a:off x="5476875" y="3660773"/>
            <a:ext cx="5111750" cy="2429475"/>
          </a:xfrm>
        </p:spPr>
        <p:txBody>
          <a:bodyPr/>
          <a:lstStyle/>
          <a:p>
            <a:r>
              <a:rPr lang="en-US" dirty="0"/>
              <a:t>Standard Scalar types: </a:t>
            </a:r>
            <a:r>
              <a:rPr lang="en-US" dirty="0">
                <a:hlinkClick r:id="rId2"/>
              </a:rPr>
              <a:t>https://subscription.packtpub.com/book/programming/9781788293181/1/01lvl1sec16/scalar-data-types-integers-floats-none-and-bool</a:t>
            </a:r>
            <a:endParaRPr lang="en-US" dirty="0"/>
          </a:p>
          <a:p>
            <a:r>
              <a:rPr lang="en-US" dirty="0"/>
              <a:t>User-defined scalar subtypes: </a:t>
            </a:r>
          </a:p>
          <a:p>
            <a:r>
              <a:rPr lang="en-US" dirty="0">
                <a:hlinkClick r:id="rId3"/>
              </a:rPr>
              <a:t>Oracle Database 12c PL/SQL Programming (byui.edu)</a:t>
            </a:r>
            <a:endParaRPr lang="en-US" dirty="0"/>
          </a:p>
        </p:txBody>
      </p:sp>
      <p:sp>
        <p:nvSpPr>
          <p:cNvPr id="4" name="Date Placeholder 3">
            <a:extLst>
              <a:ext uri="{FF2B5EF4-FFF2-40B4-BE49-F238E27FC236}">
                <a16:creationId xmlns:a16="http://schemas.microsoft.com/office/drawing/2014/main" id="{D3B31F7E-FD2D-3FF0-AAD9-B64F8BC4FA7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D490E66-ECD7-B156-5DC0-BBE142708031}"/>
              </a:ext>
            </a:extLst>
          </p:cNvPr>
          <p:cNvSpPr>
            <a:spLocks noGrp="1"/>
          </p:cNvSpPr>
          <p:nvPr>
            <p:ph type="ftr" sz="quarter" idx="11"/>
          </p:nvPr>
        </p:nvSpPr>
        <p:spPr/>
        <p:txBody>
          <a:bodyPr/>
          <a:lstStyle/>
          <a:p>
            <a:r>
              <a:rPr lang="en-US" dirty="0"/>
              <a:t>Scalar data type</a:t>
            </a:r>
          </a:p>
        </p:txBody>
      </p:sp>
      <p:sp>
        <p:nvSpPr>
          <p:cNvPr id="6" name="Slide Number Placeholder 5">
            <a:extLst>
              <a:ext uri="{FF2B5EF4-FFF2-40B4-BE49-F238E27FC236}">
                <a16:creationId xmlns:a16="http://schemas.microsoft.com/office/drawing/2014/main" id="{DD32D539-6AB7-BC7E-EEB3-150A1556EC5C}"/>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4432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 Tim Smith</a:t>
            </a:r>
          </a:p>
          <a:p>
            <a:r>
              <a:rPr lang="en-US" dirty="0"/>
              <a:t>Fiona Tiffanie Schwallie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Scalar data type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{7341D88D-7B5A-4266-9029-C3C3F2422FF3}tf67328976_win32</Template>
  <TotalTime>149</TotalTime>
  <Words>568</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Scalar data type</vt:lpstr>
      <vt:lpstr>Overview</vt:lpstr>
      <vt:lpstr>Standard Scalar types</vt:lpstr>
      <vt:lpstr>Standard Scalar Types cont.</vt:lpstr>
      <vt:lpstr>user-defined scalar SUBtypes</vt:lpstr>
      <vt:lpstr>user-defined scalar SUBtypes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 data type</dc:title>
  <dc:creator>Tim Smith</dc:creator>
  <cp:lastModifiedBy>Tim Smith</cp:lastModifiedBy>
  <cp:revision>2</cp:revision>
  <dcterms:created xsi:type="dcterms:W3CDTF">2023-01-18T03:43:47Z</dcterms:created>
  <dcterms:modified xsi:type="dcterms:W3CDTF">2023-01-18T23:39:24Z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