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4" r:id="rId6"/>
    <p:sldId id="265"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98A84-169D-49E0-8F40-0FED4FAB8DD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195D499-731E-48C0-BAD9-219A9BFF09F3}">
      <dgm:prSet custT="1"/>
      <dgm:spPr/>
      <dgm:t>
        <a:bodyPr/>
        <a:lstStyle/>
        <a:p>
          <a:pPr>
            <a:defRPr cap="all"/>
          </a:pPr>
          <a:r>
            <a:rPr lang="en-US" sz="1600" dirty="0"/>
            <a:t>A pass-by-value function receives values when they’re called. They return a single thing upon completion. The tricky parts with this type of function are the data types of the inputs and outputs</a:t>
          </a:r>
          <a:r>
            <a:rPr lang="en-US" sz="1500" dirty="0"/>
            <a:t>.</a:t>
          </a:r>
        </a:p>
      </dgm:t>
    </dgm:pt>
    <dgm:pt modelId="{04593C30-34C2-4ABA-BF63-D0CF96CE2275}" type="parTrans" cxnId="{529A19AD-74E2-41CC-AF47-20694FACA9E2}">
      <dgm:prSet/>
      <dgm:spPr/>
      <dgm:t>
        <a:bodyPr/>
        <a:lstStyle/>
        <a:p>
          <a:endParaRPr lang="en-US"/>
        </a:p>
      </dgm:t>
    </dgm:pt>
    <dgm:pt modelId="{9B517FA6-EAB2-439D-AFB9-72AE36C86BDE}" type="sibTrans" cxnId="{529A19AD-74E2-41CC-AF47-20694FACA9E2}">
      <dgm:prSet/>
      <dgm:spPr/>
      <dgm:t>
        <a:bodyPr/>
        <a:lstStyle/>
        <a:p>
          <a:endParaRPr lang="en-US"/>
        </a:p>
      </dgm:t>
    </dgm:pt>
    <dgm:pt modelId="{2B0E973D-D9AC-4AB1-A068-5B08EFBD84D7}">
      <dgm:prSet custT="1"/>
      <dgm:spPr/>
      <dgm:t>
        <a:bodyPr/>
        <a:lstStyle/>
        <a:p>
          <a:pPr>
            <a:defRPr cap="all"/>
          </a:pPr>
          <a:r>
            <a:rPr lang="en-US" sz="1600" dirty="0"/>
            <a:t>You can define pass-by-value functions as deterministic or parallel enable when the functions don’t alter package variables or database values. You can also define functions to return pipelined tables that mimic SQL or PL/SQL collections.</a:t>
          </a:r>
        </a:p>
      </dgm:t>
    </dgm:pt>
    <dgm:pt modelId="{FF15684F-05A2-4EF8-86B4-13C32BB92556}" type="parTrans" cxnId="{0E0EF2AD-62B9-4B15-A31B-7A1CC99D8F57}">
      <dgm:prSet/>
      <dgm:spPr/>
      <dgm:t>
        <a:bodyPr/>
        <a:lstStyle/>
        <a:p>
          <a:endParaRPr lang="en-US"/>
        </a:p>
      </dgm:t>
    </dgm:pt>
    <dgm:pt modelId="{3DC3578E-0AD0-4FE5-A27A-C69D1BC50EEB}" type="sibTrans" cxnId="{0E0EF2AD-62B9-4B15-A31B-7A1CC99D8F57}">
      <dgm:prSet/>
      <dgm:spPr/>
      <dgm:t>
        <a:bodyPr/>
        <a:lstStyle/>
        <a:p>
          <a:endParaRPr lang="en-US"/>
        </a:p>
      </dgm:t>
    </dgm:pt>
    <dgm:pt modelId="{A6117BE8-A969-4A78-A990-BECEA778A753}">
      <dgm:prSet custT="1"/>
      <dgm:spPr/>
      <dgm:t>
        <a:bodyPr/>
        <a:lstStyle/>
        <a:p>
          <a:pPr>
            <a:defRPr cap="all"/>
          </a:pPr>
          <a:r>
            <a:rPr lang="en-US" sz="1600" dirty="0"/>
            <a:t>Functions return a single output variable. Output variables can be scalar values or composite data types. This means that a single variable can contain many things when it is a composite data type.</a:t>
          </a:r>
        </a:p>
      </dgm:t>
    </dgm:pt>
    <dgm:pt modelId="{D8FF529A-4A2E-4E88-9BEB-B1EEEBEFCA78}" type="parTrans" cxnId="{1F704DC3-4E4C-4383-94AE-5E3116CD238D}">
      <dgm:prSet/>
      <dgm:spPr/>
      <dgm:t>
        <a:bodyPr/>
        <a:lstStyle/>
        <a:p>
          <a:endParaRPr lang="en-US"/>
        </a:p>
      </dgm:t>
    </dgm:pt>
    <dgm:pt modelId="{B9C47440-403A-446F-884F-1FEA1E0AADDB}" type="sibTrans" cxnId="{1F704DC3-4E4C-4383-94AE-5E3116CD238D}">
      <dgm:prSet/>
      <dgm:spPr/>
      <dgm:t>
        <a:bodyPr/>
        <a:lstStyle/>
        <a:p>
          <a:endParaRPr lang="en-US"/>
        </a:p>
      </dgm:t>
    </dgm:pt>
    <dgm:pt modelId="{A95392F7-9DF0-464E-9981-3659285039DD}" type="pres">
      <dgm:prSet presAssocID="{5CB98A84-169D-49E0-8F40-0FED4FAB8DDB}" presName="vert0" presStyleCnt="0">
        <dgm:presLayoutVars>
          <dgm:dir/>
          <dgm:animOne val="branch"/>
          <dgm:animLvl val="lvl"/>
        </dgm:presLayoutVars>
      </dgm:prSet>
      <dgm:spPr/>
    </dgm:pt>
    <dgm:pt modelId="{8F0AB2EA-7A3D-4977-88FA-4B5EC9C0AC1D}" type="pres">
      <dgm:prSet presAssocID="{9195D499-731E-48C0-BAD9-219A9BFF09F3}" presName="thickLine" presStyleLbl="alignNode1" presStyleIdx="0" presStyleCnt="3"/>
      <dgm:spPr/>
    </dgm:pt>
    <dgm:pt modelId="{312DA8B9-40AE-4878-8946-9374BAA52121}" type="pres">
      <dgm:prSet presAssocID="{9195D499-731E-48C0-BAD9-219A9BFF09F3}" presName="horz1" presStyleCnt="0"/>
      <dgm:spPr/>
    </dgm:pt>
    <dgm:pt modelId="{36B7B719-A447-4A71-9A39-587BCB739753}" type="pres">
      <dgm:prSet presAssocID="{9195D499-731E-48C0-BAD9-219A9BFF09F3}" presName="tx1" presStyleLbl="revTx" presStyleIdx="0" presStyleCnt="3"/>
      <dgm:spPr/>
    </dgm:pt>
    <dgm:pt modelId="{BB3F2462-7D21-45D4-A118-0805B6FFA645}" type="pres">
      <dgm:prSet presAssocID="{9195D499-731E-48C0-BAD9-219A9BFF09F3}" presName="vert1" presStyleCnt="0"/>
      <dgm:spPr/>
    </dgm:pt>
    <dgm:pt modelId="{6AF5AC34-2737-447C-8717-8C0A90A3952F}" type="pres">
      <dgm:prSet presAssocID="{2B0E973D-D9AC-4AB1-A068-5B08EFBD84D7}" presName="thickLine" presStyleLbl="alignNode1" presStyleIdx="1" presStyleCnt="3"/>
      <dgm:spPr/>
    </dgm:pt>
    <dgm:pt modelId="{C848BD56-C412-4209-B1F8-9BB7F5F5F7BB}" type="pres">
      <dgm:prSet presAssocID="{2B0E973D-D9AC-4AB1-A068-5B08EFBD84D7}" presName="horz1" presStyleCnt="0"/>
      <dgm:spPr/>
    </dgm:pt>
    <dgm:pt modelId="{5EE92984-8128-4DFD-9C91-C4F845DBA021}" type="pres">
      <dgm:prSet presAssocID="{2B0E973D-D9AC-4AB1-A068-5B08EFBD84D7}" presName="tx1" presStyleLbl="revTx" presStyleIdx="1" presStyleCnt="3"/>
      <dgm:spPr/>
    </dgm:pt>
    <dgm:pt modelId="{1388969D-06B4-48FE-A04B-FCC4AECA868D}" type="pres">
      <dgm:prSet presAssocID="{2B0E973D-D9AC-4AB1-A068-5B08EFBD84D7}" presName="vert1" presStyleCnt="0"/>
      <dgm:spPr/>
    </dgm:pt>
    <dgm:pt modelId="{867D75D0-2A28-4571-ADC3-8D4D515ACDF3}" type="pres">
      <dgm:prSet presAssocID="{A6117BE8-A969-4A78-A990-BECEA778A753}" presName="thickLine" presStyleLbl="alignNode1" presStyleIdx="2" presStyleCnt="3"/>
      <dgm:spPr/>
    </dgm:pt>
    <dgm:pt modelId="{7E0F32F6-F3BB-48F3-A446-AF66D5EED881}" type="pres">
      <dgm:prSet presAssocID="{A6117BE8-A969-4A78-A990-BECEA778A753}" presName="horz1" presStyleCnt="0"/>
      <dgm:spPr/>
    </dgm:pt>
    <dgm:pt modelId="{A94B932F-4B5F-4E50-B59F-A96ACD1869F7}" type="pres">
      <dgm:prSet presAssocID="{A6117BE8-A969-4A78-A990-BECEA778A753}" presName="tx1" presStyleLbl="revTx" presStyleIdx="2" presStyleCnt="3"/>
      <dgm:spPr/>
    </dgm:pt>
    <dgm:pt modelId="{F65B1196-0A53-4AAB-A19B-D25D013C50C7}" type="pres">
      <dgm:prSet presAssocID="{A6117BE8-A969-4A78-A990-BECEA778A753}" presName="vert1" presStyleCnt="0"/>
      <dgm:spPr/>
    </dgm:pt>
  </dgm:ptLst>
  <dgm:cxnLst>
    <dgm:cxn modelId="{21652202-1D56-4DB7-854E-0FDF44BCF82D}" type="presOf" srcId="{2B0E973D-D9AC-4AB1-A068-5B08EFBD84D7}" destId="{5EE92984-8128-4DFD-9C91-C4F845DBA021}" srcOrd="0" destOrd="0" presId="urn:microsoft.com/office/officeart/2008/layout/LinedList"/>
    <dgm:cxn modelId="{FF1A541A-7D09-4B32-B2EA-C044CC5AA6D5}" type="presOf" srcId="{5CB98A84-169D-49E0-8F40-0FED4FAB8DDB}" destId="{A95392F7-9DF0-464E-9981-3659285039DD}" srcOrd="0" destOrd="0" presId="urn:microsoft.com/office/officeart/2008/layout/LinedList"/>
    <dgm:cxn modelId="{529A19AD-74E2-41CC-AF47-20694FACA9E2}" srcId="{5CB98A84-169D-49E0-8F40-0FED4FAB8DDB}" destId="{9195D499-731E-48C0-BAD9-219A9BFF09F3}" srcOrd="0" destOrd="0" parTransId="{04593C30-34C2-4ABA-BF63-D0CF96CE2275}" sibTransId="{9B517FA6-EAB2-439D-AFB9-72AE36C86BDE}"/>
    <dgm:cxn modelId="{0E0EF2AD-62B9-4B15-A31B-7A1CC99D8F57}" srcId="{5CB98A84-169D-49E0-8F40-0FED4FAB8DDB}" destId="{2B0E973D-D9AC-4AB1-A068-5B08EFBD84D7}" srcOrd="1" destOrd="0" parTransId="{FF15684F-05A2-4EF8-86B4-13C32BB92556}" sibTransId="{3DC3578E-0AD0-4FE5-A27A-C69D1BC50EEB}"/>
    <dgm:cxn modelId="{1F704DC3-4E4C-4383-94AE-5E3116CD238D}" srcId="{5CB98A84-169D-49E0-8F40-0FED4FAB8DDB}" destId="{A6117BE8-A969-4A78-A990-BECEA778A753}" srcOrd="2" destOrd="0" parTransId="{D8FF529A-4A2E-4E88-9BEB-B1EEEBEFCA78}" sibTransId="{B9C47440-403A-446F-884F-1FEA1E0AADDB}"/>
    <dgm:cxn modelId="{ADB5A7CE-EE20-4574-ADA6-CBD0BAC23225}" type="presOf" srcId="{A6117BE8-A969-4A78-A990-BECEA778A753}" destId="{A94B932F-4B5F-4E50-B59F-A96ACD1869F7}" srcOrd="0" destOrd="0" presId="urn:microsoft.com/office/officeart/2008/layout/LinedList"/>
    <dgm:cxn modelId="{4A05EDE2-A8B2-4AB2-BE82-A2A5C8D021C7}" type="presOf" srcId="{9195D499-731E-48C0-BAD9-219A9BFF09F3}" destId="{36B7B719-A447-4A71-9A39-587BCB739753}" srcOrd="0" destOrd="0" presId="urn:microsoft.com/office/officeart/2008/layout/LinedList"/>
    <dgm:cxn modelId="{D6C9AC17-D069-47EF-A118-6EBB20B8C822}" type="presParOf" srcId="{A95392F7-9DF0-464E-9981-3659285039DD}" destId="{8F0AB2EA-7A3D-4977-88FA-4B5EC9C0AC1D}" srcOrd="0" destOrd="0" presId="urn:microsoft.com/office/officeart/2008/layout/LinedList"/>
    <dgm:cxn modelId="{BE413297-967C-4A22-8409-744287B99F3E}" type="presParOf" srcId="{A95392F7-9DF0-464E-9981-3659285039DD}" destId="{312DA8B9-40AE-4878-8946-9374BAA52121}" srcOrd="1" destOrd="0" presId="urn:microsoft.com/office/officeart/2008/layout/LinedList"/>
    <dgm:cxn modelId="{919D3AD3-A3F3-4716-B53A-A3C3D04B8581}" type="presParOf" srcId="{312DA8B9-40AE-4878-8946-9374BAA52121}" destId="{36B7B719-A447-4A71-9A39-587BCB739753}" srcOrd="0" destOrd="0" presId="urn:microsoft.com/office/officeart/2008/layout/LinedList"/>
    <dgm:cxn modelId="{00646379-AD87-41EF-9B7D-39F3AC7ABACD}" type="presParOf" srcId="{312DA8B9-40AE-4878-8946-9374BAA52121}" destId="{BB3F2462-7D21-45D4-A118-0805B6FFA645}" srcOrd="1" destOrd="0" presId="urn:microsoft.com/office/officeart/2008/layout/LinedList"/>
    <dgm:cxn modelId="{605F302D-CEE6-4C83-A527-0E34E585FDBA}" type="presParOf" srcId="{A95392F7-9DF0-464E-9981-3659285039DD}" destId="{6AF5AC34-2737-447C-8717-8C0A90A3952F}" srcOrd="2" destOrd="0" presId="urn:microsoft.com/office/officeart/2008/layout/LinedList"/>
    <dgm:cxn modelId="{2998327F-CC69-4C77-A1BE-530BF1A8759E}" type="presParOf" srcId="{A95392F7-9DF0-464E-9981-3659285039DD}" destId="{C848BD56-C412-4209-B1F8-9BB7F5F5F7BB}" srcOrd="3" destOrd="0" presId="urn:microsoft.com/office/officeart/2008/layout/LinedList"/>
    <dgm:cxn modelId="{EE193E94-4890-4C64-8C54-5A7370C562D7}" type="presParOf" srcId="{C848BD56-C412-4209-B1F8-9BB7F5F5F7BB}" destId="{5EE92984-8128-4DFD-9C91-C4F845DBA021}" srcOrd="0" destOrd="0" presId="urn:microsoft.com/office/officeart/2008/layout/LinedList"/>
    <dgm:cxn modelId="{DF84F382-480A-4E20-9028-3AD5CF525DD8}" type="presParOf" srcId="{C848BD56-C412-4209-B1F8-9BB7F5F5F7BB}" destId="{1388969D-06B4-48FE-A04B-FCC4AECA868D}" srcOrd="1" destOrd="0" presId="urn:microsoft.com/office/officeart/2008/layout/LinedList"/>
    <dgm:cxn modelId="{38E368A4-1C8B-4B25-8CC6-A1BBDF517039}" type="presParOf" srcId="{A95392F7-9DF0-464E-9981-3659285039DD}" destId="{867D75D0-2A28-4571-ADC3-8D4D515ACDF3}" srcOrd="4" destOrd="0" presId="urn:microsoft.com/office/officeart/2008/layout/LinedList"/>
    <dgm:cxn modelId="{6D05D658-900A-49FB-BD02-BA4D6673207B}" type="presParOf" srcId="{A95392F7-9DF0-464E-9981-3659285039DD}" destId="{7E0F32F6-F3BB-48F3-A446-AF66D5EED881}" srcOrd="5" destOrd="0" presId="urn:microsoft.com/office/officeart/2008/layout/LinedList"/>
    <dgm:cxn modelId="{F3AE67D6-6BB2-48AB-ADC4-4F130E1764EC}" type="presParOf" srcId="{7E0F32F6-F3BB-48F3-A446-AF66D5EED881}" destId="{A94B932F-4B5F-4E50-B59F-A96ACD1869F7}" srcOrd="0" destOrd="0" presId="urn:microsoft.com/office/officeart/2008/layout/LinedList"/>
    <dgm:cxn modelId="{6B81E979-8213-4ED2-BEEE-0F365227546D}" type="presParOf" srcId="{7E0F32F6-F3BB-48F3-A446-AF66D5EED881}" destId="{F65B1196-0A53-4AAB-A19B-D25D013C50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AB2EA-7A3D-4977-88FA-4B5EC9C0AC1D}">
      <dsp:nvSpPr>
        <dsp:cNvPr id="0" name=""/>
        <dsp:cNvSpPr/>
      </dsp:nvSpPr>
      <dsp:spPr>
        <a:xfrm>
          <a:off x="0" y="2424"/>
          <a:ext cx="62190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B7B719-A447-4A71-9A39-587BCB739753}">
      <dsp:nvSpPr>
        <dsp:cNvPr id="0" name=""/>
        <dsp:cNvSpPr/>
      </dsp:nvSpPr>
      <dsp:spPr>
        <a:xfrm>
          <a:off x="0" y="2424"/>
          <a:ext cx="6219039" cy="165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defRPr cap="all"/>
          </a:pPr>
          <a:r>
            <a:rPr lang="en-US" sz="1600" kern="1200" dirty="0"/>
            <a:t>A pass-by-value function receives values when they’re called. They return a single thing upon completion. The tricky parts with this type of function are the data types of the inputs and outputs</a:t>
          </a:r>
          <a:r>
            <a:rPr lang="en-US" sz="1500" kern="1200" dirty="0"/>
            <a:t>.</a:t>
          </a:r>
        </a:p>
      </dsp:txBody>
      <dsp:txXfrm>
        <a:off x="0" y="2424"/>
        <a:ext cx="6219039" cy="1653681"/>
      </dsp:txXfrm>
    </dsp:sp>
    <dsp:sp modelId="{6AF5AC34-2737-447C-8717-8C0A90A3952F}">
      <dsp:nvSpPr>
        <dsp:cNvPr id="0" name=""/>
        <dsp:cNvSpPr/>
      </dsp:nvSpPr>
      <dsp:spPr>
        <a:xfrm>
          <a:off x="0" y="1656106"/>
          <a:ext cx="62190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E92984-8128-4DFD-9C91-C4F845DBA021}">
      <dsp:nvSpPr>
        <dsp:cNvPr id="0" name=""/>
        <dsp:cNvSpPr/>
      </dsp:nvSpPr>
      <dsp:spPr>
        <a:xfrm>
          <a:off x="0" y="1656106"/>
          <a:ext cx="6219039" cy="165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defRPr cap="all"/>
          </a:pPr>
          <a:r>
            <a:rPr lang="en-US" sz="1600" kern="1200" dirty="0"/>
            <a:t>You can define pass-by-value functions as deterministic or parallel enable when the functions don’t alter package variables or database values. You can also define functions to return pipelined tables that mimic SQL or PL/SQL collections.</a:t>
          </a:r>
        </a:p>
      </dsp:txBody>
      <dsp:txXfrm>
        <a:off x="0" y="1656106"/>
        <a:ext cx="6219039" cy="1653681"/>
      </dsp:txXfrm>
    </dsp:sp>
    <dsp:sp modelId="{867D75D0-2A28-4571-ADC3-8D4D515ACDF3}">
      <dsp:nvSpPr>
        <dsp:cNvPr id="0" name=""/>
        <dsp:cNvSpPr/>
      </dsp:nvSpPr>
      <dsp:spPr>
        <a:xfrm>
          <a:off x="0" y="3309788"/>
          <a:ext cx="62190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4B932F-4B5F-4E50-B59F-A96ACD1869F7}">
      <dsp:nvSpPr>
        <dsp:cNvPr id="0" name=""/>
        <dsp:cNvSpPr/>
      </dsp:nvSpPr>
      <dsp:spPr>
        <a:xfrm>
          <a:off x="0" y="3309788"/>
          <a:ext cx="6219039" cy="1653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defRPr cap="all"/>
          </a:pPr>
          <a:r>
            <a:rPr lang="en-US" sz="1600" kern="1200" dirty="0"/>
            <a:t>Functions return a single output variable. Output variables can be scalar values or composite data types. This means that a single variable can contain many things when it is a composite data type.</a:t>
          </a:r>
        </a:p>
      </dsp:txBody>
      <dsp:txXfrm>
        <a:off x="0" y="3309788"/>
        <a:ext cx="6219039" cy="16536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A3E460D-6758-49A9-AD41-C8F432F3A583}" type="datetimeFigureOut">
              <a:rPr lang="en-US" smtClean="0"/>
              <a:t>2/13/2023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CB105B9-1757-4B96-8FB1-E7D4BEB03EBA}" type="slidenum">
              <a:rPr lang="en-US" smtClean="0"/>
              <a:t>‹#›</a:t>
            </a:fld>
            <a:endParaRPr lang="en-US"/>
          </a:p>
        </p:txBody>
      </p:sp>
    </p:spTree>
    <p:extLst>
      <p:ext uri="{BB962C8B-B14F-4D97-AF65-F5344CB8AC3E}">
        <p14:creationId xmlns:p14="http://schemas.microsoft.com/office/powerpoint/2010/main" val="21158996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E460D-6758-49A9-AD41-C8F432F3A583}"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05B9-1757-4B96-8FB1-E7D4BEB03EBA}" type="slidenum">
              <a:rPr lang="en-US" smtClean="0"/>
              <a:t>‹#›</a:t>
            </a:fld>
            <a:endParaRPr lang="en-US"/>
          </a:p>
        </p:txBody>
      </p:sp>
    </p:spTree>
    <p:extLst>
      <p:ext uri="{BB962C8B-B14F-4D97-AF65-F5344CB8AC3E}">
        <p14:creationId xmlns:p14="http://schemas.microsoft.com/office/powerpoint/2010/main" val="71431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E460D-6758-49A9-AD41-C8F432F3A583}"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105B9-1757-4B96-8FB1-E7D4BEB03EBA}" type="slidenum">
              <a:rPr lang="en-US" smtClean="0"/>
              <a:t>‹#›</a:t>
            </a:fld>
            <a:endParaRPr lang="en-US"/>
          </a:p>
        </p:txBody>
      </p:sp>
    </p:spTree>
    <p:extLst>
      <p:ext uri="{BB962C8B-B14F-4D97-AF65-F5344CB8AC3E}">
        <p14:creationId xmlns:p14="http://schemas.microsoft.com/office/powerpoint/2010/main" val="219545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E460D-6758-49A9-AD41-C8F432F3A583}"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105B9-1757-4B96-8FB1-E7D4BEB03EBA}" type="slidenum">
              <a:rPr lang="en-US" smtClean="0"/>
              <a:t>‹#›</a:t>
            </a:fld>
            <a:endParaRPr lang="en-US"/>
          </a:p>
        </p:txBody>
      </p:sp>
    </p:spTree>
    <p:extLst>
      <p:ext uri="{BB962C8B-B14F-4D97-AF65-F5344CB8AC3E}">
        <p14:creationId xmlns:p14="http://schemas.microsoft.com/office/powerpoint/2010/main" val="120650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A3E460D-6758-49A9-AD41-C8F432F3A583}" type="datetimeFigureOut">
              <a:rPr lang="en-US" smtClean="0"/>
              <a:t>2/13/2023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CB105B9-1757-4B96-8FB1-E7D4BEB03EBA}" type="slidenum">
              <a:rPr lang="en-US" smtClean="0"/>
              <a:t>‹#›</a:t>
            </a:fld>
            <a:endParaRPr lang="en-US"/>
          </a:p>
        </p:txBody>
      </p:sp>
    </p:spTree>
    <p:extLst>
      <p:ext uri="{BB962C8B-B14F-4D97-AF65-F5344CB8AC3E}">
        <p14:creationId xmlns:p14="http://schemas.microsoft.com/office/powerpoint/2010/main" val="5511233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E460D-6758-49A9-AD41-C8F432F3A583}"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105B9-1757-4B96-8FB1-E7D4BEB03EBA}" type="slidenum">
              <a:rPr lang="en-US" smtClean="0"/>
              <a:t>‹#›</a:t>
            </a:fld>
            <a:endParaRPr lang="en-US"/>
          </a:p>
        </p:txBody>
      </p:sp>
    </p:spTree>
    <p:extLst>
      <p:ext uri="{BB962C8B-B14F-4D97-AF65-F5344CB8AC3E}">
        <p14:creationId xmlns:p14="http://schemas.microsoft.com/office/powerpoint/2010/main" val="8303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E460D-6758-49A9-AD41-C8F432F3A583}"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105B9-1757-4B96-8FB1-E7D4BEB03EBA}" type="slidenum">
              <a:rPr lang="en-US" smtClean="0"/>
              <a:t>‹#›</a:t>
            </a:fld>
            <a:endParaRPr lang="en-US"/>
          </a:p>
        </p:txBody>
      </p:sp>
    </p:spTree>
    <p:extLst>
      <p:ext uri="{BB962C8B-B14F-4D97-AF65-F5344CB8AC3E}">
        <p14:creationId xmlns:p14="http://schemas.microsoft.com/office/powerpoint/2010/main" val="330391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E460D-6758-49A9-AD41-C8F432F3A583}"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105B9-1757-4B96-8FB1-E7D4BEB03EBA}" type="slidenum">
              <a:rPr lang="en-US" smtClean="0"/>
              <a:t>‹#›</a:t>
            </a:fld>
            <a:endParaRPr lang="en-US"/>
          </a:p>
        </p:txBody>
      </p:sp>
    </p:spTree>
    <p:extLst>
      <p:ext uri="{BB962C8B-B14F-4D97-AF65-F5344CB8AC3E}">
        <p14:creationId xmlns:p14="http://schemas.microsoft.com/office/powerpoint/2010/main" val="245061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460D-6758-49A9-AD41-C8F432F3A583}"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105B9-1757-4B96-8FB1-E7D4BEB03EBA}" type="slidenum">
              <a:rPr lang="en-US" smtClean="0"/>
              <a:t>‹#›</a:t>
            </a:fld>
            <a:endParaRPr lang="en-US"/>
          </a:p>
        </p:txBody>
      </p:sp>
    </p:spTree>
    <p:extLst>
      <p:ext uri="{BB962C8B-B14F-4D97-AF65-F5344CB8AC3E}">
        <p14:creationId xmlns:p14="http://schemas.microsoft.com/office/powerpoint/2010/main" val="340386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A3E460D-6758-49A9-AD41-C8F432F3A583}" type="datetimeFigureOut">
              <a:rPr lang="en-US" smtClean="0"/>
              <a:t>2/13/2023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CB105B9-1757-4B96-8FB1-E7D4BEB03EBA}"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571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A3E460D-6758-49A9-AD41-C8F432F3A583}" type="datetimeFigureOut">
              <a:rPr lang="en-US" smtClean="0"/>
              <a:t>2/13/2023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CB105B9-1757-4B96-8FB1-E7D4BEB03EBA}"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548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A3E460D-6758-49A9-AD41-C8F432F3A583}" type="datetimeFigureOut">
              <a:rPr lang="en-US" smtClean="0"/>
              <a:t>2/13/2023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CB105B9-1757-4B96-8FB1-E7D4BEB03EBA}" type="slidenum">
              <a:rPr lang="en-US" smtClean="0"/>
              <a:t>‹#›</a:t>
            </a:fld>
            <a:endParaRPr lang="en-US"/>
          </a:p>
        </p:txBody>
      </p:sp>
    </p:spTree>
    <p:extLst>
      <p:ext uri="{BB962C8B-B14F-4D97-AF65-F5344CB8AC3E}">
        <p14:creationId xmlns:p14="http://schemas.microsoft.com/office/powerpoint/2010/main" val="3505269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ntent.byui.edu/file/16ae0a9e-bad9-45e8-acb2-3f1dd92e01f1/1/Oracle%20Database%2012c%20PL-SQL%20Programming.pdf"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www.ibm.com/docs/en/zos/2.4.0?topic=calls-pass-by-reference-c-onl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EFD5-E99C-E5F7-0283-D7F5C28A2AC6}"/>
              </a:ext>
            </a:extLst>
          </p:cNvPr>
          <p:cNvSpPr>
            <a:spLocks noGrp="1"/>
          </p:cNvSpPr>
          <p:nvPr>
            <p:ph type="ctrTitle"/>
          </p:nvPr>
        </p:nvSpPr>
        <p:spPr/>
        <p:txBody>
          <a:bodyPr>
            <a:normAutofit fontScale="90000"/>
          </a:bodyPr>
          <a:lstStyle/>
          <a:p>
            <a:r>
              <a:rPr lang="en-US" b="0" i="0" dirty="0">
                <a:solidFill>
                  <a:srgbClr val="525252"/>
                </a:solidFill>
                <a:effectLst/>
                <a:latin typeface="Lato Extended"/>
              </a:rPr>
              <a:t>Transaction scope and defining functions</a:t>
            </a:r>
            <a:endParaRPr lang="en-US" dirty="0"/>
          </a:p>
        </p:txBody>
      </p:sp>
      <p:sp>
        <p:nvSpPr>
          <p:cNvPr id="3" name="Subtitle 2">
            <a:extLst>
              <a:ext uri="{FF2B5EF4-FFF2-40B4-BE49-F238E27FC236}">
                <a16:creationId xmlns:a16="http://schemas.microsoft.com/office/drawing/2014/main" id="{E52A4963-77E8-762C-B9DE-93993BFA8840}"/>
              </a:ext>
            </a:extLst>
          </p:cNvPr>
          <p:cNvSpPr>
            <a:spLocks noGrp="1"/>
          </p:cNvSpPr>
          <p:nvPr>
            <p:ph type="subTitle" idx="1"/>
          </p:nvPr>
        </p:nvSpPr>
        <p:spPr>
          <a:xfrm>
            <a:off x="1561706" y="4903736"/>
            <a:ext cx="9070848" cy="457201"/>
          </a:xfrm>
        </p:spPr>
        <p:txBody>
          <a:bodyPr>
            <a:normAutofit fontScale="85000" lnSpcReduction="20000"/>
          </a:bodyPr>
          <a:lstStyle/>
          <a:p>
            <a:r>
              <a:rPr lang="en-US" dirty="0"/>
              <a:t>Tim Smith</a:t>
            </a:r>
          </a:p>
          <a:p>
            <a:r>
              <a:rPr lang="en-US" dirty="0"/>
              <a:t>Fiona Schwallie</a:t>
            </a:r>
          </a:p>
          <a:p>
            <a:endParaRPr lang="en-US" dirty="0"/>
          </a:p>
        </p:txBody>
      </p:sp>
    </p:spTree>
    <p:extLst>
      <p:ext uri="{BB962C8B-B14F-4D97-AF65-F5344CB8AC3E}">
        <p14:creationId xmlns:p14="http://schemas.microsoft.com/office/powerpoint/2010/main" val="200773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76791FE-469F-4A76-5D19-8C5E396E0727}"/>
              </a:ext>
            </a:extLst>
          </p:cNvPr>
          <p:cNvSpPr>
            <a:spLocks noGrp="1"/>
          </p:cNvSpPr>
          <p:nvPr>
            <p:ph type="title"/>
          </p:nvPr>
        </p:nvSpPr>
        <p:spPr>
          <a:xfrm>
            <a:off x="3844616" y="881210"/>
            <a:ext cx="7417925" cy="1517035"/>
          </a:xfrm>
        </p:spPr>
        <p:txBody>
          <a:bodyPr>
            <a:normAutofit/>
          </a:bodyPr>
          <a:lstStyle/>
          <a:p>
            <a:r>
              <a:rPr lang="en-US">
                <a:solidFill>
                  <a:schemeClr val="tx1">
                    <a:lumMod val="75000"/>
                    <a:lumOff val="25000"/>
                  </a:schemeClr>
                </a:solidFill>
              </a:rPr>
              <a:t>Overview</a:t>
            </a:r>
          </a:p>
        </p:txBody>
      </p:sp>
      <p:sp>
        <p:nvSpPr>
          <p:cNvPr id="3" name="Content Placeholder 2">
            <a:extLst>
              <a:ext uri="{FF2B5EF4-FFF2-40B4-BE49-F238E27FC236}">
                <a16:creationId xmlns:a16="http://schemas.microsoft.com/office/drawing/2014/main" id="{D6CA7986-E098-74DE-4B9D-DA0ADA019D77}"/>
              </a:ext>
            </a:extLst>
          </p:cNvPr>
          <p:cNvSpPr>
            <a:spLocks noGrp="1"/>
          </p:cNvSpPr>
          <p:nvPr>
            <p:ph idx="1"/>
          </p:nvPr>
        </p:nvSpPr>
        <p:spPr>
          <a:xfrm>
            <a:off x="3844616" y="2626840"/>
            <a:ext cx="7245103" cy="3131777"/>
          </a:xfrm>
        </p:spPr>
        <p:txBody>
          <a:bodyPr>
            <a:normAutofit/>
          </a:bodyPr>
          <a:lstStyle/>
          <a:p>
            <a:r>
              <a:rPr lang="en-US" dirty="0">
                <a:solidFill>
                  <a:schemeClr val="tx1">
                    <a:lumMod val="75000"/>
                    <a:lumOff val="25000"/>
                  </a:schemeClr>
                </a:solidFill>
              </a:rPr>
              <a:t>The core competency that we have chosen this week is </a:t>
            </a:r>
            <a:r>
              <a:rPr lang="en-US" b="0" i="0" dirty="0">
                <a:solidFill>
                  <a:schemeClr val="tx1">
                    <a:lumMod val="75000"/>
                    <a:lumOff val="25000"/>
                  </a:schemeClr>
                </a:solidFill>
                <a:effectLst/>
                <a:latin typeface="Lato Extended"/>
              </a:rPr>
              <a:t>Transaction scope and defining functions</a:t>
            </a:r>
            <a:r>
              <a:rPr lang="en-US" dirty="0">
                <a:solidFill>
                  <a:schemeClr val="tx1">
                    <a:lumMod val="75000"/>
                    <a:lumOff val="25000"/>
                  </a:schemeClr>
                </a:solidFill>
              </a:rPr>
              <a:t>. Here we will learn more about the </a:t>
            </a:r>
            <a:r>
              <a:rPr lang="en-US" b="0" i="0" dirty="0">
                <a:solidFill>
                  <a:schemeClr val="tx1">
                    <a:lumMod val="75000"/>
                    <a:lumOff val="25000"/>
                  </a:schemeClr>
                </a:solidFill>
                <a:effectLst/>
                <a:latin typeface="Lato Extended"/>
              </a:rPr>
              <a:t>pass-by-value functions </a:t>
            </a:r>
            <a:r>
              <a:rPr lang="en-US" dirty="0">
                <a:solidFill>
                  <a:schemeClr val="tx1">
                    <a:lumMod val="75000"/>
                    <a:lumOff val="25000"/>
                  </a:schemeClr>
                </a:solidFill>
              </a:rPr>
              <a:t>as well as the pass-by-reference functions.</a:t>
            </a:r>
          </a:p>
          <a:p>
            <a:pPr marL="0" indent="0">
              <a:buNone/>
            </a:pPr>
            <a:endParaRPr lang="en-US" dirty="0">
              <a:solidFill>
                <a:schemeClr val="tx1">
                  <a:lumMod val="75000"/>
                  <a:lumOff val="25000"/>
                </a:schemeClr>
              </a:solidFill>
            </a:endParaRPr>
          </a:p>
        </p:txBody>
      </p:sp>
    </p:spTree>
    <p:extLst>
      <p:ext uri="{BB962C8B-B14F-4D97-AF65-F5344CB8AC3E}">
        <p14:creationId xmlns:p14="http://schemas.microsoft.com/office/powerpoint/2010/main" val="332544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A9026-87C9-4F44-9EC3-75AA7E6FB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D4A564-D451-4CDB-971B-95F3B044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7CB884E-F589-488F-ADF5-77FF20080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43" y="643464"/>
            <a:ext cx="6909336"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6" name="Rectangle 15">
            <a:extLst>
              <a:ext uri="{FF2B5EF4-FFF2-40B4-BE49-F238E27FC236}">
                <a16:creationId xmlns:a16="http://schemas.microsoft.com/office/drawing/2014/main" id="{11603A8D-1B1C-4538-9FE9-374B8FD55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071" y="809244"/>
            <a:ext cx="6583680" cy="5239512"/>
          </a:xfrm>
          <a:prstGeom prst="rect">
            <a:avLst/>
          </a:prstGeom>
          <a:ln w="6350" cap="sq" cmpd="sng" algn="ctr">
            <a:solidFill>
              <a:schemeClr val="tx1">
                <a:lumMod val="50000"/>
                <a:lumOff val="50000"/>
              </a:schemeClr>
            </a:solidFill>
            <a:prstDash val="solid"/>
            <a:miter lim="800000"/>
          </a:ln>
          <a:effectLst/>
        </p:spPr>
      </p:sp>
      <p:sp>
        <p:nvSpPr>
          <p:cNvPr id="18" name="Rectangle 17">
            <a:extLst>
              <a:ext uri="{FF2B5EF4-FFF2-40B4-BE49-F238E27FC236}">
                <a16:creationId xmlns:a16="http://schemas.microsoft.com/office/drawing/2014/main" id="{69BE86D1-7317-478F-819B-8779B075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876" y="0"/>
            <a:ext cx="4025029"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F32D4E7-1F14-53C9-5A39-F80D6AC70134}"/>
              </a:ext>
            </a:extLst>
          </p:cNvPr>
          <p:cNvSpPr>
            <a:spLocks noGrp="1"/>
          </p:cNvSpPr>
          <p:nvPr>
            <p:ph type="title"/>
          </p:nvPr>
        </p:nvSpPr>
        <p:spPr>
          <a:xfrm>
            <a:off x="8660189" y="643464"/>
            <a:ext cx="2888344" cy="5571071"/>
          </a:xfrm>
        </p:spPr>
        <p:txBody>
          <a:bodyPr>
            <a:normAutofit/>
          </a:bodyPr>
          <a:lstStyle/>
          <a:p>
            <a:r>
              <a:rPr lang="en-US">
                <a:solidFill>
                  <a:schemeClr val="bg1"/>
                </a:solidFill>
                <a:latin typeface="Lato Extended"/>
              </a:rPr>
              <a:t>P</a:t>
            </a:r>
            <a:r>
              <a:rPr lang="en-US" b="0" i="0">
                <a:solidFill>
                  <a:schemeClr val="bg1"/>
                </a:solidFill>
                <a:effectLst/>
                <a:latin typeface="Lato Extended"/>
              </a:rPr>
              <a:t>ass-by-Value functions.</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D7759C34-70BE-A4D6-26F2-F7D3A088A4D9}"/>
              </a:ext>
            </a:extLst>
          </p:cNvPr>
          <p:cNvGraphicFramePr>
            <a:graphicFrameLocks noGrp="1"/>
          </p:cNvGraphicFramePr>
          <p:nvPr>
            <p:ph idx="1"/>
            <p:extLst>
              <p:ext uri="{D42A27DB-BD31-4B8C-83A1-F6EECF244321}">
                <p14:modId xmlns:p14="http://schemas.microsoft.com/office/powerpoint/2010/main" val="634582537"/>
              </p:ext>
            </p:extLst>
          </p:nvPr>
        </p:nvGraphicFramePr>
        <p:xfrm>
          <a:off x="983619" y="1082861"/>
          <a:ext cx="6219039" cy="4965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018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8" name="Rectangle 27">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0" name="Group 29">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1" name="Straight Connector 30">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0FE051AA-0631-4833-B52C-BE76B9D3A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7" name="Rectangle 36">
            <a:extLst>
              <a:ext uri="{FF2B5EF4-FFF2-40B4-BE49-F238E27FC236}">
                <a16:creationId xmlns:a16="http://schemas.microsoft.com/office/drawing/2014/main" id="{F2829316-8F5B-4EA1-9581-1F1152944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56D49D94-7D25-74CE-F9ED-011B375B04F7}"/>
              </a:ext>
            </a:extLst>
          </p:cNvPr>
          <p:cNvSpPr>
            <a:spLocks noGrp="1"/>
          </p:cNvSpPr>
          <p:nvPr>
            <p:ph type="title"/>
          </p:nvPr>
        </p:nvSpPr>
        <p:spPr>
          <a:xfrm>
            <a:off x="5405237" y="1521276"/>
            <a:ext cx="6173539" cy="1900430"/>
          </a:xfrm>
        </p:spPr>
        <p:txBody>
          <a:bodyPr vert="horz" lIns="91440" tIns="45720" rIns="91440" bIns="45720" rtlCol="0" anchor="ctr">
            <a:noAutofit/>
          </a:bodyPr>
          <a:lstStyle/>
          <a:p>
            <a:pPr algn="ctr">
              <a:lnSpc>
                <a:spcPct val="83000"/>
              </a:lnSpc>
            </a:pPr>
            <a:r>
              <a:rPr lang="en-US" sz="1800" cap="all" spc="-100" dirty="0">
                <a:latin typeface="Century Gothic "/>
              </a:rPr>
              <a:t>Line 2 explicitly qualifies the IN mode of operation for the pass-by-value parameter. The default for parameters when none is provided is the IN mode. So, omitting from the function’s signature doesn’t change a pass-by-value parameter’s mode of operation.</a:t>
            </a:r>
          </a:p>
        </p:txBody>
      </p:sp>
      <p:sp>
        <p:nvSpPr>
          <p:cNvPr id="39" name="Rectangle 38">
            <a:extLst>
              <a:ext uri="{FF2B5EF4-FFF2-40B4-BE49-F238E27FC236}">
                <a16:creationId xmlns:a16="http://schemas.microsoft.com/office/drawing/2014/main" id="{AD11D7A6-5D57-426A-A17A-1FD70DF6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46B486D1-EF0A-4077-9343-C9DB94C0FE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5646751-9C0C-4565-B6A3-3B1C50E6AF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BA2A92-1748-4444-9DE9-95CEFF28FD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2095A3B-46B8-4289-73F8-CE82365D66D5}"/>
              </a:ext>
            </a:extLst>
          </p:cNvPr>
          <p:cNvPicPr>
            <a:picLocks noChangeAspect="1"/>
          </p:cNvPicPr>
          <p:nvPr/>
        </p:nvPicPr>
        <p:blipFill>
          <a:blip r:embed="rId3"/>
          <a:stretch>
            <a:fillRect/>
          </a:stretch>
        </p:blipFill>
        <p:spPr>
          <a:xfrm>
            <a:off x="6450258" y="3672067"/>
            <a:ext cx="4433872" cy="1900430"/>
          </a:xfrm>
          <a:prstGeom prst="rect">
            <a:avLst/>
          </a:prstGeom>
        </p:spPr>
      </p:pic>
      <p:pic>
        <p:nvPicPr>
          <p:cNvPr id="29" name="Picture 28">
            <a:extLst>
              <a:ext uri="{FF2B5EF4-FFF2-40B4-BE49-F238E27FC236}">
                <a16:creationId xmlns:a16="http://schemas.microsoft.com/office/drawing/2014/main" id="{86E048FD-F9C9-98AF-196A-374A2637E064}"/>
              </a:ext>
            </a:extLst>
          </p:cNvPr>
          <p:cNvPicPr>
            <a:picLocks noChangeAspect="1"/>
          </p:cNvPicPr>
          <p:nvPr/>
        </p:nvPicPr>
        <p:blipFill>
          <a:blip r:embed="rId4"/>
          <a:stretch>
            <a:fillRect/>
          </a:stretch>
        </p:blipFill>
        <p:spPr>
          <a:xfrm>
            <a:off x="990798" y="3547815"/>
            <a:ext cx="4532655" cy="2355769"/>
          </a:xfrm>
          <a:prstGeom prst="rect">
            <a:avLst/>
          </a:prstGeom>
        </p:spPr>
      </p:pic>
      <p:sp>
        <p:nvSpPr>
          <p:cNvPr id="36" name="TextBox 35">
            <a:extLst>
              <a:ext uri="{FF2B5EF4-FFF2-40B4-BE49-F238E27FC236}">
                <a16:creationId xmlns:a16="http://schemas.microsoft.com/office/drawing/2014/main" id="{DEAD93BB-9149-7CD3-4314-A4F2F6408D5A}"/>
              </a:ext>
            </a:extLst>
          </p:cNvPr>
          <p:cNvSpPr txBox="1"/>
          <p:nvPr/>
        </p:nvSpPr>
        <p:spPr>
          <a:xfrm>
            <a:off x="872581" y="1793229"/>
            <a:ext cx="4532655" cy="1200329"/>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Century Gothic" panose="020B0502020202020204" pitchFamily="34" charset="0"/>
                <a:ea typeface="+mn-ea"/>
                <a:cs typeface="+mn-cs"/>
              </a:rPr>
              <a:t>A </a:t>
            </a:r>
            <a:r>
              <a:rPr lang="en-US" sz="1800" kern="1200" dirty="0">
                <a:solidFill>
                  <a:srgbClr val="000000"/>
                </a:solidFill>
                <a:effectLst/>
                <a:ea typeface="+mn-ea"/>
                <a:cs typeface="+mn-cs"/>
              </a:rPr>
              <a:t>sample “</a:t>
            </a:r>
            <a:r>
              <a:rPr lang="en-US" sz="1800" b="1" i="1" kern="1200" dirty="0">
                <a:solidFill>
                  <a:srgbClr val="000000"/>
                </a:solidFill>
                <a:effectLst/>
                <a:ea typeface="+mn-ea"/>
                <a:cs typeface="+mn-cs"/>
              </a:rPr>
              <a:t>hello_whom</a:t>
            </a:r>
            <a:r>
              <a:rPr lang="en-US" sz="1800" kern="1200" dirty="0">
                <a:solidFill>
                  <a:srgbClr val="000000"/>
                </a:solidFill>
                <a:effectLst/>
                <a:ea typeface="+mn-ea"/>
                <a:cs typeface="+mn-cs"/>
              </a:rPr>
              <a:t>” function, a variation on the classic “</a:t>
            </a:r>
            <a:r>
              <a:rPr lang="en-US" sz="1800" b="1" i="1" kern="1200" dirty="0">
                <a:solidFill>
                  <a:srgbClr val="000000"/>
                </a:solidFill>
                <a:effectLst/>
                <a:ea typeface="+mn-ea"/>
                <a:cs typeface="+mn-cs"/>
              </a:rPr>
              <a:t>hello_whom</a:t>
            </a:r>
            <a:r>
              <a:rPr lang="en-US" sz="1800" kern="1200" dirty="0">
                <a:solidFill>
                  <a:srgbClr val="000000"/>
                </a:solidFill>
                <a:effectLst/>
                <a:ea typeface="+mn-ea"/>
                <a:cs typeface="+mn-cs"/>
              </a:rPr>
              <a:t>” function, demonstrates a pass-by-value function:</a:t>
            </a:r>
            <a:endParaRPr lang="en-US" dirty="0">
              <a:effectLst/>
            </a:endParaRPr>
          </a:p>
        </p:txBody>
      </p:sp>
      <p:sp>
        <p:nvSpPr>
          <p:cNvPr id="38" name="TextBox 37">
            <a:extLst>
              <a:ext uri="{FF2B5EF4-FFF2-40B4-BE49-F238E27FC236}">
                <a16:creationId xmlns:a16="http://schemas.microsoft.com/office/drawing/2014/main" id="{30634652-FE83-2FF4-3503-5A1F8351D8A3}"/>
              </a:ext>
            </a:extLst>
          </p:cNvPr>
          <p:cNvSpPr txBox="1"/>
          <p:nvPr/>
        </p:nvSpPr>
        <p:spPr>
          <a:xfrm>
            <a:off x="4493991" y="766863"/>
            <a:ext cx="2479066" cy="707886"/>
          </a:xfrm>
          <a:prstGeom prst="rect">
            <a:avLst/>
          </a:prstGeom>
          <a:noFill/>
        </p:spPr>
        <p:txBody>
          <a:bodyPr wrap="square" rtlCol="0">
            <a:spAutoFit/>
          </a:bodyPr>
          <a:lstStyle/>
          <a:p>
            <a:r>
              <a:rPr lang="en-US" sz="4000" dirty="0"/>
              <a:t>EXAMPLE</a:t>
            </a:r>
          </a:p>
        </p:txBody>
      </p:sp>
    </p:spTree>
    <p:extLst>
      <p:ext uri="{BB962C8B-B14F-4D97-AF65-F5344CB8AC3E}">
        <p14:creationId xmlns:p14="http://schemas.microsoft.com/office/powerpoint/2010/main" val="364190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8"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80102662-1FA4-4C7A-B144-19699DF4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9" name="Rectangle 2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4" name="Title 3">
            <a:extLst>
              <a:ext uri="{FF2B5EF4-FFF2-40B4-BE49-F238E27FC236}">
                <a16:creationId xmlns:a16="http://schemas.microsoft.com/office/drawing/2014/main" id="{354953A3-F05A-1A84-73AE-6898EA42736E}"/>
              </a:ext>
            </a:extLst>
          </p:cNvPr>
          <p:cNvSpPr>
            <a:spLocks noGrp="1"/>
          </p:cNvSpPr>
          <p:nvPr>
            <p:ph type="title"/>
          </p:nvPr>
        </p:nvSpPr>
        <p:spPr>
          <a:xfrm>
            <a:off x="1260205" y="1887795"/>
            <a:ext cx="9673306" cy="2733106"/>
          </a:xfrm>
        </p:spPr>
        <p:txBody>
          <a:bodyPr vert="horz" lIns="91440" tIns="45720" rIns="91440" bIns="45720" rtlCol="0" anchor="ctr">
            <a:normAutofit/>
          </a:bodyPr>
          <a:lstStyle/>
          <a:p>
            <a:r>
              <a:rPr lang="en-US" dirty="0"/>
              <a:t>Pass-by-reference functions</a:t>
            </a:r>
          </a:p>
        </p:txBody>
      </p:sp>
      <p:sp>
        <p:nvSpPr>
          <p:cNvPr id="5" name="Text Placeholder 4">
            <a:extLst>
              <a:ext uri="{FF2B5EF4-FFF2-40B4-BE49-F238E27FC236}">
                <a16:creationId xmlns:a16="http://schemas.microsoft.com/office/drawing/2014/main" id="{E35B647A-C32C-889E-B268-352DBFBBC2DC}"/>
              </a:ext>
            </a:extLst>
          </p:cNvPr>
          <p:cNvSpPr>
            <a:spLocks noGrp="1"/>
          </p:cNvSpPr>
          <p:nvPr>
            <p:ph type="body" idx="1"/>
          </p:nvPr>
        </p:nvSpPr>
        <p:spPr>
          <a:xfrm>
            <a:off x="1260204" y="4718994"/>
            <a:ext cx="9673306" cy="913322"/>
          </a:xfrm>
        </p:spPr>
        <p:txBody>
          <a:bodyPr vert="horz" lIns="91440" tIns="45720" rIns="91440" bIns="45720" rtlCol="0">
            <a:normAutofit fontScale="85000" lnSpcReduction="20000"/>
          </a:bodyPr>
          <a:lstStyle/>
          <a:p>
            <a:pPr>
              <a:spcBef>
                <a:spcPts val="0"/>
              </a:spcBef>
            </a:pPr>
            <a:r>
              <a:rPr lang="en-US" sz="2400" b="0" i="1" dirty="0">
                <a:solidFill>
                  <a:srgbClr val="161616"/>
                </a:solidFill>
                <a:effectLst/>
                <a:latin typeface="IBM Plex Sans" panose="020B0604020202020204" pitchFamily="34" charset="0"/>
              </a:rPr>
              <a:t>Pass-by-reference</a:t>
            </a:r>
            <a:r>
              <a:rPr lang="en-US" sz="2400" b="0" i="0" dirty="0">
                <a:solidFill>
                  <a:srgbClr val="161616"/>
                </a:solidFill>
                <a:effectLst/>
                <a:latin typeface="IBM Plex Sans" panose="020B0604020202020204" pitchFamily="34" charset="0"/>
              </a:rPr>
              <a:t> means to pass the reference of an argument in the calling function to the corresponding formal parameter of the called function. The called function can modify the value of the argument by using its reference passed in.</a:t>
            </a:r>
            <a:endParaRPr lang="en-US" sz="2000" spc="80" dirty="0"/>
          </a:p>
        </p:txBody>
      </p:sp>
      <p:sp>
        <p:nvSpPr>
          <p:cNvPr id="31" name="Rectangle 30">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16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E05C950-5AB8-AA49-CE99-635A7949FAAC}"/>
              </a:ext>
            </a:extLst>
          </p:cNvPr>
          <p:cNvSpPr>
            <a:spLocks noGrp="1"/>
          </p:cNvSpPr>
          <p:nvPr>
            <p:ph type="title"/>
          </p:nvPr>
        </p:nvSpPr>
        <p:spPr>
          <a:xfrm>
            <a:off x="3844616" y="881210"/>
            <a:ext cx="7417925" cy="1517035"/>
          </a:xfrm>
        </p:spPr>
        <p:txBody>
          <a:bodyPr>
            <a:normAutofit/>
          </a:bodyPr>
          <a:lstStyle/>
          <a:p>
            <a:r>
              <a:rPr lang="en-US" dirty="0">
                <a:solidFill>
                  <a:schemeClr val="tx1">
                    <a:lumMod val="75000"/>
                    <a:lumOff val="25000"/>
                  </a:schemeClr>
                </a:solidFill>
              </a:rPr>
              <a:t>Pass-by-reference Functions continued</a:t>
            </a:r>
          </a:p>
        </p:txBody>
      </p:sp>
      <p:sp>
        <p:nvSpPr>
          <p:cNvPr id="3" name="Content Placeholder 2">
            <a:extLst>
              <a:ext uri="{FF2B5EF4-FFF2-40B4-BE49-F238E27FC236}">
                <a16:creationId xmlns:a16="http://schemas.microsoft.com/office/drawing/2014/main" id="{8047F5B0-ACAA-2B9D-32C1-37DDCC547359}"/>
              </a:ext>
            </a:extLst>
          </p:cNvPr>
          <p:cNvSpPr>
            <a:spLocks noGrp="1"/>
          </p:cNvSpPr>
          <p:nvPr>
            <p:ph idx="1"/>
          </p:nvPr>
        </p:nvSpPr>
        <p:spPr>
          <a:xfrm>
            <a:off x="3844616" y="2626840"/>
            <a:ext cx="7245103" cy="3609367"/>
          </a:xfrm>
        </p:spPr>
        <p:txBody>
          <a:bodyPr>
            <a:normAutofit fontScale="62500" lnSpcReduction="20000"/>
          </a:bodyPr>
          <a:lstStyle/>
          <a:p>
            <a:r>
              <a:rPr lang="en-US" b="0" i="0" dirty="0">
                <a:effectLst/>
                <a:latin typeface="IBM Plex Mono" panose="020B0604020202020204" pitchFamily="49" charset="0"/>
              </a:rPr>
              <a:t>#include &lt;</a:t>
            </a:r>
            <a:r>
              <a:rPr lang="en-US" b="0" i="0" dirty="0" err="1">
                <a:effectLst/>
                <a:latin typeface="IBM Plex Mono" panose="020B0604020202020204" pitchFamily="49" charset="0"/>
              </a:rPr>
              <a:t>stdio.h</a:t>
            </a:r>
            <a:r>
              <a:rPr lang="en-US" b="0" i="0" dirty="0">
                <a:effectLst/>
                <a:latin typeface="IBM Plex Mono" panose="020B0604020202020204" pitchFamily="49" charset="0"/>
              </a:rPr>
              <a:t>&gt;</a:t>
            </a:r>
          </a:p>
          <a:p>
            <a:pPr marL="0" indent="0">
              <a:buNone/>
            </a:pPr>
            <a:r>
              <a:rPr lang="en-US" b="0" i="0" dirty="0">
                <a:effectLst/>
                <a:latin typeface="IBM Plex Mono" panose="020B0604020202020204" pitchFamily="49" charset="0"/>
              </a:rPr>
              <a:t> void </a:t>
            </a:r>
            <a:r>
              <a:rPr lang="en-US" b="0" i="0" dirty="0" err="1">
                <a:effectLst/>
                <a:latin typeface="IBM Plex Mono" panose="020B0604020202020204" pitchFamily="49" charset="0"/>
              </a:rPr>
              <a:t>swapnum</a:t>
            </a:r>
            <a:r>
              <a:rPr lang="en-US" b="0" i="0" dirty="0">
                <a:effectLst/>
                <a:latin typeface="IBM Plex Mono" panose="020B0604020202020204" pitchFamily="49" charset="0"/>
              </a:rPr>
              <a:t>(int &amp;</a:t>
            </a:r>
            <a:r>
              <a:rPr lang="en-US" b="0" i="0" dirty="0" err="1">
                <a:effectLst/>
                <a:latin typeface="IBM Plex Mono" panose="020B0604020202020204" pitchFamily="49" charset="0"/>
              </a:rPr>
              <a:t>i</a:t>
            </a:r>
            <a:r>
              <a:rPr lang="en-US" b="0" i="0" dirty="0">
                <a:effectLst/>
                <a:latin typeface="IBM Plex Mono" panose="020B0604020202020204" pitchFamily="49" charset="0"/>
              </a:rPr>
              <a:t>, int &amp;j) { </a:t>
            </a:r>
          </a:p>
          <a:p>
            <a:pPr marL="0" indent="0">
              <a:buNone/>
            </a:pPr>
            <a:r>
              <a:rPr lang="en-US" b="0" i="0" dirty="0">
                <a:effectLst/>
                <a:latin typeface="IBM Plex Mono" panose="020B0604020202020204" pitchFamily="49" charset="0"/>
              </a:rPr>
              <a:t> int temp = </a:t>
            </a:r>
            <a:r>
              <a:rPr lang="en-US" b="0" i="0" dirty="0" err="1">
                <a:effectLst/>
                <a:latin typeface="IBM Plex Mono" panose="020B0604020202020204" pitchFamily="49" charset="0"/>
              </a:rPr>
              <a:t>i</a:t>
            </a:r>
            <a:r>
              <a:rPr lang="en-US" b="0" i="0" dirty="0">
                <a:effectLst/>
                <a:latin typeface="IBM Plex Mono" panose="020B0604020202020204" pitchFamily="49" charset="0"/>
              </a:rPr>
              <a:t>; </a:t>
            </a:r>
          </a:p>
          <a:p>
            <a:pPr marL="0" indent="0">
              <a:buNone/>
            </a:pPr>
            <a:r>
              <a:rPr lang="en-US" b="0" i="0" dirty="0">
                <a:effectLst/>
                <a:latin typeface="IBM Plex Mono" panose="020B0604020202020204" pitchFamily="49" charset="0"/>
              </a:rPr>
              <a:t> </a:t>
            </a:r>
            <a:r>
              <a:rPr lang="en-US" b="0" i="0" dirty="0" err="1">
                <a:effectLst/>
                <a:latin typeface="IBM Plex Mono" panose="020B0604020202020204" pitchFamily="49" charset="0"/>
              </a:rPr>
              <a:t>i</a:t>
            </a:r>
            <a:r>
              <a:rPr lang="en-US" b="0" i="0" dirty="0">
                <a:effectLst/>
                <a:latin typeface="IBM Plex Mono" panose="020B0604020202020204" pitchFamily="49" charset="0"/>
              </a:rPr>
              <a:t> = j; j = temp;</a:t>
            </a:r>
          </a:p>
          <a:p>
            <a:pPr marL="0" indent="0">
              <a:buNone/>
            </a:pPr>
            <a:r>
              <a:rPr lang="en-US" b="0" i="0" dirty="0">
                <a:effectLst/>
                <a:latin typeface="IBM Plex Mono" panose="020B0604020202020204" pitchFamily="49" charset="0"/>
              </a:rPr>
              <a:t> } </a:t>
            </a:r>
          </a:p>
          <a:p>
            <a:pPr marL="0" indent="0">
              <a:buNone/>
            </a:pPr>
            <a:r>
              <a:rPr lang="en-US" b="0" i="0" dirty="0">
                <a:effectLst/>
                <a:latin typeface="IBM Plex Mono" panose="020B0604020202020204" pitchFamily="49" charset="0"/>
              </a:rPr>
              <a:t>int main(void) { </a:t>
            </a:r>
          </a:p>
          <a:p>
            <a:pPr marL="0" indent="0">
              <a:buNone/>
            </a:pPr>
            <a:r>
              <a:rPr lang="en-US" b="0" i="0" dirty="0">
                <a:effectLst/>
                <a:latin typeface="IBM Plex Mono" panose="020B0604020202020204" pitchFamily="49" charset="0"/>
              </a:rPr>
              <a:t>int a = 10; </a:t>
            </a:r>
          </a:p>
          <a:p>
            <a:pPr marL="0" indent="0">
              <a:buNone/>
            </a:pPr>
            <a:r>
              <a:rPr lang="en-US" b="0" i="0" dirty="0">
                <a:effectLst/>
                <a:latin typeface="IBM Plex Mono" panose="020B0604020202020204" pitchFamily="49" charset="0"/>
              </a:rPr>
              <a:t>int b = 20; </a:t>
            </a:r>
          </a:p>
          <a:p>
            <a:pPr marL="0" indent="0">
              <a:buNone/>
            </a:pPr>
            <a:r>
              <a:rPr lang="en-US" b="0" i="0" dirty="0" err="1">
                <a:effectLst/>
                <a:latin typeface="IBM Plex Mono" panose="020B0604020202020204" pitchFamily="49" charset="0"/>
              </a:rPr>
              <a:t>swapnum</a:t>
            </a:r>
            <a:r>
              <a:rPr lang="en-US" b="0" i="0" dirty="0">
                <a:effectLst/>
                <a:latin typeface="IBM Plex Mono" panose="020B0604020202020204" pitchFamily="49" charset="0"/>
              </a:rPr>
              <a:t>(a, b); </a:t>
            </a:r>
          </a:p>
          <a:p>
            <a:pPr marL="0" indent="0">
              <a:buNone/>
            </a:pPr>
            <a:r>
              <a:rPr lang="en-US" b="0" i="0" dirty="0" err="1">
                <a:effectLst/>
                <a:latin typeface="IBM Plex Mono" panose="020B0604020202020204" pitchFamily="49" charset="0"/>
              </a:rPr>
              <a:t>printf</a:t>
            </a:r>
            <a:r>
              <a:rPr lang="en-US" b="0" i="0" dirty="0">
                <a:effectLst/>
                <a:latin typeface="IBM Plex Mono" panose="020B0604020202020204" pitchFamily="49" charset="0"/>
              </a:rPr>
              <a:t>("A is %d and B is %d\n", a, b);</a:t>
            </a:r>
          </a:p>
          <a:p>
            <a:pPr marL="0" indent="0">
              <a:buNone/>
            </a:pPr>
            <a:r>
              <a:rPr lang="en-US" b="0" i="0" dirty="0">
                <a:effectLst/>
                <a:latin typeface="IBM Plex Mono" panose="020B0604020202020204" pitchFamily="49" charset="0"/>
              </a:rPr>
              <a:t> return 0; </a:t>
            </a:r>
          </a:p>
          <a:p>
            <a:pPr marL="0" indent="0">
              <a:buNone/>
            </a:pPr>
            <a:r>
              <a:rPr lang="en-US" b="0" i="0" dirty="0">
                <a:effectLst/>
                <a:latin typeface="IBM Plex Mono" panose="020B0604020202020204" pitchFamily="49" charset="0"/>
              </a:rPr>
              <a:t>}</a:t>
            </a:r>
          </a:p>
          <a:p>
            <a:r>
              <a:rPr lang="en-US" dirty="0">
                <a:latin typeface="IBM Plex Mono" panose="020B0509050203000203" pitchFamily="49" charset="0"/>
              </a:rPr>
              <a:t>When the function </a:t>
            </a:r>
            <a:r>
              <a:rPr lang="en-US" dirty="0" err="1">
                <a:latin typeface="IBM Plex Mono" panose="020B0509050203000203" pitchFamily="49" charset="0"/>
              </a:rPr>
              <a:t>swapnum</a:t>
            </a:r>
            <a:r>
              <a:rPr lang="en-US" dirty="0">
                <a:latin typeface="IBM Plex Mono" panose="020B0509050203000203" pitchFamily="49" charset="0"/>
              </a:rPr>
              <a:t>() is called, the values of the variables a and b are exchanged because they are passed by reference. The output is: </a:t>
            </a:r>
            <a:r>
              <a:rPr lang="en-US" b="0" i="0" dirty="0">
                <a:effectLst/>
                <a:latin typeface="IBM Plex Mono" panose="020B0509050203000203" pitchFamily="49" charset="0"/>
              </a:rPr>
              <a:t>A is 20 and B is 10</a:t>
            </a:r>
            <a:endParaRPr lang="en-US" dirty="0"/>
          </a:p>
        </p:txBody>
      </p:sp>
      <p:sp>
        <p:nvSpPr>
          <p:cNvPr id="4" name="Rectangle 1">
            <a:extLst>
              <a:ext uri="{FF2B5EF4-FFF2-40B4-BE49-F238E27FC236}">
                <a16:creationId xmlns:a16="http://schemas.microsoft.com/office/drawing/2014/main" id="{7A7D58B1-F3AF-62BB-C916-7657C2AF2C3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616"/>
                </a:solidFill>
                <a:effectLst/>
                <a:latin typeface="IBM Plex Sans" panose="020B0503050203000203" pitchFamily="34" charset="0"/>
              </a:rPr>
              <a:t>When the function </a:t>
            </a:r>
            <a:r>
              <a:rPr kumimoji="0" lang="en-US" altLang="en-US" sz="1200" b="0" i="0" u="none" strike="noStrike" cap="none" normalizeH="0" baseline="0">
                <a:ln>
                  <a:noFill/>
                </a:ln>
                <a:solidFill>
                  <a:srgbClr val="161616"/>
                </a:solidFill>
                <a:effectLst/>
                <a:latin typeface="IBM Plex Mono" panose="020B0509050203000203" pitchFamily="49" charset="0"/>
              </a:rPr>
              <a:t>swapnum()</a:t>
            </a:r>
            <a:r>
              <a:rPr kumimoji="0" lang="en-US" altLang="en-US" sz="1200" b="0" i="0" u="none" strike="noStrike" cap="none" normalizeH="0" baseline="0">
                <a:ln>
                  <a:noFill/>
                </a:ln>
                <a:solidFill>
                  <a:srgbClr val="161616"/>
                </a:solidFill>
                <a:effectLst/>
                <a:latin typeface="IBM Plex Sans" panose="020B0503050203000203" pitchFamily="34" charset="0"/>
              </a:rPr>
              <a:t> is called, the values of the variables </a:t>
            </a:r>
            <a:r>
              <a:rPr kumimoji="0" lang="en-US" altLang="en-US" sz="1200" b="0" i="0" u="none" strike="noStrike" cap="none" normalizeH="0" baseline="0">
                <a:ln>
                  <a:noFill/>
                </a:ln>
                <a:solidFill>
                  <a:srgbClr val="161616"/>
                </a:solidFill>
                <a:effectLst/>
                <a:latin typeface="IBM Plex Mono" panose="020B0509050203000203" pitchFamily="49" charset="0"/>
              </a:rPr>
              <a:t>a</a:t>
            </a:r>
            <a:r>
              <a:rPr kumimoji="0" lang="en-US" altLang="en-US" sz="1200" b="0" i="0" u="none" strike="noStrike" cap="none" normalizeH="0" baseline="0">
                <a:ln>
                  <a:noFill/>
                </a:ln>
                <a:solidFill>
                  <a:srgbClr val="161616"/>
                </a:solidFill>
                <a:effectLst/>
                <a:latin typeface="IBM Plex Sans" panose="020B0503050203000203" pitchFamily="34" charset="0"/>
              </a:rPr>
              <a:t> and </a:t>
            </a:r>
            <a:r>
              <a:rPr kumimoji="0" lang="en-US" altLang="en-US" sz="1200" b="0" i="0" u="none" strike="noStrike" cap="none" normalizeH="0" baseline="0">
                <a:ln>
                  <a:noFill/>
                </a:ln>
                <a:solidFill>
                  <a:srgbClr val="161616"/>
                </a:solidFill>
                <a:effectLst/>
                <a:latin typeface="IBM Plex Mono" panose="020B0509050203000203" pitchFamily="49" charset="0"/>
              </a:rPr>
              <a:t>b</a:t>
            </a:r>
            <a:r>
              <a:rPr kumimoji="0" lang="en-US" altLang="en-US" sz="1200" b="0" i="0" u="none" strike="noStrike" cap="none" normalizeH="0" baseline="0">
                <a:ln>
                  <a:noFill/>
                </a:ln>
                <a:solidFill>
                  <a:srgbClr val="161616"/>
                </a:solidFill>
                <a:effectLst/>
                <a:latin typeface="IBM Plex Sans" panose="020B0503050203000203" pitchFamily="34" charset="0"/>
              </a:rPr>
              <a:t> are exchanged because they are passed by reference. The output is: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8B20DB2-1EE8-2617-1DF2-96A3B90C63D6}"/>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616"/>
                </a:solidFill>
                <a:effectLst/>
                <a:latin typeface="IBM Plex Sans" panose="020B0503050203000203" pitchFamily="34" charset="0"/>
              </a:rPr>
              <a:t>When the function </a:t>
            </a:r>
            <a:r>
              <a:rPr kumimoji="0" lang="en-US" altLang="en-US" sz="1200" b="0" i="0" u="none" strike="noStrike" cap="none" normalizeH="0" baseline="0">
                <a:ln>
                  <a:noFill/>
                </a:ln>
                <a:solidFill>
                  <a:srgbClr val="161616"/>
                </a:solidFill>
                <a:effectLst/>
                <a:latin typeface="IBM Plex Mono" panose="020B0509050203000203" pitchFamily="49" charset="0"/>
              </a:rPr>
              <a:t>swapnum()</a:t>
            </a:r>
            <a:r>
              <a:rPr kumimoji="0" lang="en-US" altLang="en-US" sz="1200" b="0" i="0" u="none" strike="noStrike" cap="none" normalizeH="0" baseline="0">
                <a:ln>
                  <a:noFill/>
                </a:ln>
                <a:solidFill>
                  <a:srgbClr val="161616"/>
                </a:solidFill>
                <a:effectLst/>
                <a:latin typeface="IBM Plex Sans" panose="020B0503050203000203" pitchFamily="34" charset="0"/>
              </a:rPr>
              <a:t> is called, the values of the variables </a:t>
            </a:r>
            <a:r>
              <a:rPr kumimoji="0" lang="en-US" altLang="en-US" sz="1200" b="0" i="0" u="none" strike="noStrike" cap="none" normalizeH="0" baseline="0">
                <a:ln>
                  <a:noFill/>
                </a:ln>
                <a:solidFill>
                  <a:srgbClr val="161616"/>
                </a:solidFill>
                <a:effectLst/>
                <a:latin typeface="IBM Plex Mono" panose="020B0509050203000203" pitchFamily="49" charset="0"/>
              </a:rPr>
              <a:t>a</a:t>
            </a:r>
            <a:r>
              <a:rPr kumimoji="0" lang="en-US" altLang="en-US" sz="1200" b="0" i="0" u="none" strike="noStrike" cap="none" normalizeH="0" baseline="0">
                <a:ln>
                  <a:noFill/>
                </a:ln>
                <a:solidFill>
                  <a:srgbClr val="161616"/>
                </a:solidFill>
                <a:effectLst/>
                <a:latin typeface="IBM Plex Sans" panose="020B0503050203000203" pitchFamily="34" charset="0"/>
              </a:rPr>
              <a:t> and </a:t>
            </a:r>
            <a:r>
              <a:rPr kumimoji="0" lang="en-US" altLang="en-US" sz="1200" b="0" i="0" u="none" strike="noStrike" cap="none" normalizeH="0" baseline="0">
                <a:ln>
                  <a:noFill/>
                </a:ln>
                <a:solidFill>
                  <a:srgbClr val="161616"/>
                </a:solidFill>
                <a:effectLst/>
                <a:latin typeface="IBM Plex Mono" panose="020B0509050203000203" pitchFamily="49" charset="0"/>
              </a:rPr>
              <a:t>b</a:t>
            </a:r>
            <a:r>
              <a:rPr kumimoji="0" lang="en-US" altLang="en-US" sz="1200" b="0" i="0" u="none" strike="noStrike" cap="none" normalizeH="0" baseline="0">
                <a:ln>
                  <a:noFill/>
                </a:ln>
                <a:solidFill>
                  <a:srgbClr val="161616"/>
                </a:solidFill>
                <a:effectLst/>
                <a:latin typeface="IBM Plex Sans" panose="020B0503050203000203" pitchFamily="34" charset="0"/>
              </a:rPr>
              <a:t> are exchanged because they are passed by reference. The output is: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69D1A6B-65E5-DA9C-788F-46201422AA78}"/>
              </a:ext>
            </a:extLst>
          </p:cNvPr>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616"/>
                </a:solidFill>
                <a:effectLst/>
                <a:latin typeface="IBM Plex Sans" panose="020B0503050203000203" pitchFamily="34" charset="0"/>
              </a:rPr>
              <a:t>When the function </a:t>
            </a:r>
            <a:r>
              <a:rPr kumimoji="0" lang="en-US" altLang="en-US" sz="1200" b="0" i="0" u="none" strike="noStrike" cap="none" normalizeH="0" baseline="0">
                <a:ln>
                  <a:noFill/>
                </a:ln>
                <a:solidFill>
                  <a:srgbClr val="161616"/>
                </a:solidFill>
                <a:effectLst/>
                <a:latin typeface="IBM Plex Mono" panose="020B0509050203000203" pitchFamily="49" charset="0"/>
              </a:rPr>
              <a:t>swapnum()</a:t>
            </a:r>
            <a:r>
              <a:rPr kumimoji="0" lang="en-US" altLang="en-US" sz="1200" b="0" i="0" u="none" strike="noStrike" cap="none" normalizeH="0" baseline="0">
                <a:ln>
                  <a:noFill/>
                </a:ln>
                <a:solidFill>
                  <a:srgbClr val="161616"/>
                </a:solidFill>
                <a:effectLst/>
                <a:latin typeface="IBM Plex Sans" panose="020B0503050203000203" pitchFamily="34" charset="0"/>
              </a:rPr>
              <a:t> is called, the values of the variables </a:t>
            </a:r>
            <a:r>
              <a:rPr kumimoji="0" lang="en-US" altLang="en-US" sz="1200" b="0" i="0" u="none" strike="noStrike" cap="none" normalizeH="0" baseline="0">
                <a:ln>
                  <a:noFill/>
                </a:ln>
                <a:solidFill>
                  <a:srgbClr val="161616"/>
                </a:solidFill>
                <a:effectLst/>
                <a:latin typeface="IBM Plex Mono" panose="020B0509050203000203" pitchFamily="49" charset="0"/>
              </a:rPr>
              <a:t>a</a:t>
            </a:r>
            <a:r>
              <a:rPr kumimoji="0" lang="en-US" altLang="en-US" sz="1200" b="0" i="0" u="none" strike="noStrike" cap="none" normalizeH="0" baseline="0">
                <a:ln>
                  <a:noFill/>
                </a:ln>
                <a:solidFill>
                  <a:srgbClr val="161616"/>
                </a:solidFill>
                <a:effectLst/>
                <a:latin typeface="IBM Plex Sans" panose="020B0503050203000203" pitchFamily="34" charset="0"/>
              </a:rPr>
              <a:t> and </a:t>
            </a:r>
            <a:r>
              <a:rPr kumimoji="0" lang="en-US" altLang="en-US" sz="1200" b="0" i="0" u="none" strike="noStrike" cap="none" normalizeH="0" baseline="0">
                <a:ln>
                  <a:noFill/>
                </a:ln>
                <a:solidFill>
                  <a:srgbClr val="161616"/>
                </a:solidFill>
                <a:effectLst/>
                <a:latin typeface="IBM Plex Mono" panose="020B0509050203000203" pitchFamily="49" charset="0"/>
              </a:rPr>
              <a:t>b</a:t>
            </a:r>
            <a:r>
              <a:rPr kumimoji="0" lang="en-US" altLang="en-US" sz="1200" b="0" i="0" u="none" strike="noStrike" cap="none" normalizeH="0" baseline="0">
                <a:ln>
                  <a:noFill/>
                </a:ln>
                <a:solidFill>
                  <a:srgbClr val="161616"/>
                </a:solidFill>
                <a:effectLst/>
                <a:latin typeface="IBM Plex Sans" panose="020B0503050203000203" pitchFamily="34" charset="0"/>
              </a:rPr>
              <a:t> are exchanged because they are passed by reference. The output is: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413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C31E0CB-7F1B-605C-E0B8-4AA7C91C9CCD}"/>
              </a:ext>
            </a:extLst>
          </p:cNvPr>
          <p:cNvSpPr>
            <a:spLocks noGrp="1"/>
          </p:cNvSpPr>
          <p:nvPr>
            <p:ph type="title"/>
          </p:nvPr>
        </p:nvSpPr>
        <p:spPr>
          <a:xfrm>
            <a:off x="7532835" y="1420706"/>
            <a:ext cx="3466540" cy="4016587"/>
          </a:xfrm>
        </p:spPr>
        <p:txBody>
          <a:bodyPr>
            <a:normAutofit/>
          </a:bodyPr>
          <a:lstStyle/>
          <a:p>
            <a:r>
              <a:rPr lang="en-US" sz="3600"/>
              <a:t>References</a:t>
            </a:r>
          </a:p>
        </p:txBody>
      </p:sp>
      <p:sp>
        <p:nvSpPr>
          <p:cNvPr id="3" name="Content Placeholder 2">
            <a:extLst>
              <a:ext uri="{FF2B5EF4-FFF2-40B4-BE49-F238E27FC236}">
                <a16:creationId xmlns:a16="http://schemas.microsoft.com/office/drawing/2014/main" id="{4628C55E-67BF-A8F9-AE3C-F6FFA7984114}"/>
              </a:ext>
            </a:extLst>
          </p:cNvPr>
          <p:cNvSpPr>
            <a:spLocks noGrp="1"/>
          </p:cNvSpPr>
          <p:nvPr>
            <p:ph idx="1"/>
          </p:nvPr>
        </p:nvSpPr>
        <p:spPr>
          <a:xfrm>
            <a:off x="1440519" y="1420706"/>
            <a:ext cx="5514758" cy="4016587"/>
          </a:xfrm>
        </p:spPr>
        <p:txBody>
          <a:bodyPr anchor="ctr">
            <a:normAutofit/>
          </a:bodyPr>
          <a:lstStyle/>
          <a:p>
            <a:r>
              <a:rPr lang="en-US" dirty="0">
                <a:solidFill>
                  <a:schemeClr val="tx1">
                    <a:lumMod val="75000"/>
                    <a:lumOff val="25000"/>
                  </a:schemeClr>
                </a:solidFill>
                <a:hlinkClick r:id="rId3"/>
              </a:rPr>
              <a:t>https://content.byui.edu/file/16ae0a9e-bad9-45e8-acb2-3f1dd92e01f1/1/Oracle%20Database%2012c%20PL-SQL%20Programming.pdf</a:t>
            </a:r>
            <a:endParaRPr lang="en-US" dirty="0">
              <a:solidFill>
                <a:schemeClr val="tx1">
                  <a:lumMod val="75000"/>
                  <a:lumOff val="25000"/>
                </a:schemeClr>
              </a:solidFill>
            </a:endParaRPr>
          </a:p>
          <a:p>
            <a:r>
              <a:rPr lang="en-US">
                <a:solidFill>
                  <a:schemeClr val="tx1">
                    <a:lumMod val="75000"/>
                    <a:lumOff val="25000"/>
                  </a:schemeClr>
                </a:solidFill>
                <a:hlinkClick r:id="rId4"/>
              </a:rPr>
              <a:t>https://www.ibm.com/docs/en/zos/2.4.0?topic=calls-pass-by-reference-c-only</a:t>
            </a:r>
            <a:endParaRPr lang="en-US">
              <a:solidFill>
                <a:schemeClr val="tx1">
                  <a:lumMod val="75000"/>
                  <a:lumOff val="25000"/>
                </a:schemeClr>
              </a:solidFill>
            </a:endParaRPr>
          </a:p>
          <a:p>
            <a:pPr marL="0" indent="0">
              <a:buNone/>
            </a:pPr>
            <a:endParaRPr lang="en-US"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99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pic>
        <p:nvPicPr>
          <p:cNvPr id="6" name="Graphic 5" descr="Smiling Face with No Fill">
            <a:extLst>
              <a:ext uri="{FF2B5EF4-FFF2-40B4-BE49-F238E27FC236}">
                <a16:creationId xmlns:a16="http://schemas.microsoft.com/office/drawing/2014/main" id="{A2FBA490-66C5-3F7F-BB42-8094824B88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8703" y="1562546"/>
            <a:ext cx="3750954" cy="3750954"/>
          </a:xfrm>
          <a:prstGeom prst="rect">
            <a:avLst/>
          </a:prstGeom>
        </p:spPr>
      </p:pic>
      <p:sp>
        <p:nvSpPr>
          <p:cNvPr id="2" name="Title 1">
            <a:extLst>
              <a:ext uri="{FF2B5EF4-FFF2-40B4-BE49-F238E27FC236}">
                <a16:creationId xmlns:a16="http://schemas.microsoft.com/office/drawing/2014/main" id="{59B7B7BD-B766-1F6D-0C35-7D36F9977A80}"/>
              </a:ext>
            </a:extLst>
          </p:cNvPr>
          <p:cNvSpPr>
            <a:spLocks noGrp="1"/>
          </p:cNvSpPr>
          <p:nvPr>
            <p:ph type="title"/>
          </p:nvPr>
        </p:nvSpPr>
        <p:spPr>
          <a:xfrm>
            <a:off x="1136849" y="1348844"/>
            <a:ext cx="5716338" cy="3042706"/>
          </a:xfrm>
        </p:spPr>
        <p:txBody>
          <a:bodyPr vert="horz" lIns="91440" tIns="45720" rIns="91440" bIns="45720" rtlCol="0" anchor="ctr">
            <a:normAutofit/>
          </a:bodyPr>
          <a:lstStyle/>
          <a:p>
            <a:pPr algn="ctr">
              <a:lnSpc>
                <a:spcPct val="83000"/>
              </a:lnSpc>
            </a:pPr>
            <a:r>
              <a:rPr lang="en-US" sz="6000" cap="all" spc="-100"/>
              <a:t>Thank you 	</a:t>
            </a:r>
          </a:p>
        </p:txBody>
      </p:sp>
    </p:spTree>
    <p:extLst>
      <p:ext uri="{BB962C8B-B14F-4D97-AF65-F5344CB8AC3E}">
        <p14:creationId xmlns:p14="http://schemas.microsoft.com/office/powerpoint/2010/main" val="388353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92</TotalTime>
  <Words>521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Century Gothic</vt:lpstr>
      <vt:lpstr>Century Gothic </vt:lpstr>
      <vt:lpstr>Garamond</vt:lpstr>
      <vt:lpstr>IBM Plex Mono</vt:lpstr>
      <vt:lpstr>IBM Plex Sans</vt:lpstr>
      <vt:lpstr>Lato Extended</vt:lpstr>
      <vt:lpstr>Savon</vt:lpstr>
      <vt:lpstr>Transaction scope and defining functions</vt:lpstr>
      <vt:lpstr>Overview</vt:lpstr>
      <vt:lpstr>Pass-by-Value functions.</vt:lpstr>
      <vt:lpstr>Line 2 explicitly qualifies the IN mode of operation for the pass-by-value parameter. The default for parameters when none is provided is the IN mode. So, omitting from the function’s signature doesn’t change a pass-by-value parameter’s mode of operation.</vt:lpstr>
      <vt:lpstr>Pass-by-reference functions</vt:lpstr>
      <vt:lpstr>Pass-by-reference Functions continued</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scope and defining functions</dc:title>
  <dc:creator>Fiona Schwallie</dc:creator>
  <cp:lastModifiedBy>Tim Smith</cp:lastModifiedBy>
  <cp:revision>3</cp:revision>
  <dcterms:created xsi:type="dcterms:W3CDTF">2023-02-13T18:05:25Z</dcterms:created>
  <dcterms:modified xsi:type="dcterms:W3CDTF">2023-02-14T00:13:59Z</dcterms:modified>
</cp:coreProperties>
</file>