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harts/chart1.xml" ContentType="application/vnd.openxmlformats-officedocument.drawingml.chart+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8" r:id="rId1"/>
  </p:sldMasterIdLst>
  <p:notesMasterIdLst>
    <p:notesMasterId r:id="rId56"/>
  </p:notesMasterIdLst>
  <p:sldIdLst>
    <p:sldId id="256" r:id="rId2"/>
    <p:sldId id="303" r:id="rId3"/>
    <p:sldId id="260" r:id="rId4"/>
    <p:sldId id="261" r:id="rId5"/>
    <p:sldId id="262" r:id="rId6"/>
    <p:sldId id="274" r:id="rId7"/>
    <p:sldId id="265" r:id="rId8"/>
    <p:sldId id="276" r:id="rId9"/>
    <p:sldId id="317" r:id="rId10"/>
    <p:sldId id="316" r:id="rId11"/>
    <p:sldId id="284" r:id="rId12"/>
    <p:sldId id="285" r:id="rId13"/>
    <p:sldId id="287" r:id="rId14"/>
    <p:sldId id="429" r:id="rId15"/>
    <p:sldId id="258" r:id="rId16"/>
    <p:sldId id="319" r:id="rId17"/>
    <p:sldId id="263" r:id="rId18"/>
    <p:sldId id="264" r:id="rId19"/>
    <p:sldId id="281" r:id="rId20"/>
    <p:sldId id="280" r:id="rId21"/>
    <p:sldId id="268" r:id="rId22"/>
    <p:sldId id="269" r:id="rId23"/>
    <p:sldId id="270" r:id="rId24"/>
    <p:sldId id="271" r:id="rId25"/>
    <p:sldId id="289" r:id="rId26"/>
    <p:sldId id="307" r:id="rId27"/>
    <p:sldId id="290" r:id="rId28"/>
    <p:sldId id="428" r:id="rId29"/>
    <p:sldId id="291" r:id="rId30"/>
    <p:sldId id="292" r:id="rId31"/>
    <p:sldId id="299" r:id="rId32"/>
    <p:sldId id="293" r:id="rId33"/>
    <p:sldId id="305" r:id="rId34"/>
    <p:sldId id="306" r:id="rId35"/>
    <p:sldId id="426" r:id="rId36"/>
    <p:sldId id="321" r:id="rId37"/>
    <p:sldId id="322" r:id="rId38"/>
    <p:sldId id="324" r:id="rId39"/>
    <p:sldId id="329" r:id="rId40"/>
    <p:sldId id="312" r:id="rId41"/>
    <p:sldId id="313" r:id="rId42"/>
    <p:sldId id="314" r:id="rId43"/>
    <p:sldId id="315" r:id="rId44"/>
    <p:sldId id="430" r:id="rId45"/>
    <p:sldId id="327" r:id="rId46"/>
    <p:sldId id="379" r:id="rId47"/>
    <p:sldId id="380" r:id="rId48"/>
    <p:sldId id="382" r:id="rId49"/>
    <p:sldId id="358" r:id="rId50"/>
    <p:sldId id="360" r:id="rId51"/>
    <p:sldId id="361" r:id="rId52"/>
    <p:sldId id="363" r:id="rId53"/>
    <p:sldId id="427" r:id="rId54"/>
    <p:sldId id="356"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AF9FC"/>
    <a:srgbClr val="25C3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56" autoAdjust="0"/>
    <p:restoredTop sz="62808" autoAdjust="0"/>
  </p:normalViewPr>
  <p:slideViewPr>
    <p:cSldViewPr>
      <p:cViewPr varScale="1">
        <p:scale>
          <a:sx n="72" d="100"/>
          <a:sy n="72" d="100"/>
        </p:scale>
        <p:origin x="-132" y="6"/>
      </p:cViewPr>
      <p:guideLst>
        <p:guide orient="horz" pos="2160"/>
        <p:guide pos="2880"/>
      </p:guideLst>
    </p:cSldViewPr>
  </p:slideViewPr>
  <p:outlineViewPr>
    <p:cViewPr>
      <p:scale>
        <a:sx n="33" d="100"/>
        <a:sy n="33" d="100"/>
      </p:scale>
      <p:origin x="0" y="0"/>
    </p:cViewPr>
  </p:outlineViewPr>
  <p:notesTextViewPr>
    <p:cViewPr>
      <p:scale>
        <a:sx n="100" d="100"/>
        <a:sy n="100" d="100"/>
      </p:scale>
      <p:origin x="0" y="162"/>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rAngAx val="1"/>
    </c:view3D>
    <c:floor>
      <c:thickness val="0"/>
    </c:floor>
    <c:sideWall>
      <c:thickness val="0"/>
    </c:sideWall>
    <c:backWall>
      <c:thickness val="0"/>
    </c:backWall>
    <c:plotArea>
      <c:layout/>
      <c:bar3DChart>
        <c:barDir val="col"/>
        <c:grouping val="stacked"/>
        <c:varyColors val="0"/>
        <c:ser>
          <c:idx val="0"/>
          <c:order val="0"/>
          <c:tx>
            <c:strRef>
              <c:f>Sheet1!$B$1</c:f>
              <c:strCache>
                <c:ptCount val="1"/>
                <c:pt idx="0">
                  <c:v>Min </c:v>
                </c:pt>
              </c:strCache>
            </c:strRef>
          </c:tx>
          <c:spPr>
            <a:noFill/>
          </c:spPr>
          <c:invertIfNegative val="0"/>
          <c:cat>
            <c:strRef>
              <c:f>Sheet1!$A$2:$A$4</c:f>
              <c:strCache>
                <c:ptCount val="3"/>
                <c:pt idx="0">
                  <c:v>Modem Chip</c:v>
                </c:pt>
                <c:pt idx="1">
                  <c:v>Early Software</c:v>
                </c:pt>
                <c:pt idx="2">
                  <c:v>Later Software</c:v>
                </c:pt>
              </c:strCache>
            </c:strRef>
          </c:cat>
          <c:val>
            <c:numRef>
              <c:f>Sheet1!$B$2:$B$4</c:f>
              <c:numCache>
                <c:formatCode>General</c:formatCode>
                <c:ptCount val="3"/>
                <c:pt idx="0">
                  <c:v>728</c:v>
                </c:pt>
                <c:pt idx="1">
                  <c:v>130</c:v>
                </c:pt>
                <c:pt idx="2">
                  <c:v>964</c:v>
                </c:pt>
              </c:numCache>
            </c:numRef>
          </c:val>
        </c:ser>
        <c:ser>
          <c:idx val="1"/>
          <c:order val="1"/>
          <c:tx>
            <c:strRef>
              <c:f>Sheet1!$C$1</c:f>
              <c:strCache>
                <c:ptCount val="1"/>
                <c:pt idx="0">
                  <c:v>Max</c:v>
                </c:pt>
              </c:strCache>
            </c:strRef>
          </c:tx>
          <c:invertIfNegative val="0"/>
          <c:cat>
            <c:strRef>
              <c:f>Sheet1!$A$2:$A$4</c:f>
              <c:strCache>
                <c:ptCount val="3"/>
                <c:pt idx="0">
                  <c:v>Modem Chip</c:v>
                </c:pt>
                <c:pt idx="1">
                  <c:v>Early Software</c:v>
                </c:pt>
                <c:pt idx="2">
                  <c:v>Later Software</c:v>
                </c:pt>
              </c:strCache>
            </c:strRef>
          </c:cat>
          <c:val>
            <c:numRef>
              <c:f>Sheet1!$C$2:$C$4</c:f>
              <c:numCache>
                <c:formatCode>General</c:formatCode>
                <c:ptCount val="3"/>
                <c:pt idx="0">
                  <c:v>260</c:v>
                </c:pt>
                <c:pt idx="1">
                  <c:v>370</c:v>
                </c:pt>
                <c:pt idx="2">
                  <c:v>57</c:v>
                </c:pt>
              </c:numCache>
            </c:numRef>
          </c:val>
        </c:ser>
        <c:ser>
          <c:idx val="2"/>
          <c:order val="2"/>
          <c:tx>
            <c:strRef>
              <c:f>Sheet1!$D$1</c:f>
              <c:strCache>
                <c:ptCount val="1"/>
                <c:pt idx="0">
                  <c:v>Column1</c:v>
                </c:pt>
              </c:strCache>
            </c:strRef>
          </c:tx>
          <c:invertIfNegative val="0"/>
          <c:cat>
            <c:strRef>
              <c:f>Sheet1!$A$2:$A$4</c:f>
              <c:strCache>
                <c:ptCount val="3"/>
                <c:pt idx="0">
                  <c:v>Modem Chip</c:v>
                </c:pt>
                <c:pt idx="1">
                  <c:v>Early Software</c:v>
                </c:pt>
                <c:pt idx="2">
                  <c:v>Later Software</c:v>
                </c:pt>
              </c:strCache>
            </c:strRef>
          </c:cat>
          <c:val>
            <c:numRef>
              <c:f>Sheet1!$D$2:$D$4</c:f>
              <c:numCache>
                <c:formatCode>General</c:formatCode>
                <c:ptCount val="3"/>
              </c:numCache>
            </c:numRef>
          </c:val>
        </c:ser>
        <c:dLbls>
          <c:showLegendKey val="0"/>
          <c:showVal val="0"/>
          <c:showCatName val="0"/>
          <c:showSerName val="0"/>
          <c:showPercent val="0"/>
          <c:showBubbleSize val="0"/>
        </c:dLbls>
        <c:gapWidth val="150"/>
        <c:shape val="box"/>
        <c:axId val="84079360"/>
        <c:axId val="84080896"/>
        <c:axId val="0"/>
      </c:bar3DChart>
      <c:catAx>
        <c:axId val="84079360"/>
        <c:scaling>
          <c:orientation val="minMax"/>
        </c:scaling>
        <c:delete val="0"/>
        <c:axPos val="b"/>
        <c:majorTickMark val="out"/>
        <c:minorTickMark val="none"/>
        <c:tickLblPos val="nextTo"/>
        <c:crossAx val="84080896"/>
        <c:crosses val="autoZero"/>
        <c:auto val="1"/>
        <c:lblAlgn val="ctr"/>
        <c:lblOffset val="100"/>
        <c:noMultiLvlLbl val="0"/>
      </c:catAx>
      <c:valAx>
        <c:axId val="84080896"/>
        <c:scaling>
          <c:orientation val="minMax"/>
        </c:scaling>
        <c:delete val="0"/>
        <c:axPos val="l"/>
        <c:majorGridlines/>
        <c:numFmt formatCode="General" sourceLinked="1"/>
        <c:majorTickMark val="out"/>
        <c:minorTickMark val="none"/>
        <c:tickLblPos val="nextTo"/>
        <c:crossAx val="84079360"/>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DBC65E-5509-4242-B84E-BA9344259571}" type="datetimeFigureOut">
              <a:rPr lang="en-US" smtClean="0"/>
              <a:t>9/23/2018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9CC74B-D03B-420D-808B-C7148B11C959}" type="slidenum">
              <a:rPr lang="en-US" smtClean="0"/>
              <a:t>‹#›</a:t>
            </a:fld>
            <a:endParaRPr lang="en-US"/>
          </a:p>
        </p:txBody>
      </p:sp>
    </p:spTree>
    <p:extLst>
      <p:ext uri="{BB962C8B-B14F-4D97-AF65-F5344CB8AC3E}">
        <p14:creationId xmlns:p14="http://schemas.microsoft.com/office/powerpoint/2010/main" val="1916577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8" Type="http://schemas.openxmlformats.org/officeDocument/2006/relationships/hyperlink" Target="http://www.repeater-builder.com/projects/fob/USB-Fob-Construction.pdf" TargetMode="External"/><Relationship Id="rId3" Type="http://schemas.openxmlformats.org/officeDocument/2006/relationships/hyperlink" Target="http://www.dmkeng.com/URI_Order_Page.htm" TargetMode="External"/><Relationship Id="rId7" Type="http://schemas.openxmlformats.org/officeDocument/2006/relationships/hyperlink" Target="http://rtpdir.weebly.com/uploads/1/6/8/7/1687703/usbfob.pdf"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www.qsl.net/kb9mwr/projects/voip/usbfob-119.pdf" TargetMode="External"/><Relationship Id="rId5" Type="http://schemas.openxmlformats.org/officeDocument/2006/relationships/hyperlink" Target="http://www.masterscommunications.com/products/radio-adapter/ra35.html" TargetMode="External"/><Relationship Id="rId4" Type="http://schemas.openxmlformats.org/officeDocument/2006/relationships/hyperlink" Target="http://www.repeater-builder.com/products/usb-rim-lite.html" TargetMode="External"/><Relationship Id="rId9" Type="http://schemas.openxmlformats.org/officeDocument/2006/relationships/hyperlink" Target="https://irongarment.wordpress.com/2011/03/29/cm108-compatible-chips-with-gpio"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aprs.fi/"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findu.com/" TargetMode="Externa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9CC74B-D03B-420D-808B-C7148B11C959}" type="slidenum">
              <a:rPr lang="en-US" smtClean="0"/>
              <a:t>1</a:t>
            </a:fld>
            <a:endParaRPr lang="en-US"/>
          </a:p>
        </p:txBody>
      </p:sp>
    </p:spTree>
    <p:extLst>
      <p:ext uri="{BB962C8B-B14F-4D97-AF65-F5344CB8AC3E}">
        <p14:creationId xmlns:p14="http://schemas.microsoft.com/office/powerpoint/2010/main" val="21532445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lead to the “KISS” interface</a:t>
            </a:r>
            <a:r>
              <a:rPr lang="en-US" baseline="0" dirty="0" smtClean="0"/>
              <a:t>, in 1986, which was better suited for talking to a computer application.   This was meant only as a temporary stop gap measure until something better could be devised.  We are still using it more than 30 years later.</a:t>
            </a:r>
          </a:p>
          <a:p>
            <a:endParaRPr lang="en-US" baseline="0" dirty="0" smtClean="0"/>
          </a:p>
          <a:p>
            <a:endParaRPr lang="en-US" baseline="0" dirty="0" smtClean="0"/>
          </a:p>
          <a:p>
            <a:r>
              <a:rPr lang="en-US" baseline="0" dirty="0" smtClean="0"/>
              <a:t>Most of the protocol handling is moved to the computer.  The TNC simply adds wraps the packet contents in HDLC.</a:t>
            </a:r>
          </a:p>
          <a:p>
            <a:endParaRPr lang="en-US" baseline="0" dirty="0" smtClean="0"/>
          </a:p>
          <a:p>
            <a:r>
              <a:rPr lang="en-US" baseline="0" dirty="0" smtClean="0"/>
              <a:t>Full featured TNCs have a KISS mode which allows an application to bypass the usual user interface and get closer to what actually goes over the radio.</a:t>
            </a:r>
          </a:p>
          <a:p>
            <a:endParaRPr lang="en-US" baseline="0" dirty="0" smtClean="0"/>
          </a:p>
          <a:p>
            <a:r>
              <a:rPr lang="en-US" baseline="0" dirty="0" smtClean="0"/>
              <a:t>The protocol is too simple and doesn’t provide any information about the TNC status or what is happening on the radio channel.  For example an application might send a dozen packets to be transmitted.   There is no way for the application to know whether they have been transmitted, are still waiting on a busy channel, or whether some of them were discarded because the TNC ran out of memory.  Different people started filling in the gaps with different incompatible schemes.   </a:t>
            </a:r>
            <a:endParaRPr lang="en-US" dirty="0" smtClean="0"/>
          </a:p>
        </p:txBody>
      </p:sp>
      <p:sp>
        <p:nvSpPr>
          <p:cNvPr id="4" name="Slide Number Placeholder 3"/>
          <p:cNvSpPr>
            <a:spLocks noGrp="1"/>
          </p:cNvSpPr>
          <p:nvPr>
            <p:ph type="sldNum" sz="quarter" idx="10"/>
          </p:nvPr>
        </p:nvSpPr>
        <p:spPr/>
        <p:txBody>
          <a:bodyPr/>
          <a:lstStyle/>
          <a:p>
            <a:fld id="{609CC74B-D03B-420D-808B-C7148B11C959}" type="slidenum">
              <a:rPr lang="en-US" smtClean="0"/>
              <a:t>10</a:t>
            </a:fld>
            <a:endParaRPr lang="en-US"/>
          </a:p>
        </p:txBody>
      </p:sp>
    </p:spTree>
    <p:extLst>
      <p:ext uri="{BB962C8B-B14F-4D97-AF65-F5344CB8AC3E}">
        <p14:creationId xmlns:p14="http://schemas.microsoft.com/office/powerpoint/2010/main" val="4313150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 marR="0" indent="0" algn="l" defTabSz="914400" rtl="0" eaLnBrk="1" fontAlgn="auto" latinLnBrk="0" hangingPunct="1">
              <a:lnSpc>
                <a:spcPct val="100000"/>
              </a:lnSpc>
              <a:spcBef>
                <a:spcPts val="0"/>
              </a:spcBef>
              <a:spcAft>
                <a:spcPts val="0"/>
              </a:spcAft>
              <a:buClrTx/>
              <a:buSzTx/>
              <a:buFontTx/>
              <a:buNone/>
              <a:tabLst/>
              <a:defRPr/>
            </a:pPr>
            <a:r>
              <a:rPr lang="en-US" dirty="0" smtClean="0"/>
              <a:t>This is not a general Introduction to APRS</a:t>
            </a:r>
            <a:r>
              <a:rPr lang="en-US" baseline="0" dirty="0" smtClean="0"/>
              <a:t> but I would like to emphasize it is far more tracking cars or a house saying, “I’m still where I was 2 minutes ago. I’m still where I was 2 minutes ago. I’m still where I was 2 minutes ago.”</a:t>
            </a:r>
          </a:p>
          <a:p>
            <a:pPr marL="4572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4572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APRS has a lot of potential and we are using only a small part of it.</a:t>
            </a:r>
          </a:p>
          <a:p>
            <a:pPr marL="45720" indent="0">
              <a:buNone/>
            </a:pPr>
            <a:r>
              <a:rPr lang="en-US" baseline="0" dirty="0" smtClean="0"/>
              <a:t>  </a:t>
            </a:r>
          </a:p>
          <a:p>
            <a:pPr marL="45720" indent="0">
              <a:buNone/>
            </a:pPr>
            <a:endParaRPr lang="en-US" baseline="0" dirty="0" smtClean="0"/>
          </a:p>
          <a:p>
            <a:pPr marL="45720" indent="0">
              <a:buNone/>
            </a:pPr>
            <a:r>
              <a:rPr lang="en-US" baseline="0" dirty="0" smtClean="0"/>
              <a:t>Position and Object reports are similar there is an important distinction.</a:t>
            </a:r>
          </a:p>
          <a:p>
            <a:pPr marL="45720" indent="0">
              <a:buNone/>
            </a:pPr>
            <a:endParaRPr lang="en-US" baseline="0" dirty="0" smtClean="0"/>
          </a:p>
          <a:p>
            <a:pPr marL="45720" indent="0">
              <a:buNone/>
            </a:pPr>
            <a:r>
              <a:rPr lang="en-US" baseline="0" dirty="0" smtClean="0"/>
              <a:t>A “Position” report is information about the sender.  It refers to the station in the AX.25 source address.</a:t>
            </a:r>
          </a:p>
          <a:p>
            <a:pPr marL="45720" indent="0">
              <a:buNone/>
            </a:pPr>
            <a:endParaRPr lang="en-US" baseline="0" dirty="0" smtClean="0"/>
          </a:p>
          <a:p>
            <a:pPr marL="45720" indent="0">
              <a:buNone/>
            </a:pPr>
            <a:r>
              <a:rPr lang="en-US" baseline="0" dirty="0" smtClean="0"/>
              <a:t>An “Object” report is information about something else.   The Object report format has a separate field for the Object name which would be different than that sender of the packet.   </a:t>
            </a:r>
          </a:p>
          <a:p>
            <a:pPr marL="45720" indent="0">
              <a:buNone/>
            </a:pPr>
            <a:endParaRPr lang="en-US" baseline="0" dirty="0" smtClean="0"/>
          </a:p>
          <a:p>
            <a:pPr marL="45720" indent="0">
              <a:buNone/>
            </a:pPr>
            <a:r>
              <a:rPr lang="en-US" baseline="0" dirty="0" smtClean="0"/>
              <a:t>Many hams have home weather stations and share information over APRS.  This allows information to be aggregated without use of the Internet.</a:t>
            </a:r>
          </a:p>
          <a:p>
            <a:pPr marL="45720" indent="0">
              <a:buNone/>
            </a:pPr>
            <a:endParaRPr lang="en-US" baseline="0" dirty="0" smtClean="0"/>
          </a:p>
          <a:p>
            <a:pPr marL="45720" indent="0">
              <a:buNone/>
            </a:pPr>
            <a:r>
              <a:rPr lang="en-US" baseline="0" dirty="0" smtClean="0"/>
              <a:t>Telemetry …</a:t>
            </a:r>
            <a:endParaRPr lang="en-US" dirty="0" smtClean="0"/>
          </a:p>
          <a:p>
            <a:endParaRPr lang="en-US" dirty="0" smtClean="0"/>
          </a:p>
          <a:p>
            <a:r>
              <a:rPr lang="en-US" dirty="0" err="1" smtClean="0"/>
              <a:t>Etc</a:t>
            </a:r>
            <a:r>
              <a:rPr lang="en-US" dirty="0" smtClean="0"/>
              <a:t>…..</a:t>
            </a:r>
          </a:p>
          <a:p>
            <a:endParaRPr lang="en-US" dirty="0" smtClean="0"/>
          </a:p>
          <a:p>
            <a:r>
              <a:rPr lang="en-US" dirty="0" smtClean="0"/>
              <a:t>APRS of Things</a:t>
            </a:r>
          </a:p>
          <a:p>
            <a:r>
              <a:rPr lang="en-US" dirty="0" smtClean="0"/>
              <a:t>https://microhams.blob.core.windows.net/content/2018/03/MHDC2018-K7UDR.pdf   </a:t>
            </a:r>
          </a:p>
          <a:p>
            <a:endParaRPr lang="en-US" dirty="0"/>
          </a:p>
        </p:txBody>
      </p:sp>
      <p:sp>
        <p:nvSpPr>
          <p:cNvPr id="4" name="Slide Number Placeholder 3"/>
          <p:cNvSpPr>
            <a:spLocks noGrp="1"/>
          </p:cNvSpPr>
          <p:nvPr>
            <p:ph type="sldNum" sz="quarter" idx="10"/>
          </p:nvPr>
        </p:nvSpPr>
        <p:spPr/>
        <p:txBody>
          <a:bodyPr/>
          <a:lstStyle/>
          <a:p>
            <a:fld id="{609CC74B-D03B-420D-808B-C7148B11C959}" type="slidenum">
              <a:rPr lang="en-US" smtClean="0"/>
              <a:t>11</a:t>
            </a:fld>
            <a:endParaRPr lang="en-US"/>
          </a:p>
        </p:txBody>
      </p:sp>
    </p:spTree>
    <p:extLst>
      <p:ext uri="{BB962C8B-B14F-4D97-AF65-F5344CB8AC3E}">
        <p14:creationId xmlns:p14="http://schemas.microsoft.com/office/powerpoint/2010/main" val="6396350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15 or 20 years ago this was the accepted way of doing things.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You would</a:t>
            </a:r>
            <a:r>
              <a:rPr lang="en-US" sz="1200" baseline="0" dirty="0" smtClean="0"/>
              <a:t> run some sort of application on your computer and have a special box between your computer and radio.</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609CC74B-D03B-420D-808B-C7148B11C959}" type="slidenum">
              <a:rPr lang="en-US" smtClean="0"/>
              <a:t>12</a:t>
            </a:fld>
            <a:endParaRPr lang="en-US"/>
          </a:p>
        </p:txBody>
      </p:sp>
    </p:spTree>
    <p:extLst>
      <p:ext uri="{BB962C8B-B14F-4D97-AF65-F5344CB8AC3E}">
        <p14:creationId xmlns:p14="http://schemas.microsoft.com/office/powerpoint/2010/main" val="1316884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If</a:t>
            </a:r>
            <a:r>
              <a:rPr lang="en-US" baseline="0" dirty="0" smtClean="0"/>
              <a:t> you are already using a computer, there is no need for a separate TNC.</a:t>
            </a:r>
          </a:p>
          <a:p>
            <a:endParaRPr lang="en-US" baseline="0" dirty="0" smtClean="0"/>
          </a:p>
          <a:p>
            <a:r>
              <a:rPr lang="en-US" baseline="0" dirty="0" smtClean="0"/>
              <a:t>The TNC functionality can be handled by software running on the PC.</a:t>
            </a:r>
          </a:p>
          <a:p>
            <a:endParaRPr lang="en-US" baseline="0" dirty="0" smtClean="0"/>
          </a:p>
          <a:p>
            <a:r>
              <a:rPr lang="en-US" baseline="0" dirty="0" smtClean="0"/>
              <a:t>Cheaper, better results.   Easy upgrades – software update instead of buying new EPROMs.</a:t>
            </a:r>
            <a:endParaRPr lang="en-US" dirty="0" smtClean="0"/>
          </a:p>
          <a:p>
            <a:endParaRPr lang="en-US" dirty="0" smtClean="0"/>
          </a:p>
          <a:p>
            <a:endParaRPr lang="en-US" dirty="0" smtClean="0"/>
          </a:p>
          <a:p>
            <a:r>
              <a:rPr lang="en-US" dirty="0" smtClean="0"/>
              <a:t>There are a lot of “Introduction</a:t>
            </a:r>
            <a:r>
              <a:rPr lang="en-US" baseline="0" dirty="0" smtClean="0"/>
              <a:t> to APRS” articles – mostly 10 to 15 years old - that say you need to spend $$$ for a device in the middle.   This hasn’t been true for a long time.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609CC74B-D03B-420D-808B-C7148B11C959}" type="slidenum">
              <a:rPr lang="en-US" smtClean="0"/>
              <a:t>13</a:t>
            </a:fld>
            <a:endParaRPr lang="en-US"/>
          </a:p>
        </p:txBody>
      </p:sp>
    </p:spTree>
    <p:extLst>
      <p:ext uri="{BB962C8B-B14F-4D97-AF65-F5344CB8AC3E}">
        <p14:creationId xmlns:p14="http://schemas.microsoft.com/office/powerpoint/2010/main" val="37827435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The software TNC</a:t>
            </a:r>
            <a:r>
              <a:rPr lang="en-US" baseline="0" dirty="0" smtClean="0"/>
              <a:t> approach is very flexible.  You are no longer constrained by that serial port cable and a single radio interface.</a:t>
            </a:r>
          </a:p>
          <a:p>
            <a:endParaRPr lang="en-US" baseline="0" dirty="0" smtClean="0"/>
          </a:p>
          <a:p>
            <a:r>
              <a:rPr lang="en-US" baseline="0" dirty="0" smtClean="0"/>
              <a:t>You could have a software TNC running on a Raspberry Pi in your “shack” near your radios.  It can run digital repeaters on multiple frequencies at the same time.  It can be a router between different radio networks with user defined filters to limit what is allowed through</a:t>
            </a:r>
            <a:r>
              <a:rPr lang="en-US" baseline="0" dirty="0" smtClean="0"/>
              <a:t>.</a:t>
            </a:r>
          </a:p>
          <a:p>
            <a:endParaRPr lang="en-US" baseline="0" dirty="0" smtClean="0"/>
          </a:p>
          <a:p>
            <a:r>
              <a:rPr lang="en-US" baseline="0" dirty="0" smtClean="0"/>
              <a:t>It can also be connected to a weather station, and </a:t>
            </a:r>
            <a:r>
              <a:rPr lang="en-US" baseline="0" smtClean="0"/>
              <a:t>send telemetry data.</a:t>
            </a:r>
            <a:endParaRPr lang="en-US" baseline="0" dirty="0" smtClean="0"/>
          </a:p>
          <a:p>
            <a:endParaRPr lang="en-US" baseline="0" dirty="0" smtClean="0"/>
          </a:p>
          <a:p>
            <a:r>
              <a:rPr lang="en-US" baseline="0" dirty="0" smtClean="0"/>
              <a:t>At the same time, it can be an Internet Gateway, connecting your local radio network to others around the world over the Internet.</a:t>
            </a:r>
          </a:p>
          <a:p>
            <a:endParaRPr lang="en-US" baseline="0" dirty="0" smtClean="0"/>
          </a:p>
          <a:p>
            <a:r>
              <a:rPr lang="en-US" baseline="0" dirty="0" smtClean="0"/>
              <a:t>Multiple applications can be using it in place of a traditional TNC at the same time.</a:t>
            </a:r>
          </a:p>
          <a:p>
            <a:endParaRPr lang="en-US" baseline="0" dirty="0" smtClean="0"/>
          </a:p>
          <a:p>
            <a:r>
              <a:rPr lang="en-US" baseline="0" dirty="0" smtClean="0"/>
              <a:t>On a nice summer day, you could be relaxing next to the swimming pool with your laptop or tablet instead of being in your basement.  The application you are running connects to the TNC software using </a:t>
            </a:r>
            <a:r>
              <a:rPr lang="en-US" baseline="0" dirty="0" err="1" smtClean="0"/>
              <a:t>WiFi</a:t>
            </a:r>
            <a:r>
              <a:rPr lang="en-US" baseline="0" dirty="0" smtClean="0"/>
              <a:t> or </a:t>
            </a:r>
            <a:r>
              <a:rPr lang="en-US" baseline="0" dirty="0" err="1" smtClean="0"/>
              <a:t>BlueTooth</a:t>
            </a:r>
            <a:r>
              <a:rPr lang="en-US" baseline="0" dirty="0" smtClean="0"/>
              <a:t>.</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609CC74B-D03B-420D-808B-C7148B11C959}" type="slidenum">
              <a:rPr lang="en-US" smtClean="0"/>
              <a:t>14</a:t>
            </a:fld>
            <a:endParaRPr lang="en-US"/>
          </a:p>
        </p:txBody>
      </p:sp>
    </p:spTree>
    <p:extLst>
      <p:ext uri="{BB962C8B-B14F-4D97-AF65-F5344CB8AC3E}">
        <p14:creationId xmlns:p14="http://schemas.microsoft.com/office/powerpoint/2010/main" val="37827435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Adlib </a:t>
            </a:r>
            <a:r>
              <a:rPr lang="en-US" baseline="0" dirty="0" smtClean="0"/>
              <a:t>…</a:t>
            </a:r>
          </a:p>
          <a:p>
            <a:endParaRPr lang="en-US" dirty="0" smtClean="0"/>
          </a:p>
          <a:p>
            <a:r>
              <a:rPr lang="en-US" dirty="0" smtClean="0"/>
              <a:t>Runs on these operating systems…</a:t>
            </a:r>
          </a:p>
          <a:p>
            <a:endParaRPr lang="en-US" dirty="0" smtClean="0"/>
          </a:p>
          <a:p>
            <a:r>
              <a:rPr lang="en-US" dirty="0" smtClean="0"/>
              <a:t>Provides</a:t>
            </a:r>
            <a:r>
              <a:rPr lang="en-US" baseline="0" dirty="0" smtClean="0"/>
              <a:t> these functions without additional applications…</a:t>
            </a:r>
          </a:p>
          <a:p>
            <a:endParaRPr lang="en-US" baseline="0" dirty="0" smtClean="0"/>
          </a:p>
          <a:p>
            <a:r>
              <a:rPr lang="en-US" baseline="0" dirty="0" smtClean="0"/>
              <a:t>Dire Wolf can be used with any application designed for use with an old fashioned TNC.</a:t>
            </a:r>
          </a:p>
          <a:p>
            <a:endParaRPr lang="en-US" baseline="0" dirty="0" smtClean="0"/>
          </a:p>
          <a:p>
            <a:r>
              <a:rPr lang="en-US" baseline="0" dirty="0" smtClean="0"/>
              <a:t>APRSIS32, YAAC, and </a:t>
            </a:r>
            <a:r>
              <a:rPr lang="en-US" baseline="0" dirty="0" err="1" smtClean="0"/>
              <a:t>Xastir</a:t>
            </a:r>
            <a:r>
              <a:rPr lang="en-US" baseline="0" dirty="0" smtClean="0"/>
              <a:t> are popular APRS applications which display icons on a map.</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SARTrack</a:t>
            </a:r>
            <a:r>
              <a:rPr lang="en-US" baseline="0" dirty="0" smtClean="0"/>
              <a:t> looks similar but was specifically designed for Search and Rescue.</a:t>
            </a:r>
          </a:p>
          <a:p>
            <a:endParaRPr lang="en-US" baseline="0" dirty="0" smtClean="0"/>
          </a:p>
          <a:p>
            <a:r>
              <a:rPr lang="en-US" baseline="0" dirty="0" smtClean="0"/>
              <a:t>(Note:  It’s time to stop mentioning UI-View32.  The author became a silent key in 2004 and left instructions to destroy the source code.  It is frozen at that point and I’ve seen mention that it has problems with anything newer than Windows XP.)</a:t>
            </a:r>
          </a:p>
          <a:p>
            <a:endParaRPr lang="en-US" baseline="0" dirty="0" smtClean="0"/>
          </a:p>
          <a:p>
            <a:r>
              <a:rPr lang="en-US" baseline="0" dirty="0" smtClean="0"/>
              <a:t>APRS-TW is specifically for watching telemetry.  You can do things such as setting alarms when values cross thresholds.</a:t>
            </a:r>
          </a:p>
          <a:p>
            <a:endParaRPr lang="en-US" baseline="0" dirty="0" smtClean="0"/>
          </a:p>
          <a:p>
            <a:r>
              <a:rPr lang="en-US" baseline="0" dirty="0" smtClean="0"/>
              <a:t>UISS is for contacting the International Space Station.</a:t>
            </a:r>
          </a:p>
          <a:p>
            <a:endParaRPr lang="en-US" baseline="0" dirty="0" smtClean="0"/>
          </a:p>
          <a:p>
            <a:r>
              <a:rPr lang="en-US" baseline="0" dirty="0" smtClean="0"/>
              <a:t>Linux AX25 is a collection of applications which allow you to run TCP/IP over ham radio.</a:t>
            </a:r>
          </a:p>
          <a:p>
            <a:endParaRPr lang="en-US" baseline="0" dirty="0" smtClean="0"/>
          </a:p>
          <a:p>
            <a:endParaRPr lang="en-US" baseline="0" dirty="0" smtClean="0"/>
          </a:p>
          <a:p>
            <a:r>
              <a:rPr lang="en-US" baseline="0" dirty="0" err="1" smtClean="0"/>
              <a:t>WinLink</a:t>
            </a:r>
            <a:r>
              <a:rPr lang="en-US" baseline="0" dirty="0" smtClean="0"/>
              <a:t> Express (formerly RMS Express) and Outpost PM are messaging applications used by emergency communications groups.</a:t>
            </a:r>
          </a:p>
          <a:p>
            <a:endParaRPr lang="en-US" baseline="0" dirty="0" smtClean="0"/>
          </a:p>
          <a:p>
            <a:r>
              <a:rPr lang="en-US" baseline="0" dirty="0" err="1" smtClean="0"/>
              <a:t>Linpac</a:t>
            </a:r>
            <a:r>
              <a:rPr lang="en-US" baseline="0" dirty="0" smtClean="0"/>
              <a:t> is short for Linux Packet.</a:t>
            </a:r>
          </a:p>
          <a:p>
            <a:endParaRPr lang="en-US" dirty="0"/>
          </a:p>
        </p:txBody>
      </p:sp>
      <p:sp>
        <p:nvSpPr>
          <p:cNvPr id="4" name="Slide Number Placeholder 3"/>
          <p:cNvSpPr>
            <a:spLocks noGrp="1"/>
          </p:cNvSpPr>
          <p:nvPr>
            <p:ph type="sldNum" sz="quarter" idx="10"/>
          </p:nvPr>
        </p:nvSpPr>
        <p:spPr/>
        <p:txBody>
          <a:bodyPr/>
          <a:lstStyle/>
          <a:p>
            <a:fld id="{609CC74B-D03B-420D-808B-C7148B11C959}" type="slidenum">
              <a:rPr lang="en-US" smtClean="0"/>
              <a:t>15</a:t>
            </a:fld>
            <a:endParaRPr lang="en-US"/>
          </a:p>
        </p:txBody>
      </p:sp>
    </p:spTree>
    <p:extLst>
      <p:ext uri="{BB962C8B-B14F-4D97-AF65-F5344CB8AC3E}">
        <p14:creationId xmlns:p14="http://schemas.microsoft.com/office/powerpoint/2010/main" val="10527070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should it be called?</a:t>
            </a:r>
          </a:p>
          <a:p>
            <a:r>
              <a:rPr lang="en-US" dirty="0" smtClean="0"/>
              <a:t>Something like “soft</a:t>
            </a:r>
            <a:r>
              <a:rPr lang="en-US" baseline="0" dirty="0" smtClean="0"/>
              <a:t> TNC” would too generic and boring.</a:t>
            </a:r>
          </a:p>
          <a:p>
            <a:r>
              <a:rPr lang="en-US" baseline="0" dirty="0" smtClean="0"/>
              <a:t>Can we come up with some sort of acronym that incorporates words that describe it?</a:t>
            </a:r>
          </a:p>
          <a:p>
            <a:r>
              <a:rPr lang="en-US" baseline="0" dirty="0" smtClean="0"/>
              <a:t>I started juggling words around and came up with this.</a:t>
            </a:r>
            <a:endParaRPr lang="en-US" dirty="0" smtClean="0"/>
          </a:p>
          <a:p>
            <a:endParaRPr lang="en-US" dirty="0"/>
          </a:p>
        </p:txBody>
      </p:sp>
      <p:sp>
        <p:nvSpPr>
          <p:cNvPr id="4" name="Slide Number Placeholder 3"/>
          <p:cNvSpPr>
            <a:spLocks noGrp="1"/>
          </p:cNvSpPr>
          <p:nvPr>
            <p:ph type="sldNum" sz="quarter" idx="10"/>
          </p:nvPr>
        </p:nvSpPr>
        <p:spPr/>
        <p:txBody>
          <a:bodyPr/>
          <a:lstStyle/>
          <a:p>
            <a:fld id="{609CC74B-D03B-420D-808B-C7148B11C959}" type="slidenum">
              <a:rPr lang="en-US" smtClean="0"/>
              <a:t>16</a:t>
            </a:fld>
            <a:endParaRPr lang="en-US"/>
          </a:p>
        </p:txBody>
      </p:sp>
    </p:spTree>
    <p:extLst>
      <p:ext uri="{BB962C8B-B14F-4D97-AF65-F5344CB8AC3E}">
        <p14:creationId xmlns:p14="http://schemas.microsoft.com/office/powerpoint/2010/main" val="10527070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 block diagram of the Dire Wolf functionality.</a:t>
            </a:r>
          </a:p>
          <a:p>
            <a:endParaRPr lang="en-US" dirty="0" smtClean="0"/>
          </a:p>
          <a:p>
            <a:r>
              <a:rPr lang="en-US" dirty="0" smtClean="0"/>
              <a:t>Don’t try to read all the little boxes.  We will be visiting each of them separately.</a:t>
            </a:r>
          </a:p>
          <a:p>
            <a:endParaRPr lang="en-US" dirty="0" smtClean="0"/>
          </a:p>
          <a:p>
            <a:r>
              <a:rPr lang="en-US" dirty="0" smtClean="0"/>
              <a:t>The key point here is the</a:t>
            </a:r>
            <a:r>
              <a:rPr lang="en-US" baseline="0" dirty="0" smtClean="0"/>
              <a:t> radio is at the bottom layer.</a:t>
            </a:r>
          </a:p>
          <a:p>
            <a:endParaRPr lang="en-US" baseline="0" dirty="0" smtClean="0"/>
          </a:p>
          <a:p>
            <a:r>
              <a:rPr lang="en-US" baseline="0" dirty="0" smtClean="0"/>
              <a:t>Above that are modems and other ways of sending information over the radio.</a:t>
            </a:r>
          </a:p>
          <a:p>
            <a:endParaRPr lang="en-US" baseline="0" dirty="0" smtClean="0"/>
          </a:p>
          <a:p>
            <a:r>
              <a:rPr lang="en-US" baseline="0" dirty="0" smtClean="0"/>
              <a:t>Above that are different ways to produce or consume data going over the radio.</a:t>
            </a:r>
          </a:p>
          <a:p>
            <a:endParaRPr lang="en-US" baseline="0" dirty="0" smtClean="0"/>
          </a:p>
          <a:p>
            <a:r>
              <a:rPr lang="en-US" dirty="0" smtClean="0"/>
              <a:t>Finally</a:t>
            </a:r>
            <a:r>
              <a:rPr lang="en-US" baseline="0" dirty="0" smtClean="0"/>
              <a:t> along the top, we have other external interfaces such as GPS receivers, weather stations, the Internet, and other local applications.</a:t>
            </a:r>
            <a:endParaRPr lang="en-US" dirty="0" smtClean="0"/>
          </a:p>
        </p:txBody>
      </p:sp>
      <p:sp>
        <p:nvSpPr>
          <p:cNvPr id="4" name="Slide Number Placeholder 3"/>
          <p:cNvSpPr>
            <a:spLocks noGrp="1"/>
          </p:cNvSpPr>
          <p:nvPr>
            <p:ph type="sldNum" sz="quarter" idx="10"/>
          </p:nvPr>
        </p:nvSpPr>
        <p:spPr/>
        <p:txBody>
          <a:bodyPr/>
          <a:lstStyle/>
          <a:p>
            <a:fld id="{609CC74B-D03B-420D-808B-C7148B11C959}" type="slidenum">
              <a:rPr lang="en-US" smtClean="0"/>
              <a:t>17</a:t>
            </a:fld>
            <a:endParaRPr lang="en-US"/>
          </a:p>
        </p:txBody>
      </p:sp>
    </p:spTree>
    <p:extLst>
      <p:ext uri="{BB962C8B-B14F-4D97-AF65-F5344CB8AC3E}">
        <p14:creationId xmlns:p14="http://schemas.microsoft.com/office/powerpoint/2010/main" val="42853035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Starting at the bottom</a:t>
            </a:r>
            <a:r>
              <a:rPr lang="en-US" baseline="0" dirty="0" smtClean="0"/>
              <a:t> of the block diagram, this is what connects to your radio.</a:t>
            </a:r>
          </a:p>
          <a:p>
            <a:endParaRPr lang="en-US" baseline="0" dirty="0" smtClean="0"/>
          </a:p>
          <a:p>
            <a:r>
              <a:rPr lang="en-US" baseline="0" dirty="0" smtClean="0"/>
              <a:t>The interface to the radio is just audio in, audio out, and some sort of PTT control.</a:t>
            </a:r>
          </a:p>
          <a:p>
            <a:endParaRPr lang="en-US" baseline="0" dirty="0" smtClean="0"/>
          </a:p>
          <a:p>
            <a:r>
              <a:rPr lang="en-US" baseline="0" dirty="0" smtClean="0"/>
              <a:t>All of these devices look much different but they all do the same thing.</a:t>
            </a:r>
          </a:p>
          <a:p>
            <a:endParaRPr lang="en-US" baseline="0" dirty="0" smtClean="0"/>
          </a:p>
          <a:p>
            <a:r>
              <a:rPr lang="en-US" baseline="0" dirty="0" smtClean="0"/>
              <a:t>The early computers did not have audio built into the motherboard so you needed a separate “sound card” as shown in the upper left. </a:t>
            </a:r>
          </a:p>
          <a:p>
            <a:endParaRPr lang="en-US" baseline="0" dirty="0" smtClean="0"/>
          </a:p>
          <a:p>
            <a:r>
              <a:rPr lang="en-US" baseline="0" dirty="0" smtClean="0"/>
              <a:t>Back in the old days, it was common to use one of the control lines, from the serial port, to turn on the transmitter.   </a:t>
            </a:r>
          </a:p>
          <a:p>
            <a:endParaRPr lang="en-US" baseline="0" dirty="0" smtClean="0"/>
          </a:p>
          <a:p>
            <a:r>
              <a:rPr lang="en-US" baseline="0" dirty="0" smtClean="0"/>
              <a:t>Below that is a USB audio adapter that runs in the 5 to 10 dollar range.  It has audio output for headphones and audio input for a microphone.  What do we do for the push-to-talk signal.  If you look closely you will see a couple wires sticking out.   The most common chips have extra general purpose digital I/O pins available.  These are sometimes used for pushbuttons or LED indicators.   We can use one of the pins for our push-to-talk control.</a:t>
            </a:r>
          </a:p>
          <a:p>
            <a:endParaRPr lang="en-US" baseline="0" dirty="0" smtClean="0"/>
          </a:p>
          <a:p>
            <a:r>
              <a:rPr lang="en-US" baseline="0" dirty="0" smtClean="0"/>
              <a:t>This is a very tidy solution because it can all be done with a  single USB port.  There are at least 3 commercial products available that use this approach and many homebrew plans.</a:t>
            </a:r>
          </a:p>
          <a:p>
            <a:endParaRPr lang="en-US" baseline="0" dirty="0" smtClean="0"/>
          </a:p>
          <a:p>
            <a:r>
              <a:rPr lang="en-US" baseline="0" dirty="0" smtClean="0"/>
              <a:t>The </a:t>
            </a:r>
            <a:r>
              <a:rPr lang="en-US" baseline="0" dirty="0" err="1" smtClean="0"/>
              <a:t>SignaLink</a:t>
            </a:r>
            <a:r>
              <a:rPr lang="en-US" baseline="0" dirty="0" smtClean="0"/>
              <a:t> USB is an overgrown version of the USB audio adapter.  It also has audio isolation transformers and a relay to break up the ground between the radio and computer.   It also a VOX circuit that turns on the transmitter when transmit audio is present.</a:t>
            </a:r>
          </a:p>
          <a:p>
            <a:endParaRPr lang="en-US" baseline="0" dirty="0" smtClean="0"/>
          </a:p>
          <a:p>
            <a:r>
              <a:rPr lang="en-US" baseline="0" dirty="0" smtClean="0"/>
              <a:t>Finally, in the lower right we have a Raspberry Pi with the UDRC audio board on top.  In this case we use Raspberry Pi General Purpose I/O pins for the PTT control. </a:t>
            </a:r>
          </a:p>
          <a:p>
            <a:endParaRPr lang="en-US" baseline="0" dirty="0" smtClean="0"/>
          </a:p>
          <a:p>
            <a:r>
              <a:rPr lang="en-US" baseline="0" dirty="0" smtClean="0"/>
              <a:t>The round 6 pin connector matches the “data” connector found on many transceivers. </a:t>
            </a:r>
          </a:p>
          <a:p>
            <a:endParaRPr lang="en-US" baseline="0" dirty="0" smtClean="0"/>
          </a:p>
          <a:p>
            <a:endParaRPr lang="en-US" baseline="0" dirty="0" smtClean="0"/>
          </a:p>
          <a:p>
            <a:endParaRPr lang="en-US" baseline="0" dirty="0" smtClean="0"/>
          </a:p>
          <a:p>
            <a:r>
              <a:rPr lang="en-US" sz="1200" kern="1200" dirty="0" smtClean="0">
                <a:solidFill>
                  <a:schemeClr val="tx1"/>
                </a:solidFill>
                <a:effectLst/>
                <a:latin typeface="+mn-lt"/>
                <a:ea typeface="+mn-ea"/>
                <a:cs typeface="+mn-cs"/>
              </a:rPr>
              <a:t> --  stop</a:t>
            </a:r>
            <a:r>
              <a:rPr lang="en-US" sz="1200" kern="1200" baseline="0" dirty="0" smtClean="0">
                <a:solidFill>
                  <a:schemeClr val="tx1"/>
                </a:solidFill>
                <a:effectLst/>
                <a:latin typeface="+mn-lt"/>
                <a:ea typeface="+mn-ea"/>
                <a:cs typeface="+mn-cs"/>
              </a:rPr>
              <a:t> here --</a:t>
            </a:r>
            <a:endParaRPr lang="en-US" sz="11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US" sz="1100"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DMK URI</a:t>
            </a:r>
            <a:r>
              <a:rPr lang="en-US" sz="1200" kern="1200" dirty="0" smtClean="0">
                <a:solidFill>
                  <a:schemeClr val="tx1"/>
                </a:solidFill>
                <a:effectLst/>
                <a:latin typeface="+mn-lt"/>
                <a:ea typeface="+mn-ea"/>
                <a:cs typeface="+mn-cs"/>
              </a:rPr>
              <a:t>                	</a:t>
            </a:r>
            <a:r>
              <a:rPr lang="en-US" sz="1200" u="sng" kern="1200" dirty="0" smtClean="0">
                <a:solidFill>
                  <a:schemeClr val="tx1"/>
                </a:solidFill>
                <a:effectLst/>
                <a:latin typeface="+mn-lt"/>
                <a:ea typeface="+mn-ea"/>
                <a:cs typeface="+mn-cs"/>
                <a:hlinkClick r:id="rId3"/>
              </a:rPr>
              <a:t>http://www.dmkeng.com/URI_Order_Page.htm</a:t>
            </a:r>
            <a:r>
              <a:rPr lang="en-US" sz="1200" kern="1200" dirty="0" smtClean="0">
                <a:solidFill>
                  <a:schemeClr val="tx1"/>
                </a:solidFill>
                <a:effectLst/>
                <a:latin typeface="+mn-lt"/>
                <a:ea typeface="+mn-ea"/>
                <a:cs typeface="+mn-cs"/>
              </a:rPr>
              <a:t>  </a:t>
            </a:r>
            <a:endParaRPr lang="en-US" sz="1100"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RB-USB RIM</a:t>
            </a:r>
            <a:r>
              <a:rPr lang="en-US" sz="1200" kern="1200" dirty="0" smtClean="0">
                <a:solidFill>
                  <a:schemeClr val="tx1"/>
                </a:solidFill>
                <a:effectLst/>
                <a:latin typeface="+mn-lt"/>
                <a:ea typeface="+mn-ea"/>
                <a:cs typeface="+mn-cs"/>
              </a:rPr>
              <a:t>          	</a:t>
            </a:r>
            <a:r>
              <a:rPr lang="en-US" sz="1200" u="sng" kern="1200" dirty="0" smtClean="0">
                <a:solidFill>
                  <a:schemeClr val="tx1"/>
                </a:solidFill>
                <a:effectLst/>
                <a:latin typeface="+mn-lt"/>
                <a:ea typeface="+mn-ea"/>
                <a:cs typeface="+mn-cs"/>
                <a:hlinkClick r:id="rId4"/>
              </a:rPr>
              <a:t>http://www.repeater-builder.com/products/usb-rim-lite.html</a:t>
            </a:r>
            <a:r>
              <a:rPr lang="en-US" sz="1200" kern="1200" dirty="0" smtClean="0">
                <a:solidFill>
                  <a:schemeClr val="tx1"/>
                </a:solidFill>
                <a:effectLst/>
                <a:latin typeface="+mn-lt"/>
                <a:ea typeface="+mn-ea"/>
                <a:cs typeface="+mn-cs"/>
              </a:rPr>
              <a:t> </a:t>
            </a:r>
            <a:endParaRPr lang="en-US" sz="1100"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RA-35	       </a:t>
            </a:r>
            <a:r>
              <a:rPr lang="en-US" sz="1200" kern="1200" dirty="0" smtClean="0">
                <a:solidFill>
                  <a:schemeClr val="tx1"/>
                </a:solidFill>
                <a:effectLst/>
                <a:latin typeface="+mn-lt"/>
                <a:ea typeface="+mn-ea"/>
                <a:cs typeface="+mn-cs"/>
              </a:rPr>
              <a:t>     	</a:t>
            </a:r>
            <a:r>
              <a:rPr lang="en-US" sz="1200" u="sng" kern="1200" dirty="0" smtClean="0">
                <a:solidFill>
                  <a:schemeClr val="tx1"/>
                </a:solidFill>
                <a:effectLst/>
                <a:latin typeface="+mn-lt"/>
                <a:ea typeface="+mn-ea"/>
                <a:cs typeface="+mn-cs"/>
                <a:hlinkClick r:id="rId5"/>
              </a:rPr>
              <a:t>http://www.masterscommunications.com/products/radio-adapter/ra35.html</a:t>
            </a:r>
            <a:r>
              <a:rPr lang="en-US" sz="110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 </a:t>
            </a:r>
            <a:endParaRPr lang="en-US" sz="11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US" sz="11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There are several similar homebrew projects:</a:t>
            </a:r>
            <a:endParaRPr lang="en-US" sz="11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en-US" sz="1100"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hlinkClick r:id="rId6"/>
              </a:rPr>
              <a:t>http://www.qsl.net/kb9mwr/projects/voip/usbfob-119.pdf</a:t>
            </a:r>
            <a:r>
              <a:rPr lang="en-US" sz="1200" kern="1200" dirty="0" smtClean="0">
                <a:solidFill>
                  <a:schemeClr val="tx1"/>
                </a:solidFill>
                <a:effectLst/>
                <a:latin typeface="+mn-lt"/>
                <a:ea typeface="+mn-ea"/>
                <a:cs typeface="+mn-cs"/>
              </a:rPr>
              <a:t> </a:t>
            </a:r>
            <a:endParaRPr lang="en-US" sz="1100"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hlinkClick r:id="rId7"/>
              </a:rPr>
              <a:t>http://rtpdir.weebly.com/uploads/1/6/8/7/1687703/usbfob.pdf</a:t>
            </a:r>
            <a:r>
              <a:rPr lang="en-US" sz="1200" kern="1200" dirty="0" smtClean="0">
                <a:solidFill>
                  <a:schemeClr val="tx1"/>
                </a:solidFill>
                <a:effectLst/>
                <a:latin typeface="+mn-lt"/>
                <a:ea typeface="+mn-ea"/>
                <a:cs typeface="+mn-cs"/>
              </a:rPr>
              <a:t> </a:t>
            </a:r>
            <a:endParaRPr lang="en-US" sz="1100"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hlinkClick r:id="rId8"/>
              </a:rPr>
              <a:t>http://www.repeater-builder.com/projects/fob/USB-Fob-Construction.pdf</a:t>
            </a:r>
            <a:r>
              <a:rPr lang="en-US" sz="1200" kern="1200" dirty="0" smtClean="0">
                <a:solidFill>
                  <a:schemeClr val="tx1"/>
                </a:solidFill>
                <a:effectLst/>
                <a:latin typeface="+mn-lt"/>
                <a:ea typeface="+mn-ea"/>
                <a:cs typeface="+mn-cs"/>
              </a:rPr>
              <a:t> </a:t>
            </a:r>
            <a:endParaRPr lang="en-US" sz="1100" kern="1200" dirty="0" smtClean="0">
              <a:solidFill>
                <a:schemeClr val="tx1"/>
              </a:solidFill>
              <a:effectLst/>
              <a:latin typeface="+mn-lt"/>
              <a:ea typeface="+mn-ea"/>
              <a:cs typeface="+mn-cs"/>
            </a:endParaRPr>
          </a:p>
          <a:p>
            <a:r>
              <a:rPr lang="en-US" sz="1200" u="sng" kern="1200" dirty="0" smtClean="0">
                <a:solidFill>
                  <a:schemeClr val="tx1"/>
                </a:solidFill>
                <a:effectLst/>
                <a:latin typeface="+mn-lt"/>
                <a:ea typeface="+mn-ea"/>
                <a:cs typeface="+mn-cs"/>
                <a:hlinkClick r:id="rId9"/>
              </a:rPr>
              <a:t>https://irongarment.wordpress.com/2011/03/29/cm108-compatible-chips-with-gpio</a:t>
            </a:r>
            <a:r>
              <a:rPr lang="en-US" sz="1200" kern="1200" dirty="0" smtClean="0">
                <a:solidFill>
                  <a:schemeClr val="tx1"/>
                </a:solidFill>
                <a:effectLst/>
                <a:latin typeface="+mn-lt"/>
                <a:ea typeface="+mn-ea"/>
                <a:cs typeface="+mn-cs"/>
              </a:rPr>
              <a:t> </a:t>
            </a:r>
            <a:endParaRPr lang="en-US" sz="1100" kern="1200" dirty="0" smtClean="0">
              <a:solidFill>
                <a:schemeClr val="tx1"/>
              </a:solidFill>
              <a:effectLst/>
              <a:latin typeface="+mn-lt"/>
              <a:ea typeface="+mn-ea"/>
              <a:cs typeface="+mn-cs"/>
            </a:endParaRPr>
          </a:p>
          <a:p>
            <a:endParaRPr lang="en-US" baseline="0" dirty="0" smtClean="0"/>
          </a:p>
          <a:p>
            <a:endParaRPr lang="en-US" baseline="0" dirty="0" smtClean="0"/>
          </a:p>
          <a:p>
            <a:r>
              <a:rPr lang="en-US" baseline="0" dirty="0" smtClean="0"/>
              <a:t>Don’t read out loud:</a:t>
            </a:r>
          </a:p>
          <a:p>
            <a:r>
              <a:rPr lang="en-US" baseline="0" dirty="0" smtClean="0"/>
              <a:t>Why the block diagram on the right?  My thinking was that it shows where we have zoomed in on the larger picture.  Is this helpful or distracting?</a:t>
            </a:r>
            <a:endParaRPr lang="en-US" dirty="0"/>
          </a:p>
        </p:txBody>
      </p:sp>
      <p:sp>
        <p:nvSpPr>
          <p:cNvPr id="4" name="Slide Number Placeholder 3"/>
          <p:cNvSpPr>
            <a:spLocks noGrp="1"/>
          </p:cNvSpPr>
          <p:nvPr>
            <p:ph type="sldNum" sz="quarter" idx="10"/>
          </p:nvPr>
        </p:nvSpPr>
        <p:spPr/>
        <p:txBody>
          <a:bodyPr/>
          <a:lstStyle/>
          <a:p>
            <a:fld id="{609CC74B-D03B-420D-808B-C7148B11C959}" type="slidenum">
              <a:rPr lang="en-US" smtClean="0"/>
              <a:t>18</a:t>
            </a:fld>
            <a:endParaRPr lang="en-US"/>
          </a:p>
        </p:txBody>
      </p:sp>
    </p:spTree>
    <p:extLst>
      <p:ext uri="{BB962C8B-B14F-4D97-AF65-F5344CB8AC3E}">
        <p14:creationId xmlns:p14="http://schemas.microsoft.com/office/powerpoint/2010/main" val="11670751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For about $20 you can get a little gadget that receives from 500 kHz up to 1.7 GHz.  Just add a computer, and the right software, and you have a very versatile receiver.</a:t>
            </a:r>
          </a:p>
          <a:p>
            <a:endParaRPr lang="en-US" baseline="0" dirty="0" smtClean="0"/>
          </a:p>
          <a:p>
            <a:r>
              <a:rPr lang="en-US" baseline="0" dirty="0" smtClean="0"/>
              <a:t>Dire Wolf can take audio from various SDR applications in different ways.</a:t>
            </a:r>
          </a:p>
          <a:p>
            <a:endParaRPr lang="en-US" baseline="0" dirty="0" smtClean="0"/>
          </a:p>
          <a:p>
            <a:r>
              <a:rPr lang="en-US" dirty="0" smtClean="0"/>
              <a:t>A</a:t>
            </a:r>
            <a:r>
              <a:rPr lang="en-US" baseline="0" dirty="0" smtClean="0"/>
              <a:t> simple FM receiver, with no graphical user interface, called </a:t>
            </a:r>
            <a:r>
              <a:rPr lang="en-US" baseline="0" dirty="0" err="1" smtClean="0"/>
              <a:t>rtl_fm</a:t>
            </a:r>
            <a:r>
              <a:rPr lang="en-US" baseline="0" dirty="0" smtClean="0"/>
              <a:t>, produces audio thru </a:t>
            </a:r>
            <a:r>
              <a:rPr lang="en-US" baseline="0" dirty="0" err="1" smtClean="0"/>
              <a:t>stdout</a:t>
            </a:r>
            <a:r>
              <a:rPr lang="en-US" baseline="0" dirty="0" smtClean="0"/>
              <a:t>.  In this case we can pipe it in thru </a:t>
            </a:r>
            <a:r>
              <a:rPr lang="en-US" baseline="0" dirty="0" err="1" smtClean="0"/>
              <a:t>stdin</a:t>
            </a:r>
            <a:r>
              <a:rPr lang="en-US" baseline="0" dirty="0" smtClean="0"/>
              <a:t> represented by the dash at the end of the line.</a:t>
            </a:r>
          </a:p>
          <a:p>
            <a:endParaRPr lang="en-US" baseline="0" dirty="0" smtClean="0"/>
          </a:p>
          <a:p>
            <a:r>
              <a:rPr lang="en-US" baseline="0" dirty="0" err="1" smtClean="0"/>
              <a:t>gqrx</a:t>
            </a:r>
            <a:r>
              <a:rPr lang="en-US" baseline="0" dirty="0" smtClean="0"/>
              <a:t> has a provision to send digital audio by UDP.  Dire Wolf can be configured to listen for audio over a UDP port.</a:t>
            </a:r>
          </a:p>
          <a:p>
            <a:endParaRPr lang="en-US" baseline="0" dirty="0" smtClean="0"/>
          </a:p>
          <a:p>
            <a:r>
              <a:rPr lang="en-US" baseline="0" dirty="0" smtClean="0"/>
              <a:t>The last time I looked at SDR#, it had no special provision for sending received audio into another application for processing.  In this case, we can use a virtual audio cable to route audio from one application into another.</a:t>
            </a:r>
          </a:p>
          <a:p>
            <a:endParaRPr lang="en-US" baseline="0" dirty="0" smtClean="0"/>
          </a:p>
        </p:txBody>
      </p:sp>
      <p:sp>
        <p:nvSpPr>
          <p:cNvPr id="4" name="Slide Number Placeholder 3"/>
          <p:cNvSpPr>
            <a:spLocks noGrp="1"/>
          </p:cNvSpPr>
          <p:nvPr>
            <p:ph type="sldNum" sz="quarter" idx="10"/>
          </p:nvPr>
        </p:nvSpPr>
        <p:spPr/>
        <p:txBody>
          <a:bodyPr/>
          <a:lstStyle/>
          <a:p>
            <a:fld id="{609CC74B-D03B-420D-808B-C7148B11C959}" type="slidenum">
              <a:rPr lang="en-US" smtClean="0"/>
              <a:t>19</a:t>
            </a:fld>
            <a:endParaRPr lang="en-US"/>
          </a:p>
        </p:txBody>
      </p:sp>
    </p:spTree>
    <p:extLst>
      <p:ext uri="{BB962C8B-B14F-4D97-AF65-F5344CB8AC3E}">
        <p14:creationId xmlns:p14="http://schemas.microsoft.com/office/powerpoint/2010/main" val="499840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do a web search for an introduction</a:t>
            </a:r>
            <a:r>
              <a:rPr lang="en-US" baseline="0" dirty="0" smtClean="0"/>
              <a:t> to APRS or Packet Radio, you will find a lot of information.  </a:t>
            </a:r>
          </a:p>
          <a:p>
            <a:endParaRPr lang="en-US" baseline="0" dirty="0" smtClean="0"/>
          </a:p>
          <a:p>
            <a:r>
              <a:rPr lang="en-US" baseline="0" dirty="0" smtClean="0"/>
              <a:t>Most of it is outdated.</a:t>
            </a:r>
          </a:p>
          <a:p>
            <a:endParaRPr lang="en-US" baseline="0" dirty="0" smtClean="0"/>
          </a:p>
          <a:p>
            <a:r>
              <a:rPr lang="en-US" dirty="0" smtClean="0"/>
              <a:t>Many</a:t>
            </a:r>
            <a:r>
              <a:rPr lang="en-US" baseline="0" dirty="0" smtClean="0"/>
              <a:t> of the “how to get started” guides tell you to spend a couple hundred $ on a device from the 1980’s.   The cost barrier scares most people away from trying something new.  Others might spend their money foolishly because they don’t know about the other alternatives.</a:t>
            </a:r>
          </a:p>
          <a:p>
            <a:endParaRPr lang="en-US" baseline="0" dirty="0" smtClean="0"/>
          </a:p>
          <a:p>
            <a:r>
              <a:rPr lang="en-US" baseline="0" dirty="0" smtClean="0"/>
              <a:t>Tonight I will be talking a little bit about the history of the Packet Radio TNC and why it’s no longer needed in most cases.  You can do the same thing better and cheaper by using free open source software.</a:t>
            </a:r>
          </a:p>
          <a:p>
            <a:endParaRPr lang="en-US" baseline="0" dirty="0" smtClean="0"/>
          </a:p>
          <a:p>
            <a:r>
              <a:rPr lang="en-US" baseline="0" dirty="0" smtClean="0"/>
              <a:t>Ham radio transceivers are designed for voice use not modems to send data.  The radios distort the signals, making it harder for the modems to perform well.  I will discuss how the signals are distorted and one technique to compensate for this distortion.</a:t>
            </a:r>
            <a:endParaRPr lang="en-US" dirty="0"/>
          </a:p>
        </p:txBody>
      </p:sp>
      <p:sp>
        <p:nvSpPr>
          <p:cNvPr id="4" name="Slide Number Placeholder 3"/>
          <p:cNvSpPr>
            <a:spLocks noGrp="1"/>
          </p:cNvSpPr>
          <p:nvPr>
            <p:ph type="sldNum" sz="quarter" idx="10"/>
          </p:nvPr>
        </p:nvSpPr>
        <p:spPr/>
        <p:txBody>
          <a:bodyPr/>
          <a:lstStyle/>
          <a:p>
            <a:fld id="{609CC74B-D03B-420D-808B-C7148B11C959}" type="slidenum">
              <a:rPr lang="en-US" smtClean="0"/>
              <a:t>2</a:t>
            </a:fld>
            <a:endParaRPr lang="en-US"/>
          </a:p>
        </p:txBody>
      </p:sp>
    </p:spTree>
    <p:extLst>
      <p:ext uri="{BB962C8B-B14F-4D97-AF65-F5344CB8AC3E}">
        <p14:creationId xmlns:p14="http://schemas.microsoft.com/office/powerpoint/2010/main" val="10527070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interesting</a:t>
            </a:r>
            <a:r>
              <a:rPr lang="en-US" baseline="0" dirty="0" smtClean="0"/>
              <a:t> to note that the </a:t>
            </a:r>
            <a:r>
              <a:rPr lang="en-US" dirty="0" smtClean="0"/>
              <a:t>he AX.25 protocol standard says absolutely nothing about modems.</a:t>
            </a:r>
          </a:p>
          <a:p>
            <a:endParaRPr lang="en-US" dirty="0" smtClean="0"/>
          </a:p>
          <a:p>
            <a:r>
              <a:rPr lang="en-US" dirty="0" smtClean="0"/>
              <a:t>According</a:t>
            </a:r>
            <a:r>
              <a:rPr lang="en-US" baseline="0" dirty="0" smtClean="0"/>
              <a:t> to one of the early Canadian packet radio pioneers, they happened to get a big pile of old Bell 202 modems for 75 cents each.  It was a quick and dirty  TEMPORARY  way to get something up and running.</a:t>
            </a:r>
          </a:p>
          <a:p>
            <a:endParaRPr lang="en-US" baseline="0" dirty="0" smtClean="0"/>
          </a:p>
          <a:p>
            <a:r>
              <a:rPr lang="en-US" baseline="0" dirty="0" smtClean="0"/>
              <a:t>Everyone kept saying it would soon be replaced by something better but here we are, 40 years later, and it is still the most commonly used.</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09CC74B-D03B-420D-808B-C7148B11C959}" type="slidenum">
              <a:rPr lang="en-US" smtClean="0"/>
              <a:t>20</a:t>
            </a:fld>
            <a:endParaRPr lang="en-US"/>
          </a:p>
        </p:txBody>
      </p:sp>
    </p:spTree>
    <p:extLst>
      <p:ext uri="{BB962C8B-B14F-4D97-AF65-F5344CB8AC3E}">
        <p14:creationId xmlns:p14="http://schemas.microsoft.com/office/powerpoint/2010/main" val="18087381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aseline="0" dirty="0" smtClean="0"/>
          </a:p>
          <a:p>
            <a:r>
              <a:rPr lang="en-US" sz="1200" baseline="0" dirty="0" smtClean="0"/>
              <a:t>Around 1988  (30 years ago, as I’m writing this) pioneers such as   </a:t>
            </a:r>
            <a:r>
              <a:rPr lang="en-US" sz="1200" dirty="0" smtClean="0"/>
              <a:t>K9NG  and  G3RUH  came up with hardware</a:t>
            </a:r>
            <a:r>
              <a:rPr lang="en-US" sz="1200" baseline="0" dirty="0" smtClean="0"/>
              <a:t> solutions to send data at  9600 bits per second.</a:t>
            </a:r>
          </a:p>
          <a:p>
            <a:endParaRPr lang="en-US" sz="1200" baseline="0" dirty="0" smtClean="0"/>
          </a:p>
          <a:p>
            <a:r>
              <a:rPr lang="en-US" sz="1200" baseline="0" dirty="0" smtClean="0"/>
              <a:t>I wouldn’t call them “modems” because they just shoved the digital signal into the transmitter resulting in Frequency Shift Keying of the RF signal.</a:t>
            </a:r>
          </a:p>
          <a:p>
            <a:endParaRPr lang="en-US"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This will not work with the microphone and speaker connectors because the audio passband is too narrow and not flat.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It</a:t>
            </a:r>
            <a:r>
              <a:rPr lang="en-US" sz="1200" baseline="0" dirty="0" smtClean="0"/>
              <a:t> is necessary to bypass the audio filtering to get wider flatter audio passband.  The older literature referred to making a connection directly to the discriminator.  In more recent times, there is often a connector available for external modems.  </a:t>
            </a:r>
            <a:endParaRPr lang="en-US" sz="1200" dirty="0" smtClean="0"/>
          </a:p>
          <a:p>
            <a:endParaRPr lang="en-US" sz="1200" baseline="0" dirty="0" smtClean="0"/>
          </a:p>
          <a:p>
            <a:r>
              <a:rPr lang="en-US" sz="1200" dirty="0" smtClean="0"/>
              <a:t>The</a:t>
            </a:r>
            <a:r>
              <a:rPr lang="en-US" sz="1200" baseline="0" dirty="0" smtClean="0"/>
              <a:t> big 3 ham radio manufacturers (Kenwood, </a:t>
            </a:r>
            <a:r>
              <a:rPr lang="en-US" sz="1200" baseline="0" dirty="0" err="1" smtClean="0"/>
              <a:t>Icom</a:t>
            </a:r>
            <a:r>
              <a:rPr lang="en-US" sz="1200" baseline="0" dirty="0" smtClean="0"/>
              <a:t>, </a:t>
            </a:r>
            <a:r>
              <a:rPr lang="en-US" sz="1200" baseline="0" dirty="0" err="1" smtClean="0"/>
              <a:t>Yaesu</a:t>
            </a:r>
            <a:r>
              <a:rPr lang="en-US" sz="1200" baseline="0" dirty="0" smtClean="0"/>
              <a:t>) standardized on the same 6 pin mini DIN connector.   </a:t>
            </a:r>
            <a:r>
              <a:rPr lang="en-US" sz="1200" baseline="0" dirty="0" err="1" smtClean="0"/>
              <a:t>Alinco</a:t>
            </a:r>
            <a:r>
              <a:rPr lang="en-US" sz="1200" baseline="0" dirty="0" smtClean="0"/>
              <a:t> has the same functionality but a different connector.</a:t>
            </a:r>
            <a:endParaRPr lang="en-US" sz="1200" dirty="0" smtClean="0"/>
          </a:p>
          <a:p>
            <a:endParaRPr lang="en-US" sz="1200" dirty="0" smtClean="0"/>
          </a:p>
          <a:p>
            <a:r>
              <a:rPr lang="en-US" sz="1200" dirty="0" smtClean="0"/>
              <a:t>The</a:t>
            </a:r>
            <a:r>
              <a:rPr lang="en-US" sz="1200" baseline="0" dirty="0" smtClean="0"/>
              <a:t> 9600 pin comes right from the discriminator without de-emphasis.  This has enough </a:t>
            </a:r>
            <a:r>
              <a:rPr lang="en-US" sz="1200" baseline="0" dirty="0" err="1" smtClean="0"/>
              <a:t>bandwitdh</a:t>
            </a:r>
            <a:r>
              <a:rPr lang="en-US" sz="1200" baseline="0" dirty="0" smtClean="0"/>
              <a:t> for 9600 baud data.</a:t>
            </a:r>
          </a:p>
          <a:p>
            <a:endParaRPr lang="en-US" sz="1200" baseline="0" dirty="0" smtClean="0"/>
          </a:p>
          <a:p>
            <a:r>
              <a:rPr lang="en-US" sz="1200" baseline="0" dirty="0" smtClean="0"/>
              <a:t>The “data in” pin bypasses the pre-emphasis and goes right into the modulator.</a:t>
            </a:r>
          </a:p>
          <a:p>
            <a:endParaRPr lang="en-US" sz="1200" baseline="0" dirty="0" smtClean="0"/>
          </a:p>
          <a:p>
            <a:endParaRPr lang="en-US" sz="1200" dirty="0" smtClean="0"/>
          </a:p>
        </p:txBody>
      </p:sp>
      <p:sp>
        <p:nvSpPr>
          <p:cNvPr id="4" name="Slide Number Placeholder 3"/>
          <p:cNvSpPr>
            <a:spLocks noGrp="1"/>
          </p:cNvSpPr>
          <p:nvPr>
            <p:ph type="sldNum" sz="quarter" idx="10"/>
          </p:nvPr>
        </p:nvSpPr>
        <p:spPr/>
        <p:txBody>
          <a:bodyPr/>
          <a:lstStyle/>
          <a:p>
            <a:fld id="{609CC74B-D03B-420D-808B-C7148B11C959}" type="slidenum">
              <a:rPr lang="en-US" smtClean="0"/>
              <a:t>21</a:t>
            </a:fld>
            <a:endParaRPr lang="en-US"/>
          </a:p>
        </p:txBody>
      </p:sp>
    </p:spTree>
    <p:extLst>
      <p:ext uri="{BB962C8B-B14F-4D97-AF65-F5344CB8AC3E}">
        <p14:creationId xmlns:p14="http://schemas.microsoft.com/office/powerpoint/2010/main" val="29552031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Dire Wolf also has the ability to encode</a:t>
            </a:r>
            <a:r>
              <a:rPr lang="en-US" baseline="0" dirty="0" smtClean="0"/>
              <a:t> and decode DTMF, commonly known as “Touch Tones.”</a:t>
            </a:r>
          </a:p>
          <a:p>
            <a:endParaRPr lang="en-US" baseline="0" dirty="0" smtClean="0"/>
          </a:p>
          <a:p>
            <a:r>
              <a:rPr lang="en-US" baseline="0" dirty="0" smtClean="0"/>
              <a:t>In the receive direction, tone sequences terminated by the # key are converted to the same internal format as normal packets.</a:t>
            </a:r>
          </a:p>
          <a:p>
            <a:endParaRPr lang="en-US" baseline="0" dirty="0" smtClean="0"/>
          </a:p>
          <a:p>
            <a:r>
              <a:rPr lang="en-US" baseline="0" dirty="0" smtClean="0"/>
              <a:t>The information part of each APRS packet begins with a character called the data type indicator.   In this case we set it to lower case “t” to indicate DTMF tone sequence.</a:t>
            </a:r>
          </a:p>
          <a:p>
            <a:endParaRPr lang="en-US" baseline="0" dirty="0" smtClean="0"/>
          </a:p>
          <a:p>
            <a:r>
              <a:rPr lang="en-US" baseline="0" dirty="0" smtClean="0"/>
              <a:t>In the transmit direction, a destination field of “DTMF” means that touch tones should be sent instead of the normal AX.25 frame.</a:t>
            </a:r>
          </a:p>
          <a:p>
            <a:endParaRPr lang="en-US" baseline="0" dirty="0" smtClean="0"/>
          </a:p>
          <a:p>
            <a:r>
              <a:rPr lang="en-US" baseline="0" dirty="0" smtClean="0"/>
              <a:t>Otherwise these are handled like any other packets.  Upper level applications can process them and create them.</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09CC74B-D03B-420D-808B-C7148B11C959}" type="slidenum">
              <a:rPr lang="en-US" smtClean="0"/>
              <a:t>22</a:t>
            </a:fld>
            <a:endParaRPr lang="en-US"/>
          </a:p>
        </p:txBody>
      </p:sp>
    </p:spTree>
    <p:extLst>
      <p:ext uri="{BB962C8B-B14F-4D97-AF65-F5344CB8AC3E}">
        <p14:creationId xmlns:p14="http://schemas.microsoft.com/office/powerpoint/2010/main" val="23679525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Dozens</a:t>
            </a:r>
            <a:r>
              <a:rPr lang="en-US" baseline="0" dirty="0" smtClean="0"/>
              <a:t> of free speech synthesizers are available.  Just feed in text and out comes spoken words.</a:t>
            </a:r>
          </a:p>
          <a:p>
            <a:endParaRPr lang="en-US" baseline="0" dirty="0" smtClean="0"/>
          </a:p>
          <a:p>
            <a:r>
              <a:rPr lang="en-US" baseline="0" dirty="0" smtClean="0"/>
              <a:t>When the destination address contains “SPEECH” the information is not sent as a normal packet.</a:t>
            </a:r>
          </a:p>
          <a:p>
            <a:endParaRPr lang="en-US" baseline="0" dirty="0" smtClean="0"/>
          </a:p>
          <a:p>
            <a:r>
              <a:rPr lang="en-US" baseline="0" dirty="0" smtClean="0"/>
              <a:t>Instead, a user-defined script is invoked.  This can pass the text along to the speech synthesizer of choice.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09CC74B-D03B-420D-808B-C7148B11C959}" type="slidenum">
              <a:rPr lang="en-US" smtClean="0"/>
              <a:t>23</a:t>
            </a:fld>
            <a:endParaRPr lang="en-US"/>
          </a:p>
        </p:txBody>
      </p:sp>
    </p:spTree>
    <p:extLst>
      <p:ext uri="{BB962C8B-B14F-4D97-AF65-F5344CB8AC3E}">
        <p14:creationId xmlns:p14="http://schemas.microsoft.com/office/powerpoint/2010/main" val="14348357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Similarly,</a:t>
            </a:r>
            <a:r>
              <a:rPr lang="en-US" baseline="0" dirty="0" smtClean="0"/>
              <a:t> if the destination address is “MORSE” the information part is sent as Morse Code.</a:t>
            </a:r>
            <a:endParaRPr lang="en-US" dirty="0"/>
          </a:p>
        </p:txBody>
      </p:sp>
      <p:sp>
        <p:nvSpPr>
          <p:cNvPr id="4" name="Slide Number Placeholder 3"/>
          <p:cNvSpPr>
            <a:spLocks noGrp="1"/>
          </p:cNvSpPr>
          <p:nvPr>
            <p:ph type="sldNum" sz="quarter" idx="10"/>
          </p:nvPr>
        </p:nvSpPr>
        <p:spPr/>
        <p:txBody>
          <a:bodyPr/>
          <a:lstStyle/>
          <a:p>
            <a:fld id="{609CC74B-D03B-420D-808B-C7148B11C959}" type="slidenum">
              <a:rPr lang="en-US" smtClean="0"/>
              <a:t>24</a:t>
            </a:fld>
            <a:endParaRPr lang="en-US"/>
          </a:p>
        </p:txBody>
      </p:sp>
    </p:spTree>
    <p:extLst>
      <p:ext uri="{BB962C8B-B14F-4D97-AF65-F5344CB8AC3E}">
        <p14:creationId xmlns:p14="http://schemas.microsoft.com/office/powerpoint/2010/main" val="20785175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Beacons</a:t>
            </a:r>
            <a:r>
              <a:rPr lang="en-US" baseline="0" dirty="0" smtClean="0"/>
              <a:t> are automatic periodic transmissions usually containing a location and an icon for something like a house or a car.</a:t>
            </a:r>
          </a:p>
          <a:p>
            <a:endParaRPr lang="en-US" baseline="0" dirty="0" smtClean="0"/>
          </a:p>
          <a:p>
            <a:r>
              <a:rPr lang="en-US" baseline="0" dirty="0" smtClean="0"/>
              <a:t>When the location comes from a GPS receiver, we have a tracker.</a:t>
            </a:r>
          </a:p>
          <a:p>
            <a:endParaRPr lang="en-US" baseline="0" dirty="0" smtClean="0"/>
          </a:p>
          <a:p>
            <a:r>
              <a:rPr lang="en-US" baseline="0" dirty="0" smtClean="0"/>
              <a:t>Beacons can have variable content.   In this case, a user defined script is run to generate the information part.  This could be weather information or anything else you want to put there.</a:t>
            </a:r>
          </a:p>
          <a:p>
            <a:endParaRPr lang="en-US" baseline="0" dirty="0" smtClean="0"/>
          </a:p>
        </p:txBody>
      </p:sp>
      <p:sp>
        <p:nvSpPr>
          <p:cNvPr id="4" name="Slide Number Placeholder 3"/>
          <p:cNvSpPr>
            <a:spLocks noGrp="1"/>
          </p:cNvSpPr>
          <p:nvPr>
            <p:ph type="sldNum" sz="quarter" idx="10"/>
          </p:nvPr>
        </p:nvSpPr>
        <p:spPr/>
        <p:txBody>
          <a:bodyPr/>
          <a:lstStyle/>
          <a:p>
            <a:fld id="{609CC74B-D03B-420D-808B-C7148B11C959}" type="slidenum">
              <a:rPr lang="en-US" smtClean="0"/>
              <a:t>25</a:t>
            </a:fld>
            <a:endParaRPr lang="en-US"/>
          </a:p>
        </p:txBody>
      </p:sp>
    </p:spTree>
    <p:extLst>
      <p:ext uri="{BB962C8B-B14F-4D97-AF65-F5344CB8AC3E}">
        <p14:creationId xmlns:p14="http://schemas.microsoft.com/office/powerpoint/2010/main" val="5423141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r>
              <a:rPr lang="en-US" sz="1200" dirty="0" smtClean="0"/>
              <a:t>A collection of scripts and examples that can be used as building blocks for constructing your own customized solutions for your particular needs. </a:t>
            </a:r>
          </a:p>
          <a:p>
            <a:pPr marL="342900" indent="-342900">
              <a:buFont typeface="Wingdings" panose="05000000000000000000" pitchFamily="2" charset="2"/>
              <a:buChar char="§"/>
            </a:pPr>
            <a:endParaRPr lang="en-US" sz="1200" dirty="0" smtClean="0">
              <a:cs typeface="Courier New" panose="02070309020205020404" pitchFamily="49" charset="0"/>
            </a:endParaRPr>
          </a:p>
          <a:p>
            <a:pPr marL="0" indent="0">
              <a:buFont typeface="Wingdings" panose="05000000000000000000" pitchFamily="2" charset="2"/>
              <a:buNone/>
            </a:pPr>
            <a:r>
              <a:rPr lang="en-US" sz="1200" dirty="0" smtClean="0">
                <a:cs typeface="Courier New" panose="02070309020205020404" pitchFamily="49" charset="0"/>
              </a:rPr>
              <a:t>Beacon invokes user-defined script to generate packet content.</a:t>
            </a:r>
          </a:p>
          <a:p>
            <a:pPr marL="342900" indent="-342900">
              <a:buFont typeface="Wingdings" panose="05000000000000000000" pitchFamily="2" charset="2"/>
              <a:buChar char="§"/>
            </a:pPr>
            <a:endParaRPr lang="en-US" sz="1200" dirty="0" smtClean="0">
              <a:cs typeface="Courier New" panose="02070309020205020404" pitchFamily="49" charset="0"/>
            </a:endParaRPr>
          </a:p>
          <a:p>
            <a:pPr marL="0" indent="0">
              <a:buFont typeface="Wingdings" panose="05000000000000000000" pitchFamily="2" charset="2"/>
              <a:buNone/>
            </a:pPr>
            <a:r>
              <a:rPr lang="en-US" sz="1200" dirty="0" smtClean="0">
                <a:cs typeface="Courier New" panose="02070309020205020404" pitchFamily="49" charset="0"/>
              </a:rPr>
              <a:t>Includes an example of connecting an A/D converter to a Raspberry Pi and transmitting the measured voltage as APRS Telemetry.</a:t>
            </a:r>
          </a:p>
        </p:txBody>
      </p:sp>
      <p:sp>
        <p:nvSpPr>
          <p:cNvPr id="4" name="Slide Number Placeholder 3"/>
          <p:cNvSpPr>
            <a:spLocks noGrp="1"/>
          </p:cNvSpPr>
          <p:nvPr>
            <p:ph type="sldNum" sz="quarter" idx="10"/>
          </p:nvPr>
        </p:nvSpPr>
        <p:spPr/>
        <p:txBody>
          <a:bodyPr/>
          <a:lstStyle/>
          <a:p>
            <a:fld id="{609CC74B-D03B-420D-808B-C7148B11C959}" type="slidenum">
              <a:rPr lang="en-US" smtClean="0"/>
              <a:t>26</a:t>
            </a:fld>
            <a:endParaRPr lang="en-US"/>
          </a:p>
        </p:txBody>
      </p:sp>
    </p:spTree>
    <p:extLst>
      <p:ext uri="{BB962C8B-B14F-4D97-AF65-F5344CB8AC3E}">
        <p14:creationId xmlns:p14="http://schemas.microsoft.com/office/powerpoint/2010/main" val="42750517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Very few hams have portable equipment for APRS but nearly everyone has a handheld radio that can send DTMF tones. </a:t>
            </a:r>
          </a:p>
          <a:p>
            <a:endParaRPr lang="en-US" sz="1200" dirty="0" smtClean="0"/>
          </a:p>
          <a:p>
            <a:r>
              <a:rPr lang="en-US" sz="1200" dirty="0" smtClean="0"/>
              <a:t>APRStt allows a user, equipped with only DTMF (commonly known as Touch Tone) generation capability, to enter information into the global APRS data network.</a:t>
            </a:r>
          </a:p>
          <a:p>
            <a:endParaRPr lang="en-US" sz="1200" dirty="0" smtClean="0"/>
          </a:p>
          <a:p>
            <a:r>
              <a:rPr lang="en-US" sz="1200" dirty="0" smtClean="0"/>
              <a:t>It’s been around since the turn of the century but never caught on.  </a:t>
            </a:r>
          </a:p>
          <a:p>
            <a:endParaRPr lang="en-US" sz="1200" dirty="0" smtClean="0"/>
          </a:p>
          <a:p>
            <a:r>
              <a:rPr lang="en-US" sz="1200" dirty="0" smtClean="0"/>
              <a:t>Earlier implementations required specialized hardware and were not easily adaptable to new situations.</a:t>
            </a:r>
          </a:p>
          <a:p>
            <a:endParaRPr lang="en-US" sz="1200" dirty="0" smtClean="0">
              <a:cs typeface="Courier New" panose="02070309020205020404" pitchFamily="49" charset="0"/>
            </a:endParaRPr>
          </a:p>
          <a:p>
            <a:endParaRPr lang="en-US" dirty="0"/>
          </a:p>
        </p:txBody>
      </p:sp>
      <p:sp>
        <p:nvSpPr>
          <p:cNvPr id="4" name="Slide Number Placeholder 3"/>
          <p:cNvSpPr>
            <a:spLocks noGrp="1"/>
          </p:cNvSpPr>
          <p:nvPr>
            <p:ph type="sldNum" sz="quarter" idx="10"/>
          </p:nvPr>
        </p:nvSpPr>
        <p:spPr/>
        <p:txBody>
          <a:bodyPr/>
          <a:lstStyle/>
          <a:p>
            <a:fld id="{609CC74B-D03B-420D-808B-C7148B11C959}" type="slidenum">
              <a:rPr lang="en-US" smtClean="0"/>
              <a:t>27</a:t>
            </a:fld>
            <a:endParaRPr lang="en-US"/>
          </a:p>
        </p:txBody>
      </p:sp>
    </p:spTree>
    <p:extLst>
      <p:ext uri="{BB962C8B-B14F-4D97-AF65-F5344CB8AC3E}">
        <p14:creationId xmlns:p14="http://schemas.microsoft.com/office/powerpoint/2010/main" val="20257214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Suppose the organizers</a:t>
            </a:r>
            <a:r>
              <a:rPr lang="en-US" baseline="0" dirty="0" smtClean="0"/>
              <a:t> of a canoe race wanted to keep track of the locations of the participants but didn’t have a budget to put a GPS APRS tracker on each canoe.</a:t>
            </a:r>
          </a:p>
          <a:p>
            <a:endParaRPr lang="en-US" baseline="0" dirty="0" smtClean="0"/>
          </a:p>
          <a:p>
            <a:r>
              <a:rPr lang="en-US" baseline="0" dirty="0" smtClean="0"/>
              <a:t>Instead they have observers at various points along the way.</a:t>
            </a:r>
          </a:p>
          <a:p>
            <a:endParaRPr lang="en-US" baseline="0" dirty="0" smtClean="0"/>
          </a:p>
          <a:p>
            <a:r>
              <a:rPr lang="en-US" baseline="0" dirty="0" smtClean="0"/>
              <a:t>If the observer at checkpoint 3 wanted to report that canoe 12 was passing by, she would turn on her transmitter and send the tones  3  1  2  #.</a:t>
            </a:r>
          </a:p>
          <a:p>
            <a:endParaRPr lang="en-US" baseline="0" dirty="0" smtClean="0"/>
          </a:p>
          <a:p>
            <a:r>
              <a:rPr lang="en-US" baseline="0" dirty="0" smtClean="0"/>
              <a:t>The </a:t>
            </a:r>
            <a:r>
              <a:rPr lang="en-US" baseline="0" dirty="0" err="1" smtClean="0"/>
              <a:t>APRStt</a:t>
            </a:r>
            <a:r>
              <a:rPr lang="en-US" baseline="0" dirty="0" smtClean="0"/>
              <a:t> gateway would interpret the first digit as a location.</a:t>
            </a:r>
          </a:p>
          <a:p>
            <a:endParaRPr lang="en-US" baseline="0" dirty="0" smtClean="0"/>
          </a:p>
          <a:p>
            <a:r>
              <a:rPr lang="en-US" baseline="0" dirty="0" smtClean="0"/>
              <a:t>The other two digits would be an object number.   This object might be a race participant, staff member, or piece of equipment.   </a:t>
            </a:r>
          </a:p>
          <a:p>
            <a:endParaRPr lang="en-US" baseline="0" dirty="0" smtClean="0"/>
          </a:p>
          <a:p>
            <a:r>
              <a:rPr lang="en-US" baseline="0" dirty="0" smtClean="0"/>
              <a:t>The gateway would confirm receipt of the report by responding with synthesized speech.</a:t>
            </a:r>
          </a:p>
          <a:p>
            <a:endParaRPr lang="en-US" baseline="0" dirty="0" smtClean="0"/>
          </a:p>
          <a:p>
            <a:r>
              <a:rPr lang="en-US" baseline="0" dirty="0" smtClean="0"/>
              <a:t>It would also send an APRS Object Report, typically on a different radio channel.</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09CC74B-D03B-420D-808B-C7148B11C959}" type="slidenum">
              <a:rPr lang="en-US" smtClean="0"/>
              <a:t>28</a:t>
            </a:fld>
            <a:endParaRPr lang="en-US"/>
          </a:p>
        </p:txBody>
      </p:sp>
    </p:spTree>
    <p:extLst>
      <p:ext uri="{BB962C8B-B14F-4D97-AF65-F5344CB8AC3E}">
        <p14:creationId xmlns:p14="http://schemas.microsoft.com/office/powerpoint/2010/main" val="10768561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digital repeater serves</a:t>
            </a:r>
            <a:r>
              <a:rPr lang="en-US" baseline="0" dirty="0" smtClean="0"/>
              <a:t> the same purpose as a voice repeater.  It allows communication between stations that can’t hear each other directly.</a:t>
            </a:r>
          </a:p>
          <a:p>
            <a:endParaRPr lang="en-US" baseline="0" dirty="0" smtClean="0"/>
          </a:p>
          <a:p>
            <a:r>
              <a:rPr lang="en-US" baseline="0" dirty="0" smtClean="0"/>
              <a:t>A voice repeater receives on one frequency and simultaneously retransmits on a different frequency.</a:t>
            </a:r>
          </a:p>
          <a:p>
            <a:endParaRPr lang="en-US" baseline="0" dirty="0" smtClean="0"/>
          </a:p>
          <a:p>
            <a:endParaRPr lang="en-US" baseline="0" dirty="0" smtClean="0"/>
          </a:p>
          <a:p>
            <a:r>
              <a:rPr lang="en-US" baseline="0" dirty="0" smtClean="0"/>
              <a:t>A digital repeater generally operates on a single frequency.  A packet is stored in memory and then retransmitted when the channel is clear.  There is a provision for the maximum number of repeater hops.  This is decremented each time so a packet does not go bouncing back and forth forever.</a:t>
            </a:r>
            <a:endParaRPr lang="en-US" dirty="0"/>
          </a:p>
        </p:txBody>
      </p:sp>
      <p:sp>
        <p:nvSpPr>
          <p:cNvPr id="4" name="Slide Number Placeholder 3"/>
          <p:cNvSpPr>
            <a:spLocks noGrp="1"/>
          </p:cNvSpPr>
          <p:nvPr>
            <p:ph type="sldNum" sz="quarter" idx="10"/>
          </p:nvPr>
        </p:nvSpPr>
        <p:spPr/>
        <p:txBody>
          <a:bodyPr/>
          <a:lstStyle/>
          <a:p>
            <a:fld id="{609CC74B-D03B-420D-808B-C7148B11C959}" type="slidenum">
              <a:rPr lang="en-US" smtClean="0"/>
              <a:t>29</a:t>
            </a:fld>
            <a:endParaRPr lang="en-US"/>
          </a:p>
        </p:txBody>
      </p:sp>
    </p:spTree>
    <p:extLst>
      <p:ext uri="{BB962C8B-B14F-4D97-AF65-F5344CB8AC3E}">
        <p14:creationId xmlns:p14="http://schemas.microsoft.com/office/powerpoint/2010/main" val="138371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p>
          <a:p>
            <a:r>
              <a:rPr lang="en-US" baseline="0" dirty="0" smtClean="0"/>
              <a:t>Back before personal computers, his is how we sent text over ham radio.</a:t>
            </a:r>
          </a:p>
          <a:p>
            <a:endParaRPr lang="en-US" baseline="0" dirty="0" smtClean="0"/>
          </a:p>
          <a:p>
            <a:r>
              <a:rPr lang="en-US" baseline="0" dirty="0" smtClean="0"/>
              <a:t>Ask audience:  How many of you have used one of these?</a:t>
            </a:r>
            <a:endParaRPr lang="en-US" dirty="0" smtClean="0"/>
          </a:p>
          <a:p>
            <a:endParaRPr lang="en-US" dirty="0" smtClean="0"/>
          </a:p>
          <a:p>
            <a:r>
              <a:rPr lang="en-US" dirty="0" smtClean="0"/>
              <a:t>(???  and</a:t>
            </a:r>
            <a:r>
              <a:rPr lang="en-US" baseline="0" dirty="0" smtClean="0"/>
              <a:t> </a:t>
            </a:r>
            <a:r>
              <a:rPr lang="en-US" sz="1200" b="0" i="0" u="none" strike="noStrike" kern="1200" dirty="0" smtClean="0">
                <a:solidFill>
                  <a:schemeClr val="tx1"/>
                </a:solidFill>
                <a:effectLst/>
                <a:latin typeface="+mn-lt"/>
                <a:ea typeface="+mn-ea"/>
                <a:cs typeface="+mn-cs"/>
              </a:rPr>
              <a:t>WN2BUB</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609CC74B-D03B-420D-808B-C7148B11C959}" type="slidenum">
              <a:rPr lang="en-US" smtClean="0"/>
              <a:t>3</a:t>
            </a:fld>
            <a:endParaRPr lang="en-US"/>
          </a:p>
        </p:txBody>
      </p:sp>
    </p:spTree>
    <p:extLst>
      <p:ext uri="{BB962C8B-B14F-4D97-AF65-F5344CB8AC3E}">
        <p14:creationId xmlns:p14="http://schemas.microsoft.com/office/powerpoint/2010/main" val="15650599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smtClean="0"/>
          </a:p>
          <a:p>
            <a:endParaRPr lang="en-US" sz="1200" dirty="0" smtClean="0"/>
          </a:p>
          <a:p>
            <a:r>
              <a:rPr lang="en-US" sz="1200" dirty="0" err="1" smtClean="0"/>
              <a:t>IGate</a:t>
            </a:r>
            <a:r>
              <a:rPr lang="en-US" sz="1200" dirty="0" smtClean="0"/>
              <a:t> stations allow communication between disjoint radio networks by allowing some content to flow between them over the Internet.</a:t>
            </a:r>
          </a:p>
          <a:p>
            <a:pPr marL="342900" indent="-342900">
              <a:buFont typeface="Wingdings" panose="05000000000000000000" pitchFamily="2" charset="2"/>
              <a:buChar char="§"/>
            </a:pPr>
            <a:endParaRPr lang="en-US" sz="1200" dirty="0" smtClean="0">
              <a:cs typeface="Courier New" panose="02070309020205020404" pitchFamily="49" charset="0"/>
            </a:endParaRPr>
          </a:p>
          <a:p>
            <a:r>
              <a:rPr lang="en-US" sz="1200" dirty="0" smtClean="0"/>
              <a:t>IGate stations also allow someone without a radio, or outside of your local area, to view APRS activity at </a:t>
            </a:r>
            <a:r>
              <a:rPr lang="en-US" sz="1200" u="sng" dirty="0" smtClean="0">
                <a:hlinkClick r:id="rId3"/>
              </a:rPr>
              <a:t>http://aprs.fi</a:t>
            </a:r>
            <a:r>
              <a:rPr lang="en-US" sz="1200" dirty="0" smtClean="0"/>
              <a:t> or </a:t>
            </a:r>
            <a:r>
              <a:rPr lang="en-US" sz="1200" u="sng" dirty="0" smtClean="0">
                <a:hlinkClick r:id="rId4"/>
              </a:rPr>
              <a:t>http://findu.com</a:t>
            </a:r>
            <a:r>
              <a:rPr lang="en-US" sz="1200" dirty="0" smtClean="0"/>
              <a:t> or with other applications. </a:t>
            </a:r>
          </a:p>
          <a:p>
            <a:endParaRPr lang="en-US" sz="1200" dirty="0" smtClean="0"/>
          </a:p>
          <a:p>
            <a:r>
              <a:rPr lang="en-US" sz="1200" dirty="0" smtClean="0"/>
              <a:t>Information can also be relayed from the Internet Servers (IS), through your station, on to the radio channel.</a:t>
            </a:r>
          </a:p>
          <a:p>
            <a:endParaRPr lang="en-US" sz="1200" dirty="0" smtClean="0">
              <a:cs typeface="Courier New" panose="02070309020205020404" pitchFamily="49" charset="0"/>
            </a:endParaRPr>
          </a:p>
          <a:p>
            <a:endParaRPr lang="en-US" dirty="0"/>
          </a:p>
        </p:txBody>
      </p:sp>
      <p:sp>
        <p:nvSpPr>
          <p:cNvPr id="4" name="Slide Number Placeholder 3"/>
          <p:cNvSpPr>
            <a:spLocks noGrp="1"/>
          </p:cNvSpPr>
          <p:nvPr>
            <p:ph type="sldNum" sz="quarter" idx="10"/>
          </p:nvPr>
        </p:nvSpPr>
        <p:spPr/>
        <p:txBody>
          <a:bodyPr/>
          <a:lstStyle/>
          <a:p>
            <a:fld id="{609CC74B-D03B-420D-808B-C7148B11C959}" type="slidenum">
              <a:rPr lang="en-US" smtClean="0"/>
              <a:t>30</a:t>
            </a:fld>
            <a:endParaRPr lang="en-US"/>
          </a:p>
        </p:txBody>
      </p:sp>
    </p:spTree>
    <p:extLst>
      <p:ext uri="{BB962C8B-B14F-4D97-AF65-F5344CB8AC3E}">
        <p14:creationId xmlns:p14="http://schemas.microsoft.com/office/powerpoint/2010/main" val="28720768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Properly</a:t>
            </a:r>
            <a:r>
              <a:rPr lang="en-US" baseline="0" dirty="0" smtClean="0"/>
              <a:t> configured </a:t>
            </a:r>
            <a:r>
              <a:rPr lang="en-US" baseline="0" dirty="0" err="1" smtClean="0"/>
              <a:t>IGate</a:t>
            </a:r>
            <a:r>
              <a:rPr lang="en-US" baseline="0" dirty="0" smtClean="0"/>
              <a:t> stations offer two way communication.</a:t>
            </a:r>
          </a:p>
          <a:p>
            <a:endParaRPr lang="en-US" baseline="0" dirty="0" smtClean="0"/>
          </a:p>
          <a:p>
            <a:r>
              <a:rPr lang="en-US" baseline="0" dirty="0" smtClean="0"/>
              <a:t>RF to Internet    AND      Internet to RF.</a:t>
            </a:r>
          </a:p>
          <a:p>
            <a:endParaRPr lang="en-US" baseline="0" dirty="0" smtClean="0"/>
          </a:p>
          <a:p>
            <a:r>
              <a:rPr lang="en-US" baseline="0" dirty="0" smtClean="0"/>
              <a:t>Here is an example of how they can be used to send an APRS message to someone on the other side of the world.</a:t>
            </a:r>
          </a:p>
          <a:p>
            <a:endParaRPr lang="en-US" baseline="0" dirty="0" smtClean="0"/>
          </a:p>
          <a:p>
            <a:r>
              <a:rPr lang="en-US" baseline="0" dirty="0" smtClean="0"/>
              <a:t>Ham 1 sends an APRS message addressed to Ham 2.</a:t>
            </a:r>
          </a:p>
          <a:p>
            <a:endParaRPr lang="en-US" baseline="0" dirty="0" smtClean="0"/>
          </a:p>
          <a:p>
            <a:r>
              <a:rPr lang="en-US" baseline="0" dirty="0" smtClean="0"/>
              <a:t>On the local radio network, this might be repeated by a couple digital repeaters before being picked up by an Internet Gateway station.</a:t>
            </a:r>
          </a:p>
          <a:p>
            <a:endParaRPr lang="en-US" baseline="0" dirty="0" smtClean="0"/>
          </a:p>
          <a:p>
            <a:r>
              <a:rPr lang="en-US" baseline="0" dirty="0" smtClean="0"/>
              <a:t>The gateway station A  passes the message along to the global network of servers.</a:t>
            </a:r>
          </a:p>
          <a:p>
            <a:endParaRPr lang="en-US" baseline="0" dirty="0" smtClean="0"/>
          </a:p>
          <a:p>
            <a:endParaRPr lang="en-US" baseline="0" dirty="0" smtClean="0"/>
          </a:p>
          <a:p>
            <a:r>
              <a:rPr lang="en-US" baseline="0" dirty="0" smtClean="0"/>
              <a:t>The servers check their database for recent activity of Ham 2 and which </a:t>
            </a:r>
            <a:r>
              <a:rPr lang="en-US" baseline="0" dirty="0" err="1" smtClean="0"/>
              <a:t>IGate</a:t>
            </a:r>
            <a:r>
              <a:rPr lang="en-US" baseline="0" dirty="0" smtClean="0"/>
              <a:t> stations reported that information.</a:t>
            </a:r>
          </a:p>
          <a:p>
            <a:endParaRPr lang="en-US" baseline="0" dirty="0" smtClean="0"/>
          </a:p>
          <a:p>
            <a:r>
              <a:rPr lang="en-US" baseline="0" dirty="0" smtClean="0"/>
              <a:t>The servers forward the message to those </a:t>
            </a:r>
            <a:r>
              <a:rPr lang="en-US" baseline="0" dirty="0" err="1" smtClean="0"/>
              <a:t>IGate</a:t>
            </a:r>
            <a:r>
              <a:rPr lang="en-US" baseline="0" dirty="0" smtClean="0"/>
              <a:t> stations.   The message could then be repeated by digital repeaters along the way.</a:t>
            </a:r>
          </a:p>
          <a:p>
            <a:endParaRPr lang="en-US" baseline="0" dirty="0" smtClean="0"/>
          </a:p>
          <a:p>
            <a:r>
              <a:rPr lang="en-US" baseline="0" dirty="0" smtClean="0"/>
              <a:t>When Ham 2 receives the message, an automatic acknowledgement goes back to the sender in a similar way.</a:t>
            </a:r>
          </a:p>
          <a:p>
            <a:endParaRPr lang="en-US" baseline="0" dirty="0" smtClean="0"/>
          </a:p>
          <a:p>
            <a:r>
              <a:rPr lang="en-US" baseline="0" dirty="0" smtClean="0"/>
              <a:t>The messaging application, used by Ham 1, reports that the message was received.   If there is no response for a while, multiple retries are made until it gives up and reports failure.</a:t>
            </a:r>
          </a:p>
          <a:p>
            <a:endParaRPr lang="en-US" baseline="0" dirty="0" smtClean="0"/>
          </a:p>
          <a:p>
            <a:endParaRPr lang="en-US" baseline="0" dirty="0" smtClean="0"/>
          </a:p>
          <a:p>
            <a:r>
              <a:rPr lang="en-US" baseline="0" dirty="0" smtClean="0"/>
              <a:t>Some people set up receive only </a:t>
            </a:r>
            <a:r>
              <a:rPr lang="en-US" baseline="0" dirty="0" err="1" smtClean="0"/>
              <a:t>IGate</a:t>
            </a:r>
            <a:r>
              <a:rPr lang="en-US" baseline="0" dirty="0" smtClean="0"/>
              <a:t> stations which go from RF to the Internet but not the other way.   This breaks the messaging system because there might not be another nearby return path for a reply.</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09CC74B-D03B-420D-808B-C7148B11C959}" type="slidenum">
              <a:rPr lang="en-US" smtClean="0"/>
              <a:t>31</a:t>
            </a:fld>
            <a:endParaRPr lang="en-US"/>
          </a:p>
        </p:txBody>
      </p:sp>
    </p:spTree>
    <p:extLst>
      <p:ext uri="{BB962C8B-B14F-4D97-AF65-F5344CB8AC3E}">
        <p14:creationId xmlns:p14="http://schemas.microsoft.com/office/powerpoint/2010/main" val="796424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Besides operating standalone, Dire Wolf can also be used as a virtual TNC by man</a:t>
            </a:r>
            <a:r>
              <a:rPr lang="en-US" baseline="0" dirty="0" smtClean="0"/>
              <a:t>y applications that were written for use with the old TNCs.</a:t>
            </a:r>
          </a:p>
          <a:p>
            <a:endParaRPr lang="en-US" baseline="0" dirty="0" smtClean="0"/>
          </a:p>
          <a:p>
            <a:r>
              <a:rPr lang="en-US" baseline="0" dirty="0" smtClean="0"/>
              <a:t>We are no longer restricted to an RS-232 signal cable.  We can now use TCP/IP, </a:t>
            </a:r>
            <a:r>
              <a:rPr lang="en-US" baseline="0" dirty="0" err="1" smtClean="0"/>
              <a:t>WiFi</a:t>
            </a:r>
            <a:r>
              <a:rPr lang="en-US" baseline="0" dirty="0" smtClean="0"/>
              <a:t>, and Ethernet.  Many applications can access the virtual TNC at the same time.</a:t>
            </a:r>
          </a:p>
          <a:p>
            <a:endParaRPr lang="en-US" baseline="0" dirty="0" smtClean="0"/>
          </a:p>
          <a:p>
            <a:r>
              <a:rPr lang="en-US" baseline="0" dirty="0" smtClean="0"/>
              <a:t>KISS, the “temporary” stop gap measure from 30 years ago is still going strong.</a:t>
            </a:r>
          </a:p>
          <a:p>
            <a:endParaRPr lang="en-US" baseline="0" dirty="0" smtClean="0"/>
          </a:p>
          <a:p>
            <a:r>
              <a:rPr lang="en-US" baseline="0" dirty="0" smtClean="0"/>
              <a:t>There is also a newer “AGW” protocol (from AGWPE) which allows applications to access more intelligence in the TNC.</a:t>
            </a:r>
          </a:p>
          <a:p>
            <a:endParaRPr lang="en-US" baseline="0" dirty="0" smtClean="0"/>
          </a:p>
          <a:p>
            <a:r>
              <a:rPr lang="en-US" baseline="0" dirty="0" smtClean="0"/>
              <a:t>For example, the AX.25 link layer for connected mode operation.  No sense in each application having to re-invent this.</a:t>
            </a:r>
            <a:endParaRPr lang="en-US" dirty="0"/>
          </a:p>
        </p:txBody>
      </p:sp>
      <p:sp>
        <p:nvSpPr>
          <p:cNvPr id="4" name="Slide Number Placeholder 3"/>
          <p:cNvSpPr>
            <a:spLocks noGrp="1"/>
          </p:cNvSpPr>
          <p:nvPr>
            <p:ph type="sldNum" sz="quarter" idx="10"/>
          </p:nvPr>
        </p:nvSpPr>
        <p:spPr/>
        <p:txBody>
          <a:bodyPr/>
          <a:lstStyle/>
          <a:p>
            <a:fld id="{609CC74B-D03B-420D-808B-C7148B11C959}" type="slidenum">
              <a:rPr lang="en-US" smtClean="0"/>
              <a:t>32</a:t>
            </a:fld>
            <a:endParaRPr lang="en-US"/>
          </a:p>
        </p:txBody>
      </p:sp>
    </p:spTree>
    <p:extLst>
      <p:ext uri="{BB962C8B-B14F-4D97-AF65-F5344CB8AC3E}">
        <p14:creationId xmlns:p14="http://schemas.microsoft.com/office/powerpoint/2010/main" val="17720627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most technically challenging</a:t>
            </a:r>
            <a:r>
              <a:rPr lang="en-US" sz="1200" kern="1200" baseline="0" dirty="0" smtClean="0">
                <a:solidFill>
                  <a:schemeClr val="tx1"/>
                </a:solidFill>
                <a:effectLst/>
                <a:latin typeface="+mn-lt"/>
                <a:ea typeface="+mn-ea"/>
                <a:cs typeface="+mn-cs"/>
              </a:rPr>
              <a:t> part of this was building a the 1200 baud demodulator.</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I have no academic or professional background in digital signal processing so I had no clue on how to go about doing this.</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It involved a lot of reading and experimenting and relentless tweaking until it worked better.</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9CC74B-D03B-420D-808B-C7148B11C959}" type="slidenum">
              <a:rPr lang="en-US" smtClean="0"/>
              <a:t>33</a:t>
            </a:fld>
            <a:endParaRPr lang="en-US"/>
          </a:p>
        </p:txBody>
      </p:sp>
    </p:spTree>
    <p:extLst>
      <p:ext uri="{BB962C8B-B14F-4D97-AF65-F5344CB8AC3E}">
        <p14:creationId xmlns:p14="http://schemas.microsoft.com/office/powerpoint/2010/main" val="28176691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 AX.25 protocol standard says absolutely</a:t>
            </a:r>
            <a:r>
              <a:rPr lang="en-US" sz="1200" kern="1200" baseline="0" dirty="0" smtClean="0">
                <a:solidFill>
                  <a:schemeClr val="tx1"/>
                </a:solidFill>
                <a:effectLst/>
                <a:latin typeface="+mn-lt"/>
                <a:ea typeface="+mn-ea"/>
                <a:cs typeface="+mn-cs"/>
              </a:rPr>
              <a:t> nothing about the modem to be used.</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As mentioned earlier, the early experimenters used the Bell 202 standard because they happened to acquire a pile of modems dirt cheap.  They used those to get started until something better could be developed.</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Here we are, 40 years later still using the same thing.</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Data is sent at 1200 bits per second using two different audio frequencies:  1200 &amp; 2200 Hz, often called “mark” and “space,” to represent the logic 1 and 0 values.  This is called audio frequency shift keying (AFSK).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 demodulator needs to listen for those two tones and decide which one is present.</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9CC74B-D03B-420D-808B-C7148B11C959}" type="slidenum">
              <a:rPr lang="en-US" smtClean="0"/>
              <a:t>34</a:t>
            </a:fld>
            <a:endParaRPr lang="en-US"/>
          </a:p>
        </p:txBody>
      </p:sp>
    </p:spTree>
    <p:extLst>
      <p:ext uri="{BB962C8B-B14F-4D97-AF65-F5344CB8AC3E}">
        <p14:creationId xmlns:p14="http://schemas.microsoft.com/office/powerpoint/2010/main" val="38002539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a:t>
            </a:r>
            <a:r>
              <a:rPr lang="en-US" sz="1200" kern="1200" baseline="0" dirty="0" smtClean="0">
                <a:solidFill>
                  <a:schemeClr val="tx1"/>
                </a:solidFill>
                <a:effectLst/>
                <a:latin typeface="+mn-lt"/>
                <a:ea typeface="+mn-ea"/>
                <a:cs typeface="+mn-cs"/>
              </a:rPr>
              <a:t> is one way we can implement a demodulator for AFSK.  </a:t>
            </a:r>
            <a:r>
              <a:rPr lang="en-US" sz="1200" kern="1200" dirty="0" smtClean="0">
                <a:solidFill>
                  <a:schemeClr val="tx1"/>
                </a:solidFill>
                <a:effectLst/>
                <a:latin typeface="+mn-lt"/>
                <a:ea typeface="+mn-ea"/>
                <a:cs typeface="+mn-cs"/>
              </a:rPr>
              <a:t>We start off with a bandpass filter for each of the audio frequencies.  In the old days, you might use an inductor and capacitor.  Later we progressed to active filters with op amps.  Today it can be done in software.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What we are interested in is the amplitude of the tone, not the sine wave.  In the old days, this would be a full wave rectifier.  The software equivalent is taking the absolute value so the negative peaks become positive.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 low pass filter allows the lower speed data through while removing the higher frequency ripple and noise.</a:t>
            </a:r>
          </a:p>
          <a:p>
            <a:r>
              <a:rPr lang="en-US" sz="1200" kern="1200" dirty="0" smtClean="0">
                <a:solidFill>
                  <a:schemeClr val="tx1"/>
                </a:solidFill>
                <a:effectLst/>
                <a:latin typeface="+mn-lt"/>
                <a:ea typeface="+mn-ea"/>
                <a:cs typeface="+mn-cs"/>
              </a:rPr>
              <a:t>Finally, we have a comparator to decide which tone is stronger and the result is logic 1 or 0.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goes to an HLDC decoder that looks for patterns in the bit stream and spits out groups called “frames.”</a:t>
            </a:r>
          </a:p>
        </p:txBody>
      </p:sp>
      <p:sp>
        <p:nvSpPr>
          <p:cNvPr id="4" name="Slide Number Placeholder 3"/>
          <p:cNvSpPr>
            <a:spLocks noGrp="1"/>
          </p:cNvSpPr>
          <p:nvPr>
            <p:ph type="sldNum" sz="quarter" idx="10"/>
          </p:nvPr>
        </p:nvSpPr>
        <p:spPr/>
        <p:txBody>
          <a:bodyPr/>
          <a:lstStyle/>
          <a:p>
            <a:fld id="{609CC74B-D03B-420D-808B-C7148B11C959}" type="slidenum">
              <a:rPr lang="en-US" smtClean="0"/>
              <a:t>35</a:t>
            </a:fld>
            <a:endParaRPr lang="en-US"/>
          </a:p>
        </p:txBody>
      </p:sp>
    </p:spTree>
    <p:extLst>
      <p:ext uri="{BB962C8B-B14F-4D97-AF65-F5344CB8AC3E}">
        <p14:creationId xmlns:p14="http://schemas.microsoft.com/office/powerpoint/2010/main" val="20740620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 was</a:t>
            </a:r>
            <a:r>
              <a:rPr lang="en-US" sz="1200" kern="1200" baseline="0" dirty="0" smtClean="0">
                <a:solidFill>
                  <a:schemeClr val="tx1"/>
                </a:solidFill>
                <a:effectLst/>
                <a:latin typeface="+mn-lt"/>
                <a:ea typeface="+mn-ea"/>
                <a:cs typeface="+mn-cs"/>
              </a:rPr>
              <a:t> thrilled when I was able to decode ideal signals.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It soon turned into disappointment when I tried it on real world signals and it did not work very well comparted to a TNC from the previous Century.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Why?  How were the real world</a:t>
            </a:r>
            <a:r>
              <a:rPr lang="en-US" sz="1200" kern="1200" baseline="0" dirty="0" smtClean="0">
                <a:solidFill>
                  <a:schemeClr val="tx1"/>
                </a:solidFill>
                <a:effectLst/>
                <a:latin typeface="+mn-lt"/>
                <a:ea typeface="+mn-ea"/>
                <a:cs typeface="+mn-cs"/>
              </a:rPr>
              <a:t> signals different than the ideal signals?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9CC74B-D03B-420D-808B-C7148B11C959}" type="slidenum">
              <a:rPr lang="en-US" smtClean="0"/>
              <a:t>36</a:t>
            </a:fld>
            <a:endParaRPr lang="en-US"/>
          </a:p>
        </p:txBody>
      </p:sp>
    </p:spTree>
    <p:extLst>
      <p:ext uri="{BB962C8B-B14F-4D97-AF65-F5344CB8AC3E}">
        <p14:creationId xmlns:p14="http://schemas.microsoft.com/office/powerpoint/2010/main" val="20740620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WA8LMF</a:t>
            </a:r>
            <a:r>
              <a:rPr lang="en-US" sz="1200" kern="1200" baseline="0" dirty="0" smtClean="0">
                <a:solidFill>
                  <a:schemeClr val="tx1"/>
                </a:solidFill>
                <a:effectLst/>
                <a:latin typeface="+mn-lt"/>
                <a:ea typeface="+mn-ea"/>
                <a:cs typeface="+mn-cs"/>
              </a:rPr>
              <a:t> has provided the ham community with a wonderful resource for evaluating the performance of TNCs with real world signals.</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He drove around Los Angeles, during rush hour gathering a wide variety of APRS signals.   It was wonderful, under deviation, over deviation, people stomping on each other, even some really strange looking signals that make you wonder where they came from.</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(Note:  Look for something like “A closer look at the TNC Test CD” in the documentation directory.)</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This is an important point.  Track 1 has the wide flat audio taken from the discriminator before any de-emphasis.</a:t>
            </a:r>
          </a:p>
          <a:p>
            <a:endParaRPr lang="en-US" sz="1200" kern="1200" baseline="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Track</a:t>
            </a:r>
            <a:r>
              <a:rPr lang="en-US" sz="1200" kern="1200" baseline="0" dirty="0" smtClean="0">
                <a:solidFill>
                  <a:schemeClr val="tx1"/>
                </a:solidFill>
                <a:effectLst/>
                <a:latin typeface="+mn-lt"/>
                <a:ea typeface="+mn-ea"/>
                <a:cs typeface="+mn-cs"/>
              </a:rPr>
              <a:t> 2 has low pass filtering to produce a signal more like what would typically come out of the speaker.</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This has become the de facto standard for measuring TNC decode performance.</a:t>
            </a:r>
          </a:p>
        </p:txBody>
      </p:sp>
      <p:sp>
        <p:nvSpPr>
          <p:cNvPr id="4" name="Slide Number Placeholder 3"/>
          <p:cNvSpPr>
            <a:spLocks noGrp="1"/>
          </p:cNvSpPr>
          <p:nvPr>
            <p:ph type="sldNum" sz="quarter" idx="10"/>
          </p:nvPr>
        </p:nvSpPr>
        <p:spPr/>
        <p:txBody>
          <a:bodyPr/>
          <a:lstStyle/>
          <a:p>
            <a:fld id="{609CC74B-D03B-420D-808B-C7148B11C959}" type="slidenum">
              <a:rPr lang="en-US" smtClean="0"/>
              <a:t>37</a:t>
            </a:fld>
            <a:endParaRPr lang="en-US"/>
          </a:p>
        </p:txBody>
      </p:sp>
    </p:spTree>
    <p:extLst>
      <p:ext uri="{BB962C8B-B14F-4D97-AF65-F5344CB8AC3E}">
        <p14:creationId xmlns:p14="http://schemas.microsoft.com/office/powerpoint/2010/main" val="20740620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Many people have reported number</a:t>
            </a:r>
            <a:r>
              <a:rPr lang="en-US" sz="1200" kern="1200" baseline="0" dirty="0" smtClean="0">
                <a:solidFill>
                  <a:schemeClr val="tx1"/>
                </a:solidFill>
                <a:effectLst/>
                <a:latin typeface="+mn-lt"/>
                <a:ea typeface="+mn-ea"/>
                <a:cs typeface="+mn-cs"/>
              </a:rPr>
              <a:t> of frames decoded from the TNC Test CD.</a:t>
            </a:r>
          </a:p>
          <a:p>
            <a:r>
              <a:rPr lang="en-US" sz="1200" kern="1200" baseline="0" dirty="0" smtClean="0">
                <a:solidFill>
                  <a:schemeClr val="tx1"/>
                </a:solidFill>
                <a:effectLst/>
                <a:latin typeface="+mn-lt"/>
                <a:ea typeface="+mn-ea"/>
                <a:cs typeface="+mn-cs"/>
              </a:rPr>
              <a:t>I have gathered many of the reports together here.</a:t>
            </a:r>
          </a:p>
          <a:p>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Remember that these numbers were gathered by different people, different times, under different conditions, so don’t take them too seriously.</a:t>
            </a:r>
          </a:p>
          <a:p>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 Original sources are cited in one of the Dire Wolf documents.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software modems are</a:t>
            </a:r>
            <a:r>
              <a:rPr lang="en-US" sz="1200" kern="1200" baseline="0" dirty="0" smtClean="0">
                <a:solidFill>
                  <a:schemeClr val="tx1"/>
                </a:solidFill>
                <a:effectLst/>
                <a:latin typeface="+mn-lt"/>
                <a:ea typeface="+mn-ea"/>
                <a:cs typeface="+mn-cs"/>
              </a:rPr>
              <a:t> in yellow. They include the worst and the best.</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If we make a little graph, an interesting pattern becomes clearer.</a:t>
            </a:r>
          </a:p>
          <a:p>
            <a:endParaRPr lang="en-US" sz="1200" kern="1200" baseline="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9CC74B-D03B-420D-808B-C7148B11C959}" type="slidenum">
              <a:rPr lang="en-US" smtClean="0"/>
              <a:t>38</a:t>
            </a:fld>
            <a:endParaRPr lang="en-US"/>
          </a:p>
        </p:txBody>
      </p:sp>
    </p:spTree>
    <p:extLst>
      <p:ext uri="{BB962C8B-B14F-4D97-AF65-F5344CB8AC3E}">
        <p14:creationId xmlns:p14="http://schemas.microsoft.com/office/powerpoint/2010/main" val="20740620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The early TNCs with modem chips come in at the 700 to high 900 range.</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a:t>
            </a:r>
            <a:r>
              <a:rPr lang="en-US" sz="1200" kern="1200" baseline="0" dirty="0" smtClean="0">
                <a:solidFill>
                  <a:schemeClr val="tx1"/>
                </a:solidFill>
                <a:effectLst/>
                <a:latin typeface="+mn-lt"/>
                <a:ea typeface="+mn-ea"/>
                <a:cs typeface="+mn-cs"/>
              </a:rPr>
              <a:t> early “soundcard modem” software did not work very well, giving this approach a bad reputation.</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You will find outdated articles claiming that you need to buy special hardware for acceptable results.   Was true at one time but not anymore.</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In more recent times, the top two are free software running on general purpose computers.</a:t>
            </a:r>
          </a:p>
          <a:p>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9CC74B-D03B-420D-808B-C7148B11C959}" type="slidenum">
              <a:rPr lang="en-US" smtClean="0"/>
              <a:t>39</a:t>
            </a:fld>
            <a:endParaRPr lang="en-US"/>
          </a:p>
        </p:txBody>
      </p:sp>
    </p:spTree>
    <p:extLst>
      <p:ext uri="{BB962C8B-B14F-4D97-AF65-F5344CB8AC3E}">
        <p14:creationId xmlns:p14="http://schemas.microsoft.com/office/powerpoint/2010/main" val="20740620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Teletype machines were first developed in the 1930’s.</a:t>
            </a:r>
            <a:r>
              <a:rPr lang="en-US" baseline="0" dirty="0" smtClean="0"/>
              <a:t>   As soon as they became available on the surplus market, hams began to use them on the air.</a:t>
            </a:r>
          </a:p>
          <a:p>
            <a:endParaRPr lang="en-US" baseline="0" dirty="0" smtClean="0"/>
          </a:p>
          <a:p>
            <a:r>
              <a:rPr lang="en-US" baseline="0" dirty="0" smtClean="0"/>
              <a:t>It wasn’t difficult to get started.  You just needed to add a simple modem which was called a “terminal unit.”</a:t>
            </a:r>
          </a:p>
          <a:p>
            <a:endParaRPr lang="en-US" baseline="0" dirty="0" smtClean="0"/>
          </a:p>
          <a:p>
            <a:r>
              <a:rPr lang="en-US" baseline="0" dirty="0" smtClean="0"/>
              <a:t>It was not a efficient way to send text.  First you would turn on the transmitter and it would sit there transmitting a 100% duty cycle carrier.  The frequency would shift by 170 Hz in a certain pattern for each key pressed.   There was no error detection so you would often see garbled messages.</a:t>
            </a:r>
          </a:p>
          <a:p>
            <a:endParaRPr lang="en-US" dirty="0" smtClean="0"/>
          </a:p>
          <a:p>
            <a:r>
              <a:rPr lang="en-US" dirty="0" smtClean="0"/>
              <a:t>It used a 5 bit code, commonly</a:t>
            </a:r>
            <a:r>
              <a:rPr lang="en-US" baseline="0" dirty="0" smtClean="0"/>
              <a:t> known as “</a:t>
            </a:r>
            <a:r>
              <a:rPr lang="en-US" baseline="0" dirty="0" err="1" smtClean="0"/>
              <a:t>baudot</a:t>
            </a:r>
            <a:r>
              <a:rPr lang="en-US" baseline="0" dirty="0" smtClean="0"/>
              <a:t>.”   This allows only 32 different combinations, not enough for all letters and digits.   Some of the codes were for control functions like carriage return, line feed, or bell.   26 of the codes were for letters.  A “shift” control code was used to get digits or special characters instead of letters.   If noise clobbered the shift or </a:t>
            </a:r>
            <a:r>
              <a:rPr lang="en-US" baseline="0" dirty="0" err="1" smtClean="0"/>
              <a:t>unshift</a:t>
            </a:r>
            <a:r>
              <a:rPr lang="en-US" baseline="0" dirty="0" smtClean="0"/>
              <a:t> code, you would see digits and special characters instead of letters or vice versa.</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609CC74B-D03B-420D-808B-C7148B11C959}" type="slidenum">
              <a:rPr lang="en-US" smtClean="0"/>
              <a:t>4</a:t>
            </a:fld>
            <a:endParaRPr lang="en-US"/>
          </a:p>
        </p:txBody>
      </p:sp>
    </p:spTree>
    <p:extLst>
      <p:ext uri="{BB962C8B-B14F-4D97-AF65-F5344CB8AC3E}">
        <p14:creationId xmlns:p14="http://schemas.microsoft.com/office/powerpoint/2010/main" val="40439839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big part</a:t>
            </a:r>
            <a:r>
              <a:rPr lang="en-US" baseline="0" dirty="0" smtClean="0"/>
              <a:t> of our problem.</a:t>
            </a:r>
          </a:p>
          <a:p>
            <a:endParaRPr lang="en-US" baseline="0" dirty="0" smtClean="0"/>
          </a:p>
          <a:p>
            <a:r>
              <a:rPr lang="en-US" baseline="0" dirty="0" smtClean="0"/>
              <a:t>When using modems, we would like the audio going into the transmitter to come out of the receiver with a minimum of distortion.</a:t>
            </a:r>
          </a:p>
          <a:p>
            <a:endParaRPr lang="en-US" baseline="0" dirty="0" smtClean="0"/>
          </a:p>
          <a:p>
            <a:r>
              <a:rPr lang="en-US" baseline="0" dirty="0" smtClean="0"/>
              <a:t>As we saw earlier, some transceivers have special sockets to bypass the audio filtering when using external modems.</a:t>
            </a:r>
          </a:p>
          <a:p>
            <a:endParaRPr lang="en-US" dirty="0" smtClean="0"/>
          </a:p>
          <a:p>
            <a:r>
              <a:rPr lang="en-US" dirty="0" smtClean="0"/>
              <a:t>VHF</a:t>
            </a:r>
            <a:r>
              <a:rPr lang="en-US" baseline="0" dirty="0" smtClean="0"/>
              <a:t> FM transceivers are designed for voice and do bad things with signals from modems.</a:t>
            </a:r>
          </a:p>
          <a:p>
            <a:endParaRPr lang="en-US" baseline="0" dirty="0" smtClean="0"/>
          </a:p>
          <a:p>
            <a:r>
              <a:rPr lang="en-US" baseline="0" dirty="0" smtClean="0"/>
              <a:t>On transmit, we have pre-emphasis.  This means the higher audio frequencies are increased in amplitude.</a:t>
            </a:r>
          </a:p>
          <a:p>
            <a:endParaRPr lang="en-US" baseline="0" dirty="0" smtClean="0"/>
          </a:p>
          <a:p>
            <a:r>
              <a:rPr lang="en-US" baseline="0" dirty="0" smtClean="0"/>
              <a:t>On receive, the opposite happens.  De-emphasis uses a low pass filter to decrease the amplitude of higher frequencies.</a:t>
            </a:r>
          </a:p>
          <a:p>
            <a:endParaRPr lang="en-US" baseline="0" dirty="0" smtClean="0"/>
          </a:p>
          <a:p>
            <a:r>
              <a:rPr lang="en-US" baseline="0" dirty="0" smtClean="0"/>
              <a:t>In an ideal world, they would cancel out but we often end up with an audio passband which is not flat.   </a:t>
            </a:r>
          </a:p>
          <a:p>
            <a:endParaRPr lang="en-US" baseline="0" dirty="0" smtClean="0"/>
          </a:p>
          <a:p>
            <a:r>
              <a:rPr lang="en-US" baseline="0" dirty="0" smtClean="0"/>
              <a:t>It might OK for voice but bad for digital data.   The distortion makes it more difficult for modems to demodulate signals properly.</a:t>
            </a:r>
            <a:endParaRPr lang="en-US" dirty="0"/>
          </a:p>
        </p:txBody>
      </p:sp>
      <p:sp>
        <p:nvSpPr>
          <p:cNvPr id="4" name="Slide Number Placeholder 3"/>
          <p:cNvSpPr>
            <a:spLocks noGrp="1"/>
          </p:cNvSpPr>
          <p:nvPr>
            <p:ph type="sldNum" sz="quarter" idx="10"/>
          </p:nvPr>
        </p:nvSpPr>
        <p:spPr/>
        <p:txBody>
          <a:bodyPr/>
          <a:lstStyle/>
          <a:p>
            <a:fld id="{609CC74B-D03B-420D-808B-C7148B11C959}" type="slidenum">
              <a:rPr lang="en-US" smtClean="0"/>
              <a:t>40</a:t>
            </a:fld>
            <a:endParaRPr lang="en-US"/>
          </a:p>
        </p:txBody>
      </p:sp>
    </p:spTree>
    <p:extLst>
      <p:ext uri="{BB962C8B-B14F-4D97-AF65-F5344CB8AC3E}">
        <p14:creationId xmlns:p14="http://schemas.microsoft.com/office/powerpoint/2010/main" val="23603628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situation is worse when we have a mismatch between the transmitter and receiver.</a:t>
            </a:r>
          </a:p>
          <a:p>
            <a:endParaRPr lang="en-US" baseline="0" dirty="0" smtClean="0"/>
          </a:p>
          <a:p>
            <a:r>
              <a:rPr lang="en-US" baseline="0" dirty="0" smtClean="0"/>
              <a:t>If you have no pre-emphasis on the transmitter and a low pass filter on the receiver, you end up with a situation like this.</a:t>
            </a:r>
          </a:p>
          <a:p>
            <a:endParaRPr lang="en-US" baseline="0" dirty="0" smtClean="0"/>
          </a:p>
          <a:p>
            <a:r>
              <a:rPr lang="en-US" baseline="0" dirty="0" smtClean="0"/>
              <a:t>This is an actual signal captured on the air.  The higher audio tone is considerably weaker than the lower frequency.</a:t>
            </a:r>
            <a:endParaRPr lang="en-US" dirty="0"/>
          </a:p>
        </p:txBody>
      </p:sp>
      <p:sp>
        <p:nvSpPr>
          <p:cNvPr id="4" name="Slide Number Placeholder 3"/>
          <p:cNvSpPr>
            <a:spLocks noGrp="1"/>
          </p:cNvSpPr>
          <p:nvPr>
            <p:ph type="sldNum" sz="quarter" idx="10"/>
          </p:nvPr>
        </p:nvSpPr>
        <p:spPr/>
        <p:txBody>
          <a:bodyPr/>
          <a:lstStyle/>
          <a:p>
            <a:fld id="{609CC74B-D03B-420D-808B-C7148B11C959}" type="slidenum">
              <a:rPr lang="en-US" smtClean="0"/>
              <a:t>41</a:t>
            </a:fld>
            <a:endParaRPr lang="en-US"/>
          </a:p>
        </p:txBody>
      </p:sp>
    </p:spTree>
    <p:extLst>
      <p:ext uri="{BB962C8B-B14F-4D97-AF65-F5344CB8AC3E}">
        <p14:creationId xmlns:p14="http://schemas.microsoft.com/office/powerpoint/2010/main" val="1400447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opposite situation.</a:t>
            </a:r>
          </a:p>
          <a:p>
            <a:endParaRPr lang="en-US" dirty="0" smtClean="0"/>
          </a:p>
          <a:p>
            <a:r>
              <a:rPr lang="en-US" dirty="0" smtClean="0"/>
              <a:t>The transmitter has pre-emphasis and boosts</a:t>
            </a:r>
            <a:r>
              <a:rPr lang="en-US" baseline="0" dirty="0" smtClean="0"/>
              <a:t> the higher audio frequency.</a:t>
            </a:r>
          </a:p>
          <a:p>
            <a:endParaRPr lang="en-US" baseline="0" dirty="0" smtClean="0"/>
          </a:p>
          <a:p>
            <a:r>
              <a:rPr lang="en-US" baseline="0" dirty="0" smtClean="0"/>
              <a:t>On the receiving end there is no de-emphasis.   As a result, the higher audio tone is stronger.</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09CC74B-D03B-420D-808B-C7148B11C959}" type="slidenum">
              <a:rPr lang="en-US" smtClean="0"/>
              <a:t>42</a:t>
            </a:fld>
            <a:endParaRPr lang="en-US"/>
          </a:p>
        </p:txBody>
      </p:sp>
    </p:spTree>
    <p:extLst>
      <p:ext uri="{BB962C8B-B14F-4D97-AF65-F5344CB8AC3E}">
        <p14:creationId xmlns:p14="http://schemas.microsoft.com/office/powerpoint/2010/main" val="139744374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either mismatch case,  the</a:t>
            </a:r>
            <a:r>
              <a:rPr lang="en-US" baseline="0" dirty="0" smtClean="0"/>
              <a:t> demodulator has a difficult time rapidly deciding which tone is stronger and it is less reliable.</a:t>
            </a:r>
            <a:endParaRPr lang="en-US" dirty="0" smtClean="0"/>
          </a:p>
          <a:p>
            <a:endParaRPr lang="en-US" dirty="0" smtClean="0"/>
          </a:p>
          <a:p>
            <a:r>
              <a:rPr lang="en-US" dirty="0" smtClean="0"/>
              <a:t>My first</a:t>
            </a:r>
            <a:r>
              <a:rPr lang="en-US" baseline="0" dirty="0" smtClean="0"/>
              <a:t> attempt at improvement was to add automatic gain control so both would get normalized to the same range.</a:t>
            </a:r>
            <a:endParaRPr lang="en-US" dirty="0" smtClean="0"/>
          </a:p>
          <a:p>
            <a:endParaRPr lang="en-US" dirty="0" smtClean="0"/>
          </a:p>
          <a:p>
            <a:r>
              <a:rPr lang="en-US" dirty="0" smtClean="0"/>
              <a:t>Results were better but AGC  takes time to adjust and can get thrown off by bursts of noise.</a:t>
            </a:r>
          </a:p>
          <a:p>
            <a:endParaRPr lang="en-US" dirty="0"/>
          </a:p>
        </p:txBody>
      </p:sp>
      <p:sp>
        <p:nvSpPr>
          <p:cNvPr id="4" name="Slide Number Placeholder 3"/>
          <p:cNvSpPr>
            <a:spLocks noGrp="1"/>
          </p:cNvSpPr>
          <p:nvPr>
            <p:ph type="sldNum" sz="quarter" idx="10"/>
          </p:nvPr>
        </p:nvSpPr>
        <p:spPr/>
        <p:txBody>
          <a:bodyPr/>
          <a:lstStyle/>
          <a:p>
            <a:fld id="{609CC74B-D03B-420D-808B-C7148B11C959}" type="slidenum">
              <a:rPr lang="en-US" smtClean="0"/>
              <a:t>43</a:t>
            </a:fld>
            <a:endParaRPr lang="en-US"/>
          </a:p>
        </p:txBody>
      </p:sp>
    </p:spTree>
    <p:extLst>
      <p:ext uri="{BB962C8B-B14F-4D97-AF65-F5344CB8AC3E}">
        <p14:creationId xmlns:p14="http://schemas.microsoft.com/office/powerpoint/2010/main" val="39558261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brute force approach would be to use multiple demodulators in parallel.</a:t>
            </a:r>
          </a:p>
          <a:p>
            <a:endParaRPr lang="en-US" baseline="0" dirty="0" smtClean="0"/>
          </a:p>
          <a:p>
            <a:r>
              <a:rPr lang="en-US" baseline="0" dirty="0" smtClean="0"/>
              <a:t>Different filters in front of them would compensate for the various cases of the two tones being out of balance.</a:t>
            </a:r>
          </a:p>
          <a:p>
            <a:endParaRPr lang="en-US" baseline="0" dirty="0" smtClean="0"/>
          </a:p>
          <a:p>
            <a:r>
              <a:rPr lang="en-US" baseline="0" dirty="0" smtClean="0"/>
              <a:t>Duplicates, arriving at nearly the same time, would be removed.</a:t>
            </a:r>
          </a:p>
          <a:p>
            <a:endParaRPr lang="en-US" baseline="0" dirty="0" smtClean="0"/>
          </a:p>
          <a:p>
            <a:r>
              <a:rPr lang="en-US" baseline="0" dirty="0" smtClean="0"/>
              <a:t>The demodulator is compute intensive using hundreds of multiplies and adds for every audio sample.  Running three, like this, would triple the CPU power demand.</a:t>
            </a:r>
          </a:p>
        </p:txBody>
      </p:sp>
      <p:sp>
        <p:nvSpPr>
          <p:cNvPr id="4" name="Slide Number Placeholder 3"/>
          <p:cNvSpPr>
            <a:spLocks noGrp="1"/>
          </p:cNvSpPr>
          <p:nvPr>
            <p:ph type="sldNum" sz="quarter" idx="10"/>
          </p:nvPr>
        </p:nvSpPr>
        <p:spPr/>
        <p:txBody>
          <a:bodyPr/>
          <a:lstStyle/>
          <a:p>
            <a:fld id="{609CC74B-D03B-420D-808B-C7148B11C959}" type="slidenum">
              <a:rPr lang="en-US" smtClean="0"/>
              <a:t>44</a:t>
            </a:fld>
            <a:endParaRPr lang="en-US"/>
          </a:p>
        </p:txBody>
      </p:sp>
    </p:spTree>
    <p:extLst>
      <p:ext uri="{BB962C8B-B14F-4D97-AF65-F5344CB8AC3E}">
        <p14:creationId xmlns:p14="http://schemas.microsoft.com/office/powerpoint/2010/main" val="32542521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baseline="0" dirty="0" smtClean="0"/>
              <a:t>I used a variation on the theme where differing amounts of gain are applied to one of the amplitudes after the computationally intensive part.</a:t>
            </a:r>
          </a:p>
          <a:p>
            <a:endParaRPr lang="en-US" baseline="0" dirty="0" smtClean="0"/>
          </a:p>
          <a:p>
            <a:r>
              <a:rPr lang="en-US" baseline="0" dirty="0" smtClean="0"/>
              <a:t>In this case, one of the outputs worked better for Track 1 and the other worked better for Track 2.</a:t>
            </a:r>
          </a:p>
          <a:p>
            <a:endParaRPr lang="en-US" dirty="0"/>
          </a:p>
        </p:txBody>
      </p:sp>
      <p:sp>
        <p:nvSpPr>
          <p:cNvPr id="4" name="Slide Number Placeholder 3"/>
          <p:cNvSpPr>
            <a:spLocks noGrp="1"/>
          </p:cNvSpPr>
          <p:nvPr>
            <p:ph type="sldNum" sz="quarter" idx="10"/>
          </p:nvPr>
        </p:nvSpPr>
        <p:spPr/>
        <p:txBody>
          <a:bodyPr/>
          <a:lstStyle/>
          <a:p>
            <a:fld id="{609CC74B-D03B-420D-808B-C7148B11C959}" type="slidenum">
              <a:rPr lang="en-US" smtClean="0"/>
              <a:t>45</a:t>
            </a:fld>
            <a:endParaRPr lang="en-US"/>
          </a:p>
        </p:txBody>
      </p:sp>
    </p:spTree>
    <p:extLst>
      <p:ext uri="{BB962C8B-B14F-4D97-AF65-F5344CB8AC3E}">
        <p14:creationId xmlns:p14="http://schemas.microsoft.com/office/powerpoint/2010/main" val="32542521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a:t>
            </a:r>
            <a:r>
              <a:rPr lang="en-US" baseline="0" dirty="0" smtClean="0"/>
              <a:t> would be the best gains to boost the higher frequency?</a:t>
            </a:r>
          </a:p>
          <a:p>
            <a:endParaRPr lang="en-US" baseline="0" dirty="0" smtClean="0"/>
          </a:p>
          <a:p>
            <a:r>
              <a:rPr lang="en-US" baseline="0" dirty="0" smtClean="0"/>
              <a:t>I did a little experiment, using various gains, and counting the number of packets decoded.</a:t>
            </a:r>
          </a:p>
          <a:p>
            <a:endParaRPr lang="en-US" baseline="0" dirty="0" smtClean="0"/>
          </a:p>
          <a:p>
            <a:r>
              <a:rPr lang="en-US" baseline="0" dirty="0" smtClean="0"/>
              <a:t>For track 1, we find the optimal gain is about </a:t>
            </a:r>
            <a:r>
              <a:rPr lang="en-US" b="1" baseline="0" dirty="0" smtClean="0"/>
              <a:t>minus </a:t>
            </a:r>
            <a:r>
              <a:rPr lang="en-US" baseline="0" dirty="0" smtClean="0"/>
              <a:t>1.5 </a:t>
            </a:r>
            <a:r>
              <a:rPr lang="en-US" baseline="0" dirty="0" err="1" smtClean="0"/>
              <a:t>dB.</a:t>
            </a:r>
            <a:r>
              <a:rPr lang="en-US" baseline="0" dirty="0" smtClean="0"/>
              <a:t>   </a:t>
            </a:r>
          </a:p>
          <a:p>
            <a:endParaRPr lang="en-US" baseline="0" dirty="0" smtClean="0"/>
          </a:p>
          <a:p>
            <a:r>
              <a:rPr lang="en-US" baseline="0" dirty="0" smtClean="0"/>
              <a:t>For track 2, about 7.5 is the best.</a:t>
            </a:r>
            <a:endParaRPr lang="en-US" dirty="0"/>
          </a:p>
        </p:txBody>
      </p:sp>
      <p:sp>
        <p:nvSpPr>
          <p:cNvPr id="4" name="Slide Number Placeholder 3"/>
          <p:cNvSpPr>
            <a:spLocks noGrp="1"/>
          </p:cNvSpPr>
          <p:nvPr>
            <p:ph type="sldNum" sz="quarter" idx="10"/>
          </p:nvPr>
        </p:nvSpPr>
        <p:spPr/>
        <p:txBody>
          <a:bodyPr/>
          <a:lstStyle/>
          <a:p>
            <a:fld id="{609CC74B-D03B-420D-808B-C7148B11C959}" type="slidenum">
              <a:rPr lang="en-US" smtClean="0"/>
              <a:t>46</a:t>
            </a:fld>
            <a:endParaRPr lang="en-US"/>
          </a:p>
        </p:txBody>
      </p:sp>
    </p:spTree>
    <p:extLst>
      <p:ext uri="{BB962C8B-B14F-4D97-AF65-F5344CB8AC3E}">
        <p14:creationId xmlns:p14="http://schemas.microsoft.com/office/powerpoint/2010/main" val="247941903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a:t>
            </a:r>
            <a:r>
              <a:rPr lang="en-US" baseline="0" dirty="0" smtClean="0"/>
              <a:t> the right side we have an indication of which decoders were successful.   The vertical bar means an error free frame was received.  An underscore means failure.</a:t>
            </a:r>
          </a:p>
          <a:p>
            <a:endParaRPr lang="en-US" baseline="0" dirty="0" smtClean="0"/>
          </a:p>
          <a:p>
            <a:r>
              <a:rPr lang="en-US" baseline="0" dirty="0" smtClean="0"/>
              <a:t>In the first example, a frame from Track 1 does better with the lower gains on the higher frequency.</a:t>
            </a:r>
          </a:p>
          <a:p>
            <a:endParaRPr lang="en-US" baseline="0" dirty="0" smtClean="0"/>
          </a:p>
          <a:p>
            <a:r>
              <a:rPr lang="en-US" baseline="0" dirty="0" smtClean="0"/>
              <a:t>In the second example, a frame, from Track 2 does better with higher gains.</a:t>
            </a:r>
          </a:p>
          <a:p>
            <a:endParaRPr lang="en-US" baseline="0" dirty="0" smtClean="0"/>
          </a:p>
          <a:p>
            <a:r>
              <a:rPr lang="en-US" baseline="0" dirty="0" smtClean="0"/>
              <a:t>The best performing demodulators all use some variation on this theme where multiple parallel decoders are used to compensate for the mismatched amplitudes of the two tones.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09CC74B-D03B-420D-808B-C7148B11C959}" type="slidenum">
              <a:rPr lang="en-US" smtClean="0"/>
              <a:t>47</a:t>
            </a:fld>
            <a:endParaRPr lang="en-US"/>
          </a:p>
        </p:txBody>
      </p:sp>
    </p:spTree>
    <p:extLst>
      <p:ext uri="{BB962C8B-B14F-4D97-AF65-F5344CB8AC3E}">
        <p14:creationId xmlns:p14="http://schemas.microsoft.com/office/powerpoint/2010/main" val="226534667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 an old proverb, “</a:t>
            </a:r>
            <a:r>
              <a:rPr lang="en-US" i="1" dirty="0" smtClean="0"/>
              <a:t>One bad apple spoils the barrel</a:t>
            </a:r>
            <a:r>
              <a:rPr lang="en-US" dirty="0" smtClean="0"/>
              <a:t>,” which applies to AX.25 frames used for APRS and traditional packet radio.  </a:t>
            </a:r>
          </a:p>
          <a:p>
            <a:endParaRPr lang="en-US" dirty="0" smtClean="0"/>
          </a:p>
          <a:p>
            <a:r>
              <a:rPr lang="en-US" dirty="0" smtClean="0"/>
              <a:t>If one bit gets corrupted, the frame check sequence</a:t>
            </a:r>
            <a:r>
              <a:rPr lang="en-US" baseline="0" dirty="0" smtClean="0"/>
              <a:t> is wrong and the frame is discarded.</a:t>
            </a:r>
          </a:p>
          <a:p>
            <a:endParaRPr lang="en-US" baseline="0" dirty="0" smtClean="0"/>
          </a:p>
          <a:p>
            <a:r>
              <a:rPr lang="en-US" baseline="0" dirty="0" smtClean="0"/>
              <a:t>In the traditional connected mode packet, the TNC will retry several times.   With APRS,  it’s just gone.</a:t>
            </a:r>
            <a:endParaRPr lang="en-US" dirty="0" smtClean="0"/>
          </a:p>
        </p:txBody>
      </p:sp>
      <p:sp>
        <p:nvSpPr>
          <p:cNvPr id="4" name="Slide Number Placeholder 3"/>
          <p:cNvSpPr>
            <a:spLocks noGrp="1"/>
          </p:cNvSpPr>
          <p:nvPr>
            <p:ph type="sldNum" sz="quarter" idx="10"/>
          </p:nvPr>
        </p:nvSpPr>
        <p:spPr/>
        <p:txBody>
          <a:bodyPr/>
          <a:lstStyle/>
          <a:p>
            <a:fld id="{609CC74B-D03B-420D-808B-C7148B11C959}" type="slidenum">
              <a:rPr lang="en-US" smtClean="0"/>
              <a:t>48</a:t>
            </a:fld>
            <a:endParaRPr lang="en-US"/>
          </a:p>
        </p:txBody>
      </p:sp>
    </p:spTree>
    <p:extLst>
      <p:ext uri="{BB962C8B-B14F-4D97-AF65-F5344CB8AC3E}">
        <p14:creationId xmlns:p14="http://schemas.microsoft.com/office/powerpoint/2010/main" val="164774067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For single bit errors, we can try to invert each of the bits – one at a time! – and recalculate the FCS.   My experimentation found this recovered a lot of packets that would normally be discarded. </a:t>
            </a:r>
            <a:endParaRPr lang="en-US" dirty="0"/>
          </a:p>
        </p:txBody>
      </p:sp>
      <p:sp>
        <p:nvSpPr>
          <p:cNvPr id="4" name="Slide Number Placeholder 3"/>
          <p:cNvSpPr>
            <a:spLocks noGrp="1"/>
          </p:cNvSpPr>
          <p:nvPr>
            <p:ph type="sldNum" sz="quarter" idx="10"/>
          </p:nvPr>
        </p:nvSpPr>
        <p:spPr/>
        <p:txBody>
          <a:bodyPr/>
          <a:lstStyle/>
          <a:p>
            <a:fld id="{609CC74B-D03B-420D-808B-C7148B11C959}" type="slidenum">
              <a:rPr lang="en-US" smtClean="0"/>
              <a:t>49</a:t>
            </a:fld>
            <a:endParaRPr lang="en-US"/>
          </a:p>
        </p:txBody>
      </p:sp>
    </p:spTree>
    <p:extLst>
      <p:ext uri="{BB962C8B-B14F-4D97-AF65-F5344CB8AC3E}">
        <p14:creationId xmlns:p14="http://schemas.microsoft.com/office/powerpoint/2010/main" val="1719224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 indent="0">
              <a:buNone/>
            </a:pPr>
            <a:endParaRPr lang="en-US" dirty="0" smtClean="0"/>
          </a:p>
          <a:p>
            <a:pPr marL="45720" indent="0">
              <a:buNone/>
            </a:pPr>
            <a:r>
              <a:rPr lang="en-US" dirty="0" smtClean="0"/>
              <a:t>In 1978</a:t>
            </a:r>
            <a:r>
              <a:rPr lang="en-US" baseline="0" dirty="0" smtClean="0"/>
              <a:t> Canadian hams began experimenting with a much different method of sending data over the air.</a:t>
            </a:r>
          </a:p>
          <a:p>
            <a:pPr marL="45720" indent="0">
              <a:buNone/>
            </a:pPr>
            <a:endParaRPr lang="en-US" baseline="0" dirty="0" smtClean="0"/>
          </a:p>
          <a:p>
            <a:pPr marL="45720" indent="0">
              <a:buNone/>
            </a:pPr>
            <a:r>
              <a:rPr lang="en-US" baseline="0" dirty="0" smtClean="0"/>
              <a:t>Rather than keeping the transmitter on and sending one character at a time, it was sent in a short package (or “packet”).</a:t>
            </a:r>
          </a:p>
          <a:p>
            <a:pPr marL="45720" indent="0">
              <a:buNone/>
            </a:pPr>
            <a:endParaRPr lang="en-US" baseline="0" dirty="0" smtClean="0"/>
          </a:p>
          <a:p>
            <a:pPr marL="45720" indent="0">
              <a:buNone/>
            </a:pPr>
            <a:r>
              <a:rPr lang="en-US" baseline="0" dirty="0" smtClean="0"/>
              <a:t>Each transmission contained:   (explain these …)</a:t>
            </a:r>
            <a:endParaRPr lang="en-US" dirty="0" smtClean="0"/>
          </a:p>
          <a:p>
            <a:pPr marL="45720" indent="0">
              <a:buNone/>
            </a:pPr>
            <a:endParaRPr lang="en-US" dirty="0" smtClean="0"/>
          </a:p>
          <a:p>
            <a:pPr marL="45720" indent="0">
              <a:buNone/>
            </a:pPr>
            <a:r>
              <a:rPr lang="en-US" dirty="0" smtClean="0"/>
              <a:t>Source address. (e.g. ham </a:t>
            </a:r>
            <a:r>
              <a:rPr lang="en-US" dirty="0" err="1" smtClean="0"/>
              <a:t>callsign</a:t>
            </a:r>
            <a:r>
              <a:rPr lang="en-US" dirty="0" smtClean="0"/>
              <a:t>)</a:t>
            </a:r>
          </a:p>
          <a:p>
            <a:pPr marL="45720" indent="0">
              <a:buNone/>
            </a:pPr>
            <a:r>
              <a:rPr lang="en-US" dirty="0" smtClean="0"/>
              <a:t>Destination address.</a:t>
            </a:r>
          </a:p>
          <a:p>
            <a:pPr marL="45720" indent="0">
              <a:buNone/>
            </a:pPr>
            <a:r>
              <a:rPr lang="en-US" dirty="0" smtClean="0"/>
              <a:t>Optional repeater addresses.</a:t>
            </a:r>
          </a:p>
          <a:p>
            <a:pPr marL="45720" indent="0">
              <a:buNone/>
            </a:pPr>
            <a:r>
              <a:rPr lang="en-US" dirty="0" smtClean="0"/>
              <a:t>Control / protocol bytes.</a:t>
            </a:r>
          </a:p>
          <a:p>
            <a:pPr marL="45720" indent="0">
              <a:buNone/>
            </a:pPr>
            <a:r>
              <a:rPr lang="en-US" dirty="0" smtClean="0"/>
              <a:t>Information part.</a:t>
            </a:r>
          </a:p>
          <a:p>
            <a:pPr marL="45720" indent="0">
              <a:buNone/>
            </a:pPr>
            <a:r>
              <a:rPr lang="en-US" dirty="0" smtClean="0"/>
              <a:t>Error checking  (FCS, CRC).</a:t>
            </a:r>
          </a:p>
          <a:p>
            <a:endParaRPr lang="en-US" dirty="0" smtClean="0"/>
          </a:p>
          <a:p>
            <a:endParaRPr lang="en-US" dirty="0" smtClean="0"/>
          </a:p>
          <a:p>
            <a:endParaRPr lang="en-US" dirty="0" smtClean="0"/>
          </a:p>
          <a:p>
            <a:r>
              <a:rPr lang="en-US" dirty="0" smtClean="0"/>
              <a:t>[[ Why</a:t>
            </a:r>
            <a:r>
              <a:rPr lang="en-US" baseline="0" dirty="0" smtClean="0"/>
              <a:t> is part of this in some other language?  (Looks like German.)</a:t>
            </a:r>
          </a:p>
          <a:p>
            <a:r>
              <a:rPr lang="en-US" baseline="0" dirty="0" smtClean="0"/>
              <a:t>This is what I found in the Power Point clip art collection and never went back to fix it.  ]]</a:t>
            </a:r>
            <a:endParaRPr lang="en-US" dirty="0"/>
          </a:p>
        </p:txBody>
      </p:sp>
      <p:sp>
        <p:nvSpPr>
          <p:cNvPr id="4" name="Slide Number Placeholder 3"/>
          <p:cNvSpPr>
            <a:spLocks noGrp="1"/>
          </p:cNvSpPr>
          <p:nvPr>
            <p:ph type="sldNum" sz="quarter" idx="10"/>
          </p:nvPr>
        </p:nvSpPr>
        <p:spPr/>
        <p:txBody>
          <a:bodyPr/>
          <a:lstStyle/>
          <a:p>
            <a:fld id="{609CC74B-D03B-420D-808B-C7148B11C959}" type="slidenum">
              <a:rPr lang="en-US" smtClean="0"/>
              <a:t>5</a:t>
            </a:fld>
            <a:endParaRPr lang="en-US"/>
          </a:p>
        </p:txBody>
      </p:sp>
    </p:spTree>
    <p:extLst>
      <p:ext uri="{BB962C8B-B14F-4D97-AF65-F5344CB8AC3E}">
        <p14:creationId xmlns:p14="http://schemas.microsoft.com/office/powerpoint/2010/main" val="63963508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There is one little problem with flipping various bits trying to find a valid FCS.  If we invert</a:t>
            </a:r>
            <a:r>
              <a:rPr lang="en-US" b="0" baseline="0" dirty="0" smtClean="0"/>
              <a:t> one of the bits that was not corrupted we sometimes still get a good CRC</a:t>
            </a:r>
            <a:r>
              <a:rPr lang="en-US" b="0" dirty="0" smtClean="0"/>
              <a:t>.  </a:t>
            </a:r>
            <a:r>
              <a:rPr lang="en-US" b="0" dirty="0" err="1" smtClean="0"/>
              <a:t>Callsigns</a:t>
            </a:r>
            <a:r>
              <a:rPr lang="en-US" b="0" dirty="0" smtClean="0"/>
              <a:t> contain punctuation characters.  The information part has unprintable characters.  </a:t>
            </a:r>
          </a:p>
          <a:p>
            <a:endParaRPr lang="en-US" dirty="0" smtClean="0"/>
          </a:p>
          <a:p>
            <a:r>
              <a:rPr lang="en-US" dirty="0" smtClean="0"/>
              <a:t>The reason is that –</a:t>
            </a:r>
          </a:p>
          <a:p>
            <a:endParaRPr lang="en-US" dirty="0" smtClean="0"/>
          </a:p>
          <a:p>
            <a:r>
              <a:rPr lang="en-US" dirty="0" smtClean="0"/>
              <a:t>The 16 bit FCS has 65,536 different possible values.  Even if totally random data goes into the checking process, you will end up with a valid FCS one out of every 65,536 times.  </a:t>
            </a:r>
          </a:p>
          <a:p>
            <a:endParaRPr lang="en-US" dirty="0" smtClean="0"/>
          </a:p>
          <a:p>
            <a:r>
              <a:rPr lang="en-US" dirty="0" smtClean="0"/>
              <a:t>When you try hundreds of bit flipping combinations and process lots of packets, a fair number will just happen to get past the FCS check and produce bad data.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609CC74B-D03B-420D-808B-C7148B11C959}" type="slidenum">
              <a:rPr lang="en-US" smtClean="0"/>
              <a:t>50</a:t>
            </a:fld>
            <a:endParaRPr lang="en-US"/>
          </a:p>
        </p:txBody>
      </p:sp>
    </p:spTree>
    <p:extLst>
      <p:ext uri="{BB962C8B-B14F-4D97-AF65-F5344CB8AC3E}">
        <p14:creationId xmlns:p14="http://schemas.microsoft.com/office/powerpoint/2010/main" val="4831289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After applying this extra step of sanity checking, no bad data was visually observed for the single bit fixing case.  In very large sample sizes, there were a few cases of bad data getting thru when flipping more than one adjacent bit.  Obvious errors are fairly common when flipping two non-adjacent bits. </a:t>
            </a:r>
          </a:p>
          <a:p>
            <a:endParaRPr lang="en-US" dirty="0"/>
          </a:p>
        </p:txBody>
      </p:sp>
      <p:sp>
        <p:nvSpPr>
          <p:cNvPr id="4" name="Slide Number Placeholder 3"/>
          <p:cNvSpPr>
            <a:spLocks noGrp="1"/>
          </p:cNvSpPr>
          <p:nvPr>
            <p:ph type="sldNum" sz="quarter" idx="10"/>
          </p:nvPr>
        </p:nvSpPr>
        <p:spPr/>
        <p:txBody>
          <a:bodyPr/>
          <a:lstStyle/>
          <a:p>
            <a:fld id="{609CC74B-D03B-420D-808B-C7148B11C959}" type="slidenum">
              <a:rPr lang="en-US" smtClean="0"/>
              <a:t>51</a:t>
            </a:fld>
            <a:endParaRPr lang="en-US"/>
          </a:p>
        </p:txBody>
      </p:sp>
    </p:spTree>
    <p:extLst>
      <p:ext uri="{BB962C8B-B14F-4D97-AF65-F5344CB8AC3E}">
        <p14:creationId xmlns:p14="http://schemas.microsoft.com/office/powerpoint/2010/main" val="286698630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latin typeface="+mn-lt"/>
              <a:cs typeface="+mn-cs"/>
            </a:endParaRPr>
          </a:p>
          <a:p>
            <a:endParaRPr lang="en-US" baseline="0" dirty="0" smtClean="0">
              <a:latin typeface="+mn-lt"/>
              <a:cs typeface="+mn-cs"/>
            </a:endParaRPr>
          </a:p>
          <a:p>
            <a:endParaRPr lang="en-US" baseline="0" dirty="0" smtClean="0">
              <a:latin typeface="+mn-lt"/>
              <a:cs typeface="+mn-cs"/>
            </a:endParaRPr>
          </a:p>
          <a:p>
            <a:endParaRPr lang="en-US" dirty="0" smtClean="0">
              <a:latin typeface="Courier New" panose="02070309020205020404" pitchFamily="49" charset="0"/>
              <a:cs typeface="Courier New" panose="02070309020205020404" pitchFamily="49" charset="0"/>
            </a:endParaRPr>
          </a:p>
          <a:p>
            <a:endParaRPr lang="en-US" dirty="0"/>
          </a:p>
        </p:txBody>
      </p:sp>
      <p:sp>
        <p:nvSpPr>
          <p:cNvPr id="4" name="Slide Number Placeholder 3"/>
          <p:cNvSpPr>
            <a:spLocks noGrp="1"/>
          </p:cNvSpPr>
          <p:nvPr>
            <p:ph type="sldNum" sz="quarter" idx="10"/>
          </p:nvPr>
        </p:nvSpPr>
        <p:spPr/>
        <p:txBody>
          <a:bodyPr/>
          <a:lstStyle/>
          <a:p>
            <a:fld id="{609CC74B-D03B-420D-808B-C7148B11C959}" type="slidenum">
              <a:rPr lang="en-US" smtClean="0"/>
              <a:t>52</a:t>
            </a:fld>
            <a:endParaRPr lang="en-US"/>
          </a:p>
        </p:txBody>
      </p:sp>
    </p:spTree>
    <p:extLst>
      <p:ext uri="{BB962C8B-B14F-4D97-AF65-F5344CB8AC3E}">
        <p14:creationId xmlns:p14="http://schemas.microsoft.com/office/powerpoint/2010/main" val="308360919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Ignore</a:t>
            </a:r>
            <a:r>
              <a:rPr lang="en-US" baseline="0" dirty="0" smtClean="0"/>
              <a:t> the advice from all those Packet Radio / APRS  tutorials written 15 or 20 years ago.</a:t>
            </a:r>
          </a:p>
          <a:p>
            <a:endParaRPr lang="en-US" baseline="0" dirty="0" smtClean="0"/>
          </a:p>
          <a:p>
            <a:r>
              <a:rPr lang="en-US" baseline="0" dirty="0" smtClean="0"/>
              <a:t>They will tell you need to spend a substantial amount of money on special hardware.</a:t>
            </a:r>
          </a:p>
          <a:p>
            <a:endParaRPr lang="en-US" baseline="0" dirty="0" smtClean="0"/>
          </a:p>
          <a:p>
            <a:r>
              <a:rPr lang="en-US" baseline="0" dirty="0" smtClean="0"/>
              <a:t>If software TNCs are mentioned at all, they are dismissed as having poor performance.</a:t>
            </a:r>
          </a:p>
          <a:p>
            <a:endParaRPr lang="en-US" baseline="0" dirty="0" smtClean="0"/>
          </a:p>
          <a:p>
            <a:endParaRPr lang="en-US" baseline="0" dirty="0" smtClean="0"/>
          </a:p>
          <a:p>
            <a:r>
              <a:rPr lang="en-US" baseline="0" dirty="0" smtClean="0"/>
              <a:t>Nowadays the newer software TNCs have left the 1980’s style hardware behind in the dust.  They have better performance, more features, and lower cost.</a:t>
            </a:r>
            <a:endParaRPr lang="en-US" dirty="0"/>
          </a:p>
        </p:txBody>
      </p:sp>
      <p:sp>
        <p:nvSpPr>
          <p:cNvPr id="4" name="Slide Number Placeholder 3"/>
          <p:cNvSpPr>
            <a:spLocks noGrp="1"/>
          </p:cNvSpPr>
          <p:nvPr>
            <p:ph type="sldNum" sz="quarter" idx="10"/>
          </p:nvPr>
        </p:nvSpPr>
        <p:spPr/>
        <p:txBody>
          <a:bodyPr/>
          <a:lstStyle/>
          <a:p>
            <a:fld id="{609CC74B-D03B-420D-808B-C7148B11C959}" type="slidenum">
              <a:rPr lang="en-US" smtClean="0"/>
              <a:t>53</a:t>
            </a:fld>
            <a:endParaRPr lang="en-US"/>
          </a:p>
        </p:txBody>
      </p:sp>
    </p:spTree>
    <p:extLst>
      <p:ext uri="{BB962C8B-B14F-4D97-AF65-F5344CB8AC3E}">
        <p14:creationId xmlns:p14="http://schemas.microsoft.com/office/powerpoint/2010/main" val="308360919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9CC74B-D03B-420D-808B-C7148B11C959}" type="slidenum">
              <a:rPr lang="en-US" smtClean="0"/>
              <a:t>54</a:t>
            </a:fld>
            <a:endParaRPr lang="en-US"/>
          </a:p>
        </p:txBody>
      </p:sp>
    </p:spTree>
    <p:extLst>
      <p:ext uri="{BB962C8B-B14F-4D97-AF65-F5344CB8AC3E}">
        <p14:creationId xmlns:p14="http://schemas.microsoft.com/office/powerpoint/2010/main" val="403446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With RTTY we had only a simple</a:t>
            </a:r>
            <a:r>
              <a:rPr lang="en-US" baseline="0" dirty="0" smtClean="0"/>
              <a:t> modem to convert between digital data and audio tones.  When a key was pressed the corresponding code was sent immediately.</a:t>
            </a:r>
          </a:p>
          <a:p>
            <a:endParaRPr lang="en-US" baseline="0" dirty="0" smtClean="0"/>
          </a:p>
          <a:p>
            <a:r>
              <a:rPr lang="en-US" dirty="0" smtClean="0"/>
              <a:t>We now</a:t>
            </a:r>
            <a:r>
              <a:rPr lang="en-US" baseline="0" dirty="0" smtClean="0"/>
              <a:t> have some brains in between the terminal and modem to implement the protocol used over the air.</a:t>
            </a:r>
          </a:p>
          <a:p>
            <a:endParaRPr lang="en-US" baseline="0" dirty="0" smtClean="0"/>
          </a:p>
          <a:p>
            <a:r>
              <a:rPr lang="en-US" baseline="0" dirty="0" smtClean="0"/>
              <a:t>This device is called a Terminal Node Controller   (TNC).</a:t>
            </a:r>
          </a:p>
          <a:p>
            <a:endParaRPr lang="en-US" baseline="0" dirty="0" smtClean="0"/>
          </a:p>
          <a:p>
            <a:r>
              <a:rPr lang="en-US" baseline="0" dirty="0" smtClean="0"/>
              <a:t>The operator could take a while to compose a message but the complete message gets sent in a short burst.</a:t>
            </a:r>
            <a:endParaRPr lang="en-US" dirty="0"/>
          </a:p>
        </p:txBody>
      </p:sp>
      <p:sp>
        <p:nvSpPr>
          <p:cNvPr id="4" name="Slide Number Placeholder 3"/>
          <p:cNvSpPr>
            <a:spLocks noGrp="1"/>
          </p:cNvSpPr>
          <p:nvPr>
            <p:ph type="sldNum" sz="quarter" idx="10"/>
          </p:nvPr>
        </p:nvSpPr>
        <p:spPr/>
        <p:txBody>
          <a:bodyPr/>
          <a:lstStyle/>
          <a:p>
            <a:fld id="{609CC74B-D03B-420D-808B-C7148B11C959}" type="slidenum">
              <a:rPr lang="en-US" smtClean="0"/>
              <a:t>6</a:t>
            </a:fld>
            <a:endParaRPr lang="en-US"/>
          </a:p>
        </p:txBody>
      </p:sp>
    </p:spTree>
    <p:extLst>
      <p:ext uri="{BB962C8B-B14F-4D97-AF65-F5344CB8AC3E}">
        <p14:creationId xmlns:p14="http://schemas.microsoft.com/office/powerpoint/2010/main" val="12719560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new approach offers many advantages.</a:t>
            </a:r>
            <a:r>
              <a:rPr lang="en-US" baseline="0" dirty="0" smtClean="0"/>
              <a:t>   </a:t>
            </a:r>
          </a:p>
          <a:p>
            <a:endParaRPr lang="en-US" baseline="0" dirty="0" smtClean="0"/>
          </a:p>
          <a:p>
            <a:pPr marL="171450" indent="-171450">
              <a:buFontTx/>
              <a:buChar char="-"/>
            </a:pPr>
            <a:r>
              <a:rPr lang="en-US" baseline="0" dirty="0" smtClean="0"/>
              <a:t>Rather than tying up a radio channel with one person typing a character at a time, a message could be sent in a short burst.</a:t>
            </a:r>
          </a:p>
          <a:p>
            <a:pPr marL="171450" indent="-171450">
              <a:buFontTx/>
              <a:buChar char="-"/>
            </a:pPr>
            <a:endParaRPr lang="en-US" baseline="0" dirty="0" smtClean="0"/>
          </a:p>
          <a:p>
            <a:pPr marL="171450" indent="-171450">
              <a:buFontTx/>
              <a:buChar char="-"/>
            </a:pPr>
            <a:r>
              <a:rPr lang="en-US" baseline="0" dirty="0" smtClean="0"/>
              <a:t>Each packet contains information about where it came from and where it should be going.</a:t>
            </a:r>
          </a:p>
          <a:p>
            <a:pPr marL="171450" indent="-171450">
              <a:buFontTx/>
              <a:buChar char="-"/>
            </a:pPr>
            <a:endParaRPr lang="en-US" baseline="0" dirty="0" smtClean="0"/>
          </a:p>
          <a:p>
            <a:pPr marL="171450" indent="-171450">
              <a:buFontTx/>
              <a:buChar char="-"/>
            </a:pPr>
            <a:r>
              <a:rPr lang="en-US" baseline="0" dirty="0" smtClean="0"/>
              <a:t>This allows many people to share one frequency.</a:t>
            </a:r>
          </a:p>
          <a:p>
            <a:pPr marL="171450" indent="-171450">
              <a:buFontTx/>
              <a:buChar char="-"/>
            </a:pPr>
            <a:endParaRPr lang="en-US" baseline="0" dirty="0" smtClean="0"/>
          </a:p>
          <a:p>
            <a:pPr marL="171450" indent="-171450">
              <a:buFontTx/>
              <a:buChar char="-"/>
            </a:pPr>
            <a:r>
              <a:rPr lang="en-US" baseline="0" dirty="0" smtClean="0"/>
              <a:t>Error detection provided confidence that the data was not corrupted.</a:t>
            </a:r>
          </a:p>
          <a:p>
            <a:pPr marL="171450" indent="-171450">
              <a:buFontTx/>
              <a:buChar char="-"/>
            </a:pPr>
            <a:endParaRPr lang="en-US" baseline="0" dirty="0" smtClean="0"/>
          </a:p>
          <a:p>
            <a:pPr marL="171450" indent="-171450">
              <a:buFontTx/>
              <a:buChar char="-"/>
            </a:pPr>
            <a:r>
              <a:rPr lang="en-US" baseline="0" dirty="0" smtClean="0"/>
              <a:t>The TNC would send acknowledgements when data was received correctly an perform retries when it doesn’t get thru the first time.</a:t>
            </a:r>
          </a:p>
          <a:p>
            <a:pPr marL="171450" indent="-171450">
              <a:buFontTx/>
              <a:buChar char="-"/>
            </a:pPr>
            <a:endParaRPr lang="en-US" baseline="0" dirty="0" smtClean="0"/>
          </a:p>
          <a:p>
            <a:pPr marL="171450" indent="-171450">
              <a:buFontTx/>
              <a:buChar char="-"/>
            </a:pPr>
            <a:r>
              <a:rPr lang="en-US" baseline="0" dirty="0" smtClean="0"/>
              <a:t>Data was not limited to printable characters.  You can send files such as JPEG images.</a:t>
            </a:r>
            <a:endParaRPr lang="en-US" dirty="0"/>
          </a:p>
        </p:txBody>
      </p:sp>
      <p:sp>
        <p:nvSpPr>
          <p:cNvPr id="4" name="Slide Number Placeholder 3"/>
          <p:cNvSpPr>
            <a:spLocks noGrp="1"/>
          </p:cNvSpPr>
          <p:nvPr>
            <p:ph type="sldNum" sz="quarter" idx="10"/>
          </p:nvPr>
        </p:nvSpPr>
        <p:spPr/>
        <p:txBody>
          <a:bodyPr/>
          <a:lstStyle/>
          <a:p>
            <a:fld id="{609CC74B-D03B-420D-808B-C7148B11C959}" type="slidenum">
              <a:rPr lang="en-US" smtClean="0"/>
              <a:t>7</a:t>
            </a:fld>
            <a:endParaRPr lang="en-US"/>
          </a:p>
        </p:txBody>
      </p:sp>
    </p:spTree>
    <p:extLst>
      <p:ext uri="{BB962C8B-B14F-4D97-AF65-F5344CB8AC3E}">
        <p14:creationId xmlns:p14="http://schemas.microsoft.com/office/powerpoint/2010/main" val="639635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panose="05000000000000000000" pitchFamily="2" charset="2"/>
              <a:buNone/>
            </a:pPr>
            <a:endParaRPr lang="en-US" dirty="0" smtClean="0"/>
          </a:p>
          <a:p>
            <a:pPr>
              <a:buFont typeface="Wingdings" panose="05000000000000000000" pitchFamily="2" charset="2"/>
              <a:buNone/>
            </a:pPr>
            <a:r>
              <a:rPr lang="en-US" dirty="0" smtClean="0"/>
              <a:t>American</a:t>
            </a:r>
            <a:r>
              <a:rPr lang="en-US" baseline="0" dirty="0" smtClean="0"/>
              <a:t> ham radio operators had a disadvantage.   The FCC did not allow the ASCII code to be used over ham radio until 1980.   Special permission was required to perform the same type of experimentation as the Canadians.</a:t>
            </a:r>
          </a:p>
          <a:p>
            <a:pPr>
              <a:buFont typeface="Wingdings" panose="05000000000000000000" pitchFamily="2" charset="2"/>
              <a:buNone/>
            </a:pPr>
            <a:endParaRPr lang="en-US" baseline="0" dirty="0" smtClean="0"/>
          </a:p>
          <a:p>
            <a:pPr>
              <a:buFont typeface="Wingdings" panose="05000000000000000000" pitchFamily="2" charset="2"/>
              <a:buNone/>
            </a:pPr>
            <a:r>
              <a:rPr lang="en-US" baseline="0" dirty="0" smtClean="0"/>
              <a:t>The </a:t>
            </a:r>
            <a:r>
              <a:rPr lang="en-US" baseline="0" dirty="0" err="1" smtClean="0"/>
              <a:t>Vancover</a:t>
            </a:r>
            <a:r>
              <a:rPr lang="en-US" baseline="0" dirty="0" smtClean="0"/>
              <a:t> Amateur Digital Communications Group made their design available as a bare printed circuit board.  It was necessary to gather up all the other parts which discouraged most.</a:t>
            </a:r>
          </a:p>
          <a:p>
            <a:pPr>
              <a:buFont typeface="Wingdings" panose="05000000000000000000" pitchFamily="2" charset="2"/>
              <a:buNone/>
            </a:pPr>
            <a:endParaRPr lang="en-US" dirty="0" smtClean="0"/>
          </a:p>
          <a:p>
            <a:pPr>
              <a:buFont typeface="Wingdings" panose="05000000000000000000" pitchFamily="2" charset="2"/>
              <a:buNone/>
            </a:pPr>
            <a:r>
              <a:rPr lang="en-US" dirty="0" smtClean="0"/>
              <a:t>In 1983,</a:t>
            </a:r>
            <a:r>
              <a:rPr lang="en-US" baseline="0" dirty="0" smtClean="0"/>
              <a:t> Tucson Amateur Packet Radio (pronounced tapper) introduced their TNC-1 kit which made it a lot easier.</a:t>
            </a:r>
            <a:endParaRPr lang="en-US" dirty="0" smtClean="0"/>
          </a:p>
          <a:p>
            <a:pPr>
              <a:buFont typeface="Wingdings" panose="05000000000000000000" pitchFamily="2" charset="2"/>
              <a:buNone/>
            </a:pPr>
            <a:endParaRPr lang="en-US" dirty="0" smtClean="0"/>
          </a:p>
          <a:p>
            <a:pPr>
              <a:buFont typeface="Wingdings" panose="05000000000000000000" pitchFamily="2" charset="2"/>
              <a:buNone/>
            </a:pPr>
            <a:r>
              <a:rPr lang="en-US" dirty="0" smtClean="0"/>
              <a:t>- All parts including</a:t>
            </a:r>
            <a:r>
              <a:rPr lang="en-US" baseline="0" dirty="0" smtClean="0"/>
              <a:t> modem and power supply.</a:t>
            </a:r>
          </a:p>
          <a:p>
            <a:pPr>
              <a:buFont typeface="Wingdings" panose="05000000000000000000" pitchFamily="2" charset="2"/>
              <a:buNone/>
            </a:pPr>
            <a:r>
              <a:rPr lang="en-US" baseline="0" dirty="0" smtClean="0"/>
              <a:t>- Documentation about 2 inches thick.</a:t>
            </a:r>
            <a:endParaRPr lang="en-US" dirty="0" smtClean="0"/>
          </a:p>
          <a:p>
            <a:pPr marL="171450" indent="-171450">
              <a:buFontTx/>
              <a:buChar char="-"/>
            </a:pPr>
            <a:r>
              <a:rPr lang="en-US" dirty="0" smtClean="0"/>
              <a:t>$350  Did not include case.</a:t>
            </a:r>
          </a:p>
          <a:p>
            <a:pPr marL="171450" indent="-171450">
              <a:buFontTx/>
              <a:buChar char="-"/>
            </a:pPr>
            <a:endParaRPr lang="en-US" dirty="0" smtClean="0"/>
          </a:p>
          <a:p>
            <a:pPr marL="0" indent="0">
              <a:buFontTx/>
              <a:buNone/>
            </a:pPr>
            <a:r>
              <a:rPr lang="en-US" dirty="0" smtClean="0"/>
              <a:t>This</a:t>
            </a:r>
            <a:r>
              <a:rPr lang="en-US" baseline="0" dirty="0" smtClean="0"/>
              <a:t> was later available as the </a:t>
            </a:r>
            <a:r>
              <a:rPr lang="en-US" dirty="0" err="1" smtClean="0"/>
              <a:t>Heathkit</a:t>
            </a:r>
            <a:r>
              <a:rPr lang="en-US" dirty="0" smtClean="0"/>
              <a:t> HD-4040.</a:t>
            </a:r>
            <a:endParaRPr lang="en-US" baseline="0" dirty="0" smtClean="0"/>
          </a:p>
          <a:p>
            <a:pPr>
              <a:buFont typeface="Wingdings" panose="05000000000000000000" pitchFamily="2" charset="2"/>
              <a:buNone/>
            </a:pPr>
            <a:endParaRPr lang="en-US" dirty="0" smtClean="0"/>
          </a:p>
          <a:p>
            <a:endParaRPr lang="en-US" dirty="0" smtClean="0"/>
          </a:p>
          <a:p>
            <a:r>
              <a:rPr lang="en-US" dirty="0" smtClean="0"/>
              <a:t>They</a:t>
            </a:r>
            <a:r>
              <a:rPr lang="en-US" baseline="0" dirty="0" smtClean="0"/>
              <a:t> threw a lot of hardware at the problem.  About 27 integrated circuits.  </a:t>
            </a:r>
          </a:p>
          <a:p>
            <a:endParaRPr lang="en-US" baseline="0" dirty="0" smtClean="0"/>
          </a:p>
          <a:p>
            <a:r>
              <a:rPr lang="en-US" baseline="0" dirty="0" smtClean="0"/>
              <a:t>The TNC-2 came along a couple years later.   It was smaller and cheaper.  MFJ and others produced products based on this design.   For a while , everyone was churning out new TNC products.</a:t>
            </a:r>
          </a:p>
          <a:p>
            <a:endParaRPr lang="en-US" dirty="0"/>
          </a:p>
        </p:txBody>
      </p:sp>
      <p:sp>
        <p:nvSpPr>
          <p:cNvPr id="4" name="Slide Number Placeholder 3"/>
          <p:cNvSpPr>
            <a:spLocks noGrp="1"/>
          </p:cNvSpPr>
          <p:nvPr>
            <p:ph type="sldNum" sz="quarter" idx="10"/>
          </p:nvPr>
        </p:nvSpPr>
        <p:spPr/>
        <p:txBody>
          <a:bodyPr/>
          <a:lstStyle/>
          <a:p>
            <a:fld id="{609CC74B-D03B-420D-808B-C7148B11C959}" type="slidenum">
              <a:rPr lang="en-US" smtClean="0"/>
              <a:t>8</a:t>
            </a:fld>
            <a:endParaRPr lang="en-US"/>
          </a:p>
        </p:txBody>
      </p:sp>
    </p:spTree>
    <p:extLst>
      <p:ext uri="{BB962C8B-B14F-4D97-AF65-F5344CB8AC3E}">
        <p14:creationId xmlns:p14="http://schemas.microsoft.com/office/powerpoint/2010/main" val="8033251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command line interface was designed for a person sitting at a dumb terminal talking to another person.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Soon people got bored</a:t>
            </a:r>
            <a:r>
              <a:rPr lang="en-US" baseline="0" dirty="0" smtClean="0"/>
              <a:t> with talking person to person and started building applications such as bulletin board systems.  This interface not well suited for communication with a computer application.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Characters going  TO  the TNC:</a:t>
            </a:r>
          </a:p>
          <a:p>
            <a:r>
              <a:rPr lang="en-US" dirty="0" smtClean="0"/>
              <a:t>- Commands.</a:t>
            </a:r>
          </a:p>
          <a:p>
            <a:pPr marL="0" indent="0">
              <a:buFontTx/>
              <a:buNone/>
            </a:pPr>
            <a:r>
              <a:rPr lang="en-US" dirty="0" smtClean="0"/>
              <a:t>- Data for another connected station.</a:t>
            </a:r>
          </a:p>
          <a:p>
            <a:pPr marL="171450" indent="-171450">
              <a:buFontTx/>
              <a:buChar char="-"/>
            </a:pPr>
            <a:endParaRPr lang="en-US" dirty="0" smtClean="0"/>
          </a:p>
          <a:p>
            <a:pPr marL="171450" indent="-171450">
              <a:buFontTx/>
              <a:buChar char="-"/>
            </a:pPr>
            <a:endParaRPr lang="en-US" dirty="0" smtClean="0"/>
          </a:p>
          <a:p>
            <a:pPr marL="0" indent="0">
              <a:buFontTx/>
              <a:buNone/>
            </a:pPr>
            <a:r>
              <a:rPr lang="en-US" dirty="0" smtClean="0"/>
              <a:t>Characters coming</a:t>
            </a:r>
            <a:r>
              <a:rPr lang="en-US" baseline="0" dirty="0" smtClean="0"/>
              <a:t>  FROM the T</a:t>
            </a:r>
            <a:r>
              <a:rPr lang="en-US" dirty="0" smtClean="0"/>
              <a:t>NC:</a:t>
            </a:r>
          </a:p>
          <a:p>
            <a:r>
              <a:rPr lang="en-US" dirty="0" smtClean="0"/>
              <a:t>- Monitoring of activity.</a:t>
            </a:r>
          </a:p>
          <a:p>
            <a:r>
              <a:rPr lang="en-US" dirty="0" smtClean="0"/>
              <a:t>- Response to commands.</a:t>
            </a:r>
          </a:p>
          <a:p>
            <a:r>
              <a:rPr lang="en-US" dirty="0" smtClean="0"/>
              <a:t>- Text from other connected station.</a:t>
            </a:r>
          </a:p>
          <a:p>
            <a:r>
              <a:rPr lang="en-US" dirty="0" smtClean="0"/>
              <a:t>- Status messages</a:t>
            </a:r>
            <a:r>
              <a:rPr lang="en-US" baseline="0" dirty="0" smtClean="0"/>
              <a:t> – vendor specific.</a:t>
            </a:r>
            <a:endParaRPr lang="en-US" dirty="0" smtClean="0"/>
          </a:p>
          <a:p>
            <a:r>
              <a:rPr lang="en-US" dirty="0" smtClean="0"/>
              <a:t>- Echoing of what was typed.</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609CC74B-D03B-420D-808B-C7148B11C959}" type="slidenum">
              <a:rPr lang="en-US" smtClean="0"/>
              <a:t>9</a:t>
            </a:fld>
            <a:endParaRPr lang="en-US"/>
          </a:p>
        </p:txBody>
      </p:sp>
    </p:spTree>
    <p:extLst>
      <p:ext uri="{BB962C8B-B14F-4D97-AF65-F5344CB8AC3E}">
        <p14:creationId xmlns:p14="http://schemas.microsoft.com/office/powerpoint/2010/main" val="2542897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9/23/2018</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D8BD707-D9CF-40AE-B4C6-C98DA3205C09}" type="datetimeFigureOut">
              <a:rPr lang="en-US" smtClean="0"/>
              <a:pPr/>
              <a:t>9/23/2018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Title 8"/>
          <p:cNvSpPr>
            <a:spLocks noGrp="1"/>
          </p:cNvSpPr>
          <p:nvPr>
            <p:ph type="title"/>
          </p:nvPr>
        </p:nvSpPr>
        <p:spPr>
          <a:xfrm>
            <a:off x="914400" y="1544715"/>
            <a:ext cx="7315200" cy="1154097"/>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9/23/2018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0" name="Title 9"/>
          <p:cNvSpPr>
            <a:spLocks noGrp="1"/>
          </p:cNvSpPr>
          <p:nvPr>
            <p:ph type="title"/>
          </p:nvPr>
        </p:nvSpPr>
        <p:spPr>
          <a:xfrm>
            <a:off x="914400" y="1544715"/>
            <a:ext cx="7315200" cy="1154097"/>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1D8BD707-D9CF-40AE-B4C6-C98DA3205C09}" type="datetimeFigureOut">
              <a:rPr lang="en-US" smtClean="0"/>
              <a:pPr/>
              <a:t>9/23/2018</a:t>
            </a:fld>
            <a:endParaRPr lang="en-US"/>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US"/>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318269" y="87284"/>
            <a:ext cx="762000" cy="762000"/>
          </a:xfrm>
          <a:prstGeom prst="rect">
            <a:avLst/>
          </a:prstGeom>
        </p:spPr>
      </p:pic>
    </p:spTree>
  </p:cSld>
  <p:clrMap bg1="dk1" tx1="lt1" bg2="dk2" tx2="lt2" accent1="accent1" accent2="accent2" accent3="accent3" accent4="accent4" accent5="accent5" accent6="accent6" hlink="hlink" folHlink="folHlink"/>
  <p:sldLayoutIdLst>
    <p:sldLayoutId id="2147484009" r:id="rId1"/>
    <p:sldLayoutId id="2147484010" r:id="rId2"/>
    <p:sldLayoutId id="2147484011" r:id="rId3"/>
    <p:sldLayoutId id="2147484012" r:id="rId4"/>
    <p:sldLayoutId id="2147484013" r:id="rId5"/>
    <p:sldLayoutId id="2147484014" r:id="rId6"/>
    <p:sldLayoutId id="2147484015" r:id="rId7"/>
    <p:sldLayoutId id="2147484016" r:id="rId8"/>
    <p:sldLayoutId id="2147484017" r:id="rId9"/>
    <p:sldLayoutId id="2147484018" r:id="rId10"/>
    <p:sldLayoutId id="2147484019"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13.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0.jpe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4.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10.jpeg"/><Relationship Id="rId7" Type="http://schemas.openxmlformats.org/officeDocument/2006/relationships/image" Target="../media/image19.jpe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jpeg"/><Relationship Id="rId9" Type="http://schemas.openxmlformats.org/officeDocument/2006/relationships/image" Target="../media/image21.jpeg"/></Relationships>
</file>

<file path=ppt/slides/_rels/slide15.xml.rels><?xml version="1.0" encoding="UTF-8" standalone="yes"?>
<Relationships xmlns="http://schemas.openxmlformats.org/package/2006/relationships"><Relationship Id="rId3" Type="http://schemas.openxmlformats.org/officeDocument/2006/relationships/hyperlink" Target="http://www.linux-ax25.org/wiki/Main_Page"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9.xml"/><Relationship Id="rId4" Type="http://schemas.openxmlformats.org/officeDocument/2006/relationships/image" Target="../media/image25.jpe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9.xml"/><Relationship Id="rId5" Type="http://schemas.microsoft.com/office/2007/relationships/hdphoto" Target="../media/hdphoto1.wdp"/><Relationship Id="rId4" Type="http://schemas.openxmlformats.org/officeDocument/2006/relationships/image" Target="../media/image26.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9.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9.xml"/><Relationship Id="rId4" Type="http://schemas.openxmlformats.org/officeDocument/2006/relationships/image" Target="../media/image32.jpeg"/></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9.xml"/><Relationship Id="rId4" Type="http://schemas.openxmlformats.org/officeDocument/2006/relationships/image" Target="../media/image34.jpeg"/></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9.xml"/><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9.xml"/><Relationship Id="rId4" Type="http://schemas.openxmlformats.org/officeDocument/2006/relationships/image" Target="../media/image38.jpeg"/></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9.xml"/><Relationship Id="rId4" Type="http://schemas.openxmlformats.org/officeDocument/2006/relationships/image" Target="../media/image39.jpeg"/></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7.xml"/><Relationship Id="rId1" Type="http://schemas.openxmlformats.org/officeDocument/2006/relationships/slideLayout" Target="../slideLayouts/slideLayout9.xml"/><Relationship Id="rId4" Type="http://schemas.openxmlformats.org/officeDocument/2006/relationships/image" Target="../media/image32.jpeg"/></Relationships>
</file>

<file path=ppt/slides/_rels/slide28.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jpeg"/><Relationship Id="rId7" Type="http://schemas.openxmlformats.org/officeDocument/2006/relationships/image" Target="../media/image45.jpeg"/><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emf"/></Relationships>
</file>

<file path=ppt/slides/_rels/slide2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9.xml"/><Relationship Id="rId1" Type="http://schemas.openxmlformats.org/officeDocument/2006/relationships/slideLayout" Target="../slideLayouts/slideLayout9.xml"/><Relationship Id="rId4" Type="http://schemas.openxmlformats.org/officeDocument/2006/relationships/image" Target="../media/image48.png"/></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0.xml"/><Relationship Id="rId1" Type="http://schemas.openxmlformats.org/officeDocument/2006/relationships/slideLayout" Target="../slideLayouts/slideLayout9.xml"/><Relationship Id="rId6" Type="http://schemas.openxmlformats.org/officeDocument/2006/relationships/image" Target="../media/image50.jpeg"/><Relationship Id="rId5" Type="http://schemas.openxmlformats.org/officeDocument/2006/relationships/hyperlink" Target="http://findu.com/" TargetMode="External"/><Relationship Id="rId4" Type="http://schemas.openxmlformats.org/officeDocument/2006/relationships/hyperlink" Target="http://aprs.fi/"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54.jpeg"/><Relationship Id="rId2" Type="http://schemas.openxmlformats.org/officeDocument/2006/relationships/notesSlide" Target="../notesSlides/notesSlide32.xml"/><Relationship Id="rId1" Type="http://schemas.openxmlformats.org/officeDocument/2006/relationships/slideLayout" Target="../slideLayouts/slideLayout9.xml"/><Relationship Id="rId6" Type="http://schemas.openxmlformats.org/officeDocument/2006/relationships/image" Target="../media/image19.jpeg"/><Relationship Id="rId5" Type="http://schemas.openxmlformats.org/officeDocument/2006/relationships/image" Target="../media/image18.png"/><Relationship Id="rId4" Type="http://schemas.openxmlformats.org/officeDocument/2006/relationships/image" Target="../media/image53.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jpeg"/></Relationships>
</file>

<file path=ppt/slides/_rels/slide4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1.xml"/><Relationship Id="rId1" Type="http://schemas.openxmlformats.org/officeDocument/2006/relationships/slideLayout" Target="../slideLayouts/slideLayout5.xml"/><Relationship Id="rId4" Type="http://schemas.openxmlformats.org/officeDocument/2006/relationships/image" Target="../media/image58.png"/></Relationships>
</file>

<file path=ppt/slides/_rels/slide4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2.xml"/><Relationship Id="rId1" Type="http://schemas.openxmlformats.org/officeDocument/2006/relationships/slideLayout" Target="../slideLayouts/slideLayout5.xml"/><Relationship Id="rId4" Type="http://schemas.openxmlformats.org/officeDocument/2006/relationships/image" Target="../media/image59.png"/></Relationships>
</file>

<file path=ppt/slides/_rels/slide4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4.xml"/><Relationship Id="rId1" Type="http://schemas.openxmlformats.org/officeDocument/2006/relationships/slideLayout" Target="../slideLayouts/slideLayout5.xml"/><Relationship Id="rId4" Type="http://schemas.openxmlformats.org/officeDocument/2006/relationships/image" Target="../media/image57.png"/></Relationships>
</file>

<file path=ppt/slides/_rels/slide4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6.xml"/><Relationship Id="rId1" Type="http://schemas.openxmlformats.org/officeDocument/2006/relationships/slideLayout" Target="../slideLayouts/slideLayout5.xml"/><Relationship Id="rId4" Type="http://schemas.openxmlformats.org/officeDocument/2006/relationships/image" Target="../media/image63.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4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www.aprs.net/" TargetMode="External"/><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05000"/>
            <a:ext cx="7315200" cy="3206649"/>
          </a:xfrm>
        </p:spPr>
        <p:txBody>
          <a:bodyPr/>
          <a:lstStyle/>
          <a:p>
            <a:r>
              <a:rPr lang="en-US" dirty="0"/>
              <a:t/>
            </a:r>
            <a:br>
              <a:rPr lang="en-US" dirty="0"/>
            </a:br>
            <a:r>
              <a:rPr lang="en-US" dirty="0" smtClean="0"/>
              <a:t>Dire Wolf </a:t>
            </a:r>
            <a:br>
              <a:rPr lang="en-US" dirty="0" smtClean="0"/>
            </a:br>
            <a:r>
              <a:rPr lang="en-US" dirty="0" smtClean="0"/>
              <a:t>Software TNC</a:t>
            </a:r>
            <a:endParaRPr lang="en-US" dirty="0"/>
          </a:p>
        </p:txBody>
      </p:sp>
      <p:sp>
        <p:nvSpPr>
          <p:cNvPr id="3" name="Subtitle 2"/>
          <p:cNvSpPr>
            <a:spLocks noGrp="1"/>
          </p:cNvSpPr>
          <p:nvPr>
            <p:ph type="subTitle" idx="1"/>
          </p:nvPr>
        </p:nvSpPr>
        <p:spPr/>
        <p:txBody>
          <a:bodyPr>
            <a:normAutofit lnSpcReduction="10000"/>
          </a:bodyPr>
          <a:lstStyle/>
          <a:p>
            <a:endParaRPr lang="en-US" dirty="0" smtClean="0"/>
          </a:p>
          <a:p>
            <a:r>
              <a:rPr lang="en-US" dirty="0" smtClean="0"/>
              <a:t>John Langner, WB2OSZ</a:t>
            </a:r>
          </a:p>
          <a:p>
            <a:r>
              <a:rPr lang="en-US" dirty="0" smtClean="0"/>
              <a:t>PART of Westford,  September 18, 2018</a:t>
            </a:r>
            <a:endParaRPr lang="en-US" dirty="0"/>
          </a:p>
        </p:txBody>
      </p:sp>
    </p:spTree>
    <p:extLst>
      <p:ext uri="{BB962C8B-B14F-4D97-AF65-F5344CB8AC3E}">
        <p14:creationId xmlns:p14="http://schemas.microsoft.com/office/powerpoint/2010/main" val="25448228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7201"/>
            <a:ext cx="7315200" cy="761999"/>
          </a:xfrm>
        </p:spPr>
        <p:txBody>
          <a:bodyPr>
            <a:normAutofit/>
          </a:bodyPr>
          <a:lstStyle/>
          <a:p>
            <a:r>
              <a:rPr lang="en-US" dirty="0" smtClean="0"/>
              <a:t>K.I.S.S. Interface  - 1986</a:t>
            </a:r>
            <a:endParaRPr lang="en-US" dirty="0"/>
          </a:p>
        </p:txBody>
      </p:sp>
      <p:pic>
        <p:nvPicPr>
          <p:cNvPr id="1033" name="Picture 9" descr="C:\Users\John\AppData\Local\Microsoft\Windows\INetCache\IE\0QPTI1OL\dsl-modem[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0264" y="2386208"/>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04770" y="4953000"/>
            <a:ext cx="7086600" cy="1477328"/>
          </a:xfrm>
          <a:prstGeom prst="rect">
            <a:avLst/>
          </a:prstGeom>
          <a:noFill/>
        </p:spPr>
        <p:txBody>
          <a:bodyPr wrap="square" rtlCol="0">
            <a:spAutoFit/>
          </a:bodyPr>
          <a:lstStyle/>
          <a:p>
            <a:r>
              <a:rPr lang="en-US" dirty="0" smtClean="0"/>
              <a:t>Smaller brain needed for TNC.</a:t>
            </a:r>
          </a:p>
          <a:p>
            <a:endParaRPr lang="en-US" dirty="0" smtClean="0"/>
          </a:p>
          <a:p>
            <a:pPr marL="285750" indent="-285750">
              <a:buFont typeface="Arial" panose="020B0604020202020204" pitchFamily="34" charset="0"/>
              <a:buChar char="•"/>
            </a:pPr>
            <a:r>
              <a:rPr lang="en-US" dirty="0" smtClean="0"/>
              <a:t>Transmit:  TNC adds CRC and HDLC flags.</a:t>
            </a:r>
          </a:p>
          <a:p>
            <a:pPr marL="285750" indent="-285750">
              <a:buFont typeface="Arial" panose="020B0604020202020204" pitchFamily="34" charset="0"/>
              <a:buChar char="•"/>
            </a:pPr>
            <a:r>
              <a:rPr lang="en-US" dirty="0" smtClean="0"/>
              <a:t>Receive:  TNC checks for correct CRC and removes it.</a:t>
            </a:r>
          </a:p>
          <a:p>
            <a:endParaRPr lang="en-US" dirty="0" smtClean="0"/>
          </a:p>
        </p:txBody>
      </p:sp>
      <p:sp>
        <p:nvSpPr>
          <p:cNvPr id="5" name="Left-Right Arrow 4"/>
          <p:cNvSpPr/>
          <p:nvPr/>
        </p:nvSpPr>
        <p:spPr>
          <a:xfrm>
            <a:off x="2895600" y="3041822"/>
            <a:ext cx="891436" cy="32880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eft-Right Arrow 14"/>
          <p:cNvSpPr/>
          <p:nvPr/>
        </p:nvSpPr>
        <p:spPr>
          <a:xfrm>
            <a:off x="5921821" y="2877418"/>
            <a:ext cx="891436" cy="32880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descr="C:\Users\John\AppData\Local\Microsoft\Windows\INetCache\IE\FT936OP4\Ax25-US-Paket[1].png"/>
          <p:cNvPicPr>
            <a:picLocks noChangeAspect="1" noChangeArrowheads="1"/>
          </p:cNvPicPr>
          <p:nvPr/>
        </p:nvPicPr>
        <p:blipFill rotWithShape="1">
          <a:blip r:embed="rId4">
            <a:extLst>
              <a:ext uri="{28A0092B-C50C-407E-A947-70E740481C1C}">
                <a14:useLocalDpi xmlns:a14="http://schemas.microsoft.com/office/drawing/2010/main" val="0"/>
              </a:ext>
            </a:extLst>
          </a:blip>
          <a:srcRect b="35027"/>
          <a:stretch/>
        </p:blipFill>
        <p:spPr bwMode="auto">
          <a:xfrm>
            <a:off x="3962400" y="3898431"/>
            <a:ext cx="5055393" cy="569149"/>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John\AppData\Local\Microsoft\Windows\INetCache\IE\M9D57A50\HappyPC[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6892" y="1778900"/>
            <a:ext cx="1828800" cy="164768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C:\Users\John\AppData\Local\Microsoft\Windows\INetCache\IE\FT936OP4\Ax25-US-Paket[1].png"/>
          <p:cNvPicPr>
            <a:picLocks noChangeAspect="1" noChangeArrowheads="1"/>
          </p:cNvPicPr>
          <p:nvPr/>
        </p:nvPicPr>
        <p:blipFill rotWithShape="1">
          <a:blip r:embed="rId4">
            <a:extLst>
              <a:ext uri="{28A0092B-C50C-407E-A947-70E740481C1C}">
                <a14:useLocalDpi xmlns:a14="http://schemas.microsoft.com/office/drawing/2010/main" val="0"/>
              </a:ext>
            </a:extLst>
          </a:blip>
          <a:srcRect l="15389" t="1904" r="32824" b="35596"/>
          <a:stretch/>
        </p:blipFill>
        <p:spPr bwMode="auto">
          <a:xfrm>
            <a:off x="381000" y="3851198"/>
            <a:ext cx="3181555" cy="69164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C:\Users\John\AppData\Local\Microsoft\Windows\INetCache\IE\FT936OP4\Ham-Radio8[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01209" y="2155721"/>
            <a:ext cx="2077712" cy="1270867"/>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2840799" y="2415842"/>
            <a:ext cx="1001038" cy="369332"/>
          </a:xfrm>
          <a:prstGeom prst="rect">
            <a:avLst/>
          </a:prstGeom>
          <a:noFill/>
        </p:spPr>
        <p:txBody>
          <a:bodyPr wrap="square" rtlCol="0">
            <a:spAutoFit/>
          </a:bodyPr>
          <a:lstStyle/>
          <a:p>
            <a:r>
              <a:rPr lang="en-US" dirty="0" smtClean="0"/>
              <a:t>RS-232</a:t>
            </a:r>
            <a:endParaRPr lang="en-US" dirty="0"/>
          </a:p>
        </p:txBody>
      </p:sp>
      <p:sp>
        <p:nvSpPr>
          <p:cNvPr id="3" name="TextBox 2"/>
          <p:cNvSpPr txBox="1"/>
          <p:nvPr/>
        </p:nvSpPr>
        <p:spPr>
          <a:xfrm>
            <a:off x="3841837" y="1600200"/>
            <a:ext cx="1796963" cy="646331"/>
          </a:xfrm>
          <a:prstGeom prst="rect">
            <a:avLst/>
          </a:prstGeom>
          <a:noFill/>
        </p:spPr>
        <p:txBody>
          <a:bodyPr wrap="square" rtlCol="0">
            <a:spAutoFit/>
          </a:bodyPr>
          <a:lstStyle/>
          <a:p>
            <a:r>
              <a:rPr lang="en-US" dirty="0" smtClean="0"/>
              <a:t>Very simple (KISS)  TNC</a:t>
            </a:r>
            <a:endParaRPr lang="en-US" dirty="0"/>
          </a:p>
        </p:txBody>
      </p:sp>
      <p:pic>
        <p:nvPicPr>
          <p:cNvPr id="2050" name="Picture 2" descr="C:\Users\John\AppData\Local\Microsoft\Windows\INetCache\IE\UW4PZ21G\brain-diagram[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30717" y="2877418"/>
            <a:ext cx="460677" cy="328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84211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7315200" cy="914400"/>
          </a:xfrm>
        </p:spPr>
        <p:txBody>
          <a:bodyPr>
            <a:normAutofit/>
          </a:bodyPr>
          <a:lstStyle/>
          <a:p>
            <a:r>
              <a:rPr lang="en-US" dirty="0" smtClean="0"/>
              <a:t>APRS – Data Types</a:t>
            </a:r>
            <a:endParaRPr lang="en-US" dirty="0"/>
          </a:p>
        </p:txBody>
      </p:sp>
      <p:sp>
        <p:nvSpPr>
          <p:cNvPr id="3" name="Content Placeholder 2"/>
          <p:cNvSpPr>
            <a:spLocks noGrp="1"/>
          </p:cNvSpPr>
          <p:nvPr>
            <p:ph idx="1"/>
          </p:nvPr>
        </p:nvSpPr>
        <p:spPr>
          <a:xfrm>
            <a:off x="838200" y="1447800"/>
            <a:ext cx="7315200" cy="5105400"/>
          </a:xfrm>
        </p:spPr>
        <p:txBody>
          <a:bodyPr>
            <a:normAutofit fontScale="92500" lnSpcReduction="10000"/>
          </a:bodyPr>
          <a:lstStyle/>
          <a:p>
            <a:pPr marL="45720" indent="0">
              <a:buNone/>
            </a:pPr>
            <a:endParaRPr lang="en-US" i="1" dirty="0" smtClean="0"/>
          </a:p>
          <a:p>
            <a:pPr marL="45720" indent="0">
              <a:buNone/>
            </a:pPr>
            <a:r>
              <a:rPr lang="en-US" i="1" dirty="0" smtClean="0"/>
              <a:t>	“</a:t>
            </a:r>
            <a:r>
              <a:rPr lang="en-US" b="1" i="1" dirty="0"/>
              <a:t>APRS is not a vehicle tracking system</a:t>
            </a:r>
            <a:r>
              <a:rPr lang="en-US" b="1" i="1" dirty="0" smtClean="0"/>
              <a:t>. …”</a:t>
            </a:r>
          </a:p>
          <a:p>
            <a:pPr marL="320040" lvl="1" indent="0">
              <a:buNone/>
            </a:pPr>
            <a:endParaRPr lang="en-US" i="1" dirty="0"/>
          </a:p>
          <a:p>
            <a:r>
              <a:rPr lang="en-US" dirty="0" smtClean="0"/>
              <a:t>Positions  (usually transmitting station.)</a:t>
            </a:r>
          </a:p>
          <a:p>
            <a:endParaRPr lang="en-US" dirty="0" smtClean="0"/>
          </a:p>
          <a:p>
            <a:r>
              <a:rPr lang="en-US" dirty="0" smtClean="0"/>
              <a:t>Objects  (usually on behalf of other entity.)</a:t>
            </a:r>
          </a:p>
          <a:p>
            <a:endParaRPr lang="en-US" dirty="0" smtClean="0"/>
          </a:p>
          <a:p>
            <a:r>
              <a:rPr lang="en-US" dirty="0" smtClean="0"/>
              <a:t>Weather Reports.</a:t>
            </a:r>
          </a:p>
          <a:p>
            <a:endParaRPr lang="en-US" dirty="0" smtClean="0"/>
          </a:p>
          <a:p>
            <a:r>
              <a:rPr lang="en-US" dirty="0" smtClean="0"/>
              <a:t>Telemetry.</a:t>
            </a:r>
          </a:p>
          <a:p>
            <a:endParaRPr lang="en-US" dirty="0" smtClean="0"/>
          </a:p>
          <a:p>
            <a:r>
              <a:rPr lang="en-US" dirty="0" smtClean="0"/>
              <a:t>“Messages” to an individual or bulletins to groups.</a:t>
            </a:r>
          </a:p>
          <a:p>
            <a:endParaRPr lang="en-US" dirty="0" smtClean="0"/>
          </a:p>
          <a:p>
            <a:r>
              <a:rPr lang="en-US" dirty="0" smtClean="0"/>
              <a:t>Queries and Responses.</a:t>
            </a:r>
          </a:p>
          <a:p>
            <a:pPr marL="45720" indent="0">
              <a:buNone/>
            </a:pPr>
            <a:endParaRPr lang="en-US" dirty="0" smtClean="0"/>
          </a:p>
          <a:p>
            <a:r>
              <a:rPr lang="en-US" dirty="0" smtClean="0"/>
              <a:t>APRS of Things.   (like Internet of Things)</a:t>
            </a:r>
          </a:p>
          <a:p>
            <a:pPr marL="45720" indent="0">
              <a:buNone/>
            </a:pPr>
            <a:endParaRPr lang="en-US" dirty="0" smtClean="0"/>
          </a:p>
          <a:p>
            <a:pPr marL="45720" indent="0">
              <a:buNone/>
            </a:pPr>
            <a:endParaRPr lang="en-US" dirty="0"/>
          </a:p>
        </p:txBody>
      </p:sp>
    </p:spTree>
    <p:extLst>
      <p:ext uri="{BB962C8B-B14F-4D97-AF65-F5344CB8AC3E}">
        <p14:creationId xmlns:p14="http://schemas.microsoft.com/office/powerpoint/2010/main" val="3447798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7201"/>
            <a:ext cx="7315200" cy="914400"/>
          </a:xfrm>
        </p:spPr>
        <p:txBody>
          <a:bodyPr>
            <a:normAutofit fontScale="90000"/>
          </a:bodyPr>
          <a:lstStyle/>
          <a:p>
            <a:r>
              <a:rPr lang="en-US" dirty="0" smtClean="0"/>
              <a:t>Packet / APRS – late 20</a:t>
            </a:r>
            <a:r>
              <a:rPr lang="en-US" baseline="30000" dirty="0" smtClean="0"/>
              <a:t>th</a:t>
            </a:r>
            <a:r>
              <a:rPr lang="en-US" dirty="0" smtClean="0"/>
              <a:t> Century</a:t>
            </a:r>
            <a:endParaRPr lang="en-US" dirty="0"/>
          </a:p>
        </p:txBody>
      </p:sp>
      <p:pic>
        <p:nvPicPr>
          <p:cNvPr id="1033" name="Picture 9" descr="C:\Users\John\AppData\Local\Microsoft\Windows\INetCache\IE\0QPTI1OL\dsl-modem[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8755" y="2995808"/>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5" name="Left-Right Arrow 4"/>
          <p:cNvSpPr/>
          <p:nvPr/>
        </p:nvSpPr>
        <p:spPr>
          <a:xfrm>
            <a:off x="2776409" y="3319809"/>
            <a:ext cx="891436" cy="32880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eft-Right Arrow 14"/>
          <p:cNvSpPr/>
          <p:nvPr/>
        </p:nvSpPr>
        <p:spPr>
          <a:xfrm>
            <a:off x="5767955" y="3276600"/>
            <a:ext cx="891436" cy="32880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C:\Users\John\AppData\Local\Microsoft\Windows\INetCache\IE\FT936OP4\HappyPC[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823239"/>
            <a:ext cx="2510054" cy="226147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Users\John\AppData\Local\Microsoft\Windows\INetCache\IE\FT936OP4\Ham-Radio8[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45947" y="2677219"/>
            <a:ext cx="2101114" cy="128518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107295" y="2690021"/>
            <a:ext cx="1003126" cy="369332"/>
          </a:xfrm>
          <a:prstGeom prst="rect">
            <a:avLst/>
          </a:prstGeom>
          <a:noFill/>
        </p:spPr>
        <p:txBody>
          <a:bodyPr wrap="square" rtlCol="0">
            <a:spAutoFit/>
          </a:bodyPr>
          <a:lstStyle/>
          <a:p>
            <a:r>
              <a:rPr lang="en-US" dirty="0" smtClean="0"/>
              <a:t>RS-232</a:t>
            </a:r>
            <a:endParaRPr lang="en-US" dirty="0"/>
          </a:p>
        </p:txBody>
      </p:sp>
      <p:sp>
        <p:nvSpPr>
          <p:cNvPr id="6" name="TextBox 5"/>
          <p:cNvSpPr txBox="1"/>
          <p:nvPr/>
        </p:nvSpPr>
        <p:spPr>
          <a:xfrm>
            <a:off x="4091835" y="1865432"/>
            <a:ext cx="2121838" cy="646331"/>
          </a:xfrm>
          <a:prstGeom prst="rect">
            <a:avLst/>
          </a:prstGeom>
          <a:noFill/>
        </p:spPr>
        <p:txBody>
          <a:bodyPr wrap="square" rtlCol="0">
            <a:spAutoFit/>
          </a:bodyPr>
          <a:lstStyle/>
          <a:p>
            <a:r>
              <a:rPr lang="en-US" dirty="0" smtClean="0"/>
              <a:t>Hardware TNC from 1980’s</a:t>
            </a:r>
            <a:endParaRPr lang="en-US" dirty="0"/>
          </a:p>
        </p:txBody>
      </p:sp>
      <p:pic>
        <p:nvPicPr>
          <p:cNvPr id="4098" name="Picture 2" descr="C:\Users\John\AppData\Local\Microsoft\Windows\INetCache\IE\UW4PZ21G\brain-diagram[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15149" y="3141871"/>
            <a:ext cx="838200" cy="598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12243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7201"/>
            <a:ext cx="7315200" cy="990599"/>
          </a:xfrm>
        </p:spPr>
        <p:txBody>
          <a:bodyPr>
            <a:normAutofit/>
          </a:bodyPr>
          <a:lstStyle/>
          <a:p>
            <a:r>
              <a:rPr lang="en-US" dirty="0" smtClean="0"/>
              <a:t>TNC replaced by software</a:t>
            </a:r>
            <a:endParaRPr lang="en-US" dirty="0"/>
          </a:p>
        </p:txBody>
      </p:sp>
      <p:sp>
        <p:nvSpPr>
          <p:cNvPr id="4" name="TextBox 3"/>
          <p:cNvSpPr txBox="1"/>
          <p:nvPr/>
        </p:nvSpPr>
        <p:spPr>
          <a:xfrm>
            <a:off x="1000991" y="4800600"/>
            <a:ext cx="7309981" cy="1323439"/>
          </a:xfrm>
          <a:prstGeom prst="rect">
            <a:avLst/>
          </a:prstGeom>
          <a:noFill/>
        </p:spPr>
        <p:txBody>
          <a:bodyPr wrap="square" rtlCol="0">
            <a:spAutoFit/>
          </a:bodyPr>
          <a:lstStyle/>
          <a:p>
            <a:pPr algn="ctr"/>
            <a:endParaRPr lang="en-US" sz="2000" dirty="0" smtClean="0"/>
          </a:p>
          <a:p>
            <a:pPr algn="ctr"/>
            <a:r>
              <a:rPr lang="en-US" sz="2000" dirty="0" smtClean="0"/>
              <a:t>Cheaper.</a:t>
            </a:r>
          </a:p>
          <a:p>
            <a:pPr algn="ctr"/>
            <a:endParaRPr lang="en-US" sz="2000" dirty="0"/>
          </a:p>
          <a:p>
            <a:pPr algn="ctr"/>
            <a:r>
              <a:rPr lang="en-US" sz="2000" dirty="0" smtClean="0"/>
              <a:t>Better Results.</a:t>
            </a:r>
            <a:endParaRPr lang="en-US" sz="2000" dirty="0"/>
          </a:p>
        </p:txBody>
      </p:sp>
      <p:sp>
        <p:nvSpPr>
          <p:cNvPr id="15" name="Left-Right Arrow 14"/>
          <p:cNvSpPr/>
          <p:nvPr/>
        </p:nvSpPr>
        <p:spPr>
          <a:xfrm>
            <a:off x="4267200" y="3276599"/>
            <a:ext cx="1295400" cy="32880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C:\Users\John\AppData\Local\Microsoft\Windows\INetCache\IE\FT936OP4\HappyPC[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3019" y="1905000"/>
            <a:ext cx="2667000" cy="240287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John\AppData\Local\Microsoft\Windows\INetCache\IE\FT936OP4\Ham-Radio8[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43600" y="2716159"/>
            <a:ext cx="2370061" cy="144968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414381" y="2273441"/>
            <a:ext cx="1001038" cy="646331"/>
          </a:xfrm>
          <a:prstGeom prst="rect">
            <a:avLst/>
          </a:prstGeom>
          <a:noFill/>
        </p:spPr>
        <p:txBody>
          <a:bodyPr wrap="square" rtlCol="0">
            <a:spAutoFit/>
          </a:bodyPr>
          <a:lstStyle/>
          <a:p>
            <a:r>
              <a:rPr lang="en-US" dirty="0" smtClean="0"/>
              <a:t>Audio &amp;  PTT</a:t>
            </a:r>
            <a:endParaRPr lang="en-US" dirty="0"/>
          </a:p>
        </p:txBody>
      </p:sp>
    </p:spTree>
    <p:extLst>
      <p:ext uri="{BB962C8B-B14F-4D97-AF65-F5344CB8AC3E}">
        <p14:creationId xmlns:p14="http://schemas.microsoft.com/office/powerpoint/2010/main" val="2340698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a:spLocks noGrp="1"/>
          </p:cNvSpPr>
          <p:nvPr>
            <p:ph type="title"/>
          </p:nvPr>
        </p:nvSpPr>
        <p:spPr>
          <a:xfrm>
            <a:off x="838200" y="457201"/>
            <a:ext cx="3886200" cy="761999"/>
          </a:xfrm>
        </p:spPr>
        <p:txBody>
          <a:bodyPr>
            <a:normAutofit/>
          </a:bodyPr>
          <a:lstStyle/>
          <a:p>
            <a:r>
              <a:rPr lang="en-US" dirty="0" smtClean="0"/>
              <a:t>More Flexibility</a:t>
            </a:r>
            <a:endParaRPr lang="en-US" dirty="0"/>
          </a:p>
        </p:txBody>
      </p:sp>
      <p:sp>
        <p:nvSpPr>
          <p:cNvPr id="17" name="TextBox 16"/>
          <p:cNvSpPr txBox="1"/>
          <p:nvPr/>
        </p:nvSpPr>
        <p:spPr>
          <a:xfrm>
            <a:off x="6050219" y="5537030"/>
            <a:ext cx="2796842" cy="1015663"/>
          </a:xfrm>
          <a:prstGeom prst="rect">
            <a:avLst/>
          </a:prstGeom>
          <a:noFill/>
        </p:spPr>
        <p:txBody>
          <a:bodyPr wrap="square" rtlCol="0">
            <a:spAutoFit/>
          </a:bodyPr>
          <a:lstStyle/>
          <a:p>
            <a:pPr algn="ctr"/>
            <a:endParaRPr lang="en-US" sz="2000" dirty="0" smtClean="0"/>
          </a:p>
          <a:p>
            <a:pPr algn="ctr"/>
            <a:r>
              <a:rPr lang="en-US" sz="2000" dirty="0" smtClean="0"/>
              <a:t>Raspberry Pi</a:t>
            </a:r>
          </a:p>
          <a:p>
            <a:pPr algn="ctr"/>
            <a:r>
              <a:rPr lang="en-US" sz="2000" dirty="0" smtClean="0"/>
              <a:t>TNC software.</a:t>
            </a:r>
            <a:endParaRPr lang="en-US" sz="2000" dirty="0"/>
          </a:p>
        </p:txBody>
      </p:sp>
      <p:sp>
        <p:nvSpPr>
          <p:cNvPr id="18" name="Left-Right Arrow 17"/>
          <p:cNvSpPr/>
          <p:nvPr/>
        </p:nvSpPr>
        <p:spPr>
          <a:xfrm rot="1038379">
            <a:off x="3688294" y="3983101"/>
            <a:ext cx="2556484" cy="34896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C:\Users\John\AppData\Local\Microsoft\Windows\INetCache\IE\FT936OP4\Ham-Radio8[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66963" y="1447800"/>
            <a:ext cx="1868663" cy="1142999"/>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7846023" y="3100746"/>
            <a:ext cx="1001038" cy="646331"/>
          </a:xfrm>
          <a:prstGeom prst="rect">
            <a:avLst/>
          </a:prstGeom>
          <a:noFill/>
        </p:spPr>
        <p:txBody>
          <a:bodyPr wrap="square" rtlCol="0">
            <a:spAutoFit/>
          </a:bodyPr>
          <a:lstStyle/>
          <a:p>
            <a:r>
              <a:rPr lang="en-US" dirty="0" smtClean="0"/>
              <a:t>Audio &amp;  PTT</a:t>
            </a:r>
            <a:endParaRPr lang="en-US" dirty="0"/>
          </a:p>
        </p:txBody>
      </p:sp>
      <p:pic>
        <p:nvPicPr>
          <p:cNvPr id="21" name="Picture 3" descr="C:\Users\John\AppData\Local\Microsoft\Windows\Temporary Internet Files\Content.IE5\CVU180BQ\raspberrypi3-520x344[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77000" y="3974580"/>
            <a:ext cx="2087277" cy="138081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C:\Users\John\AppData\Local\Microsoft\Windows\Temporary Internet Files\Content.IE5\CVU180BQ\Laptop[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64526" y="3183476"/>
            <a:ext cx="1686698" cy="1681648"/>
          </a:xfrm>
          <a:prstGeom prst="rect">
            <a:avLst/>
          </a:prstGeom>
          <a:noFill/>
          <a:extLst>
            <a:ext uri="{909E8E84-426E-40DD-AFC4-6F175D3DCCD1}">
              <a14:hiddenFill xmlns:a14="http://schemas.microsoft.com/office/drawing/2010/main">
                <a:solidFill>
                  <a:srgbClr val="FFFFFF"/>
                </a:solidFill>
              </a14:hiddenFill>
            </a:ext>
          </a:extLst>
        </p:spPr>
      </p:pic>
      <p:sp>
        <p:nvSpPr>
          <p:cNvPr id="23" name="Left-Right Arrow 22"/>
          <p:cNvSpPr/>
          <p:nvPr/>
        </p:nvSpPr>
        <p:spPr>
          <a:xfrm rot="16200000">
            <a:off x="6840543" y="3097455"/>
            <a:ext cx="1014060" cy="28518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 descr="C:\Users\John\AppData\Local\Microsoft\Windows\INetCache\IE\M9D57A50\bluetooth[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1616182"/>
            <a:ext cx="1061224" cy="1061224"/>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3" descr="C:\Users\John\AppData\Local\Microsoft\Windows\INetCache\IE\0QPTI1OL\rs232[1].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385" y="5537030"/>
            <a:ext cx="1492929" cy="1247257"/>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C:\Users\John\AppData\Local\Microsoft\Windows\INetCache\IE\M9D57A50\WiFi[1].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963993" y="4371251"/>
            <a:ext cx="1049531" cy="610877"/>
          </a:xfrm>
          <a:prstGeom prst="rect">
            <a:avLst/>
          </a:prstGeom>
          <a:noFill/>
          <a:extLst>
            <a:ext uri="{909E8E84-426E-40DD-AFC4-6F175D3DCCD1}">
              <a14:hiddenFill xmlns:a14="http://schemas.microsoft.com/office/drawing/2010/main">
                <a:solidFill>
                  <a:srgbClr val="FFFFFF"/>
                </a:solidFill>
              </a14:hiddenFill>
            </a:ext>
          </a:extLst>
        </p:spPr>
      </p:pic>
      <p:cxnSp>
        <p:nvCxnSpPr>
          <p:cNvPr id="27" name="Straight Connector 26"/>
          <p:cNvCxnSpPr/>
          <p:nvPr/>
        </p:nvCxnSpPr>
        <p:spPr>
          <a:xfrm>
            <a:off x="120128" y="5537030"/>
            <a:ext cx="1537222" cy="124725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106384" y="5537030"/>
            <a:ext cx="1492930" cy="124725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pic>
        <p:nvPicPr>
          <p:cNvPr id="29" name="Picture 28" descr="C:\Users\John\AppData\Local\Microsoft\Windows\INetCache\IE\FT936OP4\Ham-Radio8[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29200" y="1431235"/>
            <a:ext cx="1868663" cy="1142999"/>
          </a:xfrm>
          <a:prstGeom prst="rect">
            <a:avLst/>
          </a:prstGeom>
          <a:noFill/>
          <a:extLst>
            <a:ext uri="{909E8E84-426E-40DD-AFC4-6F175D3DCCD1}">
              <a14:hiddenFill xmlns:a14="http://schemas.microsoft.com/office/drawing/2010/main">
                <a:solidFill>
                  <a:srgbClr val="FFFFFF"/>
                </a:solidFill>
              </a14:hiddenFill>
            </a:ext>
          </a:extLst>
        </p:spPr>
      </p:pic>
      <p:sp>
        <p:nvSpPr>
          <p:cNvPr id="30" name="Left-Right Arrow 29"/>
          <p:cNvSpPr/>
          <p:nvPr/>
        </p:nvSpPr>
        <p:spPr>
          <a:xfrm rot="14288062">
            <a:off x="5938498" y="3117560"/>
            <a:ext cx="1172689" cy="24497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2" descr="C:\Users\John\AppData\Local\Microsoft\Windows\Temporary Internet Files\Content.IE5\CVU180BQ\toshiba_encore_windows_8_tablet_available_for_preorder_1[1].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66596" y="1524000"/>
            <a:ext cx="1447800" cy="1206500"/>
          </a:xfrm>
          <a:prstGeom prst="rect">
            <a:avLst/>
          </a:prstGeom>
          <a:noFill/>
          <a:extLst>
            <a:ext uri="{909E8E84-426E-40DD-AFC4-6F175D3DCCD1}">
              <a14:hiddenFill xmlns:a14="http://schemas.microsoft.com/office/drawing/2010/main">
                <a:solidFill>
                  <a:srgbClr val="FFFFFF"/>
                </a:solidFill>
              </a14:hiddenFill>
            </a:ext>
          </a:extLst>
        </p:spPr>
      </p:pic>
      <p:sp>
        <p:nvSpPr>
          <p:cNvPr id="32" name="Left-Right Arrow 31"/>
          <p:cNvSpPr/>
          <p:nvPr/>
        </p:nvSpPr>
        <p:spPr>
          <a:xfrm rot="1761664">
            <a:off x="2548330" y="3129885"/>
            <a:ext cx="3880858" cy="28008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 descr="C:\Users\John\AppData\Local\Microsoft\Windows\Temporary Internet Files\Content.IE5\UR7J0M6N\Network_cloud.svg[1].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193600" y="5181601"/>
            <a:ext cx="2006493" cy="2006493"/>
          </a:xfrm>
          <a:prstGeom prst="rect">
            <a:avLst/>
          </a:prstGeom>
          <a:noFill/>
          <a:extLst>
            <a:ext uri="{909E8E84-426E-40DD-AFC4-6F175D3DCCD1}">
              <a14:hiddenFill xmlns:a14="http://schemas.microsoft.com/office/drawing/2010/main">
                <a:solidFill>
                  <a:srgbClr val="FFFFFF"/>
                </a:solidFill>
              </a14:hiddenFill>
            </a:ext>
          </a:extLst>
        </p:spPr>
      </p:pic>
      <p:sp>
        <p:nvSpPr>
          <p:cNvPr id="34" name="Left-Right Arrow 33"/>
          <p:cNvSpPr/>
          <p:nvPr/>
        </p:nvSpPr>
        <p:spPr>
          <a:xfrm rot="8777731">
            <a:off x="5137846" y="5310035"/>
            <a:ext cx="1280696" cy="32635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3551224" y="5867400"/>
            <a:ext cx="1477976" cy="400110"/>
          </a:xfrm>
          <a:prstGeom prst="rect">
            <a:avLst/>
          </a:prstGeom>
          <a:noFill/>
        </p:spPr>
        <p:txBody>
          <a:bodyPr wrap="square" rtlCol="0">
            <a:spAutoFit/>
          </a:bodyPr>
          <a:lstStyle/>
          <a:p>
            <a:r>
              <a:rPr lang="en-US" sz="2000" dirty="0" smtClean="0">
                <a:solidFill>
                  <a:schemeClr val="bg1"/>
                </a:solidFill>
              </a:rPr>
              <a:t>APRS-IS</a:t>
            </a:r>
            <a:endParaRPr lang="en-US" sz="2000" dirty="0">
              <a:solidFill>
                <a:schemeClr val="bg1"/>
              </a:solidFill>
            </a:endParaRPr>
          </a:p>
        </p:txBody>
      </p:sp>
      <p:sp>
        <p:nvSpPr>
          <p:cNvPr id="36" name="TextBox 35"/>
          <p:cNvSpPr txBox="1"/>
          <p:nvPr/>
        </p:nvSpPr>
        <p:spPr>
          <a:xfrm>
            <a:off x="106384" y="2895600"/>
            <a:ext cx="1758142" cy="2585323"/>
          </a:xfrm>
          <a:prstGeom prst="rect">
            <a:avLst/>
          </a:prstGeom>
          <a:noFill/>
        </p:spPr>
        <p:txBody>
          <a:bodyPr wrap="square" rtlCol="0">
            <a:spAutoFit/>
          </a:bodyPr>
          <a:lstStyle/>
          <a:p>
            <a:r>
              <a:rPr lang="en-US" dirty="0" err="1" smtClean="0"/>
              <a:t>APRSDroid</a:t>
            </a:r>
            <a:r>
              <a:rPr lang="en-US" dirty="0" smtClean="0"/>
              <a:t>,</a:t>
            </a:r>
          </a:p>
          <a:p>
            <a:r>
              <a:rPr lang="en-US" dirty="0" smtClean="0"/>
              <a:t>APRSISCE,</a:t>
            </a:r>
          </a:p>
          <a:p>
            <a:r>
              <a:rPr lang="en-US" dirty="0" smtClean="0"/>
              <a:t>YAAC,</a:t>
            </a:r>
          </a:p>
          <a:p>
            <a:r>
              <a:rPr lang="en-US" dirty="0" err="1" smtClean="0"/>
              <a:t>Xastir</a:t>
            </a:r>
            <a:r>
              <a:rPr lang="en-US" dirty="0" smtClean="0"/>
              <a:t>, UISS,</a:t>
            </a:r>
          </a:p>
          <a:p>
            <a:r>
              <a:rPr lang="en-US" dirty="0" smtClean="0"/>
              <a:t>APRS-TW,</a:t>
            </a:r>
          </a:p>
          <a:p>
            <a:r>
              <a:rPr lang="en-US" dirty="0" err="1" smtClean="0"/>
              <a:t>WinLink</a:t>
            </a:r>
            <a:r>
              <a:rPr lang="en-US" dirty="0" smtClean="0"/>
              <a:t> Express, Outpost PM, etc.</a:t>
            </a:r>
            <a:endParaRPr lang="en-US" dirty="0"/>
          </a:p>
        </p:txBody>
      </p:sp>
    </p:spTree>
    <p:extLst>
      <p:ext uri="{BB962C8B-B14F-4D97-AF65-F5344CB8AC3E}">
        <p14:creationId xmlns:p14="http://schemas.microsoft.com/office/powerpoint/2010/main" val="14054588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1"/>
            <a:ext cx="7315200" cy="914399"/>
          </a:xfrm>
        </p:spPr>
        <p:txBody>
          <a:bodyPr/>
          <a:lstStyle/>
          <a:p>
            <a:r>
              <a:rPr lang="en-US" dirty="0" smtClean="0"/>
              <a:t>What is Dire Wolf ?</a:t>
            </a:r>
            <a:endParaRPr lang="en-US" dirty="0"/>
          </a:p>
        </p:txBody>
      </p:sp>
      <p:sp>
        <p:nvSpPr>
          <p:cNvPr id="3" name="Content Placeholder 2"/>
          <p:cNvSpPr>
            <a:spLocks noGrp="1"/>
          </p:cNvSpPr>
          <p:nvPr>
            <p:ph idx="1"/>
          </p:nvPr>
        </p:nvSpPr>
        <p:spPr>
          <a:xfrm>
            <a:off x="914400" y="1600200"/>
            <a:ext cx="7315200" cy="4724400"/>
          </a:xfrm>
        </p:spPr>
        <p:txBody>
          <a:bodyPr>
            <a:normAutofit fontScale="85000" lnSpcReduction="20000"/>
          </a:bodyPr>
          <a:lstStyle/>
          <a:p>
            <a:pPr marL="45720" indent="0">
              <a:buNone/>
            </a:pPr>
            <a:r>
              <a:rPr lang="en-US" sz="2400" dirty="0" smtClean="0"/>
              <a:t>Open source software replacement for the traditional TNC.</a:t>
            </a:r>
          </a:p>
          <a:p>
            <a:pPr marL="45720" indent="0">
              <a:buNone/>
            </a:pPr>
            <a:endParaRPr lang="en-US" sz="2400" dirty="0" smtClean="0"/>
          </a:p>
          <a:p>
            <a:r>
              <a:rPr lang="en-US" sz="2400" dirty="0" smtClean="0"/>
              <a:t>Windows.</a:t>
            </a:r>
          </a:p>
          <a:p>
            <a:r>
              <a:rPr lang="en-US" sz="2400" dirty="0" smtClean="0"/>
              <a:t>Linux   -  x86, x86_64 PC,  Raspberry Pi.</a:t>
            </a:r>
          </a:p>
          <a:p>
            <a:r>
              <a:rPr lang="en-US" sz="2400" dirty="0" smtClean="0"/>
              <a:t>Mac OSX.</a:t>
            </a:r>
          </a:p>
          <a:p>
            <a:pPr marL="45720" indent="0">
              <a:buNone/>
            </a:pPr>
            <a:endParaRPr lang="en-US" sz="2400" dirty="0" smtClean="0"/>
          </a:p>
          <a:p>
            <a:r>
              <a:rPr lang="en-US" sz="2400" dirty="0" smtClean="0"/>
              <a:t>GPS Tracker.</a:t>
            </a:r>
          </a:p>
          <a:p>
            <a:r>
              <a:rPr lang="en-US" sz="2400" dirty="0" smtClean="0"/>
              <a:t>Digipeater.</a:t>
            </a:r>
            <a:endParaRPr lang="en-US" sz="2400" dirty="0"/>
          </a:p>
          <a:p>
            <a:r>
              <a:rPr lang="en-US" sz="2400" dirty="0" smtClean="0"/>
              <a:t>Internet Gateway (IGate).</a:t>
            </a:r>
            <a:endParaRPr lang="en-US" sz="2400" dirty="0"/>
          </a:p>
          <a:p>
            <a:r>
              <a:rPr lang="en-US" sz="2400" dirty="0" smtClean="0"/>
              <a:t>APRStt gateway.</a:t>
            </a:r>
            <a:endParaRPr lang="en-US" sz="2400" dirty="0"/>
          </a:p>
          <a:p>
            <a:endParaRPr lang="en-US" sz="2400" dirty="0"/>
          </a:p>
          <a:p>
            <a:r>
              <a:rPr lang="en-US" sz="2400" dirty="0"/>
              <a:t>V</a:t>
            </a:r>
            <a:r>
              <a:rPr lang="en-US" sz="2400" dirty="0" smtClean="0"/>
              <a:t>irtual </a:t>
            </a:r>
            <a:r>
              <a:rPr lang="en-US" sz="2400" dirty="0"/>
              <a:t>TNC for </a:t>
            </a:r>
            <a:r>
              <a:rPr lang="en-US" sz="2400" dirty="0" smtClean="0"/>
              <a:t>applications  such </a:t>
            </a:r>
            <a:r>
              <a:rPr lang="en-US" sz="2400" dirty="0"/>
              <a:t>as APRSIS32, </a:t>
            </a:r>
            <a:endParaRPr lang="en-US" sz="2400" dirty="0" smtClean="0"/>
          </a:p>
          <a:p>
            <a:pPr marL="45720" indent="0">
              <a:buNone/>
            </a:pPr>
            <a:r>
              <a:rPr lang="en-US" sz="2400" dirty="0"/>
              <a:t>	</a:t>
            </a:r>
            <a:r>
              <a:rPr lang="en-US" sz="2400" dirty="0" smtClean="0"/>
              <a:t>YAAC</a:t>
            </a:r>
            <a:r>
              <a:rPr lang="en-US" sz="2400" dirty="0"/>
              <a:t>,  </a:t>
            </a:r>
            <a:r>
              <a:rPr lang="en-US" sz="2400" dirty="0" err="1" smtClean="0"/>
              <a:t>Xastir</a:t>
            </a:r>
            <a:r>
              <a:rPr lang="en-US" sz="2400" dirty="0" smtClean="0"/>
              <a:t>, </a:t>
            </a:r>
            <a:r>
              <a:rPr lang="en-US" sz="2400" dirty="0" err="1" smtClean="0"/>
              <a:t>SARTrack</a:t>
            </a:r>
            <a:r>
              <a:rPr lang="en-US" sz="2400" dirty="0" smtClean="0"/>
              <a:t>, APRS-TW, </a:t>
            </a:r>
            <a:r>
              <a:rPr lang="en-US" sz="2400" dirty="0"/>
              <a:t> </a:t>
            </a:r>
            <a:endParaRPr lang="en-US" sz="2400" dirty="0" smtClean="0"/>
          </a:p>
          <a:p>
            <a:pPr marL="45720" indent="0">
              <a:buNone/>
            </a:pPr>
            <a:r>
              <a:rPr lang="en-US" sz="2400" dirty="0"/>
              <a:t>	</a:t>
            </a:r>
            <a:r>
              <a:rPr lang="en-US" sz="2400" dirty="0" smtClean="0"/>
              <a:t>UISS</a:t>
            </a:r>
            <a:r>
              <a:rPr lang="en-US" sz="2400" dirty="0"/>
              <a:t>, </a:t>
            </a:r>
            <a:r>
              <a:rPr lang="en-US" sz="2400" dirty="0" smtClean="0"/>
              <a:t> Linux</a:t>
            </a:r>
            <a:r>
              <a:rPr lang="en-US" sz="2400" dirty="0" smtClean="0">
                <a:hlinkClick r:id="rId3"/>
              </a:rPr>
              <a:t> </a:t>
            </a:r>
            <a:r>
              <a:rPr lang="en-US" sz="2400" dirty="0" smtClean="0"/>
              <a:t>AX25,</a:t>
            </a:r>
            <a:r>
              <a:rPr lang="en-US" sz="2400" dirty="0"/>
              <a:t> </a:t>
            </a:r>
            <a:r>
              <a:rPr lang="en-US" sz="2400" dirty="0" smtClean="0"/>
              <a:t> </a:t>
            </a:r>
            <a:r>
              <a:rPr lang="en-US" sz="2400" dirty="0" err="1" smtClean="0"/>
              <a:t>WinLink</a:t>
            </a:r>
            <a:r>
              <a:rPr lang="en-US" sz="2400" dirty="0" smtClean="0"/>
              <a:t> Express (RMS Express), 	Outpost PM,  </a:t>
            </a:r>
            <a:r>
              <a:rPr lang="en-US" sz="2400" dirty="0" err="1" smtClean="0"/>
              <a:t>Linpac</a:t>
            </a:r>
            <a:r>
              <a:rPr lang="en-US" sz="2400" dirty="0" smtClean="0"/>
              <a:t>, and </a:t>
            </a:r>
            <a:r>
              <a:rPr lang="en-US" sz="2400" dirty="0"/>
              <a:t>many others.  </a:t>
            </a:r>
            <a:endParaRPr lang="en-US" sz="2400" dirty="0" smtClean="0"/>
          </a:p>
          <a:p>
            <a:pPr marL="45720" indent="0">
              <a:buNone/>
            </a:pPr>
            <a:endParaRPr lang="en-US" sz="2400" dirty="0"/>
          </a:p>
          <a:p>
            <a:pPr marL="45720" indent="0">
              <a:buNone/>
            </a:pPr>
            <a:endParaRPr lang="en-US" sz="2400" dirty="0"/>
          </a:p>
        </p:txBody>
      </p:sp>
    </p:spTree>
    <p:extLst>
      <p:ext uri="{BB962C8B-B14F-4D97-AF65-F5344CB8AC3E}">
        <p14:creationId xmlns:p14="http://schemas.microsoft.com/office/powerpoint/2010/main" val="40110035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1"/>
            <a:ext cx="7315200" cy="914399"/>
          </a:xfrm>
        </p:spPr>
        <p:txBody>
          <a:bodyPr>
            <a:normAutofit fontScale="90000"/>
          </a:bodyPr>
          <a:lstStyle/>
          <a:p>
            <a:r>
              <a:rPr lang="en-US" dirty="0" smtClean="0"/>
              <a:t>Where did the name come from?</a:t>
            </a:r>
            <a:endParaRPr lang="en-US" dirty="0"/>
          </a:p>
        </p:txBody>
      </p:sp>
      <p:sp>
        <p:nvSpPr>
          <p:cNvPr id="3" name="Content Placeholder 2"/>
          <p:cNvSpPr>
            <a:spLocks noGrp="1"/>
          </p:cNvSpPr>
          <p:nvPr>
            <p:ph idx="1"/>
          </p:nvPr>
        </p:nvSpPr>
        <p:spPr>
          <a:xfrm>
            <a:off x="914400" y="1676400"/>
            <a:ext cx="7315200" cy="4648200"/>
          </a:xfrm>
        </p:spPr>
        <p:txBody>
          <a:bodyPr>
            <a:normAutofit/>
          </a:bodyPr>
          <a:lstStyle/>
          <a:p>
            <a:pPr marL="45720" indent="0">
              <a:buNone/>
            </a:pPr>
            <a:endParaRPr lang="en-US" dirty="0" smtClean="0"/>
          </a:p>
          <a:p>
            <a:pPr marL="45720" indent="0">
              <a:buNone/>
            </a:pPr>
            <a:endParaRPr lang="en-US" dirty="0"/>
          </a:p>
          <a:p>
            <a:pPr marL="45720" indent="0">
              <a:buNone/>
            </a:pPr>
            <a:r>
              <a:rPr lang="en-US" dirty="0" smtClean="0"/>
              <a:t>		Decoded</a:t>
            </a:r>
          </a:p>
          <a:p>
            <a:pPr marL="45720" indent="0">
              <a:buNone/>
            </a:pPr>
            <a:r>
              <a:rPr lang="en-US" sz="2000" dirty="0" smtClean="0"/>
              <a:t>		    Information  from</a:t>
            </a:r>
          </a:p>
          <a:p>
            <a:pPr marL="45720" indent="0">
              <a:buNone/>
            </a:pPr>
            <a:r>
              <a:rPr lang="en-US" dirty="0" smtClean="0"/>
              <a:t>		        </a:t>
            </a:r>
            <a:r>
              <a:rPr lang="en-US" sz="2000" dirty="0" smtClean="0"/>
              <a:t>Radio</a:t>
            </a:r>
          </a:p>
          <a:p>
            <a:pPr marL="45720" indent="0">
              <a:buNone/>
            </a:pPr>
            <a:r>
              <a:rPr lang="en-US" dirty="0" smtClean="0"/>
              <a:t>		            Emissions  for</a:t>
            </a:r>
          </a:p>
          <a:p>
            <a:pPr marL="45720" indent="0">
              <a:buNone/>
            </a:pPr>
            <a:endParaRPr lang="en-US" dirty="0" smtClean="0"/>
          </a:p>
          <a:p>
            <a:pPr marL="45720" indent="0">
              <a:buNone/>
            </a:pPr>
            <a:endParaRPr lang="en-US" dirty="0"/>
          </a:p>
          <a:p>
            <a:pPr marL="45720" indent="0">
              <a:buNone/>
            </a:pPr>
            <a:r>
              <a:rPr lang="en-US" dirty="0" smtClean="0"/>
              <a:t>		                Windows</a:t>
            </a:r>
          </a:p>
          <a:p>
            <a:pPr marL="45720" indent="0">
              <a:buNone/>
            </a:pPr>
            <a:r>
              <a:rPr lang="en-US" dirty="0" smtClean="0"/>
              <a:t>		                    Or</a:t>
            </a:r>
            <a:endParaRPr lang="en-US" dirty="0"/>
          </a:p>
          <a:p>
            <a:pPr marL="45720" indent="0">
              <a:buNone/>
            </a:pPr>
            <a:r>
              <a:rPr lang="en-US" dirty="0" smtClean="0"/>
              <a:t>		                        Linux</a:t>
            </a:r>
          </a:p>
          <a:p>
            <a:pPr marL="45720" indent="0">
              <a:buNone/>
            </a:pPr>
            <a:r>
              <a:rPr lang="en-US" dirty="0" smtClean="0"/>
              <a:t>		                            Fans</a:t>
            </a:r>
            <a:endParaRPr lang="en-US" dirty="0"/>
          </a:p>
        </p:txBody>
      </p:sp>
    </p:spTree>
    <p:extLst>
      <p:ext uri="{BB962C8B-B14F-4D97-AF65-F5344CB8AC3E}">
        <p14:creationId xmlns:p14="http://schemas.microsoft.com/office/powerpoint/2010/main" val="24339695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0932546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0" y="304800"/>
            <a:ext cx="7315200" cy="914400"/>
          </a:xfrm>
        </p:spPr>
        <p:txBody>
          <a:bodyPr/>
          <a:lstStyle/>
          <a:p>
            <a:r>
              <a:rPr lang="en-US" dirty="0" smtClean="0"/>
              <a:t>                       Traditional Radio Interface</a:t>
            </a:r>
            <a:endParaRPr lang="en-US" dirty="0"/>
          </a:p>
        </p:txBody>
      </p:sp>
      <p:pic>
        <p:nvPicPr>
          <p:cNvPr id="7" name="Picture Placeholder 6"/>
          <p:cNvPicPr preferRelativeResize="0">
            <a:picLocks noGrp="1"/>
          </p:cNvPicPr>
          <p:nvPr>
            <p:ph type="pic" idx="1"/>
          </p:nvPr>
        </p:nvPicPr>
        <p:blipFill>
          <a:blip r:embed="rId3">
            <a:extLst>
              <a:ext uri="{28A0092B-C50C-407E-A947-70E740481C1C}">
                <a14:useLocalDpi xmlns:a14="http://schemas.microsoft.com/office/drawing/2010/main" val="0"/>
              </a:ext>
            </a:extLst>
          </a:blip>
          <a:stretch>
            <a:fillRect/>
          </a:stretch>
        </p:blipFill>
        <p:spPr>
          <a:xfrm>
            <a:off x="6019800" y="2590800"/>
            <a:ext cx="2895587" cy="3952021"/>
          </a:xfrm>
        </p:spPr>
      </p:pic>
      <p:sp>
        <p:nvSpPr>
          <p:cNvPr id="6" name="Text Placeholder 5"/>
          <p:cNvSpPr>
            <a:spLocks noGrp="1"/>
          </p:cNvSpPr>
          <p:nvPr>
            <p:ph type="body" sz="half" idx="2"/>
          </p:nvPr>
        </p:nvSpPr>
        <p:spPr>
          <a:xfrm>
            <a:off x="1219200" y="5943600"/>
            <a:ext cx="5044440" cy="4724400"/>
          </a:xfrm>
        </p:spPr>
        <p:txBody>
          <a:bodyPr>
            <a:normAutofit/>
          </a:bodyPr>
          <a:lstStyle/>
          <a:p>
            <a:endParaRPr lang="en-US" sz="2000" dirty="0" smtClean="0"/>
          </a:p>
          <a:p>
            <a:endParaRPr lang="en-US" sz="2000" dirty="0"/>
          </a:p>
          <a:p>
            <a:endParaRPr lang="en-US" sz="2000" dirty="0"/>
          </a:p>
        </p:txBody>
      </p:sp>
      <p:pic>
        <p:nvPicPr>
          <p:cNvPr id="2" name="Picture 1"/>
          <p:cNvPicPr>
            <a:picLocks noChangeAspect="1"/>
          </p:cNvPicPr>
          <p:nvPr/>
        </p:nvPicPr>
        <p:blipFill rotWithShape="1">
          <a:blip r:embed="rId4" cstate="print">
            <a:extLst>
              <a:ext uri="{28A0092B-C50C-407E-A947-70E740481C1C}">
                <a14:useLocalDpi xmlns:a14="http://schemas.microsoft.com/office/drawing/2010/main" val="0"/>
              </a:ext>
            </a:extLst>
          </a:blip>
          <a:srcRect l="-978" r="978"/>
          <a:stretch/>
        </p:blipFill>
        <p:spPr>
          <a:xfrm>
            <a:off x="640080" y="1828800"/>
            <a:ext cx="4673600" cy="3505200"/>
          </a:xfrm>
          <a:prstGeom prst="rect">
            <a:avLst/>
          </a:prstGeom>
        </p:spPr>
      </p:pic>
      <p:sp>
        <p:nvSpPr>
          <p:cNvPr id="3" name="TextBox 2"/>
          <p:cNvSpPr txBox="1"/>
          <p:nvPr/>
        </p:nvSpPr>
        <p:spPr>
          <a:xfrm>
            <a:off x="685800" y="5715000"/>
            <a:ext cx="4876800" cy="646331"/>
          </a:xfrm>
          <a:prstGeom prst="rect">
            <a:avLst/>
          </a:prstGeom>
          <a:noFill/>
        </p:spPr>
        <p:txBody>
          <a:bodyPr wrap="square" rtlCol="0">
            <a:spAutoFit/>
          </a:bodyPr>
          <a:lstStyle/>
          <a:p>
            <a:r>
              <a:rPr lang="en-US" dirty="0" smtClean="0"/>
              <a:t>Receiver audio </a:t>
            </a:r>
            <a:r>
              <a:rPr lang="en-US" dirty="0" smtClean="0">
                <a:sym typeface="Wingdings" panose="05000000000000000000" pitchFamily="2" charset="2"/>
              </a:rPr>
              <a:t>  </a:t>
            </a:r>
            <a:r>
              <a:rPr lang="en-US" dirty="0" smtClean="0"/>
              <a:t>computer.</a:t>
            </a:r>
          </a:p>
          <a:p>
            <a:r>
              <a:rPr lang="en-US" dirty="0" smtClean="0"/>
              <a:t>                        Computer audio </a:t>
            </a:r>
            <a:r>
              <a:rPr lang="en-US" dirty="0" smtClean="0">
                <a:sym typeface="Wingdings" panose="05000000000000000000" pitchFamily="2" charset="2"/>
              </a:rPr>
              <a:t> </a:t>
            </a:r>
            <a:r>
              <a:rPr lang="en-US" dirty="0" smtClean="0"/>
              <a:t>transmitter.</a:t>
            </a:r>
            <a:endParaRPr lang="en-US" dirty="0"/>
          </a:p>
        </p:txBody>
      </p:sp>
    </p:spTree>
    <p:extLst>
      <p:ext uri="{BB962C8B-B14F-4D97-AF65-F5344CB8AC3E}">
        <p14:creationId xmlns:p14="http://schemas.microsoft.com/office/powerpoint/2010/main" val="9221635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0" y="304800"/>
            <a:ext cx="7315200" cy="914400"/>
          </a:xfrm>
        </p:spPr>
        <p:txBody>
          <a:bodyPr/>
          <a:lstStyle/>
          <a:p>
            <a:r>
              <a:rPr lang="en-US" dirty="0" smtClean="0"/>
              <a:t>Software Defined Radio (SDR) Interface</a:t>
            </a:r>
            <a:endParaRPr lang="en-US" dirty="0"/>
          </a:p>
        </p:txBody>
      </p:sp>
      <p:pic>
        <p:nvPicPr>
          <p:cNvPr id="7" name="Picture Placeholder 6"/>
          <p:cNvPicPr preferRelativeResize="0">
            <a:picLocks noGrp="1"/>
          </p:cNvPicPr>
          <p:nvPr>
            <p:ph type="pic" idx="1"/>
          </p:nvPr>
        </p:nvPicPr>
        <p:blipFill>
          <a:blip r:embed="rId3">
            <a:extLst>
              <a:ext uri="{28A0092B-C50C-407E-A947-70E740481C1C}">
                <a14:useLocalDpi xmlns:a14="http://schemas.microsoft.com/office/drawing/2010/main" val="0"/>
              </a:ext>
            </a:extLst>
          </a:blip>
          <a:stretch>
            <a:fillRect/>
          </a:stretch>
        </p:blipFill>
        <p:spPr>
          <a:xfrm>
            <a:off x="6019800" y="2590800"/>
            <a:ext cx="2895587" cy="3952021"/>
          </a:xfrm>
        </p:spPr>
      </p:pic>
      <p:sp>
        <p:nvSpPr>
          <p:cNvPr id="6" name="Text Placeholder 5"/>
          <p:cNvSpPr>
            <a:spLocks noGrp="1"/>
          </p:cNvSpPr>
          <p:nvPr>
            <p:ph type="body" sz="half" idx="2"/>
          </p:nvPr>
        </p:nvSpPr>
        <p:spPr>
          <a:xfrm>
            <a:off x="609600" y="1752600"/>
            <a:ext cx="5044440" cy="2971800"/>
          </a:xfrm>
        </p:spPr>
        <p:txBody>
          <a:bodyPr>
            <a:normAutofit/>
          </a:bodyPr>
          <a:lstStyle/>
          <a:p>
            <a:pPr marL="342900" indent="-342900">
              <a:buFont typeface="Wingdings" panose="05000000000000000000" pitchFamily="2" charset="2"/>
              <a:buChar char="§"/>
            </a:pPr>
            <a:r>
              <a:rPr lang="en-US" sz="2000" dirty="0" smtClean="0"/>
              <a:t>Pipe into </a:t>
            </a:r>
            <a:r>
              <a:rPr lang="en-US" sz="2000" dirty="0" err="1" smtClean="0"/>
              <a:t>stdin</a:t>
            </a:r>
            <a:endParaRPr lang="en-US" sz="2000" dirty="0" smtClean="0"/>
          </a:p>
          <a:p>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rtl_fm</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-f 144.39M </a:t>
            </a:r>
            <a:r>
              <a:rPr lang="en-US" sz="1800" dirty="0" smtClean="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direwolf</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a:t>
            </a:r>
          </a:p>
          <a:p>
            <a:endParaRPr lang="en-US" sz="2000" dirty="0" smtClean="0"/>
          </a:p>
          <a:p>
            <a:pPr marL="342900" indent="-342900">
              <a:buFont typeface="Wingdings" panose="05000000000000000000" pitchFamily="2" charset="2"/>
              <a:buChar char="§"/>
            </a:pPr>
            <a:r>
              <a:rPr lang="en-US" sz="2000" dirty="0" smtClean="0"/>
              <a:t>Listen for audio on a UDP port.</a:t>
            </a:r>
          </a:p>
          <a:p>
            <a:r>
              <a:rPr lang="en-US" sz="2000" dirty="0" smtClean="0"/>
              <a:t>      (e.g.  </a:t>
            </a:r>
            <a:r>
              <a:rPr lang="en-US" sz="2400" dirty="0" err="1"/>
              <a:t>g</a:t>
            </a:r>
            <a:r>
              <a:rPr lang="en-US" sz="2400" dirty="0" err="1" smtClean="0"/>
              <a:t>qrx</a:t>
            </a:r>
            <a:r>
              <a:rPr lang="en-US" sz="2000" dirty="0" smtClean="0"/>
              <a:t>   v2.3 and later)</a:t>
            </a:r>
          </a:p>
          <a:p>
            <a:endParaRPr lang="en-US" sz="2000" dirty="0" smtClean="0"/>
          </a:p>
          <a:p>
            <a:pPr marL="342900" indent="-342900">
              <a:buFont typeface="Wingdings" panose="05000000000000000000" pitchFamily="2" charset="2"/>
              <a:buChar char="§"/>
            </a:pPr>
            <a:r>
              <a:rPr lang="en-US" sz="2000" dirty="0" smtClean="0"/>
              <a:t>Virtual audio cable.  SDR#.</a:t>
            </a:r>
          </a:p>
        </p:txBody>
      </p:sp>
      <p:pic>
        <p:nvPicPr>
          <p:cNvPr id="2" name="Picture 1"/>
          <p:cNvPicPr>
            <a:picLocks noChangeAspect="1"/>
          </p:cNvPicPr>
          <p:nvPr/>
        </p:nvPicPr>
        <p:blipFill rotWithShape="1">
          <a:blip r:embed="rId4" cstate="print">
            <a:extLst>
              <a:ext uri="{BEBA8EAE-BF5A-486C-A8C5-ECC9F3942E4B}">
                <a14:imgProps xmlns:a14="http://schemas.microsoft.com/office/drawing/2010/main">
                  <a14:imgLayer r:embed="rId5">
                    <a14:imgEffect>
                      <a14:brightnessContrast bright="23000"/>
                    </a14:imgEffect>
                  </a14:imgLayer>
                </a14:imgProps>
              </a:ext>
              <a:ext uri="{28A0092B-C50C-407E-A947-70E740481C1C}">
                <a14:useLocalDpi xmlns:a14="http://schemas.microsoft.com/office/drawing/2010/main" val="0"/>
              </a:ext>
            </a:extLst>
          </a:blip>
          <a:srcRect t="1" b="38181"/>
          <a:stretch/>
        </p:blipFill>
        <p:spPr>
          <a:xfrm>
            <a:off x="1675356" y="4876799"/>
            <a:ext cx="3811044" cy="1766939"/>
          </a:xfrm>
          <a:prstGeom prst="rect">
            <a:avLst/>
          </a:prstGeom>
        </p:spPr>
      </p:pic>
    </p:spTree>
    <p:extLst>
      <p:ext uri="{BB962C8B-B14F-4D97-AF65-F5344CB8AC3E}">
        <p14:creationId xmlns:p14="http://schemas.microsoft.com/office/powerpoint/2010/main" val="25221114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1"/>
            <a:ext cx="7315200" cy="1295399"/>
          </a:xfrm>
        </p:spPr>
        <p:txBody>
          <a:bodyPr/>
          <a:lstStyle/>
          <a:p>
            <a:r>
              <a:rPr lang="en-US" dirty="0" smtClean="0"/>
              <a:t>Topics</a:t>
            </a:r>
            <a:endParaRPr lang="en-US" dirty="0"/>
          </a:p>
        </p:txBody>
      </p:sp>
      <p:sp>
        <p:nvSpPr>
          <p:cNvPr id="3" name="Content Placeholder 2"/>
          <p:cNvSpPr>
            <a:spLocks noGrp="1"/>
          </p:cNvSpPr>
          <p:nvPr>
            <p:ph idx="1"/>
          </p:nvPr>
        </p:nvSpPr>
        <p:spPr>
          <a:xfrm>
            <a:off x="914400" y="2057400"/>
            <a:ext cx="7315200" cy="4267200"/>
          </a:xfrm>
        </p:spPr>
        <p:txBody>
          <a:bodyPr>
            <a:normAutofit/>
          </a:bodyPr>
          <a:lstStyle/>
          <a:p>
            <a:r>
              <a:rPr lang="en-US" dirty="0" smtClean="0"/>
              <a:t>History:  What is a TNC?</a:t>
            </a:r>
          </a:p>
          <a:p>
            <a:endParaRPr lang="en-US" dirty="0" smtClean="0"/>
          </a:p>
          <a:p>
            <a:r>
              <a:rPr lang="en-US" dirty="0" smtClean="0"/>
              <a:t>Main Theme:  Replace old hardware TNC with only software.</a:t>
            </a:r>
          </a:p>
          <a:p>
            <a:pPr marL="45720" indent="0">
              <a:buNone/>
            </a:pPr>
            <a:endParaRPr lang="en-US" dirty="0" smtClean="0"/>
          </a:p>
          <a:p>
            <a:r>
              <a:rPr lang="en-US" dirty="0" smtClean="0"/>
              <a:t>Building a better demodulator.</a:t>
            </a:r>
          </a:p>
          <a:p>
            <a:endParaRPr lang="en-US" dirty="0" smtClean="0"/>
          </a:p>
          <a:p>
            <a:pPr marL="45720" indent="0">
              <a:buNone/>
            </a:pPr>
            <a:endParaRPr lang="en-US" dirty="0"/>
          </a:p>
        </p:txBody>
      </p:sp>
    </p:spTree>
    <p:extLst>
      <p:ext uri="{BB962C8B-B14F-4D97-AF65-F5344CB8AC3E}">
        <p14:creationId xmlns:p14="http://schemas.microsoft.com/office/powerpoint/2010/main" val="24564436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0" y="304800"/>
            <a:ext cx="7315200" cy="914400"/>
          </a:xfrm>
        </p:spPr>
        <p:txBody>
          <a:bodyPr/>
          <a:lstStyle/>
          <a:p>
            <a:r>
              <a:rPr lang="en-US" dirty="0" smtClean="0"/>
              <a:t>1200 bps modem</a:t>
            </a:r>
            <a:endParaRPr lang="en-US" dirty="0"/>
          </a:p>
        </p:txBody>
      </p:sp>
      <p:pic>
        <p:nvPicPr>
          <p:cNvPr id="7" name="Picture Placeholder 6"/>
          <p:cNvPicPr preferRelativeResize="0">
            <a:picLocks noGrp="1"/>
          </p:cNvPicPr>
          <p:nvPr>
            <p:ph type="pic" idx="1"/>
          </p:nvPr>
        </p:nvPicPr>
        <p:blipFill>
          <a:blip r:embed="rId3">
            <a:extLst>
              <a:ext uri="{28A0092B-C50C-407E-A947-70E740481C1C}">
                <a14:useLocalDpi xmlns:a14="http://schemas.microsoft.com/office/drawing/2010/main" val="0"/>
              </a:ext>
            </a:extLst>
          </a:blip>
          <a:stretch>
            <a:fillRect/>
          </a:stretch>
        </p:blipFill>
        <p:spPr>
          <a:xfrm>
            <a:off x="6019800" y="2590800"/>
            <a:ext cx="2895588" cy="3952021"/>
          </a:xfrm>
        </p:spPr>
      </p:pic>
      <p:sp>
        <p:nvSpPr>
          <p:cNvPr id="6" name="Text Placeholder 5"/>
          <p:cNvSpPr>
            <a:spLocks noGrp="1"/>
          </p:cNvSpPr>
          <p:nvPr>
            <p:ph type="body" sz="half" idx="2"/>
          </p:nvPr>
        </p:nvSpPr>
        <p:spPr>
          <a:xfrm>
            <a:off x="609600" y="1752600"/>
            <a:ext cx="5044440" cy="4724400"/>
          </a:xfrm>
        </p:spPr>
        <p:txBody>
          <a:bodyPr>
            <a:normAutofit/>
          </a:bodyPr>
          <a:lstStyle/>
          <a:p>
            <a:endParaRPr lang="en-US" sz="2000" dirty="0" smtClean="0"/>
          </a:p>
          <a:p>
            <a:endParaRPr lang="en-US" sz="2000" dirty="0" smtClean="0"/>
          </a:p>
          <a:p>
            <a:r>
              <a:rPr lang="en-US" sz="2000" dirty="0" smtClean="0"/>
              <a:t>AFSK 1200 / 2200 Hz.</a:t>
            </a:r>
          </a:p>
          <a:p>
            <a:endParaRPr lang="en-US" sz="2000" dirty="0"/>
          </a:p>
          <a:p>
            <a:endParaRPr lang="en-US" sz="2000" dirty="0"/>
          </a:p>
          <a:p>
            <a:endParaRPr lang="en-US" sz="2000" dirty="0"/>
          </a:p>
        </p:txBody>
      </p:sp>
      <p:pic>
        <p:nvPicPr>
          <p:cNvPr id="1026" name="Picture 2" descr="C:\Users\John\AppData\Local\Microsoft\Windows\INetCache\IE\CMA3O0ZG\dsl-modem[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0" y="533400"/>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00425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0" y="304800"/>
            <a:ext cx="7315200" cy="914400"/>
          </a:xfrm>
        </p:spPr>
        <p:txBody>
          <a:bodyPr/>
          <a:lstStyle/>
          <a:p>
            <a:r>
              <a:rPr lang="en-US" dirty="0" smtClean="0"/>
              <a:t>9600 bps</a:t>
            </a:r>
            <a:endParaRPr lang="en-US" dirty="0"/>
          </a:p>
        </p:txBody>
      </p:sp>
      <p:pic>
        <p:nvPicPr>
          <p:cNvPr id="7" name="Picture Placeholder 6"/>
          <p:cNvPicPr preferRelativeResize="0">
            <a:picLocks noGrp="1"/>
          </p:cNvPicPr>
          <p:nvPr>
            <p:ph type="pic" idx="1"/>
          </p:nvPr>
        </p:nvPicPr>
        <p:blipFill>
          <a:blip r:embed="rId3">
            <a:extLst>
              <a:ext uri="{28A0092B-C50C-407E-A947-70E740481C1C}">
                <a14:useLocalDpi xmlns:a14="http://schemas.microsoft.com/office/drawing/2010/main" val="0"/>
              </a:ext>
            </a:extLst>
          </a:blip>
          <a:stretch>
            <a:fillRect/>
          </a:stretch>
        </p:blipFill>
        <p:spPr>
          <a:xfrm>
            <a:off x="6019800" y="2590800"/>
            <a:ext cx="2895587" cy="3952021"/>
          </a:xfrm>
        </p:spPr>
      </p:pic>
      <p:sp>
        <p:nvSpPr>
          <p:cNvPr id="6" name="Text Placeholder 5"/>
          <p:cNvSpPr>
            <a:spLocks noGrp="1"/>
          </p:cNvSpPr>
          <p:nvPr>
            <p:ph type="body" sz="half" idx="2"/>
          </p:nvPr>
        </p:nvSpPr>
        <p:spPr>
          <a:xfrm>
            <a:off x="609600" y="1752600"/>
            <a:ext cx="5044440" cy="4724400"/>
          </a:xfrm>
        </p:spPr>
        <p:txBody>
          <a:bodyPr>
            <a:normAutofit/>
          </a:bodyPr>
          <a:lstStyle/>
          <a:p>
            <a:endParaRPr lang="en-US" sz="2000" dirty="0"/>
          </a:p>
          <a:p>
            <a:r>
              <a:rPr lang="en-US" sz="2000" dirty="0" smtClean="0"/>
              <a:t>K9NG    G3RUH   –    around 1988</a:t>
            </a:r>
          </a:p>
          <a:p>
            <a:endParaRPr lang="en-US" sz="2000" dirty="0"/>
          </a:p>
          <a:p>
            <a:r>
              <a:rPr lang="en-US" sz="2000" dirty="0" smtClean="0"/>
              <a:t>5 kHz of audio bandwidth. </a:t>
            </a:r>
          </a:p>
          <a:p>
            <a:endParaRPr lang="en-US" sz="2000" dirty="0"/>
          </a:p>
          <a:p>
            <a:r>
              <a:rPr lang="en-US" sz="2000" dirty="0" smtClean="0"/>
              <a:t>Will not work with microphone and speaker connections.</a:t>
            </a:r>
          </a:p>
          <a:p>
            <a:endParaRPr lang="en-US" sz="2000" dirty="0" smtClean="0"/>
          </a:p>
          <a:p>
            <a:endParaRPr lang="en-US" sz="2000" dirty="0"/>
          </a:p>
        </p:txBody>
      </p:sp>
      <p:pic>
        <p:nvPicPr>
          <p:cNvPr id="2050" name="Picture 2" descr="C:\Users\John\AppData\Local\Microsoft\Windows\INetCache\IE\CMA3O0ZG\dsl-modem[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609600"/>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4572000"/>
            <a:ext cx="4800600" cy="18636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840" y="6435607"/>
            <a:ext cx="4785360" cy="3771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855354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0" y="304800"/>
            <a:ext cx="7315200" cy="914400"/>
          </a:xfrm>
        </p:spPr>
        <p:txBody>
          <a:bodyPr/>
          <a:lstStyle/>
          <a:p>
            <a:r>
              <a:rPr lang="en-US" dirty="0" smtClean="0"/>
              <a:t>DTMF  decode / encode</a:t>
            </a:r>
            <a:endParaRPr lang="en-US" dirty="0"/>
          </a:p>
        </p:txBody>
      </p:sp>
      <p:pic>
        <p:nvPicPr>
          <p:cNvPr id="7" name="Picture Placeholder 6"/>
          <p:cNvPicPr preferRelativeResize="0">
            <a:picLocks noGrp="1"/>
          </p:cNvPicPr>
          <p:nvPr>
            <p:ph type="pic" idx="1"/>
          </p:nvPr>
        </p:nvPicPr>
        <p:blipFill>
          <a:blip r:embed="rId3">
            <a:extLst>
              <a:ext uri="{28A0092B-C50C-407E-A947-70E740481C1C}">
                <a14:useLocalDpi xmlns:a14="http://schemas.microsoft.com/office/drawing/2010/main" val="0"/>
              </a:ext>
            </a:extLst>
          </a:blip>
          <a:stretch>
            <a:fillRect/>
          </a:stretch>
        </p:blipFill>
        <p:spPr>
          <a:xfrm>
            <a:off x="6019800" y="2590801"/>
            <a:ext cx="2895587" cy="3952019"/>
          </a:xfrm>
        </p:spPr>
      </p:pic>
      <p:sp>
        <p:nvSpPr>
          <p:cNvPr id="6" name="Text Placeholder 5"/>
          <p:cNvSpPr>
            <a:spLocks noGrp="1"/>
          </p:cNvSpPr>
          <p:nvPr>
            <p:ph type="body" sz="half" idx="2"/>
          </p:nvPr>
        </p:nvSpPr>
        <p:spPr>
          <a:xfrm>
            <a:off x="609600" y="1752600"/>
            <a:ext cx="5044440" cy="4724400"/>
          </a:xfrm>
        </p:spPr>
        <p:txBody>
          <a:bodyPr>
            <a:normAutofit/>
          </a:bodyPr>
          <a:lstStyle/>
          <a:p>
            <a:r>
              <a:rPr lang="en-US" sz="2000" dirty="0" smtClean="0"/>
              <a:t>Received tone sequences are converted to packet like:</a:t>
            </a:r>
          </a:p>
          <a:p>
            <a:endParaRPr lang="en-US" sz="2000" dirty="0"/>
          </a:p>
          <a:p>
            <a:r>
              <a:rPr lang="en-US" sz="2000" dirty="0" smtClean="0">
                <a:latin typeface="Courier New" panose="02070309020205020404" pitchFamily="49" charset="0"/>
                <a:cs typeface="Courier New" panose="02070309020205020404" pitchFamily="49" charset="0"/>
              </a:rPr>
              <a:t>    DTMF&gt;APDW15:t12345#</a:t>
            </a:r>
            <a:endParaRPr lang="en-US" sz="2000" dirty="0">
              <a:latin typeface="Courier New" panose="02070309020205020404" pitchFamily="49" charset="0"/>
              <a:cs typeface="Courier New" panose="02070309020205020404" pitchFamily="49" charset="0"/>
            </a:endParaRPr>
          </a:p>
          <a:p>
            <a:endParaRPr lang="en-US" sz="2000" dirty="0"/>
          </a:p>
          <a:p>
            <a:r>
              <a:rPr lang="en-US" sz="2000" dirty="0" smtClean="0"/>
              <a:t>Transmit tones by putting DTMF in the destination address.</a:t>
            </a:r>
            <a:endParaRPr lang="en-US" sz="2000" dirty="0"/>
          </a:p>
          <a:p>
            <a:endParaRPr lang="en-US" sz="2000" dirty="0" smtClean="0"/>
          </a:p>
          <a:p>
            <a:r>
              <a:rPr lang="en-US" sz="2000" dirty="0" smtClean="0">
                <a:latin typeface="Courier New" panose="02070309020205020404" pitchFamily="49" charset="0"/>
                <a:cs typeface="Courier New" panose="02070309020205020404" pitchFamily="49" charset="0"/>
              </a:rPr>
              <a:t>    WB2OSZ&gt;DTMF:123 456</a:t>
            </a:r>
            <a:endParaRPr lang="en-US" sz="2000" dirty="0">
              <a:latin typeface="Courier New" panose="02070309020205020404" pitchFamily="49" charset="0"/>
              <a:cs typeface="Courier New" panose="02070309020205020404" pitchFamily="49" charset="0"/>
            </a:endParaRPr>
          </a:p>
        </p:txBody>
      </p:sp>
      <p:pic>
        <p:nvPicPr>
          <p:cNvPr id="5" name="Picture 2" descr="C:\Users\John\AppData\Local\Microsoft\Windows\INetCache\IE\FT936OP4\148973327_325aa5357d_z[1].jpg"/>
          <p:cNvPicPr>
            <a:picLocks noChangeAspect="1" noChangeArrowheads="1"/>
          </p:cNvPicPr>
          <p:nvPr/>
        </p:nvPicPr>
        <p:blipFill rotWithShape="1">
          <a:blip r:embed="rId4">
            <a:extLst>
              <a:ext uri="{28A0092B-C50C-407E-A947-70E740481C1C}">
                <a14:useLocalDpi xmlns:a14="http://schemas.microsoft.com/office/drawing/2010/main" val="0"/>
              </a:ext>
            </a:extLst>
          </a:blip>
          <a:srcRect l="19289" r="19434"/>
          <a:stretch/>
        </p:blipFill>
        <p:spPr bwMode="auto">
          <a:xfrm>
            <a:off x="6309360" y="304800"/>
            <a:ext cx="1310640" cy="1604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44661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0" y="304800"/>
            <a:ext cx="7315200" cy="914400"/>
          </a:xfrm>
        </p:spPr>
        <p:txBody>
          <a:bodyPr/>
          <a:lstStyle/>
          <a:p>
            <a:r>
              <a:rPr lang="en-US" dirty="0" smtClean="0"/>
              <a:t>Speech Synthesizer</a:t>
            </a:r>
            <a:endParaRPr lang="en-US" dirty="0"/>
          </a:p>
        </p:txBody>
      </p:sp>
      <p:pic>
        <p:nvPicPr>
          <p:cNvPr id="7" name="Picture Placeholder 6"/>
          <p:cNvPicPr preferRelativeResize="0">
            <a:picLocks noGrp="1"/>
          </p:cNvPicPr>
          <p:nvPr>
            <p:ph type="pic" idx="1"/>
          </p:nvPr>
        </p:nvPicPr>
        <p:blipFill>
          <a:blip r:embed="rId3">
            <a:extLst>
              <a:ext uri="{28A0092B-C50C-407E-A947-70E740481C1C}">
                <a14:useLocalDpi xmlns:a14="http://schemas.microsoft.com/office/drawing/2010/main" val="0"/>
              </a:ext>
            </a:extLst>
          </a:blip>
          <a:stretch>
            <a:fillRect/>
          </a:stretch>
        </p:blipFill>
        <p:spPr>
          <a:xfrm>
            <a:off x="6019800" y="2590801"/>
            <a:ext cx="2895586" cy="3952019"/>
          </a:xfrm>
        </p:spPr>
      </p:pic>
      <p:sp>
        <p:nvSpPr>
          <p:cNvPr id="6" name="Text Placeholder 5"/>
          <p:cNvSpPr>
            <a:spLocks noGrp="1"/>
          </p:cNvSpPr>
          <p:nvPr>
            <p:ph type="body" sz="half" idx="2"/>
          </p:nvPr>
        </p:nvSpPr>
        <p:spPr>
          <a:xfrm>
            <a:off x="609600" y="1752600"/>
            <a:ext cx="5044440" cy="4724400"/>
          </a:xfrm>
        </p:spPr>
        <p:txBody>
          <a:bodyPr>
            <a:normAutofit/>
          </a:bodyPr>
          <a:lstStyle/>
          <a:p>
            <a:r>
              <a:rPr lang="en-US" sz="2000" dirty="0" smtClean="0"/>
              <a:t>Any packet with SPEECH is sent to a user-supplied script which can invoke a text-to-speech synthesizer.</a:t>
            </a:r>
            <a:endParaRPr lang="en-US" sz="2000" dirty="0"/>
          </a:p>
          <a:p>
            <a:endParaRPr lang="en-US" sz="2000" dirty="0" smtClean="0"/>
          </a:p>
          <a:p>
            <a:r>
              <a:rPr lang="en-US" sz="2000" dirty="0" smtClean="0">
                <a:latin typeface="Courier New" panose="02070309020205020404" pitchFamily="49" charset="0"/>
                <a:cs typeface="Courier New" panose="02070309020205020404" pitchFamily="49" charset="0"/>
              </a:rPr>
              <a:t>    WB2OSZ&gt;</a:t>
            </a:r>
            <a:r>
              <a:rPr lang="en-US" sz="2000" dirty="0" err="1" smtClean="0">
                <a:latin typeface="Courier New" panose="02070309020205020404" pitchFamily="49" charset="0"/>
                <a:cs typeface="Courier New" panose="02070309020205020404" pitchFamily="49" charset="0"/>
              </a:rPr>
              <a:t>SPEECH:Hello</a:t>
            </a:r>
            <a:r>
              <a:rPr lang="en-US" sz="2000" dirty="0" smtClean="0">
                <a:latin typeface="Courier New" panose="02070309020205020404" pitchFamily="49" charset="0"/>
                <a:cs typeface="Courier New" panose="02070309020205020404" pitchFamily="49" charset="0"/>
              </a:rPr>
              <a:t>, World!</a:t>
            </a:r>
          </a:p>
          <a:p>
            <a:endParaRPr lang="en-US" sz="2000" dirty="0" smtClean="0">
              <a:latin typeface="Courier New" panose="02070309020205020404" pitchFamily="49" charset="0"/>
              <a:cs typeface="Courier New" panose="02070309020205020404" pitchFamily="49" charset="0"/>
            </a:endParaRPr>
          </a:p>
          <a:p>
            <a:r>
              <a:rPr lang="en-US" sz="2000" dirty="0" smtClean="0"/>
              <a:t>Configuration file example:</a:t>
            </a:r>
          </a:p>
          <a:p>
            <a:endParaRPr lang="en-US" sz="2000" dirty="0"/>
          </a:p>
          <a:p>
            <a:pPr lvl="1"/>
            <a:r>
              <a:rPr lang="en-US" sz="2000" dirty="0">
                <a:latin typeface="Courier New" panose="02070309020205020404" pitchFamily="49" charset="0"/>
                <a:cs typeface="Courier New" panose="02070309020205020404" pitchFamily="49" charset="0"/>
              </a:rPr>
              <a:t>CBEACON </a:t>
            </a:r>
            <a:r>
              <a:rPr lang="en-US" sz="2000" dirty="0" err="1">
                <a:latin typeface="Courier New" panose="02070309020205020404" pitchFamily="49" charset="0"/>
                <a:cs typeface="Courier New" panose="02070309020205020404" pitchFamily="49" charset="0"/>
              </a:rPr>
              <a:t>dest</a:t>
            </a:r>
            <a:r>
              <a:rPr lang="en-US" sz="2000" dirty="0">
                <a:latin typeface="Courier New" panose="02070309020205020404" pitchFamily="49" charset="0"/>
                <a:cs typeface="Courier New" panose="02070309020205020404" pitchFamily="49" charset="0"/>
              </a:rPr>
              <a:t>=SPEECH info=”Club meeting tonight at 7 pm</a:t>
            </a:r>
            <a:r>
              <a:rPr lang="en-US" sz="2000" dirty="0" smtClean="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p:txBody>
      </p:sp>
      <p:pic>
        <p:nvPicPr>
          <p:cNvPr id="9218" name="Picture 2" descr="C:\Users\John\AppData\Local\Microsoft\Windows\INetCache\IE\CMA3O0ZG\A_speech_synthesizer[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533400"/>
            <a:ext cx="1752600" cy="175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81965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0" y="304800"/>
            <a:ext cx="7315200" cy="914400"/>
          </a:xfrm>
        </p:spPr>
        <p:txBody>
          <a:bodyPr/>
          <a:lstStyle/>
          <a:p>
            <a:r>
              <a:rPr lang="en-US" dirty="0" smtClean="0"/>
              <a:t>Send Morse Code</a:t>
            </a:r>
            <a:endParaRPr lang="en-US" dirty="0"/>
          </a:p>
        </p:txBody>
      </p:sp>
      <p:pic>
        <p:nvPicPr>
          <p:cNvPr id="7" name="Picture Placeholder 6"/>
          <p:cNvPicPr preferRelativeResize="0">
            <a:picLocks noGrp="1"/>
          </p:cNvPicPr>
          <p:nvPr>
            <p:ph type="pic" idx="1"/>
          </p:nvPr>
        </p:nvPicPr>
        <p:blipFill>
          <a:blip r:embed="rId3">
            <a:extLst>
              <a:ext uri="{28A0092B-C50C-407E-A947-70E740481C1C}">
                <a14:useLocalDpi xmlns:a14="http://schemas.microsoft.com/office/drawing/2010/main" val="0"/>
              </a:ext>
            </a:extLst>
          </a:blip>
          <a:stretch>
            <a:fillRect/>
          </a:stretch>
        </p:blipFill>
        <p:spPr>
          <a:xfrm>
            <a:off x="6019800" y="2590801"/>
            <a:ext cx="2895586" cy="3952018"/>
          </a:xfrm>
        </p:spPr>
      </p:pic>
      <p:sp>
        <p:nvSpPr>
          <p:cNvPr id="6" name="Text Placeholder 5"/>
          <p:cNvSpPr>
            <a:spLocks noGrp="1"/>
          </p:cNvSpPr>
          <p:nvPr>
            <p:ph type="body" sz="half" idx="2"/>
          </p:nvPr>
        </p:nvSpPr>
        <p:spPr>
          <a:xfrm>
            <a:off x="609600" y="1752600"/>
            <a:ext cx="5044440" cy="4724400"/>
          </a:xfrm>
        </p:spPr>
        <p:txBody>
          <a:bodyPr>
            <a:normAutofit/>
          </a:bodyPr>
          <a:lstStyle/>
          <a:p>
            <a:endParaRPr lang="en-US" sz="2000" dirty="0" smtClean="0"/>
          </a:p>
          <a:p>
            <a:endParaRPr lang="en-US" sz="2000" dirty="0"/>
          </a:p>
          <a:p>
            <a:r>
              <a:rPr lang="en-US" sz="2000" dirty="0" smtClean="0"/>
              <a:t>Any packet with MORSE as the destination is sent as Morse Code.</a:t>
            </a:r>
          </a:p>
          <a:p>
            <a:endParaRPr lang="en-US" sz="2000" dirty="0" smtClean="0"/>
          </a:p>
          <a:p>
            <a:r>
              <a:rPr lang="en-US" sz="2000" dirty="0" smtClean="0">
                <a:latin typeface="Courier New" panose="02070309020205020404" pitchFamily="49" charset="0"/>
                <a:cs typeface="Courier New" panose="02070309020205020404" pitchFamily="49" charset="0"/>
              </a:rPr>
              <a:t>    WB2OSZ&gt;MORSE:CQ CQ</a:t>
            </a:r>
          </a:p>
          <a:p>
            <a:endParaRPr lang="en-US" sz="2000" dirty="0" smtClean="0">
              <a:latin typeface="Courier New" panose="02070309020205020404" pitchFamily="49" charset="0"/>
              <a:cs typeface="Courier New" panose="02070309020205020404" pitchFamily="49" charset="0"/>
            </a:endParaRPr>
          </a:p>
        </p:txBody>
      </p:sp>
      <p:pic>
        <p:nvPicPr>
          <p:cNvPr id="10242" name="Picture 2" descr="C:\Users\John\AppData\Local\Microsoft\Windows\INetCache\IE\CMA3O0ZG\WirelessKey[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86400" y="838200"/>
            <a:ext cx="2209800" cy="871030"/>
          </a:xfrm>
          <a:prstGeom prst="rect">
            <a:avLst/>
          </a:prstGeom>
          <a:solidFill>
            <a:schemeClr val="tx1"/>
          </a:solidFill>
        </p:spPr>
      </p:pic>
    </p:spTree>
    <p:extLst>
      <p:ext uri="{BB962C8B-B14F-4D97-AF65-F5344CB8AC3E}">
        <p14:creationId xmlns:p14="http://schemas.microsoft.com/office/powerpoint/2010/main" val="1417173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0" y="304800"/>
            <a:ext cx="7315200" cy="914400"/>
          </a:xfrm>
        </p:spPr>
        <p:txBody>
          <a:bodyPr/>
          <a:lstStyle/>
          <a:p>
            <a:r>
              <a:rPr lang="en-US" dirty="0" smtClean="0"/>
              <a:t>Beacons</a:t>
            </a:r>
            <a:endParaRPr lang="en-US" dirty="0"/>
          </a:p>
        </p:txBody>
      </p:sp>
      <p:pic>
        <p:nvPicPr>
          <p:cNvPr id="7" name="Picture Placeholder 6"/>
          <p:cNvPicPr preferRelativeResize="0">
            <a:picLocks noGrp="1"/>
          </p:cNvPicPr>
          <p:nvPr>
            <p:ph type="pic" idx="1"/>
          </p:nvPr>
        </p:nvPicPr>
        <p:blipFill>
          <a:blip r:embed="rId3">
            <a:extLst>
              <a:ext uri="{28A0092B-C50C-407E-A947-70E740481C1C}">
                <a14:useLocalDpi xmlns:a14="http://schemas.microsoft.com/office/drawing/2010/main" val="0"/>
              </a:ext>
            </a:extLst>
          </a:blip>
          <a:stretch>
            <a:fillRect/>
          </a:stretch>
        </p:blipFill>
        <p:spPr>
          <a:xfrm>
            <a:off x="6019800" y="2590801"/>
            <a:ext cx="2895585" cy="3952018"/>
          </a:xfrm>
        </p:spPr>
      </p:pic>
      <p:sp>
        <p:nvSpPr>
          <p:cNvPr id="6" name="Text Placeholder 5"/>
          <p:cNvSpPr>
            <a:spLocks noGrp="1"/>
          </p:cNvSpPr>
          <p:nvPr>
            <p:ph type="body" sz="half" idx="2"/>
          </p:nvPr>
        </p:nvSpPr>
        <p:spPr>
          <a:xfrm>
            <a:off x="609600" y="1752600"/>
            <a:ext cx="5044440" cy="4724400"/>
          </a:xfrm>
        </p:spPr>
        <p:txBody>
          <a:bodyPr>
            <a:normAutofit/>
          </a:bodyPr>
          <a:lstStyle/>
          <a:p>
            <a:pPr marL="342900" indent="-342900">
              <a:buFont typeface="Wingdings" panose="05000000000000000000" pitchFamily="2" charset="2"/>
              <a:buChar char="§"/>
            </a:pPr>
            <a:r>
              <a:rPr lang="en-US" sz="2000" dirty="0" smtClean="0">
                <a:cs typeface="Courier New" panose="02070309020205020404" pitchFamily="49" charset="0"/>
              </a:rPr>
              <a:t>Periodic position or object packets.</a:t>
            </a:r>
          </a:p>
          <a:p>
            <a:pPr marL="342900" indent="-342900">
              <a:buFont typeface="Wingdings" panose="05000000000000000000" pitchFamily="2" charset="2"/>
              <a:buChar char="§"/>
            </a:pPr>
            <a:endParaRPr lang="en-US" sz="2000" dirty="0" smtClean="0">
              <a:cs typeface="Courier New" panose="02070309020205020404" pitchFamily="49" charset="0"/>
            </a:endParaRPr>
          </a:p>
          <a:p>
            <a:pPr marL="342900" indent="-342900">
              <a:buFont typeface="Wingdings" panose="05000000000000000000" pitchFamily="2" charset="2"/>
              <a:buChar char="§"/>
            </a:pPr>
            <a:r>
              <a:rPr lang="en-US" sz="2000" dirty="0" smtClean="0">
                <a:cs typeface="Courier New" panose="02070309020205020404" pitchFamily="49" charset="0"/>
              </a:rPr>
              <a:t>GPS location - tracker.  </a:t>
            </a:r>
          </a:p>
          <a:p>
            <a:pPr marL="342900" indent="-342900">
              <a:buFont typeface="Wingdings" panose="05000000000000000000" pitchFamily="2" charset="2"/>
              <a:buChar char="§"/>
            </a:pPr>
            <a:endParaRPr lang="en-US" sz="2000" dirty="0">
              <a:cs typeface="Courier New" panose="02070309020205020404" pitchFamily="49" charset="0"/>
            </a:endParaRPr>
          </a:p>
          <a:p>
            <a:pPr marL="342900" indent="-342900">
              <a:buFont typeface="Wingdings" panose="05000000000000000000" pitchFamily="2" charset="2"/>
              <a:buChar char="§"/>
            </a:pPr>
            <a:r>
              <a:rPr lang="en-US" sz="2000" dirty="0" smtClean="0">
                <a:cs typeface="Courier New" panose="02070309020205020404" pitchFamily="49" charset="0"/>
              </a:rPr>
              <a:t>“Custom” -  invoke user script.</a:t>
            </a:r>
          </a:p>
          <a:p>
            <a:pPr marL="342900" indent="-342900">
              <a:buFont typeface="Wingdings" panose="05000000000000000000" pitchFamily="2" charset="2"/>
              <a:buChar char="§"/>
            </a:pPr>
            <a:endParaRPr lang="en-US" sz="2000" dirty="0">
              <a:cs typeface="Courier New" panose="02070309020205020404" pitchFamily="49" charset="0"/>
            </a:endParaRPr>
          </a:p>
          <a:p>
            <a:pPr marL="342900" indent="-342900">
              <a:buFont typeface="Wingdings" panose="05000000000000000000" pitchFamily="2" charset="2"/>
              <a:buChar char="§"/>
            </a:pPr>
            <a:r>
              <a:rPr lang="en-US" sz="2000" dirty="0" smtClean="0">
                <a:cs typeface="Courier New" panose="02070309020205020404" pitchFamily="49" charset="0"/>
              </a:rPr>
              <a:t>Weather.  </a:t>
            </a:r>
            <a:r>
              <a:rPr lang="en-US" sz="2000" dirty="0">
                <a:cs typeface="Courier New" panose="02070309020205020404" pitchFamily="49" charset="0"/>
              </a:rPr>
              <a:t>w</a:t>
            </a:r>
            <a:r>
              <a:rPr lang="en-US" sz="2000" dirty="0" smtClean="0">
                <a:cs typeface="Courier New" panose="02070309020205020404" pitchFamily="49" charset="0"/>
              </a:rPr>
              <a:t>xnow.txt</a:t>
            </a:r>
          </a:p>
          <a:p>
            <a:pPr marL="342900" indent="-342900">
              <a:buFont typeface="Wingdings" panose="05000000000000000000" pitchFamily="2" charset="2"/>
              <a:buChar char="§"/>
            </a:pPr>
            <a:endParaRPr lang="en-US" sz="2000" dirty="0">
              <a:cs typeface="Courier New" panose="02070309020205020404" pitchFamily="49" charset="0"/>
            </a:endParaRPr>
          </a:p>
          <a:p>
            <a:endParaRPr lang="en-US" sz="2000" dirty="0">
              <a:cs typeface="Courier New" panose="02070309020205020404" pitchFamily="49" charset="0"/>
            </a:endParaRPr>
          </a:p>
          <a:p>
            <a:endParaRPr lang="en-US" sz="2000" dirty="0" smtClean="0">
              <a:cs typeface="Courier New" panose="02070309020205020404" pitchFamily="49" charset="0"/>
            </a:endParaRPr>
          </a:p>
        </p:txBody>
      </p:sp>
      <p:pic>
        <p:nvPicPr>
          <p:cNvPr id="8194" name="Picture 2" descr="C:\Users\John\AppData\Local\Microsoft\Windows\INetCache\IE\CMA3O0ZG\383541982_640[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43600" y="381000"/>
            <a:ext cx="1219200" cy="1718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4528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0" y="304800"/>
            <a:ext cx="7315200" cy="914400"/>
          </a:xfrm>
        </p:spPr>
        <p:txBody>
          <a:bodyPr/>
          <a:lstStyle/>
          <a:p>
            <a:r>
              <a:rPr lang="en-US" dirty="0" smtClean="0"/>
              <a:t>Telemetry Tool Kit</a:t>
            </a:r>
            <a:endParaRPr lang="en-US" dirty="0"/>
          </a:p>
        </p:txBody>
      </p:sp>
      <p:pic>
        <p:nvPicPr>
          <p:cNvPr id="7" name="Picture Placeholder 6"/>
          <p:cNvPicPr preferRelativeResize="0">
            <a:picLocks noGrp="1"/>
          </p:cNvPicPr>
          <p:nvPr>
            <p:ph type="pic" idx="1"/>
          </p:nvPr>
        </p:nvPicPr>
        <p:blipFill>
          <a:blip r:embed="rId3">
            <a:extLst>
              <a:ext uri="{28A0092B-C50C-407E-A947-70E740481C1C}">
                <a14:useLocalDpi xmlns:a14="http://schemas.microsoft.com/office/drawing/2010/main" val="0"/>
              </a:ext>
            </a:extLst>
          </a:blip>
          <a:stretch>
            <a:fillRect/>
          </a:stretch>
        </p:blipFill>
        <p:spPr>
          <a:xfrm>
            <a:off x="6019800" y="2590801"/>
            <a:ext cx="2895585" cy="3952018"/>
          </a:xfrm>
        </p:spPr>
      </p:pic>
      <p:sp>
        <p:nvSpPr>
          <p:cNvPr id="6" name="Text Placeholder 5"/>
          <p:cNvSpPr>
            <a:spLocks noGrp="1"/>
          </p:cNvSpPr>
          <p:nvPr>
            <p:ph type="body" sz="half" idx="2"/>
          </p:nvPr>
        </p:nvSpPr>
        <p:spPr>
          <a:xfrm>
            <a:off x="609600" y="1752600"/>
            <a:ext cx="5044440" cy="4724400"/>
          </a:xfrm>
        </p:spPr>
        <p:txBody>
          <a:bodyPr>
            <a:normAutofit/>
          </a:bodyPr>
          <a:lstStyle/>
          <a:p>
            <a:endParaRPr lang="en-US" sz="2000" dirty="0"/>
          </a:p>
          <a:p>
            <a:pPr marL="342900" indent="-342900">
              <a:buFont typeface="Wingdings" panose="05000000000000000000" pitchFamily="2" charset="2"/>
              <a:buChar char="§"/>
            </a:pPr>
            <a:r>
              <a:rPr lang="en-US" sz="2000" dirty="0" smtClean="0"/>
              <a:t>Building </a:t>
            </a:r>
            <a:r>
              <a:rPr lang="en-US" sz="2000" dirty="0"/>
              <a:t>blocks for </a:t>
            </a:r>
            <a:r>
              <a:rPr lang="en-US" sz="2000" dirty="0" smtClean="0"/>
              <a:t>your </a:t>
            </a:r>
            <a:r>
              <a:rPr lang="en-US" sz="2000" dirty="0"/>
              <a:t>own customized </a:t>
            </a:r>
            <a:r>
              <a:rPr lang="en-US" sz="2000" dirty="0" smtClean="0"/>
              <a:t>solutions. </a:t>
            </a:r>
          </a:p>
          <a:p>
            <a:pPr marL="342900" indent="-342900">
              <a:buFont typeface="Wingdings" panose="05000000000000000000" pitchFamily="2" charset="2"/>
              <a:buChar char="§"/>
            </a:pPr>
            <a:endParaRPr lang="en-US" sz="2000" dirty="0" smtClean="0">
              <a:cs typeface="Courier New" panose="02070309020205020404" pitchFamily="49" charset="0"/>
            </a:endParaRPr>
          </a:p>
          <a:p>
            <a:pPr marL="342900" indent="-342900">
              <a:buFont typeface="Wingdings" panose="05000000000000000000" pitchFamily="2" charset="2"/>
              <a:buChar char="§"/>
            </a:pPr>
            <a:r>
              <a:rPr lang="en-US" sz="2000" dirty="0" smtClean="0">
                <a:cs typeface="Courier New" panose="02070309020205020404" pitchFamily="49" charset="0"/>
              </a:rPr>
              <a:t>User-defined script to generate content.</a:t>
            </a:r>
          </a:p>
          <a:p>
            <a:pPr marL="342900" indent="-342900">
              <a:buFont typeface="Wingdings" panose="05000000000000000000" pitchFamily="2" charset="2"/>
              <a:buChar char="§"/>
            </a:pPr>
            <a:endParaRPr lang="en-US" sz="2000" dirty="0">
              <a:cs typeface="Courier New" panose="02070309020205020404" pitchFamily="49" charset="0"/>
            </a:endParaRPr>
          </a:p>
          <a:p>
            <a:pPr marL="342900" indent="-342900">
              <a:buFont typeface="Wingdings" panose="05000000000000000000" pitchFamily="2" charset="2"/>
              <a:buChar char="§"/>
            </a:pPr>
            <a:r>
              <a:rPr lang="en-US" sz="2000" dirty="0" smtClean="0">
                <a:cs typeface="Courier New" panose="02070309020205020404" pitchFamily="49" charset="0"/>
              </a:rPr>
              <a:t>Raspberry Pi  A/D converter example.</a:t>
            </a:r>
          </a:p>
        </p:txBody>
      </p:sp>
      <p:pic>
        <p:nvPicPr>
          <p:cNvPr id="1026" name="Picture 2" descr="C:\Users\John\AppData\Local\Microsoft\Windows\INetCache\IE\M9D57A50\1023px-Narkosemonitor[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19800" y="533400"/>
            <a:ext cx="2030016"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7624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0" y="304800"/>
            <a:ext cx="7315200" cy="914400"/>
          </a:xfrm>
        </p:spPr>
        <p:txBody>
          <a:bodyPr/>
          <a:lstStyle/>
          <a:p>
            <a:r>
              <a:rPr lang="en-US" dirty="0" smtClean="0"/>
              <a:t>APRStt Gateway</a:t>
            </a:r>
            <a:endParaRPr lang="en-US" dirty="0"/>
          </a:p>
        </p:txBody>
      </p:sp>
      <p:pic>
        <p:nvPicPr>
          <p:cNvPr id="7" name="Picture Placeholder 6"/>
          <p:cNvPicPr preferRelativeResize="0">
            <a:picLocks noGrp="1"/>
          </p:cNvPicPr>
          <p:nvPr>
            <p:ph type="pic" idx="1"/>
          </p:nvPr>
        </p:nvPicPr>
        <p:blipFill>
          <a:blip r:embed="rId3">
            <a:extLst>
              <a:ext uri="{28A0092B-C50C-407E-A947-70E740481C1C}">
                <a14:useLocalDpi xmlns:a14="http://schemas.microsoft.com/office/drawing/2010/main" val="0"/>
              </a:ext>
            </a:extLst>
          </a:blip>
          <a:stretch>
            <a:fillRect/>
          </a:stretch>
        </p:blipFill>
        <p:spPr>
          <a:xfrm>
            <a:off x="6019800" y="2590801"/>
            <a:ext cx="2895585" cy="3952018"/>
          </a:xfrm>
        </p:spPr>
      </p:pic>
      <p:sp>
        <p:nvSpPr>
          <p:cNvPr id="6" name="Text Placeholder 5"/>
          <p:cNvSpPr>
            <a:spLocks noGrp="1"/>
          </p:cNvSpPr>
          <p:nvPr>
            <p:ph type="body" sz="half" idx="2"/>
          </p:nvPr>
        </p:nvSpPr>
        <p:spPr>
          <a:xfrm>
            <a:off x="609600" y="1752600"/>
            <a:ext cx="5044440" cy="4724400"/>
          </a:xfrm>
        </p:spPr>
        <p:txBody>
          <a:bodyPr>
            <a:normAutofit/>
          </a:bodyPr>
          <a:lstStyle/>
          <a:p>
            <a:endParaRPr lang="en-US" sz="2000" dirty="0" smtClean="0"/>
          </a:p>
          <a:p>
            <a:endParaRPr lang="en-US" sz="2000" dirty="0"/>
          </a:p>
          <a:p>
            <a:r>
              <a:rPr lang="en-US" sz="2000" dirty="0" smtClean="0"/>
              <a:t>Converts Touch Tone sequences into APRS objects.</a:t>
            </a:r>
            <a:endParaRPr lang="en-US" sz="2000" dirty="0"/>
          </a:p>
          <a:p>
            <a:endParaRPr lang="en-US" sz="2000" dirty="0" smtClean="0"/>
          </a:p>
          <a:p>
            <a:endParaRPr lang="en-US" sz="2000" dirty="0" smtClean="0">
              <a:cs typeface="Courier New" panose="02070309020205020404" pitchFamily="49" charset="0"/>
            </a:endParaRPr>
          </a:p>
        </p:txBody>
      </p:sp>
      <p:pic>
        <p:nvPicPr>
          <p:cNvPr id="6146" name="Picture 2" descr="C:\Users\John\AppData\Local\Microsoft\Windows\INetCache\IE\FT936OP4\148973327_325aa5357d_z[1].jpg"/>
          <p:cNvPicPr>
            <a:picLocks noChangeAspect="1" noChangeArrowheads="1"/>
          </p:cNvPicPr>
          <p:nvPr/>
        </p:nvPicPr>
        <p:blipFill rotWithShape="1">
          <a:blip r:embed="rId4">
            <a:extLst>
              <a:ext uri="{28A0092B-C50C-407E-A947-70E740481C1C}">
                <a14:useLocalDpi xmlns:a14="http://schemas.microsoft.com/office/drawing/2010/main" val="0"/>
              </a:ext>
            </a:extLst>
          </a:blip>
          <a:srcRect l="19289" r="19434"/>
          <a:stretch/>
        </p:blipFill>
        <p:spPr bwMode="auto">
          <a:xfrm>
            <a:off x="6309360" y="304800"/>
            <a:ext cx="1645920" cy="2014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64925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 name="Canvas 297"/>
          <p:cNvGrpSpPr/>
          <p:nvPr/>
        </p:nvGrpSpPr>
        <p:grpSpPr>
          <a:xfrm>
            <a:off x="152400" y="76200"/>
            <a:ext cx="8839200" cy="4876799"/>
            <a:chOff x="0" y="0"/>
            <a:chExt cx="5534166" cy="2552065"/>
          </a:xfrm>
        </p:grpSpPr>
        <p:sp>
          <p:nvSpPr>
            <p:cNvPr id="3" name="Rectangle 2"/>
            <p:cNvSpPr/>
            <p:nvPr/>
          </p:nvSpPr>
          <p:spPr>
            <a:xfrm>
              <a:off x="0" y="0"/>
              <a:ext cx="5534025" cy="2552065"/>
            </a:xfrm>
            <a:prstGeom prst="rect">
              <a:avLst/>
            </a:prstGeom>
          </p:spPr>
        </p:sp>
        <p:pic>
          <p:nvPicPr>
            <p:cNvPr id="4" name="Picture 3" descr="C:\Users\John\AppData\Local\Microsoft\Windows\Temporary Internet Files\Content.IE5\CVU180BQ\340px-Motorola_MTH800[1].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80000"/>
              <a:ext cx="637200" cy="1534795"/>
            </a:xfrm>
            <a:prstGeom prst="rect">
              <a:avLst/>
            </a:prstGeom>
            <a:noFill/>
            <a:ln>
              <a:noFill/>
            </a:ln>
          </p:spPr>
        </p:pic>
        <p:pic>
          <p:nvPicPr>
            <p:cNvPr id="5" name="Picture 4"/>
            <p:cNvPicPr/>
            <p:nvPr/>
          </p:nvPicPr>
          <p:blipFill>
            <a:blip r:embed="rId4">
              <a:extLst>
                <a:ext uri="{28A0092B-C50C-407E-A947-70E740481C1C}">
                  <a14:useLocalDpi xmlns:a14="http://schemas.microsoft.com/office/drawing/2010/main" val="0"/>
                </a:ext>
              </a:extLst>
            </a:blip>
            <a:srcRect/>
            <a:stretch>
              <a:fillRect/>
            </a:stretch>
          </p:blipFill>
          <p:spPr bwMode="auto">
            <a:xfrm>
              <a:off x="2104333" y="644016"/>
              <a:ext cx="1041475" cy="701040"/>
            </a:xfrm>
            <a:prstGeom prst="rect">
              <a:avLst/>
            </a:prstGeom>
            <a:noFill/>
            <a:ln>
              <a:noFill/>
            </a:ln>
          </p:spPr>
        </p:pic>
        <p:pic>
          <p:nvPicPr>
            <p:cNvPr id="6" name="Picture 5"/>
            <p:cNvPicPr/>
            <p:nvPr/>
          </p:nvPicPr>
          <p:blipFill>
            <a:blip r:embed="rId4">
              <a:extLst>
                <a:ext uri="{28A0092B-C50C-407E-A947-70E740481C1C}">
                  <a14:useLocalDpi xmlns:a14="http://schemas.microsoft.com/office/drawing/2010/main" val="0"/>
                </a:ext>
              </a:extLst>
            </a:blip>
            <a:srcRect/>
            <a:stretch>
              <a:fillRect/>
            </a:stretch>
          </p:blipFill>
          <p:spPr bwMode="auto">
            <a:xfrm>
              <a:off x="3250748" y="644016"/>
              <a:ext cx="1041400" cy="701040"/>
            </a:xfrm>
            <a:prstGeom prst="rect">
              <a:avLst/>
            </a:prstGeom>
            <a:noFill/>
            <a:ln>
              <a:noFill/>
            </a:ln>
          </p:spPr>
        </p:pic>
        <p:pic>
          <p:nvPicPr>
            <p:cNvPr id="7" name="Picture 6" descr="C:\Users\John\AppData\Local\Microsoft\Windows\Temporary Internet Files\Content.IE5\UR7J0M6N\down-254093_960_720[1].png"/>
            <p:cNvPicPr/>
            <p:nvPr/>
          </p:nvPicPr>
          <p:blipFill>
            <a:blip r:embed="rId5" cstate="print">
              <a:extLst>
                <a:ext uri="{28A0092B-C50C-407E-A947-70E740481C1C}">
                  <a14:useLocalDpi xmlns:a14="http://schemas.microsoft.com/office/drawing/2010/main" val="0"/>
                </a:ext>
              </a:extLst>
            </a:blip>
            <a:srcRect/>
            <a:stretch>
              <a:fillRect/>
            </a:stretch>
          </p:blipFill>
          <p:spPr bwMode="auto">
            <a:xfrm rot="5400000">
              <a:off x="1219784" y="470874"/>
              <a:ext cx="286385" cy="1287780"/>
            </a:xfrm>
            <a:prstGeom prst="rect">
              <a:avLst/>
            </a:prstGeom>
            <a:noFill/>
            <a:ln>
              <a:noFill/>
            </a:ln>
          </p:spPr>
        </p:pic>
        <p:pic>
          <p:nvPicPr>
            <p:cNvPr id="8" name="Picture 7" descr="C:\Users\John\AppData\Local\Microsoft\Windows\Temporary Internet Files\Content.IE5\UR7J0M6N\down-254093_960_720[1].png"/>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6200000">
              <a:off x="1276292" y="143327"/>
              <a:ext cx="286385" cy="1287780"/>
            </a:xfrm>
            <a:prstGeom prst="rect">
              <a:avLst/>
            </a:prstGeom>
            <a:noFill/>
            <a:ln>
              <a:noFill/>
            </a:ln>
          </p:spPr>
        </p:pic>
        <p:pic>
          <p:nvPicPr>
            <p:cNvPr id="9" name="Picture 8" descr="C:\Users\John\AppData\Local\Microsoft\Windows\Temporary Internet Files\Content.IE5\UR7J0M6N\down-254093_960_720[1].png"/>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6200000">
              <a:off x="4747719" y="411796"/>
              <a:ext cx="285750" cy="1287145"/>
            </a:xfrm>
            <a:prstGeom prst="rect">
              <a:avLst/>
            </a:prstGeom>
            <a:noFill/>
            <a:ln>
              <a:noFill/>
            </a:ln>
          </p:spPr>
        </p:pic>
        <p:sp>
          <p:nvSpPr>
            <p:cNvPr id="10" name="Text Box 304"/>
            <p:cNvSpPr txBox="1"/>
            <p:nvPr/>
          </p:nvSpPr>
          <p:spPr>
            <a:xfrm>
              <a:off x="852985" y="319008"/>
              <a:ext cx="1589964" cy="226902"/>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1000"/>
                </a:spcAft>
              </a:pPr>
              <a:r>
                <a:rPr lang="en-US" dirty="0">
                  <a:effectLst/>
                  <a:ea typeface="Calibri"/>
                  <a:cs typeface="Times New Roman"/>
                </a:rPr>
                <a:t>Tones    3   1   2   #</a:t>
              </a:r>
            </a:p>
          </p:txBody>
        </p:sp>
        <p:sp>
          <p:nvSpPr>
            <p:cNvPr id="11" name="Text Box 305"/>
            <p:cNvSpPr txBox="1"/>
            <p:nvPr/>
          </p:nvSpPr>
          <p:spPr>
            <a:xfrm>
              <a:off x="887012" y="1412394"/>
              <a:ext cx="1487675" cy="635023"/>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1000"/>
                </a:spcAft>
              </a:pPr>
              <a:r>
                <a:rPr lang="en-US" dirty="0">
                  <a:effectLst/>
                  <a:ea typeface="Calibri"/>
                  <a:cs typeface="Times New Roman"/>
                </a:rPr>
                <a:t>Synthesized Speech</a:t>
              </a:r>
            </a:p>
            <a:p>
              <a:pPr marL="0" marR="0">
                <a:spcBef>
                  <a:spcPts val="0"/>
                </a:spcBef>
                <a:spcAft>
                  <a:spcPts val="1000"/>
                </a:spcAft>
              </a:pPr>
              <a:r>
                <a:rPr lang="en-US" dirty="0">
                  <a:effectLst/>
                  <a:ea typeface="Calibri"/>
                  <a:cs typeface="Times New Roman"/>
                </a:rPr>
                <a:t>“Canoe 12 is at checkpoint 3.”</a:t>
              </a:r>
            </a:p>
          </p:txBody>
        </p:sp>
        <p:sp>
          <p:nvSpPr>
            <p:cNvPr id="12" name="Text Box 306"/>
            <p:cNvSpPr txBox="1"/>
            <p:nvPr/>
          </p:nvSpPr>
          <p:spPr>
            <a:xfrm>
              <a:off x="4430186" y="442380"/>
              <a:ext cx="1085111" cy="37109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1000"/>
                </a:spcAft>
              </a:pPr>
              <a:r>
                <a:rPr lang="en-US" dirty="0">
                  <a:effectLst/>
                  <a:ea typeface="Calibri"/>
                  <a:cs typeface="Times New Roman"/>
                </a:rPr>
                <a:t>APRS </a:t>
              </a:r>
            </a:p>
            <a:p>
              <a:pPr marL="0" marR="0">
                <a:spcBef>
                  <a:spcPts val="0"/>
                </a:spcBef>
                <a:spcAft>
                  <a:spcPts val="1000"/>
                </a:spcAft>
              </a:pPr>
              <a:r>
                <a:rPr lang="en-US" dirty="0">
                  <a:effectLst/>
                  <a:ea typeface="Calibri"/>
                  <a:cs typeface="Times New Roman"/>
                </a:rPr>
                <a:t>Object Report</a:t>
              </a:r>
            </a:p>
          </p:txBody>
        </p:sp>
        <p:cxnSp>
          <p:nvCxnSpPr>
            <p:cNvPr id="13" name="Straight Arrow Connector 12"/>
            <p:cNvCxnSpPr/>
            <p:nvPr/>
          </p:nvCxnSpPr>
          <p:spPr>
            <a:xfrm>
              <a:off x="2743200" y="1310185"/>
              <a:ext cx="266131" cy="33208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661243" y="1705599"/>
              <a:ext cx="1025856" cy="683637"/>
            </a:xfrm>
            <a:prstGeom prst="rect">
              <a:avLst/>
            </a:prstGeom>
          </p:spPr>
        </p:pic>
        <p:cxnSp>
          <p:nvCxnSpPr>
            <p:cNvPr id="15" name="Straight Arrow Connector 14"/>
            <p:cNvCxnSpPr/>
            <p:nvPr/>
          </p:nvCxnSpPr>
          <p:spPr>
            <a:xfrm flipV="1">
              <a:off x="3366874" y="1345021"/>
              <a:ext cx="270254" cy="2972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pic>
        <p:nvPicPr>
          <p:cNvPr id="2060" name="Picture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0912" y="4960890"/>
            <a:ext cx="7981950" cy="1628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Rectangle 23"/>
          <p:cNvSpPr/>
          <p:nvPr/>
        </p:nvSpPr>
        <p:spPr>
          <a:xfrm>
            <a:off x="6477000" y="3803989"/>
            <a:ext cx="1486683" cy="830997"/>
          </a:xfrm>
          <a:prstGeom prst="rect">
            <a:avLst/>
          </a:prstGeom>
        </p:spPr>
        <p:txBody>
          <a:bodyPr wrap="square">
            <a:spAutoFit/>
          </a:bodyPr>
          <a:lstStyle/>
          <a:p>
            <a:r>
              <a:rPr lang="en-US" sz="2400" dirty="0" err="1">
                <a:solidFill>
                  <a:srgbClr val="C00000"/>
                </a:solidFill>
              </a:rPr>
              <a:t>APRStt</a:t>
            </a:r>
            <a:r>
              <a:rPr lang="en-US" sz="2400" dirty="0">
                <a:solidFill>
                  <a:srgbClr val="C00000"/>
                </a:solidFill>
              </a:rPr>
              <a:t> </a:t>
            </a:r>
            <a:r>
              <a:rPr lang="en-US" sz="2400" dirty="0" smtClean="0">
                <a:solidFill>
                  <a:srgbClr val="C00000"/>
                </a:solidFill>
              </a:rPr>
              <a:t>Gateway</a:t>
            </a:r>
            <a:endParaRPr lang="en-US" sz="2400" dirty="0">
              <a:solidFill>
                <a:srgbClr val="C00000"/>
              </a:solidFill>
            </a:endParaRPr>
          </a:p>
        </p:txBody>
      </p:sp>
    </p:spTree>
    <p:extLst>
      <p:ext uri="{BB962C8B-B14F-4D97-AF65-F5344CB8AC3E}">
        <p14:creationId xmlns:p14="http://schemas.microsoft.com/office/powerpoint/2010/main" val="24204129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0" y="304800"/>
            <a:ext cx="7315200" cy="914400"/>
          </a:xfrm>
        </p:spPr>
        <p:txBody>
          <a:bodyPr/>
          <a:lstStyle/>
          <a:p>
            <a:r>
              <a:rPr lang="en-US" dirty="0" smtClean="0"/>
              <a:t>Digital Repeater  “digipeater”</a:t>
            </a:r>
            <a:endParaRPr lang="en-US" dirty="0"/>
          </a:p>
        </p:txBody>
      </p:sp>
      <p:pic>
        <p:nvPicPr>
          <p:cNvPr id="7" name="Picture Placeholder 6"/>
          <p:cNvPicPr preferRelativeResize="0">
            <a:picLocks noGrp="1"/>
          </p:cNvPicPr>
          <p:nvPr>
            <p:ph type="pic" idx="1"/>
          </p:nvPr>
        </p:nvPicPr>
        <p:blipFill>
          <a:blip r:embed="rId3">
            <a:extLst>
              <a:ext uri="{28A0092B-C50C-407E-A947-70E740481C1C}">
                <a14:useLocalDpi xmlns:a14="http://schemas.microsoft.com/office/drawing/2010/main" val="0"/>
              </a:ext>
            </a:extLst>
          </a:blip>
          <a:stretch>
            <a:fillRect/>
          </a:stretch>
        </p:blipFill>
        <p:spPr>
          <a:xfrm>
            <a:off x="6019800" y="2590801"/>
            <a:ext cx="2895585" cy="3952018"/>
          </a:xfrm>
        </p:spPr>
      </p:pic>
      <p:sp>
        <p:nvSpPr>
          <p:cNvPr id="6" name="Text Placeholder 5"/>
          <p:cNvSpPr>
            <a:spLocks noGrp="1"/>
          </p:cNvSpPr>
          <p:nvPr>
            <p:ph type="body" sz="half" idx="2"/>
          </p:nvPr>
        </p:nvSpPr>
        <p:spPr>
          <a:xfrm>
            <a:off x="609600" y="1752600"/>
            <a:ext cx="5044440" cy="4724400"/>
          </a:xfrm>
        </p:spPr>
        <p:txBody>
          <a:bodyPr>
            <a:normAutofit/>
          </a:bodyPr>
          <a:lstStyle/>
          <a:p>
            <a:pPr marL="342900" indent="-342900">
              <a:buFont typeface="Wingdings" panose="05000000000000000000" pitchFamily="2" charset="2"/>
              <a:buChar char="§"/>
            </a:pPr>
            <a:r>
              <a:rPr lang="en-US" sz="2000" dirty="0" smtClean="0">
                <a:cs typeface="Courier New" panose="02070309020205020404" pitchFamily="49" charset="0"/>
              </a:rPr>
              <a:t>Extends range.</a:t>
            </a:r>
          </a:p>
          <a:p>
            <a:pPr marL="342900" indent="-342900">
              <a:buFont typeface="Wingdings" panose="05000000000000000000" pitchFamily="2" charset="2"/>
              <a:buChar char="§"/>
            </a:pPr>
            <a:endParaRPr lang="en-US" sz="2000" dirty="0">
              <a:cs typeface="Courier New" panose="02070309020205020404" pitchFamily="49" charset="0"/>
            </a:endParaRPr>
          </a:p>
          <a:p>
            <a:pPr marL="342900" indent="-342900">
              <a:buFont typeface="Wingdings" panose="05000000000000000000" pitchFamily="2" charset="2"/>
              <a:buChar char="§"/>
            </a:pPr>
            <a:r>
              <a:rPr lang="en-US" sz="2000" dirty="0" smtClean="0">
                <a:cs typeface="Courier New" panose="02070309020205020404" pitchFamily="49" charset="0"/>
              </a:rPr>
              <a:t>Store and Forward.</a:t>
            </a:r>
          </a:p>
          <a:p>
            <a:pPr marL="342900" indent="-342900">
              <a:buFont typeface="Wingdings" panose="05000000000000000000" pitchFamily="2" charset="2"/>
              <a:buChar char="§"/>
            </a:pPr>
            <a:endParaRPr lang="en-US" sz="2000" dirty="0">
              <a:cs typeface="Courier New" panose="02070309020205020404" pitchFamily="49" charset="0"/>
            </a:endParaRPr>
          </a:p>
          <a:p>
            <a:pPr marL="342900" indent="-342900">
              <a:buFont typeface="Wingdings" panose="05000000000000000000" pitchFamily="2" charset="2"/>
              <a:buChar char="§"/>
            </a:pPr>
            <a:r>
              <a:rPr lang="en-US" sz="2000" dirty="0" smtClean="0">
                <a:cs typeface="Courier New" panose="02070309020205020404" pitchFamily="49" charset="0"/>
              </a:rPr>
              <a:t>Multiple channels.</a:t>
            </a:r>
          </a:p>
          <a:p>
            <a:pPr marL="342900" indent="-342900">
              <a:buFont typeface="Wingdings" panose="05000000000000000000" pitchFamily="2" charset="2"/>
              <a:buChar char="§"/>
            </a:pPr>
            <a:endParaRPr lang="en-US" sz="2000" dirty="0">
              <a:cs typeface="Courier New" panose="02070309020205020404" pitchFamily="49" charset="0"/>
            </a:endParaRPr>
          </a:p>
          <a:p>
            <a:pPr marL="342900" indent="-342900">
              <a:buFont typeface="Wingdings" panose="05000000000000000000" pitchFamily="2" charset="2"/>
              <a:buChar char="§"/>
            </a:pPr>
            <a:r>
              <a:rPr lang="en-US" sz="2000" dirty="0" smtClean="0">
                <a:cs typeface="Courier New" panose="02070309020205020404" pitchFamily="49" charset="0"/>
              </a:rPr>
              <a:t>Filtering for special situations.  (addresses, distance, data type, symbol)</a:t>
            </a:r>
            <a:endParaRPr lang="en-US" sz="2000" dirty="0">
              <a:cs typeface="Courier New" panose="02070309020205020404" pitchFamily="49" charset="0"/>
            </a:endParaRPr>
          </a:p>
          <a:p>
            <a:endParaRPr lang="en-US" sz="2000" dirty="0" smtClean="0">
              <a:cs typeface="Courier New" panose="02070309020205020404" pitchFamily="49" charset="0"/>
            </a:endParaRPr>
          </a:p>
        </p:txBody>
      </p:sp>
      <p:pic>
        <p:nvPicPr>
          <p:cNvPr id="7170" name="Picture 2" descr="C:\Users\John\AppData\Local\Microsoft\Windows\INetCache\IE\M9D57A50\1024px-Repeater-schema.svg[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67400" y="409184"/>
            <a:ext cx="2286000" cy="1643062"/>
          </a:xfrm>
          <a:prstGeom prst="rect">
            <a:avLst/>
          </a:prstGeom>
          <a:solidFill>
            <a:srgbClr val="BAF9FC"/>
          </a:solidFill>
        </p:spPr>
      </p:pic>
    </p:spTree>
    <p:extLst>
      <p:ext uri="{BB962C8B-B14F-4D97-AF65-F5344CB8AC3E}">
        <p14:creationId xmlns:p14="http://schemas.microsoft.com/office/powerpoint/2010/main" val="36927807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49027"/>
            <a:ext cx="9684854" cy="6907027"/>
          </a:xfrm>
          <a:prstGeom prst="rect">
            <a:avLst/>
          </a:prstGeom>
        </p:spPr>
      </p:pic>
    </p:spTree>
    <p:extLst>
      <p:ext uri="{BB962C8B-B14F-4D97-AF65-F5344CB8AC3E}">
        <p14:creationId xmlns:p14="http://schemas.microsoft.com/office/powerpoint/2010/main" val="5465663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0" y="304800"/>
            <a:ext cx="7315200" cy="914400"/>
          </a:xfrm>
        </p:spPr>
        <p:txBody>
          <a:bodyPr/>
          <a:lstStyle/>
          <a:p>
            <a:r>
              <a:rPr lang="en-US" dirty="0" smtClean="0"/>
              <a:t>Internet Gateway  “IGate”</a:t>
            </a:r>
            <a:endParaRPr lang="en-US" dirty="0"/>
          </a:p>
        </p:txBody>
      </p:sp>
      <p:pic>
        <p:nvPicPr>
          <p:cNvPr id="7" name="Picture Placeholder 6"/>
          <p:cNvPicPr preferRelativeResize="0">
            <a:picLocks noGrp="1"/>
          </p:cNvPicPr>
          <p:nvPr>
            <p:ph type="pic" idx="1"/>
          </p:nvPr>
        </p:nvPicPr>
        <p:blipFill>
          <a:blip r:embed="rId3">
            <a:extLst>
              <a:ext uri="{28A0092B-C50C-407E-A947-70E740481C1C}">
                <a14:useLocalDpi xmlns:a14="http://schemas.microsoft.com/office/drawing/2010/main" val="0"/>
              </a:ext>
            </a:extLst>
          </a:blip>
          <a:stretch>
            <a:fillRect/>
          </a:stretch>
        </p:blipFill>
        <p:spPr>
          <a:xfrm>
            <a:off x="6019800" y="2590801"/>
            <a:ext cx="2895585" cy="3952018"/>
          </a:xfrm>
        </p:spPr>
      </p:pic>
      <p:sp>
        <p:nvSpPr>
          <p:cNvPr id="6" name="Text Placeholder 5"/>
          <p:cNvSpPr>
            <a:spLocks noGrp="1"/>
          </p:cNvSpPr>
          <p:nvPr>
            <p:ph type="body" sz="half" idx="2"/>
          </p:nvPr>
        </p:nvSpPr>
        <p:spPr>
          <a:xfrm>
            <a:off x="609600" y="1676400"/>
            <a:ext cx="5044440" cy="4724400"/>
          </a:xfrm>
        </p:spPr>
        <p:txBody>
          <a:bodyPr>
            <a:normAutofit/>
          </a:bodyPr>
          <a:lstStyle/>
          <a:p>
            <a:endParaRPr lang="en-US" sz="2000" dirty="0" smtClean="0"/>
          </a:p>
          <a:p>
            <a:r>
              <a:rPr lang="en-US" sz="2000" dirty="0" smtClean="0"/>
              <a:t>Connect disjoint </a:t>
            </a:r>
            <a:r>
              <a:rPr lang="en-US" sz="2000" dirty="0"/>
              <a:t>radio </a:t>
            </a:r>
            <a:r>
              <a:rPr lang="en-US" sz="2000" dirty="0" smtClean="0"/>
              <a:t>networks.</a:t>
            </a:r>
          </a:p>
          <a:p>
            <a:endParaRPr lang="en-US" sz="2000" dirty="0">
              <a:cs typeface="Courier New" panose="02070309020205020404" pitchFamily="49" charset="0"/>
            </a:endParaRPr>
          </a:p>
          <a:p>
            <a:r>
              <a:rPr lang="en-US" sz="2000" dirty="0" smtClean="0"/>
              <a:t>View </a:t>
            </a:r>
            <a:r>
              <a:rPr lang="en-US" sz="2000" dirty="0"/>
              <a:t>APRS activity at </a:t>
            </a:r>
            <a:r>
              <a:rPr lang="en-US" sz="2000" u="sng" dirty="0">
                <a:hlinkClick r:id="rId4"/>
              </a:rPr>
              <a:t>http://aprs.fi</a:t>
            </a:r>
            <a:r>
              <a:rPr lang="en-US" sz="2000" dirty="0"/>
              <a:t> or </a:t>
            </a:r>
            <a:r>
              <a:rPr lang="en-US" sz="2000" u="sng" dirty="0">
                <a:hlinkClick r:id="rId5"/>
              </a:rPr>
              <a:t>http://findu.com</a:t>
            </a:r>
            <a:r>
              <a:rPr lang="en-US" sz="2000" dirty="0"/>
              <a:t> or with other applications. </a:t>
            </a:r>
            <a:endParaRPr lang="en-US" sz="2000" dirty="0" smtClean="0"/>
          </a:p>
          <a:p>
            <a:endParaRPr lang="en-US" sz="2000" dirty="0"/>
          </a:p>
        </p:txBody>
      </p:sp>
      <p:pic>
        <p:nvPicPr>
          <p:cNvPr id="11266" name="Picture 2" descr="C:\Users\John\AppData\Local\Microsoft\Windows\INetCache\IE\0QPTI1OL\internet[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91200" y="304800"/>
            <a:ext cx="1905000" cy="1931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9738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39414"/>
            <a:ext cx="9144001" cy="68185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618249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0" y="304800"/>
            <a:ext cx="7315200" cy="838200"/>
          </a:xfrm>
        </p:spPr>
        <p:txBody>
          <a:bodyPr/>
          <a:lstStyle/>
          <a:p>
            <a:r>
              <a:rPr lang="en-US" dirty="0" smtClean="0"/>
              <a:t>Application Interfaces</a:t>
            </a:r>
            <a:endParaRPr lang="en-US" dirty="0"/>
          </a:p>
        </p:txBody>
      </p:sp>
      <p:pic>
        <p:nvPicPr>
          <p:cNvPr id="7" name="Picture Placeholder 6"/>
          <p:cNvPicPr preferRelativeResize="0">
            <a:picLocks noGrp="1"/>
          </p:cNvPicPr>
          <p:nvPr>
            <p:ph type="pic" idx="1"/>
          </p:nvPr>
        </p:nvPicPr>
        <p:blipFill>
          <a:blip r:embed="rId3">
            <a:extLst>
              <a:ext uri="{28A0092B-C50C-407E-A947-70E740481C1C}">
                <a14:useLocalDpi xmlns:a14="http://schemas.microsoft.com/office/drawing/2010/main" val="0"/>
              </a:ext>
            </a:extLst>
          </a:blip>
          <a:stretch>
            <a:fillRect/>
          </a:stretch>
        </p:blipFill>
        <p:spPr>
          <a:xfrm>
            <a:off x="6019800" y="2590801"/>
            <a:ext cx="2895585" cy="3952018"/>
          </a:xfrm>
        </p:spPr>
      </p:pic>
      <p:sp>
        <p:nvSpPr>
          <p:cNvPr id="6" name="Text Placeholder 5"/>
          <p:cNvSpPr>
            <a:spLocks noGrp="1"/>
          </p:cNvSpPr>
          <p:nvPr>
            <p:ph type="body" sz="half" idx="2"/>
          </p:nvPr>
        </p:nvSpPr>
        <p:spPr>
          <a:xfrm>
            <a:off x="609600" y="1524000"/>
            <a:ext cx="5044440" cy="3657600"/>
          </a:xfrm>
        </p:spPr>
        <p:txBody>
          <a:bodyPr>
            <a:normAutofit lnSpcReduction="10000"/>
          </a:bodyPr>
          <a:lstStyle/>
          <a:p>
            <a:pPr marL="342900" indent="-342900">
              <a:buFont typeface="Wingdings" panose="05000000000000000000" pitchFamily="2" charset="2"/>
              <a:buChar char="§"/>
            </a:pPr>
            <a:r>
              <a:rPr lang="en-US" sz="2000" dirty="0" smtClean="0">
                <a:cs typeface="Courier New" panose="02070309020205020404" pitchFamily="49" charset="0"/>
              </a:rPr>
              <a:t>KISS and AGW network interfaces.</a:t>
            </a:r>
          </a:p>
          <a:p>
            <a:pPr marL="800100" lvl="1" indent="-342900">
              <a:buFont typeface="Arial" panose="020B0604020202020204" pitchFamily="34" charset="0"/>
              <a:buChar char="•"/>
            </a:pPr>
            <a:r>
              <a:rPr lang="en-US" sz="1900" dirty="0" smtClean="0">
                <a:cs typeface="Courier New" panose="02070309020205020404" pitchFamily="49" charset="0"/>
              </a:rPr>
              <a:t>AGW interface allows access to more brains in the TNC such as connected mode.</a:t>
            </a:r>
          </a:p>
          <a:p>
            <a:pPr marL="342900" indent="-342900">
              <a:buFont typeface="Wingdings" panose="05000000000000000000" pitchFamily="2" charset="2"/>
              <a:buChar char="§"/>
            </a:pPr>
            <a:endParaRPr lang="en-US" sz="2000" dirty="0">
              <a:cs typeface="Courier New" panose="02070309020205020404" pitchFamily="49" charset="0"/>
            </a:endParaRPr>
          </a:p>
          <a:p>
            <a:pPr marL="342900" indent="-342900">
              <a:buFont typeface="Wingdings" panose="05000000000000000000" pitchFamily="2" charset="2"/>
              <a:buChar char="§"/>
            </a:pPr>
            <a:r>
              <a:rPr lang="en-US" sz="2000" dirty="0" smtClean="0">
                <a:cs typeface="Courier New" panose="02070309020205020404" pitchFamily="49" charset="0"/>
              </a:rPr>
              <a:t>Applications attached by:</a:t>
            </a:r>
          </a:p>
          <a:p>
            <a:pPr marL="800100" lvl="1" indent="-342900">
              <a:buFontTx/>
              <a:buChar char="-"/>
            </a:pPr>
            <a:r>
              <a:rPr lang="en-US" sz="1800" dirty="0" smtClean="0">
                <a:cs typeface="Courier New" panose="02070309020205020404" pitchFamily="49" charset="0"/>
              </a:rPr>
              <a:t>RS-232 Serial </a:t>
            </a:r>
            <a:r>
              <a:rPr lang="en-US" sz="1800" dirty="0">
                <a:cs typeface="Courier New" panose="02070309020205020404" pitchFamily="49" charset="0"/>
              </a:rPr>
              <a:t>P</a:t>
            </a:r>
            <a:r>
              <a:rPr lang="en-US" sz="1800" dirty="0" smtClean="0">
                <a:cs typeface="Courier New" panose="02070309020205020404" pitchFamily="49" charset="0"/>
              </a:rPr>
              <a:t>ort.</a:t>
            </a:r>
          </a:p>
          <a:p>
            <a:pPr marL="800100" lvl="1" indent="-342900">
              <a:buFontTx/>
              <a:buChar char="-"/>
            </a:pPr>
            <a:r>
              <a:rPr lang="en-US" sz="1800" dirty="0" smtClean="0">
                <a:cs typeface="Courier New" panose="02070309020205020404" pitchFamily="49" charset="0"/>
              </a:rPr>
              <a:t>TCP/IP   ( Ethernet, WIFI )</a:t>
            </a:r>
          </a:p>
          <a:p>
            <a:pPr marL="800100" lvl="1" indent="-342900">
              <a:buFontTx/>
              <a:buChar char="-"/>
            </a:pPr>
            <a:r>
              <a:rPr lang="en-US" sz="1800" dirty="0" smtClean="0">
                <a:cs typeface="Courier New" panose="02070309020205020404" pitchFamily="49" charset="0"/>
              </a:rPr>
              <a:t>Bluetooth.</a:t>
            </a:r>
          </a:p>
          <a:p>
            <a:pPr marL="800100" lvl="1" indent="-342900">
              <a:buFontTx/>
              <a:buChar char="-"/>
            </a:pPr>
            <a:endParaRPr lang="en-US" sz="1800" dirty="0">
              <a:cs typeface="Courier New" panose="02070309020205020404" pitchFamily="49" charset="0"/>
            </a:endParaRPr>
          </a:p>
          <a:p>
            <a:pPr marL="342900" indent="-342900">
              <a:buFont typeface="Wingdings" panose="05000000000000000000" pitchFamily="2" charset="2"/>
              <a:buChar char="§"/>
            </a:pPr>
            <a:r>
              <a:rPr lang="en-US" sz="2000" dirty="0" smtClean="0">
                <a:cs typeface="Courier New" panose="02070309020205020404" pitchFamily="49" charset="0"/>
              </a:rPr>
              <a:t>Many simultaneous  applications.</a:t>
            </a:r>
            <a:endParaRPr lang="en-US" sz="2000" dirty="0">
              <a:cs typeface="Courier New" panose="02070309020205020404" pitchFamily="49" charset="0"/>
            </a:endParaRPr>
          </a:p>
        </p:txBody>
      </p:sp>
      <p:pic>
        <p:nvPicPr>
          <p:cNvPr id="12290" name="Picture 2" descr="C:\Users\John\AppData\Local\Microsoft\Windows\INetCache\IE\CMA3O0ZG\Ethernet_LAN.svg[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44030" y="609600"/>
            <a:ext cx="2080769"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Users\John\AppData\Local\Microsoft\Windows\INetCache\IE\M9D57A50\bluetooth[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62930" y="5562600"/>
            <a:ext cx="1061224" cy="1061224"/>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John\AppData\Local\Microsoft\Windows\INetCache\IE\0QPTI1OL\rs232[1].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257" y="5698414"/>
            <a:ext cx="931944" cy="77858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John\AppData\Local\Microsoft\Windows\INetCache\IE\M9D57A50\WiFi[1].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438400" y="5791199"/>
            <a:ext cx="1196354" cy="696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3085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57400"/>
            <a:ext cx="7315200" cy="1293592"/>
          </a:xfrm>
        </p:spPr>
        <p:txBody>
          <a:bodyPr/>
          <a:lstStyle/>
          <a:p>
            <a:r>
              <a:rPr lang="en-US" dirty="0" smtClean="0"/>
              <a:t>Building a Better Demodulator</a:t>
            </a:r>
            <a:endParaRPr lang="en-US" dirty="0"/>
          </a:p>
        </p:txBody>
      </p:sp>
    </p:spTree>
    <p:extLst>
      <p:ext uri="{BB962C8B-B14F-4D97-AF65-F5344CB8AC3E}">
        <p14:creationId xmlns:p14="http://schemas.microsoft.com/office/powerpoint/2010/main" val="25809582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
            <a:ext cx="7315200" cy="990599"/>
          </a:xfrm>
        </p:spPr>
        <p:txBody>
          <a:bodyPr/>
          <a:lstStyle/>
          <a:p>
            <a:r>
              <a:rPr lang="en-US" dirty="0" smtClean="0"/>
              <a:t>Audio Frequency Shift Keying</a:t>
            </a:r>
            <a:endParaRPr lang="en-US" dirty="0"/>
          </a:p>
        </p:txBody>
      </p:sp>
      <p:sp>
        <p:nvSpPr>
          <p:cNvPr id="3" name="Content Placeholder 2"/>
          <p:cNvSpPr>
            <a:spLocks noGrp="1"/>
          </p:cNvSpPr>
          <p:nvPr>
            <p:ph idx="1"/>
          </p:nvPr>
        </p:nvSpPr>
        <p:spPr>
          <a:xfrm>
            <a:off x="304800" y="1752600"/>
            <a:ext cx="8534400" cy="4876800"/>
          </a:xfrm>
        </p:spPr>
        <p:txBody>
          <a:bodyPr/>
          <a:lstStyle/>
          <a:p>
            <a:r>
              <a:rPr lang="en-US" dirty="0" smtClean="0"/>
              <a:t>1200 bits per second,  1200 &amp; 2200 Hz.</a:t>
            </a:r>
          </a:p>
          <a:p>
            <a:pPr marL="45720" indent="0">
              <a:buNone/>
            </a:pPr>
            <a:endParaRPr lang="en-US" dirty="0" smtClean="0"/>
          </a:p>
          <a:p>
            <a:pPr marL="45720" indent="0">
              <a:buNone/>
            </a:pPr>
            <a:endParaRPr lang="en-US" dirty="0" smtClean="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Which of the two tones is present?</a:t>
            </a:r>
            <a:endParaRPr lang="en-US" dirty="0"/>
          </a:p>
        </p:txBody>
      </p:sp>
      <p:pic>
        <p:nvPicPr>
          <p:cNvPr id="4" name="Picture 3"/>
          <p:cNvPicPr/>
          <p:nvPr/>
        </p:nvPicPr>
        <p:blipFill rotWithShape="1">
          <a:blip r:embed="rId3" cstate="print"/>
          <a:srcRect l="38318" t="2" r="15526" b="-1053"/>
          <a:stretch/>
        </p:blipFill>
        <p:spPr bwMode="auto">
          <a:xfrm>
            <a:off x="533400" y="2895600"/>
            <a:ext cx="8153400" cy="1828800"/>
          </a:xfrm>
          <a:prstGeom prst="rect">
            <a:avLst/>
          </a:prstGeom>
          <a:noFill/>
          <a:ln w="9525">
            <a:noFill/>
            <a:miter lim="800000"/>
            <a:headEnd/>
            <a:tailEnd/>
          </a:ln>
        </p:spPr>
      </p:pic>
    </p:spTree>
    <p:extLst>
      <p:ext uri="{BB962C8B-B14F-4D97-AF65-F5344CB8AC3E}">
        <p14:creationId xmlns:p14="http://schemas.microsoft.com/office/powerpoint/2010/main" val="26070860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
            <a:ext cx="7315200" cy="990599"/>
          </a:xfrm>
        </p:spPr>
        <p:txBody>
          <a:bodyPr/>
          <a:lstStyle/>
          <a:p>
            <a:r>
              <a:rPr lang="en-US" dirty="0" smtClean="0"/>
              <a:t>How to Demodulate AFSK</a:t>
            </a:r>
            <a:endParaRPr lang="en-US" dirty="0"/>
          </a:p>
        </p:txBody>
      </p:sp>
      <p:sp>
        <p:nvSpPr>
          <p:cNvPr id="3" name="Content Placeholder 2"/>
          <p:cNvSpPr>
            <a:spLocks noGrp="1"/>
          </p:cNvSpPr>
          <p:nvPr>
            <p:ph idx="1"/>
          </p:nvPr>
        </p:nvSpPr>
        <p:spPr>
          <a:xfrm>
            <a:off x="304800" y="4191000"/>
            <a:ext cx="8534400" cy="2438400"/>
          </a:xfrm>
        </p:spPr>
        <p:txBody>
          <a:bodyPr/>
          <a:lstStyle/>
          <a:p>
            <a:endParaRPr lang="en-US" dirty="0" smtClean="0"/>
          </a:p>
          <a:p>
            <a:endParaRPr lang="en-US" dirty="0" smtClean="0"/>
          </a:p>
          <a:p>
            <a:pPr marL="45720" indent="0">
              <a:buNone/>
            </a:pPr>
            <a:endParaRPr lang="en-US" dirty="0"/>
          </a:p>
        </p:txBody>
      </p:sp>
      <p:pic>
        <p:nvPicPr>
          <p:cNvPr id="2081" name="Picture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828800"/>
            <a:ext cx="8489324"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2985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
            <a:ext cx="7315200" cy="1524000"/>
          </a:xfrm>
        </p:spPr>
        <p:txBody>
          <a:bodyPr>
            <a:normAutofit/>
          </a:bodyPr>
          <a:lstStyle/>
          <a:p>
            <a:pPr marL="45720" indent="0"/>
            <a:r>
              <a:rPr lang="en-US" dirty="0"/>
              <a:t>After much </a:t>
            </a:r>
            <a:r>
              <a:rPr lang="en-US" dirty="0" smtClean="0"/>
              <a:t>reading</a:t>
            </a:r>
            <a:r>
              <a:rPr lang="en-US" dirty="0"/>
              <a:t> </a:t>
            </a:r>
            <a:r>
              <a:rPr lang="en-US" dirty="0" smtClean="0"/>
              <a:t>&amp; experimenting</a:t>
            </a:r>
            <a:endParaRPr lang="en-US" dirty="0"/>
          </a:p>
        </p:txBody>
      </p:sp>
      <p:sp>
        <p:nvSpPr>
          <p:cNvPr id="3" name="Content Placeholder 2"/>
          <p:cNvSpPr>
            <a:spLocks noGrp="1"/>
          </p:cNvSpPr>
          <p:nvPr>
            <p:ph idx="1"/>
          </p:nvPr>
        </p:nvSpPr>
        <p:spPr>
          <a:xfrm>
            <a:off x="304800" y="2438400"/>
            <a:ext cx="8534400" cy="4267200"/>
          </a:xfrm>
        </p:spPr>
        <p:txBody>
          <a:bodyPr>
            <a:normAutofit/>
          </a:bodyPr>
          <a:lstStyle/>
          <a:p>
            <a:endParaRPr lang="en-US" dirty="0" smtClean="0"/>
          </a:p>
          <a:p>
            <a:endParaRPr lang="en-US" dirty="0" smtClean="0"/>
          </a:p>
          <a:p>
            <a:r>
              <a:rPr lang="en-US" dirty="0" smtClean="0"/>
              <a:t>OK with perfect signals.</a:t>
            </a:r>
          </a:p>
          <a:p>
            <a:endParaRPr lang="en-US" dirty="0"/>
          </a:p>
          <a:p>
            <a:r>
              <a:rPr lang="en-US" dirty="0" smtClean="0"/>
              <a:t>Not so good with real-world signals.</a:t>
            </a:r>
          </a:p>
          <a:p>
            <a:pPr marL="45720" indent="0">
              <a:buNone/>
            </a:pPr>
            <a:endParaRPr lang="en-US" dirty="0" smtClean="0"/>
          </a:p>
          <a:p>
            <a:pPr marL="45720" indent="0">
              <a:buNone/>
            </a:pPr>
            <a:endParaRPr lang="en-US" dirty="0" smtClean="0"/>
          </a:p>
          <a:p>
            <a:pPr marL="45720" indent="0">
              <a:buNone/>
            </a:pPr>
            <a:endParaRPr lang="en-US" dirty="0"/>
          </a:p>
        </p:txBody>
      </p:sp>
    </p:spTree>
    <p:extLst>
      <p:ext uri="{BB962C8B-B14F-4D97-AF65-F5344CB8AC3E}">
        <p14:creationId xmlns:p14="http://schemas.microsoft.com/office/powerpoint/2010/main" val="1340210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
            <a:ext cx="7315200" cy="990599"/>
          </a:xfrm>
        </p:spPr>
        <p:txBody>
          <a:bodyPr/>
          <a:lstStyle/>
          <a:p>
            <a:r>
              <a:rPr lang="en-US" dirty="0" smtClean="0"/>
              <a:t>WA8LMF TNC Test CD</a:t>
            </a:r>
            <a:endParaRPr lang="en-US" dirty="0"/>
          </a:p>
        </p:txBody>
      </p:sp>
      <p:sp>
        <p:nvSpPr>
          <p:cNvPr id="3" name="Content Placeholder 2"/>
          <p:cNvSpPr>
            <a:spLocks noGrp="1"/>
          </p:cNvSpPr>
          <p:nvPr>
            <p:ph idx="1"/>
          </p:nvPr>
        </p:nvSpPr>
        <p:spPr>
          <a:xfrm>
            <a:off x="304800" y="1524000"/>
            <a:ext cx="8534400" cy="5105400"/>
          </a:xfrm>
        </p:spPr>
        <p:txBody>
          <a:bodyPr>
            <a:normAutofit/>
          </a:bodyPr>
          <a:lstStyle/>
          <a:p>
            <a:endParaRPr lang="en-US" dirty="0" smtClean="0"/>
          </a:p>
          <a:p>
            <a:r>
              <a:rPr lang="en-US" dirty="0" smtClean="0"/>
              <a:t>Los Angeles, afternoon rush hour, frequency completely saturated.</a:t>
            </a:r>
          </a:p>
          <a:p>
            <a:pPr marL="45720" indent="0">
              <a:buNone/>
            </a:pPr>
            <a:endParaRPr lang="en-US" dirty="0" smtClean="0"/>
          </a:p>
          <a:p>
            <a:endParaRPr lang="en-US" dirty="0"/>
          </a:p>
          <a:p>
            <a:r>
              <a:rPr lang="en-US" dirty="0" smtClean="0"/>
              <a:t>Track 1:  25 minutes of flat audio from the discriminator.</a:t>
            </a:r>
          </a:p>
          <a:p>
            <a:endParaRPr lang="en-US" dirty="0"/>
          </a:p>
          <a:p>
            <a:r>
              <a:rPr lang="en-US" dirty="0" smtClean="0"/>
              <a:t>Track 2:  De-emphasis to mimic typical receiver.  (explained later)</a:t>
            </a:r>
          </a:p>
          <a:p>
            <a:endParaRPr lang="en-US" dirty="0" smtClean="0"/>
          </a:p>
          <a:p>
            <a:endParaRPr lang="en-US" dirty="0"/>
          </a:p>
          <a:p>
            <a:r>
              <a:rPr lang="en-US" dirty="0" smtClean="0"/>
              <a:t>The de facto standard for measuring demodulator performance.</a:t>
            </a:r>
          </a:p>
          <a:p>
            <a:endParaRPr lang="en-US" dirty="0" smtClean="0"/>
          </a:p>
        </p:txBody>
      </p:sp>
    </p:spTree>
    <p:extLst>
      <p:ext uri="{BB962C8B-B14F-4D97-AF65-F5344CB8AC3E}">
        <p14:creationId xmlns:p14="http://schemas.microsoft.com/office/powerpoint/2010/main" val="8918058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
            <a:ext cx="7315200" cy="990599"/>
          </a:xfrm>
        </p:spPr>
        <p:txBody>
          <a:bodyPr/>
          <a:lstStyle/>
          <a:p>
            <a:r>
              <a:rPr lang="en-US" dirty="0" smtClean="0"/>
              <a:t>TNC Test CD Results</a:t>
            </a:r>
            <a:endParaRPr lang="en-US" dirty="0"/>
          </a:p>
        </p:txBody>
      </p:sp>
      <p:sp>
        <p:nvSpPr>
          <p:cNvPr id="3" name="Content Placeholder 2"/>
          <p:cNvSpPr>
            <a:spLocks noGrp="1"/>
          </p:cNvSpPr>
          <p:nvPr>
            <p:ph idx="1"/>
          </p:nvPr>
        </p:nvSpPr>
        <p:spPr>
          <a:xfrm>
            <a:off x="304800" y="1524000"/>
            <a:ext cx="8534400" cy="5105400"/>
          </a:xfrm>
        </p:spPr>
        <p:txBody>
          <a:bodyPr>
            <a:normAutofit fontScale="92500" lnSpcReduction="10000"/>
          </a:bodyPr>
          <a:lstStyle/>
          <a:p>
            <a:pPr marL="45720" indent="0">
              <a:buNone/>
            </a:pPr>
            <a:r>
              <a:rPr lang="en-US" dirty="0" smtClean="0"/>
              <a:t>Do not take too seriously.  Collected by different people, at different times, under different conditions.  Most don’t specify Track 1 / Track 2.  </a:t>
            </a:r>
          </a:p>
          <a:p>
            <a:pPr marL="45720" indent="0">
              <a:buNone/>
            </a:pPr>
            <a:endParaRPr lang="en-US" dirty="0" smtClean="0"/>
          </a:p>
          <a:p>
            <a:r>
              <a:rPr lang="en-US" dirty="0" smtClean="0">
                <a:solidFill>
                  <a:srgbClr val="FFFF00"/>
                </a:solidFill>
              </a:rPr>
              <a:t>Linux PC </a:t>
            </a:r>
            <a:r>
              <a:rPr lang="en-US" dirty="0" err="1" smtClean="0">
                <a:solidFill>
                  <a:srgbClr val="FFFF00"/>
                </a:solidFill>
              </a:rPr>
              <a:t>multimon</a:t>
            </a:r>
            <a:r>
              <a:rPr lang="en-US" dirty="0" smtClean="0">
                <a:solidFill>
                  <a:srgbClr val="FFFF00"/>
                </a:solidFill>
              </a:rPr>
              <a:t>			*	130</a:t>
            </a:r>
          </a:p>
          <a:p>
            <a:r>
              <a:rPr lang="en-US" dirty="0" smtClean="0">
                <a:solidFill>
                  <a:srgbClr val="FFFF00"/>
                </a:solidFill>
              </a:rPr>
              <a:t>Linux PC </a:t>
            </a:r>
            <a:r>
              <a:rPr lang="en-US" dirty="0" err="1" smtClean="0">
                <a:solidFill>
                  <a:srgbClr val="FFFF00"/>
                </a:solidFill>
              </a:rPr>
              <a:t>soundmodem</a:t>
            </a:r>
            <a:r>
              <a:rPr lang="en-US" dirty="0" smtClean="0">
                <a:solidFill>
                  <a:srgbClr val="FFFF00"/>
                </a:solidFill>
              </a:rPr>
              <a:t>		*	412</a:t>
            </a:r>
          </a:p>
          <a:p>
            <a:r>
              <a:rPr lang="en-US" dirty="0" smtClean="0">
                <a:solidFill>
                  <a:srgbClr val="FFFF00"/>
                </a:solidFill>
              </a:rPr>
              <a:t>AGWPE				*	500</a:t>
            </a:r>
          </a:p>
          <a:p>
            <a:r>
              <a:rPr lang="en-US" dirty="0" smtClean="0"/>
              <a:t>AEA PK90					728</a:t>
            </a:r>
          </a:p>
          <a:p>
            <a:r>
              <a:rPr lang="en-US" dirty="0" smtClean="0"/>
              <a:t>TNC-X					818</a:t>
            </a:r>
          </a:p>
          <a:p>
            <a:r>
              <a:rPr lang="en-US" dirty="0" smtClean="0"/>
              <a:t>MFJ-1274					883</a:t>
            </a:r>
          </a:p>
          <a:p>
            <a:r>
              <a:rPr lang="en-US" dirty="0">
                <a:solidFill>
                  <a:srgbClr val="FFFF00"/>
                </a:solidFill>
              </a:rPr>
              <a:t>AX25 Java Soundcard Modem </a:t>
            </a:r>
            <a:r>
              <a:rPr lang="en-US" dirty="0" smtClean="0">
                <a:solidFill>
                  <a:srgbClr val="FFFF00"/>
                </a:solidFill>
              </a:rPr>
              <a:t>		*</a:t>
            </a:r>
            <a:r>
              <a:rPr lang="en-US" dirty="0">
                <a:solidFill>
                  <a:srgbClr val="FFFF00"/>
                </a:solidFill>
              </a:rPr>
              <a:t>	</a:t>
            </a:r>
            <a:r>
              <a:rPr lang="en-US" dirty="0" smtClean="0">
                <a:solidFill>
                  <a:srgbClr val="FFFF00"/>
                </a:solidFill>
              </a:rPr>
              <a:t>964</a:t>
            </a:r>
          </a:p>
          <a:p>
            <a:r>
              <a:rPr lang="en-US" dirty="0" smtClean="0"/>
              <a:t>KPC-3    (non-plus)				967, 986</a:t>
            </a:r>
          </a:p>
          <a:p>
            <a:r>
              <a:rPr lang="en-US" dirty="0" smtClean="0"/>
              <a:t>SCS Tracker DSP TNC 1.5s			988 / 943         (track 1/2)</a:t>
            </a:r>
          </a:p>
          <a:p>
            <a:r>
              <a:rPr lang="en-US" dirty="0" smtClean="0">
                <a:solidFill>
                  <a:srgbClr val="FFFF00"/>
                </a:solidFill>
              </a:rPr>
              <a:t>Dire Wolf      				*	1011 / 1004     (track 1/2)</a:t>
            </a:r>
          </a:p>
          <a:p>
            <a:r>
              <a:rPr lang="en-US" dirty="0" smtClean="0">
                <a:solidFill>
                  <a:srgbClr val="FFFF00"/>
                </a:solidFill>
              </a:rPr>
              <a:t>UZ7HO </a:t>
            </a:r>
            <a:r>
              <a:rPr lang="en-US" dirty="0" err="1" smtClean="0">
                <a:solidFill>
                  <a:srgbClr val="FFFF00"/>
                </a:solidFill>
              </a:rPr>
              <a:t>Soundmodem</a:t>
            </a:r>
            <a:r>
              <a:rPr lang="en-US" dirty="0" smtClean="0">
                <a:solidFill>
                  <a:srgbClr val="FFFF00"/>
                </a:solidFill>
              </a:rPr>
              <a:t> 0.83b		*	1021</a:t>
            </a:r>
          </a:p>
          <a:p>
            <a:endParaRPr lang="en-US" dirty="0" smtClean="0">
              <a:solidFill>
                <a:srgbClr val="FFFF00"/>
              </a:solidFill>
            </a:endParaRPr>
          </a:p>
          <a:p>
            <a:pPr marL="45720" indent="0">
              <a:buNone/>
            </a:pPr>
            <a:r>
              <a:rPr lang="en-US" dirty="0" smtClean="0">
                <a:solidFill>
                  <a:srgbClr val="FFFF00"/>
                </a:solidFill>
              </a:rPr>
              <a:t>					* = software on PC</a:t>
            </a:r>
          </a:p>
          <a:p>
            <a:endParaRPr lang="en-US" dirty="0" smtClean="0"/>
          </a:p>
        </p:txBody>
      </p:sp>
    </p:spTree>
    <p:extLst>
      <p:ext uri="{BB962C8B-B14F-4D97-AF65-F5344CB8AC3E}">
        <p14:creationId xmlns:p14="http://schemas.microsoft.com/office/powerpoint/2010/main" val="36362592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
            <a:ext cx="7315200" cy="990599"/>
          </a:xfrm>
        </p:spPr>
        <p:txBody>
          <a:bodyPr/>
          <a:lstStyle/>
          <a:p>
            <a:r>
              <a:rPr lang="en-US" dirty="0" smtClean="0"/>
              <a:t>TNC Decoding Comparison</a:t>
            </a:r>
            <a:endParaRPr lang="en-US" dirty="0"/>
          </a:p>
        </p:txBody>
      </p:sp>
      <p:sp>
        <p:nvSpPr>
          <p:cNvPr id="3" name="Content Placeholder 2"/>
          <p:cNvSpPr>
            <a:spLocks noGrp="1"/>
          </p:cNvSpPr>
          <p:nvPr>
            <p:ph idx="1"/>
          </p:nvPr>
        </p:nvSpPr>
        <p:spPr>
          <a:xfrm>
            <a:off x="4267200" y="1600200"/>
            <a:ext cx="4572000" cy="5029200"/>
          </a:xfrm>
        </p:spPr>
        <p:txBody>
          <a:bodyPr>
            <a:normAutofit/>
          </a:bodyPr>
          <a:lstStyle/>
          <a:p>
            <a:pPr marL="45720" indent="0">
              <a:buNone/>
            </a:pPr>
            <a:endParaRPr lang="en-US" dirty="0"/>
          </a:p>
          <a:p>
            <a:r>
              <a:rPr lang="en-US" dirty="0" smtClean="0"/>
              <a:t>Poor results from early software modems.</a:t>
            </a:r>
          </a:p>
          <a:p>
            <a:endParaRPr lang="en-US" dirty="0"/>
          </a:p>
          <a:p>
            <a:r>
              <a:rPr lang="en-US" dirty="0" smtClean="0"/>
              <a:t>Bad reputation.</a:t>
            </a:r>
          </a:p>
          <a:p>
            <a:endParaRPr lang="en-US" dirty="0"/>
          </a:p>
          <a:p>
            <a:r>
              <a:rPr lang="en-US" dirty="0" smtClean="0"/>
              <a:t>More recent software better than hardware modems.</a:t>
            </a:r>
          </a:p>
          <a:p>
            <a:endParaRPr lang="en-US" dirty="0"/>
          </a:p>
          <a:p>
            <a:r>
              <a:rPr lang="en-US" dirty="0" smtClean="0"/>
              <a:t>The tarnished reputation endures.</a:t>
            </a:r>
          </a:p>
        </p:txBody>
      </p:sp>
      <p:graphicFrame>
        <p:nvGraphicFramePr>
          <p:cNvPr id="4" name="Chart 3"/>
          <p:cNvGraphicFramePr/>
          <p:nvPr>
            <p:extLst>
              <p:ext uri="{D42A27DB-BD31-4B8C-83A1-F6EECF244321}">
                <p14:modId xmlns:p14="http://schemas.microsoft.com/office/powerpoint/2010/main" val="473970095"/>
              </p:ext>
            </p:extLst>
          </p:nvPr>
        </p:nvGraphicFramePr>
        <p:xfrm>
          <a:off x="228600" y="1676400"/>
          <a:ext cx="3886200" cy="4953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054065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7201"/>
            <a:ext cx="7315200" cy="914400"/>
          </a:xfrm>
        </p:spPr>
        <p:txBody>
          <a:bodyPr>
            <a:normAutofit/>
          </a:bodyPr>
          <a:lstStyle/>
          <a:p>
            <a:r>
              <a:rPr lang="en-US" dirty="0" smtClean="0"/>
              <a:t>Radio + Teletype = RTTY</a:t>
            </a:r>
            <a:endParaRPr lang="en-US" dirty="0"/>
          </a:p>
        </p:txBody>
      </p:sp>
      <p:pic>
        <p:nvPicPr>
          <p:cNvPr id="1026" name="Picture 2" descr="C:\Users\John\AppData\Local\Microsoft\Windows\INetCache\IE\CMA3O0ZG\TG-7-B_teletype[1].jpg"/>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669987" y="1569407"/>
            <a:ext cx="2457833" cy="32766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John\AppData\Local\Microsoft\Windows\INetCache\IE\0QPTI1OL\ham-radio-operate[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1130" y="2284891"/>
            <a:ext cx="2505931" cy="1983418"/>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C:\Users\John\AppData\Local\Microsoft\Windows\INetCache\IE\0QPTI1OL\dsl-modem[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04362" y="2995808"/>
            <a:ext cx="1219200" cy="12192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Users\John\AppData\Local\Microsoft\Windows\INetCache\IE\0QPTI1OL\rtty_signal[1].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5029200"/>
            <a:ext cx="3558436" cy="162583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419600" y="4648200"/>
            <a:ext cx="4427461" cy="1477328"/>
          </a:xfrm>
          <a:prstGeom prst="rect">
            <a:avLst/>
          </a:prstGeom>
          <a:noFill/>
        </p:spPr>
        <p:txBody>
          <a:bodyPr wrap="square" rtlCol="0">
            <a:spAutoFit/>
          </a:bodyPr>
          <a:lstStyle/>
          <a:p>
            <a:r>
              <a:rPr lang="en-US" dirty="0" smtClean="0"/>
              <a:t>Modem was called a “terminal unit”.</a:t>
            </a:r>
          </a:p>
          <a:p>
            <a:endParaRPr lang="en-US" dirty="0"/>
          </a:p>
          <a:p>
            <a:r>
              <a:rPr lang="en-US" dirty="0" smtClean="0"/>
              <a:t>170 Hz AFSK</a:t>
            </a:r>
          </a:p>
          <a:p>
            <a:endParaRPr lang="en-US" dirty="0"/>
          </a:p>
          <a:p>
            <a:r>
              <a:rPr lang="en-US" dirty="0" smtClean="0"/>
              <a:t>AFSK </a:t>
            </a:r>
            <a:r>
              <a:rPr lang="en-US" dirty="0" smtClean="0">
                <a:sym typeface="Wingdings" panose="05000000000000000000" pitchFamily="2" charset="2"/>
              </a:rPr>
              <a:t> SSB  FSK</a:t>
            </a:r>
            <a:endParaRPr lang="en-US" dirty="0" smtClean="0"/>
          </a:p>
        </p:txBody>
      </p:sp>
      <p:sp>
        <p:nvSpPr>
          <p:cNvPr id="5" name="Left-Right Arrow 4"/>
          <p:cNvSpPr/>
          <p:nvPr/>
        </p:nvSpPr>
        <p:spPr>
          <a:xfrm>
            <a:off x="3200400" y="3276600"/>
            <a:ext cx="891436" cy="32880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eft-Right Arrow 14"/>
          <p:cNvSpPr/>
          <p:nvPr/>
        </p:nvSpPr>
        <p:spPr>
          <a:xfrm>
            <a:off x="5323562" y="3276600"/>
            <a:ext cx="891436" cy="32880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213960" y="2267430"/>
            <a:ext cx="1001038" cy="646331"/>
          </a:xfrm>
          <a:prstGeom prst="rect">
            <a:avLst/>
          </a:prstGeom>
          <a:noFill/>
        </p:spPr>
        <p:txBody>
          <a:bodyPr wrap="square" rtlCol="0">
            <a:spAutoFit/>
          </a:bodyPr>
          <a:lstStyle/>
          <a:p>
            <a:r>
              <a:rPr lang="en-US" dirty="0" smtClean="0"/>
              <a:t>Audio &amp;  PTT</a:t>
            </a:r>
            <a:endParaRPr lang="en-US" dirty="0"/>
          </a:p>
        </p:txBody>
      </p:sp>
      <p:sp>
        <p:nvSpPr>
          <p:cNvPr id="3" name="TextBox 2"/>
          <p:cNvSpPr txBox="1"/>
          <p:nvPr/>
        </p:nvSpPr>
        <p:spPr>
          <a:xfrm>
            <a:off x="4091836" y="1905000"/>
            <a:ext cx="1122124" cy="646331"/>
          </a:xfrm>
          <a:prstGeom prst="rect">
            <a:avLst/>
          </a:prstGeom>
          <a:noFill/>
        </p:spPr>
        <p:txBody>
          <a:bodyPr wrap="square" rtlCol="0">
            <a:spAutoFit/>
          </a:bodyPr>
          <a:lstStyle/>
          <a:p>
            <a:r>
              <a:rPr lang="en-US" dirty="0" smtClean="0"/>
              <a:t>Simple </a:t>
            </a:r>
          </a:p>
          <a:p>
            <a:r>
              <a:rPr lang="en-US" dirty="0" smtClean="0"/>
              <a:t>Modem</a:t>
            </a:r>
            <a:endParaRPr lang="en-US" dirty="0"/>
          </a:p>
        </p:txBody>
      </p:sp>
    </p:spTree>
    <p:extLst>
      <p:ext uri="{BB962C8B-B14F-4D97-AF65-F5344CB8AC3E}">
        <p14:creationId xmlns:p14="http://schemas.microsoft.com/office/powerpoint/2010/main" val="13569285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116348" y="1524000"/>
            <a:ext cx="3364992" cy="1524000"/>
          </a:xfrm>
        </p:spPr>
        <p:txBody>
          <a:bodyPr/>
          <a:lstStyle/>
          <a:p>
            <a:r>
              <a:rPr lang="en-US" dirty="0" smtClean="0"/>
              <a:t>Transmitter pre-emphasis</a:t>
            </a:r>
          </a:p>
          <a:p>
            <a:endParaRPr lang="en-US" dirty="0" smtClean="0"/>
          </a:p>
          <a:p>
            <a:r>
              <a:rPr lang="en-US" dirty="0" smtClean="0"/>
              <a:t>+ 6 dB per octave.</a:t>
            </a:r>
            <a:endParaRPr lang="en-US" dirty="0"/>
          </a:p>
        </p:txBody>
      </p:sp>
      <p:sp>
        <p:nvSpPr>
          <p:cNvPr id="3" name="Text Placeholder 2"/>
          <p:cNvSpPr>
            <a:spLocks noGrp="1"/>
          </p:cNvSpPr>
          <p:nvPr>
            <p:ph type="body" sz="quarter" idx="3"/>
          </p:nvPr>
        </p:nvSpPr>
        <p:spPr>
          <a:xfrm>
            <a:off x="4885144" y="1524000"/>
            <a:ext cx="3362062" cy="1447800"/>
          </a:xfrm>
        </p:spPr>
        <p:txBody>
          <a:bodyPr/>
          <a:lstStyle/>
          <a:p>
            <a:r>
              <a:rPr lang="en-US" dirty="0" smtClean="0"/>
              <a:t>Receiver de-emphasis</a:t>
            </a:r>
          </a:p>
          <a:p>
            <a:endParaRPr lang="en-US" dirty="0"/>
          </a:p>
          <a:p>
            <a:r>
              <a:rPr lang="en-US" dirty="0" smtClean="0"/>
              <a:t>- 6 dB per octave</a:t>
            </a:r>
            <a:endParaRPr lang="en-US" dirty="0"/>
          </a:p>
        </p:txBody>
      </p:sp>
      <p:sp>
        <p:nvSpPr>
          <p:cNvPr id="4" name="Title 3"/>
          <p:cNvSpPr>
            <a:spLocks noGrp="1"/>
          </p:cNvSpPr>
          <p:nvPr>
            <p:ph type="title"/>
          </p:nvPr>
        </p:nvSpPr>
        <p:spPr>
          <a:xfrm>
            <a:off x="762000" y="304801"/>
            <a:ext cx="6553200" cy="1066800"/>
          </a:xfrm>
        </p:spPr>
        <p:txBody>
          <a:bodyPr>
            <a:normAutofit/>
          </a:bodyPr>
          <a:lstStyle/>
          <a:p>
            <a:r>
              <a:rPr lang="en-US" dirty="0" smtClean="0"/>
              <a:t>VHF FM voice transceivers.</a:t>
            </a:r>
            <a:endParaRPr lang="en-US" dirty="0"/>
          </a:p>
        </p:txBody>
      </p:sp>
      <p:pic>
        <p:nvPicPr>
          <p:cNvPr id="4098" name="Picture 2" descr="C:\Users\John\AppData\Local\Microsoft\Windows\INetCache\IE\CMA3O0ZG\HFzbQ[1].png"/>
          <p:cNvPicPr>
            <a:picLocks noGrp="1" noChangeAspect="1" noChangeArrowheads="1"/>
          </p:cNvPicPr>
          <p:nvPr>
            <p:ph sz="quarter" idx="13"/>
          </p:nvPr>
        </p:nvPicPr>
        <p:blipFill>
          <a:blip r:embed="rId3">
            <a:extLst>
              <a:ext uri="{28A0092B-C50C-407E-A947-70E740481C1C}">
                <a14:useLocalDpi xmlns:a14="http://schemas.microsoft.com/office/drawing/2010/main" val="0"/>
              </a:ext>
            </a:extLst>
          </a:blip>
          <a:srcRect/>
          <a:stretch>
            <a:fillRect/>
          </a:stretch>
        </p:blipFill>
        <p:spPr bwMode="auto">
          <a:xfrm>
            <a:off x="914400" y="3200400"/>
            <a:ext cx="3565525" cy="2106695"/>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John\AppData\Local\Microsoft\Windows\INetCache\IE\CMA3O0ZG\HFzbQ[1].png"/>
          <p:cNvPicPr>
            <a:picLocks noGrp="1" noChangeAspect="1" noChangeArrowheads="1"/>
          </p:cNvPicPr>
          <p:nvPr>
            <p:ph sz="quarter" idx="14"/>
          </p:nvPr>
        </p:nvPicPr>
        <p:blipFill>
          <a:blip r:embed="rId3">
            <a:extLst>
              <a:ext uri="{28A0092B-C50C-407E-A947-70E740481C1C}">
                <a14:useLocalDpi xmlns:a14="http://schemas.microsoft.com/office/drawing/2010/main" val="0"/>
              </a:ext>
            </a:extLst>
          </a:blip>
          <a:srcRect/>
          <a:stretch>
            <a:fillRect/>
          </a:stretch>
        </p:blipFill>
        <p:spPr bwMode="auto">
          <a:xfrm flipV="1">
            <a:off x="4724400" y="3200400"/>
            <a:ext cx="3567112" cy="2107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63895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0" y="304800"/>
            <a:ext cx="7315200" cy="1154097"/>
          </a:xfrm>
        </p:spPr>
        <p:txBody>
          <a:bodyPr>
            <a:normAutofit/>
          </a:bodyPr>
          <a:lstStyle/>
          <a:p>
            <a:r>
              <a:rPr lang="en-US" dirty="0" smtClean="0"/>
              <a:t>Transmit / Receive mismatch</a:t>
            </a:r>
            <a:endParaRPr lang="en-US" dirty="0"/>
          </a:p>
        </p:txBody>
      </p:sp>
      <p:pic>
        <p:nvPicPr>
          <p:cNvPr id="4099" name="Picture 3" descr="C:\Users\John\AppData\Local\Microsoft\Windows\INetCache\IE\CMA3O0ZG\HFzbQ[1].png"/>
          <p:cNvPicPr>
            <a:picLocks noGrp="1" noChangeAspect="1" noChangeArrowheads="1"/>
          </p:cNvPicPr>
          <p:nvPr>
            <p:ph sz="quarter" idx="14"/>
          </p:nvPr>
        </p:nvPicPr>
        <p:blipFill>
          <a:blip r:embed="rId3" cstate="print">
            <a:extLst>
              <a:ext uri="{28A0092B-C50C-407E-A947-70E740481C1C}">
                <a14:useLocalDpi xmlns:a14="http://schemas.microsoft.com/office/drawing/2010/main" val="0"/>
              </a:ext>
            </a:extLst>
          </a:blip>
          <a:srcRect/>
          <a:stretch>
            <a:fillRect/>
          </a:stretch>
        </p:blipFill>
        <p:spPr bwMode="auto">
          <a:xfrm flipV="1">
            <a:off x="3398993" y="2057400"/>
            <a:ext cx="2498413" cy="147619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172200" y="2057400"/>
            <a:ext cx="1981200" cy="646331"/>
          </a:xfrm>
          <a:prstGeom prst="rect">
            <a:avLst/>
          </a:prstGeom>
          <a:noFill/>
        </p:spPr>
        <p:txBody>
          <a:bodyPr wrap="square" rtlCol="0">
            <a:spAutoFit/>
          </a:bodyPr>
          <a:lstStyle/>
          <a:p>
            <a:r>
              <a:rPr lang="en-US" dirty="0" smtClean="0"/>
              <a:t>Higher frequency  weaker.</a:t>
            </a:r>
            <a:endParaRPr lang="en-US" dirty="0"/>
          </a:p>
        </p:txBody>
      </p:sp>
      <p:sp>
        <p:nvSpPr>
          <p:cNvPr id="10" name="TextBox 9"/>
          <p:cNvSpPr txBox="1"/>
          <p:nvPr/>
        </p:nvSpPr>
        <p:spPr>
          <a:xfrm>
            <a:off x="838200" y="2057399"/>
            <a:ext cx="2133600" cy="369332"/>
          </a:xfrm>
          <a:prstGeom prst="rect">
            <a:avLst/>
          </a:prstGeom>
          <a:noFill/>
        </p:spPr>
        <p:txBody>
          <a:bodyPr wrap="square" rtlCol="0">
            <a:spAutoFit/>
          </a:bodyPr>
          <a:lstStyle/>
          <a:p>
            <a:r>
              <a:rPr lang="en-US" dirty="0" smtClean="0"/>
              <a:t>Flat on transmit.</a:t>
            </a:r>
            <a:endParaRPr lang="en-US" dirty="0"/>
          </a:p>
        </p:txBody>
      </p:sp>
      <p:pic>
        <p:nvPicPr>
          <p:cNvPr id="11" name="Picture 10"/>
          <p:cNvPicPr/>
          <p:nvPr/>
        </p:nvPicPr>
        <p:blipFill rotWithShape="1">
          <a:blip r:embed="rId4" cstate="print"/>
          <a:srcRect l="-11" r="58629"/>
          <a:stretch/>
        </p:blipFill>
        <p:spPr bwMode="auto">
          <a:xfrm>
            <a:off x="685800" y="4114800"/>
            <a:ext cx="7924800" cy="1981200"/>
          </a:xfrm>
          <a:prstGeom prst="rect">
            <a:avLst/>
          </a:prstGeom>
          <a:noFill/>
          <a:ln w="9525">
            <a:noFill/>
            <a:miter lim="800000"/>
            <a:headEnd/>
            <a:tailEnd/>
          </a:ln>
        </p:spPr>
      </p:pic>
    </p:spTree>
    <p:extLst>
      <p:ext uri="{BB962C8B-B14F-4D97-AF65-F5344CB8AC3E}">
        <p14:creationId xmlns:p14="http://schemas.microsoft.com/office/powerpoint/2010/main" val="25262355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0" y="304800"/>
            <a:ext cx="7315200" cy="1154097"/>
          </a:xfrm>
        </p:spPr>
        <p:txBody>
          <a:bodyPr>
            <a:normAutofit/>
          </a:bodyPr>
          <a:lstStyle/>
          <a:p>
            <a:r>
              <a:rPr lang="en-US" dirty="0" smtClean="0"/>
              <a:t>Transmit / Receive mismatch</a:t>
            </a:r>
            <a:endParaRPr lang="en-US" dirty="0"/>
          </a:p>
        </p:txBody>
      </p:sp>
      <p:pic>
        <p:nvPicPr>
          <p:cNvPr id="4098" name="Picture 2" descr="C:\Users\John\AppData\Local\Microsoft\Windows\INetCache\IE\CMA3O0ZG\HFzbQ[1].png"/>
          <p:cNvPicPr>
            <a:picLocks noGrp="1" noChangeAspect="1" noChangeArrowheads="1"/>
          </p:cNvPicPr>
          <p:nvPr>
            <p:ph sz="quarter" idx="13"/>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1990465"/>
            <a:ext cx="2450363" cy="14478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172200" y="2057400"/>
            <a:ext cx="2057400" cy="646331"/>
          </a:xfrm>
          <a:prstGeom prst="rect">
            <a:avLst/>
          </a:prstGeom>
          <a:noFill/>
        </p:spPr>
        <p:txBody>
          <a:bodyPr wrap="square" rtlCol="0">
            <a:spAutoFit/>
          </a:bodyPr>
          <a:lstStyle/>
          <a:p>
            <a:r>
              <a:rPr lang="en-US" dirty="0" smtClean="0"/>
              <a:t>Higher frequency is stronger </a:t>
            </a:r>
            <a:r>
              <a:rPr lang="en-US" dirty="0"/>
              <a:t>.</a:t>
            </a:r>
          </a:p>
        </p:txBody>
      </p:sp>
      <p:sp>
        <p:nvSpPr>
          <p:cNvPr id="10" name="TextBox 9"/>
          <p:cNvSpPr txBox="1"/>
          <p:nvPr/>
        </p:nvSpPr>
        <p:spPr>
          <a:xfrm>
            <a:off x="3657600" y="2195899"/>
            <a:ext cx="1981200" cy="369332"/>
          </a:xfrm>
          <a:prstGeom prst="rect">
            <a:avLst/>
          </a:prstGeom>
          <a:noFill/>
        </p:spPr>
        <p:txBody>
          <a:bodyPr wrap="square" rtlCol="0">
            <a:spAutoFit/>
          </a:bodyPr>
          <a:lstStyle/>
          <a:p>
            <a:r>
              <a:rPr lang="en-US" dirty="0" smtClean="0"/>
              <a:t>Flat on receive.</a:t>
            </a:r>
            <a:endParaRPr lang="en-US" dirty="0"/>
          </a:p>
        </p:txBody>
      </p:sp>
      <p:pic>
        <p:nvPicPr>
          <p:cNvPr id="9" name="Picture 8"/>
          <p:cNvPicPr/>
          <p:nvPr/>
        </p:nvPicPr>
        <p:blipFill rotWithShape="1">
          <a:blip r:embed="rId4" cstate="print"/>
          <a:srcRect l="46741" r="11879"/>
          <a:stretch/>
        </p:blipFill>
        <p:spPr bwMode="auto">
          <a:xfrm>
            <a:off x="533400" y="4038600"/>
            <a:ext cx="8001000" cy="1828800"/>
          </a:xfrm>
          <a:prstGeom prst="rect">
            <a:avLst/>
          </a:prstGeom>
          <a:noFill/>
          <a:ln w="9525">
            <a:noFill/>
            <a:miter lim="800000"/>
            <a:headEnd/>
            <a:tailEnd/>
          </a:ln>
        </p:spPr>
      </p:pic>
    </p:spTree>
    <p:extLst>
      <p:ext uri="{BB962C8B-B14F-4D97-AF65-F5344CB8AC3E}">
        <p14:creationId xmlns:p14="http://schemas.microsoft.com/office/powerpoint/2010/main" val="1931043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0" y="304800"/>
            <a:ext cx="7315200" cy="1154097"/>
          </a:xfrm>
        </p:spPr>
        <p:txBody>
          <a:bodyPr>
            <a:normAutofit/>
          </a:bodyPr>
          <a:lstStyle/>
          <a:p>
            <a:r>
              <a:rPr lang="en-US" dirty="0" smtClean="0"/>
              <a:t>Transmit / Receive mismatch</a:t>
            </a:r>
            <a:endParaRPr lang="en-US" dirty="0"/>
          </a:p>
        </p:txBody>
      </p:sp>
      <p:sp>
        <p:nvSpPr>
          <p:cNvPr id="2" name="Content Placeholder 1"/>
          <p:cNvSpPr>
            <a:spLocks noGrp="1"/>
          </p:cNvSpPr>
          <p:nvPr>
            <p:ph sz="quarter" idx="13"/>
          </p:nvPr>
        </p:nvSpPr>
        <p:spPr>
          <a:xfrm>
            <a:off x="762000" y="1752600"/>
            <a:ext cx="8001000" cy="2209800"/>
          </a:xfrm>
        </p:spPr>
        <p:txBody>
          <a:bodyPr>
            <a:normAutofit/>
          </a:bodyPr>
          <a:lstStyle/>
          <a:p>
            <a:r>
              <a:rPr lang="en-US" dirty="0" smtClean="0"/>
              <a:t>Less reliable.</a:t>
            </a:r>
          </a:p>
          <a:p>
            <a:endParaRPr lang="en-US" dirty="0" smtClean="0"/>
          </a:p>
          <a:p>
            <a:r>
              <a:rPr lang="en-US" dirty="0" smtClean="0"/>
              <a:t>Automatic gain control?</a:t>
            </a:r>
          </a:p>
          <a:p>
            <a:endParaRPr lang="en-US" dirty="0"/>
          </a:p>
          <a:p>
            <a:r>
              <a:rPr lang="en-US" dirty="0" smtClean="0"/>
              <a:t>Better but…  AGC  time … noise </a:t>
            </a: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6658" y="4191000"/>
            <a:ext cx="8680913" cy="20238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1420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0" y="304801"/>
            <a:ext cx="7315200" cy="990599"/>
          </a:xfrm>
        </p:spPr>
        <p:txBody>
          <a:bodyPr>
            <a:normAutofit/>
          </a:bodyPr>
          <a:lstStyle/>
          <a:p>
            <a:r>
              <a:rPr lang="en-US" dirty="0" smtClean="0"/>
              <a:t>Multiple demodulators.</a:t>
            </a:r>
            <a:endParaRPr lang="en-US" dirty="0"/>
          </a:p>
        </p:txBody>
      </p:sp>
      <p:pic>
        <p:nvPicPr>
          <p:cNvPr id="8" name="Picture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676400"/>
            <a:ext cx="6705600" cy="14479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3352800"/>
            <a:ext cx="6705600" cy="14479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6440" y="5105400"/>
            <a:ext cx="6705600" cy="14479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3" descr="C:\Users\John\AppData\Local\Microsoft\Windows\INetCache\IE\CMA3O0ZG\HFzbQ[1].png"/>
          <p:cNvPicPr>
            <a:picLocks noGrp="1" noChangeAspect="1" noChangeArrowheads="1"/>
          </p:cNvPicPr>
          <p:nvPr>
            <p:ph sz="quarter" idx="14"/>
          </p:nvPr>
        </p:nvPicPr>
        <p:blipFill>
          <a:blip r:embed="rId4" cstate="print">
            <a:extLst>
              <a:ext uri="{28A0092B-C50C-407E-A947-70E740481C1C}">
                <a14:useLocalDpi xmlns:a14="http://schemas.microsoft.com/office/drawing/2010/main" val="0"/>
              </a:ext>
            </a:extLst>
          </a:blip>
          <a:srcRect/>
          <a:stretch>
            <a:fillRect/>
          </a:stretch>
        </p:blipFill>
        <p:spPr bwMode="auto">
          <a:xfrm flipV="1">
            <a:off x="304800" y="1676400"/>
            <a:ext cx="2498413" cy="147619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C:\Users\John\AppData\Local\Microsoft\Windows\INetCache\IE\CMA3O0ZG\HFzbQ[1].png"/>
          <p:cNvPicPr>
            <a:picLocks noGrp="1" noChangeAspect="1" noChangeArrowheads="1"/>
          </p:cNvPicPr>
          <p:nvPr>
            <p:ph sz="quarter" idx="13"/>
          </p:nvPr>
        </p:nvPicPr>
        <p:blipFill>
          <a:blip r:embed="rId4" cstate="print">
            <a:extLst>
              <a:ext uri="{28A0092B-C50C-407E-A947-70E740481C1C}">
                <a14:useLocalDpi xmlns:a14="http://schemas.microsoft.com/office/drawing/2010/main" val="0"/>
              </a:ext>
            </a:extLst>
          </a:blip>
          <a:srcRect/>
          <a:stretch>
            <a:fillRect/>
          </a:stretch>
        </p:blipFill>
        <p:spPr bwMode="auto">
          <a:xfrm>
            <a:off x="228600" y="5105400"/>
            <a:ext cx="2450363" cy="144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44613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0" y="304801"/>
            <a:ext cx="7315200" cy="990599"/>
          </a:xfrm>
        </p:spPr>
        <p:txBody>
          <a:bodyPr>
            <a:normAutofit/>
          </a:bodyPr>
          <a:lstStyle/>
          <a:p>
            <a:r>
              <a:rPr lang="en-US" dirty="0" smtClean="0"/>
              <a:t>Boost Gain for Higher Tone.</a:t>
            </a:r>
            <a:endParaRPr lang="en-US" dirty="0"/>
          </a:p>
        </p:txBody>
      </p:sp>
      <p:sp>
        <p:nvSpPr>
          <p:cNvPr id="2" name="Content Placeholder 1"/>
          <p:cNvSpPr>
            <a:spLocks noGrp="1"/>
          </p:cNvSpPr>
          <p:nvPr>
            <p:ph sz="quarter" idx="13"/>
          </p:nvPr>
        </p:nvSpPr>
        <p:spPr>
          <a:xfrm>
            <a:off x="762000" y="1752600"/>
            <a:ext cx="8001000" cy="685800"/>
          </a:xfrm>
        </p:spPr>
        <p:txBody>
          <a:bodyPr>
            <a:normAutofit/>
          </a:bodyPr>
          <a:lstStyle/>
          <a:p>
            <a:r>
              <a:rPr lang="en-US" dirty="0" smtClean="0"/>
              <a:t>Multiple fixed gains.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805" y="2362200"/>
            <a:ext cx="8700897" cy="2079067"/>
          </a:xfrm>
          <a:prstGeom prst="rect">
            <a:avLst/>
          </a:prstGeom>
        </p:spPr>
      </p:pic>
      <p:sp>
        <p:nvSpPr>
          <p:cNvPr id="7" name="Content Placeholder 1"/>
          <p:cNvSpPr>
            <a:spLocks noGrp="1"/>
          </p:cNvSpPr>
          <p:nvPr>
            <p:ph sz="quarter" idx="13"/>
          </p:nvPr>
        </p:nvSpPr>
        <p:spPr>
          <a:xfrm>
            <a:off x="914400" y="4724400"/>
            <a:ext cx="8001000" cy="838200"/>
          </a:xfrm>
        </p:spPr>
        <p:txBody>
          <a:bodyPr>
            <a:normAutofit/>
          </a:bodyPr>
          <a:lstStyle/>
          <a:p>
            <a:pPr marL="45720" indent="0">
              <a:buNone/>
            </a:pPr>
            <a:r>
              <a:rPr lang="en-US" dirty="0" smtClean="0"/>
              <a:t>Less compute power needed.</a:t>
            </a:r>
          </a:p>
          <a:p>
            <a:endParaRPr lang="en-US" dirty="0" smtClean="0"/>
          </a:p>
        </p:txBody>
      </p:sp>
    </p:spTree>
    <p:extLst>
      <p:ext uri="{BB962C8B-B14F-4D97-AF65-F5344CB8AC3E}">
        <p14:creationId xmlns:p14="http://schemas.microsoft.com/office/powerpoint/2010/main" val="38682862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0" y="304801"/>
            <a:ext cx="7315200" cy="838199"/>
          </a:xfrm>
        </p:spPr>
        <p:txBody>
          <a:bodyPr>
            <a:normAutofit/>
          </a:bodyPr>
          <a:lstStyle/>
          <a:p>
            <a:r>
              <a:rPr lang="en-US" b="1" dirty="0" smtClean="0"/>
              <a:t>What is best gain?</a:t>
            </a:r>
            <a:endParaRPr lang="en-US" b="1" dirty="0"/>
          </a:p>
        </p:txBody>
      </p:sp>
      <p:pic>
        <p:nvPicPr>
          <p:cNvPr id="8" name="Content Placeholder 7"/>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457200" y="1447799"/>
            <a:ext cx="4800600" cy="2395926"/>
          </a:xfrm>
        </p:spPr>
      </p:pic>
      <p:pic>
        <p:nvPicPr>
          <p:cNvPr id="9" name="Content Placeholder 8"/>
          <p:cNvPicPr>
            <a:picLocks noGrp="1" noChangeAspect="1"/>
          </p:cNvPicPr>
          <p:nvPr>
            <p:ph sz="quarter" idx="13"/>
          </p:nvPr>
        </p:nvPicPr>
        <p:blipFill>
          <a:blip r:embed="rId4">
            <a:extLst>
              <a:ext uri="{28A0092B-C50C-407E-A947-70E740481C1C}">
                <a14:useLocalDpi xmlns:a14="http://schemas.microsoft.com/office/drawing/2010/main" val="0"/>
              </a:ext>
            </a:extLst>
          </a:blip>
          <a:stretch>
            <a:fillRect/>
          </a:stretch>
        </p:blipFill>
        <p:spPr>
          <a:xfrm>
            <a:off x="457200" y="3962400"/>
            <a:ext cx="4800600" cy="2448925"/>
          </a:xfrm>
        </p:spPr>
      </p:pic>
      <p:sp>
        <p:nvSpPr>
          <p:cNvPr id="10" name="TextBox 9"/>
          <p:cNvSpPr txBox="1"/>
          <p:nvPr/>
        </p:nvSpPr>
        <p:spPr>
          <a:xfrm>
            <a:off x="5638800" y="1676400"/>
            <a:ext cx="3276600" cy="4247317"/>
          </a:xfrm>
          <a:prstGeom prst="rect">
            <a:avLst/>
          </a:prstGeom>
          <a:noFill/>
        </p:spPr>
        <p:txBody>
          <a:bodyPr wrap="square" rtlCol="0">
            <a:spAutoFit/>
          </a:bodyPr>
          <a:lstStyle/>
          <a:p>
            <a:r>
              <a:rPr lang="en-US" dirty="0" smtClean="0"/>
              <a:t>Track 1 – flat audio.</a:t>
            </a:r>
          </a:p>
          <a:p>
            <a:endParaRPr lang="en-US" dirty="0"/>
          </a:p>
          <a:p>
            <a:r>
              <a:rPr lang="en-US" dirty="0" smtClean="0"/>
              <a:t>Gain &lt; 1 compensates for transmitters with pre-emphasis.</a:t>
            </a:r>
          </a:p>
          <a:p>
            <a:endParaRPr lang="en-US" dirty="0"/>
          </a:p>
          <a:p>
            <a:endParaRPr lang="en-US" dirty="0" smtClean="0"/>
          </a:p>
          <a:p>
            <a:endParaRPr lang="en-US" dirty="0"/>
          </a:p>
          <a:p>
            <a:endParaRPr lang="en-US" dirty="0" smtClean="0"/>
          </a:p>
          <a:p>
            <a:endParaRPr lang="en-US" dirty="0"/>
          </a:p>
          <a:p>
            <a:r>
              <a:rPr lang="en-US" dirty="0" smtClean="0"/>
              <a:t>Track 2 – de-emphasis.</a:t>
            </a:r>
          </a:p>
          <a:p>
            <a:endParaRPr lang="en-US" dirty="0"/>
          </a:p>
          <a:p>
            <a:r>
              <a:rPr lang="en-US" dirty="0" smtClean="0"/>
              <a:t>Gain around 2  (+6 dB) compensates for de-emphasis.</a:t>
            </a:r>
            <a:endParaRPr lang="en-US" dirty="0"/>
          </a:p>
        </p:txBody>
      </p:sp>
    </p:spTree>
    <p:extLst>
      <p:ext uri="{BB962C8B-B14F-4D97-AF65-F5344CB8AC3E}">
        <p14:creationId xmlns:p14="http://schemas.microsoft.com/office/powerpoint/2010/main" val="22763332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0" y="304801"/>
            <a:ext cx="7315200" cy="838199"/>
          </a:xfrm>
        </p:spPr>
        <p:txBody>
          <a:bodyPr>
            <a:normAutofit/>
          </a:bodyPr>
          <a:lstStyle/>
          <a:p>
            <a:r>
              <a:rPr lang="en-US" b="1" dirty="0" smtClean="0"/>
              <a:t>What is best gain?</a:t>
            </a:r>
            <a:endParaRPr lang="en-US" b="1" dirty="0"/>
          </a:p>
        </p:txBody>
      </p:sp>
      <p:sp>
        <p:nvSpPr>
          <p:cNvPr id="3" name="Content Placeholder 2"/>
          <p:cNvSpPr>
            <a:spLocks noGrp="1"/>
          </p:cNvSpPr>
          <p:nvPr>
            <p:ph sz="quarter" idx="13"/>
          </p:nvPr>
        </p:nvSpPr>
        <p:spPr>
          <a:xfrm>
            <a:off x="609600" y="1447800"/>
            <a:ext cx="8153400" cy="5105400"/>
          </a:xfrm>
        </p:spPr>
        <p:txBody>
          <a:bodyPr>
            <a:normAutofit/>
          </a:bodyPr>
          <a:lstStyle/>
          <a:p>
            <a:r>
              <a:rPr lang="en-US" dirty="0" smtClean="0"/>
              <a:t>No one best value so we run 9 decoders in parallel &amp; remove dupes.</a:t>
            </a:r>
          </a:p>
          <a:p>
            <a:r>
              <a:rPr lang="en-US" dirty="0" smtClean="0"/>
              <a:t>The  |  or  _  character indicates success/failure for each of the 9.</a:t>
            </a:r>
          </a:p>
          <a:p>
            <a:endParaRPr lang="en-US" dirty="0"/>
          </a:p>
          <a:p>
            <a:r>
              <a:rPr lang="en-US" dirty="0" smtClean="0"/>
              <a:t>Track 1 does better with lower gains.  </a:t>
            </a:r>
            <a:r>
              <a:rPr lang="en-US" dirty="0"/>
              <a:t>e</a:t>
            </a:r>
            <a:r>
              <a:rPr lang="en-US" dirty="0" smtClean="0"/>
              <a:t>.g.</a:t>
            </a:r>
          </a:p>
          <a:p>
            <a:pPr marL="502920" lvl="2" indent="0">
              <a:buNone/>
            </a:pPr>
            <a:endParaRPr lang="en-US" dirty="0" smtClean="0">
              <a:latin typeface="Courier New" panose="02070309020205020404" pitchFamily="49" charset="0"/>
              <a:cs typeface="Courier New" panose="02070309020205020404" pitchFamily="49" charset="0"/>
            </a:endParaRPr>
          </a:p>
          <a:p>
            <a:pPr marL="502920" lvl="2" indent="0">
              <a:buNone/>
            </a:pP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Digipeater W6SCE-10 audio level = 50(15/21)     </a:t>
            </a:r>
            <a:r>
              <a:rPr lang="en-US" b="1" dirty="0">
                <a:solidFill>
                  <a:srgbClr val="FFFF00"/>
                </a:solidFill>
                <a:latin typeface="Courier New" panose="02070309020205020404" pitchFamily="49" charset="0"/>
                <a:cs typeface="Courier New" panose="02070309020205020404" pitchFamily="49" charset="0"/>
              </a:rPr>
              <a:t>|||||____</a:t>
            </a:r>
          </a:p>
          <a:p>
            <a:pPr marL="502920" lvl="2" indent="0">
              <a:buNone/>
            </a:pPr>
            <a:r>
              <a:rPr lang="en-US" dirty="0">
                <a:latin typeface="Courier New" panose="02070309020205020404" pitchFamily="49" charset="0"/>
                <a:cs typeface="Courier New" panose="02070309020205020404" pitchFamily="49" charset="0"/>
              </a:rPr>
              <a:t>[0] K6SYV-10&gt;ANP391,W6SCE-10*:!3444.00NS12000.40W#PHG7730/</a:t>
            </a:r>
            <a:r>
              <a:rPr lang="en-US" dirty="0" err="1">
                <a:latin typeface="Courier New" panose="02070309020205020404" pitchFamily="49" charset="0"/>
                <a:cs typeface="Courier New" panose="02070309020205020404" pitchFamily="49" charset="0"/>
              </a:rPr>
              <a:t>Wn,SCAn</a:t>
            </a:r>
            <a:r>
              <a:rPr lang="en-US" dirty="0">
                <a:latin typeface="Courier New" panose="02070309020205020404" pitchFamily="49" charset="0"/>
                <a:cs typeface="Courier New" panose="02070309020205020404" pitchFamily="49" charset="0"/>
              </a:rPr>
              <a:t>/FIGUEROA Mt./A=003248&lt;0x0d&gt;</a:t>
            </a:r>
          </a:p>
          <a:p>
            <a:endParaRPr lang="en-US" dirty="0" smtClean="0"/>
          </a:p>
          <a:p>
            <a:r>
              <a:rPr lang="en-US" dirty="0" smtClean="0"/>
              <a:t>Track 2 does better with higher gains.  e.g.</a:t>
            </a:r>
          </a:p>
          <a:p>
            <a:pPr marL="502920" lvl="2" indent="0">
              <a:buNone/>
            </a:pPr>
            <a:endParaRPr lang="en-US" dirty="0" smtClean="0">
              <a:latin typeface="Courier New" panose="02070309020205020404" pitchFamily="49" charset="0"/>
              <a:cs typeface="Courier New" panose="02070309020205020404" pitchFamily="49" charset="0"/>
            </a:endParaRPr>
          </a:p>
          <a:p>
            <a:pPr marL="502920" lvl="2" indent="0">
              <a:buNone/>
            </a:pP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Digipeater W6SCE-10 audio level = 19(2/1)     </a:t>
            </a:r>
            <a:r>
              <a:rPr lang="en-US" b="1" dirty="0">
                <a:solidFill>
                  <a:srgbClr val="FFFF00"/>
                </a:solidFill>
                <a:latin typeface="Courier New" panose="02070309020205020404" pitchFamily="49" charset="0"/>
                <a:cs typeface="Courier New" panose="02070309020205020404" pitchFamily="49" charset="0"/>
              </a:rPr>
              <a:t>__|||||||</a:t>
            </a:r>
          </a:p>
          <a:p>
            <a:pPr marL="502920" lvl="2" indent="0">
              <a:buNone/>
            </a:pPr>
            <a:r>
              <a:rPr lang="en-US" dirty="0">
                <a:latin typeface="Courier New" panose="02070309020205020404" pitchFamily="49" charset="0"/>
                <a:cs typeface="Courier New" panose="02070309020205020404" pitchFamily="49" charset="0"/>
              </a:rPr>
              <a:t>[0] K6SYV-10&gt;ANP391,W6SCE-10*:!3444.00NS12000.40W#PHG7730/</a:t>
            </a:r>
            <a:r>
              <a:rPr lang="en-US" dirty="0" err="1">
                <a:latin typeface="Courier New" panose="02070309020205020404" pitchFamily="49" charset="0"/>
                <a:cs typeface="Courier New" panose="02070309020205020404" pitchFamily="49" charset="0"/>
              </a:rPr>
              <a:t>Wn,SCAn</a:t>
            </a:r>
            <a:r>
              <a:rPr lang="en-US" dirty="0">
                <a:latin typeface="Courier New" panose="02070309020205020404" pitchFamily="49" charset="0"/>
                <a:cs typeface="Courier New" panose="02070309020205020404" pitchFamily="49" charset="0"/>
              </a:rPr>
              <a:t>/FIGUEROA Mt./A=003248&lt;0x0d&gt;</a:t>
            </a:r>
          </a:p>
          <a:p>
            <a:endParaRPr lang="en-US" dirty="0"/>
          </a:p>
        </p:txBody>
      </p:sp>
    </p:spTree>
    <p:extLst>
      <p:ext uri="{BB962C8B-B14F-4D97-AF65-F5344CB8AC3E}">
        <p14:creationId xmlns:p14="http://schemas.microsoft.com/office/powerpoint/2010/main" val="3894732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471504"/>
            <a:ext cx="5791200" cy="1154097"/>
          </a:xfrm>
        </p:spPr>
        <p:txBody>
          <a:bodyPr>
            <a:normAutofit fontScale="90000"/>
          </a:bodyPr>
          <a:lstStyle/>
          <a:p>
            <a:r>
              <a:rPr lang="en-US" dirty="0" smtClean="0"/>
              <a:t>One Bad Apple Don’t Spoil the Whole Bunch</a:t>
            </a:r>
            <a:endParaRPr lang="en-US" dirty="0"/>
          </a:p>
        </p:txBody>
      </p:sp>
      <p:sp>
        <p:nvSpPr>
          <p:cNvPr id="3" name="Content Placeholder 2"/>
          <p:cNvSpPr>
            <a:spLocks noGrp="1"/>
          </p:cNvSpPr>
          <p:nvPr>
            <p:ph idx="1"/>
          </p:nvPr>
        </p:nvSpPr>
        <p:spPr>
          <a:xfrm>
            <a:off x="381000" y="1981200"/>
            <a:ext cx="8382000" cy="1981200"/>
          </a:xfrm>
        </p:spPr>
        <p:txBody>
          <a:bodyPr>
            <a:normAutofit/>
          </a:bodyPr>
          <a:lstStyle/>
          <a:p>
            <a:r>
              <a:rPr lang="en-US" dirty="0"/>
              <a:t>There is an old proverb, “</a:t>
            </a:r>
            <a:r>
              <a:rPr lang="en-US" i="1" dirty="0"/>
              <a:t>One bad apple spoils the barrel</a:t>
            </a:r>
            <a:r>
              <a:rPr lang="en-US" dirty="0"/>
              <a:t>,” which applies to AX.25 frames used for APRS and traditional packet radio.  </a:t>
            </a:r>
            <a:endParaRPr lang="en-US" dirty="0" smtClean="0"/>
          </a:p>
          <a:p>
            <a:endParaRPr lang="en-US" dirty="0"/>
          </a:p>
          <a:p>
            <a:r>
              <a:rPr lang="en-US" dirty="0" smtClean="0"/>
              <a:t>One bad bit  </a:t>
            </a:r>
            <a:r>
              <a:rPr lang="en-US" dirty="0" smtClean="0">
                <a:sym typeface="Wingdings" panose="05000000000000000000" pitchFamily="2" charset="2"/>
              </a:rPr>
              <a:t>  </a:t>
            </a:r>
            <a:r>
              <a:rPr lang="en-US" dirty="0" smtClean="0"/>
              <a:t>FCS  wrong   </a:t>
            </a:r>
            <a:r>
              <a:rPr lang="en-US" dirty="0" smtClean="0">
                <a:sym typeface="Wingdings" panose="05000000000000000000" pitchFamily="2" charset="2"/>
              </a:rPr>
              <a:t>  discard frame. </a:t>
            </a:r>
            <a:endParaRPr lang="en-US" dirty="0" smtClean="0"/>
          </a:p>
          <a:p>
            <a:endParaRPr lang="en-US" dirty="0"/>
          </a:p>
          <a:p>
            <a:endParaRPr lang="en-US" dirty="0"/>
          </a:p>
        </p:txBody>
      </p:sp>
      <p:pic>
        <p:nvPicPr>
          <p:cNvPr id="1026" name="Picture 2" descr="C:\Users\John\AppData\Local\Microsoft\Windows\INetCache\IE\FT936OP4\Apple_Worm.svg_.hi_[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428085"/>
            <a:ext cx="1219200" cy="116840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689" y="4648200"/>
            <a:ext cx="8521701"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830918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471504"/>
            <a:ext cx="5791200" cy="1154097"/>
          </a:xfrm>
        </p:spPr>
        <p:txBody>
          <a:bodyPr>
            <a:normAutofit fontScale="90000"/>
          </a:bodyPr>
          <a:lstStyle/>
          <a:p>
            <a:r>
              <a:rPr lang="en-US" dirty="0" smtClean="0"/>
              <a:t>One Bad Apple Don’t Spoil the Whole Bunch</a:t>
            </a:r>
            <a:endParaRPr lang="en-US" dirty="0"/>
          </a:p>
        </p:txBody>
      </p:sp>
      <p:sp>
        <p:nvSpPr>
          <p:cNvPr id="3" name="Content Placeholder 2"/>
          <p:cNvSpPr>
            <a:spLocks noGrp="1"/>
          </p:cNvSpPr>
          <p:nvPr>
            <p:ph idx="1"/>
          </p:nvPr>
        </p:nvSpPr>
        <p:spPr>
          <a:xfrm>
            <a:off x="381000" y="1981200"/>
            <a:ext cx="8382000" cy="4724400"/>
          </a:xfrm>
        </p:spPr>
        <p:txBody>
          <a:bodyPr>
            <a:normAutofit/>
          </a:bodyPr>
          <a:lstStyle/>
          <a:p>
            <a:r>
              <a:rPr lang="en-US" dirty="0" smtClean="0"/>
              <a:t>The </a:t>
            </a:r>
            <a:r>
              <a:rPr lang="en-US" dirty="0"/>
              <a:t>Osmond Brothers offered the advice, </a:t>
            </a:r>
            <a:endParaRPr lang="en-US" dirty="0" smtClean="0"/>
          </a:p>
          <a:p>
            <a:pPr marL="45720" indent="0">
              <a:buNone/>
            </a:pPr>
            <a:r>
              <a:rPr lang="en-US" dirty="0"/>
              <a:t>	</a:t>
            </a:r>
            <a:r>
              <a:rPr lang="en-US" dirty="0" smtClean="0"/>
              <a:t>		“</a:t>
            </a:r>
            <a:r>
              <a:rPr lang="en-US" i="1" dirty="0"/>
              <a:t>Give it one more try before you give up</a:t>
            </a:r>
            <a:r>
              <a:rPr lang="en-US" dirty="0"/>
              <a:t>…”  </a:t>
            </a:r>
            <a:endParaRPr lang="en-US" dirty="0" smtClean="0"/>
          </a:p>
          <a:p>
            <a:endParaRPr lang="en-US" dirty="0"/>
          </a:p>
          <a:p>
            <a:r>
              <a:rPr lang="en-US" dirty="0" smtClean="0"/>
              <a:t>That </a:t>
            </a:r>
            <a:r>
              <a:rPr lang="en-US" dirty="0"/>
              <a:t>can also apply to AX.25 frames. </a:t>
            </a:r>
            <a:r>
              <a:rPr lang="en-US" dirty="0" smtClean="0"/>
              <a:t> </a:t>
            </a:r>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r>
              <a:rPr lang="en-US" dirty="0"/>
              <a:t>I</a:t>
            </a:r>
            <a:r>
              <a:rPr lang="en-US" dirty="0" smtClean="0"/>
              <a:t>nvert </a:t>
            </a:r>
            <a:r>
              <a:rPr lang="en-US" dirty="0"/>
              <a:t>each of the bits – one at a time! – and recalculate the FCS.   </a:t>
            </a:r>
            <a:r>
              <a:rPr lang="en-US" dirty="0" smtClean="0"/>
              <a:t> </a:t>
            </a:r>
            <a:endParaRPr lang="en-US" dirty="0"/>
          </a:p>
        </p:txBody>
      </p:sp>
      <p:pic>
        <p:nvPicPr>
          <p:cNvPr id="1026" name="Picture 2" descr="C:\Users\John\AppData\Local\Microsoft\Windows\INetCache\IE\FT936OP4\Apple_Worm.svg_.hi_[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428085"/>
            <a:ext cx="1219200" cy="116840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3785128"/>
            <a:ext cx="8452396" cy="14726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980832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1"/>
            <a:ext cx="7315200" cy="914400"/>
          </a:xfrm>
        </p:spPr>
        <p:txBody>
          <a:bodyPr/>
          <a:lstStyle/>
          <a:p>
            <a:r>
              <a:rPr lang="en-US" dirty="0" smtClean="0"/>
              <a:t>Packet Radio - 1978</a:t>
            </a:r>
            <a:endParaRPr lang="en-US" dirty="0"/>
          </a:p>
        </p:txBody>
      </p:sp>
      <p:sp>
        <p:nvSpPr>
          <p:cNvPr id="3" name="Content Placeholder 2"/>
          <p:cNvSpPr>
            <a:spLocks noGrp="1"/>
          </p:cNvSpPr>
          <p:nvPr>
            <p:ph idx="1"/>
          </p:nvPr>
        </p:nvSpPr>
        <p:spPr>
          <a:xfrm>
            <a:off x="838200" y="1524000"/>
            <a:ext cx="7315200" cy="2514600"/>
          </a:xfrm>
        </p:spPr>
        <p:txBody>
          <a:bodyPr>
            <a:noAutofit/>
          </a:bodyPr>
          <a:lstStyle/>
          <a:p>
            <a:r>
              <a:rPr lang="en-US" dirty="0" smtClean="0"/>
              <a:t>Radical new concept.   </a:t>
            </a:r>
          </a:p>
          <a:p>
            <a:endParaRPr lang="en-US" dirty="0"/>
          </a:p>
          <a:p>
            <a:r>
              <a:rPr lang="en-US" dirty="0" smtClean="0"/>
              <a:t>Montreal Amateur Radio Club.</a:t>
            </a:r>
          </a:p>
          <a:p>
            <a:r>
              <a:rPr lang="en-US" dirty="0" smtClean="0"/>
              <a:t>Vancouver  Area Digital Communications Group</a:t>
            </a:r>
            <a:r>
              <a:rPr lang="en-US" dirty="0"/>
              <a:t>.</a:t>
            </a:r>
            <a:endParaRPr lang="en-US" dirty="0" smtClean="0"/>
          </a:p>
          <a:p>
            <a:endParaRPr lang="en-US" dirty="0" smtClean="0"/>
          </a:p>
          <a:p>
            <a:r>
              <a:rPr lang="en-US" dirty="0" smtClean="0"/>
              <a:t>Each transmission was a short burst  (“packet” or “frame”) containing:</a:t>
            </a:r>
          </a:p>
          <a:p>
            <a:pPr marL="45720" indent="0">
              <a:buNone/>
            </a:pPr>
            <a:r>
              <a:rPr lang="en-US" dirty="0" smtClean="0"/>
              <a:t>    </a:t>
            </a:r>
          </a:p>
        </p:txBody>
      </p:sp>
      <p:pic>
        <p:nvPicPr>
          <p:cNvPr id="3074" name="Picture 2" descr="C:\Users\John\AppData\Local\Microsoft\Windows\INetCache\IE\FT936OP4\Ax25-US-Paket[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 y="4943475"/>
            <a:ext cx="8685347" cy="1504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211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1"/>
            <a:ext cx="7315200" cy="838200"/>
          </a:xfrm>
        </p:spPr>
        <p:txBody>
          <a:bodyPr>
            <a:normAutofit/>
          </a:bodyPr>
          <a:lstStyle/>
          <a:p>
            <a:r>
              <a:rPr lang="en-US" dirty="0" smtClean="0"/>
              <a:t>Oops!</a:t>
            </a:r>
            <a:endParaRPr lang="en-US" dirty="0"/>
          </a:p>
        </p:txBody>
      </p:sp>
      <p:sp>
        <p:nvSpPr>
          <p:cNvPr id="3" name="Content Placeholder 2"/>
          <p:cNvSpPr>
            <a:spLocks noGrp="1"/>
          </p:cNvSpPr>
          <p:nvPr>
            <p:ph idx="1"/>
          </p:nvPr>
        </p:nvSpPr>
        <p:spPr>
          <a:xfrm>
            <a:off x="457200" y="1828800"/>
            <a:ext cx="8153400" cy="4648199"/>
          </a:xfrm>
        </p:spPr>
        <p:txBody>
          <a:bodyPr>
            <a:normAutofit/>
          </a:bodyPr>
          <a:lstStyle/>
          <a:p>
            <a:endParaRPr lang="en-US" dirty="0" smtClean="0"/>
          </a:p>
          <a:p>
            <a:endParaRPr lang="en-US" dirty="0"/>
          </a:p>
          <a:p>
            <a:endParaRPr lang="en-US" dirty="0" smtClean="0"/>
          </a:p>
          <a:p>
            <a:r>
              <a:rPr lang="en-US" dirty="0" smtClean="0"/>
              <a:t>False </a:t>
            </a:r>
            <a:r>
              <a:rPr lang="en-US" dirty="0"/>
              <a:t>positives on the FCS check </a:t>
            </a:r>
            <a:endParaRPr lang="en-US" dirty="0" smtClean="0"/>
          </a:p>
          <a:p>
            <a:endParaRPr lang="en-US" dirty="0"/>
          </a:p>
          <a:p>
            <a:pPr marL="45720" indent="0">
              <a:buNone/>
            </a:pPr>
            <a:r>
              <a:rPr lang="en-US" dirty="0" smtClean="0"/>
              <a:t>          &amp; end up </a:t>
            </a:r>
            <a:r>
              <a:rPr lang="en-US" dirty="0"/>
              <a:t>with bogus data.  </a:t>
            </a:r>
            <a:endParaRPr lang="en-US" dirty="0" smtClean="0"/>
          </a:p>
          <a:p>
            <a:endParaRPr lang="en-US" dirty="0"/>
          </a:p>
        </p:txBody>
      </p:sp>
    </p:spTree>
    <p:extLst>
      <p:ext uri="{BB962C8B-B14F-4D97-AF65-F5344CB8AC3E}">
        <p14:creationId xmlns:p14="http://schemas.microsoft.com/office/powerpoint/2010/main" val="35111531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1"/>
            <a:ext cx="7315200" cy="914400"/>
          </a:xfrm>
        </p:spPr>
        <p:txBody>
          <a:bodyPr>
            <a:normAutofit/>
          </a:bodyPr>
          <a:lstStyle/>
          <a:p>
            <a:r>
              <a:rPr lang="en-US" dirty="0" smtClean="0"/>
              <a:t>Sanity check heuristic </a:t>
            </a:r>
            <a:endParaRPr lang="en-US" dirty="0"/>
          </a:p>
        </p:txBody>
      </p:sp>
      <p:sp>
        <p:nvSpPr>
          <p:cNvPr id="3" name="Content Placeholder 2"/>
          <p:cNvSpPr>
            <a:spLocks noGrp="1"/>
          </p:cNvSpPr>
          <p:nvPr>
            <p:ph idx="1"/>
          </p:nvPr>
        </p:nvSpPr>
        <p:spPr>
          <a:xfrm>
            <a:off x="304800" y="1524000"/>
            <a:ext cx="8534400" cy="5105399"/>
          </a:xfrm>
        </p:spPr>
        <p:txBody>
          <a:bodyPr>
            <a:normAutofit lnSpcReduction="10000"/>
          </a:bodyPr>
          <a:lstStyle/>
          <a:p>
            <a:pPr marL="45720" indent="0">
              <a:buNone/>
            </a:pPr>
            <a:r>
              <a:rPr lang="en-US" dirty="0" smtClean="0"/>
              <a:t>A </a:t>
            </a:r>
            <a:r>
              <a:rPr lang="en-US" dirty="0"/>
              <a:t>good AX.25 frame will have:</a:t>
            </a:r>
          </a:p>
          <a:p>
            <a:pPr marL="45720" indent="0">
              <a:buNone/>
            </a:pPr>
            <a:r>
              <a:rPr lang="en-US" dirty="0"/>
              <a:t> </a:t>
            </a:r>
          </a:p>
          <a:p>
            <a:pPr lvl="0"/>
            <a:r>
              <a:rPr lang="en-US" dirty="0"/>
              <a:t>An address part that is a multiple of 7 bytes</a:t>
            </a:r>
            <a:r>
              <a:rPr lang="en-US" dirty="0" smtClean="0"/>
              <a:t>.</a:t>
            </a:r>
          </a:p>
          <a:p>
            <a:pPr lvl="0"/>
            <a:endParaRPr lang="en-US" dirty="0"/>
          </a:p>
          <a:p>
            <a:pPr lvl="0"/>
            <a:r>
              <a:rPr lang="en-US" dirty="0"/>
              <a:t>Between 2 and 10 addresses</a:t>
            </a:r>
            <a:r>
              <a:rPr lang="en-US" dirty="0" smtClean="0"/>
              <a:t>.</a:t>
            </a:r>
          </a:p>
          <a:p>
            <a:pPr lvl="0"/>
            <a:endParaRPr lang="en-US" dirty="0"/>
          </a:p>
          <a:p>
            <a:pPr lvl="0"/>
            <a:r>
              <a:rPr lang="en-US" dirty="0"/>
              <a:t>Only upper case letters, digits, and space in the addresses. </a:t>
            </a:r>
            <a:endParaRPr lang="en-US" dirty="0" smtClean="0"/>
          </a:p>
          <a:p>
            <a:pPr lvl="0"/>
            <a:endParaRPr lang="en-US" dirty="0"/>
          </a:p>
          <a:p>
            <a:pPr lvl="0"/>
            <a:r>
              <a:rPr lang="en-US" dirty="0" smtClean="0"/>
              <a:t>For APRS, certain </a:t>
            </a:r>
            <a:r>
              <a:rPr lang="en-US" dirty="0"/>
              <a:t>values in the frame control and protocol octets</a:t>
            </a:r>
            <a:r>
              <a:rPr lang="en-US" dirty="0" smtClean="0"/>
              <a:t>.</a:t>
            </a:r>
          </a:p>
          <a:p>
            <a:pPr lvl="0"/>
            <a:endParaRPr lang="en-US" dirty="0"/>
          </a:p>
          <a:p>
            <a:pPr lvl="0"/>
            <a:r>
              <a:rPr lang="en-US" dirty="0"/>
              <a:t>For APRS, the information part has only printable ASCII </a:t>
            </a:r>
            <a:r>
              <a:rPr lang="en-US" dirty="0" smtClean="0"/>
              <a:t>characters or:</a:t>
            </a:r>
            <a:endParaRPr lang="en-US" dirty="0"/>
          </a:p>
          <a:p>
            <a:pPr lvl="1"/>
            <a:r>
              <a:rPr lang="en-US" dirty="0"/>
              <a:t>0x0a	line feed</a:t>
            </a:r>
          </a:p>
          <a:p>
            <a:pPr lvl="1"/>
            <a:r>
              <a:rPr lang="en-US" dirty="0"/>
              <a:t>0x0d	carriage return	</a:t>
            </a:r>
          </a:p>
          <a:p>
            <a:pPr lvl="1"/>
            <a:r>
              <a:rPr lang="en-US" dirty="0"/>
              <a:t>0x1c	used by MIC-E</a:t>
            </a:r>
          </a:p>
          <a:p>
            <a:pPr lvl="1"/>
            <a:r>
              <a:rPr lang="en-US" dirty="0" smtClean="0"/>
              <a:t>etc. other non-printable characters used with APRS.</a:t>
            </a:r>
            <a:endParaRPr lang="en-US" dirty="0"/>
          </a:p>
          <a:p>
            <a:pPr marL="45720" indent="0">
              <a:buNone/>
            </a:pPr>
            <a:endParaRPr lang="en-US" dirty="0" smtClean="0"/>
          </a:p>
          <a:p>
            <a:endParaRPr lang="en-US" dirty="0"/>
          </a:p>
        </p:txBody>
      </p:sp>
    </p:spTree>
    <p:extLst>
      <p:ext uri="{BB962C8B-B14F-4D97-AF65-F5344CB8AC3E}">
        <p14:creationId xmlns:p14="http://schemas.microsoft.com/office/powerpoint/2010/main" val="7404059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1"/>
            <a:ext cx="7315200" cy="914400"/>
          </a:xfrm>
        </p:spPr>
        <p:txBody>
          <a:bodyPr>
            <a:normAutofit/>
          </a:bodyPr>
          <a:lstStyle/>
          <a:p>
            <a:r>
              <a:rPr lang="en-US" dirty="0" smtClean="0"/>
              <a:t>A new high score.</a:t>
            </a:r>
            <a:endParaRPr lang="en-US" dirty="0"/>
          </a:p>
        </p:txBody>
      </p:sp>
      <p:sp>
        <p:nvSpPr>
          <p:cNvPr id="3" name="Content Placeholder 2"/>
          <p:cNvSpPr>
            <a:spLocks noGrp="1"/>
          </p:cNvSpPr>
          <p:nvPr>
            <p:ph idx="1"/>
          </p:nvPr>
        </p:nvSpPr>
        <p:spPr>
          <a:xfrm>
            <a:off x="304800" y="1524000"/>
            <a:ext cx="8534400" cy="5105399"/>
          </a:xfrm>
        </p:spPr>
        <p:txBody>
          <a:bodyPr>
            <a:normAutofit/>
          </a:bodyPr>
          <a:lstStyle/>
          <a:p>
            <a:pPr marL="45720" indent="0">
              <a:buNone/>
            </a:pPr>
            <a:endParaRPr lang="en-US" dirty="0" smtClean="0"/>
          </a:p>
          <a:p>
            <a:pPr marL="45720" indent="0">
              <a:buNone/>
            </a:pPr>
            <a:r>
              <a:rPr lang="en-US" dirty="0" smtClean="0"/>
              <a:t>Not traditional forward error “correction.”</a:t>
            </a:r>
          </a:p>
          <a:p>
            <a:pPr marL="45720" indent="0">
              <a:buNone/>
            </a:pPr>
            <a:endParaRPr lang="en-US" dirty="0" smtClean="0"/>
          </a:p>
          <a:p>
            <a:pPr marL="45720" indent="0">
              <a:buNone/>
            </a:pPr>
            <a:endParaRPr lang="en-US" dirty="0"/>
          </a:p>
          <a:p>
            <a:pPr marL="45720" indent="0">
              <a:buNone/>
            </a:pPr>
            <a:r>
              <a:rPr lang="en-US" dirty="0" smtClean="0"/>
              <a:t>Try flipping each bit, one at a time, until we have a valid FCS (CRC) and the sanity check passes.   </a:t>
            </a:r>
          </a:p>
          <a:p>
            <a:pPr marL="45720" indent="0">
              <a:buNone/>
            </a:pPr>
            <a:endParaRPr lang="en-US" dirty="0"/>
          </a:p>
          <a:p>
            <a:pPr marL="45720" indent="0">
              <a:buNone/>
            </a:pPr>
            <a:r>
              <a:rPr lang="en-US" dirty="0" smtClean="0"/>
              <a:t>			No errors	One bad bit</a:t>
            </a:r>
          </a:p>
          <a:p>
            <a:pPr marL="45720" indent="0">
              <a:buNone/>
            </a:pPr>
            <a:endParaRPr lang="en-US" dirty="0" smtClean="0"/>
          </a:p>
          <a:p>
            <a:pPr marL="45720" indent="0">
              <a:buNone/>
            </a:pPr>
            <a:r>
              <a:rPr lang="en-US" dirty="0" smtClean="0"/>
              <a:t>	Track 1:  	1011		1028</a:t>
            </a:r>
          </a:p>
          <a:p>
            <a:pPr marL="45720" indent="0">
              <a:buNone/>
            </a:pPr>
            <a:r>
              <a:rPr lang="en-US" dirty="0" smtClean="0"/>
              <a:t>	Track 2:		1004		1023</a:t>
            </a:r>
          </a:p>
          <a:p>
            <a:pPr marL="45720" indent="0">
              <a:buNone/>
            </a:pPr>
            <a:endParaRPr lang="en-US" dirty="0" smtClean="0"/>
          </a:p>
          <a:p>
            <a:pPr marL="45720" indent="0">
              <a:buNone/>
            </a:pPr>
            <a:r>
              <a:rPr lang="en-US" dirty="0" smtClean="0"/>
              <a:t>.</a:t>
            </a:r>
            <a:endParaRPr lang="en-US" dirty="0"/>
          </a:p>
          <a:p>
            <a:endParaRPr lang="en-US" dirty="0"/>
          </a:p>
        </p:txBody>
      </p:sp>
    </p:spTree>
    <p:extLst>
      <p:ext uri="{BB962C8B-B14F-4D97-AF65-F5344CB8AC3E}">
        <p14:creationId xmlns:p14="http://schemas.microsoft.com/office/powerpoint/2010/main" val="26711634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1"/>
            <a:ext cx="7315200" cy="914400"/>
          </a:xfrm>
        </p:spPr>
        <p:txBody>
          <a:bodyPr>
            <a:normAutofit/>
          </a:bodyPr>
          <a:lstStyle/>
          <a:p>
            <a:r>
              <a:rPr lang="en-US" dirty="0" smtClean="0"/>
              <a:t>Summary</a:t>
            </a:r>
            <a:endParaRPr lang="en-US" dirty="0"/>
          </a:p>
        </p:txBody>
      </p:sp>
      <p:sp>
        <p:nvSpPr>
          <p:cNvPr id="3" name="Content Placeholder 2"/>
          <p:cNvSpPr>
            <a:spLocks noGrp="1"/>
          </p:cNvSpPr>
          <p:nvPr>
            <p:ph idx="1"/>
          </p:nvPr>
        </p:nvSpPr>
        <p:spPr>
          <a:xfrm>
            <a:off x="304800" y="1524000"/>
            <a:ext cx="8534400" cy="5105399"/>
          </a:xfrm>
        </p:spPr>
        <p:txBody>
          <a:bodyPr>
            <a:normAutofit/>
          </a:bodyPr>
          <a:lstStyle/>
          <a:p>
            <a:pPr marL="45720" indent="0">
              <a:buNone/>
            </a:pPr>
            <a:endParaRPr lang="en-US" dirty="0" smtClean="0"/>
          </a:p>
          <a:p>
            <a:pPr marL="45720" indent="0">
              <a:buNone/>
            </a:pPr>
            <a:endParaRPr lang="en-US" dirty="0"/>
          </a:p>
          <a:p>
            <a:r>
              <a:rPr lang="en-US" dirty="0" smtClean="0"/>
              <a:t>Ignore the advice from around the turn of the Century</a:t>
            </a:r>
          </a:p>
          <a:p>
            <a:pPr marL="45720" indent="0">
              <a:buNone/>
            </a:pPr>
            <a:endParaRPr lang="en-US" dirty="0" smtClean="0"/>
          </a:p>
          <a:p>
            <a:r>
              <a:rPr lang="en-US" dirty="0" smtClean="0"/>
              <a:t>You don’t need to spend $200 on a box from the 1980’s to get started with APRS / Packet Radio.</a:t>
            </a:r>
            <a:endParaRPr lang="en-US" dirty="0"/>
          </a:p>
          <a:p>
            <a:endParaRPr lang="en-US" dirty="0" smtClean="0"/>
          </a:p>
          <a:p>
            <a:r>
              <a:rPr lang="en-US" dirty="0" smtClean="0"/>
              <a:t>Free Software:</a:t>
            </a:r>
          </a:p>
          <a:p>
            <a:pPr lvl="1"/>
            <a:r>
              <a:rPr lang="en-US" dirty="0" smtClean="0"/>
              <a:t>Better Performance</a:t>
            </a:r>
          </a:p>
          <a:p>
            <a:pPr lvl="1"/>
            <a:r>
              <a:rPr lang="en-US" smtClean="0"/>
              <a:t>More Features</a:t>
            </a:r>
            <a:endParaRPr lang="en-US" dirty="0" smtClean="0"/>
          </a:p>
          <a:p>
            <a:pPr lvl="1"/>
            <a:r>
              <a:rPr lang="en-US" dirty="0" smtClean="0"/>
              <a:t>Lower Cost</a:t>
            </a:r>
            <a:endParaRPr lang="en-US" dirty="0"/>
          </a:p>
        </p:txBody>
      </p:sp>
    </p:spTree>
    <p:extLst>
      <p:ext uri="{BB962C8B-B14F-4D97-AF65-F5344CB8AC3E}">
        <p14:creationId xmlns:p14="http://schemas.microsoft.com/office/powerpoint/2010/main" val="630207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
            <a:ext cx="7315200" cy="1154097"/>
          </a:xfrm>
        </p:spPr>
        <p:txBody>
          <a:bodyPr/>
          <a:lstStyle/>
          <a:p>
            <a:r>
              <a:rPr lang="en-US" dirty="0" smtClean="0"/>
              <a:t>Questions?</a:t>
            </a:r>
            <a:endParaRPr lang="en-US" dirty="0"/>
          </a:p>
        </p:txBody>
      </p:sp>
      <p:sp>
        <p:nvSpPr>
          <p:cNvPr id="3" name="Content Placeholder 2"/>
          <p:cNvSpPr>
            <a:spLocks noGrp="1"/>
          </p:cNvSpPr>
          <p:nvPr>
            <p:ph idx="1"/>
          </p:nvPr>
        </p:nvSpPr>
        <p:spPr>
          <a:xfrm>
            <a:off x="762000" y="1981200"/>
            <a:ext cx="8077200" cy="4648199"/>
          </a:xfrm>
        </p:spPr>
        <p:txBody>
          <a:bodyPr>
            <a:noAutofit/>
          </a:bodyPr>
          <a:lstStyle/>
          <a:p>
            <a:pPr marL="45720" indent="0">
              <a:buNone/>
            </a:pPr>
            <a:r>
              <a:rPr lang="en-US" sz="2400" dirty="0" smtClean="0"/>
              <a:t>For more information:</a:t>
            </a:r>
          </a:p>
          <a:p>
            <a:pPr marL="45720" indent="0">
              <a:buNone/>
            </a:pPr>
            <a:endParaRPr lang="en-US" sz="2400" dirty="0" smtClean="0"/>
          </a:p>
          <a:p>
            <a:pPr marL="45720" indent="0">
              <a:buNone/>
            </a:pPr>
            <a:r>
              <a:rPr lang="en-US" sz="2400" dirty="0"/>
              <a:t>https://</a:t>
            </a:r>
            <a:r>
              <a:rPr lang="en-US" sz="2400" dirty="0" smtClean="0"/>
              <a:t>github.com/wb2osz/direwolf </a:t>
            </a:r>
          </a:p>
          <a:p>
            <a:pPr marL="45720" indent="0">
              <a:buNone/>
            </a:pPr>
            <a:endParaRPr lang="en-US" sz="2400" dirty="0"/>
          </a:p>
          <a:p>
            <a:pPr marL="45720" indent="0">
              <a:buNone/>
            </a:pPr>
            <a:r>
              <a:rPr lang="en-US" sz="2400" dirty="0"/>
              <a:t>https://</a:t>
            </a:r>
            <a:r>
              <a:rPr lang="en-US" sz="2400" dirty="0" smtClean="0"/>
              <a:t>groups.yahoo.com/neo/groups/direwolf_packet/info</a:t>
            </a:r>
          </a:p>
          <a:p>
            <a:pPr marL="45720" indent="0">
              <a:buNone/>
            </a:pPr>
            <a:endParaRPr lang="en-US" sz="2400" dirty="0"/>
          </a:p>
          <a:p>
            <a:pPr marL="45720" indent="0">
              <a:buNone/>
            </a:pPr>
            <a:r>
              <a:rPr lang="en-US" sz="2400" dirty="0"/>
              <a:t>w</a:t>
            </a:r>
            <a:r>
              <a:rPr lang="en-US" sz="2400" dirty="0" smtClean="0"/>
              <a:t>b2osz  @  </a:t>
            </a:r>
            <a:r>
              <a:rPr lang="en-US" sz="2400" dirty="0" err="1" smtClean="0"/>
              <a:t>arrl</a:t>
            </a:r>
            <a:r>
              <a:rPr lang="en-US" sz="2400" dirty="0"/>
              <a:t> </a:t>
            </a:r>
            <a:r>
              <a:rPr lang="en-US" sz="2400" dirty="0" smtClean="0"/>
              <a:t>. net</a:t>
            </a:r>
          </a:p>
          <a:p>
            <a:pPr marL="45720" indent="0">
              <a:buNone/>
            </a:pPr>
            <a:endParaRPr lang="en-US" sz="2400" dirty="0" smtClean="0"/>
          </a:p>
          <a:p>
            <a:pPr marL="45720" indent="0">
              <a:buNone/>
            </a:pPr>
            <a:endParaRPr lang="en-US" sz="2400" dirty="0"/>
          </a:p>
          <a:p>
            <a:r>
              <a:rPr lang="en-US" sz="1200" dirty="0" smtClean="0"/>
              <a:t>APRS </a:t>
            </a:r>
            <a:r>
              <a:rPr lang="en-US" sz="1200" dirty="0"/>
              <a:t>is a registered trademark of APRS Software and Bob </a:t>
            </a:r>
            <a:r>
              <a:rPr lang="en-US" sz="1200" dirty="0" err="1"/>
              <a:t>Bruninga</a:t>
            </a:r>
            <a:r>
              <a:rPr lang="en-US" sz="1200" dirty="0"/>
              <a:t>, WB4APR.  </a:t>
            </a:r>
            <a:r>
              <a:rPr lang="en-US" sz="1200" dirty="0">
                <a:hlinkClick r:id="rId3"/>
              </a:rPr>
              <a:t>http://www.aprs.net</a:t>
            </a:r>
            <a:r>
              <a:rPr lang="en-US" sz="1200" dirty="0" smtClean="0">
                <a:hlinkClick r:id="rId3"/>
              </a:rPr>
              <a:t>/</a:t>
            </a:r>
            <a:endParaRPr lang="en-US" sz="1200" dirty="0"/>
          </a:p>
          <a:p>
            <a:r>
              <a:rPr lang="en-US" sz="1200" dirty="0" smtClean="0"/>
              <a:t>Linux </a:t>
            </a:r>
            <a:r>
              <a:rPr lang="en-US" sz="1200" dirty="0"/>
              <a:t>is a registered trademark owned by Linus Torvalds.</a:t>
            </a:r>
          </a:p>
          <a:p>
            <a:pPr marL="45720" indent="0">
              <a:buNone/>
            </a:pPr>
            <a:endParaRPr lang="en-US" sz="2400" dirty="0"/>
          </a:p>
        </p:txBody>
      </p:sp>
    </p:spTree>
    <p:extLst>
      <p:ext uri="{BB962C8B-B14F-4D97-AF65-F5344CB8AC3E}">
        <p14:creationId xmlns:p14="http://schemas.microsoft.com/office/powerpoint/2010/main" val="22054529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7201"/>
            <a:ext cx="7315200" cy="914400"/>
          </a:xfrm>
        </p:spPr>
        <p:txBody>
          <a:bodyPr/>
          <a:lstStyle/>
          <a:p>
            <a:r>
              <a:rPr lang="en-US" dirty="0" smtClean="0"/>
              <a:t>Packet Radio</a:t>
            </a:r>
            <a:endParaRPr lang="en-US" dirty="0"/>
          </a:p>
        </p:txBody>
      </p:sp>
      <p:pic>
        <p:nvPicPr>
          <p:cNvPr id="1033" name="Picture 9" descr="C:\Users\John\AppData\Local\Microsoft\Windows\INetCache\IE\0QPTI1OL\dsl-modem[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859" y="2929656"/>
            <a:ext cx="1219200" cy="1219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276600" y="4648200"/>
            <a:ext cx="5570461" cy="1600438"/>
          </a:xfrm>
          <a:prstGeom prst="rect">
            <a:avLst/>
          </a:prstGeom>
          <a:noFill/>
        </p:spPr>
        <p:txBody>
          <a:bodyPr wrap="square" rtlCol="0">
            <a:spAutoFit/>
          </a:bodyPr>
          <a:lstStyle/>
          <a:p>
            <a:r>
              <a:rPr lang="en-US" sz="2000" dirty="0" smtClean="0"/>
              <a:t>Terminal Node Controller  (TNC).</a:t>
            </a:r>
          </a:p>
          <a:p>
            <a:endParaRPr lang="en-US" sz="2000" dirty="0"/>
          </a:p>
          <a:p>
            <a:r>
              <a:rPr lang="en-US" sz="2000" dirty="0" smtClean="0"/>
              <a:t>Modem  +  brains.</a:t>
            </a:r>
          </a:p>
          <a:p>
            <a:endParaRPr lang="en-US" sz="2000" dirty="0" smtClean="0"/>
          </a:p>
          <a:p>
            <a:endParaRPr lang="en-US" dirty="0" smtClean="0"/>
          </a:p>
        </p:txBody>
      </p:sp>
      <p:sp>
        <p:nvSpPr>
          <p:cNvPr id="5" name="Left-Right Arrow 4"/>
          <p:cNvSpPr/>
          <p:nvPr/>
        </p:nvSpPr>
        <p:spPr>
          <a:xfrm>
            <a:off x="2537563" y="3118022"/>
            <a:ext cx="894525" cy="32880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eft-Right Arrow 14"/>
          <p:cNvSpPr/>
          <p:nvPr/>
        </p:nvSpPr>
        <p:spPr>
          <a:xfrm>
            <a:off x="5815773" y="3282426"/>
            <a:ext cx="891436" cy="32880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C:\Users\John\AppData\Local\Microsoft\Windows\INetCache\IE\FT936OP4\DEC_VT100_terminal[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600" y="2224334"/>
            <a:ext cx="2095543" cy="185947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C:\Users\John\AppData\Local\Microsoft\Windows\INetCache\IE\FT936OP4\Ham-Radio8[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70525" y="2677219"/>
            <a:ext cx="1976536" cy="120898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781300" y="2514600"/>
            <a:ext cx="990600" cy="369332"/>
          </a:xfrm>
          <a:prstGeom prst="rect">
            <a:avLst/>
          </a:prstGeom>
          <a:noFill/>
        </p:spPr>
        <p:txBody>
          <a:bodyPr wrap="square" rtlCol="0">
            <a:spAutoFit/>
          </a:bodyPr>
          <a:lstStyle/>
          <a:p>
            <a:r>
              <a:rPr lang="en-US" dirty="0" smtClean="0"/>
              <a:t>RS-232</a:t>
            </a:r>
            <a:endParaRPr lang="en-US" dirty="0"/>
          </a:p>
        </p:txBody>
      </p:sp>
      <p:sp>
        <p:nvSpPr>
          <p:cNvPr id="7" name="TextBox 6"/>
          <p:cNvSpPr txBox="1"/>
          <p:nvPr/>
        </p:nvSpPr>
        <p:spPr>
          <a:xfrm>
            <a:off x="5561311" y="2392059"/>
            <a:ext cx="1001038" cy="646331"/>
          </a:xfrm>
          <a:prstGeom prst="rect">
            <a:avLst/>
          </a:prstGeom>
          <a:noFill/>
        </p:spPr>
        <p:txBody>
          <a:bodyPr wrap="square" rtlCol="0">
            <a:spAutoFit/>
          </a:bodyPr>
          <a:lstStyle/>
          <a:p>
            <a:r>
              <a:rPr lang="en-US" dirty="0" smtClean="0"/>
              <a:t>Audio &amp;  PTT</a:t>
            </a:r>
            <a:endParaRPr lang="en-US" dirty="0"/>
          </a:p>
        </p:txBody>
      </p:sp>
      <p:sp>
        <p:nvSpPr>
          <p:cNvPr id="8" name="TextBox 7"/>
          <p:cNvSpPr txBox="1"/>
          <p:nvPr/>
        </p:nvSpPr>
        <p:spPr>
          <a:xfrm>
            <a:off x="3771900" y="1600874"/>
            <a:ext cx="1905089" cy="646331"/>
          </a:xfrm>
          <a:prstGeom prst="rect">
            <a:avLst/>
          </a:prstGeom>
          <a:noFill/>
        </p:spPr>
        <p:txBody>
          <a:bodyPr wrap="square" rtlCol="0">
            <a:spAutoFit/>
          </a:bodyPr>
          <a:lstStyle/>
          <a:p>
            <a:r>
              <a:rPr lang="en-US" dirty="0" smtClean="0"/>
              <a:t>Modem &amp;</a:t>
            </a:r>
          </a:p>
          <a:p>
            <a:r>
              <a:rPr lang="en-US" dirty="0" smtClean="0"/>
              <a:t>packet protocol</a:t>
            </a:r>
            <a:endParaRPr lang="en-US" dirty="0"/>
          </a:p>
        </p:txBody>
      </p:sp>
      <p:pic>
        <p:nvPicPr>
          <p:cNvPr id="1028" name="Picture 4" descr="C:\Users\John\AppData\Local\Microsoft\Windows\INetCache\IE\UW4PZ21G\brain-diagram[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19731" y="3008786"/>
            <a:ext cx="1196224" cy="853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6066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7315200" cy="1154097"/>
          </a:xfrm>
        </p:spPr>
        <p:txBody>
          <a:bodyPr/>
          <a:lstStyle/>
          <a:p>
            <a:r>
              <a:rPr lang="en-US" dirty="0" smtClean="0"/>
              <a:t>Advantages of Packet Radio</a:t>
            </a:r>
            <a:endParaRPr lang="en-US" dirty="0"/>
          </a:p>
        </p:txBody>
      </p:sp>
      <p:sp>
        <p:nvSpPr>
          <p:cNvPr id="3" name="Content Placeholder 2"/>
          <p:cNvSpPr>
            <a:spLocks noGrp="1"/>
          </p:cNvSpPr>
          <p:nvPr>
            <p:ph idx="1"/>
          </p:nvPr>
        </p:nvSpPr>
        <p:spPr>
          <a:xfrm>
            <a:off x="838200" y="1828800"/>
            <a:ext cx="7315200" cy="4724400"/>
          </a:xfrm>
        </p:spPr>
        <p:txBody>
          <a:bodyPr>
            <a:normAutofit lnSpcReduction="10000"/>
          </a:bodyPr>
          <a:lstStyle/>
          <a:p>
            <a:r>
              <a:rPr lang="en-US" dirty="0" smtClean="0"/>
              <a:t>Short bursts.</a:t>
            </a:r>
          </a:p>
          <a:p>
            <a:endParaRPr lang="en-US" dirty="0" smtClean="0"/>
          </a:p>
          <a:p>
            <a:r>
              <a:rPr lang="en-US" dirty="0" smtClean="0"/>
              <a:t>Addresses.</a:t>
            </a:r>
            <a:endParaRPr lang="en-US" dirty="0"/>
          </a:p>
          <a:p>
            <a:endParaRPr lang="en-US" dirty="0"/>
          </a:p>
          <a:p>
            <a:r>
              <a:rPr lang="en-US" dirty="0" smtClean="0"/>
              <a:t>Shared channel.</a:t>
            </a:r>
            <a:endParaRPr lang="en-US" dirty="0"/>
          </a:p>
          <a:p>
            <a:endParaRPr lang="en-US" dirty="0" smtClean="0"/>
          </a:p>
          <a:p>
            <a:r>
              <a:rPr lang="en-US" dirty="0" smtClean="0"/>
              <a:t>Error detection.</a:t>
            </a:r>
          </a:p>
          <a:p>
            <a:endParaRPr lang="en-US" dirty="0" smtClean="0"/>
          </a:p>
          <a:p>
            <a:r>
              <a:rPr lang="en-US" dirty="0" smtClean="0"/>
              <a:t>ACK &amp; retry – for “connected” mode.</a:t>
            </a:r>
          </a:p>
          <a:p>
            <a:endParaRPr lang="en-US" dirty="0" smtClean="0"/>
          </a:p>
          <a:p>
            <a:r>
              <a:rPr lang="en-US" dirty="0" smtClean="0"/>
              <a:t>Repeaters.</a:t>
            </a:r>
          </a:p>
          <a:p>
            <a:endParaRPr lang="en-US" dirty="0" smtClean="0"/>
          </a:p>
          <a:p>
            <a:r>
              <a:rPr lang="en-US" dirty="0" smtClean="0"/>
              <a:t>“Transparent” for “binary” data.</a:t>
            </a:r>
          </a:p>
          <a:p>
            <a:pPr marL="45720" indent="0">
              <a:buNone/>
            </a:pPr>
            <a:endParaRPr lang="en-US" dirty="0"/>
          </a:p>
        </p:txBody>
      </p:sp>
    </p:spTree>
    <p:extLst>
      <p:ext uri="{BB962C8B-B14F-4D97-AF65-F5344CB8AC3E}">
        <p14:creationId xmlns:p14="http://schemas.microsoft.com/office/powerpoint/2010/main" val="35001324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1"/>
            <a:ext cx="7315200" cy="838199"/>
          </a:xfrm>
        </p:spPr>
        <p:txBody>
          <a:bodyPr/>
          <a:lstStyle/>
          <a:p>
            <a:r>
              <a:rPr lang="en-US" dirty="0" smtClean="0"/>
              <a:t>TAPR  TNC-1  kit  -  1983</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990600" y="1393705"/>
            <a:ext cx="7271809" cy="5453857"/>
          </a:xfrm>
        </p:spPr>
      </p:pic>
    </p:spTree>
    <p:extLst>
      <p:ext uri="{BB962C8B-B14F-4D97-AF65-F5344CB8AC3E}">
        <p14:creationId xmlns:p14="http://schemas.microsoft.com/office/powerpoint/2010/main" val="37640899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7201"/>
            <a:ext cx="7315200" cy="914400"/>
          </a:xfrm>
        </p:spPr>
        <p:txBody>
          <a:bodyPr>
            <a:normAutofit fontScale="90000"/>
          </a:bodyPr>
          <a:lstStyle/>
          <a:p>
            <a:r>
              <a:rPr lang="en-US" dirty="0" smtClean="0"/>
              <a:t>Dumb Terminal to Human Interface</a:t>
            </a:r>
            <a:endParaRPr lang="en-US" dirty="0"/>
          </a:p>
        </p:txBody>
      </p:sp>
      <p:sp>
        <p:nvSpPr>
          <p:cNvPr id="4" name="TextBox 3"/>
          <p:cNvSpPr txBox="1"/>
          <p:nvPr/>
        </p:nvSpPr>
        <p:spPr>
          <a:xfrm>
            <a:off x="533400" y="1828800"/>
            <a:ext cx="8313661" cy="2862322"/>
          </a:xfrm>
          <a:prstGeom prst="rect">
            <a:avLst/>
          </a:prstGeom>
          <a:noFill/>
        </p:spPr>
        <p:txBody>
          <a:bodyPr wrap="square" rtlCol="0">
            <a:spAutoFit/>
          </a:bodyPr>
          <a:lstStyle/>
          <a:p>
            <a:r>
              <a:rPr lang="en-US" sz="2000" dirty="0" smtClean="0">
                <a:latin typeface="Courier New" panose="02070309020205020404" pitchFamily="49" charset="0"/>
                <a:cs typeface="Courier New" panose="02070309020205020404" pitchFamily="49" charset="0"/>
              </a:rPr>
              <a:t>K1OJH&gt;ALL,W0RLI*:NEPRA meeting tonight at 7:00</a:t>
            </a:r>
          </a:p>
          <a:p>
            <a:endParaRPr lang="en-US" sz="2000" dirty="0">
              <a:latin typeface="Courier New" panose="02070309020205020404" pitchFamily="49" charset="0"/>
              <a:cs typeface="Courier New" panose="02070309020205020404" pitchFamily="49" charset="0"/>
            </a:endParaRPr>
          </a:p>
          <a:p>
            <a:r>
              <a:rPr lang="en-US" sz="2000" dirty="0" err="1">
                <a:latin typeface="Courier New" panose="02070309020205020404" pitchFamily="49" charset="0"/>
                <a:cs typeface="Courier New" panose="02070309020205020404" pitchFamily="49" charset="0"/>
              </a:rPr>
              <a:t>c</a:t>
            </a:r>
            <a:r>
              <a:rPr lang="en-US" sz="2000" dirty="0" err="1" smtClean="0">
                <a:latin typeface="Courier New" panose="02070309020205020404" pitchFamily="49" charset="0"/>
                <a:cs typeface="Courier New" panose="02070309020205020404" pitchFamily="49" charset="0"/>
              </a:rPr>
              <a:t>md</a:t>
            </a:r>
            <a:r>
              <a:rPr lang="en-US" sz="2000" dirty="0" smtClean="0">
                <a:latin typeface="Courier New" panose="02070309020205020404" pitchFamily="49" charset="0"/>
                <a:cs typeface="Courier New" panose="02070309020205020404" pitchFamily="49" charset="0"/>
              </a:rPr>
              <a:t>&gt; c k7ve</a:t>
            </a:r>
          </a:p>
          <a:p>
            <a:r>
              <a:rPr lang="en-US" sz="2000" dirty="0" smtClean="0">
                <a:latin typeface="Courier New" panose="02070309020205020404" pitchFamily="49" charset="0"/>
                <a:cs typeface="Courier New" panose="02070309020205020404" pitchFamily="49" charset="0"/>
              </a:rPr>
              <a:t>*** CONNECTED to K7VE</a:t>
            </a:r>
          </a:p>
          <a:p>
            <a:r>
              <a:rPr lang="en-US" sz="2000" dirty="0" smtClean="0">
                <a:latin typeface="Courier New" panose="02070309020205020404" pitchFamily="49" charset="0"/>
                <a:cs typeface="Courier New" panose="02070309020205020404" pitchFamily="49" charset="0"/>
              </a:rPr>
              <a:t>I will bring the cable that you need tonight.</a:t>
            </a:r>
          </a:p>
          <a:p>
            <a:r>
              <a:rPr lang="en-US" sz="2000" dirty="0" smtClean="0">
                <a:latin typeface="Courier New" panose="02070309020205020404" pitchFamily="49" charset="0"/>
                <a:cs typeface="Courier New" panose="02070309020205020404" pitchFamily="49" charset="0"/>
              </a:rPr>
              <a:t>Great!  See you there.</a:t>
            </a:r>
          </a:p>
          <a:p>
            <a:r>
              <a:rPr lang="en-US" sz="2000" i="1" dirty="0" smtClean="0">
                <a:cs typeface="Courier New" panose="02070309020205020404" pitchFamily="49" charset="0"/>
              </a:rPr>
              <a:t>(ctrl-C)</a:t>
            </a:r>
          </a:p>
          <a:p>
            <a:r>
              <a:rPr lang="en-US" sz="2000" dirty="0" err="1">
                <a:latin typeface="Courier New" panose="02070309020205020404" pitchFamily="49" charset="0"/>
                <a:cs typeface="Courier New" panose="02070309020205020404" pitchFamily="49" charset="0"/>
              </a:rPr>
              <a:t>c</a:t>
            </a:r>
            <a:r>
              <a:rPr lang="en-US" sz="2000" dirty="0" err="1" smtClean="0">
                <a:latin typeface="Courier New" panose="02070309020205020404" pitchFamily="49" charset="0"/>
                <a:cs typeface="Courier New" panose="02070309020205020404" pitchFamily="49" charset="0"/>
              </a:rPr>
              <a:t>md</a:t>
            </a:r>
            <a:r>
              <a:rPr lang="en-US" sz="2000" dirty="0" smtClean="0">
                <a:latin typeface="Courier New" panose="02070309020205020404" pitchFamily="49" charset="0"/>
                <a:cs typeface="Courier New" panose="02070309020205020404" pitchFamily="49" charset="0"/>
              </a:rPr>
              <a:t>&gt; d</a:t>
            </a:r>
          </a:p>
          <a:p>
            <a:r>
              <a:rPr lang="en-US" sz="2000" dirty="0" smtClean="0">
                <a:latin typeface="Courier New" panose="02070309020205020404" pitchFamily="49" charset="0"/>
                <a:cs typeface="Courier New" panose="02070309020205020404" pitchFamily="49" charset="0"/>
              </a:rPr>
              <a:t>*** DISCONNECTED from K7VE</a:t>
            </a:r>
            <a:endParaRPr lang="en-US" dirty="0">
              <a:latin typeface="Courier New" panose="02070309020205020404" pitchFamily="49" charset="0"/>
              <a:cs typeface="Courier New" panose="02070309020205020404" pitchFamily="49" charset="0"/>
            </a:endParaRPr>
          </a:p>
        </p:txBody>
      </p:sp>
      <p:sp>
        <p:nvSpPr>
          <p:cNvPr id="5" name="Title 1"/>
          <p:cNvSpPr txBox="1">
            <a:spLocks/>
          </p:cNvSpPr>
          <p:nvPr/>
        </p:nvSpPr>
        <p:spPr>
          <a:xfrm>
            <a:off x="1828800" y="5486400"/>
            <a:ext cx="7315200" cy="914400"/>
          </a:xfrm>
          <a:prstGeom prst="rect">
            <a:avLst/>
          </a:prstGeom>
        </p:spPr>
        <p:txBody>
          <a:bodyPr vert="horz" lIns="91440" tIns="45720" rIns="91440" bIns="45720" rtlCol="0" anchor="b">
            <a:normAutofit fontScale="82500" lnSpcReduction="10000"/>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t>Not good for computer to computer.</a:t>
            </a:r>
            <a:endParaRPr lang="en-US" dirty="0"/>
          </a:p>
        </p:txBody>
      </p:sp>
    </p:spTree>
    <p:extLst>
      <p:ext uri="{BB962C8B-B14F-4D97-AF65-F5344CB8AC3E}">
        <p14:creationId xmlns:p14="http://schemas.microsoft.com/office/powerpoint/2010/main" val="29177857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12439</TotalTime>
  <Words>6828</Words>
  <Application>Microsoft Office PowerPoint</Application>
  <PresentationFormat>On-screen Show (4:3)</PresentationFormat>
  <Paragraphs>947</Paragraphs>
  <Slides>54</Slides>
  <Notes>54</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Perspective</vt:lpstr>
      <vt:lpstr> Dire Wolf  Software TNC</vt:lpstr>
      <vt:lpstr>Topics</vt:lpstr>
      <vt:lpstr>PowerPoint Presentation</vt:lpstr>
      <vt:lpstr>Radio + Teletype = RTTY</vt:lpstr>
      <vt:lpstr>Packet Radio - 1978</vt:lpstr>
      <vt:lpstr>Packet Radio</vt:lpstr>
      <vt:lpstr>Advantages of Packet Radio</vt:lpstr>
      <vt:lpstr>TAPR  TNC-1  kit  -  1983</vt:lpstr>
      <vt:lpstr>Dumb Terminal to Human Interface</vt:lpstr>
      <vt:lpstr>K.I.S.S. Interface  - 1986</vt:lpstr>
      <vt:lpstr>APRS – Data Types</vt:lpstr>
      <vt:lpstr>Packet / APRS – late 20th Century</vt:lpstr>
      <vt:lpstr>TNC replaced by software</vt:lpstr>
      <vt:lpstr>More Flexibility</vt:lpstr>
      <vt:lpstr>What is Dire Wolf ?</vt:lpstr>
      <vt:lpstr>Where did the name come from?</vt:lpstr>
      <vt:lpstr>PowerPoint Presentation</vt:lpstr>
      <vt:lpstr>                       Traditional Radio Interface</vt:lpstr>
      <vt:lpstr>Software Defined Radio (SDR) Interface</vt:lpstr>
      <vt:lpstr>1200 bps modem</vt:lpstr>
      <vt:lpstr>9600 bps</vt:lpstr>
      <vt:lpstr>DTMF  decode / encode</vt:lpstr>
      <vt:lpstr>Speech Synthesizer</vt:lpstr>
      <vt:lpstr>Send Morse Code</vt:lpstr>
      <vt:lpstr>Beacons</vt:lpstr>
      <vt:lpstr>Telemetry Tool Kit</vt:lpstr>
      <vt:lpstr>APRStt Gateway</vt:lpstr>
      <vt:lpstr>PowerPoint Presentation</vt:lpstr>
      <vt:lpstr>Digital Repeater  “digipeater”</vt:lpstr>
      <vt:lpstr>Internet Gateway  “IGate”</vt:lpstr>
      <vt:lpstr>PowerPoint Presentation</vt:lpstr>
      <vt:lpstr>Application Interfaces</vt:lpstr>
      <vt:lpstr>Building a Better Demodulator</vt:lpstr>
      <vt:lpstr>Audio Frequency Shift Keying</vt:lpstr>
      <vt:lpstr>How to Demodulate AFSK</vt:lpstr>
      <vt:lpstr>After much reading &amp; experimenting</vt:lpstr>
      <vt:lpstr>WA8LMF TNC Test CD</vt:lpstr>
      <vt:lpstr>TNC Test CD Results</vt:lpstr>
      <vt:lpstr>TNC Decoding Comparison</vt:lpstr>
      <vt:lpstr>VHF FM voice transceivers.</vt:lpstr>
      <vt:lpstr>Transmit / Receive mismatch</vt:lpstr>
      <vt:lpstr>Transmit / Receive mismatch</vt:lpstr>
      <vt:lpstr>Transmit / Receive mismatch</vt:lpstr>
      <vt:lpstr>Multiple demodulators.</vt:lpstr>
      <vt:lpstr>Boost Gain for Higher Tone.</vt:lpstr>
      <vt:lpstr>What is best gain?</vt:lpstr>
      <vt:lpstr>What is best gain?</vt:lpstr>
      <vt:lpstr>One Bad Apple Don’t Spoil the Whole Bunch</vt:lpstr>
      <vt:lpstr>One Bad Apple Don’t Spoil the Whole Bunch</vt:lpstr>
      <vt:lpstr>Oops!</vt:lpstr>
      <vt:lpstr>Sanity check heuristic </vt:lpstr>
      <vt:lpstr>A new high score.</vt:lpstr>
      <vt:lpstr>Summary</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Dire Wolf  Software TNC</dc:title>
  <dc:creator>John</dc:creator>
  <cp:lastModifiedBy>John</cp:lastModifiedBy>
  <cp:revision>443</cp:revision>
  <dcterms:created xsi:type="dcterms:W3CDTF">2006-08-16T00:00:00Z</dcterms:created>
  <dcterms:modified xsi:type="dcterms:W3CDTF">2018-09-23T14:04:06Z</dcterms:modified>
</cp:coreProperties>
</file>