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1" r:id="rId2"/>
    <p:sldId id="337" r:id="rId3"/>
    <p:sldId id="338" r:id="rId4"/>
    <p:sldId id="361" r:id="rId5"/>
    <p:sldId id="395" r:id="rId6"/>
    <p:sldId id="396" r:id="rId7"/>
    <p:sldId id="366" r:id="rId8"/>
    <p:sldId id="367" r:id="rId9"/>
    <p:sldId id="368" r:id="rId10"/>
    <p:sldId id="369" r:id="rId11"/>
    <p:sldId id="370" r:id="rId12"/>
    <p:sldId id="371" r:id="rId13"/>
    <p:sldId id="399" r:id="rId14"/>
    <p:sldId id="397" r:id="rId15"/>
    <p:sldId id="372" r:id="rId16"/>
    <p:sldId id="377" r:id="rId17"/>
    <p:sldId id="398" r:id="rId18"/>
    <p:sldId id="400" r:id="rId19"/>
    <p:sldId id="373" r:id="rId20"/>
    <p:sldId id="378" r:id="rId21"/>
    <p:sldId id="384" r:id="rId22"/>
    <p:sldId id="379" r:id="rId23"/>
    <p:sldId id="380" r:id="rId24"/>
    <p:sldId id="381" r:id="rId25"/>
    <p:sldId id="386" r:id="rId26"/>
    <p:sldId id="388" r:id="rId27"/>
    <p:sldId id="389" r:id="rId28"/>
    <p:sldId id="390" r:id="rId29"/>
    <p:sldId id="391" r:id="rId30"/>
    <p:sldId id="393" r:id="rId31"/>
    <p:sldId id="394" r:id="rId32"/>
    <p:sldId id="387" r:id="rId33"/>
    <p:sldId id="392" r:id="rId34"/>
    <p:sldId id="335" r:id="rId35"/>
    <p:sldId id="283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CC00"/>
    <a:srgbClr val="6DB014"/>
    <a:srgbClr val="00FF00"/>
    <a:srgbClr val="4E9700"/>
    <a:srgbClr val="D47206"/>
    <a:srgbClr val="FFFF66"/>
    <a:srgbClr val="FF6600"/>
    <a:srgbClr val="FF00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3396" autoAdjust="0"/>
  </p:normalViewPr>
  <p:slideViewPr>
    <p:cSldViewPr>
      <p:cViewPr varScale="1">
        <p:scale>
          <a:sx n="107" d="100"/>
          <a:sy n="107" d="100"/>
        </p:scale>
        <p:origin x="-2298" y="-78"/>
      </p:cViewPr>
      <p:guideLst>
        <p:guide orient="horz" pos="2205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BC2D-51C3-427C-9C0E-19D8E9D5C550}" type="datetimeFigureOut">
              <a:rPr lang="zh-CN" altLang="en-US" smtClean="0"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0FF6-4E77-493D-87B9-9F5615770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1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14E2FBD-D9D5-436B-83BC-D071FF7EF8A2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40C8EF-F0A2-41B2-87C8-C94BA900B0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1BDCF1-34AD-4089-9CAF-AF3C5691D354}" type="slidenum">
              <a:rPr lang="zh-CN" altLang="en-US" smtClean="0">
                <a:latin typeface="Calibri" pitchFamily="34" charset="0"/>
              </a:rPr>
              <a:pPr eaLnBrk="1" hangingPunct="1"/>
              <a:t>1</a:t>
            </a:fld>
            <a:endParaRPr lang="en-US" altLang="zh-C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0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6BB4F7-8481-4BDD-B8AD-6112026C9A8D}" type="slidenum">
              <a:rPr lang="zh-CN" altLang="en-US" smtClean="0">
                <a:latin typeface="Calibri" pitchFamily="34" charset="0"/>
              </a:rPr>
              <a:pPr eaLnBrk="1" hangingPunct="1"/>
              <a:t>34</a:t>
            </a:fld>
            <a:endParaRPr lang="en-US" altLang="zh-C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D12292-E381-480A-BB3A-8F09D8136339}" type="slidenum">
              <a:rPr lang="zh-CN" altLang="en-US" smtClean="0">
                <a:latin typeface="Calibri" pitchFamily="34" charset="0"/>
              </a:rPr>
              <a:pPr eaLnBrk="1" hangingPunct="1"/>
              <a:t>35</a:t>
            </a:fld>
            <a:endParaRPr lang="en-US" altLang="zh-CN" dirty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0C8EF-F0A2-41B2-87C8-C94BA900B09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CB23-E6FE-4A00-BD36-ACB8923B297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63F5-6747-4322-9062-AE097E106E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9E05-DFEF-4648-B2FD-B0BE01CBCA64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484-0738-4E62-893D-8E9F13CB08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AFC9D-3F0F-4622-BAE5-9E068F1943EE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C9851-ACC5-4D52-A668-6E78761F5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30353-6EA2-4063-8F73-61A58B638264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5F6B2-2878-42BF-80C5-B46AEB6C42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1916F-7E33-4DAF-93CC-1A4F65AC289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1BDD7-4EA5-4D63-8EC7-C15E03108D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2FFCD-88A8-4B88-A0F8-13B10AB6CF4D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FFFAD-9C7D-4688-B892-3270C75D5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3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623D6-1C91-4527-B7DA-2F0FF862CF2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81B2E-99D7-4C0E-82FE-4875FF96C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C67DA-8290-4A54-A1C3-9433CEB8250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2CF4D-D1B4-4D81-A3D2-24111438A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74D67-AE26-4DF0-8683-79A53F2672D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1D92-611E-4796-8195-362E2D294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64AC-3CC4-4363-A5CF-5E5EFC127BF6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2B5D-D49F-43C4-AD1F-6994C712F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AFEC3-1F00-4A37-A121-A90D83D716D1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99ADA-5A90-48BA-820C-B90F41CA68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F6AFABC-4E46-4832-81BB-7E61C0E05F43}" type="datetimeFigureOut">
              <a:rPr lang="zh-CN" altLang="en-US"/>
              <a:pPr>
                <a:defRPr/>
              </a:pPr>
              <a:t>2015/11/17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0B9192B-DEE1-4290-A952-DA6C83DE9F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-api.nj.vla-flight.tuniu.org/supplier/flight/pnr/status/modif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30.63/monitor-res-sy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0"/>
          <p:cNvGrpSpPr>
            <a:grpSpLocks/>
          </p:cNvGrpSpPr>
          <p:nvPr/>
        </p:nvGrpSpPr>
        <p:grpSpPr bwMode="auto">
          <a:xfrm>
            <a:off x="3862068" y="3095771"/>
            <a:ext cx="3302220" cy="1413349"/>
            <a:chOff x="3832829" y="2948535"/>
            <a:chExt cx="4859260" cy="2048321"/>
          </a:xfrm>
        </p:grpSpPr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40857">
              <a:off x="6988366" y="3938074"/>
              <a:ext cx="1703723" cy="9782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7751" y="2948535"/>
              <a:ext cx="2099388" cy="13377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0552305">
              <a:off x="3832829" y="3646936"/>
              <a:ext cx="2219135" cy="13499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2050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" y="5940426"/>
            <a:ext cx="301625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21"/>
          <p:cNvSpPr txBox="1">
            <a:spLocks noChangeArrowheads="1"/>
          </p:cNvSpPr>
          <p:nvPr/>
        </p:nvSpPr>
        <p:spPr bwMode="auto">
          <a:xfrm>
            <a:off x="539749" y="993354"/>
            <a:ext cx="79206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值班培训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3" descr="卡通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5166816" y="2996952"/>
            <a:ext cx="4786312" cy="378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539749" y="4553787"/>
            <a:ext cx="2532979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prstTxWarp prst="textArchDown">
              <a:avLst>
                <a:gd name="adj" fmla="val 21165415"/>
              </a:avLst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      让</a:t>
            </a:r>
            <a:r>
              <a:rPr lang="zh-CN" altLang="en-US" sz="28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旅游更</a:t>
            </a:r>
            <a:r>
              <a:rPr lang="zh-CN" altLang="en-US" sz="28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简单</a:t>
            </a:r>
            <a:endParaRPr lang="zh-CN" altLang="en-US" sz="2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8276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690298" cy="4608861"/>
          </a:xfrm>
        </p:spPr>
      </p:pic>
    </p:spTree>
    <p:extLst>
      <p:ext uri="{BB962C8B-B14F-4D97-AF65-F5344CB8AC3E}">
        <p14:creationId xmlns:p14="http://schemas.microsoft.com/office/powerpoint/2010/main" val="2788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、查询适配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flight_pnr_main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=17449973;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当占位成功了，就会向该表新增一条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表结构，见下一页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474183"/>
            <a:ext cx="8642350" cy="3909634"/>
          </a:xfrm>
        </p:spPr>
      </p:pic>
    </p:spTree>
    <p:extLst>
      <p:ext uri="{BB962C8B-B14F-4D97-AF65-F5344CB8AC3E}">
        <p14:creationId xmlns:p14="http://schemas.microsoft.com/office/powerpoint/2010/main" val="2788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29399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常见占位失败提示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、占位失败，报错为：此航班：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[CA4557,CA4546]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因系统原因，暂不支持占位，请换其他航班进行占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原因：一般是获取不到运价导致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解决方案：更换舱位或者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、余位查询失败，请重新发起占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余位查询失败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解决方案：重新占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4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29399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占位失败特例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、乘客中有婴儿，当婴儿占位的时候，如果选择的是厦门航司（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一般需要三秒，这时候会导致占位失败，需要线下手工处理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、如果乘客的生日为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占位会失败，因为航信不支持生日为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的占位处理，需要线下手工占位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0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29399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屏中查询舱位余位步骤：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、根据订单号查询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flight_pnr_occupy_rq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表里面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rq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对应的资源号和团期，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flight_pnr_occupy_rq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=13713362 ORDER BY ADDTIME DESC;  </a:t>
            </a: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、根据资源号查询资源数据库中对应的出发城市、抵达城市、航班号、舱位码等信息，对应的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flight_indiv_journey_res_domestic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res_id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=142562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eterm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查询，对应的指令如下：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出发抵达城市对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航司二字码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航班号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团期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872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AV:SYXPEK/20NOV /HU              AV:HU7280/20NOV</a:t>
            </a: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目前系统只识别余位为数字和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的，其它的均可认为是无可售卖余位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0" y="1916832"/>
            <a:ext cx="6247619" cy="29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9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取消占位问题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一、取消占位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针对取消占位失败，具体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步骤如下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、跟客服要订单号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配数据库的表，确定适配是否已取消，对应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flight_pnr_main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order_id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=13713362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看对应的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表示已取消；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表示占位成功，则需要手动取消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，然后更新表中该记录的状态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手动取消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eterm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先输入：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号，再输入：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xepnr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1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取消占位问题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flight_pnr_main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的状态的接口为：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r>
              <a:rPr lang="en-US" altLang="zh-CN" sz="1800" dirty="0" smtClean="0">
                <a:hlinkClick r:id="rId3"/>
              </a:rPr>
              <a:t>http</a:t>
            </a:r>
            <a:r>
              <a:rPr lang="en-US" altLang="zh-CN" sz="1800" dirty="0">
                <a:hlinkClick r:id="rId3"/>
              </a:rPr>
              <a:t>://</a:t>
            </a:r>
            <a:r>
              <a:rPr lang="en-US" altLang="zh-CN" sz="1800" dirty="0" smtClean="0">
                <a:hlinkClick r:id="rId3"/>
              </a:rPr>
              <a:t>public-api.nj.vla-flight.tuniu.org/supplier/flight/pnr/status/modify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入</a:t>
            </a:r>
            <a:r>
              <a:rPr lang="zh-CN" altLang="en-US" sz="1800" dirty="0" smtClean="0"/>
              <a:t>参为：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方式提交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{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"</a:t>
            </a:r>
            <a:r>
              <a:rPr lang="en-US" altLang="zh-CN" sz="1800" dirty="0"/>
              <a:t>id": 691480,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"</a:t>
            </a:r>
            <a:r>
              <a:rPr lang="en-US" altLang="zh-CN" sz="1800" dirty="0"/>
              <a:t>status": 3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表主键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、联系对应的订单侧的技术支持，在订单侧移除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，对应的技术支持为：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跟团：袁晓征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BOSS3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：刘海涛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游：王亚明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9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出票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一、出票失败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针对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，情况比较多，具体步骤如下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、跟客服要订单号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、查询确认管理数据库的表，对应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b.order_id,c.requirement_id,a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.*,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flw_purchase_seq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LEFT JOIN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flw_order_seq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ON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a.seq_id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b.id left join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cfm_requirement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on a.relative_id=c.id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b.del_flag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 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6886655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a.del_flag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a.relative_type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 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看记录中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的信息，如果提示无票号，则需要找机资增加票号，其他提示要根据具体情况分析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8072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要先明确是哪个功能的问题，目前涉及主要功能如下：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、占位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、取消占位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、出票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、改签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、退票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07904" y="333375"/>
            <a:ext cx="1728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主要功能介绍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0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出票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、系统漏出票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具体解决步骤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、跟客服要订单号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、查询确认管理数据库的表，对应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b.order_id,c.requirement_id,a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.*,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flw_purchase_seq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LEFT JOIN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flw_order_seq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ON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a.seq_id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b.id left join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cfm_requirement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 on a.relative_id=c.id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b.del_flag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 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6886655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a.del_flag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a.relative_type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 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出票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9073008" cy="3240360"/>
          </a:xfrm>
        </p:spPr>
      </p:pic>
    </p:spTree>
    <p:extLst>
      <p:ext uri="{BB962C8B-B14F-4D97-AF65-F5344CB8AC3E}">
        <p14:creationId xmlns:p14="http://schemas.microsoft.com/office/powerpoint/2010/main" val="328394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出票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）看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op_system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的信息，该字段记录适配的反馈信息，如果此处为空，则说明适配系统可能有问题，如果此处提示出票成功或者失败，则说明适配是正常的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紧挨着这条记录的下面一条是否是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op_system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的，如果没有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op_system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的记录，则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说明确认管理生成人工单的时候可能有问题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，需要联系范睿或李长风处理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出票失败的，同时告知机资人员要人工出票。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）如果存在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op_system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的记录，看该条记录中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对应的信息，如果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提示：人工确认系统确认异常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Could not open JDBC Connection for transaction; nested exception is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java.sql.SQLException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An attempt by a client to checkout a Connection has timed out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则说明确认管理有问题，需要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联系范睿或李长风处理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，对于出票失败的，同时告知机资人员要人工出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票；如果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为空，是正常的。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查不到记录，则要核实订单是否向确认管理发起确认请求，对应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select 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flw_order_seq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=6886655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379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出票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如果可以查到记录，则说明订单已经向确认管理发起确认请求，可能是由于确认管理的主工作流没有跑起来导致，需要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联系范睿或李长风处理。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1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414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退票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一、携程退票费查询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查询适配数据库，对应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如下，只有申请退票成功才会向该表插入记录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950"/>
            <a:ext cx="9144000" cy="26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值班内容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、及时解决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中客服提出的问题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解决金雷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明喜、李蓉蓉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、何晓平名下的所有的技术支持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，做到日清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、监控系统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、下班前发日报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61398"/>
              </p:ext>
            </p:extLst>
          </p:nvPr>
        </p:nvGraphicFramePr>
        <p:xfrm>
          <a:off x="827584" y="2348880"/>
          <a:ext cx="1295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包装程序外壳对象" showAsIcon="1" r:id="rId4" imgW="1294920" imgH="711360" progId="Package">
                  <p:embed/>
                </p:oleObj>
              </mc:Choice>
              <mc:Fallback>
                <p:oleObj name="包装程序外壳对象" showAsIcon="1" r:id="rId4" imgW="1294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2348880"/>
                        <a:ext cx="1295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9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关于技术支持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解决注意事项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、点击“解决问题”按钮，弹出如下页面：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683284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红色框中的三项为必填项，不可以填“系统默认值”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、如果问题主要原因选择“系统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”，则在“问题原因明细”或者“解决方案”中一定要贴上对应的线上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链接，例如：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0" y="2060848"/>
            <a:ext cx="704762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、如果问题主要原因选择“系统不支持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新需求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”，则在“问题原因明细”或者“解决方案”中一定要贴上对应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800000" cy="41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如果问题主要原因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选择剩余几种的，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则在“问题原因明细”或者“解决方案”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中不用贴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、如果是自己提的技术支持，则在解决完后，一定要及时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、对于自己提的技术支持，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中一定要有订单号、问题描述、操作步骤等信息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3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查询功能问题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一、查询失败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针对度假产品，如果客服反馈查询失败，主要原因是当时并发数太高导致，重新查询即可，步骤如下：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、跟客服要订单号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、进入订单详情页面进行查询，可能要试多次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二、航班太少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如果客服反馈机票频道里面有的航班度假产品里面没有，这很正常，机票频道目前对接了航信、携程，度假产品只对接了航信，只要在机票接单页查看该航班是航信的，还是携程的即可，步骤如下：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、跟客服要订单号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、进入 客服系统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接单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机票，根据客服提供的订单号中的出发城市、抵达城市、团期查询，看查询列表中的航班展示的是携程还是航信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5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关于系统监控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Monitor(3)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主要是监控适配服务器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670"/>
            <a:ext cx="9144000" cy="35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10.10.30.63/monitor-res-sys.html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主要是监控资源服务器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458323" cy="46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日报模板如下：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7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23928" y="334145"/>
            <a:ext cx="129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关于值班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46085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日报注意事项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、只要记录到日报中的问题，第一列“技术支持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号”一定要有对应的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链接，否则不可以录入到日报中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、日报要以邮件的方式发出，邮件里面的日报截图一定要完整，不要只截取一半，同时将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形式传入附件中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、值班前一天，需要跟技术支持索要最新的技术支持日报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7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9796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矩形 20"/>
          <p:cNvSpPr>
            <a:spLocks noChangeArrowheads="1"/>
          </p:cNvSpPr>
          <p:nvPr/>
        </p:nvSpPr>
        <p:spPr bwMode="auto">
          <a:xfrm>
            <a:off x="4237317" y="357188"/>
            <a:ext cx="7970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52" y="1052736"/>
            <a:ext cx="501808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封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一、占位功能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占位主要分为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三个步骤，生成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针对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每一步都记录了请求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日志，针对航信，如下：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、生成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的请求和响应报文：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LOG.info("【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国内机票占位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订单号为：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IBEPLUS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占位请求报文为：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requestStr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LOG.info("【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国内机票占位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订单号为：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orderId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IBEPLUS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占位响应报文为：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+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resultXML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05929" y="33337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0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的请求和响应报文：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LOG.info("【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订单号：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rtPnrVo.getOrderId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()+"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IBE_PLUS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请求报文：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"+request);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LOG.info("【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订单号：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rtPnrVo.getOrderId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()+"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IBE_PLUS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响应报文：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resXML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的请求和响应报文：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LOG.info("【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PATA】PNR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pataVo.getPnrNo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IBE_PLUS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的请求报文：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"+request);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LOG.info("【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PATA】PNR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pataVo.getPnrNo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()+"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IBE_PLUS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的响应报文：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resXml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7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占位失败，情况比较多，具体步骤如下：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、跟客服要订单号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、查询适配数据库，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flight_pnr_occupy_rq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=17449973 ORDER BY ADDTIME DESC;  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该表结构，见下一页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3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占位功能问题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0" y="1268413"/>
            <a:ext cx="8567459" cy="4321175"/>
          </a:xfrm>
        </p:spPr>
      </p:pic>
    </p:spTree>
    <p:extLst>
      <p:ext uri="{BB962C8B-B14F-4D97-AF65-F5344CB8AC3E}">
        <p14:creationId xmlns:p14="http://schemas.microsoft.com/office/powerpoint/2010/main" val="24381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Rq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：占位请求入参。里面包括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号、团期、人员等信息；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：占位返回结果。如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占位失败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此航班因系统原因，暂不支持占位，请换其他航班进行占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表示占位成功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表示取消成功；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表示国内散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客票，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表示国际散客票；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av_query_duration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create_pnr_duration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rt_pnr_duration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pat_pnr_duration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是按照代码中占位顺序排列的，看哪一项有值，后面一项没有值，初步证明在该节点出现问题，再根据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中提示的信息，到代码中搜索，看是否是该节点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system_id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：系统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vendor_id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：供应商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表示航信、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表示携程；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requirement_id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6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07904" y="333375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zh-CN" altLang="en-US" sz="2000" dirty="0" smtClean="0">
                <a:solidFill>
                  <a:srgbClr val="4E9700"/>
                </a:solidFill>
                <a:latin typeface="微软雅黑" pitchFamily="34" charset="-122"/>
                <a:ea typeface="微软雅黑" pitchFamily="34" charset="-122"/>
              </a:rPr>
              <a:t>位功能问题</a:t>
            </a:r>
            <a:endParaRPr lang="zh-CN" altLang="en-US" sz="2000" dirty="0">
              <a:solidFill>
                <a:srgbClr val="4E97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320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、查询适配数据库表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vendor_order_relation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t.order_id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=17449973 AND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res_id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=16529973 ORDER BY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add_time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DESC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当生成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后就会向该表新增一条记录，针对航信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表结构，见下一页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9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13960</TotalTime>
  <Pages>0</Pages>
  <Words>2157</Words>
  <Characters>0</Characters>
  <Application>Microsoft Office PowerPoint</Application>
  <DocSecurity>0</DocSecurity>
  <PresentationFormat>全屏显示(4:3)</PresentationFormat>
  <Lines>0</Lines>
  <Paragraphs>248</Paragraphs>
  <Slides>35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途牛科技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chenminyu;guohuanle@tuniu.com</dc:creator>
  <cp:lastModifiedBy>T-0001-010</cp:lastModifiedBy>
  <cp:revision>1136</cp:revision>
  <cp:lastPrinted>1899-12-30T00:00:00Z</cp:lastPrinted>
  <dcterms:created xsi:type="dcterms:W3CDTF">2011-04-25T00:46:24Z</dcterms:created>
  <dcterms:modified xsi:type="dcterms:W3CDTF">2015-11-17T03:29:59Z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