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79" r:id="rId2"/>
    <p:sldId id="282" r:id="rId3"/>
    <p:sldId id="295" r:id="rId4"/>
    <p:sldId id="302" r:id="rId5"/>
    <p:sldId id="301" r:id="rId6"/>
    <p:sldId id="299" r:id="rId7"/>
    <p:sldId id="303" r:id="rId8"/>
    <p:sldId id="289" r:id="rId9"/>
    <p:sldId id="288" r:id="rId10"/>
    <p:sldId id="290" r:id="rId11"/>
    <p:sldId id="29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JR72J0njTRrrxhlz8LTa4/KxF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n Barboza" initials="wB" lastIdx="1" clrIdx="0">
    <p:extLst>
      <p:ext uri="{19B8F6BF-5375-455C-9EA6-DF929625EA0E}">
        <p15:presenceInfo xmlns:p15="http://schemas.microsoft.com/office/powerpoint/2012/main" userId="8b50e830f0cf3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42"/>
      </p:cViewPr>
      <p:guideLst>
        <p:guide orient="horz" pos="8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4" name="Google Shape;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950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31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52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0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084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4" name="Google Shape;1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291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88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4" name="Google Shape;1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683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56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9" name="Google Shape;2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02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 descr="Uma imagem contendo comida&#10;&#10;Descrição gerada automaticamente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7599" y="-611083"/>
            <a:ext cx="3069927" cy="3069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7848600" y="522514"/>
            <a:ext cx="819912" cy="401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ogotipos | Universidade de São Paulo">
            <a:extLst>
              <a:ext uri="{FF2B5EF4-FFF2-40B4-BE49-F238E27FC236}">
                <a16:creationId xmlns:a16="http://schemas.microsoft.com/office/drawing/2014/main" id="{547AE377-FA54-4D8A-8D4E-ABEE9AE8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1" y="364316"/>
            <a:ext cx="2023946" cy="15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99;p21">
            <a:extLst>
              <a:ext uri="{FF2B5EF4-FFF2-40B4-BE49-F238E27FC236}">
                <a16:creationId xmlns:a16="http://schemas.microsoft.com/office/drawing/2014/main" id="{34CD425C-0689-4904-825E-A9721D0BC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68512" y="4767040"/>
            <a:ext cx="2875722" cy="61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000" dirty="0"/>
              <a:t>Willian Alves Barboza</a:t>
            </a:r>
            <a:endParaRPr dirty="0"/>
          </a:p>
        </p:txBody>
      </p:sp>
      <p:sp>
        <p:nvSpPr>
          <p:cNvPr id="17" name="Google Shape;99;p21">
            <a:extLst>
              <a:ext uri="{FF2B5EF4-FFF2-40B4-BE49-F238E27FC236}">
                <a16:creationId xmlns:a16="http://schemas.microsoft.com/office/drawing/2014/main" id="{8FA7FD40-A0A2-4058-BD4B-BFAB199DDA5D}"/>
              </a:ext>
            </a:extLst>
          </p:cNvPr>
          <p:cNvSpPr txBox="1">
            <a:spLocks/>
          </p:cNvSpPr>
          <p:nvPr/>
        </p:nvSpPr>
        <p:spPr>
          <a:xfrm>
            <a:off x="5101111" y="5940088"/>
            <a:ext cx="1968281" cy="61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pt-BR" sz="2000" dirty="0"/>
              <a:t>maio - 2023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Objetivo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10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O Objetivo é Lutar Pelo Sucesso Icon Vector, Precisão, Precisa ...">
            <a:extLst>
              <a:ext uri="{FF2B5EF4-FFF2-40B4-BE49-F238E27FC236}">
                <a16:creationId xmlns:a16="http://schemas.microsoft.com/office/drawing/2014/main" id="{45C49468-0700-4FF0-880E-F0F9CF9D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70" y="1508826"/>
            <a:ext cx="4358712" cy="43587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12;p22">
            <a:extLst>
              <a:ext uri="{FF2B5EF4-FFF2-40B4-BE49-F238E27FC236}">
                <a16:creationId xmlns:a16="http://schemas.microsoft.com/office/drawing/2014/main" id="{7378C73A-F118-4FB7-ADDC-84D8C4950B7D}"/>
              </a:ext>
            </a:extLst>
          </p:cNvPr>
          <p:cNvSpPr txBox="1"/>
          <p:nvPr/>
        </p:nvSpPr>
        <p:spPr>
          <a:xfrm>
            <a:off x="1085919" y="1782981"/>
            <a:ext cx="6994594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Apresentar uma proposta de Data Vault utilizando aplicações em nuvens para instituições que realizam transações atráves de Ponto de Vendas;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Reduzir o uso de equipamentos físicos e licenças de aplicações com fornecedores;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Aumentar o controle sobre os dados da organização.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79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Metodologia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11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82E3885-4D97-4A70-A537-A180BB2C98A2}"/>
              </a:ext>
            </a:extLst>
          </p:cNvPr>
          <p:cNvSpPr/>
          <p:nvPr/>
        </p:nvSpPr>
        <p:spPr>
          <a:xfrm>
            <a:off x="1033916" y="2123445"/>
            <a:ext cx="2057158" cy="2613189"/>
          </a:xfrm>
          <a:prstGeom prst="roundRect">
            <a:avLst/>
          </a:prstGeom>
          <a:solidFill>
            <a:srgbClr val="DA0000">
              <a:alpha val="68000"/>
            </a:srgbClr>
          </a:solidFill>
          <a:ln>
            <a:solidFill>
              <a:srgbClr val="DA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algn="ctr"/>
            <a:r>
              <a:rPr lang="pt-BR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Definir o problema atual 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96C1D10-489C-43BB-836F-08CCD8AF925E}"/>
              </a:ext>
            </a:extLst>
          </p:cNvPr>
          <p:cNvCxnSpPr>
            <a:cxnSpLocks/>
          </p:cNvCxnSpPr>
          <p:nvPr/>
        </p:nvCxnSpPr>
        <p:spPr>
          <a:xfrm>
            <a:off x="1043856" y="2673214"/>
            <a:ext cx="205715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F74F27-0577-4B99-877D-F6DACCBB9775}"/>
              </a:ext>
            </a:extLst>
          </p:cNvPr>
          <p:cNvSpPr txBox="1"/>
          <p:nvPr/>
        </p:nvSpPr>
        <p:spPr>
          <a:xfrm>
            <a:off x="1033915" y="2273474"/>
            <a:ext cx="205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Problema</a:t>
            </a:r>
            <a:endParaRPr lang="pt-BR" sz="18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AF41A6A-5A0D-45BB-8B0A-AD02CDA2D622}"/>
              </a:ext>
            </a:extLst>
          </p:cNvPr>
          <p:cNvSpPr/>
          <p:nvPr/>
        </p:nvSpPr>
        <p:spPr>
          <a:xfrm>
            <a:off x="4833970" y="2123445"/>
            <a:ext cx="2057158" cy="2613189"/>
          </a:xfrm>
          <a:prstGeom prst="roundRect">
            <a:avLst/>
          </a:prstGeom>
          <a:solidFill>
            <a:srgbClr val="00B050">
              <a:alpha val="68000"/>
            </a:srgbClr>
          </a:solidFill>
          <a:ln>
            <a:solidFill>
              <a:srgbClr val="DA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algn="ctr"/>
            <a:r>
              <a:rPr lang="pt-BR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Data Vault</a:t>
            </a:r>
          </a:p>
          <a:p>
            <a:pPr algn="ctr"/>
            <a:r>
              <a:rPr lang="pt-BR" b="1" kern="1200" dirty="0">
                <a:solidFill>
                  <a:schemeClr val="bg1"/>
                </a:solidFill>
                <a:sym typeface="Calibri"/>
              </a:rPr>
              <a:t>Ferramentas de Cloud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3ACFE3A-8F88-46A5-BA67-1A285B4E782C}"/>
              </a:ext>
            </a:extLst>
          </p:cNvPr>
          <p:cNvCxnSpPr>
            <a:cxnSpLocks/>
          </p:cNvCxnSpPr>
          <p:nvPr/>
        </p:nvCxnSpPr>
        <p:spPr>
          <a:xfrm>
            <a:off x="4833970" y="2673214"/>
            <a:ext cx="205715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9BE35F-6635-458E-85F5-3BF4BC212191}"/>
              </a:ext>
            </a:extLst>
          </p:cNvPr>
          <p:cNvSpPr txBox="1"/>
          <p:nvPr/>
        </p:nvSpPr>
        <p:spPr>
          <a:xfrm>
            <a:off x="4833970" y="2273474"/>
            <a:ext cx="205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z="1600" dirty="0"/>
              <a:t>Estudos</a:t>
            </a:r>
            <a:endParaRPr lang="pt-BR" sz="1800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3978AD1-2543-4D08-AD14-B7094AE42326}"/>
              </a:ext>
            </a:extLst>
          </p:cNvPr>
          <p:cNvSpPr/>
          <p:nvPr/>
        </p:nvSpPr>
        <p:spPr>
          <a:xfrm>
            <a:off x="8627776" y="2123445"/>
            <a:ext cx="2057158" cy="2613189"/>
          </a:xfrm>
          <a:prstGeom prst="roundRect">
            <a:avLst/>
          </a:prstGeom>
          <a:solidFill>
            <a:schemeClr val="accent5">
              <a:lumMod val="75000"/>
              <a:alpha val="68000"/>
            </a:schemeClr>
          </a:solidFill>
          <a:ln>
            <a:solidFill>
              <a:srgbClr val="DA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algn="ctr"/>
            <a:r>
              <a:rPr lang="pt-BR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Proposta Data Vault nas Nuvens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99D1F4F-816A-4BAA-9719-67BD6A9DB58D}"/>
              </a:ext>
            </a:extLst>
          </p:cNvPr>
          <p:cNvCxnSpPr>
            <a:cxnSpLocks/>
          </p:cNvCxnSpPr>
          <p:nvPr/>
        </p:nvCxnSpPr>
        <p:spPr>
          <a:xfrm>
            <a:off x="8627776" y="2673214"/>
            <a:ext cx="205715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D48474-E51B-43B1-BCCE-5C3ED946B220}"/>
              </a:ext>
            </a:extLst>
          </p:cNvPr>
          <p:cNvSpPr txBox="1"/>
          <p:nvPr/>
        </p:nvSpPr>
        <p:spPr>
          <a:xfrm>
            <a:off x="8627776" y="2273474"/>
            <a:ext cx="205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z="1600" dirty="0"/>
              <a:t>Solução</a:t>
            </a:r>
            <a:endParaRPr lang="pt-BR" sz="1800" dirty="0"/>
          </a:p>
        </p:txBody>
      </p:sp>
      <p:sp>
        <p:nvSpPr>
          <p:cNvPr id="37" name="Seta: Divisa 36">
            <a:extLst>
              <a:ext uri="{FF2B5EF4-FFF2-40B4-BE49-F238E27FC236}">
                <a16:creationId xmlns:a16="http://schemas.microsoft.com/office/drawing/2014/main" id="{1AA29C23-2AF1-4FFB-9E85-7ECE9F98EC03}"/>
              </a:ext>
            </a:extLst>
          </p:cNvPr>
          <p:cNvSpPr/>
          <p:nvPr/>
        </p:nvSpPr>
        <p:spPr>
          <a:xfrm>
            <a:off x="3326478" y="3249293"/>
            <a:ext cx="663962" cy="368548"/>
          </a:xfrm>
          <a:prstGeom prst="chevron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Seta: Divisa 37">
            <a:extLst>
              <a:ext uri="{FF2B5EF4-FFF2-40B4-BE49-F238E27FC236}">
                <a16:creationId xmlns:a16="http://schemas.microsoft.com/office/drawing/2014/main" id="{E9BE0ED0-11CD-45CF-9210-D67B26C73BCE}"/>
              </a:ext>
            </a:extLst>
          </p:cNvPr>
          <p:cNvSpPr/>
          <p:nvPr/>
        </p:nvSpPr>
        <p:spPr>
          <a:xfrm>
            <a:off x="3943052" y="3249293"/>
            <a:ext cx="663962" cy="368548"/>
          </a:xfrm>
          <a:prstGeom prst="chevron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Seta: Divisa 41">
            <a:extLst>
              <a:ext uri="{FF2B5EF4-FFF2-40B4-BE49-F238E27FC236}">
                <a16:creationId xmlns:a16="http://schemas.microsoft.com/office/drawing/2014/main" id="{7B5C357B-57AC-4457-8ABE-2033877532E2}"/>
              </a:ext>
            </a:extLst>
          </p:cNvPr>
          <p:cNvSpPr/>
          <p:nvPr/>
        </p:nvSpPr>
        <p:spPr>
          <a:xfrm>
            <a:off x="7070696" y="3244726"/>
            <a:ext cx="663962" cy="368548"/>
          </a:xfrm>
          <a:prstGeom prst="chevron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Seta: Divisa 42">
            <a:extLst>
              <a:ext uri="{FF2B5EF4-FFF2-40B4-BE49-F238E27FC236}">
                <a16:creationId xmlns:a16="http://schemas.microsoft.com/office/drawing/2014/main" id="{502F4F71-AF83-48EC-B881-FA79EB2378E2}"/>
              </a:ext>
            </a:extLst>
          </p:cNvPr>
          <p:cNvSpPr/>
          <p:nvPr/>
        </p:nvSpPr>
        <p:spPr>
          <a:xfrm>
            <a:off x="7687270" y="3244726"/>
            <a:ext cx="663962" cy="368548"/>
          </a:xfrm>
          <a:prstGeom prst="chevron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0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Sumário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112;p22">
            <a:extLst>
              <a:ext uri="{FF2B5EF4-FFF2-40B4-BE49-F238E27FC236}">
                <a16:creationId xmlns:a16="http://schemas.microsoft.com/office/drawing/2014/main" id="{B7BCE4A2-B76B-4228-9709-D6A7F9C8B9D8}"/>
              </a:ext>
            </a:extLst>
          </p:cNvPr>
          <p:cNvSpPr txBox="1"/>
          <p:nvPr/>
        </p:nvSpPr>
        <p:spPr>
          <a:xfrm>
            <a:off x="1115414" y="1792812"/>
            <a:ext cx="7536436" cy="360623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Empresa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Motivação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v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Objetivos</a:t>
            </a: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b="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2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Introdução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3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12;p22">
            <a:extLst>
              <a:ext uri="{FF2B5EF4-FFF2-40B4-BE49-F238E27FC236}">
                <a16:creationId xmlns:a16="http://schemas.microsoft.com/office/drawing/2014/main" id="{505D4A00-CE39-43C7-9D70-0FBA4A2B5E70}"/>
              </a:ext>
            </a:extLst>
          </p:cNvPr>
          <p:cNvSpPr txBox="1"/>
          <p:nvPr/>
        </p:nvSpPr>
        <p:spPr>
          <a:xfrm>
            <a:off x="1076086" y="1782981"/>
            <a:ext cx="9720250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Empresa adquirente do ramo de Vendas através de terminais (Maquininha de transações) que aceitam 56 bandeiras diferentes;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Atualmente apresenta um quadro de funcionário de aproximadamente 3 mil colaboradores;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Com faturamento mensal em torno de R$ 260 milhões de reais;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Atende todo o território brasileiro através de  7 milhões de Pontos de Vendas ativos</a:t>
            </a: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/>
              </a:rPr>
              <a:t>Os terminais realizam em torno de 250 transações por segundo.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31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Introdução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4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12;p22">
            <a:extLst>
              <a:ext uri="{FF2B5EF4-FFF2-40B4-BE49-F238E27FC236}">
                <a16:creationId xmlns:a16="http://schemas.microsoft.com/office/drawing/2014/main" id="{505D4A00-CE39-43C7-9D70-0FBA4A2B5E70}"/>
              </a:ext>
            </a:extLst>
          </p:cNvPr>
          <p:cNvSpPr txBox="1"/>
          <p:nvPr/>
        </p:nvSpPr>
        <p:spPr>
          <a:xfrm>
            <a:off x="1076086" y="1517511"/>
            <a:ext cx="9720250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Durante o dia, as transações realizadas nesses terminais são enviadas e armazenadas em um local denominado como Captura;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O Sistema de Captura começa a disponibilizar essas informações de transações diariamente a partir das 00:00 para que elas comecem a ser processadas e armazenadas no DW;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As informações ficam disponíveis no DW a partir das 8h quando as equipes </a:t>
            </a: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do, Fiscal, Financeiro, Fraude e Diretoria, começam a gerar seus relatórios sobre como a empresa se comportou no dia anterior;</a:t>
            </a: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Times New Roman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2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9;p24">
            <a:extLst>
              <a:ext uri="{FF2B5EF4-FFF2-40B4-BE49-F238E27FC236}">
                <a16:creationId xmlns:a16="http://schemas.microsoft.com/office/drawing/2014/main" id="{4CD975AB-B64F-2EA4-FADF-83F6421CC8CB}"/>
              </a:ext>
            </a:extLst>
          </p:cNvPr>
          <p:cNvSpPr/>
          <p:nvPr/>
        </p:nvSpPr>
        <p:spPr>
          <a:xfrm>
            <a:off x="327349" y="1219200"/>
            <a:ext cx="1407626" cy="49329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4" descr="Uma imagem contendo comid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2502869" y="1219201"/>
            <a:ext cx="2090951" cy="4912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24"/>
          <p:cNvGrpSpPr/>
          <p:nvPr/>
        </p:nvGrpSpPr>
        <p:grpSpPr>
          <a:xfrm>
            <a:off x="5347131" y="2822251"/>
            <a:ext cx="1814843" cy="986654"/>
            <a:chOff x="5184056" y="1347953"/>
            <a:chExt cx="1943100" cy="1164642"/>
          </a:xfrm>
        </p:grpSpPr>
        <p:sp>
          <p:nvSpPr>
            <p:cNvPr id="131" name="Google Shape;131;p24"/>
            <p:cNvSpPr txBox="1"/>
            <p:nvPr/>
          </p:nvSpPr>
          <p:spPr>
            <a:xfrm>
              <a:off x="5845768" y="2189430"/>
              <a:ext cx="500463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 descr="Top Best Software Training Institute In Chennai: Best DataStage ...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4056" y="1347953"/>
              <a:ext cx="1943100" cy="8246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4"/>
          <p:cNvGrpSpPr/>
          <p:nvPr/>
        </p:nvGrpSpPr>
        <p:grpSpPr>
          <a:xfrm>
            <a:off x="7467827" y="2695935"/>
            <a:ext cx="1579595" cy="1466129"/>
            <a:chOff x="8407718" y="568771"/>
            <a:chExt cx="1579595" cy="1466129"/>
          </a:xfrm>
        </p:grpSpPr>
        <p:sp>
          <p:nvSpPr>
            <p:cNvPr id="134" name="Google Shape;134;p24"/>
            <p:cNvSpPr txBox="1"/>
            <p:nvPr/>
          </p:nvSpPr>
          <p:spPr>
            <a:xfrm>
              <a:off x="8407718" y="1480902"/>
              <a:ext cx="15795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Warehouse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24" descr="One-Page Data Warehouse Development Steps | Business Intelligence ..."/>
            <p:cNvPicPr preferRelativeResize="0"/>
            <p:nvPr/>
          </p:nvPicPr>
          <p:blipFill rotWithShape="1">
            <a:blip r:embed="rId5">
              <a:alphaModFix/>
            </a:blip>
            <a:srcRect l="20288" t="18480" r="13045" b="13983"/>
            <a:stretch/>
          </p:blipFill>
          <p:spPr>
            <a:xfrm>
              <a:off x="8707798" y="568771"/>
              <a:ext cx="973934" cy="9866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4"/>
          <p:cNvSpPr/>
          <p:nvPr/>
        </p:nvSpPr>
        <p:spPr>
          <a:xfrm>
            <a:off x="9843741" y="1240879"/>
            <a:ext cx="2196183" cy="48910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0152034" y="1798005"/>
            <a:ext cx="15795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Visualização dos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CD7F36DB-F1E5-4134-8D69-941544B09AA4}"/>
              </a:ext>
            </a:extLst>
          </p:cNvPr>
          <p:cNvSpPr/>
          <p:nvPr/>
        </p:nvSpPr>
        <p:spPr>
          <a:xfrm>
            <a:off x="9115893" y="3070876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Google Shape;158;p24">
            <a:extLst>
              <a:ext uri="{FF2B5EF4-FFF2-40B4-BE49-F238E27FC236}">
                <a16:creationId xmlns:a16="http://schemas.microsoft.com/office/drawing/2014/main" id="{E85F790E-8992-481D-87BC-38E51AAC5252}"/>
              </a:ext>
            </a:extLst>
          </p:cNvPr>
          <p:cNvSpPr/>
          <p:nvPr/>
        </p:nvSpPr>
        <p:spPr>
          <a:xfrm>
            <a:off x="9804955" y="2542519"/>
            <a:ext cx="240015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Fiscal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 Financeiro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Fraude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Prospecção</a:t>
            </a:r>
          </a:p>
        </p:txBody>
      </p:sp>
      <p:pic>
        <p:nvPicPr>
          <p:cNvPr id="6" name="Imagem 5" descr="Imagem de vídeo game&#10;&#10;Descrição gerada automaticamente">
            <a:extLst>
              <a:ext uri="{FF2B5EF4-FFF2-40B4-BE49-F238E27FC236}">
                <a16:creationId xmlns:a16="http://schemas.microsoft.com/office/drawing/2014/main" id="{CFF16E6E-75AB-4A9F-B5B6-58FDED94C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48" y="1405660"/>
            <a:ext cx="583193" cy="1358456"/>
          </a:xfrm>
          <a:prstGeom prst="rect">
            <a:avLst/>
          </a:prstGeom>
        </p:spPr>
      </p:pic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39959E93-6603-446A-8064-1AD218DD5DC7}"/>
              </a:ext>
            </a:extLst>
          </p:cNvPr>
          <p:cNvSpPr/>
          <p:nvPr/>
        </p:nvSpPr>
        <p:spPr>
          <a:xfrm>
            <a:off x="7113768" y="3015518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AB63EAE7-93DF-40EB-81FC-86BB810F5BCE}"/>
              </a:ext>
            </a:extLst>
          </p:cNvPr>
          <p:cNvSpPr/>
          <p:nvPr/>
        </p:nvSpPr>
        <p:spPr>
          <a:xfrm>
            <a:off x="4641921" y="2989896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Google Shape;145;p24">
            <a:extLst>
              <a:ext uri="{FF2B5EF4-FFF2-40B4-BE49-F238E27FC236}">
                <a16:creationId xmlns:a16="http://schemas.microsoft.com/office/drawing/2014/main" id="{87370718-2C36-4FA5-8593-9944AFE271E7}"/>
              </a:ext>
            </a:extLst>
          </p:cNvPr>
          <p:cNvSpPr/>
          <p:nvPr/>
        </p:nvSpPr>
        <p:spPr>
          <a:xfrm>
            <a:off x="5347130" y="1218253"/>
            <a:ext cx="3700563" cy="49338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47;p24">
            <a:extLst>
              <a:ext uri="{FF2B5EF4-FFF2-40B4-BE49-F238E27FC236}">
                <a16:creationId xmlns:a16="http://schemas.microsoft.com/office/drawing/2014/main" id="{8BD790AD-C5EA-4B39-9FBC-83CEE24572F9}"/>
              </a:ext>
            </a:extLst>
          </p:cNvPr>
          <p:cNvSpPr txBox="1"/>
          <p:nvPr/>
        </p:nvSpPr>
        <p:spPr>
          <a:xfrm>
            <a:off x="2744948" y="1517033"/>
            <a:ext cx="1679543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rquivos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37;p17">
            <a:extLst>
              <a:ext uri="{FF2B5EF4-FFF2-40B4-BE49-F238E27FC236}">
                <a16:creationId xmlns:a16="http://schemas.microsoft.com/office/drawing/2014/main" id="{18953C2E-AC3C-413A-A06F-E9FF1367BB64}"/>
              </a:ext>
            </a:extLst>
          </p:cNvPr>
          <p:cNvSpPr/>
          <p:nvPr/>
        </p:nvSpPr>
        <p:spPr>
          <a:xfrm>
            <a:off x="2883385" y="2145582"/>
            <a:ext cx="1402672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138;p17">
            <a:extLst>
              <a:ext uri="{FF2B5EF4-FFF2-40B4-BE49-F238E27FC236}">
                <a16:creationId xmlns:a16="http://schemas.microsoft.com/office/drawing/2014/main" id="{48A60914-FE57-46E1-A557-4C5330B16701}"/>
              </a:ext>
            </a:extLst>
          </p:cNvPr>
          <p:cNvSpPr/>
          <p:nvPr/>
        </p:nvSpPr>
        <p:spPr>
          <a:xfrm>
            <a:off x="2883385" y="2843077"/>
            <a:ext cx="1402672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Débito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139;p17">
            <a:extLst>
              <a:ext uri="{FF2B5EF4-FFF2-40B4-BE49-F238E27FC236}">
                <a16:creationId xmlns:a16="http://schemas.microsoft.com/office/drawing/2014/main" id="{CCB0363E-277C-4342-ACEF-2A25AC07A8A3}"/>
              </a:ext>
            </a:extLst>
          </p:cNvPr>
          <p:cNvSpPr/>
          <p:nvPr/>
        </p:nvSpPr>
        <p:spPr>
          <a:xfrm>
            <a:off x="2883385" y="3540572"/>
            <a:ext cx="1402671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Voucher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141;p17">
            <a:extLst>
              <a:ext uri="{FF2B5EF4-FFF2-40B4-BE49-F238E27FC236}">
                <a16:creationId xmlns:a16="http://schemas.microsoft.com/office/drawing/2014/main" id="{B802FEDB-42D0-46A3-B01D-328137EF10A8}"/>
              </a:ext>
            </a:extLst>
          </p:cNvPr>
          <p:cNvSpPr/>
          <p:nvPr/>
        </p:nvSpPr>
        <p:spPr>
          <a:xfrm>
            <a:off x="2883385" y="4238068"/>
            <a:ext cx="1402671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Cadastro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F4BC6FD2-1CFA-413E-8AC5-48AD2A2D687B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6BB29212-08A0-4527-91B8-D897E17C7203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inframe Computer Icon #239878 - Free Icons Library">
            <a:extLst>
              <a:ext uri="{FF2B5EF4-FFF2-40B4-BE49-F238E27FC236}">
                <a16:creationId xmlns:a16="http://schemas.microsoft.com/office/drawing/2014/main" id="{201C2220-01E5-4096-A889-1561E3C1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" y="3682589"/>
            <a:ext cx="774766" cy="7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D0ECE4E1-8881-48C4-B9D1-0E19F257DA2C}"/>
              </a:ext>
            </a:extLst>
          </p:cNvPr>
          <p:cNvSpPr/>
          <p:nvPr/>
        </p:nvSpPr>
        <p:spPr>
          <a:xfrm>
            <a:off x="1795155" y="2121355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C7FAD4B9-F985-43B8-A982-ACF42070B942}"/>
              </a:ext>
            </a:extLst>
          </p:cNvPr>
          <p:cNvSpPr/>
          <p:nvPr/>
        </p:nvSpPr>
        <p:spPr>
          <a:xfrm>
            <a:off x="1802063" y="4378521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Google Shape;147;p24">
            <a:extLst>
              <a:ext uri="{FF2B5EF4-FFF2-40B4-BE49-F238E27FC236}">
                <a16:creationId xmlns:a16="http://schemas.microsoft.com/office/drawing/2014/main" id="{F25C44B1-E180-4E9D-9DAF-02F4207C356E}"/>
              </a:ext>
            </a:extLst>
          </p:cNvPr>
          <p:cNvSpPr txBox="1"/>
          <p:nvPr/>
        </p:nvSpPr>
        <p:spPr>
          <a:xfrm>
            <a:off x="275462" y="4434904"/>
            <a:ext cx="157959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47;p24">
            <a:extLst>
              <a:ext uri="{FF2B5EF4-FFF2-40B4-BE49-F238E27FC236}">
                <a16:creationId xmlns:a16="http://schemas.microsoft.com/office/drawing/2014/main" id="{7640E08C-EAA9-4239-8E94-E32A3293E679}"/>
              </a:ext>
            </a:extLst>
          </p:cNvPr>
          <p:cNvSpPr txBox="1"/>
          <p:nvPr/>
        </p:nvSpPr>
        <p:spPr>
          <a:xfrm>
            <a:off x="255618" y="2797461"/>
            <a:ext cx="157959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 de Pagamento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3;p30">
            <a:extLst>
              <a:ext uri="{FF2B5EF4-FFF2-40B4-BE49-F238E27FC236}">
                <a16:creationId xmlns:a16="http://schemas.microsoft.com/office/drawing/2014/main" id="{DD73338D-1D3E-BBD4-ABE3-7319AB984EDA}"/>
              </a:ext>
            </a:extLst>
          </p:cNvPr>
          <p:cNvSpPr txBox="1"/>
          <p:nvPr/>
        </p:nvSpPr>
        <p:spPr>
          <a:xfrm>
            <a:off x="613971" y="27257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pt-B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Processo Carga do DW (Atual)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Google Shape;147;p24">
            <a:extLst>
              <a:ext uri="{FF2B5EF4-FFF2-40B4-BE49-F238E27FC236}">
                <a16:creationId xmlns:a16="http://schemas.microsoft.com/office/drawing/2014/main" id="{99B596C5-6DDE-E90B-2171-106211BC108A}"/>
              </a:ext>
            </a:extLst>
          </p:cNvPr>
          <p:cNvSpPr txBox="1"/>
          <p:nvPr/>
        </p:nvSpPr>
        <p:spPr>
          <a:xfrm>
            <a:off x="275461" y="5249179"/>
            <a:ext cx="157959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Informações transacionais geradas 24h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7;p24">
            <a:extLst>
              <a:ext uri="{FF2B5EF4-FFF2-40B4-BE49-F238E27FC236}">
                <a16:creationId xmlns:a16="http://schemas.microsoft.com/office/drawing/2014/main" id="{1A1CF474-3C84-E8F1-3373-99490C680B7A}"/>
              </a:ext>
            </a:extLst>
          </p:cNvPr>
          <p:cNvSpPr txBox="1"/>
          <p:nvPr/>
        </p:nvSpPr>
        <p:spPr>
          <a:xfrm>
            <a:off x="2767375" y="5179125"/>
            <a:ext cx="157959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Informações enviadas 1 vez ao dia a partir da 0h </a:t>
            </a:r>
            <a:endParaRPr sz="14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4">
            <a:extLst>
              <a:ext uri="{FF2B5EF4-FFF2-40B4-BE49-F238E27FC236}">
                <a16:creationId xmlns:a16="http://schemas.microsoft.com/office/drawing/2014/main" id="{52C61562-69CF-08F1-394A-EA18F2614E1F}"/>
              </a:ext>
            </a:extLst>
          </p:cNvPr>
          <p:cNvSpPr txBox="1"/>
          <p:nvPr/>
        </p:nvSpPr>
        <p:spPr>
          <a:xfrm>
            <a:off x="5767856" y="5258673"/>
            <a:ext cx="28591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etapa de ETL consome entre 7 a 8 horas para processar todas as informações para o DW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7;p24">
            <a:extLst>
              <a:ext uri="{FF2B5EF4-FFF2-40B4-BE49-F238E27FC236}">
                <a16:creationId xmlns:a16="http://schemas.microsoft.com/office/drawing/2014/main" id="{3618F50D-5004-2394-BE2D-2064E9967287}"/>
              </a:ext>
            </a:extLst>
          </p:cNvPr>
          <p:cNvSpPr txBox="1"/>
          <p:nvPr/>
        </p:nvSpPr>
        <p:spPr>
          <a:xfrm>
            <a:off x="9906679" y="5296210"/>
            <a:ext cx="2070303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Equipes responsáveis por gerar relatórios e métricas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7;p24">
            <a:extLst>
              <a:ext uri="{FF2B5EF4-FFF2-40B4-BE49-F238E27FC236}">
                <a16:creationId xmlns:a16="http://schemas.microsoft.com/office/drawing/2014/main" id="{1CCC530C-5597-FC6F-027B-77DABF86B429}"/>
              </a:ext>
            </a:extLst>
          </p:cNvPr>
          <p:cNvSpPr txBox="1"/>
          <p:nvPr/>
        </p:nvSpPr>
        <p:spPr>
          <a:xfrm>
            <a:off x="6357103" y="1678595"/>
            <a:ext cx="16795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premisse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6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pt-B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Problema atual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6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12;p22">
            <a:extLst>
              <a:ext uri="{FF2B5EF4-FFF2-40B4-BE49-F238E27FC236}">
                <a16:creationId xmlns:a16="http://schemas.microsoft.com/office/drawing/2014/main" id="{7BAD4682-C858-43F1-B0BB-FE51D5968C76}"/>
              </a:ext>
            </a:extLst>
          </p:cNvPr>
          <p:cNvSpPr txBox="1"/>
          <p:nvPr/>
        </p:nvSpPr>
        <p:spPr>
          <a:xfrm>
            <a:off x="1076086" y="1585378"/>
            <a:ext cx="10755571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Processos de Crédito, Débito, Voucher e Fraudes que são processados apenas a partir das 0h contendo todas a transações do dia anterior;</a:t>
            </a:r>
          </a:p>
          <a:p>
            <a:pPr algn="just">
              <a:lnSpc>
                <a:spcPct val="150000"/>
              </a:lnSpc>
              <a:buSzPts val="2000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Atualmente o DW  demora de 6 à 7 horas pra processar as informações, pois apresenta limitações de recurso computacional o que impossibilita realizar análises ou estudos com informações mais atualizadas.</a:t>
            </a:r>
          </a:p>
          <a:p>
            <a:pPr algn="just">
              <a:lnSpc>
                <a:spcPct val="150000"/>
              </a:lnSpc>
              <a:buSzPts val="2000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Disponibilizar informações do dia anterior, causa algumas desvantagens para a empresa, por exemplo, com Fraudes;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Atualmente a empresa contabiliza mensalmente prejuízo de aproximadamente R$ 650 mil reais.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  <a:buSzPts val="2000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2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9;p24">
            <a:extLst>
              <a:ext uri="{FF2B5EF4-FFF2-40B4-BE49-F238E27FC236}">
                <a16:creationId xmlns:a16="http://schemas.microsoft.com/office/drawing/2014/main" id="{4CD975AB-B64F-2EA4-FADF-83F6421CC8CB}"/>
              </a:ext>
            </a:extLst>
          </p:cNvPr>
          <p:cNvSpPr/>
          <p:nvPr/>
        </p:nvSpPr>
        <p:spPr>
          <a:xfrm>
            <a:off x="327349" y="1219200"/>
            <a:ext cx="1407626" cy="49329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4" descr="Uma imagem contendo comid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2502869" y="1219201"/>
            <a:ext cx="2090951" cy="4912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24"/>
          <p:cNvGrpSpPr/>
          <p:nvPr/>
        </p:nvGrpSpPr>
        <p:grpSpPr>
          <a:xfrm>
            <a:off x="5347131" y="2822251"/>
            <a:ext cx="1814843" cy="986654"/>
            <a:chOff x="5184056" y="1347953"/>
            <a:chExt cx="1943100" cy="1164642"/>
          </a:xfrm>
        </p:grpSpPr>
        <p:sp>
          <p:nvSpPr>
            <p:cNvPr id="131" name="Google Shape;131;p24"/>
            <p:cNvSpPr txBox="1"/>
            <p:nvPr/>
          </p:nvSpPr>
          <p:spPr>
            <a:xfrm>
              <a:off x="5845768" y="2189430"/>
              <a:ext cx="500463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 descr="Top Best Software Training Institute In Chennai: Best DataStage ...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4056" y="1347953"/>
              <a:ext cx="1943100" cy="8246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4"/>
          <p:cNvGrpSpPr/>
          <p:nvPr/>
        </p:nvGrpSpPr>
        <p:grpSpPr>
          <a:xfrm>
            <a:off x="7467827" y="2695935"/>
            <a:ext cx="1579595" cy="1466129"/>
            <a:chOff x="8407718" y="568771"/>
            <a:chExt cx="1579595" cy="1466129"/>
          </a:xfrm>
        </p:grpSpPr>
        <p:sp>
          <p:nvSpPr>
            <p:cNvPr id="134" name="Google Shape;134;p24"/>
            <p:cNvSpPr txBox="1"/>
            <p:nvPr/>
          </p:nvSpPr>
          <p:spPr>
            <a:xfrm>
              <a:off x="8407718" y="1480902"/>
              <a:ext cx="15795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t-BR" sz="1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Warehouse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24" descr="One-Page Data Warehouse Development Steps | Business Intelligence ..."/>
            <p:cNvPicPr preferRelativeResize="0"/>
            <p:nvPr/>
          </p:nvPicPr>
          <p:blipFill rotWithShape="1">
            <a:blip r:embed="rId5">
              <a:alphaModFix/>
            </a:blip>
            <a:srcRect l="20288" t="18480" r="13045" b="13983"/>
            <a:stretch/>
          </p:blipFill>
          <p:spPr>
            <a:xfrm>
              <a:off x="8707798" y="568771"/>
              <a:ext cx="973934" cy="9866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4"/>
          <p:cNvSpPr/>
          <p:nvPr/>
        </p:nvSpPr>
        <p:spPr>
          <a:xfrm>
            <a:off x="9843741" y="1240879"/>
            <a:ext cx="2196183" cy="48910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0152034" y="1798005"/>
            <a:ext cx="15795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Visualização dos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CD7F36DB-F1E5-4134-8D69-941544B09AA4}"/>
              </a:ext>
            </a:extLst>
          </p:cNvPr>
          <p:cNvSpPr/>
          <p:nvPr/>
        </p:nvSpPr>
        <p:spPr>
          <a:xfrm>
            <a:off x="9115893" y="3031548"/>
            <a:ext cx="696572" cy="3581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Google Shape;158;p24">
            <a:extLst>
              <a:ext uri="{FF2B5EF4-FFF2-40B4-BE49-F238E27FC236}">
                <a16:creationId xmlns:a16="http://schemas.microsoft.com/office/drawing/2014/main" id="{E85F790E-8992-481D-87BC-38E51AAC5252}"/>
              </a:ext>
            </a:extLst>
          </p:cNvPr>
          <p:cNvSpPr/>
          <p:nvPr/>
        </p:nvSpPr>
        <p:spPr>
          <a:xfrm>
            <a:off x="9804955" y="2542519"/>
            <a:ext cx="240015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Fiscal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 Financeiro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Fraude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</a:rPr>
              <a:t>Prospecção</a:t>
            </a:r>
          </a:p>
        </p:txBody>
      </p:sp>
      <p:pic>
        <p:nvPicPr>
          <p:cNvPr id="6" name="Imagem 5" descr="Imagem de vídeo game&#10;&#10;Descrição gerada automaticamente">
            <a:extLst>
              <a:ext uri="{FF2B5EF4-FFF2-40B4-BE49-F238E27FC236}">
                <a16:creationId xmlns:a16="http://schemas.microsoft.com/office/drawing/2014/main" id="{CFF16E6E-75AB-4A9F-B5B6-58FDED94C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48" y="1405660"/>
            <a:ext cx="583193" cy="1358456"/>
          </a:xfrm>
          <a:prstGeom prst="rect">
            <a:avLst/>
          </a:prstGeom>
        </p:spPr>
      </p:pic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39959E93-6603-446A-8064-1AD218DD5DC7}"/>
              </a:ext>
            </a:extLst>
          </p:cNvPr>
          <p:cNvSpPr/>
          <p:nvPr/>
        </p:nvSpPr>
        <p:spPr>
          <a:xfrm>
            <a:off x="7113768" y="3015518"/>
            <a:ext cx="696572" cy="3581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AB63EAE7-93DF-40EB-81FC-86BB810F5BCE}"/>
              </a:ext>
            </a:extLst>
          </p:cNvPr>
          <p:cNvSpPr/>
          <p:nvPr/>
        </p:nvSpPr>
        <p:spPr>
          <a:xfrm>
            <a:off x="4641921" y="2989896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Google Shape;145;p24">
            <a:extLst>
              <a:ext uri="{FF2B5EF4-FFF2-40B4-BE49-F238E27FC236}">
                <a16:creationId xmlns:a16="http://schemas.microsoft.com/office/drawing/2014/main" id="{87370718-2C36-4FA5-8593-9944AFE271E7}"/>
              </a:ext>
            </a:extLst>
          </p:cNvPr>
          <p:cNvSpPr/>
          <p:nvPr/>
        </p:nvSpPr>
        <p:spPr>
          <a:xfrm>
            <a:off x="5347130" y="1218253"/>
            <a:ext cx="3700563" cy="49338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47;p24">
            <a:extLst>
              <a:ext uri="{FF2B5EF4-FFF2-40B4-BE49-F238E27FC236}">
                <a16:creationId xmlns:a16="http://schemas.microsoft.com/office/drawing/2014/main" id="{8BD790AD-C5EA-4B39-9FBC-83CEE24572F9}"/>
              </a:ext>
            </a:extLst>
          </p:cNvPr>
          <p:cNvSpPr txBox="1"/>
          <p:nvPr/>
        </p:nvSpPr>
        <p:spPr>
          <a:xfrm>
            <a:off x="2744948" y="1517033"/>
            <a:ext cx="1679543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rquivos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37;p17">
            <a:extLst>
              <a:ext uri="{FF2B5EF4-FFF2-40B4-BE49-F238E27FC236}">
                <a16:creationId xmlns:a16="http://schemas.microsoft.com/office/drawing/2014/main" id="{18953C2E-AC3C-413A-A06F-E9FF1367BB64}"/>
              </a:ext>
            </a:extLst>
          </p:cNvPr>
          <p:cNvSpPr/>
          <p:nvPr/>
        </p:nvSpPr>
        <p:spPr>
          <a:xfrm>
            <a:off x="2883385" y="2145582"/>
            <a:ext cx="1402672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138;p17">
            <a:extLst>
              <a:ext uri="{FF2B5EF4-FFF2-40B4-BE49-F238E27FC236}">
                <a16:creationId xmlns:a16="http://schemas.microsoft.com/office/drawing/2014/main" id="{48A60914-FE57-46E1-A557-4C5330B16701}"/>
              </a:ext>
            </a:extLst>
          </p:cNvPr>
          <p:cNvSpPr/>
          <p:nvPr/>
        </p:nvSpPr>
        <p:spPr>
          <a:xfrm>
            <a:off x="2883385" y="2843077"/>
            <a:ext cx="1402672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Débito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139;p17">
            <a:extLst>
              <a:ext uri="{FF2B5EF4-FFF2-40B4-BE49-F238E27FC236}">
                <a16:creationId xmlns:a16="http://schemas.microsoft.com/office/drawing/2014/main" id="{CCB0363E-277C-4342-ACEF-2A25AC07A8A3}"/>
              </a:ext>
            </a:extLst>
          </p:cNvPr>
          <p:cNvSpPr/>
          <p:nvPr/>
        </p:nvSpPr>
        <p:spPr>
          <a:xfrm>
            <a:off x="2883385" y="3540572"/>
            <a:ext cx="1402671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Voucher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141;p17">
            <a:extLst>
              <a:ext uri="{FF2B5EF4-FFF2-40B4-BE49-F238E27FC236}">
                <a16:creationId xmlns:a16="http://schemas.microsoft.com/office/drawing/2014/main" id="{B802FEDB-42D0-46A3-B01D-328137EF10A8}"/>
              </a:ext>
            </a:extLst>
          </p:cNvPr>
          <p:cNvSpPr/>
          <p:nvPr/>
        </p:nvSpPr>
        <p:spPr>
          <a:xfrm>
            <a:off x="2883385" y="4238068"/>
            <a:ext cx="1402671" cy="39061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Cadastro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F4BC6FD2-1CFA-413E-8AC5-48AD2A2D687B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6BB29212-08A0-4527-91B8-D897E17C7203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inframe Computer Icon #239878 - Free Icons Library">
            <a:extLst>
              <a:ext uri="{FF2B5EF4-FFF2-40B4-BE49-F238E27FC236}">
                <a16:creationId xmlns:a16="http://schemas.microsoft.com/office/drawing/2014/main" id="{201C2220-01E5-4096-A889-1561E3C1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" y="3682589"/>
            <a:ext cx="774766" cy="7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D0ECE4E1-8881-48C4-B9D1-0E19F257DA2C}"/>
              </a:ext>
            </a:extLst>
          </p:cNvPr>
          <p:cNvSpPr/>
          <p:nvPr/>
        </p:nvSpPr>
        <p:spPr>
          <a:xfrm>
            <a:off x="1795155" y="2121355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C7FAD4B9-F985-43B8-A982-ACF42070B942}"/>
              </a:ext>
            </a:extLst>
          </p:cNvPr>
          <p:cNvSpPr/>
          <p:nvPr/>
        </p:nvSpPr>
        <p:spPr>
          <a:xfrm>
            <a:off x="1802063" y="4378521"/>
            <a:ext cx="696572" cy="35812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Google Shape;147;p24">
            <a:extLst>
              <a:ext uri="{FF2B5EF4-FFF2-40B4-BE49-F238E27FC236}">
                <a16:creationId xmlns:a16="http://schemas.microsoft.com/office/drawing/2014/main" id="{F25C44B1-E180-4E9D-9DAF-02F4207C356E}"/>
              </a:ext>
            </a:extLst>
          </p:cNvPr>
          <p:cNvSpPr txBox="1"/>
          <p:nvPr/>
        </p:nvSpPr>
        <p:spPr>
          <a:xfrm>
            <a:off x="275462" y="4434904"/>
            <a:ext cx="157959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47;p24">
            <a:extLst>
              <a:ext uri="{FF2B5EF4-FFF2-40B4-BE49-F238E27FC236}">
                <a16:creationId xmlns:a16="http://schemas.microsoft.com/office/drawing/2014/main" id="{7640E08C-EAA9-4239-8E94-E32A3293E679}"/>
              </a:ext>
            </a:extLst>
          </p:cNvPr>
          <p:cNvSpPr txBox="1"/>
          <p:nvPr/>
        </p:nvSpPr>
        <p:spPr>
          <a:xfrm>
            <a:off x="255618" y="2797461"/>
            <a:ext cx="157959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 de Pagamento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3;p30">
            <a:extLst>
              <a:ext uri="{FF2B5EF4-FFF2-40B4-BE49-F238E27FC236}">
                <a16:creationId xmlns:a16="http://schemas.microsoft.com/office/drawing/2014/main" id="{DD73338D-1D3E-BBD4-ABE3-7319AB984EDA}"/>
              </a:ext>
            </a:extLst>
          </p:cNvPr>
          <p:cNvSpPr txBox="1"/>
          <p:nvPr/>
        </p:nvSpPr>
        <p:spPr>
          <a:xfrm>
            <a:off x="613971" y="27257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pt-B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Problema atual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Google Shape;147;p24">
            <a:extLst>
              <a:ext uri="{FF2B5EF4-FFF2-40B4-BE49-F238E27FC236}">
                <a16:creationId xmlns:a16="http://schemas.microsoft.com/office/drawing/2014/main" id="{99B596C5-6DDE-E90B-2171-106211BC108A}"/>
              </a:ext>
            </a:extLst>
          </p:cNvPr>
          <p:cNvSpPr txBox="1"/>
          <p:nvPr/>
        </p:nvSpPr>
        <p:spPr>
          <a:xfrm>
            <a:off x="275461" y="5249179"/>
            <a:ext cx="157959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Informações transacionais geradas 24h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7;p24">
            <a:extLst>
              <a:ext uri="{FF2B5EF4-FFF2-40B4-BE49-F238E27FC236}">
                <a16:creationId xmlns:a16="http://schemas.microsoft.com/office/drawing/2014/main" id="{1A1CF474-3C84-E8F1-3373-99490C680B7A}"/>
              </a:ext>
            </a:extLst>
          </p:cNvPr>
          <p:cNvSpPr txBox="1"/>
          <p:nvPr/>
        </p:nvSpPr>
        <p:spPr>
          <a:xfrm>
            <a:off x="2767375" y="5179125"/>
            <a:ext cx="157959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Informações enviadas 1 vez ao dia a partir da 0h </a:t>
            </a:r>
            <a:endParaRPr sz="14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4">
            <a:extLst>
              <a:ext uri="{FF2B5EF4-FFF2-40B4-BE49-F238E27FC236}">
                <a16:creationId xmlns:a16="http://schemas.microsoft.com/office/drawing/2014/main" id="{52C61562-69CF-08F1-394A-EA18F2614E1F}"/>
              </a:ext>
            </a:extLst>
          </p:cNvPr>
          <p:cNvSpPr txBox="1"/>
          <p:nvPr/>
        </p:nvSpPr>
        <p:spPr>
          <a:xfrm>
            <a:off x="5767856" y="5258673"/>
            <a:ext cx="28591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etapa de ETL consome entre 7 a 8 horas para processar todas as informações para o DW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7;p24">
            <a:extLst>
              <a:ext uri="{FF2B5EF4-FFF2-40B4-BE49-F238E27FC236}">
                <a16:creationId xmlns:a16="http://schemas.microsoft.com/office/drawing/2014/main" id="{3618F50D-5004-2394-BE2D-2064E9967287}"/>
              </a:ext>
            </a:extLst>
          </p:cNvPr>
          <p:cNvSpPr txBox="1"/>
          <p:nvPr/>
        </p:nvSpPr>
        <p:spPr>
          <a:xfrm>
            <a:off x="9906679" y="5296210"/>
            <a:ext cx="2070303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Equipes responsáveis por gerar relatórios e métricas 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7;p24">
            <a:extLst>
              <a:ext uri="{FF2B5EF4-FFF2-40B4-BE49-F238E27FC236}">
                <a16:creationId xmlns:a16="http://schemas.microsoft.com/office/drawing/2014/main" id="{1CCC530C-5597-FC6F-027B-77DABF86B429}"/>
              </a:ext>
            </a:extLst>
          </p:cNvPr>
          <p:cNvSpPr txBox="1"/>
          <p:nvPr/>
        </p:nvSpPr>
        <p:spPr>
          <a:xfrm>
            <a:off x="6357103" y="1678595"/>
            <a:ext cx="16795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premisse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7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Motivação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8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12;p22">
            <a:extLst>
              <a:ext uri="{FF2B5EF4-FFF2-40B4-BE49-F238E27FC236}">
                <a16:creationId xmlns:a16="http://schemas.microsoft.com/office/drawing/2014/main" id="{6885790E-AB66-4D23-8797-AAA7DADD4541}"/>
              </a:ext>
            </a:extLst>
          </p:cNvPr>
          <p:cNvSpPr txBox="1"/>
          <p:nvPr/>
        </p:nvSpPr>
        <p:spPr>
          <a:xfrm>
            <a:off x="670705" y="2542272"/>
            <a:ext cx="9915158" cy="297672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Reduzir prejuízos financeiros 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Disponibilizar informações no DW mais próximas do ocorrido;</a:t>
            </a:r>
          </a:p>
          <a:p>
            <a:pPr lvl="0"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Reduzir a lentidão de processamento das informações;</a:t>
            </a:r>
          </a:p>
          <a:p>
            <a:pPr algn="just">
              <a:lnSpc>
                <a:spcPct val="150000"/>
              </a:lnSpc>
              <a:buSzPts val="2000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4" name="Picture 4" descr="Mensuração de resultados: conheça as 7 etapas fundamentais - Blog ...">
            <a:extLst>
              <a:ext uri="{FF2B5EF4-FFF2-40B4-BE49-F238E27FC236}">
                <a16:creationId xmlns:a16="http://schemas.microsoft.com/office/drawing/2014/main" id="{E3DFDFAC-CD87-478D-BC55-10E59F77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61" y="2752893"/>
            <a:ext cx="3822197" cy="28629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0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Google Shape;243;p30"/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4400"/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Data Vault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9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31" name="Google Shape;241;p30" descr="Uma imagem contendo comida&#10;&#10;Descrição gerada automaticamente">
            <a:extLst>
              <a:ext uri="{FF2B5EF4-FFF2-40B4-BE49-F238E27FC236}">
                <a16:creationId xmlns:a16="http://schemas.microsoft.com/office/drawing/2014/main" id="{D2C828BB-8507-4BF1-B4C9-0EEA3D1D6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3150" y="-820322"/>
            <a:ext cx="2686218" cy="26862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46F599-D843-4D08-9DA5-073F8D5F9A7A}"/>
              </a:ext>
            </a:extLst>
          </p:cNvPr>
          <p:cNvSpPr txBox="1"/>
          <p:nvPr/>
        </p:nvSpPr>
        <p:spPr>
          <a:xfrm>
            <a:off x="4237957" y="6397766"/>
            <a:ext cx="3716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</a:rPr>
              <a:t>Universidade de São </a:t>
            </a:r>
            <a:r>
              <a:rPr lang="pt-BR" sz="1200" dirty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Paulo - Escola Politécnica da USP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A15D2-5040-4C0C-BF18-75E9CBF03D8C}"/>
              </a:ext>
            </a:extLst>
          </p:cNvPr>
          <p:cNvCxnSpPr>
            <a:cxnSpLocks/>
          </p:cNvCxnSpPr>
          <p:nvPr/>
        </p:nvCxnSpPr>
        <p:spPr>
          <a:xfrm flipV="1">
            <a:off x="327349" y="6292227"/>
            <a:ext cx="11504309" cy="22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12;p22">
            <a:extLst>
              <a:ext uri="{FF2B5EF4-FFF2-40B4-BE49-F238E27FC236}">
                <a16:creationId xmlns:a16="http://schemas.microsoft.com/office/drawing/2014/main" id="{505D4A00-CE39-43C7-9D70-0FBA4A2B5E70}"/>
              </a:ext>
            </a:extLst>
          </p:cNvPr>
          <p:cNvSpPr txBox="1"/>
          <p:nvPr/>
        </p:nvSpPr>
        <p:spPr>
          <a:xfrm>
            <a:off x="1076086" y="1782981"/>
            <a:ext cx="9720250" cy="4393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Vault, é uma técnica de modelagem de dados para o desenvolvimento de Data Warehouses (DW);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Data Vault, inclui modelos de dados simples e processos de ETL, cujo seu objetivo é armazenar dados ao longo do tempo e dispor um repositório central;</a:t>
            </a:r>
            <a:endParaRPr lang="pt-BR" sz="21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endParaRPr lang="pt-BR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2900" lvl="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Data Vault, possui três componentes fundamentais, Hub, Link e Satélite.</a:t>
            </a:r>
          </a:p>
        </p:txBody>
      </p:sp>
    </p:spTree>
    <p:extLst>
      <p:ext uri="{BB962C8B-B14F-4D97-AF65-F5344CB8AC3E}">
        <p14:creationId xmlns:p14="http://schemas.microsoft.com/office/powerpoint/2010/main" val="80305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644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BIG-012 - Controle de dados para DW</dc:title>
  <dc:creator>Willian Alves Barboza</dc:creator>
  <cp:lastModifiedBy>Willian Alves Barboza</cp:lastModifiedBy>
  <cp:revision>184</cp:revision>
  <dcterms:created xsi:type="dcterms:W3CDTF">2020-06-13T15:02:31Z</dcterms:created>
  <dcterms:modified xsi:type="dcterms:W3CDTF">2023-05-04T23:51:58Z</dcterms:modified>
</cp:coreProperties>
</file>