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60" r:id="rId1"/>
  </p:sldMasterIdLst>
  <p:notesMasterIdLst>
    <p:notesMasterId r:id="rId26"/>
  </p:notesMasterIdLst>
  <p:sldIdLst>
    <p:sldId id="256" r:id="rId2"/>
    <p:sldId id="257" r:id="rId3"/>
    <p:sldId id="258" r:id="rId4"/>
    <p:sldId id="259" r:id="rId5"/>
    <p:sldId id="271" r:id="rId6"/>
    <p:sldId id="260" r:id="rId7"/>
    <p:sldId id="261" r:id="rId8"/>
    <p:sldId id="262" r:id="rId9"/>
    <p:sldId id="272" r:id="rId10"/>
    <p:sldId id="263" r:id="rId11"/>
    <p:sldId id="273" r:id="rId12"/>
    <p:sldId id="264" r:id="rId13"/>
    <p:sldId id="274" r:id="rId14"/>
    <p:sldId id="265" r:id="rId15"/>
    <p:sldId id="266" r:id="rId16"/>
    <p:sldId id="275" r:id="rId17"/>
    <p:sldId id="276" r:id="rId18"/>
    <p:sldId id="277" r:id="rId19"/>
    <p:sldId id="278" r:id="rId20"/>
    <p:sldId id="279" r:id="rId21"/>
    <p:sldId id="267" r:id="rId22"/>
    <p:sldId id="281" r:id="rId23"/>
    <p:sldId id="282" r:id="rId24"/>
    <p:sldId id="268" r:id="rId25"/>
  </p:sldIdLst>
  <p:sldSz cx="12192000" cy="6858000"/>
  <p:notesSz cx="6858000" cy="12192000"/>
  <p:embeddedFontLst>
    <p:embeddedFont>
      <p:font typeface="Montserrat" panose="00000500000000000000" pitchFamily="2" charset="0"/>
      <p:regular r:id="rId27"/>
    </p:embeddedFont>
    <p:embeddedFont>
      <p:font typeface="Tw Cen MT" panose="020B0602020104020603" pitchFamily="34" charset="0"/>
      <p:regular r:id="rId28"/>
      <p:bold r:id="rId29"/>
      <p:italic r:id="rId30"/>
      <p:boldItalic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p:scale>
          <a:sx n="64" d="100"/>
          <a:sy n="64" d="100"/>
        </p:scale>
        <p:origin x="9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271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C8311-5AD7-E5FC-5102-E8261D13A1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277C86-167D-61EB-9B5D-7439B9D8CF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10F46F-FE2D-B5D3-D0D1-6D05A5000B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B6DF32D-97FC-9E28-6EE5-B88C66A04FD8}"/>
              </a:ext>
            </a:extLst>
          </p:cNvPr>
          <p:cNvSpPr>
            <a:spLocks noGrp="1"/>
          </p:cNvSpPr>
          <p:nvPr>
            <p:ph type="sldNum" sz="quarter" idx="10"/>
          </p:nvPr>
        </p:nvSpPr>
        <p:spPr/>
        <p:txBody>
          <a:bodyPr/>
          <a:lstStyle/>
          <a:p>
            <a:fld id="{F7021451-1387-4CA6-816F-3879F97B5CBC}" type="slidenum">
              <a:rPr lang="en-US" smtClean="0"/>
              <a:t>11</a:t>
            </a:fld>
            <a:endParaRPr lang="en-US"/>
          </a:p>
        </p:txBody>
      </p:sp>
    </p:spTree>
    <p:extLst>
      <p:ext uri="{BB962C8B-B14F-4D97-AF65-F5344CB8AC3E}">
        <p14:creationId xmlns:p14="http://schemas.microsoft.com/office/powerpoint/2010/main" val="3287875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1877FA-F2D0-2F66-98DB-8AA5EBA053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4EEF6B-44F7-26CC-9035-83F4F8360B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9B5ACA-20B1-8F08-EE87-B02A1AA9CA8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313A2F9-77DB-0BB4-00DB-DF1A11FCA11F}"/>
              </a:ext>
            </a:extLst>
          </p:cNvPr>
          <p:cNvSpPr>
            <a:spLocks noGrp="1"/>
          </p:cNvSpPr>
          <p:nvPr>
            <p:ph type="sldNum" sz="quarter" idx="10"/>
          </p:nvPr>
        </p:nvSpPr>
        <p:spPr/>
        <p:txBody>
          <a:bodyPr/>
          <a:lstStyle/>
          <a:p>
            <a:fld id="{F7021451-1387-4CA6-816F-3879F97B5CBC}" type="slidenum">
              <a:rPr lang="en-US" smtClean="0"/>
              <a:t>13</a:t>
            </a:fld>
            <a:endParaRPr lang="en-US"/>
          </a:p>
        </p:txBody>
      </p:sp>
    </p:spTree>
    <p:extLst>
      <p:ext uri="{BB962C8B-B14F-4D97-AF65-F5344CB8AC3E}">
        <p14:creationId xmlns:p14="http://schemas.microsoft.com/office/powerpoint/2010/main" val="340727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267CB-61E9-5DD8-5DE5-7392578599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50D21A-AD86-35CB-2373-110AA22272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C81E7F-8B8F-98AB-C50F-EDBF16481B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A767BD-AA76-14C4-2C6F-0623E48B59D4}"/>
              </a:ext>
            </a:extLst>
          </p:cNvPr>
          <p:cNvSpPr>
            <a:spLocks noGrp="1"/>
          </p:cNvSpPr>
          <p:nvPr>
            <p:ph type="sldNum" sz="quarter" idx="10"/>
          </p:nvPr>
        </p:nvSpPr>
        <p:spPr/>
        <p:txBody>
          <a:bodyPr/>
          <a:lstStyle/>
          <a:p>
            <a:fld id="{F7021451-1387-4CA6-816F-3879F97B5CBC}" type="slidenum">
              <a:rPr lang="en-US" smtClean="0"/>
              <a:t>22</a:t>
            </a:fld>
            <a:endParaRPr lang="en-US"/>
          </a:p>
        </p:txBody>
      </p:sp>
    </p:spTree>
    <p:extLst>
      <p:ext uri="{BB962C8B-B14F-4D97-AF65-F5344CB8AC3E}">
        <p14:creationId xmlns:p14="http://schemas.microsoft.com/office/powerpoint/2010/main" val="1038605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56270A-57AC-AB4B-D3E7-47CD9C38F5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B4C2EE-2BD1-F47A-8B15-9850384545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77605D-34F6-C0C6-5C46-C293AEFF1A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278D9B-695D-45D1-FD9F-2439CF7BB9E0}"/>
              </a:ext>
            </a:extLst>
          </p:cNvPr>
          <p:cNvSpPr>
            <a:spLocks noGrp="1"/>
          </p:cNvSpPr>
          <p:nvPr>
            <p:ph type="sldNum" sz="quarter" idx="10"/>
          </p:nvPr>
        </p:nvSpPr>
        <p:spPr/>
        <p:txBody>
          <a:bodyPr/>
          <a:lstStyle/>
          <a:p>
            <a:fld id="{F7021451-1387-4CA6-816F-3879F97B5CBC}" type="slidenum">
              <a:rPr lang="en-US" smtClean="0"/>
              <a:t>23</a:t>
            </a:fld>
            <a:endParaRPr lang="en-US"/>
          </a:p>
        </p:txBody>
      </p:sp>
    </p:spTree>
    <p:extLst>
      <p:ext uri="{BB962C8B-B14F-4D97-AF65-F5344CB8AC3E}">
        <p14:creationId xmlns:p14="http://schemas.microsoft.com/office/powerpoint/2010/main" val="16232260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9208B-499E-A41F-4592-793A966534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71C292-328A-DD4A-B05B-5C5C3F9BE1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E7D2CA-3F05-D505-1DC7-E3D2B613C0D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6BE343F-6358-7B65-1B99-13FD5F608941}"/>
              </a:ext>
            </a:extLst>
          </p:cNvPr>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2908415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1/16/2025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65041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83947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94059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342014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42855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99236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674473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8702110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5419167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517467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362505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7275592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621321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784464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550358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957240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66221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1/16/2025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1360761"/>
      </p:ext>
    </p:extLst>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51.svg"/><Relationship Id="rId13" Type="http://schemas.openxmlformats.org/officeDocument/2006/relationships/image" Target="../media/image56.png"/><Relationship Id="rId18" Type="http://schemas.openxmlformats.org/officeDocument/2006/relationships/image" Target="../media/image61.sv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svg"/><Relationship Id="rId17" Type="http://schemas.openxmlformats.org/officeDocument/2006/relationships/image" Target="../media/image60.png"/><Relationship Id="rId2" Type="http://schemas.openxmlformats.org/officeDocument/2006/relationships/notesSlide" Target="../notesSlides/notesSlide18.xml"/><Relationship Id="rId16" Type="http://schemas.openxmlformats.org/officeDocument/2006/relationships/image" Target="../media/image59.svg"/><Relationship Id="rId1" Type="http://schemas.openxmlformats.org/officeDocument/2006/relationships/slideLayout" Target="../slideLayouts/slideLayout7.xml"/><Relationship Id="rId6" Type="http://schemas.openxmlformats.org/officeDocument/2006/relationships/image" Target="../media/image49.sv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svg"/><Relationship Id="rId4" Type="http://schemas.openxmlformats.org/officeDocument/2006/relationships/image" Target="../media/image47.svg"/><Relationship Id="rId9" Type="http://schemas.openxmlformats.org/officeDocument/2006/relationships/image" Target="../media/image52.png"/><Relationship Id="rId14" Type="http://schemas.openxmlformats.org/officeDocument/2006/relationships/image" Target="../media/image57.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000000"/>
        </a:solidFill>
        <a:effectLst/>
      </p:bgPr>
    </p:bg>
    <p:spTree>
      <p:nvGrpSpPr>
        <p:cNvPr id="1" name=""/>
        <p:cNvGrpSpPr/>
        <p:nvPr/>
      </p:nvGrpSpPr>
      <p:grpSpPr>
        <a:xfrm>
          <a:off x="0" y="0"/>
          <a:ext cx="0" cy="0"/>
          <a:chOff x="0" y="0"/>
          <a:chExt cx="0" cy="0"/>
        </a:xfrm>
      </p:grpSpPr>
      <p:sp>
        <p:nvSpPr>
          <p:cNvPr id="2" name="Object 1"/>
          <p:cNvSpPr/>
          <p:nvPr/>
        </p:nvSpPr>
        <p:spPr>
          <a:xfrm>
            <a:off x="1169233" y="713687"/>
            <a:ext cx="10148341" cy="1624779"/>
          </a:xfrm>
          <a:prstGeom prst="rect">
            <a:avLst/>
          </a:prstGeom>
          <a:noFill/>
        </p:spPr>
        <p:txBody>
          <a:bodyPr wrap="square" lIns="0" tIns="0" rIns="0" bIns="0" rtlCol="0" anchor="ctr"/>
          <a:lstStyle/>
          <a:p>
            <a:pPr algn="ctr">
              <a:lnSpc>
                <a:spcPts val="3976"/>
              </a:lnSpc>
              <a:buNone/>
            </a:pPr>
            <a:r>
              <a:rPr lang="en-US" sz="2800" b="1" dirty="0">
                <a:solidFill>
                  <a:srgbClr val="FFFFFF"/>
                </a:solidFill>
                <a:latin typeface="Montserrat" pitchFamily="34" charset="0"/>
                <a:ea typeface="Montserrat" pitchFamily="34" charset="-122"/>
                <a:cs typeface="Montserrat" pitchFamily="34" charset="-120"/>
              </a:rPr>
              <a:t>Analyzing the Global Developer Landscape: </a:t>
            </a:r>
          </a:p>
          <a:p>
            <a:pPr algn="ctr">
              <a:lnSpc>
                <a:spcPts val="3976"/>
              </a:lnSpc>
              <a:buNone/>
            </a:pPr>
            <a:r>
              <a:rPr lang="en-US" sz="2800" b="1" dirty="0">
                <a:solidFill>
                  <a:srgbClr val="FFFFFF"/>
                </a:solidFill>
                <a:latin typeface="Montserrat" pitchFamily="34" charset="0"/>
                <a:ea typeface="Montserrat" pitchFamily="34" charset="-122"/>
                <a:cs typeface="Montserrat" pitchFamily="34" charset="-120"/>
              </a:rPr>
              <a:t>Insights from the Stack Overflow Developer Survey</a:t>
            </a:r>
            <a:endParaRPr lang="en-US" sz="2800" b="1" dirty="0"/>
          </a:p>
        </p:txBody>
      </p:sp>
      <p:sp>
        <p:nvSpPr>
          <p:cNvPr id="3" name="Object 2"/>
          <p:cNvSpPr/>
          <p:nvPr/>
        </p:nvSpPr>
        <p:spPr>
          <a:xfrm>
            <a:off x="6094476" y="4671886"/>
            <a:ext cx="6096381" cy="1151047"/>
          </a:xfrm>
          <a:prstGeom prst="rect">
            <a:avLst/>
          </a:prstGeom>
          <a:noFill/>
        </p:spPr>
        <p:txBody>
          <a:bodyPr wrap="square" lIns="0" tIns="0" rIns="0" bIns="0" rtlCol="0" anchor="ctr"/>
          <a:lstStyle/>
          <a:p>
            <a:pPr algn="l">
              <a:lnSpc>
                <a:spcPts val="2268"/>
              </a:lnSpc>
              <a:spcBef>
                <a:spcPts val="810"/>
              </a:spcBef>
              <a:buNone/>
            </a:pPr>
            <a:r>
              <a:rPr lang="en-US" sz="1620" dirty="0">
                <a:solidFill>
                  <a:srgbClr val="FFFFFF">
                    <a:alpha val="90000"/>
                  </a:srgbClr>
                </a:solidFill>
                <a:latin typeface="Montserrat" pitchFamily="34" charset="0"/>
                <a:ea typeface="Montserrat" pitchFamily="34" charset="-122"/>
                <a:cs typeface="Montserrat" pitchFamily="34" charset="-120"/>
              </a:rPr>
              <a:t>An overview of the current landscape and anticipated future trends within the global developer community, encompassing programming skills, database technologies, platforms, and demographics.</a:t>
            </a:r>
            <a:endParaRPr lang="en-US" dirty="0"/>
          </a:p>
        </p:txBody>
      </p:sp>
      <p:sp>
        <p:nvSpPr>
          <p:cNvPr id="5" name="Object 1">
            <a:extLst>
              <a:ext uri="{FF2B5EF4-FFF2-40B4-BE49-F238E27FC236}">
                <a16:creationId xmlns:a16="http://schemas.microsoft.com/office/drawing/2014/main" id="{A1654D11-B554-2AFB-2F85-5AE29AAFC466}"/>
              </a:ext>
            </a:extLst>
          </p:cNvPr>
          <p:cNvSpPr/>
          <p:nvPr/>
        </p:nvSpPr>
        <p:spPr>
          <a:xfrm>
            <a:off x="6094474" y="3429000"/>
            <a:ext cx="5103178" cy="861674"/>
          </a:xfrm>
          <a:prstGeom prst="rect">
            <a:avLst/>
          </a:prstGeom>
          <a:noFill/>
        </p:spPr>
        <p:txBody>
          <a:bodyPr wrap="square" lIns="0" tIns="0" rIns="0" bIns="0" rtlCol="0" anchor="ctr"/>
          <a:lstStyle/>
          <a:p>
            <a:pPr>
              <a:lnSpc>
                <a:spcPts val="3976"/>
              </a:lnSpc>
            </a:pPr>
            <a:r>
              <a:rPr lang="pt-PT" sz="2000" dirty="0" err="1">
                <a:solidFill>
                  <a:srgbClr val="FFFFFF"/>
                </a:solidFill>
                <a:latin typeface="Montserrat" pitchFamily="34" charset="0"/>
              </a:rPr>
              <a:t>Prepared</a:t>
            </a:r>
            <a:r>
              <a:rPr lang="pt-PT" sz="2000" dirty="0">
                <a:solidFill>
                  <a:srgbClr val="FFFFFF"/>
                </a:solidFill>
                <a:latin typeface="Montserrat" pitchFamily="34" charset="0"/>
              </a:rPr>
              <a:t> </a:t>
            </a:r>
            <a:r>
              <a:rPr lang="pt-PT" sz="2000" dirty="0" err="1">
                <a:solidFill>
                  <a:srgbClr val="FFFFFF"/>
                </a:solidFill>
                <a:latin typeface="Montserrat" pitchFamily="34" charset="0"/>
              </a:rPr>
              <a:t>by</a:t>
            </a:r>
            <a:r>
              <a:rPr lang="pt-PT" sz="2000" dirty="0">
                <a:solidFill>
                  <a:srgbClr val="FFFFFF"/>
                </a:solidFill>
                <a:latin typeface="Montserrat" pitchFamily="34" charset="0"/>
              </a:rPr>
              <a:t>: Walid Barghout </a:t>
            </a:r>
          </a:p>
          <a:p>
            <a:pPr>
              <a:lnSpc>
                <a:spcPts val="3976"/>
              </a:lnSpc>
            </a:pPr>
            <a:r>
              <a:rPr lang="pt-PT" sz="2000" dirty="0">
                <a:solidFill>
                  <a:srgbClr val="FFFFFF"/>
                </a:solidFill>
                <a:latin typeface="Montserrat" pitchFamily="34" charset="0"/>
              </a:rPr>
              <a:t>DATE: </a:t>
            </a:r>
            <a:r>
              <a:rPr lang="en-US" sz="2000" dirty="0">
                <a:solidFill>
                  <a:srgbClr val="FFFFFF"/>
                </a:solidFill>
                <a:latin typeface="Montserrat" pitchFamily="34" charset="0"/>
              </a:rPr>
              <a:t>15/01/2025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04" name="Picture 2">
            <a:extLst>
              <a:ext uri="{FF2B5EF4-FFF2-40B4-BE49-F238E27FC236}">
                <a16:creationId xmlns:a16="http://schemas.microsoft.com/office/drawing/2014/main" id="{EDA90D89-770A-4C09-978C-9E38FE1564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06" name="Group 105">
            <a:extLst>
              <a:ext uri="{FF2B5EF4-FFF2-40B4-BE49-F238E27FC236}">
                <a16:creationId xmlns:a16="http://schemas.microsoft.com/office/drawing/2014/main" id="{A3B344D7-1AE2-4947-876E-2A52674500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07" name="Rectangle 5">
              <a:extLst>
                <a:ext uri="{FF2B5EF4-FFF2-40B4-BE49-F238E27FC236}">
                  <a16:creationId xmlns:a16="http://schemas.microsoft.com/office/drawing/2014/main" id="{D6633E5C-867B-4E17-9151-FF0FDB122B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AE"/>
            </a:p>
          </p:txBody>
        </p:sp>
        <p:sp>
          <p:nvSpPr>
            <p:cNvPr id="108" name="Freeform 6">
              <a:extLst>
                <a:ext uri="{FF2B5EF4-FFF2-40B4-BE49-F238E27FC236}">
                  <a16:creationId xmlns:a16="http://schemas.microsoft.com/office/drawing/2014/main" id="{2D5EDC2E-587B-4E85-8185-D99B438AB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09" name="Freeform 7">
              <a:extLst>
                <a:ext uri="{FF2B5EF4-FFF2-40B4-BE49-F238E27FC236}">
                  <a16:creationId xmlns:a16="http://schemas.microsoft.com/office/drawing/2014/main" id="{996B1479-D8B0-4D98-B382-877F9A3AE6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10" name="Rectangle 8">
              <a:extLst>
                <a:ext uri="{FF2B5EF4-FFF2-40B4-BE49-F238E27FC236}">
                  <a16:creationId xmlns:a16="http://schemas.microsoft.com/office/drawing/2014/main" id="{3B7BA112-C364-4D4C-97F9-A1DC76F1E5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AE"/>
            </a:p>
          </p:txBody>
        </p:sp>
        <p:sp>
          <p:nvSpPr>
            <p:cNvPr id="111" name="Freeform 9">
              <a:extLst>
                <a:ext uri="{FF2B5EF4-FFF2-40B4-BE49-F238E27FC236}">
                  <a16:creationId xmlns:a16="http://schemas.microsoft.com/office/drawing/2014/main" id="{8B9D9B13-8F5D-41E6-93D6-CDFEB34AB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12" name="Freeform 10">
              <a:extLst>
                <a:ext uri="{FF2B5EF4-FFF2-40B4-BE49-F238E27FC236}">
                  <a16:creationId xmlns:a16="http://schemas.microsoft.com/office/drawing/2014/main" id="{B5720BDB-EA73-4DE9-8A10-11DA3A1A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13" name="Freeform 11">
              <a:extLst>
                <a:ext uri="{FF2B5EF4-FFF2-40B4-BE49-F238E27FC236}">
                  <a16:creationId xmlns:a16="http://schemas.microsoft.com/office/drawing/2014/main" id="{F1D2313E-4168-41D0-A5B5-2187D1B3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14" name="Freeform 12">
              <a:extLst>
                <a:ext uri="{FF2B5EF4-FFF2-40B4-BE49-F238E27FC236}">
                  <a16:creationId xmlns:a16="http://schemas.microsoft.com/office/drawing/2014/main" id="{0F1B19F3-A09E-4891-8916-D5F8B0B2A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15" name="Freeform 13">
              <a:extLst>
                <a:ext uri="{FF2B5EF4-FFF2-40B4-BE49-F238E27FC236}">
                  <a16:creationId xmlns:a16="http://schemas.microsoft.com/office/drawing/2014/main" id="{4D61F564-BB90-4A5C-829A-4F984FD6C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16" name="Freeform 14">
              <a:extLst>
                <a:ext uri="{FF2B5EF4-FFF2-40B4-BE49-F238E27FC236}">
                  <a16:creationId xmlns:a16="http://schemas.microsoft.com/office/drawing/2014/main" id="{3803B77E-8C29-4857-B5C1-B89B01F46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17" name="Freeform 15">
              <a:extLst>
                <a:ext uri="{FF2B5EF4-FFF2-40B4-BE49-F238E27FC236}">
                  <a16:creationId xmlns:a16="http://schemas.microsoft.com/office/drawing/2014/main" id="{B96F39B0-FB50-4957-8F85-2E2CCF6D7E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18" name="Freeform 16">
              <a:extLst>
                <a:ext uri="{FF2B5EF4-FFF2-40B4-BE49-F238E27FC236}">
                  <a16:creationId xmlns:a16="http://schemas.microsoft.com/office/drawing/2014/main" id="{A54B5837-452A-4FC3-A8C8-E275AA9292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19" name="Freeform 17">
              <a:extLst>
                <a:ext uri="{FF2B5EF4-FFF2-40B4-BE49-F238E27FC236}">
                  <a16:creationId xmlns:a16="http://schemas.microsoft.com/office/drawing/2014/main" id="{FDE2A683-C13C-4A7F-935C-4C5279BF5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20" name="Freeform 18">
              <a:extLst>
                <a:ext uri="{FF2B5EF4-FFF2-40B4-BE49-F238E27FC236}">
                  <a16:creationId xmlns:a16="http://schemas.microsoft.com/office/drawing/2014/main" id="{30C5773F-6573-4E1F-B3DC-BB2B01D88D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21" name="Freeform 19">
              <a:extLst>
                <a:ext uri="{FF2B5EF4-FFF2-40B4-BE49-F238E27FC236}">
                  <a16:creationId xmlns:a16="http://schemas.microsoft.com/office/drawing/2014/main" id="{E280F9F5-EF46-41DF-B672-013B025B9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22" name="Freeform 20">
              <a:extLst>
                <a:ext uri="{FF2B5EF4-FFF2-40B4-BE49-F238E27FC236}">
                  <a16:creationId xmlns:a16="http://schemas.microsoft.com/office/drawing/2014/main" id="{5876ADD8-345E-4A8D-81CB-0D5C3F76F8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23" name="Freeform 21">
              <a:extLst>
                <a:ext uri="{FF2B5EF4-FFF2-40B4-BE49-F238E27FC236}">
                  <a16:creationId xmlns:a16="http://schemas.microsoft.com/office/drawing/2014/main" id="{8D2F7216-B310-4AB4-9948-2CF747F77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24" name="Freeform 22">
              <a:extLst>
                <a:ext uri="{FF2B5EF4-FFF2-40B4-BE49-F238E27FC236}">
                  <a16:creationId xmlns:a16="http://schemas.microsoft.com/office/drawing/2014/main" id="{D113E940-FD31-4B25-B33F-5B213CC75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25" name="Freeform 23">
              <a:extLst>
                <a:ext uri="{FF2B5EF4-FFF2-40B4-BE49-F238E27FC236}">
                  <a16:creationId xmlns:a16="http://schemas.microsoft.com/office/drawing/2014/main" id="{D6211283-9342-40E7-88F7-14A902845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26" name="Freeform 24">
              <a:extLst>
                <a:ext uri="{FF2B5EF4-FFF2-40B4-BE49-F238E27FC236}">
                  <a16:creationId xmlns:a16="http://schemas.microsoft.com/office/drawing/2014/main" id="{B0118661-823B-4754-B0E3-52ACCB8DF8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27" name="Freeform 25">
              <a:extLst>
                <a:ext uri="{FF2B5EF4-FFF2-40B4-BE49-F238E27FC236}">
                  <a16:creationId xmlns:a16="http://schemas.microsoft.com/office/drawing/2014/main" id="{263B289D-A43D-47C8-AA8E-40C86C608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28" name="Freeform 26">
              <a:extLst>
                <a:ext uri="{FF2B5EF4-FFF2-40B4-BE49-F238E27FC236}">
                  <a16:creationId xmlns:a16="http://schemas.microsoft.com/office/drawing/2014/main" id="{D5A2D8F7-A5A4-4B2E-89AE-F99CC5B05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29" name="Freeform 27">
              <a:extLst>
                <a:ext uri="{FF2B5EF4-FFF2-40B4-BE49-F238E27FC236}">
                  <a16:creationId xmlns:a16="http://schemas.microsoft.com/office/drawing/2014/main" id="{6847785C-2F02-4845-9257-9DE5E6EDA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30" name="Freeform 28">
              <a:extLst>
                <a:ext uri="{FF2B5EF4-FFF2-40B4-BE49-F238E27FC236}">
                  <a16:creationId xmlns:a16="http://schemas.microsoft.com/office/drawing/2014/main" id="{4B83A129-3D7E-44D8-8C6C-9DE73E12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31" name="Freeform 29">
              <a:extLst>
                <a:ext uri="{FF2B5EF4-FFF2-40B4-BE49-F238E27FC236}">
                  <a16:creationId xmlns:a16="http://schemas.microsoft.com/office/drawing/2014/main" id="{7E1A9847-AC3D-4B5D-A29A-A93B0C6AB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32" name="Freeform 30">
              <a:extLst>
                <a:ext uri="{FF2B5EF4-FFF2-40B4-BE49-F238E27FC236}">
                  <a16:creationId xmlns:a16="http://schemas.microsoft.com/office/drawing/2014/main" id="{2450F521-5F68-4148-9905-6232B08F8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33" name="Freeform 31">
              <a:extLst>
                <a:ext uri="{FF2B5EF4-FFF2-40B4-BE49-F238E27FC236}">
                  <a16:creationId xmlns:a16="http://schemas.microsoft.com/office/drawing/2014/main" id="{8C6F916A-08CA-4F4C-BDBA-0F63A621F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34" name="Freeform 32">
              <a:extLst>
                <a:ext uri="{FF2B5EF4-FFF2-40B4-BE49-F238E27FC236}">
                  <a16:creationId xmlns:a16="http://schemas.microsoft.com/office/drawing/2014/main" id="{D68FB199-D330-4EF4-94F5-1C07371E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35" name="Rectangle 33">
              <a:extLst>
                <a:ext uri="{FF2B5EF4-FFF2-40B4-BE49-F238E27FC236}">
                  <a16:creationId xmlns:a16="http://schemas.microsoft.com/office/drawing/2014/main" id="{3B67568D-CC47-4BBA-A084-154AEAA825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AE"/>
            </a:p>
          </p:txBody>
        </p:sp>
        <p:sp>
          <p:nvSpPr>
            <p:cNvPr id="136" name="Freeform 34">
              <a:extLst>
                <a:ext uri="{FF2B5EF4-FFF2-40B4-BE49-F238E27FC236}">
                  <a16:creationId xmlns:a16="http://schemas.microsoft.com/office/drawing/2014/main" id="{C9C25D1A-5E1E-4B22-B8D3-B0F5263921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37" name="Freeform 35">
              <a:extLst>
                <a:ext uri="{FF2B5EF4-FFF2-40B4-BE49-F238E27FC236}">
                  <a16:creationId xmlns:a16="http://schemas.microsoft.com/office/drawing/2014/main" id="{4D8DB054-D1D3-4C30-B62E-7F2C6A812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38" name="Freeform 36">
              <a:extLst>
                <a:ext uri="{FF2B5EF4-FFF2-40B4-BE49-F238E27FC236}">
                  <a16:creationId xmlns:a16="http://schemas.microsoft.com/office/drawing/2014/main" id="{9EB76371-2F16-4BA0-994C-2575FD93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39" name="Freeform 37">
              <a:extLst>
                <a:ext uri="{FF2B5EF4-FFF2-40B4-BE49-F238E27FC236}">
                  <a16:creationId xmlns:a16="http://schemas.microsoft.com/office/drawing/2014/main" id="{2B61AF6D-2A6D-4C90-BCCA-CD97F7246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40" name="Freeform 38">
              <a:extLst>
                <a:ext uri="{FF2B5EF4-FFF2-40B4-BE49-F238E27FC236}">
                  <a16:creationId xmlns:a16="http://schemas.microsoft.com/office/drawing/2014/main" id="{B35F6DFD-5D34-4BE6-8B2A-0D6CDCE28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41" name="Freeform 39">
              <a:extLst>
                <a:ext uri="{FF2B5EF4-FFF2-40B4-BE49-F238E27FC236}">
                  <a16:creationId xmlns:a16="http://schemas.microsoft.com/office/drawing/2014/main" id="{BCB0EEDB-7826-499E-BB87-6D0DD545F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42" name="Freeform 40">
              <a:extLst>
                <a:ext uri="{FF2B5EF4-FFF2-40B4-BE49-F238E27FC236}">
                  <a16:creationId xmlns:a16="http://schemas.microsoft.com/office/drawing/2014/main" id="{F16B5CE0-3198-436D-888B-A01A983844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43" name="Freeform 41">
              <a:extLst>
                <a:ext uri="{FF2B5EF4-FFF2-40B4-BE49-F238E27FC236}">
                  <a16:creationId xmlns:a16="http://schemas.microsoft.com/office/drawing/2014/main" id="{B550414A-8DF0-4572-A382-B88DBE0B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44" name="Freeform 42">
              <a:extLst>
                <a:ext uri="{FF2B5EF4-FFF2-40B4-BE49-F238E27FC236}">
                  <a16:creationId xmlns:a16="http://schemas.microsoft.com/office/drawing/2014/main" id="{AFB98517-BD8F-45DD-A2BA-52FD61A48A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45" name="Freeform 43">
              <a:extLst>
                <a:ext uri="{FF2B5EF4-FFF2-40B4-BE49-F238E27FC236}">
                  <a16:creationId xmlns:a16="http://schemas.microsoft.com/office/drawing/2014/main" id="{78C67202-AF18-4690-8000-4C12C4042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46" name="Freeform 44">
              <a:extLst>
                <a:ext uri="{FF2B5EF4-FFF2-40B4-BE49-F238E27FC236}">
                  <a16:creationId xmlns:a16="http://schemas.microsoft.com/office/drawing/2014/main" id="{AD51A156-6972-43DA-BF32-CA187641B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47" name="Rectangle 45">
              <a:extLst>
                <a:ext uri="{FF2B5EF4-FFF2-40B4-BE49-F238E27FC236}">
                  <a16:creationId xmlns:a16="http://schemas.microsoft.com/office/drawing/2014/main" id="{B5CE61CC-EBDF-4355-A6C3-D44E62D78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AE"/>
            </a:p>
          </p:txBody>
        </p:sp>
        <p:sp>
          <p:nvSpPr>
            <p:cNvPr id="148" name="Freeform 46">
              <a:extLst>
                <a:ext uri="{FF2B5EF4-FFF2-40B4-BE49-F238E27FC236}">
                  <a16:creationId xmlns:a16="http://schemas.microsoft.com/office/drawing/2014/main" id="{ACB1B7F1-FBEF-48FA-97A7-9FAE7708E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49" name="Freeform 47">
              <a:extLst>
                <a:ext uri="{FF2B5EF4-FFF2-40B4-BE49-F238E27FC236}">
                  <a16:creationId xmlns:a16="http://schemas.microsoft.com/office/drawing/2014/main" id="{4851370A-7D0E-4B9F-BA8B-B1966748FB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50" name="Freeform 48">
              <a:extLst>
                <a:ext uri="{FF2B5EF4-FFF2-40B4-BE49-F238E27FC236}">
                  <a16:creationId xmlns:a16="http://schemas.microsoft.com/office/drawing/2014/main" id="{B882F537-DDEB-49AE-BF36-6380A45F0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51" name="Freeform 49">
              <a:extLst>
                <a:ext uri="{FF2B5EF4-FFF2-40B4-BE49-F238E27FC236}">
                  <a16:creationId xmlns:a16="http://schemas.microsoft.com/office/drawing/2014/main" id="{A53D3CF4-BFB0-4D0B-8471-26ACAFE0A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52" name="Freeform 50">
              <a:extLst>
                <a:ext uri="{FF2B5EF4-FFF2-40B4-BE49-F238E27FC236}">
                  <a16:creationId xmlns:a16="http://schemas.microsoft.com/office/drawing/2014/main" id="{13BC2FA8-8256-44BD-9A62-0EE83D647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53" name="Freeform 51">
              <a:extLst>
                <a:ext uri="{FF2B5EF4-FFF2-40B4-BE49-F238E27FC236}">
                  <a16:creationId xmlns:a16="http://schemas.microsoft.com/office/drawing/2014/main" id="{90A9C5D2-72E3-4B31-A271-57A883ADC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54" name="Freeform 52">
              <a:extLst>
                <a:ext uri="{FF2B5EF4-FFF2-40B4-BE49-F238E27FC236}">
                  <a16:creationId xmlns:a16="http://schemas.microsoft.com/office/drawing/2014/main" id="{2A5948D4-F239-4BEA-8E38-76F358E3E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55" name="Freeform 53">
              <a:extLst>
                <a:ext uri="{FF2B5EF4-FFF2-40B4-BE49-F238E27FC236}">
                  <a16:creationId xmlns:a16="http://schemas.microsoft.com/office/drawing/2014/main" id="{7384B304-194D-400B-B568-5E6DEA885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56" name="Freeform 54">
              <a:extLst>
                <a:ext uri="{FF2B5EF4-FFF2-40B4-BE49-F238E27FC236}">
                  <a16:creationId xmlns:a16="http://schemas.microsoft.com/office/drawing/2014/main" id="{B680594F-341A-4C19-BF7F-F6D76386A8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57" name="Freeform 55">
              <a:extLst>
                <a:ext uri="{FF2B5EF4-FFF2-40B4-BE49-F238E27FC236}">
                  <a16:creationId xmlns:a16="http://schemas.microsoft.com/office/drawing/2014/main" id="{4EA6807C-3B8A-43FE-BA1B-8D6D3851F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58" name="Freeform 56">
              <a:extLst>
                <a:ext uri="{FF2B5EF4-FFF2-40B4-BE49-F238E27FC236}">
                  <a16:creationId xmlns:a16="http://schemas.microsoft.com/office/drawing/2014/main" id="{BA316439-CB72-49C9-BE80-934799D83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59" name="Freeform 57">
              <a:extLst>
                <a:ext uri="{FF2B5EF4-FFF2-40B4-BE49-F238E27FC236}">
                  <a16:creationId xmlns:a16="http://schemas.microsoft.com/office/drawing/2014/main" id="{6BC7FE05-950C-4A73-B6A9-282B142C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60" name="Freeform 58">
              <a:extLst>
                <a:ext uri="{FF2B5EF4-FFF2-40B4-BE49-F238E27FC236}">
                  <a16:creationId xmlns:a16="http://schemas.microsoft.com/office/drawing/2014/main" id="{81C014C7-E085-4923-B533-732801FC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grpSp>
      <p:sp>
        <p:nvSpPr>
          <p:cNvPr id="2" name="Object 1"/>
          <p:cNvSpPr/>
          <p:nvPr/>
        </p:nvSpPr>
        <p:spPr>
          <a:xfrm>
            <a:off x="3462457" y="179814"/>
            <a:ext cx="5843510" cy="52705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AE" sz="2400" dirty="0">
                <a:effectLst/>
                <a:latin typeface="Aptos" panose="020B0004020202020204" pitchFamily="34" charset="0"/>
                <a:ea typeface="Aptos" panose="020B0004020202020204" pitchFamily="34" charset="0"/>
                <a:cs typeface="Arial" panose="020B0604020202020204" pitchFamily="34" charset="0"/>
              </a:rPr>
              <a:t>Platforms Respondents Have Worked With</a:t>
            </a:r>
            <a:endParaRPr lang="en-US" sz="2400" cap="all" dirty="0">
              <a:latin typeface="+mj-lt"/>
              <a:ea typeface="+mj-ea"/>
              <a:cs typeface="+mj-cs"/>
            </a:endParaRPr>
          </a:p>
        </p:txBody>
      </p:sp>
      <p:pic>
        <p:nvPicPr>
          <p:cNvPr id="36" name="Picture 35">
            <a:extLst>
              <a:ext uri="{FF2B5EF4-FFF2-40B4-BE49-F238E27FC236}">
                <a16:creationId xmlns:a16="http://schemas.microsoft.com/office/drawing/2014/main" id="{0494196E-97E3-7BAF-AC5C-F7092E618111}"/>
              </a:ext>
            </a:extLst>
          </p:cNvPr>
          <p:cNvPicPr>
            <a:picLocks noChangeAspect="1"/>
          </p:cNvPicPr>
          <p:nvPr/>
        </p:nvPicPr>
        <p:blipFill>
          <a:blip r:embed="rId5"/>
          <a:srcRect/>
          <a:stretch/>
        </p:blipFill>
        <p:spPr>
          <a:xfrm>
            <a:off x="2138068" y="793818"/>
            <a:ext cx="8887416" cy="5332450"/>
          </a:xfrm>
          <a:prstGeom prst="round2DiagRect">
            <a:avLst>
              <a:gd name="adj1" fmla="val 41309"/>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a:extLst>
            <a:ext uri="{FF2B5EF4-FFF2-40B4-BE49-F238E27FC236}">
              <a16:creationId xmlns:a16="http://schemas.microsoft.com/office/drawing/2014/main" id="{BFC2D647-4A8A-40CC-CA79-0D070FE51CF6}"/>
            </a:ext>
          </a:extLst>
        </p:cNvPr>
        <p:cNvGrpSpPr/>
        <p:nvPr/>
      </p:nvGrpSpPr>
      <p:grpSpPr>
        <a:xfrm>
          <a:off x="0" y="0"/>
          <a:ext cx="0" cy="0"/>
          <a:chOff x="0" y="0"/>
          <a:chExt cx="0" cy="0"/>
        </a:xfrm>
      </p:grpSpPr>
      <p:pic>
        <p:nvPicPr>
          <p:cNvPr id="228" name="Picture 2">
            <a:extLst>
              <a:ext uri="{FF2B5EF4-FFF2-40B4-BE49-F238E27FC236}">
                <a16:creationId xmlns:a16="http://schemas.microsoft.com/office/drawing/2014/main" id="{EDA90D89-770A-4C09-978C-9E38FE1564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30" name="Group 229">
            <a:extLst>
              <a:ext uri="{FF2B5EF4-FFF2-40B4-BE49-F238E27FC236}">
                <a16:creationId xmlns:a16="http://schemas.microsoft.com/office/drawing/2014/main" id="{A3B344D7-1AE2-4947-876E-2A52674500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231" name="Rectangle 5">
              <a:extLst>
                <a:ext uri="{FF2B5EF4-FFF2-40B4-BE49-F238E27FC236}">
                  <a16:creationId xmlns:a16="http://schemas.microsoft.com/office/drawing/2014/main" id="{D6633E5C-867B-4E17-9151-FF0FDB122B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AE"/>
            </a:p>
          </p:txBody>
        </p:sp>
        <p:sp>
          <p:nvSpPr>
            <p:cNvPr id="232" name="Freeform 6">
              <a:extLst>
                <a:ext uri="{FF2B5EF4-FFF2-40B4-BE49-F238E27FC236}">
                  <a16:creationId xmlns:a16="http://schemas.microsoft.com/office/drawing/2014/main" id="{2D5EDC2E-587B-4E85-8185-D99B438AB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33" name="Freeform 7">
              <a:extLst>
                <a:ext uri="{FF2B5EF4-FFF2-40B4-BE49-F238E27FC236}">
                  <a16:creationId xmlns:a16="http://schemas.microsoft.com/office/drawing/2014/main" id="{996B1479-D8B0-4D98-B382-877F9A3AE6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34" name="Rectangle 8">
              <a:extLst>
                <a:ext uri="{FF2B5EF4-FFF2-40B4-BE49-F238E27FC236}">
                  <a16:creationId xmlns:a16="http://schemas.microsoft.com/office/drawing/2014/main" id="{3B7BA112-C364-4D4C-97F9-A1DC76F1E5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AE"/>
            </a:p>
          </p:txBody>
        </p:sp>
        <p:sp>
          <p:nvSpPr>
            <p:cNvPr id="235" name="Freeform 9">
              <a:extLst>
                <a:ext uri="{FF2B5EF4-FFF2-40B4-BE49-F238E27FC236}">
                  <a16:creationId xmlns:a16="http://schemas.microsoft.com/office/drawing/2014/main" id="{8B9D9B13-8F5D-41E6-93D6-CDFEB34AB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36" name="Freeform 10">
              <a:extLst>
                <a:ext uri="{FF2B5EF4-FFF2-40B4-BE49-F238E27FC236}">
                  <a16:creationId xmlns:a16="http://schemas.microsoft.com/office/drawing/2014/main" id="{B5720BDB-EA73-4DE9-8A10-11DA3A1A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37" name="Freeform 11">
              <a:extLst>
                <a:ext uri="{FF2B5EF4-FFF2-40B4-BE49-F238E27FC236}">
                  <a16:creationId xmlns:a16="http://schemas.microsoft.com/office/drawing/2014/main" id="{F1D2313E-4168-41D0-A5B5-2187D1B3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38" name="Freeform 12">
              <a:extLst>
                <a:ext uri="{FF2B5EF4-FFF2-40B4-BE49-F238E27FC236}">
                  <a16:creationId xmlns:a16="http://schemas.microsoft.com/office/drawing/2014/main" id="{0F1B19F3-A09E-4891-8916-D5F8B0B2A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39" name="Freeform 13">
              <a:extLst>
                <a:ext uri="{FF2B5EF4-FFF2-40B4-BE49-F238E27FC236}">
                  <a16:creationId xmlns:a16="http://schemas.microsoft.com/office/drawing/2014/main" id="{4D61F564-BB90-4A5C-829A-4F984FD6C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40" name="Freeform 14">
              <a:extLst>
                <a:ext uri="{FF2B5EF4-FFF2-40B4-BE49-F238E27FC236}">
                  <a16:creationId xmlns:a16="http://schemas.microsoft.com/office/drawing/2014/main" id="{3803B77E-8C29-4857-B5C1-B89B01F46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41" name="Freeform 15">
              <a:extLst>
                <a:ext uri="{FF2B5EF4-FFF2-40B4-BE49-F238E27FC236}">
                  <a16:creationId xmlns:a16="http://schemas.microsoft.com/office/drawing/2014/main" id="{B96F39B0-FB50-4957-8F85-2E2CCF6D7E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42" name="Freeform 16">
              <a:extLst>
                <a:ext uri="{FF2B5EF4-FFF2-40B4-BE49-F238E27FC236}">
                  <a16:creationId xmlns:a16="http://schemas.microsoft.com/office/drawing/2014/main" id="{A54B5837-452A-4FC3-A8C8-E275AA9292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43" name="Freeform 17">
              <a:extLst>
                <a:ext uri="{FF2B5EF4-FFF2-40B4-BE49-F238E27FC236}">
                  <a16:creationId xmlns:a16="http://schemas.microsoft.com/office/drawing/2014/main" id="{FDE2A683-C13C-4A7F-935C-4C5279BF5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44" name="Freeform 18">
              <a:extLst>
                <a:ext uri="{FF2B5EF4-FFF2-40B4-BE49-F238E27FC236}">
                  <a16:creationId xmlns:a16="http://schemas.microsoft.com/office/drawing/2014/main" id="{30C5773F-6573-4E1F-B3DC-BB2B01D88D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45" name="Freeform 19">
              <a:extLst>
                <a:ext uri="{FF2B5EF4-FFF2-40B4-BE49-F238E27FC236}">
                  <a16:creationId xmlns:a16="http://schemas.microsoft.com/office/drawing/2014/main" id="{E280F9F5-EF46-41DF-B672-013B025B9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46" name="Freeform 20">
              <a:extLst>
                <a:ext uri="{FF2B5EF4-FFF2-40B4-BE49-F238E27FC236}">
                  <a16:creationId xmlns:a16="http://schemas.microsoft.com/office/drawing/2014/main" id="{5876ADD8-345E-4A8D-81CB-0D5C3F76F8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47" name="Freeform 21">
              <a:extLst>
                <a:ext uri="{FF2B5EF4-FFF2-40B4-BE49-F238E27FC236}">
                  <a16:creationId xmlns:a16="http://schemas.microsoft.com/office/drawing/2014/main" id="{8D2F7216-B310-4AB4-9948-2CF747F77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48" name="Freeform 22">
              <a:extLst>
                <a:ext uri="{FF2B5EF4-FFF2-40B4-BE49-F238E27FC236}">
                  <a16:creationId xmlns:a16="http://schemas.microsoft.com/office/drawing/2014/main" id="{D113E940-FD31-4B25-B33F-5B213CC75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49" name="Freeform 23">
              <a:extLst>
                <a:ext uri="{FF2B5EF4-FFF2-40B4-BE49-F238E27FC236}">
                  <a16:creationId xmlns:a16="http://schemas.microsoft.com/office/drawing/2014/main" id="{D6211283-9342-40E7-88F7-14A902845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50" name="Freeform 24">
              <a:extLst>
                <a:ext uri="{FF2B5EF4-FFF2-40B4-BE49-F238E27FC236}">
                  <a16:creationId xmlns:a16="http://schemas.microsoft.com/office/drawing/2014/main" id="{B0118661-823B-4754-B0E3-52ACCB8DF8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51" name="Freeform 25">
              <a:extLst>
                <a:ext uri="{FF2B5EF4-FFF2-40B4-BE49-F238E27FC236}">
                  <a16:creationId xmlns:a16="http://schemas.microsoft.com/office/drawing/2014/main" id="{263B289D-A43D-47C8-AA8E-40C86C608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52" name="Freeform 26">
              <a:extLst>
                <a:ext uri="{FF2B5EF4-FFF2-40B4-BE49-F238E27FC236}">
                  <a16:creationId xmlns:a16="http://schemas.microsoft.com/office/drawing/2014/main" id="{D5A2D8F7-A5A4-4B2E-89AE-F99CC5B05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53" name="Freeform 27">
              <a:extLst>
                <a:ext uri="{FF2B5EF4-FFF2-40B4-BE49-F238E27FC236}">
                  <a16:creationId xmlns:a16="http://schemas.microsoft.com/office/drawing/2014/main" id="{6847785C-2F02-4845-9257-9DE5E6EDA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54" name="Freeform 28">
              <a:extLst>
                <a:ext uri="{FF2B5EF4-FFF2-40B4-BE49-F238E27FC236}">
                  <a16:creationId xmlns:a16="http://schemas.microsoft.com/office/drawing/2014/main" id="{4B83A129-3D7E-44D8-8C6C-9DE73E12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55" name="Freeform 29">
              <a:extLst>
                <a:ext uri="{FF2B5EF4-FFF2-40B4-BE49-F238E27FC236}">
                  <a16:creationId xmlns:a16="http://schemas.microsoft.com/office/drawing/2014/main" id="{7E1A9847-AC3D-4B5D-A29A-A93B0C6AB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56" name="Freeform 30">
              <a:extLst>
                <a:ext uri="{FF2B5EF4-FFF2-40B4-BE49-F238E27FC236}">
                  <a16:creationId xmlns:a16="http://schemas.microsoft.com/office/drawing/2014/main" id="{2450F521-5F68-4148-9905-6232B08F8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57" name="Freeform 31">
              <a:extLst>
                <a:ext uri="{FF2B5EF4-FFF2-40B4-BE49-F238E27FC236}">
                  <a16:creationId xmlns:a16="http://schemas.microsoft.com/office/drawing/2014/main" id="{8C6F916A-08CA-4F4C-BDBA-0F63A621F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58" name="Freeform 32">
              <a:extLst>
                <a:ext uri="{FF2B5EF4-FFF2-40B4-BE49-F238E27FC236}">
                  <a16:creationId xmlns:a16="http://schemas.microsoft.com/office/drawing/2014/main" id="{D68FB199-D330-4EF4-94F5-1C07371E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59" name="Rectangle 33">
              <a:extLst>
                <a:ext uri="{FF2B5EF4-FFF2-40B4-BE49-F238E27FC236}">
                  <a16:creationId xmlns:a16="http://schemas.microsoft.com/office/drawing/2014/main" id="{3B67568D-CC47-4BBA-A084-154AEAA825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AE"/>
            </a:p>
          </p:txBody>
        </p:sp>
        <p:sp>
          <p:nvSpPr>
            <p:cNvPr id="260" name="Freeform 34">
              <a:extLst>
                <a:ext uri="{FF2B5EF4-FFF2-40B4-BE49-F238E27FC236}">
                  <a16:creationId xmlns:a16="http://schemas.microsoft.com/office/drawing/2014/main" id="{C9C25D1A-5E1E-4B22-B8D3-B0F5263921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61" name="Freeform 35">
              <a:extLst>
                <a:ext uri="{FF2B5EF4-FFF2-40B4-BE49-F238E27FC236}">
                  <a16:creationId xmlns:a16="http://schemas.microsoft.com/office/drawing/2014/main" id="{4D8DB054-D1D3-4C30-B62E-7F2C6A812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62" name="Freeform 36">
              <a:extLst>
                <a:ext uri="{FF2B5EF4-FFF2-40B4-BE49-F238E27FC236}">
                  <a16:creationId xmlns:a16="http://schemas.microsoft.com/office/drawing/2014/main" id="{9EB76371-2F16-4BA0-994C-2575FD93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63" name="Freeform 37">
              <a:extLst>
                <a:ext uri="{FF2B5EF4-FFF2-40B4-BE49-F238E27FC236}">
                  <a16:creationId xmlns:a16="http://schemas.microsoft.com/office/drawing/2014/main" id="{2B61AF6D-2A6D-4C90-BCCA-CD97F7246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64" name="Freeform 38">
              <a:extLst>
                <a:ext uri="{FF2B5EF4-FFF2-40B4-BE49-F238E27FC236}">
                  <a16:creationId xmlns:a16="http://schemas.microsoft.com/office/drawing/2014/main" id="{B35F6DFD-5D34-4BE6-8B2A-0D6CDCE28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65" name="Freeform 39">
              <a:extLst>
                <a:ext uri="{FF2B5EF4-FFF2-40B4-BE49-F238E27FC236}">
                  <a16:creationId xmlns:a16="http://schemas.microsoft.com/office/drawing/2014/main" id="{BCB0EEDB-7826-499E-BB87-6D0DD545F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66" name="Freeform 40">
              <a:extLst>
                <a:ext uri="{FF2B5EF4-FFF2-40B4-BE49-F238E27FC236}">
                  <a16:creationId xmlns:a16="http://schemas.microsoft.com/office/drawing/2014/main" id="{F16B5CE0-3198-436D-888B-A01A983844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67" name="Freeform 41">
              <a:extLst>
                <a:ext uri="{FF2B5EF4-FFF2-40B4-BE49-F238E27FC236}">
                  <a16:creationId xmlns:a16="http://schemas.microsoft.com/office/drawing/2014/main" id="{B550414A-8DF0-4572-A382-B88DBE0B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68" name="Freeform 42">
              <a:extLst>
                <a:ext uri="{FF2B5EF4-FFF2-40B4-BE49-F238E27FC236}">
                  <a16:creationId xmlns:a16="http://schemas.microsoft.com/office/drawing/2014/main" id="{AFB98517-BD8F-45DD-A2BA-52FD61A48A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69" name="Freeform 43">
              <a:extLst>
                <a:ext uri="{FF2B5EF4-FFF2-40B4-BE49-F238E27FC236}">
                  <a16:creationId xmlns:a16="http://schemas.microsoft.com/office/drawing/2014/main" id="{78C67202-AF18-4690-8000-4C12C4042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70" name="Freeform 44">
              <a:extLst>
                <a:ext uri="{FF2B5EF4-FFF2-40B4-BE49-F238E27FC236}">
                  <a16:creationId xmlns:a16="http://schemas.microsoft.com/office/drawing/2014/main" id="{AD51A156-6972-43DA-BF32-CA187641B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71" name="Rectangle 45">
              <a:extLst>
                <a:ext uri="{FF2B5EF4-FFF2-40B4-BE49-F238E27FC236}">
                  <a16:creationId xmlns:a16="http://schemas.microsoft.com/office/drawing/2014/main" id="{B5CE61CC-EBDF-4355-A6C3-D44E62D78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AE"/>
            </a:p>
          </p:txBody>
        </p:sp>
        <p:sp>
          <p:nvSpPr>
            <p:cNvPr id="272" name="Freeform 46">
              <a:extLst>
                <a:ext uri="{FF2B5EF4-FFF2-40B4-BE49-F238E27FC236}">
                  <a16:creationId xmlns:a16="http://schemas.microsoft.com/office/drawing/2014/main" id="{ACB1B7F1-FBEF-48FA-97A7-9FAE7708E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73" name="Freeform 47">
              <a:extLst>
                <a:ext uri="{FF2B5EF4-FFF2-40B4-BE49-F238E27FC236}">
                  <a16:creationId xmlns:a16="http://schemas.microsoft.com/office/drawing/2014/main" id="{4851370A-7D0E-4B9F-BA8B-B1966748FB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74" name="Freeform 48">
              <a:extLst>
                <a:ext uri="{FF2B5EF4-FFF2-40B4-BE49-F238E27FC236}">
                  <a16:creationId xmlns:a16="http://schemas.microsoft.com/office/drawing/2014/main" id="{B882F537-DDEB-49AE-BF36-6380A45F0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75" name="Freeform 49">
              <a:extLst>
                <a:ext uri="{FF2B5EF4-FFF2-40B4-BE49-F238E27FC236}">
                  <a16:creationId xmlns:a16="http://schemas.microsoft.com/office/drawing/2014/main" id="{A53D3CF4-BFB0-4D0B-8471-26ACAFE0A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76" name="Freeform 50">
              <a:extLst>
                <a:ext uri="{FF2B5EF4-FFF2-40B4-BE49-F238E27FC236}">
                  <a16:creationId xmlns:a16="http://schemas.microsoft.com/office/drawing/2014/main" id="{13BC2FA8-8256-44BD-9A62-0EE83D647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77" name="Freeform 51">
              <a:extLst>
                <a:ext uri="{FF2B5EF4-FFF2-40B4-BE49-F238E27FC236}">
                  <a16:creationId xmlns:a16="http://schemas.microsoft.com/office/drawing/2014/main" id="{90A9C5D2-72E3-4B31-A271-57A883ADC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78" name="Freeform 52">
              <a:extLst>
                <a:ext uri="{FF2B5EF4-FFF2-40B4-BE49-F238E27FC236}">
                  <a16:creationId xmlns:a16="http://schemas.microsoft.com/office/drawing/2014/main" id="{2A5948D4-F239-4BEA-8E38-76F358E3E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79" name="Freeform 53">
              <a:extLst>
                <a:ext uri="{FF2B5EF4-FFF2-40B4-BE49-F238E27FC236}">
                  <a16:creationId xmlns:a16="http://schemas.microsoft.com/office/drawing/2014/main" id="{7384B304-194D-400B-B568-5E6DEA885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80" name="Freeform 54">
              <a:extLst>
                <a:ext uri="{FF2B5EF4-FFF2-40B4-BE49-F238E27FC236}">
                  <a16:creationId xmlns:a16="http://schemas.microsoft.com/office/drawing/2014/main" id="{B680594F-341A-4C19-BF7F-F6D76386A8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81" name="Freeform 55">
              <a:extLst>
                <a:ext uri="{FF2B5EF4-FFF2-40B4-BE49-F238E27FC236}">
                  <a16:creationId xmlns:a16="http://schemas.microsoft.com/office/drawing/2014/main" id="{4EA6807C-3B8A-43FE-BA1B-8D6D3851F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82" name="Freeform 56">
              <a:extLst>
                <a:ext uri="{FF2B5EF4-FFF2-40B4-BE49-F238E27FC236}">
                  <a16:creationId xmlns:a16="http://schemas.microsoft.com/office/drawing/2014/main" id="{BA316439-CB72-49C9-BE80-934799D83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83" name="Freeform 57">
              <a:extLst>
                <a:ext uri="{FF2B5EF4-FFF2-40B4-BE49-F238E27FC236}">
                  <a16:creationId xmlns:a16="http://schemas.microsoft.com/office/drawing/2014/main" id="{6BC7FE05-950C-4A73-B6A9-282B142C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84" name="Freeform 58">
              <a:extLst>
                <a:ext uri="{FF2B5EF4-FFF2-40B4-BE49-F238E27FC236}">
                  <a16:creationId xmlns:a16="http://schemas.microsoft.com/office/drawing/2014/main" id="{81C014C7-E085-4923-B533-732801FC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grpSp>
      <p:sp>
        <p:nvSpPr>
          <p:cNvPr id="2" name="Object 1">
            <a:extLst>
              <a:ext uri="{FF2B5EF4-FFF2-40B4-BE49-F238E27FC236}">
                <a16:creationId xmlns:a16="http://schemas.microsoft.com/office/drawing/2014/main" id="{EF1C1332-C297-544B-8AFB-1A1EEAACCCCA}"/>
              </a:ext>
            </a:extLst>
          </p:cNvPr>
          <p:cNvSpPr/>
          <p:nvPr/>
        </p:nvSpPr>
        <p:spPr>
          <a:xfrm>
            <a:off x="6580635" y="1113282"/>
            <a:ext cx="4966332" cy="2396681"/>
          </a:xfrm>
          <a:prstGeom prst="rect">
            <a:avLst/>
          </a:prstGeom>
        </p:spPr>
        <p:txBody>
          <a:bodyPr vert="horz" lIns="91440" tIns="45720" rIns="91440" bIns="45720" rtlCol="0" anchor="b">
            <a:normAutofit lnSpcReduction="10000"/>
          </a:bodyPr>
          <a:lstStyle/>
          <a:p>
            <a:pPr defTabSz="914400">
              <a:lnSpc>
                <a:spcPct val="90000"/>
              </a:lnSpc>
              <a:spcBef>
                <a:spcPct val="0"/>
              </a:spcBef>
              <a:spcAft>
                <a:spcPts val="600"/>
              </a:spcAft>
            </a:pPr>
            <a:r>
              <a:rPr lang="en-AE" sz="4400" cap="all" dirty="0">
                <a:latin typeface="+mj-lt"/>
                <a:ea typeface="+mj-ea"/>
                <a:cs typeface="+mj-cs"/>
              </a:rPr>
              <a:t>Platforms Respondents Want to Work With Next Year</a:t>
            </a:r>
            <a:endParaRPr lang="en-US" sz="4400" cap="all" dirty="0">
              <a:latin typeface="+mj-lt"/>
              <a:ea typeface="+mj-ea"/>
              <a:cs typeface="+mj-cs"/>
            </a:endParaRPr>
          </a:p>
        </p:txBody>
      </p:sp>
      <p:sp>
        <p:nvSpPr>
          <p:cNvPr id="286" name="Round Diagonal Corner Rectangle 6">
            <a:extLst>
              <a:ext uri="{FF2B5EF4-FFF2-40B4-BE49-F238E27FC236}">
                <a16:creationId xmlns:a16="http://schemas.microsoft.com/office/drawing/2014/main" id="{E09A2029-AF5D-4464-9B5F-01E54A01B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screen&#10;&#10;AI-generated content may be incorrect.">
            <a:extLst>
              <a:ext uri="{FF2B5EF4-FFF2-40B4-BE49-F238E27FC236}">
                <a16:creationId xmlns:a16="http://schemas.microsoft.com/office/drawing/2014/main" id="{01460870-6FBE-2F7D-BA99-F770346A3623}"/>
              </a:ext>
            </a:extLst>
          </p:cNvPr>
          <p:cNvPicPr>
            <a:picLocks noChangeAspect="1"/>
          </p:cNvPicPr>
          <p:nvPr/>
        </p:nvPicPr>
        <p:blipFill>
          <a:blip r:embed="rId5"/>
          <a:stretch>
            <a:fillRect/>
          </a:stretch>
        </p:blipFill>
        <p:spPr>
          <a:xfrm>
            <a:off x="1124347" y="1293813"/>
            <a:ext cx="4635583" cy="4438651"/>
          </a:xfrm>
          <a:prstGeom prst="rect">
            <a:avLst/>
          </a:prstGeom>
        </p:spPr>
      </p:pic>
    </p:spTree>
    <p:extLst>
      <p:ext uri="{BB962C8B-B14F-4D97-AF65-F5344CB8AC3E}">
        <p14:creationId xmlns:p14="http://schemas.microsoft.com/office/powerpoint/2010/main" val="1795193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0" y="362901"/>
            <a:ext cx="12188952" cy="509906"/>
          </a:xfrm>
          <a:prstGeom prst="rect">
            <a:avLst/>
          </a:prstGeom>
          <a:noFill/>
        </p:spPr>
        <p:txBody>
          <a:bodyPr wrap="square" lIns="0" tIns="0" rIns="0" bIns="0" rtlCol="0" anchor="t"/>
          <a:lstStyle/>
          <a:p>
            <a:pPr algn="ctr">
              <a:lnSpc>
                <a:spcPts val="4016"/>
              </a:lnSpc>
              <a:buNone/>
            </a:pPr>
            <a:r>
              <a:rPr lang="en-US" sz="3188" dirty="0">
                <a:solidFill>
                  <a:srgbClr val="2A2921"/>
                </a:solidFill>
                <a:latin typeface="Montserrat" pitchFamily="34" charset="0"/>
                <a:ea typeface="Montserrat" pitchFamily="34" charset="-122"/>
                <a:cs typeface="Montserrat" pitchFamily="34" charset="-120"/>
              </a:rPr>
              <a:t>Key Findings: Platform Trends</a:t>
            </a:r>
            <a:endParaRPr lang="en-US" dirty="0"/>
          </a:p>
        </p:txBody>
      </p:sp>
      <p:pic>
        <p:nvPicPr>
          <p:cNvPr id="3" name="Object 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10353" y="2206412"/>
            <a:ext cx="952262" cy="552312"/>
          </a:xfrm>
          <a:prstGeom prst="rect">
            <a:avLst/>
          </a:prstGeom>
        </p:spPr>
      </p:pic>
      <p:sp>
        <p:nvSpPr>
          <p:cNvPr id="4" name="Object 3"/>
          <p:cNvSpPr/>
          <p:nvPr/>
        </p:nvSpPr>
        <p:spPr>
          <a:xfrm>
            <a:off x="529934" y="3291255"/>
            <a:ext cx="3320537" cy="230328"/>
          </a:xfrm>
          <a:prstGeom prst="rect">
            <a:avLst/>
          </a:prstGeom>
          <a:noFill/>
        </p:spPr>
        <p:txBody>
          <a:bodyPr wrap="square" lIns="0" tIns="0" rIns="0" bIns="0" rtlCol="0" anchor="t"/>
          <a:lstStyle/>
          <a:p>
            <a:pPr algn="ctr">
              <a:lnSpc>
                <a:spcPts val="1814"/>
              </a:lnSpc>
              <a:buNone/>
            </a:pPr>
            <a:r>
              <a:rPr lang="en-US" sz="1440" dirty="0">
                <a:solidFill>
                  <a:srgbClr val="2A2921"/>
                </a:solidFill>
                <a:latin typeface="Montserrat" pitchFamily="34" charset="0"/>
                <a:ea typeface="Montserrat" pitchFamily="34" charset="-122"/>
                <a:cs typeface="Montserrat" pitchFamily="34" charset="-120"/>
              </a:rPr>
              <a:t>Most Popular IDEs</a:t>
            </a:r>
            <a:endParaRPr lang="en-US" dirty="0"/>
          </a:p>
        </p:txBody>
      </p:sp>
      <p:sp>
        <p:nvSpPr>
          <p:cNvPr id="5" name="Object 4"/>
          <p:cNvSpPr/>
          <p:nvPr/>
        </p:nvSpPr>
        <p:spPr>
          <a:xfrm>
            <a:off x="529934" y="3607436"/>
            <a:ext cx="3320537" cy="852870"/>
          </a:xfrm>
          <a:prstGeom prst="rect">
            <a:avLst/>
          </a:prstGeom>
          <a:noFill/>
        </p:spPr>
        <p:txBody>
          <a:bodyPr wrap="square" lIns="0" tIns="0" rIns="0" bIns="0" rtlCol="0" anchor="t"/>
          <a:lstStyle/>
          <a:p>
            <a:pPr algn="ctr">
              <a:lnSpc>
                <a:spcPts val="1680"/>
              </a:lnSpc>
              <a:spcBef>
                <a:spcPts val="663"/>
              </a:spcBef>
              <a:buNone/>
            </a:pPr>
            <a:r>
              <a:rPr lang="en-US" sz="1200" dirty="0">
                <a:solidFill>
                  <a:srgbClr val="5A5A4C"/>
                </a:solidFill>
                <a:latin typeface="Montserrat" pitchFamily="34" charset="0"/>
                <a:ea typeface="Montserrat" pitchFamily="34" charset="-122"/>
                <a:cs typeface="Montserrat" pitchFamily="34" charset="-120"/>
              </a:rPr>
              <a:t>Visual Studio Code, IntelliJ IDEA, and PyCharm are the most widely used Integrated Development Environments (IDEs) among developers.</a:t>
            </a:r>
            <a:endParaRPr lang="en-US" dirty="0"/>
          </a:p>
        </p:txBody>
      </p:sp>
      <p:pic>
        <p:nvPicPr>
          <p:cNvPr id="6" name="Object 5"/>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70425" y="2061348"/>
            <a:ext cx="857036" cy="857036"/>
          </a:xfrm>
          <a:prstGeom prst="rect">
            <a:avLst/>
          </a:prstGeom>
        </p:spPr>
      </p:pic>
      <p:sp>
        <p:nvSpPr>
          <p:cNvPr id="7" name="Object 6"/>
          <p:cNvSpPr/>
          <p:nvPr/>
        </p:nvSpPr>
        <p:spPr>
          <a:xfrm>
            <a:off x="4250897" y="3291255"/>
            <a:ext cx="3687158" cy="230328"/>
          </a:xfrm>
          <a:prstGeom prst="rect">
            <a:avLst/>
          </a:prstGeom>
          <a:noFill/>
        </p:spPr>
        <p:txBody>
          <a:bodyPr wrap="square" lIns="0" tIns="0" rIns="0" bIns="0" rtlCol="0" anchor="t"/>
          <a:lstStyle/>
          <a:p>
            <a:pPr algn="ctr">
              <a:lnSpc>
                <a:spcPts val="1814"/>
              </a:lnSpc>
              <a:buNone/>
            </a:pPr>
            <a:r>
              <a:rPr lang="en-US" sz="1440" dirty="0">
                <a:solidFill>
                  <a:srgbClr val="2A2921"/>
                </a:solidFill>
                <a:latin typeface="Montserrat" pitchFamily="34" charset="0"/>
                <a:ea typeface="Montserrat" pitchFamily="34" charset="-122"/>
                <a:cs typeface="Montserrat" pitchFamily="34" charset="-120"/>
              </a:rPr>
              <a:t>Stable Preferences</a:t>
            </a:r>
            <a:endParaRPr lang="en-US" dirty="0"/>
          </a:p>
        </p:txBody>
      </p:sp>
      <p:sp>
        <p:nvSpPr>
          <p:cNvPr id="8" name="Object 7"/>
          <p:cNvSpPr/>
          <p:nvPr/>
        </p:nvSpPr>
        <p:spPr>
          <a:xfrm>
            <a:off x="4250897" y="3607436"/>
            <a:ext cx="3687158" cy="639652"/>
          </a:xfrm>
          <a:prstGeom prst="rect">
            <a:avLst/>
          </a:prstGeom>
          <a:noFill/>
        </p:spPr>
        <p:txBody>
          <a:bodyPr wrap="square" lIns="0" tIns="0" rIns="0" bIns="0" rtlCol="0" anchor="t"/>
          <a:lstStyle/>
          <a:p>
            <a:pPr algn="ctr">
              <a:lnSpc>
                <a:spcPts val="1680"/>
              </a:lnSpc>
              <a:spcBef>
                <a:spcPts val="663"/>
              </a:spcBef>
              <a:buNone/>
            </a:pPr>
            <a:r>
              <a:rPr lang="en-US" sz="1200" dirty="0">
                <a:solidFill>
                  <a:srgbClr val="5A5A4C"/>
                </a:solidFill>
                <a:latin typeface="Montserrat" pitchFamily="34" charset="0"/>
                <a:ea typeface="Montserrat" pitchFamily="34" charset="-122"/>
                <a:cs typeface="Montserrat" pitchFamily="34" charset="-120"/>
              </a:rPr>
              <a:t>Preferences for IDEs are expected to remain relatively stable, with only minor shifts towards emerging tools.</a:t>
            </a:r>
            <a:endParaRPr lang="en-US" dirty="0"/>
          </a:p>
        </p:txBody>
      </p:sp>
      <p:pic>
        <p:nvPicPr>
          <p:cNvPr id="9" name="Object 8"/>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19343" y="2161779"/>
            <a:ext cx="752287" cy="638015"/>
          </a:xfrm>
          <a:prstGeom prst="rect">
            <a:avLst/>
          </a:prstGeom>
        </p:spPr>
      </p:pic>
      <p:sp>
        <p:nvSpPr>
          <p:cNvPr id="10" name="Object 9"/>
          <p:cNvSpPr/>
          <p:nvPr/>
        </p:nvSpPr>
        <p:spPr>
          <a:xfrm>
            <a:off x="8186595" y="3291255"/>
            <a:ext cx="3624309" cy="230328"/>
          </a:xfrm>
          <a:prstGeom prst="rect">
            <a:avLst/>
          </a:prstGeom>
          <a:noFill/>
        </p:spPr>
        <p:txBody>
          <a:bodyPr wrap="square" lIns="0" tIns="0" rIns="0" bIns="0" rtlCol="0" anchor="t"/>
          <a:lstStyle/>
          <a:p>
            <a:pPr algn="ctr">
              <a:lnSpc>
                <a:spcPts val="1814"/>
              </a:lnSpc>
              <a:buNone/>
            </a:pPr>
            <a:r>
              <a:rPr lang="en-US" sz="1440" dirty="0">
                <a:solidFill>
                  <a:srgbClr val="2A2921"/>
                </a:solidFill>
                <a:latin typeface="Montserrat" pitchFamily="34" charset="0"/>
                <a:ea typeface="Montserrat" pitchFamily="34" charset="-122"/>
                <a:cs typeface="Montserrat" pitchFamily="34" charset="-120"/>
              </a:rPr>
              <a:t>Emerging Tool Interest</a:t>
            </a:r>
            <a:endParaRPr lang="en-US" dirty="0"/>
          </a:p>
        </p:txBody>
      </p:sp>
      <p:sp>
        <p:nvSpPr>
          <p:cNvPr id="11" name="Object 10"/>
          <p:cNvSpPr/>
          <p:nvPr/>
        </p:nvSpPr>
        <p:spPr>
          <a:xfrm>
            <a:off x="8186595" y="3607436"/>
            <a:ext cx="3624309" cy="1066087"/>
          </a:xfrm>
          <a:prstGeom prst="rect">
            <a:avLst/>
          </a:prstGeom>
          <a:noFill/>
        </p:spPr>
        <p:txBody>
          <a:bodyPr wrap="square" lIns="0" tIns="0" rIns="0" bIns="0" rtlCol="0" anchor="t"/>
          <a:lstStyle/>
          <a:p>
            <a:pPr algn="ctr">
              <a:lnSpc>
                <a:spcPts val="1680"/>
              </a:lnSpc>
              <a:spcBef>
                <a:spcPts val="663"/>
              </a:spcBef>
              <a:buNone/>
            </a:pPr>
            <a:r>
              <a:rPr lang="en-US" sz="1200" dirty="0">
                <a:solidFill>
                  <a:srgbClr val="5A5A4C"/>
                </a:solidFill>
                <a:latin typeface="Montserrat" pitchFamily="34" charset="0"/>
                <a:ea typeface="Montserrat" pitchFamily="34" charset="-122"/>
                <a:cs typeface="Montserrat" pitchFamily="34" charset="-120"/>
              </a:rPr>
              <a:t>While the top IDEs will maintain their prominence, there is a potential increase in interest for newer or specialized IDEs to cater to evolving development trends and technologies.</a:t>
            </a:r>
            <a:endParaRPr lang="en-US" dirty="0"/>
          </a:p>
        </p:txBody>
      </p:sp>
      <p:sp>
        <p:nvSpPr>
          <p:cNvPr id="12" name="Object 11"/>
          <p:cNvSpPr/>
          <p:nvPr/>
        </p:nvSpPr>
        <p:spPr>
          <a:xfrm>
            <a:off x="0" y="5351712"/>
            <a:ext cx="12188952" cy="1504574"/>
          </a:xfrm>
          <a:prstGeom prst="rect">
            <a:avLst/>
          </a:prstGeom>
          <a:solidFill>
            <a:srgbClr val="62A8BB"/>
          </a:solidFill>
        </p:spPr>
        <p:txBody>
          <a:bodyPr/>
          <a:lstStyle/>
          <a:p>
            <a:endParaRPr lang="en-AE"/>
          </a:p>
        </p:txBody>
      </p:sp>
      <p:sp>
        <p:nvSpPr>
          <p:cNvPr id="13" name="Object 12"/>
          <p:cNvSpPr/>
          <p:nvPr/>
        </p:nvSpPr>
        <p:spPr>
          <a:xfrm>
            <a:off x="1401729" y="5668636"/>
            <a:ext cx="9385493" cy="863731"/>
          </a:xfrm>
          <a:prstGeom prst="rect">
            <a:avLst/>
          </a:prstGeom>
          <a:noFill/>
        </p:spPr>
        <p:txBody>
          <a:bodyPr wrap="square" lIns="0" tIns="0" rIns="0" bIns="0" rtlCol="0" anchor="ctr"/>
          <a:lstStyle/>
          <a:p>
            <a:pPr algn="ctr">
              <a:lnSpc>
                <a:spcPts val="2268"/>
              </a:lnSpc>
              <a:buNone/>
            </a:pPr>
            <a:r>
              <a:rPr lang="en-US" sz="1800" dirty="0">
                <a:solidFill>
                  <a:srgbClr val="FFFFFF"/>
                </a:solidFill>
                <a:latin typeface="Montserrat" pitchFamily="34" charset="0"/>
                <a:ea typeface="Montserrat" pitchFamily="34" charset="-122"/>
                <a:cs typeface="Montserrat" pitchFamily="34" charset="-120"/>
              </a:rPr>
              <a:t>The insights into IDE usage trends can help organizations and developers make informed decisions, optimize technology investments, and align their skill sets with the evolving software development landscape.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21752F25-66F5-F527-7BB2-F8DEB3C931EE}"/>
            </a:ext>
          </a:extLst>
        </p:cNvPr>
        <p:cNvGrpSpPr/>
        <p:nvPr/>
      </p:nvGrpSpPr>
      <p:grpSpPr>
        <a:xfrm>
          <a:off x="0" y="0"/>
          <a:ext cx="0" cy="0"/>
          <a:chOff x="0" y="0"/>
          <a:chExt cx="0" cy="0"/>
        </a:xfrm>
      </p:grpSpPr>
      <p:pic>
        <p:nvPicPr>
          <p:cNvPr id="53" name="Picture 2">
            <a:extLst>
              <a:ext uri="{FF2B5EF4-FFF2-40B4-BE49-F238E27FC236}">
                <a16:creationId xmlns:a16="http://schemas.microsoft.com/office/drawing/2014/main" id="{E3E5A37D-F1C4-4145-9085-A0A5A9951D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useBgFill="1">
        <p:nvSpPr>
          <p:cNvPr id="54" name="Rectangle 53">
            <a:extLst>
              <a:ext uri="{FF2B5EF4-FFF2-40B4-BE49-F238E27FC236}">
                <a16:creationId xmlns:a16="http://schemas.microsoft.com/office/drawing/2014/main" id="{392C7167-368D-444E-9E47-2E8891515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 Diagonal Corner Rectangle 6">
            <a:extLst>
              <a:ext uri="{FF2B5EF4-FFF2-40B4-BE49-F238E27FC236}">
                <a16:creationId xmlns:a16="http://schemas.microsoft.com/office/drawing/2014/main" id="{F2748E73-80C5-425F-913B-7742A712C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EC8459A0-4A67-4667-8375-3C1891D63C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57" name="Rectangle 56">
              <a:extLst>
                <a:ext uri="{FF2B5EF4-FFF2-40B4-BE49-F238E27FC236}">
                  <a16:creationId xmlns:a16="http://schemas.microsoft.com/office/drawing/2014/main" id="{504FC121-DD1C-42A3-8F46-7B66D4FB2D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AE"/>
            </a:p>
          </p:txBody>
        </p:sp>
        <p:sp>
          <p:nvSpPr>
            <p:cNvPr id="58" name="Freeform 6">
              <a:extLst>
                <a:ext uri="{FF2B5EF4-FFF2-40B4-BE49-F238E27FC236}">
                  <a16:creationId xmlns:a16="http://schemas.microsoft.com/office/drawing/2014/main" id="{F347BD5B-E7F7-42FE-8415-821E0F5D50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59" name="Freeform 7">
              <a:extLst>
                <a:ext uri="{FF2B5EF4-FFF2-40B4-BE49-F238E27FC236}">
                  <a16:creationId xmlns:a16="http://schemas.microsoft.com/office/drawing/2014/main" id="{DBF7E89B-D667-41E9-B91C-82C84F775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60" name="Rectangle 59">
              <a:extLst>
                <a:ext uri="{FF2B5EF4-FFF2-40B4-BE49-F238E27FC236}">
                  <a16:creationId xmlns:a16="http://schemas.microsoft.com/office/drawing/2014/main" id="{384697C2-C67C-40B8-8AB5-64BA0855BA0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AE"/>
            </a:p>
          </p:txBody>
        </p:sp>
        <p:sp>
          <p:nvSpPr>
            <p:cNvPr id="61" name="Freeform 9">
              <a:extLst>
                <a:ext uri="{FF2B5EF4-FFF2-40B4-BE49-F238E27FC236}">
                  <a16:creationId xmlns:a16="http://schemas.microsoft.com/office/drawing/2014/main" id="{62248432-9BC6-49AA-8170-93E7B544A3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62" name="Freeform 10">
              <a:extLst>
                <a:ext uri="{FF2B5EF4-FFF2-40B4-BE49-F238E27FC236}">
                  <a16:creationId xmlns:a16="http://schemas.microsoft.com/office/drawing/2014/main" id="{AB1EC22E-A4E2-40C5-822E-C44162C19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63" name="Freeform 11">
              <a:extLst>
                <a:ext uri="{FF2B5EF4-FFF2-40B4-BE49-F238E27FC236}">
                  <a16:creationId xmlns:a16="http://schemas.microsoft.com/office/drawing/2014/main" id="{0FB86F8F-0996-471C-B2CB-EA73B713BC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64" name="Freeform 12">
              <a:extLst>
                <a:ext uri="{FF2B5EF4-FFF2-40B4-BE49-F238E27FC236}">
                  <a16:creationId xmlns:a16="http://schemas.microsoft.com/office/drawing/2014/main" id="{68558584-C3BC-439A-94D0-AC7258BBCB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65" name="Freeform 13">
              <a:extLst>
                <a:ext uri="{FF2B5EF4-FFF2-40B4-BE49-F238E27FC236}">
                  <a16:creationId xmlns:a16="http://schemas.microsoft.com/office/drawing/2014/main" id="{61C9978A-EC3E-429A-A984-A054F6060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66" name="Freeform 14">
              <a:extLst>
                <a:ext uri="{FF2B5EF4-FFF2-40B4-BE49-F238E27FC236}">
                  <a16:creationId xmlns:a16="http://schemas.microsoft.com/office/drawing/2014/main" id="{D4899F73-4FB6-4D9D-B775-C922AD2FE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67" name="Freeform 15">
              <a:extLst>
                <a:ext uri="{FF2B5EF4-FFF2-40B4-BE49-F238E27FC236}">
                  <a16:creationId xmlns:a16="http://schemas.microsoft.com/office/drawing/2014/main" id="{4FC63266-65BB-4ED1-BF70-4B6426F37A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68" name="Freeform 16">
              <a:extLst>
                <a:ext uri="{FF2B5EF4-FFF2-40B4-BE49-F238E27FC236}">
                  <a16:creationId xmlns:a16="http://schemas.microsoft.com/office/drawing/2014/main" id="{FAADEE34-87D6-49F7-BD7C-6E9B4A15C2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69" name="Freeform 17">
              <a:extLst>
                <a:ext uri="{FF2B5EF4-FFF2-40B4-BE49-F238E27FC236}">
                  <a16:creationId xmlns:a16="http://schemas.microsoft.com/office/drawing/2014/main" id="{EEF15212-62A9-4C7D-8E44-A8EE702C2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70" name="Freeform 18">
              <a:extLst>
                <a:ext uri="{FF2B5EF4-FFF2-40B4-BE49-F238E27FC236}">
                  <a16:creationId xmlns:a16="http://schemas.microsoft.com/office/drawing/2014/main" id="{AA9CD605-9A47-422D-B59B-EF520819CA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71" name="Freeform 19">
              <a:extLst>
                <a:ext uri="{FF2B5EF4-FFF2-40B4-BE49-F238E27FC236}">
                  <a16:creationId xmlns:a16="http://schemas.microsoft.com/office/drawing/2014/main" id="{84697520-ED42-45DF-808D-08406E6D71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72" name="Freeform 20">
              <a:extLst>
                <a:ext uri="{FF2B5EF4-FFF2-40B4-BE49-F238E27FC236}">
                  <a16:creationId xmlns:a16="http://schemas.microsoft.com/office/drawing/2014/main" id="{5B77A4A4-2564-4FCD-AAB6-EF5928FC0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73" name="Freeform 21">
              <a:extLst>
                <a:ext uri="{FF2B5EF4-FFF2-40B4-BE49-F238E27FC236}">
                  <a16:creationId xmlns:a16="http://schemas.microsoft.com/office/drawing/2014/main" id="{FBA27082-4F5A-4B4B-9E9F-08D99C377C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74" name="Freeform 24">
              <a:extLst>
                <a:ext uri="{FF2B5EF4-FFF2-40B4-BE49-F238E27FC236}">
                  <a16:creationId xmlns:a16="http://schemas.microsoft.com/office/drawing/2014/main" id="{F9FB517D-15AF-4171-A924-F788CCD86D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75" name="Freeform 25">
              <a:extLst>
                <a:ext uri="{FF2B5EF4-FFF2-40B4-BE49-F238E27FC236}">
                  <a16:creationId xmlns:a16="http://schemas.microsoft.com/office/drawing/2014/main" id="{5A4DA561-E7F6-472E-BFF7-56F5699D0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76" name="Freeform 26">
              <a:extLst>
                <a:ext uri="{FF2B5EF4-FFF2-40B4-BE49-F238E27FC236}">
                  <a16:creationId xmlns:a16="http://schemas.microsoft.com/office/drawing/2014/main" id="{4116AD74-7050-406D-B9C6-0E093DE25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77" name="Freeform 27">
              <a:extLst>
                <a:ext uri="{FF2B5EF4-FFF2-40B4-BE49-F238E27FC236}">
                  <a16:creationId xmlns:a16="http://schemas.microsoft.com/office/drawing/2014/main" id="{39704B7F-8302-4393-87BA-5FE1F1D53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78" name="Freeform 28">
              <a:extLst>
                <a:ext uri="{FF2B5EF4-FFF2-40B4-BE49-F238E27FC236}">
                  <a16:creationId xmlns:a16="http://schemas.microsoft.com/office/drawing/2014/main" id="{327F5C12-23E8-4541-978B-A3FFC6C38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79" name="Freeform 29">
              <a:extLst>
                <a:ext uri="{FF2B5EF4-FFF2-40B4-BE49-F238E27FC236}">
                  <a16:creationId xmlns:a16="http://schemas.microsoft.com/office/drawing/2014/main" id="{457E0D75-3FEF-4F4D-B77A-61B2EE068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80" name="Freeform 36">
              <a:extLst>
                <a:ext uri="{FF2B5EF4-FFF2-40B4-BE49-F238E27FC236}">
                  <a16:creationId xmlns:a16="http://schemas.microsoft.com/office/drawing/2014/main" id="{1771F493-916F-4369-AB59-3959D6FFE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81" name="Freeform 37">
              <a:extLst>
                <a:ext uri="{FF2B5EF4-FFF2-40B4-BE49-F238E27FC236}">
                  <a16:creationId xmlns:a16="http://schemas.microsoft.com/office/drawing/2014/main" id="{C3BC1B88-E51E-4022-866F-91F3DA2F71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82" name="Freeform 38">
              <a:extLst>
                <a:ext uri="{FF2B5EF4-FFF2-40B4-BE49-F238E27FC236}">
                  <a16:creationId xmlns:a16="http://schemas.microsoft.com/office/drawing/2014/main" id="{AA772B23-B946-4213-92DD-12C4DAEBC6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83" name="Freeform 39">
              <a:extLst>
                <a:ext uri="{FF2B5EF4-FFF2-40B4-BE49-F238E27FC236}">
                  <a16:creationId xmlns:a16="http://schemas.microsoft.com/office/drawing/2014/main" id="{82847A30-DCA3-4885-8D66-D6351398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84" name="Freeform 40">
              <a:extLst>
                <a:ext uri="{FF2B5EF4-FFF2-40B4-BE49-F238E27FC236}">
                  <a16:creationId xmlns:a16="http://schemas.microsoft.com/office/drawing/2014/main" id="{DFF0EA02-510D-4D5F-89CE-440F347005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85" name="Freeform 41">
              <a:extLst>
                <a:ext uri="{FF2B5EF4-FFF2-40B4-BE49-F238E27FC236}">
                  <a16:creationId xmlns:a16="http://schemas.microsoft.com/office/drawing/2014/main" id="{095A6A1F-4881-4C5A-931E-BB6A7786C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86" name="Freeform 42">
              <a:extLst>
                <a:ext uri="{FF2B5EF4-FFF2-40B4-BE49-F238E27FC236}">
                  <a16:creationId xmlns:a16="http://schemas.microsoft.com/office/drawing/2014/main" id="{92BA463E-7556-418B-A878-F7672ECA04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49" name="Freeform 43">
              <a:extLst>
                <a:ext uri="{FF2B5EF4-FFF2-40B4-BE49-F238E27FC236}">
                  <a16:creationId xmlns:a16="http://schemas.microsoft.com/office/drawing/2014/main" id="{19E413E4-DE86-45D9-9F12-DE8751C98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87" name="Freeform 44">
              <a:extLst>
                <a:ext uri="{FF2B5EF4-FFF2-40B4-BE49-F238E27FC236}">
                  <a16:creationId xmlns:a16="http://schemas.microsoft.com/office/drawing/2014/main" id="{99DD4B37-45ED-49ED-A184-E756E5375E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51" name="Freeform 57">
              <a:extLst>
                <a:ext uri="{FF2B5EF4-FFF2-40B4-BE49-F238E27FC236}">
                  <a16:creationId xmlns:a16="http://schemas.microsoft.com/office/drawing/2014/main" id="{8F64D9A0-F049-4558-81E6-A56D96384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52" name="Freeform 58">
              <a:extLst>
                <a:ext uri="{FF2B5EF4-FFF2-40B4-BE49-F238E27FC236}">
                  <a16:creationId xmlns:a16="http://schemas.microsoft.com/office/drawing/2014/main" id="{07949EC0-5240-45A7-A771-003EF95D36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grpSp>
      <p:pic>
        <p:nvPicPr>
          <p:cNvPr id="7" name="Picture 6" descr="A map of the world&#10;&#10;AI-generated content may be incorrect.">
            <a:extLst>
              <a:ext uri="{FF2B5EF4-FFF2-40B4-BE49-F238E27FC236}">
                <a16:creationId xmlns:a16="http://schemas.microsoft.com/office/drawing/2014/main" id="{F2B6BCF4-18DA-44BF-0FCA-46186A5AF934}"/>
              </a:ext>
            </a:extLst>
          </p:cNvPr>
          <p:cNvPicPr>
            <a:picLocks noChangeAspect="1"/>
          </p:cNvPicPr>
          <p:nvPr/>
        </p:nvPicPr>
        <p:blipFill>
          <a:blip r:embed="rId5"/>
          <a:srcRect b="5883"/>
          <a:stretch/>
        </p:blipFill>
        <p:spPr>
          <a:xfrm>
            <a:off x="2333412" y="1136606"/>
            <a:ext cx="8723567" cy="4577297"/>
          </a:xfrm>
          <a:prstGeom prst="rect">
            <a:avLst/>
          </a:prstGeom>
        </p:spPr>
      </p:pic>
    </p:spTree>
    <p:extLst>
      <p:ext uri="{BB962C8B-B14F-4D97-AF65-F5344CB8AC3E}">
        <p14:creationId xmlns:p14="http://schemas.microsoft.com/office/powerpoint/2010/main" val="3987440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476131" y="476131"/>
            <a:ext cx="4269942" cy="5904024"/>
          </a:xfrm>
          <a:prstGeom prst="rect">
            <a:avLst/>
          </a:prstGeom>
          <a:solidFill>
            <a:srgbClr val="62A8BB"/>
          </a:solidFill>
        </p:spPr>
        <p:txBody>
          <a:bodyPr/>
          <a:lstStyle/>
          <a:p>
            <a:endParaRPr lang="en-AE"/>
          </a:p>
        </p:txBody>
      </p:sp>
      <p:pic>
        <p:nvPicPr>
          <p:cNvPr id="3" name="Object 2" descr="Respondent Demographics"/>
          <p:cNvPicPr>
            <a:picLocks noChangeAspect="1"/>
          </p:cNvPicPr>
          <p:nvPr/>
        </p:nvPicPr>
        <p:blipFill>
          <a:blip r:embed="rId3"/>
          <a:srcRect l="22879" r="22879"/>
          <a:stretch/>
        </p:blipFill>
        <p:spPr>
          <a:xfrm>
            <a:off x="476131" y="476131"/>
            <a:ext cx="4269942" cy="5904024"/>
          </a:xfrm>
          <a:prstGeom prst="rect">
            <a:avLst/>
          </a:prstGeom>
        </p:spPr>
      </p:pic>
      <p:sp>
        <p:nvSpPr>
          <p:cNvPr id="4" name="Object 3"/>
          <p:cNvSpPr/>
          <p:nvPr/>
        </p:nvSpPr>
        <p:spPr>
          <a:xfrm>
            <a:off x="4900816" y="1938894"/>
            <a:ext cx="7133394" cy="509906"/>
          </a:xfrm>
          <a:prstGeom prst="rect">
            <a:avLst/>
          </a:prstGeom>
          <a:noFill/>
        </p:spPr>
        <p:txBody>
          <a:bodyPr wrap="square" lIns="0" tIns="0" rIns="0" bIns="0" rtlCol="0" anchor="ctr"/>
          <a:lstStyle/>
          <a:p>
            <a:pPr algn="ctr">
              <a:lnSpc>
                <a:spcPts val="4016"/>
              </a:lnSpc>
              <a:buNone/>
            </a:pPr>
            <a:r>
              <a:rPr lang="en-US" sz="3188" dirty="0">
                <a:solidFill>
                  <a:srgbClr val="2A2921"/>
                </a:solidFill>
                <a:latin typeface="Montserrat" pitchFamily="34" charset="0"/>
                <a:ea typeface="Montserrat" pitchFamily="34" charset="-122"/>
                <a:cs typeface="Montserrat" pitchFamily="34" charset="-120"/>
              </a:rPr>
              <a:t>Demographic Analysis</a:t>
            </a:r>
            <a:endParaRPr lang="en-US" dirty="0"/>
          </a:p>
        </p:txBody>
      </p:sp>
      <p:sp>
        <p:nvSpPr>
          <p:cNvPr id="5" name="Object 4"/>
          <p:cNvSpPr/>
          <p:nvPr/>
        </p:nvSpPr>
        <p:spPr>
          <a:xfrm>
            <a:off x="4900816" y="2557121"/>
            <a:ext cx="7133394" cy="2303283"/>
          </a:xfrm>
          <a:prstGeom prst="rect">
            <a:avLst/>
          </a:prstGeom>
          <a:noFill/>
        </p:spPr>
        <p:txBody>
          <a:bodyPr wrap="square" lIns="0" tIns="0" rIns="0" bIns="0" rtlCol="0" anchor="ctr"/>
          <a:lstStyle/>
          <a:p>
            <a:pPr algn="ctr">
              <a:lnSpc>
                <a:spcPts val="2016"/>
              </a:lnSpc>
              <a:spcBef>
                <a:spcPts val="836"/>
              </a:spcBef>
              <a:buNone/>
            </a:pPr>
            <a:r>
              <a:rPr lang="en-US" sz="1440" dirty="0">
                <a:solidFill>
                  <a:srgbClr val="5A5A4C"/>
                </a:solidFill>
                <a:latin typeface="Montserrat" pitchFamily="34" charset="0"/>
                <a:ea typeface="Montserrat" pitchFamily="34" charset="-122"/>
                <a:cs typeface="Montserrat" pitchFamily="34" charset="-120"/>
              </a:rPr>
              <a:t>The analysis of respondent demographics reveals a diverse population of developers, with a significant concentration in the 25-34 and 35-44 age groups, indicating a young to mid-career professional community. The respondent pool is also predominantly composed of individuals with higher education, particularly at the undergraduate and graduate levels, reflecting the educational attainment of the broader developer community. The geographical distribution of respondents showcases a global reach, with the majority coming from the United States and India.</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0" y="362901"/>
            <a:ext cx="12188952" cy="509906"/>
          </a:xfrm>
          <a:prstGeom prst="rect">
            <a:avLst/>
          </a:prstGeom>
          <a:noFill/>
        </p:spPr>
        <p:txBody>
          <a:bodyPr wrap="square" lIns="0" tIns="0" rIns="0" bIns="0" rtlCol="0" anchor="t"/>
          <a:lstStyle/>
          <a:p>
            <a:pPr algn="ctr">
              <a:lnSpc>
                <a:spcPts val="4016"/>
              </a:lnSpc>
              <a:buNone/>
            </a:pPr>
            <a:r>
              <a:rPr lang="en-US" sz="3188" dirty="0">
                <a:solidFill>
                  <a:srgbClr val="2A2921"/>
                </a:solidFill>
                <a:latin typeface="Montserrat" pitchFamily="34" charset="0"/>
                <a:ea typeface="Montserrat" pitchFamily="34" charset="-122"/>
                <a:cs typeface="Montserrat" pitchFamily="34" charset="-120"/>
              </a:rPr>
              <a:t>Key Findings: Demographics</a:t>
            </a:r>
            <a:endParaRPr lang="en-US" dirty="0"/>
          </a:p>
        </p:txBody>
      </p:sp>
      <p:sp>
        <p:nvSpPr>
          <p:cNvPr id="3" name="Object 2"/>
          <p:cNvSpPr/>
          <p:nvPr/>
        </p:nvSpPr>
        <p:spPr>
          <a:xfrm>
            <a:off x="952262" y="2465763"/>
            <a:ext cx="5446938" cy="2950970"/>
          </a:xfrm>
          <a:prstGeom prst="rect">
            <a:avLst/>
          </a:prstGeom>
          <a:noFill/>
        </p:spPr>
        <p:txBody>
          <a:bodyPr wrap="square" lIns="0" tIns="0" rIns="0" bIns="0" rtlCol="0" anchor="t"/>
          <a:lstStyle/>
          <a:p>
            <a:pPr marL="242900" indent="-242900" algn="l">
              <a:lnSpc>
                <a:spcPts val="2722"/>
              </a:lnSpc>
              <a:buSzPct val="100000"/>
              <a:buChar char="•"/>
            </a:pPr>
            <a:r>
              <a:rPr lang="en-US" sz="2160" dirty="0">
                <a:solidFill>
                  <a:srgbClr val="2A2921"/>
                </a:solidFill>
                <a:latin typeface="Montserrat" pitchFamily="34" charset="0"/>
                <a:ea typeface="Montserrat" pitchFamily="34" charset="-122"/>
                <a:cs typeface="Montserrat" pitchFamily="34" charset="-120"/>
              </a:rPr>
              <a:t>Young to Mid-Career Professionals</a:t>
            </a:r>
          </a:p>
          <a:p>
            <a:pPr lvl="1" algn="l">
              <a:lnSpc>
                <a:spcPts val="1932"/>
              </a:lnSpc>
              <a:spcBef>
                <a:spcPts val="404"/>
              </a:spcBef>
              <a:buNone/>
            </a:pPr>
            <a:r>
              <a:rPr lang="en-US" sz="1380" dirty="0">
                <a:solidFill>
                  <a:srgbClr val="5A5A4C"/>
                </a:solidFill>
                <a:latin typeface="Montserrat" pitchFamily="34" charset="0"/>
                <a:ea typeface="Montserrat" pitchFamily="34" charset="-122"/>
                <a:cs typeface="Montserrat" pitchFamily="34" charset="-120"/>
              </a:rPr>
              <a:t>The majority of respondents are in the 25-34 and 35-44 age groups, indicating a predominance of young to mid-career professionals.</a:t>
            </a:r>
          </a:p>
          <a:p>
            <a:pPr marL="242900" indent="-242900" algn="l">
              <a:lnSpc>
                <a:spcPts val="2722"/>
              </a:lnSpc>
              <a:spcBef>
                <a:spcPts val="2609"/>
              </a:spcBef>
              <a:buSzPct val="100000"/>
              <a:buChar char="•"/>
            </a:pPr>
            <a:r>
              <a:rPr lang="en-US" sz="2160" dirty="0">
                <a:solidFill>
                  <a:srgbClr val="2A2921"/>
                </a:solidFill>
                <a:latin typeface="Montserrat" pitchFamily="34" charset="0"/>
                <a:ea typeface="Montserrat" pitchFamily="34" charset="-122"/>
                <a:cs typeface="Montserrat" pitchFamily="34" charset="-120"/>
              </a:rPr>
              <a:t>Higher Education Background</a:t>
            </a:r>
          </a:p>
          <a:p>
            <a:pPr lvl="1" algn="l">
              <a:lnSpc>
                <a:spcPts val="1932"/>
              </a:lnSpc>
              <a:spcBef>
                <a:spcPts val="404"/>
              </a:spcBef>
              <a:buNone/>
            </a:pPr>
            <a:r>
              <a:rPr lang="en-US" sz="1380" dirty="0">
                <a:solidFill>
                  <a:srgbClr val="5A5A4C"/>
                </a:solidFill>
                <a:latin typeface="Montserrat" pitchFamily="34" charset="0"/>
                <a:ea typeface="Montserrat" pitchFamily="34" charset="-122"/>
                <a:cs typeface="Montserrat" pitchFamily="34" charset="-120"/>
              </a:rPr>
              <a:t>Most respondents hold a bachelor's or master's degree, suggesting a highly educated developer community.</a:t>
            </a:r>
            <a:endParaRPr lang="en-US" dirty="0"/>
          </a:p>
        </p:txBody>
      </p:sp>
      <p:sp>
        <p:nvSpPr>
          <p:cNvPr id="4" name="Object 3"/>
          <p:cNvSpPr/>
          <p:nvPr/>
        </p:nvSpPr>
        <p:spPr>
          <a:xfrm>
            <a:off x="6284928" y="2465763"/>
            <a:ext cx="5446938" cy="1379143"/>
          </a:xfrm>
          <a:prstGeom prst="rect">
            <a:avLst/>
          </a:prstGeom>
          <a:noFill/>
        </p:spPr>
        <p:txBody>
          <a:bodyPr wrap="square" lIns="0" tIns="0" rIns="0" bIns="0" rtlCol="0" anchor="t"/>
          <a:lstStyle/>
          <a:p>
            <a:pPr marL="242900" indent="-242900" algn="l">
              <a:lnSpc>
                <a:spcPts val="2722"/>
              </a:lnSpc>
              <a:buSzPct val="100000"/>
              <a:buChar char="•"/>
            </a:pPr>
            <a:r>
              <a:rPr lang="en-US" sz="2160" dirty="0">
                <a:solidFill>
                  <a:srgbClr val="2A2921"/>
                </a:solidFill>
                <a:latin typeface="Montserrat" pitchFamily="34" charset="0"/>
                <a:ea typeface="Montserrat" pitchFamily="34" charset="-122"/>
                <a:cs typeface="Montserrat" pitchFamily="34" charset="-120"/>
              </a:rPr>
              <a:t>Prominent Geographies</a:t>
            </a:r>
          </a:p>
          <a:p>
            <a:pPr lvl="1" algn="l">
              <a:lnSpc>
                <a:spcPts val="1932"/>
              </a:lnSpc>
              <a:spcBef>
                <a:spcPts val="404"/>
              </a:spcBef>
              <a:buNone/>
            </a:pPr>
            <a:r>
              <a:rPr lang="en-US" sz="1380" dirty="0">
                <a:solidFill>
                  <a:srgbClr val="5A5A4C"/>
                </a:solidFill>
                <a:latin typeface="Montserrat" pitchFamily="34" charset="0"/>
                <a:ea typeface="Montserrat" pitchFamily="34" charset="-122"/>
                <a:cs typeface="Montserrat" pitchFamily="34" charset="-120"/>
              </a:rPr>
              <a:t>The largest number of respondents are from the United States and India, indicating these as significant hubs for the surveyed developer community.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18" name="Rectangle 17">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AE"/>
            </a:p>
          </p:txBody>
        </p:sp>
        <p:sp>
          <p:nvSpPr>
            <p:cNvPr id="19"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0"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1" name="Rectangle 20">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AE"/>
            </a:p>
          </p:txBody>
        </p:sp>
        <p:sp>
          <p:nvSpPr>
            <p:cNvPr id="22"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3"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4"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5"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6"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7"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8"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9"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30"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31"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32"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33"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34"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35"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36"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37"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38"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39"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40"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41"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42"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43"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44"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45"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46"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47"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48"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49"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50"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51"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grpSp>
      <p:sp>
        <p:nvSpPr>
          <p:cNvPr id="53"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olorful circle with numbers and text&#10;&#10;AI-generated content may be incorrect.">
            <a:extLst>
              <a:ext uri="{FF2B5EF4-FFF2-40B4-BE49-F238E27FC236}">
                <a16:creationId xmlns:a16="http://schemas.microsoft.com/office/drawing/2014/main" id="{8BBCB386-49BF-1325-EB23-CC6C57DA2B7A}"/>
              </a:ext>
            </a:extLst>
          </p:cNvPr>
          <p:cNvPicPr>
            <a:picLocks noChangeAspect="1"/>
          </p:cNvPicPr>
          <p:nvPr/>
        </p:nvPicPr>
        <p:blipFill>
          <a:blip r:embed="rId3"/>
          <a:srcRect t="10825" r="1" b="3511"/>
          <a:stretch/>
        </p:blipFill>
        <p:spPr>
          <a:xfrm>
            <a:off x="2333412" y="1342147"/>
            <a:ext cx="8723567" cy="4166214"/>
          </a:xfrm>
          <a:prstGeom prst="rect">
            <a:avLst/>
          </a:prstGeom>
        </p:spPr>
      </p:pic>
    </p:spTree>
    <p:extLst>
      <p:ext uri="{BB962C8B-B14F-4D97-AF65-F5344CB8AC3E}">
        <p14:creationId xmlns:p14="http://schemas.microsoft.com/office/powerpoint/2010/main" val="1530753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E3E5A37D-F1C4-4145-9085-A0A5A9951D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useBgFill="1">
        <p:nvSpPr>
          <p:cNvPr id="10" name="Rectangle 9">
            <a:extLst>
              <a:ext uri="{FF2B5EF4-FFF2-40B4-BE49-F238E27FC236}">
                <a16:creationId xmlns:a16="http://schemas.microsoft.com/office/drawing/2014/main" id="{392C7167-368D-444E-9E47-2E8891515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Diagonal Corner Rectangle 6">
            <a:extLst>
              <a:ext uri="{FF2B5EF4-FFF2-40B4-BE49-F238E27FC236}">
                <a16:creationId xmlns:a16="http://schemas.microsoft.com/office/drawing/2014/main" id="{F2748E73-80C5-425F-913B-7742A712C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EC8459A0-4A67-4667-8375-3C1891D63C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15" name="Rectangle 14">
              <a:extLst>
                <a:ext uri="{FF2B5EF4-FFF2-40B4-BE49-F238E27FC236}">
                  <a16:creationId xmlns:a16="http://schemas.microsoft.com/office/drawing/2014/main" id="{504FC121-DD1C-42A3-8F46-7B66D4FB2D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AE"/>
            </a:p>
          </p:txBody>
        </p:sp>
        <p:sp>
          <p:nvSpPr>
            <p:cNvPr id="16" name="Freeform 6">
              <a:extLst>
                <a:ext uri="{FF2B5EF4-FFF2-40B4-BE49-F238E27FC236}">
                  <a16:creationId xmlns:a16="http://schemas.microsoft.com/office/drawing/2014/main" id="{F347BD5B-E7F7-42FE-8415-821E0F5D50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7" name="Freeform 7">
              <a:extLst>
                <a:ext uri="{FF2B5EF4-FFF2-40B4-BE49-F238E27FC236}">
                  <a16:creationId xmlns:a16="http://schemas.microsoft.com/office/drawing/2014/main" id="{DBF7E89B-D667-41E9-B91C-82C84F775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8" name="Rectangle 17">
              <a:extLst>
                <a:ext uri="{FF2B5EF4-FFF2-40B4-BE49-F238E27FC236}">
                  <a16:creationId xmlns:a16="http://schemas.microsoft.com/office/drawing/2014/main" id="{384697C2-C67C-40B8-8AB5-64BA0855BA0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AE"/>
            </a:p>
          </p:txBody>
        </p:sp>
        <p:sp>
          <p:nvSpPr>
            <p:cNvPr id="19" name="Freeform 9">
              <a:extLst>
                <a:ext uri="{FF2B5EF4-FFF2-40B4-BE49-F238E27FC236}">
                  <a16:creationId xmlns:a16="http://schemas.microsoft.com/office/drawing/2014/main" id="{62248432-9BC6-49AA-8170-93E7B544A3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0" name="Freeform 10">
              <a:extLst>
                <a:ext uri="{FF2B5EF4-FFF2-40B4-BE49-F238E27FC236}">
                  <a16:creationId xmlns:a16="http://schemas.microsoft.com/office/drawing/2014/main" id="{AB1EC22E-A4E2-40C5-822E-C44162C19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1" name="Freeform 11">
              <a:extLst>
                <a:ext uri="{FF2B5EF4-FFF2-40B4-BE49-F238E27FC236}">
                  <a16:creationId xmlns:a16="http://schemas.microsoft.com/office/drawing/2014/main" id="{0FB86F8F-0996-471C-B2CB-EA73B713BC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2" name="Freeform 12">
              <a:extLst>
                <a:ext uri="{FF2B5EF4-FFF2-40B4-BE49-F238E27FC236}">
                  <a16:creationId xmlns:a16="http://schemas.microsoft.com/office/drawing/2014/main" id="{68558584-C3BC-439A-94D0-AC7258BBCB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3" name="Freeform 13">
              <a:extLst>
                <a:ext uri="{FF2B5EF4-FFF2-40B4-BE49-F238E27FC236}">
                  <a16:creationId xmlns:a16="http://schemas.microsoft.com/office/drawing/2014/main" id="{61C9978A-EC3E-429A-A984-A054F6060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4" name="Freeform 14">
              <a:extLst>
                <a:ext uri="{FF2B5EF4-FFF2-40B4-BE49-F238E27FC236}">
                  <a16:creationId xmlns:a16="http://schemas.microsoft.com/office/drawing/2014/main" id="{D4899F73-4FB6-4D9D-B775-C922AD2FE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5" name="Freeform 15">
              <a:extLst>
                <a:ext uri="{FF2B5EF4-FFF2-40B4-BE49-F238E27FC236}">
                  <a16:creationId xmlns:a16="http://schemas.microsoft.com/office/drawing/2014/main" id="{4FC63266-65BB-4ED1-BF70-4B6426F37A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6" name="Freeform 16">
              <a:extLst>
                <a:ext uri="{FF2B5EF4-FFF2-40B4-BE49-F238E27FC236}">
                  <a16:creationId xmlns:a16="http://schemas.microsoft.com/office/drawing/2014/main" id="{FAADEE34-87D6-49F7-BD7C-6E9B4A15C2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7" name="Freeform 17">
              <a:extLst>
                <a:ext uri="{FF2B5EF4-FFF2-40B4-BE49-F238E27FC236}">
                  <a16:creationId xmlns:a16="http://schemas.microsoft.com/office/drawing/2014/main" id="{EEF15212-62A9-4C7D-8E44-A8EE702C2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8" name="Freeform 18">
              <a:extLst>
                <a:ext uri="{FF2B5EF4-FFF2-40B4-BE49-F238E27FC236}">
                  <a16:creationId xmlns:a16="http://schemas.microsoft.com/office/drawing/2014/main" id="{AA9CD605-9A47-422D-B59B-EF520819CA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9" name="Freeform 19">
              <a:extLst>
                <a:ext uri="{FF2B5EF4-FFF2-40B4-BE49-F238E27FC236}">
                  <a16:creationId xmlns:a16="http://schemas.microsoft.com/office/drawing/2014/main" id="{84697520-ED42-45DF-808D-08406E6D71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30" name="Freeform 20">
              <a:extLst>
                <a:ext uri="{FF2B5EF4-FFF2-40B4-BE49-F238E27FC236}">
                  <a16:creationId xmlns:a16="http://schemas.microsoft.com/office/drawing/2014/main" id="{5B77A4A4-2564-4FCD-AAB6-EF5928FC0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31" name="Freeform 21">
              <a:extLst>
                <a:ext uri="{FF2B5EF4-FFF2-40B4-BE49-F238E27FC236}">
                  <a16:creationId xmlns:a16="http://schemas.microsoft.com/office/drawing/2014/main" id="{FBA27082-4F5A-4B4B-9E9F-08D99C377C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32" name="Freeform 24">
              <a:extLst>
                <a:ext uri="{FF2B5EF4-FFF2-40B4-BE49-F238E27FC236}">
                  <a16:creationId xmlns:a16="http://schemas.microsoft.com/office/drawing/2014/main" id="{F9FB517D-15AF-4171-A924-F788CCD86D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33" name="Freeform 25">
              <a:extLst>
                <a:ext uri="{FF2B5EF4-FFF2-40B4-BE49-F238E27FC236}">
                  <a16:creationId xmlns:a16="http://schemas.microsoft.com/office/drawing/2014/main" id="{5A4DA561-E7F6-472E-BFF7-56F5699D0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34" name="Freeform 26">
              <a:extLst>
                <a:ext uri="{FF2B5EF4-FFF2-40B4-BE49-F238E27FC236}">
                  <a16:creationId xmlns:a16="http://schemas.microsoft.com/office/drawing/2014/main" id="{4116AD74-7050-406D-B9C6-0E093DE25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35" name="Freeform 27">
              <a:extLst>
                <a:ext uri="{FF2B5EF4-FFF2-40B4-BE49-F238E27FC236}">
                  <a16:creationId xmlns:a16="http://schemas.microsoft.com/office/drawing/2014/main" id="{39704B7F-8302-4393-87BA-5FE1F1D53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36" name="Freeform 28">
              <a:extLst>
                <a:ext uri="{FF2B5EF4-FFF2-40B4-BE49-F238E27FC236}">
                  <a16:creationId xmlns:a16="http://schemas.microsoft.com/office/drawing/2014/main" id="{327F5C12-23E8-4541-978B-A3FFC6C38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37" name="Freeform 29">
              <a:extLst>
                <a:ext uri="{FF2B5EF4-FFF2-40B4-BE49-F238E27FC236}">
                  <a16:creationId xmlns:a16="http://schemas.microsoft.com/office/drawing/2014/main" id="{457E0D75-3FEF-4F4D-B77A-61B2EE068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38" name="Freeform 36">
              <a:extLst>
                <a:ext uri="{FF2B5EF4-FFF2-40B4-BE49-F238E27FC236}">
                  <a16:creationId xmlns:a16="http://schemas.microsoft.com/office/drawing/2014/main" id="{1771F493-916F-4369-AB59-3959D6FFE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39" name="Freeform 37">
              <a:extLst>
                <a:ext uri="{FF2B5EF4-FFF2-40B4-BE49-F238E27FC236}">
                  <a16:creationId xmlns:a16="http://schemas.microsoft.com/office/drawing/2014/main" id="{C3BC1B88-E51E-4022-866F-91F3DA2F71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40" name="Freeform 38">
              <a:extLst>
                <a:ext uri="{FF2B5EF4-FFF2-40B4-BE49-F238E27FC236}">
                  <a16:creationId xmlns:a16="http://schemas.microsoft.com/office/drawing/2014/main" id="{AA772B23-B946-4213-92DD-12C4DAEBC6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41" name="Freeform 39">
              <a:extLst>
                <a:ext uri="{FF2B5EF4-FFF2-40B4-BE49-F238E27FC236}">
                  <a16:creationId xmlns:a16="http://schemas.microsoft.com/office/drawing/2014/main" id="{82847A30-DCA3-4885-8D66-D6351398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42" name="Freeform 40">
              <a:extLst>
                <a:ext uri="{FF2B5EF4-FFF2-40B4-BE49-F238E27FC236}">
                  <a16:creationId xmlns:a16="http://schemas.microsoft.com/office/drawing/2014/main" id="{DFF0EA02-510D-4D5F-89CE-440F347005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43" name="Freeform 41">
              <a:extLst>
                <a:ext uri="{FF2B5EF4-FFF2-40B4-BE49-F238E27FC236}">
                  <a16:creationId xmlns:a16="http://schemas.microsoft.com/office/drawing/2014/main" id="{095A6A1F-4881-4C5A-931E-BB6A7786C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44" name="Freeform 42">
              <a:extLst>
                <a:ext uri="{FF2B5EF4-FFF2-40B4-BE49-F238E27FC236}">
                  <a16:creationId xmlns:a16="http://schemas.microsoft.com/office/drawing/2014/main" id="{92BA463E-7556-418B-A878-F7672ECA04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45" name="Freeform 43">
              <a:extLst>
                <a:ext uri="{FF2B5EF4-FFF2-40B4-BE49-F238E27FC236}">
                  <a16:creationId xmlns:a16="http://schemas.microsoft.com/office/drawing/2014/main" id="{19E413E4-DE86-45D9-9F12-DE8751C98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46" name="Freeform 44">
              <a:extLst>
                <a:ext uri="{FF2B5EF4-FFF2-40B4-BE49-F238E27FC236}">
                  <a16:creationId xmlns:a16="http://schemas.microsoft.com/office/drawing/2014/main" id="{99DD4B37-45ED-49ED-A184-E756E5375E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47" name="Freeform 57">
              <a:extLst>
                <a:ext uri="{FF2B5EF4-FFF2-40B4-BE49-F238E27FC236}">
                  <a16:creationId xmlns:a16="http://schemas.microsoft.com/office/drawing/2014/main" id="{8F64D9A0-F049-4558-81E6-A56D96384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48" name="Freeform 58">
              <a:extLst>
                <a:ext uri="{FF2B5EF4-FFF2-40B4-BE49-F238E27FC236}">
                  <a16:creationId xmlns:a16="http://schemas.microsoft.com/office/drawing/2014/main" id="{07949EC0-5240-45A7-A771-003EF95D36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grpSp>
      <p:pic>
        <p:nvPicPr>
          <p:cNvPr id="3" name="Picture 2" descr="A graph with colorful circles&#10;&#10;AI-generated content may be incorrect.">
            <a:extLst>
              <a:ext uri="{FF2B5EF4-FFF2-40B4-BE49-F238E27FC236}">
                <a16:creationId xmlns:a16="http://schemas.microsoft.com/office/drawing/2014/main" id="{B1215569-348C-2216-0D9A-D51BE4510296}"/>
              </a:ext>
            </a:extLst>
          </p:cNvPr>
          <p:cNvPicPr>
            <a:picLocks noChangeAspect="1"/>
          </p:cNvPicPr>
          <p:nvPr/>
        </p:nvPicPr>
        <p:blipFill>
          <a:blip r:embed="rId4"/>
          <a:srcRect t="5883"/>
          <a:stretch/>
        </p:blipFill>
        <p:spPr>
          <a:xfrm>
            <a:off x="2333412" y="1136606"/>
            <a:ext cx="8723567" cy="4577297"/>
          </a:xfrm>
          <a:prstGeom prst="rect">
            <a:avLst/>
          </a:prstGeom>
        </p:spPr>
      </p:pic>
    </p:spTree>
    <p:extLst>
      <p:ext uri="{BB962C8B-B14F-4D97-AF65-F5344CB8AC3E}">
        <p14:creationId xmlns:p14="http://schemas.microsoft.com/office/powerpoint/2010/main" val="3398614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705E34FB-F15B-4B97-A591-8EE92E5FAE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0" name="Round Diagonal Corner Rectangle 6">
            <a:extLst>
              <a:ext uri="{FF2B5EF4-FFF2-40B4-BE49-F238E27FC236}">
                <a16:creationId xmlns:a16="http://schemas.microsoft.com/office/drawing/2014/main" id="{1E43660D-412A-41EF-9745-E92C0AC604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colorful circles&#10;&#10;AI-generated content may be incorrect.">
            <a:extLst>
              <a:ext uri="{FF2B5EF4-FFF2-40B4-BE49-F238E27FC236}">
                <a16:creationId xmlns:a16="http://schemas.microsoft.com/office/drawing/2014/main" id="{533DEEB2-C7C6-562A-4D44-FF3993E9546B}"/>
              </a:ext>
            </a:extLst>
          </p:cNvPr>
          <p:cNvPicPr>
            <a:picLocks noChangeAspect="1"/>
          </p:cNvPicPr>
          <p:nvPr/>
        </p:nvPicPr>
        <p:blipFill>
          <a:blip r:embed="rId4"/>
          <a:srcRect t="11092" r="1" b="3244"/>
          <a:stretch/>
        </p:blipFill>
        <p:spPr>
          <a:xfrm>
            <a:off x="1302278" y="1136606"/>
            <a:ext cx="9584265" cy="4577297"/>
          </a:xfrm>
          <a:prstGeom prst="rect">
            <a:avLst/>
          </a:prstGeom>
        </p:spPr>
      </p:pic>
    </p:spTree>
    <p:extLst>
      <p:ext uri="{BB962C8B-B14F-4D97-AF65-F5344CB8AC3E}">
        <p14:creationId xmlns:p14="http://schemas.microsoft.com/office/powerpoint/2010/main" val="4270971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903187AD-AE99-9210-6872-3F8D7138966F}"/>
            </a:ext>
          </a:extLst>
        </p:cNvPr>
        <p:cNvGrpSpPr/>
        <p:nvPr/>
      </p:nvGrpSpPr>
      <p:grpSpPr>
        <a:xfrm>
          <a:off x="0" y="0"/>
          <a:ext cx="0" cy="0"/>
          <a:chOff x="0" y="0"/>
          <a:chExt cx="0" cy="0"/>
        </a:xfrm>
      </p:grpSpPr>
      <p:pic>
        <p:nvPicPr>
          <p:cNvPr id="8" name="Picture 2">
            <a:extLst>
              <a:ext uri="{FF2B5EF4-FFF2-40B4-BE49-F238E27FC236}">
                <a16:creationId xmlns:a16="http://schemas.microsoft.com/office/drawing/2014/main" id="{4788AE6B-995B-F258-BB9A-F993DFF72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0" name="Round Diagonal Corner Rectangle 6">
            <a:extLst>
              <a:ext uri="{FF2B5EF4-FFF2-40B4-BE49-F238E27FC236}">
                <a16:creationId xmlns:a16="http://schemas.microsoft.com/office/drawing/2014/main" id="{C451110A-A6A5-AD17-472C-5D60E930B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F048B84-6518-B439-C4BA-7DD591601346}"/>
              </a:ext>
            </a:extLst>
          </p:cNvPr>
          <p:cNvPicPr>
            <a:picLocks noChangeAspect="1"/>
          </p:cNvPicPr>
          <p:nvPr/>
        </p:nvPicPr>
        <p:blipFill>
          <a:blip r:embed="rId4"/>
          <a:srcRect t="7199" b="7199"/>
          <a:stretch/>
        </p:blipFill>
        <p:spPr>
          <a:xfrm>
            <a:off x="1302278" y="1136606"/>
            <a:ext cx="9584265" cy="4577297"/>
          </a:xfrm>
          <a:prstGeom prst="rect">
            <a:avLst/>
          </a:prstGeom>
        </p:spPr>
      </p:pic>
    </p:spTree>
    <p:extLst>
      <p:ext uri="{BB962C8B-B14F-4D97-AF65-F5344CB8AC3E}">
        <p14:creationId xmlns:p14="http://schemas.microsoft.com/office/powerpoint/2010/main" val="5025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0" y="362901"/>
            <a:ext cx="12188952" cy="509906"/>
          </a:xfrm>
          <a:prstGeom prst="rect">
            <a:avLst/>
          </a:prstGeom>
          <a:noFill/>
        </p:spPr>
        <p:txBody>
          <a:bodyPr wrap="square" lIns="0" tIns="0" rIns="0" bIns="0" rtlCol="0" anchor="t"/>
          <a:lstStyle/>
          <a:p>
            <a:pPr algn="ctr">
              <a:lnSpc>
                <a:spcPts val="4016"/>
              </a:lnSpc>
              <a:buNone/>
            </a:pPr>
            <a:r>
              <a:rPr lang="en-US" sz="3188" dirty="0">
                <a:solidFill>
                  <a:srgbClr val="2A2921"/>
                </a:solidFill>
                <a:latin typeface="Montserrat" pitchFamily="34" charset="0"/>
                <a:ea typeface="Montserrat" pitchFamily="34" charset="-122"/>
                <a:cs typeface="Montserrat" pitchFamily="34" charset="-120"/>
              </a:rPr>
              <a:t>Project Overview</a:t>
            </a:r>
            <a:endParaRPr lang="en-US" dirty="0"/>
          </a:p>
        </p:txBody>
      </p:sp>
      <p:pic>
        <p:nvPicPr>
          <p:cNvPr id="3" name="Object 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0787" y="2397466"/>
            <a:ext cx="752287" cy="638015"/>
          </a:xfrm>
          <a:prstGeom prst="rect">
            <a:avLst/>
          </a:prstGeom>
        </p:spPr>
      </p:pic>
      <p:sp>
        <p:nvSpPr>
          <p:cNvPr id="4" name="Object 3"/>
          <p:cNvSpPr/>
          <p:nvPr/>
        </p:nvSpPr>
        <p:spPr>
          <a:xfrm>
            <a:off x="440897" y="3526940"/>
            <a:ext cx="3498610" cy="460657"/>
          </a:xfrm>
          <a:prstGeom prst="rect">
            <a:avLst/>
          </a:prstGeom>
          <a:noFill/>
        </p:spPr>
        <p:txBody>
          <a:bodyPr wrap="square" lIns="0" tIns="0" rIns="0" bIns="0" rtlCol="0" anchor="t"/>
          <a:lstStyle/>
          <a:p>
            <a:pPr algn="ctr">
              <a:lnSpc>
                <a:spcPts val="1814"/>
              </a:lnSpc>
              <a:buNone/>
            </a:pPr>
            <a:r>
              <a:rPr lang="en-US" sz="1440" dirty="0">
                <a:solidFill>
                  <a:srgbClr val="2A2921"/>
                </a:solidFill>
                <a:latin typeface="Montserrat" pitchFamily="34" charset="0"/>
                <a:ea typeface="Montserrat" pitchFamily="34" charset="-122"/>
                <a:cs typeface="Montserrat" pitchFamily="34" charset="-120"/>
              </a:rPr>
              <a:t>Analyze Stack Overflow Developer Survey Data</a:t>
            </a:r>
            <a:endParaRPr lang="en-US" dirty="0"/>
          </a:p>
        </p:txBody>
      </p:sp>
      <p:sp>
        <p:nvSpPr>
          <p:cNvPr id="5" name="Object 4"/>
          <p:cNvSpPr/>
          <p:nvPr/>
        </p:nvSpPr>
        <p:spPr>
          <a:xfrm>
            <a:off x="440897" y="4073449"/>
            <a:ext cx="3498610" cy="639652"/>
          </a:xfrm>
          <a:prstGeom prst="rect">
            <a:avLst/>
          </a:prstGeom>
          <a:noFill/>
        </p:spPr>
        <p:txBody>
          <a:bodyPr wrap="square" lIns="0" tIns="0" rIns="0" bIns="0" rtlCol="0" anchor="t"/>
          <a:lstStyle/>
          <a:p>
            <a:pPr algn="ctr">
              <a:lnSpc>
                <a:spcPts val="1680"/>
              </a:lnSpc>
              <a:spcBef>
                <a:spcPts val="663"/>
              </a:spcBef>
              <a:buNone/>
            </a:pPr>
            <a:r>
              <a:rPr lang="en-US" sz="1200" dirty="0">
                <a:solidFill>
                  <a:srgbClr val="5A5A4C"/>
                </a:solidFill>
                <a:latin typeface="Montserrat" pitchFamily="34" charset="0"/>
                <a:ea typeface="Montserrat" pitchFamily="34" charset="-122"/>
                <a:cs typeface="Montserrat" pitchFamily="34" charset="-120"/>
              </a:rPr>
              <a:t>This project explores the global developer community through the lens of the Stack Overflow Developer Survey.</a:t>
            </a:r>
            <a:endParaRPr lang="en-US" dirty="0"/>
          </a:p>
        </p:txBody>
      </p:sp>
      <p:pic>
        <p:nvPicPr>
          <p:cNvPr id="6" name="Object 5"/>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28514" y="2375149"/>
            <a:ext cx="876081" cy="695151"/>
          </a:xfrm>
          <a:prstGeom prst="rect">
            <a:avLst/>
          </a:prstGeom>
        </p:spPr>
      </p:pic>
      <p:sp>
        <p:nvSpPr>
          <p:cNvPr id="7" name="Object 6"/>
          <p:cNvSpPr/>
          <p:nvPr/>
        </p:nvSpPr>
        <p:spPr>
          <a:xfrm>
            <a:off x="4208997" y="3526940"/>
            <a:ext cx="3770957" cy="460657"/>
          </a:xfrm>
          <a:prstGeom prst="rect">
            <a:avLst/>
          </a:prstGeom>
          <a:noFill/>
        </p:spPr>
        <p:txBody>
          <a:bodyPr wrap="square" lIns="0" tIns="0" rIns="0" bIns="0" rtlCol="0" anchor="t"/>
          <a:lstStyle/>
          <a:p>
            <a:pPr algn="ctr">
              <a:lnSpc>
                <a:spcPts val="1814"/>
              </a:lnSpc>
              <a:buNone/>
            </a:pPr>
            <a:r>
              <a:rPr lang="en-US" sz="1440" dirty="0">
                <a:solidFill>
                  <a:srgbClr val="2A2921"/>
                </a:solidFill>
                <a:latin typeface="Montserrat" pitchFamily="34" charset="0"/>
                <a:ea typeface="Montserrat" pitchFamily="34" charset="-122"/>
                <a:cs typeface="Montserrat" pitchFamily="34" charset="-120"/>
              </a:rPr>
              <a:t>Identify Trends in Programming Languages, Databases, and IDEs</a:t>
            </a:r>
            <a:endParaRPr lang="en-US" dirty="0"/>
          </a:p>
        </p:txBody>
      </p:sp>
      <p:sp>
        <p:nvSpPr>
          <p:cNvPr id="8" name="Object 7"/>
          <p:cNvSpPr/>
          <p:nvPr/>
        </p:nvSpPr>
        <p:spPr>
          <a:xfrm>
            <a:off x="4208997" y="4073449"/>
            <a:ext cx="3770957" cy="639652"/>
          </a:xfrm>
          <a:prstGeom prst="rect">
            <a:avLst/>
          </a:prstGeom>
          <a:noFill/>
        </p:spPr>
        <p:txBody>
          <a:bodyPr wrap="square" lIns="0" tIns="0" rIns="0" bIns="0" rtlCol="0" anchor="t"/>
          <a:lstStyle/>
          <a:p>
            <a:pPr algn="ctr">
              <a:lnSpc>
                <a:spcPts val="1680"/>
              </a:lnSpc>
              <a:spcBef>
                <a:spcPts val="663"/>
              </a:spcBef>
              <a:buNone/>
            </a:pPr>
            <a:r>
              <a:rPr lang="en-US" sz="1200" dirty="0">
                <a:solidFill>
                  <a:srgbClr val="5A5A4C"/>
                </a:solidFill>
                <a:latin typeface="Montserrat" pitchFamily="34" charset="0"/>
                <a:ea typeface="Montserrat" pitchFamily="34" charset="-122"/>
                <a:cs typeface="Montserrat" pitchFamily="34" charset="-120"/>
              </a:rPr>
              <a:t>The primary objective is to uncover the latest developments and rising demands in the technology landscape.</a:t>
            </a:r>
            <a:endParaRPr lang="en-US" dirty="0"/>
          </a:p>
        </p:txBody>
      </p:sp>
      <p:pic>
        <p:nvPicPr>
          <p:cNvPr id="9" name="Object 8"/>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73729" y="2340008"/>
            <a:ext cx="647538" cy="876081"/>
          </a:xfrm>
          <a:prstGeom prst="rect">
            <a:avLst/>
          </a:prstGeom>
        </p:spPr>
      </p:pic>
      <p:sp>
        <p:nvSpPr>
          <p:cNvPr id="10" name="Object 9"/>
          <p:cNvSpPr/>
          <p:nvPr/>
        </p:nvSpPr>
        <p:spPr>
          <a:xfrm>
            <a:off x="8176120" y="3526940"/>
            <a:ext cx="3645258" cy="230328"/>
          </a:xfrm>
          <a:prstGeom prst="rect">
            <a:avLst/>
          </a:prstGeom>
          <a:noFill/>
        </p:spPr>
        <p:txBody>
          <a:bodyPr wrap="square" lIns="0" tIns="0" rIns="0" bIns="0" rtlCol="0" anchor="t"/>
          <a:lstStyle/>
          <a:p>
            <a:pPr algn="ctr">
              <a:lnSpc>
                <a:spcPts val="1814"/>
              </a:lnSpc>
              <a:buNone/>
            </a:pPr>
            <a:r>
              <a:rPr lang="en-US" sz="1440" dirty="0">
                <a:solidFill>
                  <a:srgbClr val="2A2921"/>
                </a:solidFill>
                <a:latin typeface="Montserrat" pitchFamily="34" charset="0"/>
                <a:ea typeface="Montserrat" pitchFamily="34" charset="-122"/>
                <a:cs typeface="Montserrat" pitchFamily="34" charset="-120"/>
              </a:rPr>
              <a:t>Explore Respondent Demographics</a:t>
            </a:r>
            <a:endParaRPr lang="en-US" dirty="0"/>
          </a:p>
        </p:txBody>
      </p:sp>
      <p:sp>
        <p:nvSpPr>
          <p:cNvPr id="11" name="Object 10"/>
          <p:cNvSpPr/>
          <p:nvPr/>
        </p:nvSpPr>
        <p:spPr>
          <a:xfrm>
            <a:off x="8176120" y="3843121"/>
            <a:ext cx="3645258" cy="639652"/>
          </a:xfrm>
          <a:prstGeom prst="rect">
            <a:avLst/>
          </a:prstGeom>
          <a:noFill/>
        </p:spPr>
        <p:txBody>
          <a:bodyPr wrap="square" lIns="0" tIns="0" rIns="0" bIns="0" rtlCol="0" anchor="t"/>
          <a:lstStyle/>
          <a:p>
            <a:pPr algn="ctr">
              <a:lnSpc>
                <a:spcPts val="1680"/>
              </a:lnSpc>
              <a:spcBef>
                <a:spcPts val="663"/>
              </a:spcBef>
              <a:buNone/>
            </a:pPr>
            <a:r>
              <a:rPr lang="en-US" sz="1200" dirty="0">
                <a:solidFill>
                  <a:srgbClr val="5A5A4C"/>
                </a:solidFill>
                <a:latin typeface="Montserrat" pitchFamily="34" charset="0"/>
                <a:ea typeface="Montserrat" pitchFamily="34" charset="-122"/>
                <a:cs typeface="Montserrat" pitchFamily="34" charset="-120"/>
              </a:rPr>
              <a:t>The analysis dives into the age, education level, and geographical distribution of the survey participants.</a:t>
            </a:r>
            <a:endParaRPr lang="en-US" dirty="0"/>
          </a:p>
        </p:txBody>
      </p:sp>
      <p:sp>
        <p:nvSpPr>
          <p:cNvPr id="12" name="Object 11"/>
          <p:cNvSpPr/>
          <p:nvPr/>
        </p:nvSpPr>
        <p:spPr>
          <a:xfrm>
            <a:off x="0" y="5637390"/>
            <a:ext cx="12188952" cy="1218895"/>
          </a:xfrm>
          <a:prstGeom prst="rect">
            <a:avLst/>
          </a:prstGeom>
          <a:solidFill>
            <a:schemeClr val="bg2">
              <a:lumMod val="50000"/>
            </a:schemeClr>
          </a:solidFill>
        </p:spPr>
        <p:txBody>
          <a:bodyPr/>
          <a:lstStyle/>
          <a:p>
            <a:endParaRPr lang="en-AE" dirty="0"/>
          </a:p>
        </p:txBody>
      </p:sp>
      <p:sp>
        <p:nvSpPr>
          <p:cNvPr id="13" name="Object 12"/>
          <p:cNvSpPr/>
          <p:nvPr/>
        </p:nvSpPr>
        <p:spPr>
          <a:xfrm>
            <a:off x="404711" y="5954315"/>
            <a:ext cx="11379529" cy="575821"/>
          </a:xfrm>
          <a:prstGeom prst="rect">
            <a:avLst/>
          </a:prstGeom>
          <a:noFill/>
        </p:spPr>
        <p:txBody>
          <a:bodyPr wrap="square" lIns="0" tIns="0" rIns="0" bIns="0" rtlCol="0" anchor="ctr"/>
          <a:lstStyle/>
          <a:p>
            <a:pPr algn="ctr">
              <a:lnSpc>
                <a:spcPts val="2268"/>
              </a:lnSpc>
              <a:buNone/>
            </a:pPr>
            <a:r>
              <a:rPr lang="en-US" sz="1800" dirty="0">
                <a:solidFill>
                  <a:srgbClr val="FFFFFF"/>
                </a:solidFill>
                <a:latin typeface="Montserrat" pitchFamily="34" charset="0"/>
                <a:ea typeface="Montserrat" pitchFamily="34" charset="-122"/>
                <a:cs typeface="Montserrat" pitchFamily="34" charset="-120"/>
              </a:rPr>
              <a:t>By leveraging the insights from this comprehensive analysis, we aim to provide a deeper understanding of the evolving needs and preferences of the global developer community.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E3E5A37D-F1C4-4145-9085-A0A5A9951D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useBgFill="1">
        <p:nvSpPr>
          <p:cNvPr id="10" name="Rectangle 9">
            <a:extLst>
              <a:ext uri="{FF2B5EF4-FFF2-40B4-BE49-F238E27FC236}">
                <a16:creationId xmlns:a16="http://schemas.microsoft.com/office/drawing/2014/main" id="{392C7167-368D-444E-9E47-2E8891515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Diagonal Corner Rectangle 6">
            <a:extLst>
              <a:ext uri="{FF2B5EF4-FFF2-40B4-BE49-F238E27FC236}">
                <a16:creationId xmlns:a16="http://schemas.microsoft.com/office/drawing/2014/main" id="{F2748E73-80C5-425F-913B-7742A712C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EC8459A0-4A67-4667-8375-3C1891D63C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15" name="Rectangle 14">
              <a:extLst>
                <a:ext uri="{FF2B5EF4-FFF2-40B4-BE49-F238E27FC236}">
                  <a16:creationId xmlns:a16="http://schemas.microsoft.com/office/drawing/2014/main" id="{504FC121-DD1C-42A3-8F46-7B66D4FB2D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AE"/>
            </a:p>
          </p:txBody>
        </p:sp>
        <p:sp>
          <p:nvSpPr>
            <p:cNvPr id="16" name="Freeform 6">
              <a:extLst>
                <a:ext uri="{FF2B5EF4-FFF2-40B4-BE49-F238E27FC236}">
                  <a16:creationId xmlns:a16="http://schemas.microsoft.com/office/drawing/2014/main" id="{F347BD5B-E7F7-42FE-8415-821E0F5D50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7" name="Freeform 7">
              <a:extLst>
                <a:ext uri="{FF2B5EF4-FFF2-40B4-BE49-F238E27FC236}">
                  <a16:creationId xmlns:a16="http://schemas.microsoft.com/office/drawing/2014/main" id="{DBF7E89B-D667-41E9-B91C-82C84F775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18" name="Rectangle 17">
              <a:extLst>
                <a:ext uri="{FF2B5EF4-FFF2-40B4-BE49-F238E27FC236}">
                  <a16:creationId xmlns:a16="http://schemas.microsoft.com/office/drawing/2014/main" id="{384697C2-C67C-40B8-8AB5-64BA0855BA0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AE"/>
            </a:p>
          </p:txBody>
        </p:sp>
        <p:sp>
          <p:nvSpPr>
            <p:cNvPr id="19" name="Freeform 9">
              <a:extLst>
                <a:ext uri="{FF2B5EF4-FFF2-40B4-BE49-F238E27FC236}">
                  <a16:creationId xmlns:a16="http://schemas.microsoft.com/office/drawing/2014/main" id="{62248432-9BC6-49AA-8170-93E7B544A3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0" name="Freeform 10">
              <a:extLst>
                <a:ext uri="{FF2B5EF4-FFF2-40B4-BE49-F238E27FC236}">
                  <a16:creationId xmlns:a16="http://schemas.microsoft.com/office/drawing/2014/main" id="{AB1EC22E-A4E2-40C5-822E-C44162C19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1" name="Freeform 11">
              <a:extLst>
                <a:ext uri="{FF2B5EF4-FFF2-40B4-BE49-F238E27FC236}">
                  <a16:creationId xmlns:a16="http://schemas.microsoft.com/office/drawing/2014/main" id="{0FB86F8F-0996-471C-B2CB-EA73B713BC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2" name="Freeform 12">
              <a:extLst>
                <a:ext uri="{FF2B5EF4-FFF2-40B4-BE49-F238E27FC236}">
                  <a16:creationId xmlns:a16="http://schemas.microsoft.com/office/drawing/2014/main" id="{68558584-C3BC-439A-94D0-AC7258BBCB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3" name="Freeform 13">
              <a:extLst>
                <a:ext uri="{FF2B5EF4-FFF2-40B4-BE49-F238E27FC236}">
                  <a16:creationId xmlns:a16="http://schemas.microsoft.com/office/drawing/2014/main" id="{61C9978A-EC3E-429A-A984-A054F6060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4" name="Freeform 14">
              <a:extLst>
                <a:ext uri="{FF2B5EF4-FFF2-40B4-BE49-F238E27FC236}">
                  <a16:creationId xmlns:a16="http://schemas.microsoft.com/office/drawing/2014/main" id="{D4899F73-4FB6-4D9D-B775-C922AD2FE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5" name="Freeform 15">
              <a:extLst>
                <a:ext uri="{FF2B5EF4-FFF2-40B4-BE49-F238E27FC236}">
                  <a16:creationId xmlns:a16="http://schemas.microsoft.com/office/drawing/2014/main" id="{4FC63266-65BB-4ED1-BF70-4B6426F37A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6" name="Freeform 16">
              <a:extLst>
                <a:ext uri="{FF2B5EF4-FFF2-40B4-BE49-F238E27FC236}">
                  <a16:creationId xmlns:a16="http://schemas.microsoft.com/office/drawing/2014/main" id="{FAADEE34-87D6-49F7-BD7C-6E9B4A15C2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7" name="Freeform 17">
              <a:extLst>
                <a:ext uri="{FF2B5EF4-FFF2-40B4-BE49-F238E27FC236}">
                  <a16:creationId xmlns:a16="http://schemas.microsoft.com/office/drawing/2014/main" id="{EEF15212-62A9-4C7D-8E44-A8EE702C2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8" name="Freeform 18">
              <a:extLst>
                <a:ext uri="{FF2B5EF4-FFF2-40B4-BE49-F238E27FC236}">
                  <a16:creationId xmlns:a16="http://schemas.microsoft.com/office/drawing/2014/main" id="{AA9CD605-9A47-422D-B59B-EF520819CA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29" name="Freeform 19">
              <a:extLst>
                <a:ext uri="{FF2B5EF4-FFF2-40B4-BE49-F238E27FC236}">
                  <a16:creationId xmlns:a16="http://schemas.microsoft.com/office/drawing/2014/main" id="{84697520-ED42-45DF-808D-08406E6D71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30" name="Freeform 20">
              <a:extLst>
                <a:ext uri="{FF2B5EF4-FFF2-40B4-BE49-F238E27FC236}">
                  <a16:creationId xmlns:a16="http://schemas.microsoft.com/office/drawing/2014/main" id="{5B77A4A4-2564-4FCD-AAB6-EF5928FC0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31" name="Freeform 21">
              <a:extLst>
                <a:ext uri="{FF2B5EF4-FFF2-40B4-BE49-F238E27FC236}">
                  <a16:creationId xmlns:a16="http://schemas.microsoft.com/office/drawing/2014/main" id="{FBA27082-4F5A-4B4B-9E9F-08D99C377C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32" name="Freeform 24">
              <a:extLst>
                <a:ext uri="{FF2B5EF4-FFF2-40B4-BE49-F238E27FC236}">
                  <a16:creationId xmlns:a16="http://schemas.microsoft.com/office/drawing/2014/main" id="{F9FB517D-15AF-4171-A924-F788CCD86D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33" name="Freeform 25">
              <a:extLst>
                <a:ext uri="{FF2B5EF4-FFF2-40B4-BE49-F238E27FC236}">
                  <a16:creationId xmlns:a16="http://schemas.microsoft.com/office/drawing/2014/main" id="{5A4DA561-E7F6-472E-BFF7-56F5699D0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34" name="Freeform 26">
              <a:extLst>
                <a:ext uri="{FF2B5EF4-FFF2-40B4-BE49-F238E27FC236}">
                  <a16:creationId xmlns:a16="http://schemas.microsoft.com/office/drawing/2014/main" id="{4116AD74-7050-406D-B9C6-0E093DE25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35" name="Freeform 27">
              <a:extLst>
                <a:ext uri="{FF2B5EF4-FFF2-40B4-BE49-F238E27FC236}">
                  <a16:creationId xmlns:a16="http://schemas.microsoft.com/office/drawing/2014/main" id="{39704B7F-8302-4393-87BA-5FE1F1D53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36" name="Freeform 28">
              <a:extLst>
                <a:ext uri="{FF2B5EF4-FFF2-40B4-BE49-F238E27FC236}">
                  <a16:creationId xmlns:a16="http://schemas.microsoft.com/office/drawing/2014/main" id="{327F5C12-23E8-4541-978B-A3FFC6C38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37" name="Freeform 29">
              <a:extLst>
                <a:ext uri="{FF2B5EF4-FFF2-40B4-BE49-F238E27FC236}">
                  <a16:creationId xmlns:a16="http://schemas.microsoft.com/office/drawing/2014/main" id="{457E0D75-3FEF-4F4D-B77A-61B2EE068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38" name="Freeform 36">
              <a:extLst>
                <a:ext uri="{FF2B5EF4-FFF2-40B4-BE49-F238E27FC236}">
                  <a16:creationId xmlns:a16="http://schemas.microsoft.com/office/drawing/2014/main" id="{1771F493-916F-4369-AB59-3959D6FFE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39" name="Freeform 37">
              <a:extLst>
                <a:ext uri="{FF2B5EF4-FFF2-40B4-BE49-F238E27FC236}">
                  <a16:creationId xmlns:a16="http://schemas.microsoft.com/office/drawing/2014/main" id="{C3BC1B88-E51E-4022-866F-91F3DA2F71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40" name="Freeform 38">
              <a:extLst>
                <a:ext uri="{FF2B5EF4-FFF2-40B4-BE49-F238E27FC236}">
                  <a16:creationId xmlns:a16="http://schemas.microsoft.com/office/drawing/2014/main" id="{AA772B23-B946-4213-92DD-12C4DAEBC6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41" name="Freeform 39">
              <a:extLst>
                <a:ext uri="{FF2B5EF4-FFF2-40B4-BE49-F238E27FC236}">
                  <a16:creationId xmlns:a16="http://schemas.microsoft.com/office/drawing/2014/main" id="{82847A30-DCA3-4885-8D66-D6351398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42" name="Freeform 40">
              <a:extLst>
                <a:ext uri="{FF2B5EF4-FFF2-40B4-BE49-F238E27FC236}">
                  <a16:creationId xmlns:a16="http://schemas.microsoft.com/office/drawing/2014/main" id="{DFF0EA02-510D-4D5F-89CE-440F347005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43" name="Freeform 41">
              <a:extLst>
                <a:ext uri="{FF2B5EF4-FFF2-40B4-BE49-F238E27FC236}">
                  <a16:creationId xmlns:a16="http://schemas.microsoft.com/office/drawing/2014/main" id="{095A6A1F-4881-4C5A-931E-BB6A7786C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44" name="Freeform 42">
              <a:extLst>
                <a:ext uri="{FF2B5EF4-FFF2-40B4-BE49-F238E27FC236}">
                  <a16:creationId xmlns:a16="http://schemas.microsoft.com/office/drawing/2014/main" id="{92BA463E-7556-418B-A878-F7672ECA04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45" name="Freeform 43">
              <a:extLst>
                <a:ext uri="{FF2B5EF4-FFF2-40B4-BE49-F238E27FC236}">
                  <a16:creationId xmlns:a16="http://schemas.microsoft.com/office/drawing/2014/main" id="{19E413E4-DE86-45D9-9F12-DE8751C98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46" name="Freeform 44">
              <a:extLst>
                <a:ext uri="{FF2B5EF4-FFF2-40B4-BE49-F238E27FC236}">
                  <a16:creationId xmlns:a16="http://schemas.microsoft.com/office/drawing/2014/main" id="{99DD4B37-45ED-49ED-A184-E756E5375E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47" name="Freeform 57">
              <a:extLst>
                <a:ext uri="{FF2B5EF4-FFF2-40B4-BE49-F238E27FC236}">
                  <a16:creationId xmlns:a16="http://schemas.microsoft.com/office/drawing/2014/main" id="{8F64D9A0-F049-4558-81E6-A56D96384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sp>
          <p:nvSpPr>
            <p:cNvPr id="48" name="Freeform 58">
              <a:extLst>
                <a:ext uri="{FF2B5EF4-FFF2-40B4-BE49-F238E27FC236}">
                  <a16:creationId xmlns:a16="http://schemas.microsoft.com/office/drawing/2014/main" id="{07949EC0-5240-45A7-A771-003EF95D36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AE"/>
            </a:p>
          </p:txBody>
        </p:sp>
      </p:grpSp>
      <p:pic>
        <p:nvPicPr>
          <p:cNvPr id="3" name="Picture 2" descr="A screenshot of a computer&#10;&#10;AI-generated content may be incorrect.">
            <a:extLst>
              <a:ext uri="{FF2B5EF4-FFF2-40B4-BE49-F238E27FC236}">
                <a16:creationId xmlns:a16="http://schemas.microsoft.com/office/drawing/2014/main" id="{C5FDB2BE-5107-074A-EC65-A8F634D7439B}"/>
              </a:ext>
            </a:extLst>
          </p:cNvPr>
          <p:cNvPicPr>
            <a:picLocks noChangeAspect="1"/>
          </p:cNvPicPr>
          <p:nvPr/>
        </p:nvPicPr>
        <p:blipFill>
          <a:blip r:embed="rId4"/>
          <a:srcRect t="5883"/>
          <a:stretch/>
        </p:blipFill>
        <p:spPr>
          <a:xfrm>
            <a:off x="2333412" y="1136606"/>
            <a:ext cx="8723567" cy="4577297"/>
          </a:xfrm>
          <a:prstGeom prst="rect">
            <a:avLst/>
          </a:prstGeom>
        </p:spPr>
      </p:pic>
    </p:spTree>
    <p:extLst>
      <p:ext uri="{BB962C8B-B14F-4D97-AF65-F5344CB8AC3E}">
        <p14:creationId xmlns:p14="http://schemas.microsoft.com/office/powerpoint/2010/main" val="1943163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12">
    <p:bg>
      <p:bgPr>
        <a:solidFill>
          <a:srgbClr val="F5F5F5"/>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C1C8B1CE-D25C-D505-7F90-86FD62979D9F}"/>
              </a:ext>
            </a:extLst>
          </p:cNvPr>
          <p:cNvSpPr txBox="1"/>
          <p:nvPr/>
        </p:nvSpPr>
        <p:spPr>
          <a:xfrm>
            <a:off x="886918" y="1113558"/>
            <a:ext cx="10418164" cy="4630883"/>
          </a:xfrm>
          <a:prstGeom prst="rect">
            <a:avLst/>
          </a:prstGeom>
          <a:noFill/>
        </p:spPr>
        <p:txBody>
          <a:bodyPr wrap="square">
            <a:spAutoFit/>
          </a:bodyPr>
          <a:lstStyle/>
          <a:p>
            <a:pPr algn="just">
              <a:lnSpc>
                <a:spcPct val="107000"/>
              </a:lnSpc>
              <a:spcAft>
                <a:spcPts val="800"/>
              </a:spcAft>
            </a:pPr>
            <a:r>
              <a:rPr lang="en-AE" sz="2400" b="1" kern="100" dirty="0">
                <a:solidFill>
                  <a:schemeClr val="bg2">
                    <a:lumMod val="75000"/>
                    <a:lumOff val="25000"/>
                  </a:schemeClr>
                </a:solidFill>
                <a:effectLst/>
                <a:latin typeface="Aptos" panose="020B0004020202020204" pitchFamily="34" charset="0"/>
                <a:ea typeface="Aptos" panose="020B0004020202020204" pitchFamily="34" charset="0"/>
                <a:cs typeface="Arial" panose="020B0604020202020204" pitchFamily="34" charset="0"/>
              </a:rPr>
              <a:t>Overall Interpretation</a:t>
            </a:r>
            <a:endParaRPr lang="en-AE" sz="2400" kern="100" dirty="0">
              <a:solidFill>
                <a:schemeClr val="bg2">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en-AE" sz="2400" kern="100" dirty="0">
                <a:solidFill>
                  <a:schemeClr val="bg2">
                    <a:lumMod val="75000"/>
                    <a:lumOff val="25000"/>
                  </a:schemeClr>
                </a:solidFill>
                <a:effectLst/>
                <a:latin typeface="Aptos" panose="020B0004020202020204" pitchFamily="34" charset="0"/>
                <a:ea typeface="Aptos" panose="020B0004020202020204" pitchFamily="34" charset="0"/>
                <a:cs typeface="Arial" panose="020B0604020202020204" pitchFamily="34" charset="0"/>
              </a:rPr>
              <a:t>The age distribution shows a concentration of respondents in the 25-34 and 35-44 age groups, indicating that the majority of participants are early to mid-career professionals. This reflects the active involvement of individuals who are likely in their prime working years in the tech industry. Younger participants (18-24 years old) also form a significant portion, suggesting a continuous influx of new talent entering the field. The presence of older age groups highlights the sustained contribution of experienced professionals.</a:t>
            </a:r>
          </a:p>
          <a:p>
            <a:pPr algn="just">
              <a:lnSpc>
                <a:spcPct val="107000"/>
              </a:lnSpc>
              <a:spcAft>
                <a:spcPts val="800"/>
              </a:spcAft>
            </a:pPr>
            <a:r>
              <a:rPr lang="en-AE" sz="2400" kern="100" dirty="0">
                <a:solidFill>
                  <a:schemeClr val="bg2">
                    <a:lumMod val="75000"/>
                    <a:lumOff val="25000"/>
                  </a:schemeClr>
                </a:solidFill>
                <a:effectLst/>
                <a:latin typeface="Aptos" panose="020B0004020202020204" pitchFamily="34" charset="0"/>
                <a:ea typeface="Aptos" panose="020B0004020202020204" pitchFamily="34" charset="0"/>
                <a:cs typeface="Arial" panose="020B0604020202020204" pitchFamily="34" charset="0"/>
              </a:rPr>
              <a:t>These insights can help understand the demographic trends within the developer community and inform strategies for engaging different age groups in tech-related initiatives.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a:extLst>
            <a:ext uri="{FF2B5EF4-FFF2-40B4-BE49-F238E27FC236}">
              <a16:creationId xmlns:a16="http://schemas.microsoft.com/office/drawing/2014/main" id="{564BC22C-C008-FBC5-1266-17B7B5A33741}"/>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C168CA5A-E26D-387E-82EC-32B60CB6AF09}"/>
              </a:ext>
            </a:extLst>
          </p:cNvPr>
          <p:cNvSpPr/>
          <p:nvPr/>
        </p:nvSpPr>
        <p:spPr>
          <a:xfrm>
            <a:off x="0" y="362901"/>
            <a:ext cx="12188952" cy="509906"/>
          </a:xfrm>
          <a:prstGeom prst="rect">
            <a:avLst/>
          </a:prstGeom>
          <a:noFill/>
        </p:spPr>
        <p:txBody>
          <a:bodyPr wrap="square" lIns="0" tIns="0" rIns="0" bIns="0" rtlCol="0" anchor="t"/>
          <a:lstStyle/>
          <a:p>
            <a:pPr algn="ctr">
              <a:lnSpc>
                <a:spcPts val="4016"/>
              </a:lnSpc>
              <a:buNone/>
            </a:pPr>
            <a:r>
              <a:rPr lang="en-US" sz="3188" dirty="0">
                <a:solidFill>
                  <a:srgbClr val="2A2921"/>
                </a:solidFill>
                <a:latin typeface="Montserrat" pitchFamily="34" charset="0"/>
                <a:ea typeface="Montserrat" pitchFamily="34" charset="-122"/>
                <a:cs typeface="Montserrat" pitchFamily="34" charset="-120"/>
              </a:rPr>
              <a:t>Conclusion</a:t>
            </a:r>
            <a:endParaRPr lang="en-US" dirty="0"/>
          </a:p>
        </p:txBody>
      </p:sp>
      <p:sp>
        <p:nvSpPr>
          <p:cNvPr id="3" name="Object 2">
            <a:extLst>
              <a:ext uri="{FF2B5EF4-FFF2-40B4-BE49-F238E27FC236}">
                <a16:creationId xmlns:a16="http://schemas.microsoft.com/office/drawing/2014/main" id="{E0604744-9B7F-BDD3-F209-A9EF24630A60}"/>
              </a:ext>
            </a:extLst>
          </p:cNvPr>
          <p:cNvSpPr/>
          <p:nvPr/>
        </p:nvSpPr>
        <p:spPr>
          <a:xfrm>
            <a:off x="476131" y="1523619"/>
            <a:ext cx="3618595" cy="2333042"/>
          </a:xfrm>
          <a:prstGeom prst="rect">
            <a:avLst/>
          </a:prstGeom>
          <a:noFill/>
          <a:ln w="25400">
            <a:solidFill>
              <a:srgbClr val="62A8BB"/>
            </a:solidFill>
            <a:prstDash val="solid"/>
            <a:miter lim="800000"/>
          </a:ln>
        </p:spPr>
        <p:txBody>
          <a:bodyPr/>
          <a:lstStyle/>
          <a:p>
            <a:endParaRPr lang="en-AE"/>
          </a:p>
        </p:txBody>
      </p:sp>
      <p:sp>
        <p:nvSpPr>
          <p:cNvPr id="4" name="Object 3">
            <a:extLst>
              <a:ext uri="{FF2B5EF4-FFF2-40B4-BE49-F238E27FC236}">
                <a16:creationId xmlns:a16="http://schemas.microsoft.com/office/drawing/2014/main" id="{2575C3E9-9A22-4594-87B4-BD2A6EDF7C4E}"/>
              </a:ext>
            </a:extLst>
          </p:cNvPr>
          <p:cNvSpPr/>
          <p:nvPr/>
        </p:nvSpPr>
        <p:spPr>
          <a:xfrm>
            <a:off x="761810" y="1747698"/>
            <a:ext cx="3456711" cy="554693"/>
          </a:xfrm>
          <a:prstGeom prst="rect">
            <a:avLst/>
          </a:prstGeom>
          <a:noFill/>
        </p:spPr>
        <p:txBody>
          <a:bodyPr wrap="square" lIns="0" tIns="0" rIns="0" bIns="0" rtlCol="0" anchor="t"/>
          <a:lstStyle/>
          <a:p>
            <a:pPr algn="l">
              <a:lnSpc>
                <a:spcPts val="2185"/>
              </a:lnSpc>
              <a:buNone/>
            </a:pPr>
            <a:r>
              <a:rPr lang="en-US" sz="1734" dirty="0">
                <a:solidFill>
                  <a:srgbClr val="2A2921"/>
                </a:solidFill>
                <a:latin typeface="Montserrat" pitchFamily="34" charset="0"/>
                <a:ea typeface="Montserrat" pitchFamily="34" charset="-122"/>
                <a:cs typeface="Montserrat" pitchFamily="34" charset="-120"/>
              </a:rPr>
              <a:t>Dynamic Technology Landscape</a:t>
            </a:r>
            <a:endParaRPr lang="en-US" dirty="0"/>
          </a:p>
        </p:txBody>
      </p:sp>
      <p:sp>
        <p:nvSpPr>
          <p:cNvPr id="5" name="Object 4">
            <a:extLst>
              <a:ext uri="{FF2B5EF4-FFF2-40B4-BE49-F238E27FC236}">
                <a16:creationId xmlns:a16="http://schemas.microsoft.com/office/drawing/2014/main" id="{7ADF5B14-7216-54D3-0CC7-092BD3F218DB}"/>
              </a:ext>
            </a:extLst>
          </p:cNvPr>
          <p:cNvSpPr/>
          <p:nvPr/>
        </p:nvSpPr>
        <p:spPr>
          <a:xfrm>
            <a:off x="761810" y="2426780"/>
            <a:ext cx="3456711" cy="1133043"/>
          </a:xfrm>
          <a:prstGeom prst="rect">
            <a:avLst/>
          </a:prstGeom>
          <a:noFill/>
        </p:spPr>
        <p:txBody>
          <a:bodyPr wrap="square" lIns="0" tIns="0" rIns="0" bIns="0" rtlCol="0" anchor="t"/>
          <a:lstStyle/>
          <a:p>
            <a:pPr algn="l">
              <a:lnSpc>
                <a:spcPts val="1785"/>
              </a:lnSpc>
              <a:spcBef>
                <a:spcPts val="961"/>
              </a:spcBef>
              <a:buNone/>
            </a:pPr>
            <a:r>
              <a:rPr lang="en-US" sz="1275" dirty="0">
                <a:solidFill>
                  <a:srgbClr val="5A5A4C"/>
                </a:solidFill>
                <a:latin typeface="Montserrat" pitchFamily="34" charset="0"/>
                <a:ea typeface="Montserrat" pitchFamily="34" charset="-122"/>
                <a:cs typeface="Montserrat" pitchFamily="34" charset="-120"/>
              </a:rPr>
              <a:t>The analysis reveals a rapidly evolving technology landscape, with professionals embracing new tools and platforms to enhance their skills and meet industry demands.</a:t>
            </a:r>
            <a:endParaRPr lang="en-US" dirty="0"/>
          </a:p>
        </p:txBody>
      </p:sp>
      <p:sp>
        <p:nvSpPr>
          <p:cNvPr id="6" name="Object 5">
            <a:extLst>
              <a:ext uri="{FF2B5EF4-FFF2-40B4-BE49-F238E27FC236}">
                <a16:creationId xmlns:a16="http://schemas.microsoft.com/office/drawing/2014/main" id="{39C398D4-01CB-84BD-26B4-AA553D2BB39B}"/>
              </a:ext>
            </a:extLst>
          </p:cNvPr>
          <p:cNvSpPr/>
          <p:nvPr/>
        </p:nvSpPr>
        <p:spPr>
          <a:xfrm>
            <a:off x="4285178" y="1523619"/>
            <a:ext cx="3618595" cy="2333042"/>
          </a:xfrm>
          <a:prstGeom prst="rect">
            <a:avLst/>
          </a:prstGeom>
          <a:noFill/>
          <a:ln w="25400">
            <a:solidFill>
              <a:srgbClr val="62A8BB"/>
            </a:solidFill>
            <a:prstDash val="solid"/>
            <a:miter lim="800000"/>
          </a:ln>
        </p:spPr>
        <p:txBody>
          <a:bodyPr/>
          <a:lstStyle/>
          <a:p>
            <a:endParaRPr lang="en-AE"/>
          </a:p>
        </p:txBody>
      </p:sp>
      <p:sp>
        <p:nvSpPr>
          <p:cNvPr id="7" name="Object 6">
            <a:extLst>
              <a:ext uri="{FF2B5EF4-FFF2-40B4-BE49-F238E27FC236}">
                <a16:creationId xmlns:a16="http://schemas.microsoft.com/office/drawing/2014/main" id="{04333799-4EB2-E03A-3DC7-DE9CB59AF0B4}"/>
              </a:ext>
            </a:extLst>
          </p:cNvPr>
          <p:cNvSpPr/>
          <p:nvPr/>
        </p:nvSpPr>
        <p:spPr>
          <a:xfrm>
            <a:off x="4570857" y="1747698"/>
            <a:ext cx="3456711" cy="554693"/>
          </a:xfrm>
          <a:prstGeom prst="rect">
            <a:avLst/>
          </a:prstGeom>
          <a:noFill/>
        </p:spPr>
        <p:txBody>
          <a:bodyPr wrap="square" lIns="0" tIns="0" rIns="0" bIns="0" rtlCol="0" anchor="t"/>
          <a:lstStyle/>
          <a:p>
            <a:pPr algn="l">
              <a:lnSpc>
                <a:spcPts val="2185"/>
              </a:lnSpc>
              <a:buNone/>
            </a:pPr>
            <a:r>
              <a:rPr lang="en-US" sz="1734" dirty="0">
                <a:solidFill>
                  <a:srgbClr val="2A2921"/>
                </a:solidFill>
                <a:latin typeface="Montserrat" pitchFamily="34" charset="0"/>
                <a:ea typeface="Montserrat" pitchFamily="34" charset="-122"/>
                <a:cs typeface="Montserrat" pitchFamily="34" charset="-120"/>
              </a:rPr>
              <a:t>Adoption of Cloud-Native Practices</a:t>
            </a:r>
            <a:endParaRPr lang="en-US" dirty="0"/>
          </a:p>
        </p:txBody>
      </p:sp>
      <p:sp>
        <p:nvSpPr>
          <p:cNvPr id="8" name="Object 7">
            <a:extLst>
              <a:ext uri="{FF2B5EF4-FFF2-40B4-BE49-F238E27FC236}">
                <a16:creationId xmlns:a16="http://schemas.microsoft.com/office/drawing/2014/main" id="{0E88D2F5-6851-1E34-76D5-78EBCDAA9C24}"/>
              </a:ext>
            </a:extLst>
          </p:cNvPr>
          <p:cNvSpPr/>
          <p:nvPr/>
        </p:nvSpPr>
        <p:spPr>
          <a:xfrm>
            <a:off x="4570857" y="2426780"/>
            <a:ext cx="3456711" cy="1133043"/>
          </a:xfrm>
          <a:prstGeom prst="rect">
            <a:avLst/>
          </a:prstGeom>
          <a:noFill/>
        </p:spPr>
        <p:txBody>
          <a:bodyPr wrap="square" lIns="0" tIns="0" rIns="0" bIns="0" rtlCol="0" anchor="t"/>
          <a:lstStyle/>
          <a:p>
            <a:pPr algn="l">
              <a:lnSpc>
                <a:spcPts val="1785"/>
              </a:lnSpc>
              <a:spcBef>
                <a:spcPts val="961"/>
              </a:spcBef>
              <a:buNone/>
            </a:pPr>
            <a:r>
              <a:rPr lang="en-US" sz="1275" dirty="0">
                <a:solidFill>
                  <a:srgbClr val="5A5A4C"/>
                </a:solidFill>
                <a:latin typeface="Montserrat" pitchFamily="34" charset="0"/>
                <a:ea typeface="Montserrat" pitchFamily="34" charset="-122"/>
                <a:cs typeface="Montserrat" pitchFamily="34" charset="-120"/>
              </a:rPr>
              <a:t>The increasing popularity of cloud platforms, containerization, and modern programming languages indicates a clear trend towards cloud-native development practices.</a:t>
            </a:r>
            <a:endParaRPr lang="en-US" dirty="0"/>
          </a:p>
        </p:txBody>
      </p:sp>
      <p:sp>
        <p:nvSpPr>
          <p:cNvPr id="9" name="Object 8">
            <a:extLst>
              <a:ext uri="{FF2B5EF4-FFF2-40B4-BE49-F238E27FC236}">
                <a16:creationId xmlns:a16="http://schemas.microsoft.com/office/drawing/2014/main" id="{14F1AC62-696F-9E86-614E-2400CE7B4211}"/>
              </a:ext>
            </a:extLst>
          </p:cNvPr>
          <p:cNvSpPr/>
          <p:nvPr/>
        </p:nvSpPr>
        <p:spPr>
          <a:xfrm>
            <a:off x="8094226" y="1523619"/>
            <a:ext cx="3618595" cy="2333042"/>
          </a:xfrm>
          <a:prstGeom prst="rect">
            <a:avLst/>
          </a:prstGeom>
          <a:noFill/>
          <a:ln w="25400">
            <a:solidFill>
              <a:srgbClr val="62A8BB"/>
            </a:solidFill>
            <a:prstDash val="solid"/>
            <a:miter lim="800000"/>
          </a:ln>
        </p:spPr>
        <p:txBody>
          <a:bodyPr/>
          <a:lstStyle/>
          <a:p>
            <a:endParaRPr lang="en-AE"/>
          </a:p>
        </p:txBody>
      </p:sp>
      <p:sp>
        <p:nvSpPr>
          <p:cNvPr id="10" name="Object 9">
            <a:extLst>
              <a:ext uri="{FF2B5EF4-FFF2-40B4-BE49-F238E27FC236}">
                <a16:creationId xmlns:a16="http://schemas.microsoft.com/office/drawing/2014/main" id="{0226AEFA-70FC-5EA5-C50D-2ABFB5D6F821}"/>
              </a:ext>
            </a:extLst>
          </p:cNvPr>
          <p:cNvSpPr/>
          <p:nvPr/>
        </p:nvSpPr>
        <p:spPr>
          <a:xfrm>
            <a:off x="8379905" y="1747698"/>
            <a:ext cx="3456711" cy="554693"/>
          </a:xfrm>
          <a:prstGeom prst="rect">
            <a:avLst/>
          </a:prstGeom>
          <a:noFill/>
        </p:spPr>
        <p:txBody>
          <a:bodyPr wrap="square" lIns="0" tIns="0" rIns="0" bIns="0" rtlCol="0" anchor="t"/>
          <a:lstStyle/>
          <a:p>
            <a:pPr algn="l">
              <a:lnSpc>
                <a:spcPts val="2185"/>
              </a:lnSpc>
              <a:buNone/>
            </a:pPr>
            <a:r>
              <a:rPr lang="en-US" sz="1734" dirty="0">
                <a:solidFill>
                  <a:srgbClr val="2A2921"/>
                </a:solidFill>
                <a:latin typeface="Montserrat" pitchFamily="34" charset="0"/>
                <a:ea typeface="Montserrat" pitchFamily="34" charset="-122"/>
                <a:cs typeface="Montserrat" pitchFamily="34" charset="-120"/>
              </a:rPr>
              <a:t>Skill Development Opportunities</a:t>
            </a:r>
            <a:endParaRPr lang="en-US" dirty="0"/>
          </a:p>
        </p:txBody>
      </p:sp>
      <p:sp>
        <p:nvSpPr>
          <p:cNvPr id="11" name="Object 10">
            <a:extLst>
              <a:ext uri="{FF2B5EF4-FFF2-40B4-BE49-F238E27FC236}">
                <a16:creationId xmlns:a16="http://schemas.microsoft.com/office/drawing/2014/main" id="{EF86BDE5-974E-7CF7-A132-6899DDB56014}"/>
              </a:ext>
            </a:extLst>
          </p:cNvPr>
          <p:cNvSpPr/>
          <p:nvPr/>
        </p:nvSpPr>
        <p:spPr>
          <a:xfrm>
            <a:off x="8379905" y="2426780"/>
            <a:ext cx="3456711" cy="1133043"/>
          </a:xfrm>
          <a:prstGeom prst="rect">
            <a:avLst/>
          </a:prstGeom>
          <a:noFill/>
        </p:spPr>
        <p:txBody>
          <a:bodyPr wrap="square" lIns="0" tIns="0" rIns="0" bIns="0" rtlCol="0" anchor="t"/>
          <a:lstStyle/>
          <a:p>
            <a:pPr algn="l">
              <a:lnSpc>
                <a:spcPts val="1785"/>
              </a:lnSpc>
              <a:spcBef>
                <a:spcPts val="961"/>
              </a:spcBef>
              <a:buNone/>
            </a:pPr>
            <a:r>
              <a:rPr lang="en-US" sz="1275" dirty="0">
                <a:solidFill>
                  <a:srgbClr val="5A5A4C"/>
                </a:solidFill>
                <a:latin typeface="Montserrat" pitchFamily="34" charset="0"/>
                <a:ea typeface="Montserrat" pitchFamily="34" charset="-122"/>
                <a:cs typeface="Montserrat" pitchFamily="34" charset="-120"/>
              </a:rPr>
              <a:t>Insights from the analysis can guide individuals and organizations in their skill development strategies, ensuring they stay competitive in the changing industry.</a:t>
            </a:r>
            <a:endParaRPr lang="en-US" dirty="0"/>
          </a:p>
        </p:txBody>
      </p:sp>
      <p:sp>
        <p:nvSpPr>
          <p:cNvPr id="12" name="Object 11">
            <a:extLst>
              <a:ext uri="{FF2B5EF4-FFF2-40B4-BE49-F238E27FC236}">
                <a16:creationId xmlns:a16="http://schemas.microsoft.com/office/drawing/2014/main" id="{6B8401D5-CD9D-6965-DDC3-30195B482C02}"/>
              </a:ext>
            </a:extLst>
          </p:cNvPr>
          <p:cNvSpPr/>
          <p:nvPr/>
        </p:nvSpPr>
        <p:spPr>
          <a:xfrm>
            <a:off x="476131" y="4047113"/>
            <a:ext cx="5523119" cy="2333042"/>
          </a:xfrm>
          <a:prstGeom prst="rect">
            <a:avLst/>
          </a:prstGeom>
          <a:noFill/>
          <a:ln w="25400">
            <a:solidFill>
              <a:srgbClr val="62A8BB"/>
            </a:solidFill>
            <a:prstDash val="solid"/>
            <a:miter lim="800000"/>
          </a:ln>
        </p:spPr>
        <p:txBody>
          <a:bodyPr/>
          <a:lstStyle/>
          <a:p>
            <a:endParaRPr lang="en-AE"/>
          </a:p>
        </p:txBody>
      </p:sp>
      <p:sp>
        <p:nvSpPr>
          <p:cNvPr id="13" name="Object 12">
            <a:extLst>
              <a:ext uri="{FF2B5EF4-FFF2-40B4-BE49-F238E27FC236}">
                <a16:creationId xmlns:a16="http://schemas.microsoft.com/office/drawing/2014/main" id="{E7EBBFD2-CA7F-BD24-FD10-70CAC8D2A28B}"/>
              </a:ext>
            </a:extLst>
          </p:cNvPr>
          <p:cNvSpPr/>
          <p:nvPr/>
        </p:nvSpPr>
        <p:spPr>
          <a:xfrm>
            <a:off x="761810" y="4271192"/>
            <a:ext cx="5551687" cy="277346"/>
          </a:xfrm>
          <a:prstGeom prst="rect">
            <a:avLst/>
          </a:prstGeom>
          <a:noFill/>
        </p:spPr>
        <p:txBody>
          <a:bodyPr wrap="square" lIns="0" tIns="0" rIns="0" bIns="0" rtlCol="0" anchor="t"/>
          <a:lstStyle/>
          <a:p>
            <a:pPr algn="l">
              <a:lnSpc>
                <a:spcPts val="2185"/>
              </a:lnSpc>
              <a:buNone/>
            </a:pPr>
            <a:r>
              <a:rPr lang="en-US" sz="1734" dirty="0">
                <a:solidFill>
                  <a:srgbClr val="2A2921"/>
                </a:solidFill>
                <a:latin typeface="Montserrat" pitchFamily="34" charset="0"/>
                <a:ea typeface="Montserrat" pitchFamily="34" charset="-122"/>
                <a:cs typeface="Montserrat" pitchFamily="34" charset="-120"/>
              </a:rPr>
              <a:t>Informed Technology Decisions</a:t>
            </a:r>
            <a:endParaRPr lang="en-US" dirty="0"/>
          </a:p>
        </p:txBody>
      </p:sp>
      <p:sp>
        <p:nvSpPr>
          <p:cNvPr id="14" name="Object 13">
            <a:extLst>
              <a:ext uri="{FF2B5EF4-FFF2-40B4-BE49-F238E27FC236}">
                <a16:creationId xmlns:a16="http://schemas.microsoft.com/office/drawing/2014/main" id="{99CA99EB-A103-2FD2-46B1-0FB8AFCB2FA4}"/>
              </a:ext>
            </a:extLst>
          </p:cNvPr>
          <p:cNvSpPr/>
          <p:nvPr/>
        </p:nvSpPr>
        <p:spPr>
          <a:xfrm>
            <a:off x="761810" y="4672928"/>
            <a:ext cx="5551687" cy="906434"/>
          </a:xfrm>
          <a:prstGeom prst="rect">
            <a:avLst/>
          </a:prstGeom>
          <a:noFill/>
        </p:spPr>
        <p:txBody>
          <a:bodyPr wrap="square" lIns="0" tIns="0" rIns="0" bIns="0" rtlCol="0" anchor="t"/>
          <a:lstStyle/>
          <a:p>
            <a:pPr algn="l">
              <a:lnSpc>
                <a:spcPts val="1785"/>
              </a:lnSpc>
              <a:spcBef>
                <a:spcPts val="961"/>
              </a:spcBef>
              <a:buNone/>
            </a:pPr>
            <a:r>
              <a:rPr lang="en-US" sz="1275" dirty="0">
                <a:solidFill>
                  <a:srgbClr val="5A5A4C"/>
                </a:solidFill>
                <a:latin typeface="Montserrat" pitchFamily="34" charset="0"/>
                <a:ea typeface="Montserrat" pitchFamily="34" charset="-122"/>
                <a:cs typeface="Montserrat" pitchFamily="34" charset="-120"/>
              </a:rPr>
              <a:t>Understanding the emerging trends in programming languages, databases, and platforms can help organizations make more informed decisions about their technology stack and workforce planning.</a:t>
            </a:r>
            <a:endParaRPr lang="en-US" dirty="0"/>
          </a:p>
        </p:txBody>
      </p:sp>
      <p:sp>
        <p:nvSpPr>
          <p:cNvPr id="15" name="Object 14">
            <a:extLst>
              <a:ext uri="{FF2B5EF4-FFF2-40B4-BE49-F238E27FC236}">
                <a16:creationId xmlns:a16="http://schemas.microsoft.com/office/drawing/2014/main" id="{10C8EB60-A5D6-7666-D325-4E4DE2630737}"/>
              </a:ext>
            </a:extLst>
          </p:cNvPr>
          <p:cNvSpPr/>
          <p:nvPr/>
        </p:nvSpPr>
        <p:spPr>
          <a:xfrm>
            <a:off x="6189702" y="4047113"/>
            <a:ext cx="5523119" cy="2333042"/>
          </a:xfrm>
          <a:prstGeom prst="rect">
            <a:avLst/>
          </a:prstGeom>
          <a:noFill/>
          <a:ln w="25400">
            <a:solidFill>
              <a:srgbClr val="62A8BB"/>
            </a:solidFill>
            <a:prstDash val="solid"/>
            <a:miter lim="800000"/>
          </a:ln>
        </p:spPr>
        <p:txBody>
          <a:bodyPr/>
          <a:lstStyle/>
          <a:p>
            <a:endParaRPr lang="en-AE"/>
          </a:p>
        </p:txBody>
      </p:sp>
      <p:sp>
        <p:nvSpPr>
          <p:cNvPr id="16" name="Object 15">
            <a:extLst>
              <a:ext uri="{FF2B5EF4-FFF2-40B4-BE49-F238E27FC236}">
                <a16:creationId xmlns:a16="http://schemas.microsoft.com/office/drawing/2014/main" id="{474FE7A6-ED1B-4F33-91AB-19C7823A5ABD}"/>
              </a:ext>
            </a:extLst>
          </p:cNvPr>
          <p:cNvSpPr/>
          <p:nvPr/>
        </p:nvSpPr>
        <p:spPr>
          <a:xfrm>
            <a:off x="6475381" y="4271192"/>
            <a:ext cx="5551687" cy="277346"/>
          </a:xfrm>
          <a:prstGeom prst="rect">
            <a:avLst/>
          </a:prstGeom>
          <a:noFill/>
        </p:spPr>
        <p:txBody>
          <a:bodyPr wrap="square" lIns="0" tIns="0" rIns="0" bIns="0" rtlCol="0" anchor="t"/>
          <a:lstStyle/>
          <a:p>
            <a:pPr algn="l">
              <a:lnSpc>
                <a:spcPts val="2185"/>
              </a:lnSpc>
              <a:buNone/>
            </a:pPr>
            <a:r>
              <a:rPr lang="en-US" sz="1734" dirty="0">
                <a:solidFill>
                  <a:srgbClr val="2A2921"/>
                </a:solidFill>
                <a:latin typeface="Montserrat" pitchFamily="34" charset="0"/>
                <a:ea typeface="Montserrat" pitchFamily="34" charset="-122"/>
                <a:cs typeface="Montserrat" pitchFamily="34" charset="-120"/>
              </a:rPr>
              <a:t>Adaptability and Continuous Learning</a:t>
            </a:r>
            <a:endParaRPr lang="en-US" dirty="0"/>
          </a:p>
        </p:txBody>
      </p:sp>
      <p:sp>
        <p:nvSpPr>
          <p:cNvPr id="17" name="Object 16">
            <a:extLst>
              <a:ext uri="{FF2B5EF4-FFF2-40B4-BE49-F238E27FC236}">
                <a16:creationId xmlns:a16="http://schemas.microsoft.com/office/drawing/2014/main" id="{21107BBA-3ED4-8F5D-659B-E83D7B506104}"/>
              </a:ext>
            </a:extLst>
          </p:cNvPr>
          <p:cNvSpPr/>
          <p:nvPr/>
        </p:nvSpPr>
        <p:spPr>
          <a:xfrm>
            <a:off x="6475381" y="4672928"/>
            <a:ext cx="5551687" cy="679826"/>
          </a:xfrm>
          <a:prstGeom prst="rect">
            <a:avLst/>
          </a:prstGeom>
          <a:noFill/>
        </p:spPr>
        <p:txBody>
          <a:bodyPr wrap="square" lIns="0" tIns="0" rIns="0" bIns="0" rtlCol="0" anchor="t"/>
          <a:lstStyle/>
          <a:p>
            <a:pPr algn="l">
              <a:lnSpc>
                <a:spcPts val="1785"/>
              </a:lnSpc>
              <a:spcBef>
                <a:spcPts val="961"/>
              </a:spcBef>
              <a:buNone/>
            </a:pPr>
            <a:r>
              <a:rPr lang="en-US" sz="1275" dirty="0">
                <a:solidFill>
                  <a:srgbClr val="5A5A4C"/>
                </a:solidFill>
                <a:latin typeface="Montserrat" pitchFamily="34" charset="0"/>
                <a:ea typeface="Montserrat" pitchFamily="34" charset="-122"/>
                <a:cs typeface="Montserrat" pitchFamily="34" charset="-120"/>
              </a:rPr>
              <a:t>The evolving technology landscape requires both individuals and organizations to continuously update their skills and adapt to new tools and platforms to stay relevant.</a:t>
            </a:r>
            <a:endParaRPr lang="en-US" dirty="0"/>
          </a:p>
        </p:txBody>
      </p:sp>
    </p:spTree>
    <p:extLst>
      <p:ext uri="{BB962C8B-B14F-4D97-AF65-F5344CB8AC3E}">
        <p14:creationId xmlns:p14="http://schemas.microsoft.com/office/powerpoint/2010/main" val="147363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a:extLst>
            <a:ext uri="{FF2B5EF4-FFF2-40B4-BE49-F238E27FC236}">
              <a16:creationId xmlns:a16="http://schemas.microsoft.com/office/drawing/2014/main" id="{CA998019-94A5-45F7-547A-07F8ADB0EA47}"/>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2A9CF06F-9539-1D4F-CA8E-9902E0CD02D6}"/>
              </a:ext>
            </a:extLst>
          </p:cNvPr>
          <p:cNvSpPr/>
          <p:nvPr/>
        </p:nvSpPr>
        <p:spPr>
          <a:xfrm>
            <a:off x="0" y="362901"/>
            <a:ext cx="12188952" cy="509906"/>
          </a:xfrm>
          <a:prstGeom prst="rect">
            <a:avLst/>
          </a:prstGeom>
          <a:noFill/>
        </p:spPr>
        <p:txBody>
          <a:bodyPr wrap="square" lIns="0" tIns="0" rIns="0" bIns="0" rtlCol="0" anchor="t"/>
          <a:lstStyle/>
          <a:p>
            <a:pPr algn="ctr">
              <a:lnSpc>
                <a:spcPts val="4016"/>
              </a:lnSpc>
              <a:buNone/>
            </a:pPr>
            <a:r>
              <a:rPr lang="en-US" sz="3188" dirty="0">
                <a:solidFill>
                  <a:srgbClr val="2A2921"/>
                </a:solidFill>
                <a:latin typeface="Montserrat" pitchFamily="34" charset="0"/>
                <a:ea typeface="Montserrat" pitchFamily="34" charset="-122"/>
                <a:cs typeface="Montserrat" pitchFamily="34" charset="-120"/>
              </a:rPr>
              <a:t>Conclusion</a:t>
            </a:r>
            <a:endParaRPr lang="en-US" dirty="0"/>
          </a:p>
        </p:txBody>
      </p:sp>
      <p:sp>
        <p:nvSpPr>
          <p:cNvPr id="12" name="Object 11">
            <a:extLst>
              <a:ext uri="{FF2B5EF4-FFF2-40B4-BE49-F238E27FC236}">
                <a16:creationId xmlns:a16="http://schemas.microsoft.com/office/drawing/2014/main" id="{BD2B2946-84F1-2257-2955-24B8959A4559}"/>
              </a:ext>
            </a:extLst>
          </p:cNvPr>
          <p:cNvSpPr/>
          <p:nvPr/>
        </p:nvSpPr>
        <p:spPr>
          <a:xfrm>
            <a:off x="476131" y="872807"/>
            <a:ext cx="11246177" cy="5507348"/>
          </a:xfrm>
          <a:prstGeom prst="rect">
            <a:avLst/>
          </a:prstGeom>
          <a:noFill/>
          <a:ln w="25400">
            <a:solidFill>
              <a:srgbClr val="62A8BB"/>
            </a:solidFill>
            <a:prstDash val="solid"/>
            <a:miter lim="800000"/>
          </a:ln>
        </p:spPr>
        <p:txBody>
          <a:bodyPr/>
          <a:lstStyle/>
          <a:p>
            <a:endParaRPr lang="en-AE"/>
          </a:p>
        </p:txBody>
      </p:sp>
      <p:sp>
        <p:nvSpPr>
          <p:cNvPr id="19" name="TextBox 18">
            <a:extLst>
              <a:ext uri="{FF2B5EF4-FFF2-40B4-BE49-F238E27FC236}">
                <a16:creationId xmlns:a16="http://schemas.microsoft.com/office/drawing/2014/main" id="{0900528F-722C-F9D5-6A9D-B0960B494FDF}"/>
              </a:ext>
            </a:extLst>
          </p:cNvPr>
          <p:cNvSpPr txBox="1"/>
          <p:nvPr/>
        </p:nvSpPr>
        <p:spPr>
          <a:xfrm>
            <a:off x="885394" y="930732"/>
            <a:ext cx="10418164" cy="5054461"/>
          </a:xfrm>
          <a:prstGeom prst="rect">
            <a:avLst/>
          </a:prstGeom>
          <a:noFill/>
        </p:spPr>
        <p:txBody>
          <a:bodyPr wrap="square">
            <a:spAutoFit/>
          </a:bodyPr>
          <a:lstStyle/>
          <a:p>
            <a:pPr>
              <a:lnSpc>
                <a:spcPct val="107000"/>
              </a:lnSpc>
              <a:spcAft>
                <a:spcPts val="800"/>
              </a:spcAft>
            </a:pPr>
            <a:r>
              <a:rPr lang="en-AE" sz="1400" kern="100" dirty="0">
                <a:solidFill>
                  <a:schemeClr val="bg2">
                    <a:lumMod val="75000"/>
                    <a:lumOff val="25000"/>
                  </a:schemeClr>
                </a:solidFill>
                <a:effectLst/>
                <a:latin typeface="Aptos" panose="020B0004020202020204" pitchFamily="34" charset="0"/>
                <a:ea typeface="Aptos" panose="020B0004020202020204" pitchFamily="34" charset="0"/>
                <a:cs typeface="Arial" panose="020B0604020202020204" pitchFamily="34" charset="0"/>
              </a:rPr>
              <a:t>The analysis of the survey data reveals insightful trends in programming languages, databases, platforms, and demographics within the developer community.</a:t>
            </a:r>
          </a:p>
          <a:p>
            <a:pPr>
              <a:lnSpc>
                <a:spcPct val="107000"/>
              </a:lnSpc>
              <a:spcAft>
                <a:spcPts val="800"/>
              </a:spcAft>
            </a:pPr>
            <a:r>
              <a:rPr lang="en-AE" sz="1400" b="1" kern="100" dirty="0">
                <a:solidFill>
                  <a:schemeClr val="bg2">
                    <a:lumMod val="75000"/>
                    <a:lumOff val="25000"/>
                  </a:schemeClr>
                </a:solidFill>
                <a:effectLst/>
                <a:latin typeface="Aptos" panose="020B0004020202020204" pitchFamily="34" charset="0"/>
                <a:ea typeface="Aptos" panose="020B0004020202020204" pitchFamily="34" charset="0"/>
                <a:cs typeface="Arial" panose="020B0604020202020204" pitchFamily="34" charset="0"/>
              </a:rPr>
              <a:t>Key Observations:</a:t>
            </a:r>
            <a:endParaRPr lang="en-AE" sz="1400" kern="100" dirty="0">
              <a:solidFill>
                <a:schemeClr val="bg2">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AE" sz="1400" b="1" kern="100" dirty="0">
                <a:solidFill>
                  <a:schemeClr val="bg2">
                    <a:lumMod val="75000"/>
                    <a:lumOff val="25000"/>
                  </a:schemeClr>
                </a:solidFill>
                <a:effectLst/>
                <a:latin typeface="Aptos" panose="020B0004020202020204" pitchFamily="34" charset="0"/>
                <a:ea typeface="Aptos" panose="020B0004020202020204" pitchFamily="34" charset="0"/>
                <a:cs typeface="Arial" panose="020B0604020202020204" pitchFamily="34" charset="0"/>
              </a:rPr>
              <a:t>Programming Languages:</a:t>
            </a:r>
            <a:r>
              <a:rPr lang="en-AE" sz="1400" kern="100" dirty="0">
                <a:solidFill>
                  <a:schemeClr val="bg2">
                    <a:lumMod val="75000"/>
                    <a:lumOff val="25000"/>
                  </a:schemeClr>
                </a:solidFill>
                <a:effectLst/>
                <a:latin typeface="Aptos" panose="020B0004020202020204" pitchFamily="34" charset="0"/>
                <a:ea typeface="Aptos" panose="020B0004020202020204" pitchFamily="34" charset="0"/>
                <a:cs typeface="Arial" panose="020B0604020202020204" pitchFamily="34" charset="0"/>
              </a:rPr>
              <a:t> While established languages like JavaScript and Python remain popular, languages such as Rust, Go, and TypeScript are experiencing significant growth in demand, indicating a shift towards newer technologies.</a:t>
            </a:r>
          </a:p>
          <a:p>
            <a:pPr marL="342900" lvl="0" indent="-342900">
              <a:lnSpc>
                <a:spcPct val="107000"/>
              </a:lnSpc>
              <a:spcAft>
                <a:spcPts val="800"/>
              </a:spcAft>
              <a:buSzPts val="1000"/>
              <a:buFont typeface="Symbol" panose="05050102010706020507" pitchFamily="18" charset="2"/>
              <a:buChar char=""/>
              <a:tabLst>
                <a:tab pos="457200" algn="l"/>
              </a:tabLst>
            </a:pPr>
            <a:r>
              <a:rPr lang="en-AE" sz="1400" b="1" kern="100" dirty="0">
                <a:solidFill>
                  <a:schemeClr val="bg2">
                    <a:lumMod val="75000"/>
                    <a:lumOff val="25000"/>
                  </a:schemeClr>
                </a:solidFill>
                <a:effectLst/>
                <a:latin typeface="Aptos" panose="020B0004020202020204" pitchFamily="34" charset="0"/>
                <a:ea typeface="Aptos" panose="020B0004020202020204" pitchFamily="34" charset="0"/>
                <a:cs typeface="Arial" panose="020B0604020202020204" pitchFamily="34" charset="0"/>
              </a:rPr>
              <a:t>Databases:</a:t>
            </a:r>
            <a:r>
              <a:rPr lang="en-AE" sz="1400" kern="100" dirty="0">
                <a:solidFill>
                  <a:schemeClr val="bg2">
                    <a:lumMod val="75000"/>
                    <a:lumOff val="25000"/>
                  </a:schemeClr>
                </a:solidFill>
                <a:effectLst/>
                <a:latin typeface="Aptos" panose="020B0004020202020204" pitchFamily="34" charset="0"/>
                <a:ea typeface="Aptos" panose="020B0004020202020204" pitchFamily="34" charset="0"/>
                <a:cs typeface="Arial" panose="020B0604020202020204" pitchFamily="34" charset="0"/>
              </a:rPr>
              <a:t> PostgreSQL and MongoDB are the most sought-after databases, reflecting the increasing adoption of cloud-based and NoSQL solutions.</a:t>
            </a:r>
          </a:p>
          <a:p>
            <a:pPr marL="342900" lvl="0" indent="-342900">
              <a:lnSpc>
                <a:spcPct val="107000"/>
              </a:lnSpc>
              <a:spcAft>
                <a:spcPts val="800"/>
              </a:spcAft>
              <a:buSzPts val="1000"/>
              <a:buFont typeface="Symbol" panose="05050102010706020507" pitchFamily="18" charset="2"/>
              <a:buChar char=""/>
              <a:tabLst>
                <a:tab pos="457200" algn="l"/>
              </a:tabLst>
            </a:pPr>
            <a:r>
              <a:rPr lang="en-AE" sz="1400" b="1" kern="100" dirty="0">
                <a:solidFill>
                  <a:schemeClr val="bg2">
                    <a:lumMod val="75000"/>
                    <a:lumOff val="25000"/>
                  </a:schemeClr>
                </a:solidFill>
                <a:effectLst/>
                <a:latin typeface="Aptos" panose="020B0004020202020204" pitchFamily="34" charset="0"/>
                <a:ea typeface="Aptos" panose="020B0004020202020204" pitchFamily="34" charset="0"/>
                <a:cs typeface="Arial" panose="020B0604020202020204" pitchFamily="34" charset="0"/>
              </a:rPr>
              <a:t>Platforms:</a:t>
            </a:r>
            <a:r>
              <a:rPr lang="en-AE" sz="1400" kern="100" dirty="0">
                <a:solidFill>
                  <a:schemeClr val="bg2">
                    <a:lumMod val="75000"/>
                    <a:lumOff val="25000"/>
                  </a:schemeClr>
                </a:solidFill>
                <a:effectLst/>
                <a:latin typeface="Aptos" panose="020B0004020202020204" pitchFamily="34" charset="0"/>
                <a:ea typeface="Aptos" panose="020B0004020202020204" pitchFamily="34" charset="0"/>
                <a:cs typeface="Arial" panose="020B0604020202020204" pitchFamily="34" charset="0"/>
              </a:rPr>
              <a:t> AWS, Docker, and Kubernetes dominate the platform landscape, highlighting the importance of cloud computing and containerization.</a:t>
            </a:r>
          </a:p>
          <a:p>
            <a:pPr marL="342900" lvl="0" indent="-342900">
              <a:lnSpc>
                <a:spcPct val="107000"/>
              </a:lnSpc>
              <a:spcAft>
                <a:spcPts val="800"/>
              </a:spcAft>
              <a:buSzPts val="1000"/>
              <a:buFont typeface="Symbol" panose="05050102010706020507" pitchFamily="18" charset="2"/>
              <a:buChar char=""/>
              <a:tabLst>
                <a:tab pos="457200" algn="l"/>
              </a:tabLst>
            </a:pPr>
            <a:r>
              <a:rPr lang="en-AE" sz="1400" b="1" kern="100" dirty="0">
                <a:solidFill>
                  <a:schemeClr val="bg2">
                    <a:lumMod val="75000"/>
                    <a:lumOff val="25000"/>
                  </a:schemeClr>
                </a:solidFill>
                <a:effectLst/>
                <a:latin typeface="Aptos" panose="020B0004020202020204" pitchFamily="34" charset="0"/>
                <a:ea typeface="Aptos" panose="020B0004020202020204" pitchFamily="34" charset="0"/>
                <a:cs typeface="Arial" panose="020B0604020202020204" pitchFamily="34" charset="0"/>
              </a:rPr>
              <a:t>Web Frameworks:</a:t>
            </a:r>
            <a:r>
              <a:rPr lang="en-AE" sz="1400" kern="100" dirty="0">
                <a:solidFill>
                  <a:schemeClr val="bg2">
                    <a:lumMod val="75000"/>
                    <a:lumOff val="25000"/>
                  </a:schemeClr>
                </a:solidFill>
                <a:effectLst/>
                <a:latin typeface="Aptos" panose="020B0004020202020204" pitchFamily="34" charset="0"/>
                <a:ea typeface="Aptos" panose="020B0004020202020204" pitchFamily="34" charset="0"/>
                <a:cs typeface="Arial" panose="020B0604020202020204" pitchFamily="34" charset="0"/>
              </a:rPr>
              <a:t> React.js, Node.js, and Vue.js are highly desired web frameworks, demonstrating the popularity of JavaScript-based technologies.</a:t>
            </a:r>
          </a:p>
          <a:p>
            <a:pPr marL="342900" lvl="0" indent="-342900">
              <a:lnSpc>
                <a:spcPct val="107000"/>
              </a:lnSpc>
              <a:spcAft>
                <a:spcPts val="800"/>
              </a:spcAft>
              <a:buSzPts val="1000"/>
              <a:buFont typeface="Symbol" panose="05050102010706020507" pitchFamily="18" charset="2"/>
              <a:buChar char=""/>
              <a:tabLst>
                <a:tab pos="457200" algn="l"/>
              </a:tabLst>
            </a:pPr>
            <a:r>
              <a:rPr lang="en-AE" sz="1400" b="1" kern="100" dirty="0">
                <a:solidFill>
                  <a:schemeClr val="bg2">
                    <a:lumMod val="75000"/>
                    <a:lumOff val="25000"/>
                  </a:schemeClr>
                </a:solidFill>
                <a:effectLst/>
                <a:latin typeface="Aptos" panose="020B0004020202020204" pitchFamily="34" charset="0"/>
                <a:ea typeface="Aptos" panose="020B0004020202020204" pitchFamily="34" charset="0"/>
                <a:cs typeface="Arial" panose="020B0604020202020204" pitchFamily="34" charset="0"/>
              </a:rPr>
              <a:t>Demographics:</a:t>
            </a:r>
            <a:r>
              <a:rPr lang="en-AE" sz="1400" kern="100" dirty="0">
                <a:solidFill>
                  <a:schemeClr val="bg2">
                    <a:lumMod val="75000"/>
                    <a:lumOff val="25000"/>
                  </a:schemeClr>
                </a:solidFill>
                <a:effectLst/>
                <a:latin typeface="Aptos" panose="020B0004020202020204" pitchFamily="34" charset="0"/>
                <a:ea typeface="Aptos" panose="020B0004020202020204" pitchFamily="34" charset="0"/>
                <a:cs typeface="Arial" panose="020B0604020202020204" pitchFamily="34" charset="0"/>
              </a:rPr>
              <a:t> The majority of respondents are young to mid-career professionals with Bachelor's or Master's degrees, predominantly located in the United States and India.</a:t>
            </a:r>
          </a:p>
          <a:p>
            <a:pPr>
              <a:lnSpc>
                <a:spcPct val="107000"/>
              </a:lnSpc>
              <a:spcAft>
                <a:spcPts val="800"/>
              </a:spcAft>
            </a:pPr>
            <a:r>
              <a:rPr lang="en-AE" sz="1400" b="1" kern="100" dirty="0">
                <a:solidFill>
                  <a:schemeClr val="bg2">
                    <a:lumMod val="75000"/>
                    <a:lumOff val="25000"/>
                  </a:schemeClr>
                </a:solidFill>
                <a:effectLst/>
                <a:latin typeface="Aptos" panose="020B0004020202020204" pitchFamily="34" charset="0"/>
                <a:ea typeface="Aptos" panose="020B0004020202020204" pitchFamily="34" charset="0"/>
                <a:cs typeface="Arial" panose="020B0604020202020204" pitchFamily="34" charset="0"/>
              </a:rPr>
              <a:t>Overall:</a:t>
            </a:r>
            <a:endParaRPr lang="en-AE" sz="1400" kern="100" dirty="0">
              <a:solidFill>
                <a:schemeClr val="bg2">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AE" sz="1400" kern="100" dirty="0">
                <a:solidFill>
                  <a:schemeClr val="bg2">
                    <a:lumMod val="75000"/>
                    <a:lumOff val="25000"/>
                  </a:schemeClr>
                </a:solidFill>
                <a:effectLst/>
                <a:latin typeface="Aptos" panose="020B0004020202020204" pitchFamily="34" charset="0"/>
                <a:ea typeface="Aptos" panose="020B0004020202020204" pitchFamily="34" charset="0"/>
                <a:cs typeface="Arial" panose="020B0604020202020204" pitchFamily="34" charset="0"/>
              </a:rPr>
              <a:t>The data suggests a dynamic and evolving technology landscape. Professionals are embracing new technologies and tools to enhance their skill sets and meet the changing demands of the industry. The popularity of cloud platforms, containerization, and modern programming languages indicates a clear trend towards cloud-native development practices. These insights can help individuals and organizations make informed decisions about skill development, technology adoption, and workforce planning.</a:t>
            </a:r>
          </a:p>
        </p:txBody>
      </p:sp>
    </p:spTree>
    <p:extLst>
      <p:ext uri="{BB962C8B-B14F-4D97-AF65-F5344CB8AC3E}">
        <p14:creationId xmlns:p14="http://schemas.microsoft.com/office/powerpoint/2010/main" val="3132593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13">
    <p:bg>
      <p:bgPr>
        <a:solidFill>
          <a:srgbClr val="000000"/>
        </a:solidFill>
        <a:effectLst/>
      </p:bgPr>
    </p:bg>
    <p:spTree>
      <p:nvGrpSpPr>
        <p:cNvPr id="1" name=""/>
        <p:cNvGrpSpPr/>
        <p:nvPr/>
      </p:nvGrpSpPr>
      <p:grpSpPr>
        <a:xfrm>
          <a:off x="0" y="0"/>
          <a:ext cx="0" cy="0"/>
          <a:chOff x="0" y="0"/>
          <a:chExt cx="0" cy="0"/>
        </a:xfrm>
      </p:grpSpPr>
      <p:sp>
        <p:nvSpPr>
          <p:cNvPr id="2" name="Object 1"/>
          <p:cNvSpPr/>
          <p:nvPr/>
        </p:nvSpPr>
        <p:spPr>
          <a:xfrm>
            <a:off x="0" y="362901"/>
            <a:ext cx="12188952" cy="509906"/>
          </a:xfrm>
          <a:prstGeom prst="rect">
            <a:avLst/>
          </a:prstGeom>
          <a:noFill/>
        </p:spPr>
        <p:txBody>
          <a:bodyPr wrap="square" lIns="0" tIns="0" rIns="0" bIns="0" rtlCol="0" anchor="t"/>
          <a:lstStyle/>
          <a:p>
            <a:pPr algn="ctr">
              <a:lnSpc>
                <a:spcPts val="4016"/>
              </a:lnSpc>
              <a:buNone/>
            </a:pPr>
            <a:r>
              <a:rPr lang="en-US" sz="3188" dirty="0">
                <a:solidFill>
                  <a:srgbClr val="FFFFFF"/>
                </a:solidFill>
                <a:latin typeface="Montserrat" pitchFamily="34" charset="0"/>
                <a:ea typeface="Montserrat" pitchFamily="34" charset="-122"/>
                <a:cs typeface="Montserrat" pitchFamily="34" charset="-120"/>
              </a:rPr>
              <a:t>Conclusion Summary</a:t>
            </a:r>
            <a:endParaRPr lang="en-US" dirty="0"/>
          </a:p>
        </p:txBody>
      </p:sp>
      <p:pic>
        <p:nvPicPr>
          <p:cNvPr id="3" name="Object 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3186" y="1799775"/>
            <a:ext cx="3342439" cy="1028443"/>
          </a:xfrm>
          <a:prstGeom prst="rect">
            <a:avLst/>
          </a:prstGeom>
        </p:spPr>
      </p:pic>
      <p:pic>
        <p:nvPicPr>
          <p:cNvPr id="4" name="Object 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23" y="1248510"/>
            <a:ext cx="1161759" cy="1476006"/>
          </a:xfrm>
          <a:prstGeom prst="rect">
            <a:avLst/>
          </a:prstGeom>
        </p:spPr>
      </p:pic>
      <p:sp>
        <p:nvSpPr>
          <p:cNvPr id="5" name="Object 4"/>
          <p:cNvSpPr/>
          <p:nvPr/>
        </p:nvSpPr>
        <p:spPr>
          <a:xfrm>
            <a:off x="1333167" y="2046619"/>
            <a:ext cx="2597770" cy="522256"/>
          </a:xfrm>
          <a:prstGeom prst="rect">
            <a:avLst/>
          </a:prstGeom>
          <a:noFill/>
        </p:spPr>
        <p:txBody>
          <a:bodyPr wrap="square" lIns="0" tIns="0" rIns="0" bIns="0" rtlCol="0" anchor="ctr"/>
          <a:lstStyle/>
          <a:p>
            <a:pPr algn="l">
              <a:lnSpc>
                <a:spcPts val="2057"/>
              </a:lnSpc>
              <a:buNone/>
            </a:pPr>
            <a:r>
              <a:rPr lang="en-US" sz="1632" dirty="0">
                <a:solidFill>
                  <a:srgbClr val="FFFFFF"/>
                </a:solidFill>
                <a:latin typeface="Montserrat" pitchFamily="34" charset="0"/>
                <a:ea typeface="Montserrat" pitchFamily="34" charset="-122"/>
                <a:cs typeface="Montserrat" pitchFamily="34" charset="-120"/>
              </a:rPr>
              <a:t>Growth in Demand for Newer Languages</a:t>
            </a:r>
            <a:endParaRPr lang="en-US" dirty="0"/>
          </a:p>
        </p:txBody>
      </p:sp>
      <p:pic>
        <p:nvPicPr>
          <p:cNvPr id="6" name="Object 5"/>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33186" y="2894876"/>
            <a:ext cx="7694276" cy="1028443"/>
          </a:xfrm>
          <a:prstGeom prst="rect">
            <a:avLst/>
          </a:prstGeom>
        </p:spPr>
      </p:pic>
      <p:pic>
        <p:nvPicPr>
          <p:cNvPr id="7" name="Object 6"/>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23" y="2689378"/>
            <a:ext cx="1161759" cy="1133192"/>
          </a:xfrm>
          <a:prstGeom prst="rect">
            <a:avLst/>
          </a:prstGeom>
        </p:spPr>
      </p:pic>
      <p:sp>
        <p:nvSpPr>
          <p:cNvPr id="8" name="Object 7"/>
          <p:cNvSpPr/>
          <p:nvPr/>
        </p:nvSpPr>
        <p:spPr>
          <a:xfrm>
            <a:off x="1333167" y="3270276"/>
            <a:ext cx="7386919" cy="261128"/>
          </a:xfrm>
          <a:prstGeom prst="rect">
            <a:avLst/>
          </a:prstGeom>
          <a:noFill/>
        </p:spPr>
        <p:txBody>
          <a:bodyPr wrap="square" lIns="0" tIns="0" rIns="0" bIns="0" rtlCol="0" anchor="ctr"/>
          <a:lstStyle/>
          <a:p>
            <a:pPr algn="l">
              <a:lnSpc>
                <a:spcPts val="2057"/>
              </a:lnSpc>
              <a:buNone/>
            </a:pPr>
            <a:r>
              <a:rPr lang="en-US" sz="1632" dirty="0">
                <a:solidFill>
                  <a:srgbClr val="FFFFFF"/>
                </a:solidFill>
                <a:latin typeface="Montserrat" pitchFamily="34" charset="0"/>
                <a:ea typeface="Montserrat" pitchFamily="34" charset="-122"/>
                <a:cs typeface="Montserrat" pitchFamily="34" charset="-120"/>
              </a:rPr>
              <a:t>Increasing Adoption of NoSQL Databases</a:t>
            </a:r>
            <a:endParaRPr lang="en-US" dirty="0"/>
          </a:p>
        </p:txBody>
      </p:sp>
      <p:pic>
        <p:nvPicPr>
          <p:cNvPr id="9" name="Object 8"/>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33186" y="3989978"/>
            <a:ext cx="10598675" cy="1028443"/>
          </a:xfrm>
          <a:prstGeom prst="rect">
            <a:avLst/>
          </a:prstGeom>
        </p:spPr>
      </p:pic>
      <p:pic>
        <p:nvPicPr>
          <p:cNvPr id="10" name="Object 9"/>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523" y="4085204"/>
            <a:ext cx="1161759" cy="1133192"/>
          </a:xfrm>
          <a:prstGeom prst="rect">
            <a:avLst/>
          </a:prstGeom>
        </p:spPr>
      </p:pic>
      <p:sp>
        <p:nvSpPr>
          <p:cNvPr id="11" name="Object 10"/>
          <p:cNvSpPr/>
          <p:nvPr/>
        </p:nvSpPr>
        <p:spPr>
          <a:xfrm>
            <a:off x="1333167" y="4365377"/>
            <a:ext cx="10570107" cy="261128"/>
          </a:xfrm>
          <a:prstGeom prst="rect">
            <a:avLst/>
          </a:prstGeom>
          <a:noFill/>
        </p:spPr>
        <p:txBody>
          <a:bodyPr wrap="square" lIns="0" tIns="0" rIns="0" bIns="0" rtlCol="0" anchor="ctr"/>
          <a:lstStyle/>
          <a:p>
            <a:pPr algn="l">
              <a:lnSpc>
                <a:spcPts val="2057"/>
              </a:lnSpc>
              <a:buNone/>
            </a:pPr>
            <a:r>
              <a:rPr lang="en-US" sz="1632" dirty="0">
                <a:solidFill>
                  <a:srgbClr val="FFFFFF"/>
                </a:solidFill>
                <a:latin typeface="Montserrat" pitchFamily="34" charset="0"/>
                <a:ea typeface="Montserrat" pitchFamily="34" charset="-122"/>
                <a:cs typeface="Montserrat" pitchFamily="34" charset="-120"/>
              </a:rPr>
              <a:t>Rising Popularity of Cloud-Native Platforms</a:t>
            </a:r>
            <a:endParaRPr lang="en-US" dirty="0"/>
          </a:p>
        </p:txBody>
      </p:sp>
      <p:pic>
        <p:nvPicPr>
          <p:cNvPr id="12" name="Object 11"/>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133186" y="5085078"/>
            <a:ext cx="6237315" cy="1028443"/>
          </a:xfrm>
          <a:prstGeom prst="rect">
            <a:avLst/>
          </a:prstGeom>
        </p:spPr>
      </p:pic>
      <p:pic>
        <p:nvPicPr>
          <p:cNvPr id="13" name="Object 12"/>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523" y="5180305"/>
            <a:ext cx="1161759" cy="1476006"/>
          </a:xfrm>
          <a:prstGeom prst="rect">
            <a:avLst/>
          </a:prstGeom>
        </p:spPr>
      </p:pic>
      <p:sp>
        <p:nvSpPr>
          <p:cNvPr id="14" name="Object 13"/>
          <p:cNvSpPr/>
          <p:nvPr/>
        </p:nvSpPr>
        <p:spPr>
          <a:xfrm>
            <a:off x="1333167" y="5460478"/>
            <a:ext cx="5790481" cy="261128"/>
          </a:xfrm>
          <a:prstGeom prst="rect">
            <a:avLst/>
          </a:prstGeom>
          <a:noFill/>
        </p:spPr>
        <p:txBody>
          <a:bodyPr wrap="square" lIns="0" tIns="0" rIns="0" bIns="0" rtlCol="0" anchor="ctr"/>
          <a:lstStyle/>
          <a:p>
            <a:pPr algn="l">
              <a:lnSpc>
                <a:spcPts val="2057"/>
              </a:lnSpc>
              <a:buNone/>
            </a:pPr>
            <a:r>
              <a:rPr lang="en-US" sz="1632" dirty="0">
                <a:solidFill>
                  <a:srgbClr val="FFFFFF"/>
                </a:solidFill>
                <a:latin typeface="Montserrat" pitchFamily="34" charset="0"/>
                <a:ea typeface="Montserrat" pitchFamily="34" charset="-122"/>
                <a:cs typeface="Montserrat" pitchFamily="34" charset="-120"/>
              </a:rPr>
              <a:t>Emergence of Modern Web Frameworks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000000"/>
        </a:solidFill>
        <a:effectLst/>
      </p:bgPr>
    </p:bg>
    <p:spTree>
      <p:nvGrpSpPr>
        <p:cNvPr id="1" name=""/>
        <p:cNvGrpSpPr/>
        <p:nvPr/>
      </p:nvGrpSpPr>
      <p:grpSpPr>
        <a:xfrm>
          <a:off x="0" y="0"/>
          <a:ext cx="0" cy="0"/>
          <a:chOff x="0" y="0"/>
          <a:chExt cx="0" cy="0"/>
        </a:xfrm>
      </p:grpSpPr>
      <p:sp>
        <p:nvSpPr>
          <p:cNvPr id="2" name="Object 1"/>
          <p:cNvSpPr/>
          <p:nvPr/>
        </p:nvSpPr>
        <p:spPr>
          <a:xfrm>
            <a:off x="0" y="362901"/>
            <a:ext cx="12188952" cy="509906"/>
          </a:xfrm>
          <a:prstGeom prst="rect">
            <a:avLst/>
          </a:prstGeom>
          <a:noFill/>
        </p:spPr>
        <p:txBody>
          <a:bodyPr wrap="square" lIns="0" tIns="0" rIns="0" bIns="0" rtlCol="0" anchor="t"/>
          <a:lstStyle/>
          <a:p>
            <a:pPr algn="ctr">
              <a:lnSpc>
                <a:spcPts val="4016"/>
              </a:lnSpc>
              <a:buNone/>
            </a:pPr>
            <a:r>
              <a:rPr lang="en-US" sz="3188" dirty="0">
                <a:solidFill>
                  <a:srgbClr val="FFFFFF"/>
                </a:solidFill>
                <a:latin typeface="Montserrat" pitchFamily="34" charset="0"/>
                <a:ea typeface="Montserrat" pitchFamily="34" charset="-122"/>
                <a:cs typeface="Montserrat" pitchFamily="34" charset="-120"/>
              </a:rPr>
              <a:t>Data Collection and Preparation</a:t>
            </a:r>
            <a:endParaRPr lang="en-US" dirty="0"/>
          </a:p>
        </p:txBody>
      </p:sp>
      <p:pic>
        <p:nvPicPr>
          <p:cNvPr id="3" name="Object 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6609" y="2800988"/>
            <a:ext cx="5742139" cy="1218895"/>
          </a:xfrm>
          <a:prstGeom prst="rect">
            <a:avLst/>
          </a:prstGeom>
        </p:spPr>
      </p:pic>
      <p:sp>
        <p:nvSpPr>
          <p:cNvPr id="4" name="Object 3"/>
          <p:cNvSpPr/>
          <p:nvPr/>
        </p:nvSpPr>
        <p:spPr>
          <a:xfrm>
            <a:off x="414234" y="3283161"/>
            <a:ext cx="5551687" cy="230328"/>
          </a:xfrm>
          <a:prstGeom prst="rect">
            <a:avLst/>
          </a:prstGeom>
          <a:noFill/>
        </p:spPr>
        <p:txBody>
          <a:bodyPr wrap="square" lIns="0" tIns="0" rIns="0" bIns="0" rtlCol="0" anchor="t"/>
          <a:lstStyle/>
          <a:p>
            <a:pPr algn="ctr">
              <a:lnSpc>
                <a:spcPts val="1814"/>
              </a:lnSpc>
              <a:buNone/>
            </a:pPr>
            <a:r>
              <a:rPr lang="en-US" sz="1440" dirty="0">
                <a:solidFill>
                  <a:srgbClr val="FFFFFF"/>
                </a:solidFill>
                <a:latin typeface="Montserrat" pitchFamily="34" charset="0"/>
                <a:ea typeface="Montserrat" pitchFamily="34" charset="-122"/>
                <a:cs typeface="Montserrat" pitchFamily="34" charset="-120"/>
              </a:rPr>
              <a:t>Data Sources</a:t>
            </a:r>
            <a:endParaRPr lang="en-US" dirty="0"/>
          </a:p>
        </p:txBody>
      </p:sp>
      <p:sp>
        <p:nvSpPr>
          <p:cNvPr id="5" name="Object 4"/>
          <p:cNvSpPr/>
          <p:nvPr/>
        </p:nvSpPr>
        <p:spPr>
          <a:xfrm>
            <a:off x="761810" y="4138113"/>
            <a:ext cx="5551687" cy="852870"/>
          </a:xfrm>
          <a:prstGeom prst="rect">
            <a:avLst/>
          </a:prstGeom>
          <a:noFill/>
        </p:spPr>
        <p:txBody>
          <a:bodyPr wrap="square" lIns="0" tIns="0" rIns="0" bIns="0" rtlCol="0" anchor="t"/>
          <a:lstStyle/>
          <a:p>
            <a:pPr algn="l">
              <a:lnSpc>
                <a:spcPts val="1680"/>
              </a:lnSpc>
              <a:buNone/>
            </a:pPr>
            <a:r>
              <a:rPr lang="en-US" sz="1200" dirty="0">
                <a:solidFill>
                  <a:srgbClr val="FFFFFF">
                    <a:alpha val="90000"/>
                  </a:srgbClr>
                </a:solidFill>
                <a:latin typeface="Montserrat" pitchFamily="34" charset="0"/>
                <a:ea typeface="Montserrat" pitchFamily="34" charset="-122"/>
                <a:cs typeface="Montserrat" pitchFamily="34" charset="-120"/>
              </a:rPr>
              <a:t>The data used in this project is the Stack Overflow Developer Survey dataset, which is a comprehensive survey of developers worldwide. Additional data is scrapped from various sources, such as job postings and training portals.</a:t>
            </a:r>
            <a:endParaRPr lang="en-US" dirty="0"/>
          </a:p>
        </p:txBody>
      </p:sp>
      <p:pic>
        <p:nvPicPr>
          <p:cNvPr id="6" name="Object 5"/>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89727" y="2800988"/>
            <a:ext cx="5732616" cy="1218895"/>
          </a:xfrm>
          <a:prstGeom prst="rect">
            <a:avLst/>
          </a:prstGeom>
        </p:spPr>
      </p:pic>
      <p:sp>
        <p:nvSpPr>
          <p:cNvPr id="7" name="Object 6"/>
          <p:cNvSpPr/>
          <p:nvPr/>
        </p:nvSpPr>
        <p:spPr>
          <a:xfrm>
            <a:off x="6237315" y="3283161"/>
            <a:ext cx="5237440" cy="230328"/>
          </a:xfrm>
          <a:prstGeom prst="rect">
            <a:avLst/>
          </a:prstGeom>
          <a:noFill/>
        </p:spPr>
        <p:txBody>
          <a:bodyPr wrap="square" lIns="0" tIns="0" rIns="0" bIns="0" rtlCol="0" anchor="t"/>
          <a:lstStyle/>
          <a:p>
            <a:pPr algn="ctr">
              <a:lnSpc>
                <a:spcPts val="1814"/>
              </a:lnSpc>
              <a:buNone/>
            </a:pPr>
            <a:r>
              <a:rPr lang="en-US" sz="1440" dirty="0">
                <a:solidFill>
                  <a:srgbClr val="FFFFFF"/>
                </a:solidFill>
                <a:latin typeface="Montserrat" pitchFamily="34" charset="0"/>
                <a:ea typeface="Montserrat" pitchFamily="34" charset="-122"/>
                <a:cs typeface="Montserrat" pitchFamily="34" charset="-120"/>
              </a:rPr>
              <a:t>Data Cleaning and Transformation</a:t>
            </a:r>
            <a:endParaRPr lang="en-US" dirty="0"/>
          </a:p>
        </p:txBody>
      </p:sp>
      <p:sp>
        <p:nvSpPr>
          <p:cNvPr id="8" name="Object 7"/>
          <p:cNvSpPr/>
          <p:nvPr/>
        </p:nvSpPr>
        <p:spPr>
          <a:xfrm>
            <a:off x="6284928" y="4138113"/>
            <a:ext cx="5551687" cy="852870"/>
          </a:xfrm>
          <a:prstGeom prst="rect">
            <a:avLst/>
          </a:prstGeom>
          <a:noFill/>
        </p:spPr>
        <p:txBody>
          <a:bodyPr wrap="square" lIns="0" tIns="0" rIns="0" bIns="0" rtlCol="0" anchor="t"/>
          <a:lstStyle/>
          <a:p>
            <a:pPr algn="l">
              <a:lnSpc>
                <a:spcPts val="1680"/>
              </a:lnSpc>
              <a:buNone/>
            </a:pPr>
            <a:r>
              <a:rPr lang="en-US" sz="1200" dirty="0">
                <a:solidFill>
                  <a:srgbClr val="FFFFFF">
                    <a:alpha val="90000"/>
                  </a:srgbClr>
                </a:solidFill>
                <a:latin typeface="Montserrat" pitchFamily="34" charset="0"/>
                <a:ea typeface="Montserrat" pitchFamily="34" charset="-122"/>
                <a:cs typeface="Montserrat" pitchFamily="34" charset="-120"/>
              </a:rPr>
              <a:t>The collected data is cleaned, transformed, and integrated to prepare it for analysis. This includes handling missing values, removing duplicates, normalizing data types, and merging datasets from different sources.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6" name="Picture 25" descr="A graph of a graph showing different colored bars&#10;&#10;AI-generated content may be incorrect.">
            <a:extLst>
              <a:ext uri="{FF2B5EF4-FFF2-40B4-BE49-F238E27FC236}">
                <a16:creationId xmlns:a16="http://schemas.microsoft.com/office/drawing/2014/main" id="{AFAB7040-6574-5F67-7EC7-51A6FA3E168E}"/>
              </a:ext>
            </a:extLst>
          </p:cNvPr>
          <p:cNvPicPr>
            <a:picLocks noChangeAspect="1"/>
          </p:cNvPicPr>
          <p:nvPr/>
        </p:nvPicPr>
        <p:blipFill>
          <a:blip r:embed="rId3"/>
          <a:stretch>
            <a:fillRect/>
          </a:stretch>
        </p:blipFill>
        <p:spPr>
          <a:xfrm>
            <a:off x="643467" y="899410"/>
            <a:ext cx="5291666" cy="5036695"/>
          </a:xfrm>
          <a:prstGeom prst="rect">
            <a:avLst/>
          </a:prstGeom>
        </p:spPr>
      </p:pic>
      <p:pic>
        <p:nvPicPr>
          <p:cNvPr id="28" name="Picture 27" descr="A graph of a number of programming languages&#10;&#10;AI-generated content may be incorrect.">
            <a:extLst>
              <a:ext uri="{FF2B5EF4-FFF2-40B4-BE49-F238E27FC236}">
                <a16:creationId xmlns:a16="http://schemas.microsoft.com/office/drawing/2014/main" id="{0DAF750F-2660-DC9D-0976-375432E8D481}"/>
              </a:ext>
            </a:extLst>
          </p:cNvPr>
          <p:cNvPicPr>
            <a:picLocks noChangeAspect="1"/>
          </p:cNvPicPr>
          <p:nvPr/>
        </p:nvPicPr>
        <p:blipFill>
          <a:blip r:embed="rId4"/>
          <a:stretch>
            <a:fillRect/>
          </a:stretch>
        </p:blipFill>
        <p:spPr>
          <a:xfrm>
            <a:off x="6256866" y="899410"/>
            <a:ext cx="5291666" cy="5036695"/>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9B39F92-CB30-7B33-4458-1F77C417BE9E}"/>
              </a:ext>
            </a:extLst>
          </p:cNvPr>
          <p:cNvSpPr>
            <a:spLocks noGrp="1"/>
          </p:cNvSpPr>
          <p:nvPr>
            <p:ph sz="half" idx="2"/>
          </p:nvPr>
        </p:nvSpPr>
        <p:spPr>
          <a:xfrm>
            <a:off x="829457" y="700790"/>
            <a:ext cx="5266544" cy="5456420"/>
          </a:xfrm>
        </p:spPr>
        <p:txBody>
          <a:bodyPr>
            <a:normAutofit lnSpcReduction="10000"/>
          </a:bodyPr>
          <a:lstStyle/>
          <a:p>
            <a:pPr marL="0" indent="0">
              <a:lnSpc>
                <a:spcPct val="107000"/>
              </a:lnSpc>
              <a:spcAft>
                <a:spcPts val="800"/>
              </a:spcAft>
              <a:buNone/>
            </a:pPr>
            <a:r>
              <a:rPr lang="en-AE" sz="1800" b="1" kern="100" dirty="0">
                <a:effectLst/>
                <a:latin typeface="Aptos" panose="020B0004020202020204" pitchFamily="34" charset="0"/>
                <a:ea typeface="Aptos" panose="020B0004020202020204" pitchFamily="34" charset="0"/>
                <a:cs typeface="Arial" panose="020B0604020202020204" pitchFamily="34" charset="0"/>
              </a:rPr>
              <a:t>Interpretation of Results</a:t>
            </a:r>
          </a:p>
          <a:p>
            <a:pPr>
              <a:lnSpc>
                <a:spcPct val="107000"/>
              </a:lnSpc>
              <a:spcAft>
                <a:spcPts val="800"/>
              </a:spcAft>
            </a:pPr>
            <a:r>
              <a:rPr lang="en-AE" sz="1800" b="1" kern="100" dirty="0">
                <a:effectLst/>
                <a:latin typeface="Aptos" panose="020B0004020202020204" pitchFamily="34" charset="0"/>
                <a:ea typeface="Aptos" panose="020B0004020202020204" pitchFamily="34" charset="0"/>
                <a:cs typeface="Arial" panose="020B0604020202020204" pitchFamily="34" charset="0"/>
              </a:rPr>
              <a:t>Language</a:t>
            </a:r>
            <a:r>
              <a:rPr lang="en-AE" sz="1800" kern="100" dirty="0">
                <a:effectLst/>
                <a:latin typeface="Aptos" panose="020B0004020202020204" pitchFamily="34" charset="0"/>
                <a:ea typeface="Aptos" panose="020B0004020202020204" pitchFamily="34" charset="0"/>
                <a:cs typeface="Arial" panose="020B0604020202020204" pitchFamily="34" charset="0"/>
              </a:rPr>
              <a:t>: The programming languages listed in order of the highest to the lowest percentage change in demand.</a:t>
            </a:r>
          </a:p>
          <a:p>
            <a:pPr>
              <a:lnSpc>
                <a:spcPct val="107000"/>
              </a:lnSpc>
              <a:spcAft>
                <a:spcPts val="800"/>
              </a:spcAft>
            </a:pPr>
            <a:r>
              <a:rPr lang="en-AE" sz="1800" b="1" kern="100" dirty="0">
                <a:effectLst/>
                <a:latin typeface="Aptos" panose="020B0004020202020204" pitchFamily="34" charset="0"/>
                <a:ea typeface="Aptos" panose="020B0004020202020204" pitchFamily="34" charset="0"/>
                <a:cs typeface="Arial" panose="020B0604020202020204" pitchFamily="34" charset="0"/>
              </a:rPr>
              <a:t>Count Worked With</a:t>
            </a:r>
            <a:r>
              <a:rPr lang="en-AE" sz="1800" kern="100" dirty="0">
                <a:effectLst/>
                <a:latin typeface="Aptos" panose="020B0004020202020204" pitchFamily="34" charset="0"/>
                <a:ea typeface="Aptos" panose="020B0004020202020204" pitchFamily="34" charset="0"/>
                <a:cs typeface="Arial" panose="020B0604020202020204" pitchFamily="34" charset="0"/>
              </a:rPr>
              <a:t>: The number of respondents who have worked with each language.</a:t>
            </a:r>
          </a:p>
          <a:p>
            <a:pPr>
              <a:lnSpc>
                <a:spcPct val="107000"/>
              </a:lnSpc>
              <a:spcAft>
                <a:spcPts val="800"/>
              </a:spcAft>
            </a:pPr>
            <a:r>
              <a:rPr lang="en-AE" sz="1800" b="1" kern="100" dirty="0">
                <a:effectLst/>
                <a:latin typeface="Aptos" panose="020B0004020202020204" pitchFamily="34" charset="0"/>
                <a:ea typeface="Aptos" panose="020B0004020202020204" pitchFamily="34" charset="0"/>
                <a:cs typeface="Arial" panose="020B0604020202020204" pitchFamily="34" charset="0"/>
              </a:rPr>
              <a:t>Count Desired Next Year</a:t>
            </a:r>
            <a:r>
              <a:rPr lang="en-AE" sz="1800" kern="100" dirty="0">
                <a:effectLst/>
                <a:latin typeface="Aptos" panose="020B0004020202020204" pitchFamily="34" charset="0"/>
                <a:ea typeface="Aptos" panose="020B0004020202020204" pitchFamily="34" charset="0"/>
                <a:cs typeface="Arial" panose="020B0604020202020204" pitchFamily="34" charset="0"/>
              </a:rPr>
              <a:t>: The number of respondents who want to work with each language in the next year.</a:t>
            </a:r>
          </a:p>
          <a:p>
            <a:pPr>
              <a:lnSpc>
                <a:spcPct val="107000"/>
              </a:lnSpc>
              <a:spcAft>
                <a:spcPts val="800"/>
              </a:spcAft>
            </a:pPr>
            <a:r>
              <a:rPr lang="en-AE" sz="1800" b="1" kern="100" dirty="0">
                <a:effectLst/>
                <a:latin typeface="Aptos" panose="020B0004020202020204" pitchFamily="34" charset="0"/>
                <a:ea typeface="Aptos" panose="020B0004020202020204" pitchFamily="34" charset="0"/>
                <a:cs typeface="Arial" panose="020B0604020202020204" pitchFamily="34" charset="0"/>
              </a:rPr>
              <a:t>Demand Change</a:t>
            </a:r>
            <a:r>
              <a:rPr lang="en-AE" sz="1800" kern="100" dirty="0">
                <a:effectLst/>
                <a:latin typeface="Aptos" panose="020B0004020202020204" pitchFamily="34" charset="0"/>
                <a:ea typeface="Aptos" panose="020B0004020202020204" pitchFamily="34" charset="0"/>
                <a:cs typeface="Arial" panose="020B0604020202020204" pitchFamily="34" charset="0"/>
              </a:rPr>
              <a:t>: The percentage change in demand for each language, calculated as: $$\text{Demand Change} = \left(\frac{\text{Count Desired Next Year} - \text{Count Worked With}}{\text{Count Worked With}}\right) \times 100$$</a:t>
            </a:r>
          </a:p>
          <a:p>
            <a:endParaRPr lang="en-AE" dirty="0"/>
          </a:p>
        </p:txBody>
      </p:sp>
      <p:pic>
        <p:nvPicPr>
          <p:cNvPr id="11" name="Content Placeholder 10" descr="A graph of different colored bars&#10;&#10;AI-generated content may be incorrect.">
            <a:extLst>
              <a:ext uri="{FF2B5EF4-FFF2-40B4-BE49-F238E27FC236}">
                <a16:creationId xmlns:a16="http://schemas.microsoft.com/office/drawing/2014/main" id="{58B7ED3D-A0B8-50CB-C7E4-B8DA9DCE90BF}"/>
              </a:ext>
            </a:extLst>
          </p:cNvPr>
          <p:cNvPicPr>
            <a:picLocks noGrp="1" noChangeAspect="1"/>
          </p:cNvPicPr>
          <p:nvPr>
            <p:ph sz="quarter" idx="4"/>
          </p:nvPr>
        </p:nvPicPr>
        <p:blipFill>
          <a:blip r:embed="rId2"/>
          <a:stretch>
            <a:fillRect/>
          </a:stretch>
        </p:blipFill>
        <p:spPr>
          <a:xfrm>
            <a:off x="6382060" y="479685"/>
            <a:ext cx="4725649" cy="5677525"/>
          </a:xfrm>
        </p:spPr>
      </p:pic>
    </p:spTree>
    <p:extLst>
      <p:ext uri="{BB962C8B-B14F-4D97-AF65-F5344CB8AC3E}">
        <p14:creationId xmlns:p14="http://schemas.microsoft.com/office/powerpoint/2010/main" val="3912199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0" y="362901"/>
            <a:ext cx="12188952" cy="509906"/>
          </a:xfrm>
          <a:prstGeom prst="rect">
            <a:avLst/>
          </a:prstGeom>
          <a:noFill/>
        </p:spPr>
        <p:txBody>
          <a:bodyPr wrap="square" lIns="0" tIns="0" rIns="0" bIns="0" rtlCol="0" anchor="t"/>
          <a:lstStyle/>
          <a:p>
            <a:pPr algn="ctr">
              <a:lnSpc>
                <a:spcPts val="4016"/>
              </a:lnSpc>
              <a:buNone/>
            </a:pPr>
            <a:r>
              <a:rPr lang="en-US" sz="3188" dirty="0">
                <a:solidFill>
                  <a:srgbClr val="2A2921"/>
                </a:solidFill>
                <a:latin typeface="Montserrat" pitchFamily="34" charset="0"/>
                <a:ea typeface="Montserrat" pitchFamily="34" charset="-122"/>
                <a:cs typeface="Montserrat" pitchFamily="34" charset="-120"/>
              </a:rPr>
              <a:t>Key Findings: Programming Languages</a:t>
            </a:r>
            <a:endParaRPr lang="en-US" dirty="0"/>
          </a:p>
        </p:txBody>
      </p:sp>
      <p:pic>
        <p:nvPicPr>
          <p:cNvPr id="3" name="Object 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67823" y="1994696"/>
            <a:ext cx="476131" cy="857036"/>
          </a:xfrm>
          <a:prstGeom prst="rect">
            <a:avLst/>
          </a:prstGeom>
        </p:spPr>
      </p:pic>
      <p:sp>
        <p:nvSpPr>
          <p:cNvPr id="4" name="Object 3"/>
          <p:cNvSpPr/>
          <p:nvPr/>
        </p:nvSpPr>
        <p:spPr>
          <a:xfrm>
            <a:off x="638968" y="3224597"/>
            <a:ext cx="2126401" cy="460657"/>
          </a:xfrm>
          <a:prstGeom prst="rect">
            <a:avLst/>
          </a:prstGeom>
          <a:noFill/>
        </p:spPr>
        <p:txBody>
          <a:bodyPr wrap="square" lIns="0" tIns="0" rIns="0" bIns="0" rtlCol="0" anchor="t"/>
          <a:lstStyle/>
          <a:p>
            <a:pPr algn="ctr">
              <a:lnSpc>
                <a:spcPts val="1814"/>
              </a:lnSpc>
              <a:buNone/>
            </a:pPr>
            <a:r>
              <a:rPr lang="en-US" sz="1440" dirty="0">
                <a:solidFill>
                  <a:srgbClr val="2A2921"/>
                </a:solidFill>
                <a:latin typeface="Montserrat" pitchFamily="34" charset="0"/>
                <a:ea typeface="Montserrat" pitchFamily="34" charset="-122"/>
                <a:cs typeface="Montserrat" pitchFamily="34" charset="-120"/>
              </a:rPr>
              <a:t>Top Programming Languages</a:t>
            </a:r>
            <a:endParaRPr lang="en-US" dirty="0"/>
          </a:p>
        </p:txBody>
      </p:sp>
      <p:sp>
        <p:nvSpPr>
          <p:cNvPr id="5" name="Object 4"/>
          <p:cNvSpPr/>
          <p:nvPr/>
        </p:nvSpPr>
        <p:spPr>
          <a:xfrm>
            <a:off x="638968" y="3771106"/>
            <a:ext cx="2126401" cy="1066087"/>
          </a:xfrm>
          <a:prstGeom prst="rect">
            <a:avLst/>
          </a:prstGeom>
          <a:noFill/>
        </p:spPr>
        <p:txBody>
          <a:bodyPr wrap="square" lIns="0" tIns="0" rIns="0" bIns="0" rtlCol="0" anchor="t"/>
          <a:lstStyle/>
          <a:p>
            <a:pPr algn="ctr">
              <a:lnSpc>
                <a:spcPts val="1680"/>
              </a:lnSpc>
              <a:spcBef>
                <a:spcPts val="663"/>
              </a:spcBef>
              <a:buNone/>
            </a:pPr>
            <a:r>
              <a:rPr lang="en-US" sz="1200" dirty="0">
                <a:solidFill>
                  <a:srgbClr val="5A5A4C"/>
                </a:solidFill>
                <a:latin typeface="Montserrat" pitchFamily="34" charset="0"/>
                <a:ea typeface="Montserrat" pitchFamily="34" charset="-122"/>
                <a:cs typeface="Montserrat" pitchFamily="34" charset="-120"/>
              </a:rPr>
              <a:t>The most popular programming languages currently being used by respondents are Python, JavaScript, and Java.</a:t>
            </a:r>
            <a:endParaRPr lang="en-US" dirty="0"/>
          </a:p>
        </p:txBody>
      </p:sp>
      <p:pic>
        <p:nvPicPr>
          <p:cNvPr id="6" name="Object 5"/>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61680" y="2072806"/>
            <a:ext cx="942739" cy="695151"/>
          </a:xfrm>
          <a:prstGeom prst="rect">
            <a:avLst/>
          </a:prstGeom>
        </p:spPr>
      </p:pic>
      <p:sp>
        <p:nvSpPr>
          <p:cNvPr id="7" name="Object 6"/>
          <p:cNvSpPr/>
          <p:nvPr/>
        </p:nvSpPr>
        <p:spPr>
          <a:xfrm>
            <a:off x="3336726" y="3224597"/>
            <a:ext cx="2587296" cy="230328"/>
          </a:xfrm>
          <a:prstGeom prst="rect">
            <a:avLst/>
          </a:prstGeom>
          <a:noFill/>
        </p:spPr>
        <p:txBody>
          <a:bodyPr wrap="square" lIns="0" tIns="0" rIns="0" bIns="0" rtlCol="0" anchor="t"/>
          <a:lstStyle/>
          <a:p>
            <a:pPr algn="ctr">
              <a:lnSpc>
                <a:spcPts val="1814"/>
              </a:lnSpc>
              <a:buNone/>
            </a:pPr>
            <a:r>
              <a:rPr lang="en-US" sz="1440" dirty="0">
                <a:solidFill>
                  <a:srgbClr val="2A2921"/>
                </a:solidFill>
                <a:latin typeface="Montserrat" pitchFamily="34" charset="0"/>
                <a:ea typeface="Montserrat" pitchFamily="34" charset="-122"/>
                <a:cs typeface="Montserrat" pitchFamily="34" charset="-120"/>
              </a:rPr>
              <a:t>Emerging Languages</a:t>
            </a:r>
            <a:endParaRPr lang="en-US" dirty="0"/>
          </a:p>
        </p:txBody>
      </p:sp>
      <p:sp>
        <p:nvSpPr>
          <p:cNvPr id="8" name="Object 7"/>
          <p:cNvSpPr/>
          <p:nvPr/>
        </p:nvSpPr>
        <p:spPr>
          <a:xfrm>
            <a:off x="3336726" y="3540777"/>
            <a:ext cx="2587296" cy="1492522"/>
          </a:xfrm>
          <a:prstGeom prst="rect">
            <a:avLst/>
          </a:prstGeom>
          <a:noFill/>
        </p:spPr>
        <p:txBody>
          <a:bodyPr wrap="square" lIns="0" tIns="0" rIns="0" bIns="0" rtlCol="0" anchor="t"/>
          <a:lstStyle/>
          <a:p>
            <a:pPr algn="ctr">
              <a:lnSpc>
                <a:spcPts val="1680"/>
              </a:lnSpc>
              <a:spcBef>
                <a:spcPts val="663"/>
              </a:spcBef>
              <a:buNone/>
            </a:pPr>
            <a:r>
              <a:rPr lang="en-US" sz="1200" dirty="0">
                <a:solidFill>
                  <a:srgbClr val="5A5A4C"/>
                </a:solidFill>
                <a:latin typeface="Montserrat" pitchFamily="34" charset="0"/>
                <a:ea typeface="Montserrat" pitchFamily="34" charset="-122"/>
                <a:cs typeface="Montserrat" pitchFamily="34" charset="-120"/>
              </a:rPr>
              <a:t>Emerging languages like Go and Rust are expected to see significant increases in demand, with Go having a 16.58% increase and Rust a 64.81% increase in desired user base for the next year.</a:t>
            </a:r>
            <a:endParaRPr lang="en-US" dirty="0"/>
          </a:p>
        </p:txBody>
      </p:sp>
      <p:pic>
        <p:nvPicPr>
          <p:cNvPr id="9" name="Object 8"/>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34964" y="1994691"/>
            <a:ext cx="638015" cy="847513"/>
          </a:xfrm>
          <a:prstGeom prst="rect">
            <a:avLst/>
          </a:prstGeom>
        </p:spPr>
      </p:pic>
      <p:sp>
        <p:nvSpPr>
          <p:cNvPr id="10" name="Object 9"/>
          <p:cNvSpPr/>
          <p:nvPr/>
        </p:nvSpPr>
        <p:spPr>
          <a:xfrm>
            <a:off x="6317305" y="3224597"/>
            <a:ext cx="2482547" cy="230328"/>
          </a:xfrm>
          <a:prstGeom prst="rect">
            <a:avLst/>
          </a:prstGeom>
          <a:noFill/>
        </p:spPr>
        <p:txBody>
          <a:bodyPr wrap="square" lIns="0" tIns="0" rIns="0" bIns="0" rtlCol="0" anchor="t"/>
          <a:lstStyle/>
          <a:p>
            <a:pPr algn="ctr">
              <a:lnSpc>
                <a:spcPts val="1814"/>
              </a:lnSpc>
              <a:buNone/>
            </a:pPr>
            <a:r>
              <a:rPr lang="en-US" sz="1440" dirty="0">
                <a:solidFill>
                  <a:srgbClr val="2A2921"/>
                </a:solidFill>
                <a:latin typeface="Montserrat" pitchFamily="34" charset="0"/>
                <a:ea typeface="Montserrat" pitchFamily="34" charset="-122"/>
                <a:cs typeface="Montserrat" pitchFamily="34" charset="-120"/>
              </a:rPr>
              <a:t>Other Notable Increases</a:t>
            </a:r>
            <a:endParaRPr lang="en-US" dirty="0"/>
          </a:p>
        </p:txBody>
      </p:sp>
      <p:sp>
        <p:nvSpPr>
          <p:cNvPr id="11" name="Object 10"/>
          <p:cNvSpPr/>
          <p:nvPr/>
        </p:nvSpPr>
        <p:spPr>
          <a:xfrm>
            <a:off x="6317305" y="3540777"/>
            <a:ext cx="2482547" cy="1066087"/>
          </a:xfrm>
          <a:prstGeom prst="rect">
            <a:avLst/>
          </a:prstGeom>
          <a:noFill/>
        </p:spPr>
        <p:txBody>
          <a:bodyPr wrap="square" lIns="0" tIns="0" rIns="0" bIns="0" rtlCol="0" anchor="t"/>
          <a:lstStyle/>
          <a:p>
            <a:pPr algn="ctr">
              <a:lnSpc>
                <a:spcPts val="1680"/>
              </a:lnSpc>
              <a:spcBef>
                <a:spcPts val="663"/>
              </a:spcBef>
              <a:buNone/>
            </a:pPr>
            <a:r>
              <a:rPr lang="en-US" sz="1200" dirty="0">
                <a:solidFill>
                  <a:srgbClr val="5A5A4C"/>
                </a:solidFill>
                <a:latin typeface="Montserrat" pitchFamily="34" charset="0"/>
                <a:ea typeface="Montserrat" pitchFamily="34" charset="-122"/>
                <a:cs typeface="Montserrat" pitchFamily="34" charset="-120"/>
              </a:rPr>
              <a:t>Other languages showing notable increases in demand include Nim (64.81%), Zephyr (61.54%), Groovy (41.40%), and Visual Basic (.Net) (35.21%).</a:t>
            </a:r>
            <a:endParaRPr lang="en-US" dirty="0"/>
          </a:p>
        </p:txBody>
      </p:sp>
      <p:pic>
        <p:nvPicPr>
          <p:cNvPr id="12" name="Object 11"/>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07294" y="1916574"/>
            <a:ext cx="961784" cy="942739"/>
          </a:xfrm>
          <a:prstGeom prst="rect">
            <a:avLst/>
          </a:prstGeom>
        </p:spPr>
      </p:pic>
      <p:sp>
        <p:nvSpPr>
          <p:cNvPr id="13" name="Object 12"/>
          <p:cNvSpPr/>
          <p:nvPr/>
        </p:nvSpPr>
        <p:spPr>
          <a:xfrm>
            <a:off x="9156474" y="3224597"/>
            <a:ext cx="2660620" cy="230328"/>
          </a:xfrm>
          <a:prstGeom prst="rect">
            <a:avLst/>
          </a:prstGeom>
          <a:noFill/>
        </p:spPr>
        <p:txBody>
          <a:bodyPr wrap="square" lIns="0" tIns="0" rIns="0" bIns="0" rtlCol="0" anchor="t"/>
          <a:lstStyle/>
          <a:p>
            <a:pPr algn="ctr">
              <a:lnSpc>
                <a:spcPts val="1814"/>
              </a:lnSpc>
              <a:buNone/>
            </a:pPr>
            <a:r>
              <a:rPr lang="en-US" sz="1440" dirty="0">
                <a:solidFill>
                  <a:srgbClr val="2A2921"/>
                </a:solidFill>
                <a:latin typeface="Montserrat" pitchFamily="34" charset="0"/>
                <a:ea typeface="Montserrat" pitchFamily="34" charset="-122"/>
                <a:cs typeface="Montserrat" pitchFamily="34" charset="-120"/>
              </a:rPr>
              <a:t>Established Languages</a:t>
            </a:r>
            <a:endParaRPr lang="en-US" dirty="0"/>
          </a:p>
        </p:txBody>
      </p:sp>
      <p:sp>
        <p:nvSpPr>
          <p:cNvPr id="14" name="Object 13"/>
          <p:cNvSpPr/>
          <p:nvPr/>
        </p:nvSpPr>
        <p:spPr>
          <a:xfrm>
            <a:off x="9156474" y="3540777"/>
            <a:ext cx="2660620" cy="1066087"/>
          </a:xfrm>
          <a:prstGeom prst="rect">
            <a:avLst/>
          </a:prstGeom>
          <a:noFill/>
        </p:spPr>
        <p:txBody>
          <a:bodyPr wrap="square" lIns="0" tIns="0" rIns="0" bIns="0" rtlCol="0" anchor="t"/>
          <a:lstStyle/>
          <a:p>
            <a:pPr algn="ctr">
              <a:lnSpc>
                <a:spcPts val="1680"/>
              </a:lnSpc>
              <a:spcBef>
                <a:spcPts val="663"/>
              </a:spcBef>
              <a:buNone/>
            </a:pPr>
            <a:r>
              <a:rPr lang="en-US" sz="1200" dirty="0">
                <a:solidFill>
                  <a:srgbClr val="5A5A4C"/>
                </a:solidFill>
                <a:latin typeface="Montserrat" pitchFamily="34" charset="0"/>
                <a:ea typeface="Montserrat" pitchFamily="34" charset="-122"/>
                <a:cs typeface="Montserrat" pitchFamily="34" charset="-120"/>
              </a:rPr>
              <a:t>Established languages like PHP (20.20% increase) and PowerShell (17.74% increase) also continue to maintain strong demand.</a:t>
            </a:r>
            <a:endParaRPr lang="en-US" dirty="0"/>
          </a:p>
        </p:txBody>
      </p:sp>
      <p:sp>
        <p:nvSpPr>
          <p:cNvPr id="15" name="Object 14"/>
          <p:cNvSpPr/>
          <p:nvPr/>
        </p:nvSpPr>
        <p:spPr>
          <a:xfrm>
            <a:off x="0" y="5637390"/>
            <a:ext cx="12188952" cy="1218895"/>
          </a:xfrm>
          <a:prstGeom prst="rect">
            <a:avLst/>
          </a:prstGeom>
          <a:solidFill>
            <a:srgbClr val="14558C"/>
          </a:solidFill>
        </p:spPr>
        <p:txBody>
          <a:bodyPr/>
          <a:lstStyle/>
          <a:p>
            <a:endParaRPr lang="en-AE"/>
          </a:p>
        </p:txBody>
      </p:sp>
      <p:sp>
        <p:nvSpPr>
          <p:cNvPr id="16" name="Object 15"/>
          <p:cNvSpPr/>
          <p:nvPr/>
        </p:nvSpPr>
        <p:spPr>
          <a:xfrm>
            <a:off x="552312" y="5954315"/>
            <a:ext cx="11084328" cy="575821"/>
          </a:xfrm>
          <a:prstGeom prst="rect">
            <a:avLst/>
          </a:prstGeom>
          <a:noFill/>
        </p:spPr>
        <p:txBody>
          <a:bodyPr wrap="square" lIns="0" tIns="0" rIns="0" bIns="0" rtlCol="0" anchor="ctr"/>
          <a:lstStyle/>
          <a:p>
            <a:pPr algn="ctr">
              <a:lnSpc>
                <a:spcPts val="2268"/>
              </a:lnSpc>
              <a:buNone/>
            </a:pPr>
            <a:r>
              <a:rPr lang="en-US" sz="1800" dirty="0">
                <a:solidFill>
                  <a:srgbClr val="FFFFFF"/>
                </a:solidFill>
                <a:latin typeface="Montserrat" pitchFamily="34" charset="0"/>
                <a:ea typeface="Montserrat" pitchFamily="34" charset="-122"/>
                <a:cs typeface="Montserrat" pitchFamily="34" charset="-120"/>
              </a:rPr>
              <a:t>The data suggests a diverse and evolving programming language landscape, with both established and emerging languages seeing significant demand from the industry.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9E301E5-1206-47D0-9CDF-72583D739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FA31FBE-7948-4384-B68A-75DEFDC49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A graph showing a number of data&#10;&#10;AI-generated content may be incorrect.">
            <a:extLst>
              <a:ext uri="{FF2B5EF4-FFF2-40B4-BE49-F238E27FC236}">
                <a16:creationId xmlns:a16="http://schemas.microsoft.com/office/drawing/2014/main" id="{B5C5F6EC-B2D6-41EE-2DCB-6F2A9AF7D6A8}"/>
              </a:ext>
            </a:extLst>
          </p:cNvPr>
          <p:cNvPicPr>
            <a:picLocks noChangeAspect="1"/>
          </p:cNvPicPr>
          <p:nvPr/>
        </p:nvPicPr>
        <p:blipFill>
          <a:blip r:embed="rId3"/>
          <a:srcRect r="10909" b="3"/>
          <a:stretch/>
        </p:blipFill>
        <p:spPr>
          <a:xfrm>
            <a:off x="641276" y="643467"/>
            <a:ext cx="4013020" cy="2702558"/>
          </a:xfrm>
          <a:prstGeom prst="rect">
            <a:avLst/>
          </a:prstGeom>
        </p:spPr>
      </p:pic>
      <p:pic>
        <p:nvPicPr>
          <p:cNvPr id="28" name="Picture 27" descr="A graph of data in different colors&#10;&#10;AI-generated content may be incorrect.">
            <a:extLst>
              <a:ext uri="{FF2B5EF4-FFF2-40B4-BE49-F238E27FC236}">
                <a16:creationId xmlns:a16="http://schemas.microsoft.com/office/drawing/2014/main" id="{03BB0392-3AFA-91C0-B613-3B9F330D774C}"/>
              </a:ext>
            </a:extLst>
          </p:cNvPr>
          <p:cNvPicPr>
            <a:picLocks noChangeAspect="1"/>
          </p:cNvPicPr>
          <p:nvPr/>
        </p:nvPicPr>
        <p:blipFill>
          <a:blip r:embed="rId4"/>
          <a:srcRect r="11037" b="-2"/>
          <a:stretch/>
        </p:blipFill>
        <p:spPr>
          <a:xfrm>
            <a:off x="643467" y="3509433"/>
            <a:ext cx="4010830" cy="2705099"/>
          </a:xfrm>
          <a:prstGeom prst="rect">
            <a:avLst/>
          </a:prstGeom>
        </p:spPr>
      </p:pic>
      <p:pic>
        <p:nvPicPr>
          <p:cNvPr id="26" name="Picture 25" descr="A chart of different colors&#10;&#10;AI-generated content may be incorrect.">
            <a:extLst>
              <a:ext uri="{FF2B5EF4-FFF2-40B4-BE49-F238E27FC236}">
                <a16:creationId xmlns:a16="http://schemas.microsoft.com/office/drawing/2014/main" id="{E8A81128-4F0D-0BF4-A502-C2D498849D5F}"/>
              </a:ext>
            </a:extLst>
          </p:cNvPr>
          <p:cNvPicPr>
            <a:picLocks noChangeAspect="1"/>
          </p:cNvPicPr>
          <p:nvPr/>
        </p:nvPicPr>
        <p:blipFill>
          <a:blip r:embed="rId5"/>
          <a:srcRect l="2612" r="24844" b="1"/>
          <a:stretch/>
        </p:blipFill>
        <p:spPr>
          <a:xfrm>
            <a:off x="4812633" y="643467"/>
            <a:ext cx="6735900" cy="557106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0" y="362901"/>
            <a:ext cx="12188952" cy="509906"/>
          </a:xfrm>
          <a:prstGeom prst="rect">
            <a:avLst/>
          </a:prstGeom>
          <a:noFill/>
        </p:spPr>
        <p:txBody>
          <a:bodyPr wrap="square" lIns="0" tIns="0" rIns="0" bIns="0" rtlCol="0" anchor="t"/>
          <a:lstStyle/>
          <a:p>
            <a:pPr algn="ctr">
              <a:lnSpc>
                <a:spcPts val="4016"/>
              </a:lnSpc>
              <a:buNone/>
            </a:pPr>
            <a:r>
              <a:rPr lang="en-US" sz="3188" dirty="0">
                <a:solidFill>
                  <a:srgbClr val="2A2921"/>
                </a:solidFill>
                <a:latin typeface="Montserrat" pitchFamily="34" charset="0"/>
                <a:ea typeface="Montserrat" pitchFamily="34" charset="-122"/>
                <a:cs typeface="Montserrat" pitchFamily="34" charset="-120"/>
              </a:rPr>
              <a:t>Key Findings: Database Trends</a:t>
            </a:r>
            <a:endParaRPr lang="en-US" dirty="0"/>
          </a:p>
        </p:txBody>
      </p:sp>
      <p:sp>
        <p:nvSpPr>
          <p:cNvPr id="11" name="TextBox 10">
            <a:extLst>
              <a:ext uri="{FF2B5EF4-FFF2-40B4-BE49-F238E27FC236}">
                <a16:creationId xmlns:a16="http://schemas.microsoft.com/office/drawing/2014/main" id="{039ED294-756E-9A2F-FC53-E1DEA7ABC5AC}"/>
              </a:ext>
            </a:extLst>
          </p:cNvPr>
          <p:cNvSpPr txBox="1"/>
          <p:nvPr/>
        </p:nvSpPr>
        <p:spPr>
          <a:xfrm>
            <a:off x="1022804" y="1997262"/>
            <a:ext cx="10143344" cy="3028137"/>
          </a:xfrm>
          <a:prstGeom prst="rect">
            <a:avLst/>
          </a:prstGeom>
          <a:noFill/>
        </p:spPr>
        <p:txBody>
          <a:bodyPr wrap="square" rtlCol="0">
            <a:spAutoFit/>
          </a:bodyPr>
          <a:lstStyle/>
          <a:p>
            <a:pPr>
              <a:lnSpc>
                <a:spcPct val="107000"/>
              </a:lnSpc>
              <a:spcAft>
                <a:spcPts val="800"/>
              </a:spcAft>
            </a:pPr>
            <a:r>
              <a:rPr lang="en-AE" sz="2800" b="1" kern="100" dirty="0">
                <a:solidFill>
                  <a:schemeClr val="bg2">
                    <a:lumMod val="75000"/>
                    <a:lumOff val="25000"/>
                  </a:schemeClr>
                </a:solidFill>
                <a:effectLst/>
                <a:latin typeface="Aptos" panose="020B0004020202020204" pitchFamily="34" charset="0"/>
                <a:ea typeface="Aptos" panose="020B0004020202020204" pitchFamily="34" charset="0"/>
                <a:cs typeface="Arial" panose="020B0604020202020204" pitchFamily="34" charset="0"/>
              </a:rPr>
              <a:t>Interpretation of Results</a:t>
            </a:r>
            <a:endParaRPr lang="en-AE" sz="2800" kern="100" dirty="0">
              <a:solidFill>
                <a:schemeClr val="bg2">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AE" sz="1800" b="1" kern="100" dirty="0">
                <a:solidFill>
                  <a:schemeClr val="bg2">
                    <a:lumMod val="90000"/>
                    <a:lumOff val="10000"/>
                  </a:schemeClr>
                </a:solidFill>
                <a:effectLst/>
                <a:latin typeface="Aptos" panose="020B0004020202020204" pitchFamily="34" charset="0"/>
                <a:ea typeface="Aptos" panose="020B0004020202020204" pitchFamily="34" charset="0"/>
                <a:cs typeface="Arial" panose="020B0604020202020204" pitchFamily="34" charset="0"/>
              </a:rPr>
              <a:t>Database</a:t>
            </a:r>
            <a:r>
              <a:rPr lang="en-AE" sz="1800" kern="100" dirty="0">
                <a:solidFill>
                  <a:schemeClr val="bg2">
                    <a:lumMod val="90000"/>
                    <a:lumOff val="10000"/>
                  </a:schemeClr>
                </a:solidFill>
                <a:effectLst/>
                <a:latin typeface="Aptos" panose="020B0004020202020204" pitchFamily="34" charset="0"/>
                <a:ea typeface="Aptos" panose="020B0004020202020204" pitchFamily="34" charset="0"/>
                <a:cs typeface="Arial" panose="020B0604020202020204" pitchFamily="34" charset="0"/>
              </a:rPr>
              <a:t>: The databases listed in order of the highest to the lowest percentage change in demand.</a:t>
            </a:r>
          </a:p>
          <a:p>
            <a:pPr>
              <a:lnSpc>
                <a:spcPct val="107000"/>
              </a:lnSpc>
              <a:spcAft>
                <a:spcPts val="800"/>
              </a:spcAft>
            </a:pPr>
            <a:r>
              <a:rPr lang="en-AE" sz="1800" b="1" kern="100" dirty="0">
                <a:solidFill>
                  <a:schemeClr val="bg2">
                    <a:lumMod val="90000"/>
                    <a:lumOff val="10000"/>
                  </a:schemeClr>
                </a:solidFill>
                <a:effectLst/>
                <a:latin typeface="Aptos" panose="020B0004020202020204" pitchFamily="34" charset="0"/>
                <a:ea typeface="Aptos" panose="020B0004020202020204" pitchFamily="34" charset="0"/>
                <a:cs typeface="Arial" panose="020B0604020202020204" pitchFamily="34" charset="0"/>
              </a:rPr>
              <a:t>Count Worked With</a:t>
            </a:r>
            <a:r>
              <a:rPr lang="en-AE" sz="1800" kern="100" dirty="0">
                <a:solidFill>
                  <a:schemeClr val="bg2">
                    <a:lumMod val="90000"/>
                    <a:lumOff val="10000"/>
                  </a:schemeClr>
                </a:solidFill>
                <a:effectLst/>
                <a:latin typeface="Aptos" panose="020B0004020202020204" pitchFamily="34" charset="0"/>
                <a:ea typeface="Aptos" panose="020B0004020202020204" pitchFamily="34" charset="0"/>
                <a:cs typeface="Arial" panose="020B0604020202020204" pitchFamily="34" charset="0"/>
              </a:rPr>
              <a:t>: The number of respondents who have worked with each database.</a:t>
            </a:r>
          </a:p>
          <a:p>
            <a:pPr>
              <a:lnSpc>
                <a:spcPct val="107000"/>
              </a:lnSpc>
              <a:spcAft>
                <a:spcPts val="800"/>
              </a:spcAft>
            </a:pPr>
            <a:r>
              <a:rPr lang="en-AE" sz="1800" b="1" kern="100" dirty="0">
                <a:solidFill>
                  <a:schemeClr val="bg2">
                    <a:lumMod val="90000"/>
                    <a:lumOff val="10000"/>
                  </a:schemeClr>
                </a:solidFill>
                <a:effectLst/>
                <a:latin typeface="Aptos" panose="020B0004020202020204" pitchFamily="34" charset="0"/>
                <a:ea typeface="Aptos" panose="020B0004020202020204" pitchFamily="34" charset="0"/>
                <a:cs typeface="Arial" panose="020B0604020202020204" pitchFamily="34" charset="0"/>
              </a:rPr>
              <a:t>Count Desired Next Year</a:t>
            </a:r>
            <a:r>
              <a:rPr lang="en-AE" sz="1800" kern="100" dirty="0">
                <a:solidFill>
                  <a:schemeClr val="bg2">
                    <a:lumMod val="90000"/>
                    <a:lumOff val="10000"/>
                  </a:schemeClr>
                </a:solidFill>
                <a:effectLst/>
                <a:latin typeface="Aptos" panose="020B0004020202020204" pitchFamily="34" charset="0"/>
                <a:ea typeface="Aptos" panose="020B0004020202020204" pitchFamily="34" charset="0"/>
                <a:cs typeface="Arial" panose="020B0604020202020204" pitchFamily="34" charset="0"/>
              </a:rPr>
              <a:t>: The number of respondents who want to work with each database in the next year.</a:t>
            </a:r>
          </a:p>
          <a:p>
            <a:pPr>
              <a:lnSpc>
                <a:spcPct val="107000"/>
              </a:lnSpc>
              <a:spcAft>
                <a:spcPts val="800"/>
              </a:spcAft>
            </a:pPr>
            <a:r>
              <a:rPr lang="en-AE" sz="1800" b="1" kern="100" dirty="0">
                <a:solidFill>
                  <a:schemeClr val="bg2">
                    <a:lumMod val="90000"/>
                    <a:lumOff val="10000"/>
                  </a:schemeClr>
                </a:solidFill>
                <a:effectLst/>
                <a:latin typeface="Aptos" panose="020B0004020202020204" pitchFamily="34" charset="0"/>
                <a:ea typeface="Aptos" panose="020B0004020202020204" pitchFamily="34" charset="0"/>
                <a:cs typeface="Arial" panose="020B0604020202020204" pitchFamily="34" charset="0"/>
              </a:rPr>
              <a:t>Demand Change</a:t>
            </a:r>
            <a:r>
              <a:rPr lang="en-AE" sz="1800" kern="100" dirty="0">
                <a:solidFill>
                  <a:schemeClr val="bg2">
                    <a:lumMod val="90000"/>
                    <a:lumOff val="10000"/>
                  </a:schemeClr>
                </a:solidFill>
                <a:effectLst/>
                <a:latin typeface="Aptos" panose="020B0004020202020204" pitchFamily="34" charset="0"/>
                <a:ea typeface="Aptos" panose="020B0004020202020204" pitchFamily="34" charset="0"/>
                <a:cs typeface="Arial" panose="020B0604020202020204" pitchFamily="34" charset="0"/>
              </a:rPr>
              <a:t>: The percentage change in demand for each database, calculated as: $$\text{Demand Change} = \left(\frac{\text{Count Desired Next Year} - \text{Count Worked With}}{\text{Count Worked With}}\right) \times 100$$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E8A89E36-2E3E-48A7-D179-02EE4348EA71}"/>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2D737D58-45A2-97BF-D3BC-C747170AE655}"/>
              </a:ext>
            </a:extLst>
          </p:cNvPr>
          <p:cNvSpPr/>
          <p:nvPr/>
        </p:nvSpPr>
        <p:spPr>
          <a:xfrm>
            <a:off x="0" y="362901"/>
            <a:ext cx="12188952" cy="509906"/>
          </a:xfrm>
          <a:prstGeom prst="rect">
            <a:avLst/>
          </a:prstGeom>
          <a:noFill/>
        </p:spPr>
        <p:txBody>
          <a:bodyPr wrap="square" lIns="0" tIns="0" rIns="0" bIns="0" rtlCol="0" anchor="t"/>
          <a:lstStyle/>
          <a:p>
            <a:pPr algn="ctr">
              <a:lnSpc>
                <a:spcPts val="4016"/>
              </a:lnSpc>
              <a:buNone/>
            </a:pPr>
            <a:r>
              <a:rPr lang="en-US" sz="3188" dirty="0">
                <a:solidFill>
                  <a:srgbClr val="2A2921"/>
                </a:solidFill>
                <a:latin typeface="Montserrat" pitchFamily="34" charset="0"/>
                <a:ea typeface="Montserrat" pitchFamily="34" charset="-122"/>
                <a:cs typeface="Montserrat" pitchFamily="34" charset="-120"/>
              </a:rPr>
              <a:t>Key Findings: Database Trends</a:t>
            </a:r>
            <a:endParaRPr lang="en-US" dirty="0"/>
          </a:p>
        </p:txBody>
      </p:sp>
      <p:pic>
        <p:nvPicPr>
          <p:cNvPr id="3" name="Object 2">
            <a:extLst>
              <a:ext uri="{FF2B5EF4-FFF2-40B4-BE49-F238E27FC236}">
                <a16:creationId xmlns:a16="http://schemas.microsoft.com/office/drawing/2014/main" id="{73101706-0C07-366D-B27F-A4791BB02E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62863" y="2333932"/>
            <a:ext cx="818945" cy="723719"/>
          </a:xfrm>
          <a:prstGeom prst="rect">
            <a:avLst/>
          </a:prstGeom>
        </p:spPr>
      </p:pic>
      <p:sp>
        <p:nvSpPr>
          <p:cNvPr id="4" name="Object 3">
            <a:extLst>
              <a:ext uri="{FF2B5EF4-FFF2-40B4-BE49-F238E27FC236}">
                <a16:creationId xmlns:a16="http://schemas.microsoft.com/office/drawing/2014/main" id="{44509D08-8B98-03AC-18C3-D7A4A6590DE8}"/>
              </a:ext>
            </a:extLst>
          </p:cNvPr>
          <p:cNvSpPr/>
          <p:nvPr/>
        </p:nvSpPr>
        <p:spPr>
          <a:xfrm>
            <a:off x="1558853" y="3496944"/>
            <a:ext cx="3833806" cy="230328"/>
          </a:xfrm>
          <a:prstGeom prst="rect">
            <a:avLst/>
          </a:prstGeom>
          <a:noFill/>
        </p:spPr>
        <p:txBody>
          <a:bodyPr wrap="square" lIns="0" tIns="0" rIns="0" bIns="0" rtlCol="0" anchor="t"/>
          <a:lstStyle/>
          <a:p>
            <a:pPr algn="ctr">
              <a:lnSpc>
                <a:spcPts val="1814"/>
              </a:lnSpc>
              <a:buNone/>
            </a:pPr>
            <a:r>
              <a:rPr lang="en-US" sz="1440" dirty="0">
                <a:solidFill>
                  <a:srgbClr val="2A2921"/>
                </a:solidFill>
                <a:latin typeface="Montserrat" pitchFamily="34" charset="0"/>
                <a:ea typeface="Montserrat" pitchFamily="34" charset="-122"/>
                <a:cs typeface="Montserrat" pitchFamily="34" charset="-120"/>
              </a:rPr>
              <a:t>Relational Databases Dominate</a:t>
            </a:r>
            <a:endParaRPr lang="en-US" dirty="0"/>
          </a:p>
        </p:txBody>
      </p:sp>
      <p:sp>
        <p:nvSpPr>
          <p:cNvPr id="5" name="Object 4">
            <a:extLst>
              <a:ext uri="{FF2B5EF4-FFF2-40B4-BE49-F238E27FC236}">
                <a16:creationId xmlns:a16="http://schemas.microsoft.com/office/drawing/2014/main" id="{0979D356-6793-7DE9-C6C8-F5BAC9F12D94}"/>
              </a:ext>
            </a:extLst>
          </p:cNvPr>
          <p:cNvSpPr/>
          <p:nvPr/>
        </p:nvSpPr>
        <p:spPr>
          <a:xfrm>
            <a:off x="1558853" y="3813124"/>
            <a:ext cx="3833806" cy="639652"/>
          </a:xfrm>
          <a:prstGeom prst="rect">
            <a:avLst/>
          </a:prstGeom>
          <a:noFill/>
        </p:spPr>
        <p:txBody>
          <a:bodyPr wrap="square" lIns="0" tIns="0" rIns="0" bIns="0" rtlCol="0" anchor="t"/>
          <a:lstStyle/>
          <a:p>
            <a:pPr algn="ctr">
              <a:lnSpc>
                <a:spcPts val="1680"/>
              </a:lnSpc>
              <a:spcBef>
                <a:spcPts val="663"/>
              </a:spcBef>
              <a:buNone/>
            </a:pPr>
            <a:r>
              <a:rPr lang="en-US" sz="1200" dirty="0">
                <a:solidFill>
                  <a:srgbClr val="5A5A4C"/>
                </a:solidFill>
                <a:latin typeface="Montserrat" pitchFamily="34" charset="0"/>
                <a:ea typeface="Montserrat" pitchFamily="34" charset="-122"/>
                <a:cs typeface="Montserrat" pitchFamily="34" charset="-120"/>
              </a:rPr>
              <a:t>MySQL, PostgreSQL, and SQLite are the most widely used database technologies, reflecting their continued popularity and adoption.</a:t>
            </a:r>
            <a:endParaRPr lang="en-US" dirty="0"/>
          </a:p>
        </p:txBody>
      </p:sp>
      <p:pic>
        <p:nvPicPr>
          <p:cNvPr id="6" name="Object 5">
            <a:extLst>
              <a:ext uri="{FF2B5EF4-FFF2-40B4-BE49-F238E27FC236}">
                <a16:creationId xmlns:a16="http://schemas.microsoft.com/office/drawing/2014/main" id="{ADC42A27-06E2-EB6C-0CC5-489B1C451CB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22178" y="2300450"/>
            <a:ext cx="999875" cy="828468"/>
          </a:xfrm>
          <a:prstGeom prst="rect">
            <a:avLst/>
          </a:prstGeom>
        </p:spPr>
      </p:pic>
      <p:sp>
        <p:nvSpPr>
          <p:cNvPr id="7" name="Object 6">
            <a:extLst>
              <a:ext uri="{FF2B5EF4-FFF2-40B4-BE49-F238E27FC236}">
                <a16:creationId xmlns:a16="http://schemas.microsoft.com/office/drawing/2014/main" id="{95CF490C-4AF0-4556-F6BD-F10C738BB7D9}"/>
              </a:ext>
            </a:extLst>
          </p:cNvPr>
          <p:cNvSpPr/>
          <p:nvPr/>
        </p:nvSpPr>
        <p:spPr>
          <a:xfrm>
            <a:off x="6644407" y="3496944"/>
            <a:ext cx="4137578" cy="230328"/>
          </a:xfrm>
          <a:prstGeom prst="rect">
            <a:avLst/>
          </a:prstGeom>
          <a:noFill/>
        </p:spPr>
        <p:txBody>
          <a:bodyPr wrap="square" lIns="0" tIns="0" rIns="0" bIns="0" rtlCol="0" anchor="t"/>
          <a:lstStyle/>
          <a:p>
            <a:pPr algn="ctr">
              <a:lnSpc>
                <a:spcPts val="1814"/>
              </a:lnSpc>
              <a:buNone/>
            </a:pPr>
            <a:r>
              <a:rPr lang="en-US" sz="1440" dirty="0">
                <a:solidFill>
                  <a:srgbClr val="2A2921"/>
                </a:solidFill>
                <a:latin typeface="Montserrat" pitchFamily="34" charset="0"/>
                <a:ea typeface="Montserrat" pitchFamily="34" charset="-122"/>
                <a:cs typeface="Montserrat" pitchFamily="34" charset="-120"/>
              </a:rPr>
              <a:t>Rise of NoSQL Databases</a:t>
            </a:r>
            <a:endParaRPr lang="en-US" dirty="0"/>
          </a:p>
        </p:txBody>
      </p:sp>
      <p:sp>
        <p:nvSpPr>
          <p:cNvPr id="8" name="Object 7">
            <a:extLst>
              <a:ext uri="{FF2B5EF4-FFF2-40B4-BE49-F238E27FC236}">
                <a16:creationId xmlns:a16="http://schemas.microsoft.com/office/drawing/2014/main" id="{FD05FB94-A9C8-917C-F6A1-DCA83784685F}"/>
              </a:ext>
            </a:extLst>
          </p:cNvPr>
          <p:cNvSpPr/>
          <p:nvPr/>
        </p:nvSpPr>
        <p:spPr>
          <a:xfrm>
            <a:off x="6644407" y="3813124"/>
            <a:ext cx="4137578" cy="639652"/>
          </a:xfrm>
          <a:prstGeom prst="rect">
            <a:avLst/>
          </a:prstGeom>
          <a:noFill/>
        </p:spPr>
        <p:txBody>
          <a:bodyPr wrap="square" lIns="0" tIns="0" rIns="0" bIns="0" rtlCol="0" anchor="t"/>
          <a:lstStyle/>
          <a:p>
            <a:pPr algn="ctr">
              <a:lnSpc>
                <a:spcPts val="1680"/>
              </a:lnSpc>
              <a:spcBef>
                <a:spcPts val="663"/>
              </a:spcBef>
              <a:buNone/>
            </a:pPr>
            <a:r>
              <a:rPr lang="en-US" sz="1200" dirty="0">
                <a:solidFill>
                  <a:srgbClr val="5A5A4C"/>
                </a:solidFill>
                <a:latin typeface="Montserrat" pitchFamily="34" charset="0"/>
                <a:ea typeface="Montserrat" pitchFamily="34" charset="-122"/>
                <a:cs typeface="Montserrat" pitchFamily="34" charset="-120"/>
              </a:rPr>
              <a:t>NoSQL databases, such as MongoDB, are gaining traction and are expected to see increased demand in the future.</a:t>
            </a:r>
            <a:endParaRPr lang="en-US" dirty="0"/>
          </a:p>
        </p:txBody>
      </p:sp>
      <p:sp>
        <p:nvSpPr>
          <p:cNvPr id="9" name="Object 8">
            <a:extLst>
              <a:ext uri="{FF2B5EF4-FFF2-40B4-BE49-F238E27FC236}">
                <a16:creationId xmlns:a16="http://schemas.microsoft.com/office/drawing/2014/main" id="{5E4EDD84-910E-14D1-3009-6C8009794BA3}"/>
              </a:ext>
            </a:extLst>
          </p:cNvPr>
          <p:cNvSpPr/>
          <p:nvPr/>
        </p:nvSpPr>
        <p:spPr>
          <a:xfrm>
            <a:off x="0" y="5351712"/>
            <a:ext cx="12188952" cy="1504574"/>
          </a:xfrm>
          <a:prstGeom prst="rect">
            <a:avLst/>
          </a:prstGeom>
          <a:solidFill>
            <a:srgbClr val="62A8BB"/>
          </a:solidFill>
        </p:spPr>
        <p:txBody>
          <a:bodyPr/>
          <a:lstStyle/>
          <a:p>
            <a:endParaRPr lang="en-AE"/>
          </a:p>
        </p:txBody>
      </p:sp>
      <p:sp>
        <p:nvSpPr>
          <p:cNvPr id="10" name="Object 9">
            <a:extLst>
              <a:ext uri="{FF2B5EF4-FFF2-40B4-BE49-F238E27FC236}">
                <a16:creationId xmlns:a16="http://schemas.microsoft.com/office/drawing/2014/main" id="{49B1BABE-4815-3257-A8A1-07AAE7F473A6}"/>
              </a:ext>
            </a:extLst>
          </p:cNvPr>
          <p:cNvSpPr/>
          <p:nvPr/>
        </p:nvSpPr>
        <p:spPr>
          <a:xfrm>
            <a:off x="1427917" y="5668636"/>
            <a:ext cx="9333119" cy="863731"/>
          </a:xfrm>
          <a:prstGeom prst="rect">
            <a:avLst/>
          </a:prstGeom>
          <a:noFill/>
        </p:spPr>
        <p:txBody>
          <a:bodyPr wrap="square" lIns="0" tIns="0" rIns="0" bIns="0" rtlCol="0" anchor="ctr"/>
          <a:lstStyle/>
          <a:p>
            <a:pPr algn="ctr">
              <a:lnSpc>
                <a:spcPts val="2268"/>
              </a:lnSpc>
              <a:buNone/>
            </a:pPr>
            <a:r>
              <a:rPr lang="en-US" sz="1800" dirty="0">
                <a:solidFill>
                  <a:srgbClr val="FFFFFF"/>
                </a:solidFill>
                <a:latin typeface="Montserrat" pitchFamily="34" charset="0"/>
                <a:ea typeface="Montserrat" pitchFamily="34" charset="-122"/>
                <a:cs typeface="Montserrat" pitchFamily="34" charset="-120"/>
              </a:rPr>
              <a:t>The analysis highlights the coexistence of traditional relational databases and the growing adoption of NoSQL technologies, as developers and organizations seek to address evolving data management requirements.</a:t>
            </a:r>
            <a:endParaRPr lang="en-US" dirty="0"/>
          </a:p>
        </p:txBody>
      </p:sp>
    </p:spTree>
    <p:extLst>
      <p:ext uri="{BB962C8B-B14F-4D97-AF65-F5344CB8AC3E}">
        <p14:creationId xmlns:p14="http://schemas.microsoft.com/office/powerpoint/2010/main" val="644117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Template>
  <TotalTime>76</TotalTime>
  <Words>1511</Words>
  <Application>Microsoft Office PowerPoint</Application>
  <PresentationFormat>Widescreen</PresentationFormat>
  <Paragraphs>111</Paragraphs>
  <Slides>24</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Symbol</vt:lpstr>
      <vt:lpstr>Arial</vt:lpstr>
      <vt:lpstr>Montserrat</vt:lpstr>
      <vt:lpstr>Tw Cen MT</vt:lpstr>
      <vt:lpstr>Aptos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Beautiful.ai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Trends in the Global Developer Community</dc:title>
  <dc:subject>Trends in the Global Developer Community</dc:subject>
  <dc:creator>Walid Barghout</dc:creator>
  <cp:lastModifiedBy>Walid Barghout</cp:lastModifiedBy>
  <cp:revision>2</cp:revision>
  <dcterms:created xsi:type="dcterms:W3CDTF">2025-01-15T23:06:37Z</dcterms:created>
  <dcterms:modified xsi:type="dcterms:W3CDTF">2025-01-16T00:48:08Z</dcterms:modified>
</cp:coreProperties>
</file>