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39106C-30FF-4698-AF99-9617D82C3E06}" type="datetimeFigureOut">
              <a:rPr lang="es-CO" smtClean="0"/>
              <a:t>19/05/2019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5E00338-E739-4D95-8568-3DB559181E01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SERVICIO NACIONAL DE APRENDISAJE SENA.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95936" y="5157192"/>
            <a:ext cx="5050904" cy="161704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O" sz="1600" dirty="0" smtClean="0"/>
              <a:t>ESPECIALIZACION EN DESARROLLO DE APLICACIONES PARA DISPOSITIVOS MOVILES</a:t>
            </a:r>
          </a:p>
          <a:p>
            <a:pPr marL="0" indent="0" algn="ctr">
              <a:buNone/>
            </a:pPr>
            <a:endParaRPr lang="es-CO" sz="1600" dirty="0"/>
          </a:p>
          <a:p>
            <a:pPr marL="0" indent="0" algn="ctr">
              <a:buNone/>
            </a:pPr>
            <a:endParaRPr lang="es-CO" sz="1600" dirty="0" smtClean="0"/>
          </a:p>
          <a:p>
            <a:pPr marL="0" indent="0" algn="ctr">
              <a:buNone/>
            </a:pPr>
            <a:r>
              <a:rPr lang="es-CO" sz="1600" dirty="0" smtClean="0"/>
              <a:t>WILLIAM BARRAGAN RINCON</a:t>
            </a:r>
          </a:p>
          <a:p>
            <a:pPr marL="0" indent="0" algn="ctr">
              <a:buNone/>
            </a:pPr>
            <a:r>
              <a:rPr lang="es-CO" sz="1600" dirty="0" smtClean="0"/>
              <a:t>FICHA : 1579298</a:t>
            </a:r>
          </a:p>
          <a:p>
            <a:pPr marL="0" indent="0" algn="ctr">
              <a:buNone/>
            </a:pPr>
            <a:endParaRPr lang="es-CO" sz="1600" dirty="0"/>
          </a:p>
          <a:p>
            <a:pPr marL="0" indent="0" algn="ctr">
              <a:buNone/>
            </a:pPr>
            <a:endParaRPr lang="es-CO" sz="16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2564904"/>
            <a:ext cx="8352928" cy="36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CO" sz="2000" dirty="0" smtClean="0"/>
              <a:t>ARBOL DE PROCESOS Y OBJETIVOS</a:t>
            </a:r>
          </a:p>
          <a:p>
            <a:pPr marL="0" indent="0" algn="ctr">
              <a:buFont typeface="Arial" pitchFamily="34" charset="0"/>
              <a:buNone/>
            </a:pPr>
            <a:endParaRPr lang="es-CO" sz="2000" dirty="0" smtClean="0"/>
          </a:p>
          <a:p>
            <a:pPr marL="0" indent="0" algn="ctr">
              <a:buFont typeface="Arial" pitchFamily="34" charset="0"/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8418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>
          <a:xfrm>
            <a:off x="107504" y="252089"/>
            <a:ext cx="8869685" cy="6048672"/>
            <a:chOff x="-13" y="-38100"/>
            <a:chExt cx="9315584" cy="5875656"/>
          </a:xfrm>
        </p:grpSpPr>
        <p:grpSp>
          <p:nvGrpSpPr>
            <p:cNvPr id="5" name="Group 133"/>
            <p:cNvGrpSpPr>
              <a:grpSpLocks noChangeAspect="1"/>
            </p:cNvGrpSpPr>
            <p:nvPr/>
          </p:nvGrpSpPr>
          <p:grpSpPr>
            <a:xfrm>
              <a:off x="-13" y="480048"/>
              <a:ext cx="9260074" cy="5357508"/>
              <a:chOff x="-12" y="-95682"/>
              <a:chExt cx="9648289" cy="6257008"/>
            </a:xfrm>
          </p:grpSpPr>
          <p:grpSp>
            <p:nvGrpSpPr>
              <p:cNvPr id="7" name="Group 134"/>
              <p:cNvGrpSpPr/>
              <p:nvPr/>
            </p:nvGrpSpPr>
            <p:grpSpPr>
              <a:xfrm>
                <a:off x="-12" y="-95682"/>
                <a:ext cx="9648289" cy="6257008"/>
                <a:chOff x="-12" y="-89056"/>
                <a:chExt cx="9447839" cy="5823755"/>
              </a:xfrm>
            </p:grpSpPr>
            <p:grpSp>
              <p:nvGrpSpPr>
                <p:cNvPr id="10" name="Group 135"/>
                <p:cNvGrpSpPr/>
                <p:nvPr/>
              </p:nvGrpSpPr>
              <p:grpSpPr>
                <a:xfrm>
                  <a:off x="-12" y="-89056"/>
                  <a:ext cx="9447839" cy="5823755"/>
                  <a:chOff x="-12" y="-89056"/>
                  <a:chExt cx="9447839" cy="5823755"/>
                </a:xfrm>
              </p:grpSpPr>
              <p:grpSp>
                <p:nvGrpSpPr>
                  <p:cNvPr id="18" name="Group 136"/>
                  <p:cNvGrpSpPr/>
                  <p:nvPr/>
                </p:nvGrpSpPr>
                <p:grpSpPr>
                  <a:xfrm>
                    <a:off x="-12" y="-89056"/>
                    <a:ext cx="9447839" cy="5823755"/>
                    <a:chOff x="-12" y="-89056"/>
                    <a:chExt cx="9447839" cy="5823755"/>
                  </a:xfrm>
                </p:grpSpPr>
                <p:grpSp>
                  <p:nvGrpSpPr>
                    <p:cNvPr id="25" name="Group 137"/>
                    <p:cNvGrpSpPr/>
                    <p:nvPr/>
                  </p:nvGrpSpPr>
                  <p:grpSpPr>
                    <a:xfrm>
                      <a:off x="-12" y="-89056"/>
                      <a:ext cx="874632" cy="5823753"/>
                      <a:chOff x="-12" y="-89056"/>
                      <a:chExt cx="874632" cy="5823753"/>
                    </a:xfrm>
                  </p:grpSpPr>
                  <p:sp>
                    <p:nvSpPr>
                      <p:cNvPr id="39" name="Rounded Rectangle 143"/>
                      <p:cNvSpPr/>
                      <p:nvPr/>
                    </p:nvSpPr>
                    <p:spPr>
                      <a:xfrm>
                        <a:off x="1" y="1576677"/>
                        <a:ext cx="874619" cy="861921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Problema</a:t>
                        </a:r>
                        <a:endParaRPr lang="es-419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" name="Rounded Rectangle 144"/>
                      <p:cNvSpPr/>
                      <p:nvPr/>
                    </p:nvSpPr>
                    <p:spPr>
                      <a:xfrm>
                        <a:off x="0" y="-89056"/>
                        <a:ext cx="816335" cy="1375693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Efectos</a:t>
                        </a:r>
                        <a:endParaRPr lang="es-419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" name="Rounded Rectangle 145"/>
                      <p:cNvSpPr/>
                      <p:nvPr/>
                    </p:nvSpPr>
                    <p:spPr>
                      <a:xfrm>
                        <a:off x="-12" y="2616157"/>
                        <a:ext cx="816326" cy="1274371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Causa: Nivel 1</a:t>
                        </a:r>
                        <a:endParaRPr lang="es-419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" name="Rounded Rectangle 146"/>
                      <p:cNvSpPr/>
                      <p:nvPr/>
                    </p:nvSpPr>
                    <p:spPr>
                      <a:xfrm>
                        <a:off x="-1" y="4049294"/>
                        <a:ext cx="816315" cy="1685403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Causa: Nivel 2</a:t>
                        </a:r>
                        <a:endParaRPr lang="es-419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" name="Group 147"/>
                    <p:cNvGrpSpPr/>
                    <p:nvPr/>
                  </p:nvGrpSpPr>
                  <p:grpSpPr>
                    <a:xfrm>
                      <a:off x="940654" y="-2129"/>
                      <a:ext cx="8507173" cy="5736828"/>
                      <a:chOff x="-1269146" y="-316454"/>
                      <a:chExt cx="8507173" cy="5736828"/>
                    </a:xfrm>
                  </p:grpSpPr>
                  <p:sp>
                    <p:nvSpPr>
                      <p:cNvPr id="27" name="Flowchart: Process 148"/>
                      <p:cNvSpPr/>
                      <p:nvPr/>
                    </p:nvSpPr>
                    <p:spPr>
                      <a:xfrm>
                        <a:off x="862846" y="-316454"/>
                        <a:ext cx="2028800" cy="1246996"/>
                      </a:xfrm>
                      <a:prstGeom prst="flowChartProcess">
                        <a:avLst/>
                      </a:prstGeom>
                      <a:gradFill rotWithShape="1">
                        <a:gsLst>
                          <a:gs pos="0">
                            <a:srgbClr val="4F81BD">
                              <a:tint val="50000"/>
                              <a:satMod val="300000"/>
                            </a:srgbClr>
                          </a:gs>
                          <a:gs pos="70000">
                            <a:srgbClr val="4F81BD">
                              <a:tint val="37000"/>
                              <a:satMod val="300000"/>
                            </a:srgbClr>
                          </a:gs>
                          <a:gs pos="100000">
                            <a:srgbClr val="4F81BD">
                              <a:tint val="15000"/>
                              <a:satMod val="350000"/>
                            </a:srgb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Efecto 2: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r>
                          <a:rPr lang="es-ES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Se desconoce de los compromisos adquiridos por la empresa a nombre del asesor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" name="Flowchart: Process 149"/>
                      <p:cNvSpPr/>
                      <p:nvPr/>
                    </p:nvSpPr>
                    <p:spPr>
                      <a:xfrm>
                        <a:off x="2950709" y="-296941"/>
                        <a:ext cx="2028800" cy="1246995"/>
                      </a:xfrm>
                      <a:prstGeom prst="flowChartProcess">
                        <a:avLst/>
                      </a:prstGeom>
                      <a:gradFill rotWithShape="1">
                        <a:gsLst>
                          <a:gs pos="0">
                            <a:srgbClr val="4F81BD">
                              <a:tint val="50000"/>
                              <a:satMod val="300000"/>
                            </a:srgbClr>
                          </a:gs>
                          <a:gs pos="70000">
                            <a:srgbClr val="4F81BD">
                              <a:tint val="37000"/>
                              <a:satMod val="300000"/>
                            </a:srgbClr>
                          </a:gs>
                          <a:gs pos="100000">
                            <a:srgbClr val="4F81BD">
                              <a:tint val="15000"/>
                              <a:satMod val="350000"/>
                            </a:srgb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Efecto 3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Desconocimiento de la agenda o ruta de los asesores comerciales</a:t>
                        </a:r>
                        <a:endPara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9" name="Flowchart: Process 150"/>
                      <p:cNvSpPr/>
                      <p:nvPr/>
                    </p:nvSpPr>
                    <p:spPr>
                      <a:xfrm>
                        <a:off x="-651027" y="1414976"/>
                        <a:ext cx="7216706" cy="709295"/>
                      </a:xfrm>
                      <a:prstGeom prst="flowChartProcess">
                        <a:avLst/>
                      </a:prstGeom>
                      <a:gradFill>
                        <a:gsLst>
                          <a:gs pos="0">
                            <a:srgbClr val="4F81BD">
                              <a:shade val="51000"/>
                              <a:satMod val="130000"/>
                            </a:srgbClr>
                          </a:gs>
                          <a:gs pos="80000">
                            <a:srgbClr val="4F81BD">
                              <a:shade val="93000"/>
                              <a:satMod val="130000"/>
                            </a:srgbClr>
                          </a:gs>
                          <a:gs pos="100000">
                            <a:srgbClr val="4F81BD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 w="25400" cap="flat" cmpd="sng" algn="ctr">
                        <a:solidFill>
                          <a:srgbClr val="4F81BD">
                            <a:shade val="50000"/>
                          </a:srgb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Manifestación del </a:t>
                        </a:r>
                        <a:r>
                          <a:rPr lang="es-ES" sz="1100" b="1" dirty="0" smtClean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problema: Actualmente en la empresa VENTAS INSTITUCIONALES SAS. </a:t>
                        </a:r>
                        <a:r>
                          <a:rPr lang="es-ES" sz="1100" b="1" dirty="0" smtClean="0">
                            <a:solidFill>
                              <a:srgbClr val="FFFFFF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, se cuenta con una fuerza de ventas la cual en el día a día realizan gestión comercial en los clientes,  pero no hay manera directa de conocer en tiempo real el trabajo realizado.</a:t>
                        </a:r>
                        <a:endParaRPr lang="es-ES" sz="11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 smtClean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" name="Flowchart: Process 152"/>
                      <p:cNvSpPr/>
                      <p:nvPr/>
                    </p:nvSpPr>
                    <p:spPr>
                      <a:xfrm>
                        <a:off x="-1269125" y="-314331"/>
                        <a:ext cx="2028800" cy="1246995"/>
                      </a:xfrm>
                      <a:prstGeom prst="flowChartProcess">
                        <a:avLst/>
                      </a:prstGeom>
                      <a:gradFill rotWithShape="1">
                        <a:gsLst>
                          <a:gs pos="0">
                            <a:srgbClr val="4F81BD">
                              <a:tint val="50000"/>
                              <a:satMod val="300000"/>
                            </a:srgbClr>
                          </a:gs>
                          <a:gs pos="70000">
                            <a:srgbClr val="4F81BD">
                              <a:tint val="37000"/>
                              <a:satMod val="300000"/>
                            </a:srgbClr>
                          </a:gs>
                          <a:gs pos="100000">
                            <a:srgbClr val="4F81BD">
                              <a:tint val="15000"/>
                              <a:satMod val="350000"/>
                            </a:srgb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Efecto 1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Los asesores comerciales no hacen presencia en los clientes</a:t>
                        </a:r>
                        <a:r>
                          <a:rPr lang="es-ES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2" name="Flowchart: Process 153"/>
                      <p:cNvSpPr/>
                      <p:nvPr/>
                    </p:nvSpPr>
                    <p:spPr>
                      <a:xfrm>
                        <a:off x="5162534" y="-296941"/>
                        <a:ext cx="2028460" cy="1612634"/>
                      </a:xfrm>
                      <a:prstGeom prst="flowChartProcess">
                        <a:avLst/>
                      </a:prstGeom>
                      <a:gradFill rotWithShape="1">
                        <a:gsLst>
                          <a:gs pos="0">
                            <a:srgbClr val="4F81BD">
                              <a:tint val="50000"/>
                              <a:satMod val="300000"/>
                            </a:srgbClr>
                          </a:gs>
                          <a:gs pos="70000">
                            <a:srgbClr val="4F81BD">
                              <a:tint val="37000"/>
                              <a:satMod val="300000"/>
                            </a:srgbClr>
                          </a:gs>
                          <a:gs pos="100000">
                            <a:srgbClr val="4F81BD">
                              <a:tint val="15000"/>
                              <a:satMod val="350000"/>
                            </a:srgb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Efecto 4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Toma de decisiones erradas por no contar con la información en línea de cartera, inventario, </a:t>
                        </a:r>
                        <a:r>
                          <a:rPr lang="es-ES" sz="1100" dirty="0" err="1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inf</a:t>
                        </a: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. detallada del cliente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3" name="Flowchart: Process 154"/>
                      <p:cNvSpPr/>
                      <p:nvPr/>
                    </p:nvSpPr>
                    <p:spPr>
                      <a:xfrm>
                        <a:off x="-1269123" y="2314326"/>
                        <a:ext cx="2667111" cy="1097989"/>
                      </a:xfrm>
                      <a:prstGeom prst="flowChartProcess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Causa </a:t>
                        </a: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No tener certeza de las visitas realizadas en el </a:t>
                        </a: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día</a:t>
                        </a:r>
                        <a:endParaRPr lang="es-E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4" name="Flowchart: Process 155"/>
                      <p:cNvSpPr/>
                      <p:nvPr/>
                    </p:nvSpPr>
                    <p:spPr>
                      <a:xfrm>
                        <a:off x="4570916" y="2301832"/>
                        <a:ext cx="2667111" cy="1097989"/>
                      </a:xfrm>
                      <a:prstGeom prst="flowChartProcess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Causa 3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En las visitas comerciales no se tiene a la mano información de costumbre de venta y frecuencia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5" name="Flowchart: Process 156"/>
                      <p:cNvSpPr/>
                      <p:nvPr/>
                    </p:nvSpPr>
                    <p:spPr>
                      <a:xfrm>
                        <a:off x="1684637" y="3789147"/>
                        <a:ext cx="2599628" cy="1631226"/>
                      </a:xfrm>
                      <a:prstGeom prst="flowChartProcess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Causa 2.a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No existe una herramienta que administre esta </a:t>
                        </a: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información</a:t>
                        </a:r>
                        <a:endParaRPr lang="es-419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6" name="Flowchart: Process 157"/>
                      <p:cNvSpPr/>
                      <p:nvPr/>
                    </p:nvSpPr>
                    <p:spPr>
                      <a:xfrm>
                        <a:off x="1617154" y="2307083"/>
                        <a:ext cx="2667111" cy="1097989"/>
                      </a:xfrm>
                      <a:prstGeom prst="flowChartProcess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Causa 2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MX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No </a:t>
                        </a:r>
                        <a:r>
                          <a:rPr lang="es-MX" sz="11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tener centralizado el agendamiento del personal </a:t>
                        </a:r>
                        <a:r>
                          <a:rPr lang="es-MX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comercial</a:t>
                        </a:r>
                        <a:endParaRPr lang="es-419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7" name="Flowchart: Process 158"/>
                      <p:cNvSpPr/>
                      <p:nvPr/>
                    </p:nvSpPr>
                    <p:spPr>
                      <a:xfrm>
                        <a:off x="-1269146" y="3900610"/>
                        <a:ext cx="2667134" cy="1519764"/>
                      </a:xfrm>
                      <a:prstGeom prst="flowChartProcess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Causa 1.a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Se realiza verificación solo en las reuniones</a:t>
                        </a:r>
                        <a:endPara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endParaRPr lang="es-E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" name="Flowchart: Process 159"/>
                      <p:cNvSpPr/>
                      <p:nvPr/>
                    </p:nvSpPr>
                    <p:spPr>
                      <a:xfrm>
                        <a:off x="4571005" y="3734970"/>
                        <a:ext cx="2652961" cy="510523"/>
                      </a:xfrm>
                      <a:prstGeom prst="flowChartProcess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Causa 3.a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 </a:t>
                        </a:r>
                        <a:r>
                          <a:rPr lang="es-ES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No se conoce el histórico de compra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9" name="Curved Connector 160"/>
                  <p:cNvCxnSpPr>
                    <a:stCxn id="37" idx="0"/>
                    <a:endCxn id="33" idx="2"/>
                  </p:cNvCxnSpPr>
                  <p:nvPr/>
                </p:nvCxnSpPr>
                <p:spPr>
                  <a:xfrm rot="5400000" flipH="1" flipV="1">
                    <a:off x="2030080" y="3970783"/>
                    <a:ext cx="488295" cy="11"/>
                  </a:xfrm>
                  <a:prstGeom prst="bentConnector3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1" name="Curved Connector 162"/>
                  <p:cNvCxnSpPr>
                    <a:stCxn id="35" idx="0"/>
                    <a:endCxn id="36" idx="2"/>
                  </p:cNvCxnSpPr>
                  <p:nvPr/>
                </p:nvCxnSpPr>
                <p:spPr>
                  <a:xfrm rot="16200000" flipV="1">
                    <a:off x="4985343" y="3894564"/>
                    <a:ext cx="384075" cy="33741"/>
                  </a:xfrm>
                  <a:prstGeom prst="bentConnector3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2" name="Curved Connector 163"/>
                  <p:cNvCxnSpPr>
                    <a:stCxn id="9" idx="1"/>
                    <a:endCxn id="34" idx="1"/>
                  </p:cNvCxnSpPr>
                  <p:nvPr/>
                </p:nvCxnSpPr>
                <p:spPr>
                  <a:xfrm rot="10800000">
                    <a:off x="6780716" y="3165152"/>
                    <a:ext cx="14006" cy="1731350"/>
                  </a:xfrm>
                  <a:prstGeom prst="bentConnector3">
                    <a:avLst>
                      <a:gd name="adj1" fmla="val 1800000"/>
                    </a:avLst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3" name="Curved Connector 164"/>
                  <p:cNvCxnSpPr>
                    <a:stCxn id="38" idx="0"/>
                    <a:endCxn id="34" idx="2"/>
                  </p:cNvCxnSpPr>
                  <p:nvPr/>
                </p:nvCxnSpPr>
                <p:spPr>
                  <a:xfrm rot="5400000" flipH="1" flipV="1">
                    <a:off x="7943205" y="3878228"/>
                    <a:ext cx="335149" cy="6985"/>
                  </a:xfrm>
                  <a:prstGeom prst="bentConnector3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cxnSp>
              <p:nvCxnSpPr>
                <p:cNvPr id="11" name="Curved Connector 166"/>
                <p:cNvCxnSpPr>
                  <a:stCxn id="33" idx="0"/>
                  <a:endCxn id="29" idx="2"/>
                </p:cNvCxnSpPr>
                <p:nvPr/>
              </p:nvCxnSpPr>
              <p:spPr>
                <a:xfrm rot="5400000" flipH="1" flipV="1">
                  <a:off x="3625652" y="1087178"/>
                  <a:ext cx="190055" cy="2892894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" name="Curved Connector 167"/>
                <p:cNvCxnSpPr>
                  <a:stCxn id="36" idx="0"/>
                  <a:endCxn id="29" idx="2"/>
                </p:cNvCxnSpPr>
                <p:nvPr/>
              </p:nvCxnSpPr>
              <p:spPr>
                <a:xfrm rot="5400000" flipH="1" flipV="1">
                  <a:off x="5072411" y="2526694"/>
                  <a:ext cx="182812" cy="6617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3" name="Curved Connector 168"/>
                <p:cNvCxnSpPr>
                  <a:stCxn id="34" idx="0"/>
                  <a:endCxn id="29" idx="2"/>
                </p:cNvCxnSpPr>
                <p:nvPr/>
              </p:nvCxnSpPr>
              <p:spPr>
                <a:xfrm rot="16200000" flipV="1">
                  <a:off x="6551919" y="1053803"/>
                  <a:ext cx="177561" cy="2947146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4" name="Curved Connector 169"/>
                <p:cNvCxnSpPr>
                  <a:stCxn id="29" idx="1"/>
                  <a:endCxn id="31" idx="2"/>
                </p:cNvCxnSpPr>
                <p:nvPr/>
              </p:nvCxnSpPr>
              <p:spPr>
                <a:xfrm rot="10800000" flipH="1">
                  <a:off x="1558773" y="1246990"/>
                  <a:ext cx="396302" cy="836960"/>
                </a:xfrm>
                <a:prstGeom prst="bentConnector4">
                  <a:avLst>
                    <a:gd name="adj1" fmla="val -58853"/>
                    <a:gd name="adj2" fmla="val 71187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5" name="Curved Connector 170"/>
                <p:cNvCxnSpPr>
                  <a:stCxn id="29" idx="0"/>
                  <a:endCxn id="27" idx="2"/>
                </p:cNvCxnSpPr>
                <p:nvPr/>
              </p:nvCxnSpPr>
              <p:spPr>
                <a:xfrm rot="16200000" flipV="1">
                  <a:off x="4384870" y="947044"/>
                  <a:ext cx="484434" cy="1080081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6" name="Curved Connector 171"/>
                <p:cNvCxnSpPr>
                  <a:stCxn id="29" idx="0"/>
                  <a:endCxn id="28" idx="2"/>
                </p:cNvCxnSpPr>
                <p:nvPr/>
              </p:nvCxnSpPr>
              <p:spPr>
                <a:xfrm rot="5400000" flipH="1" flipV="1">
                  <a:off x="5438557" y="992949"/>
                  <a:ext cx="464922" cy="1007784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7" name="Curved Connector 172"/>
                <p:cNvCxnSpPr>
                  <a:stCxn id="29" idx="3"/>
                  <a:endCxn id="32" idx="2"/>
                </p:cNvCxnSpPr>
                <p:nvPr/>
              </p:nvCxnSpPr>
              <p:spPr>
                <a:xfrm flipH="1" flipV="1">
                  <a:off x="8386564" y="1630018"/>
                  <a:ext cx="388915" cy="453932"/>
                </a:xfrm>
                <a:prstGeom prst="bentConnector4">
                  <a:avLst>
                    <a:gd name="adj1" fmla="val -64824"/>
                    <a:gd name="adj2" fmla="val 89064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9" name="Flowchart: Process 174"/>
              <p:cNvSpPr/>
              <p:nvPr/>
            </p:nvSpPr>
            <p:spPr>
              <a:xfrm>
                <a:off x="6924579" y="5005709"/>
                <a:ext cx="2675667" cy="510126"/>
              </a:xfrm>
              <a:prstGeom prst="flowChart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sz="11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Causa 3.b</a:t>
                </a:r>
                <a:r>
                  <a:rPr lang="es-ES" sz="11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No se hace gestión de cartera</a:t>
                </a:r>
                <a:endParaRPr lang="es-419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Flowchart: Alternate Process 38"/>
            <p:cNvSpPr/>
            <p:nvPr/>
          </p:nvSpPr>
          <p:spPr>
            <a:xfrm>
              <a:off x="247650" y="-38100"/>
              <a:ext cx="9067921" cy="420718"/>
            </a:xfrm>
            <a:prstGeom prst="flowChartAlternateProcess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ES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MODELO DEL ÁRBOL DE PROBLEMAS DE LWR</a:t>
              </a:r>
              <a:endPara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Flowchart: Process 174"/>
          <p:cNvSpPr/>
          <p:nvPr/>
        </p:nvSpPr>
        <p:spPr>
          <a:xfrm>
            <a:off x="6441892" y="5789861"/>
            <a:ext cx="2438552" cy="100861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Causa 3.b</a:t>
            </a:r>
            <a:r>
              <a:rPr lang="es-ES" sz="11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desconoce en línea existencias de producto, cambios de precio o información relevante de inventarios que puedan interesar  al cliente</a:t>
            </a:r>
            <a:endParaRPr lang="es-419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angular 53"/>
          <p:cNvCxnSpPr>
            <a:stCxn id="52" idx="3"/>
          </p:cNvCxnSpPr>
          <p:nvPr/>
        </p:nvCxnSpPr>
        <p:spPr>
          <a:xfrm flipH="1" flipV="1">
            <a:off x="8843772" y="3867325"/>
            <a:ext cx="36672" cy="2426846"/>
          </a:xfrm>
          <a:prstGeom prst="bentConnector4">
            <a:avLst>
              <a:gd name="adj1" fmla="val -623364"/>
              <a:gd name="adj2" fmla="val 10024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5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>
          <a:xfrm>
            <a:off x="179512" y="260648"/>
            <a:ext cx="8690173" cy="5794401"/>
            <a:chOff x="-13" y="-38100"/>
            <a:chExt cx="9315451" cy="5875657"/>
          </a:xfrm>
        </p:grpSpPr>
        <p:grpSp>
          <p:nvGrpSpPr>
            <p:cNvPr id="5" name="Group 3"/>
            <p:cNvGrpSpPr>
              <a:grpSpLocks noChangeAspect="1"/>
            </p:cNvGrpSpPr>
            <p:nvPr/>
          </p:nvGrpSpPr>
          <p:grpSpPr>
            <a:xfrm>
              <a:off x="-13" y="480048"/>
              <a:ext cx="9260161" cy="5357509"/>
              <a:chOff x="-12" y="-95682"/>
              <a:chExt cx="9648380" cy="6257009"/>
            </a:xfrm>
          </p:grpSpPr>
          <p:grpSp>
            <p:nvGrpSpPr>
              <p:cNvPr id="7" name="Group 7"/>
              <p:cNvGrpSpPr/>
              <p:nvPr/>
            </p:nvGrpSpPr>
            <p:grpSpPr>
              <a:xfrm>
                <a:off x="-12" y="-95682"/>
                <a:ext cx="9648380" cy="6257009"/>
                <a:chOff x="-12" y="-89056"/>
                <a:chExt cx="9447928" cy="5823756"/>
              </a:xfrm>
            </p:grpSpPr>
            <p:grpSp>
              <p:nvGrpSpPr>
                <p:cNvPr id="10" name="Group 8"/>
                <p:cNvGrpSpPr/>
                <p:nvPr/>
              </p:nvGrpSpPr>
              <p:grpSpPr>
                <a:xfrm>
                  <a:off x="-12" y="-89056"/>
                  <a:ext cx="9447928" cy="5823756"/>
                  <a:chOff x="-12" y="-89056"/>
                  <a:chExt cx="9447928" cy="5823756"/>
                </a:xfrm>
              </p:grpSpPr>
              <p:grpSp>
                <p:nvGrpSpPr>
                  <p:cNvPr id="18" name="Group 9"/>
                  <p:cNvGrpSpPr/>
                  <p:nvPr/>
                </p:nvGrpSpPr>
                <p:grpSpPr>
                  <a:xfrm>
                    <a:off x="-12" y="-89056"/>
                    <a:ext cx="9447928" cy="5823756"/>
                    <a:chOff x="-12" y="-89056"/>
                    <a:chExt cx="9447928" cy="5823756"/>
                  </a:xfrm>
                </p:grpSpPr>
                <p:grpSp>
                  <p:nvGrpSpPr>
                    <p:cNvPr id="25" name="Group 10"/>
                    <p:cNvGrpSpPr/>
                    <p:nvPr/>
                  </p:nvGrpSpPr>
                  <p:grpSpPr>
                    <a:xfrm>
                      <a:off x="-12" y="-89056"/>
                      <a:ext cx="1008270" cy="5823752"/>
                      <a:chOff x="-12" y="-89056"/>
                      <a:chExt cx="1008270" cy="5823752"/>
                    </a:xfrm>
                  </p:grpSpPr>
                  <p:sp>
                    <p:nvSpPr>
                      <p:cNvPr id="39" name="Rounded Rectangle 11"/>
                      <p:cNvSpPr/>
                      <p:nvPr/>
                    </p:nvSpPr>
                    <p:spPr>
                      <a:xfrm>
                        <a:off x="1" y="1576677"/>
                        <a:ext cx="1008257" cy="861921"/>
                      </a:xfrm>
                      <a:prstGeom prst="roundRect">
                        <a:avLst/>
                      </a:prstGeom>
                      <a:gradFill rotWithShape="1">
                        <a:gsLst>
                          <a:gs pos="0">
                            <a:sysClr val="windowText" lastClr="000000">
                              <a:tint val="50000"/>
                              <a:satMod val="300000"/>
                            </a:sysClr>
                          </a:gs>
                          <a:gs pos="35000">
                            <a:sysClr val="windowText" lastClr="000000">
                              <a:tint val="37000"/>
                              <a:satMod val="300000"/>
                            </a:sysClr>
                          </a:gs>
                          <a:gs pos="100000">
                            <a:sysClr val="windowText" lastClr="000000">
                              <a:tint val="15000"/>
                              <a:satMod val="350000"/>
                            </a:sys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ysClr val="windowText" lastClr="000000">
                            <a:shade val="95000"/>
                            <a:satMod val="105000"/>
                          </a:sys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05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PROPÓSITO</a:t>
                        </a:r>
                        <a:endParaRPr lang="es-419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0" name="Rounded Rectangle 12"/>
                      <p:cNvSpPr/>
                      <p:nvPr/>
                    </p:nvSpPr>
                    <p:spPr>
                      <a:xfrm>
                        <a:off x="0" y="-89056"/>
                        <a:ext cx="1008258" cy="1375693"/>
                      </a:xfrm>
                      <a:prstGeom prst="roundRect">
                        <a:avLst/>
                      </a:prstGeom>
                      <a:gradFill rotWithShape="1">
                        <a:gsLst>
                          <a:gs pos="0">
                            <a:sysClr val="windowText" lastClr="000000">
                              <a:tint val="50000"/>
                              <a:satMod val="300000"/>
                            </a:sysClr>
                          </a:gs>
                          <a:gs pos="35000">
                            <a:sysClr val="windowText" lastClr="000000">
                              <a:tint val="37000"/>
                              <a:satMod val="300000"/>
                            </a:sysClr>
                          </a:gs>
                          <a:gs pos="100000">
                            <a:sysClr val="windowText" lastClr="000000">
                              <a:tint val="15000"/>
                              <a:satMod val="350000"/>
                            </a:sys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ysClr val="windowText" lastClr="000000">
                            <a:shade val="95000"/>
                            <a:satMod val="105000"/>
                          </a:sys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IMPACTOS</a:t>
                        </a:r>
                        <a:endParaRPr lang="es-419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" name="Rounded Rectangle 13"/>
                      <p:cNvSpPr/>
                      <p:nvPr/>
                    </p:nvSpPr>
                    <p:spPr>
                      <a:xfrm>
                        <a:off x="-12" y="2616157"/>
                        <a:ext cx="816326" cy="1274371"/>
                      </a:xfrm>
                      <a:prstGeom prst="roundRect">
                        <a:avLst/>
                      </a:prstGeom>
                      <a:gradFill rotWithShape="1">
                        <a:gsLst>
                          <a:gs pos="0">
                            <a:sysClr val="windowText" lastClr="000000">
                              <a:tint val="50000"/>
                              <a:satMod val="300000"/>
                            </a:sysClr>
                          </a:gs>
                          <a:gs pos="35000">
                            <a:sysClr val="windowText" lastClr="000000">
                              <a:tint val="37000"/>
                              <a:satMod val="300000"/>
                            </a:sysClr>
                          </a:gs>
                          <a:gs pos="100000">
                            <a:sysClr val="windowText" lastClr="000000">
                              <a:tint val="15000"/>
                              <a:satMod val="350000"/>
                            </a:sys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ysClr val="windowText" lastClr="000000">
                            <a:shade val="95000"/>
                            <a:satMod val="105000"/>
                          </a:sys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0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EFECTO DIRECTO</a:t>
                        </a:r>
                        <a:endParaRPr lang="es-419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" name="Rounded Rectangle 14"/>
                      <p:cNvSpPr/>
                      <p:nvPr/>
                    </p:nvSpPr>
                    <p:spPr>
                      <a:xfrm>
                        <a:off x="-12" y="4049293"/>
                        <a:ext cx="884350" cy="1685403"/>
                      </a:xfrm>
                      <a:prstGeom prst="roundRect">
                        <a:avLst/>
                      </a:prstGeom>
                      <a:gradFill rotWithShape="1">
                        <a:gsLst>
                          <a:gs pos="0">
                            <a:sysClr val="windowText" lastClr="000000">
                              <a:tint val="50000"/>
                              <a:satMod val="300000"/>
                            </a:sysClr>
                          </a:gs>
                          <a:gs pos="35000">
                            <a:sysClr val="windowText" lastClr="000000">
                              <a:tint val="37000"/>
                              <a:satMod val="300000"/>
                            </a:sysClr>
                          </a:gs>
                          <a:gs pos="100000">
                            <a:sysClr val="windowText" lastClr="000000">
                              <a:tint val="15000"/>
                              <a:satMod val="350000"/>
                            </a:sys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ysClr val="windowText" lastClr="000000">
                            <a:shade val="95000"/>
                            <a:satMod val="105000"/>
                          </a:sys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9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PRODUCTO</a:t>
                        </a:r>
                        <a:endParaRPr lang="es-419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" name="Group 15"/>
                    <p:cNvGrpSpPr/>
                    <p:nvPr/>
                  </p:nvGrpSpPr>
                  <p:grpSpPr>
                    <a:xfrm>
                      <a:off x="940654" y="-2129"/>
                      <a:ext cx="8507262" cy="5736829"/>
                      <a:chOff x="-1269146" y="-316454"/>
                      <a:chExt cx="8507262" cy="5736829"/>
                    </a:xfrm>
                  </p:grpSpPr>
                  <p:sp>
                    <p:nvSpPr>
                      <p:cNvPr id="27" name="Flowchart: Process 16"/>
                      <p:cNvSpPr/>
                      <p:nvPr/>
                    </p:nvSpPr>
                    <p:spPr>
                      <a:xfrm>
                        <a:off x="862846" y="-316454"/>
                        <a:ext cx="2028800" cy="1266510"/>
                      </a:xfrm>
                      <a:prstGeom prst="flowChartProcess">
                        <a:avLst/>
                      </a:prstGeom>
                      <a:gradFill rotWithShape="1">
                        <a:gsLst>
                          <a:gs pos="0">
                            <a:srgbClr val="4F81BD">
                              <a:tint val="50000"/>
                              <a:satMod val="300000"/>
                            </a:srgbClr>
                          </a:gs>
                          <a:gs pos="70000">
                            <a:srgbClr val="4F81BD">
                              <a:tint val="37000"/>
                              <a:satMod val="300000"/>
                            </a:srgbClr>
                          </a:gs>
                          <a:gs pos="100000">
                            <a:srgbClr val="4F81BD">
                              <a:tint val="15000"/>
                              <a:satMod val="350000"/>
                            </a:srgb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Impacto 2: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r>
                          <a:rPr lang="es-ES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Se centraliza y de conoce de primera mano compromisos adquiridos con los clientes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8" name="Flowchart: Process 17"/>
                      <p:cNvSpPr/>
                      <p:nvPr/>
                    </p:nvSpPr>
                    <p:spPr>
                      <a:xfrm>
                        <a:off x="2985546" y="-306314"/>
                        <a:ext cx="2028800" cy="1246996"/>
                      </a:xfrm>
                      <a:prstGeom prst="flowChartProcess">
                        <a:avLst/>
                      </a:prstGeom>
                      <a:gradFill rotWithShape="1">
                        <a:gsLst>
                          <a:gs pos="0">
                            <a:srgbClr val="4F81BD">
                              <a:tint val="50000"/>
                              <a:satMod val="300000"/>
                            </a:srgbClr>
                          </a:gs>
                          <a:gs pos="70000">
                            <a:srgbClr val="4F81BD">
                              <a:tint val="37000"/>
                              <a:satMod val="300000"/>
                            </a:srgbClr>
                          </a:gs>
                          <a:gs pos="100000">
                            <a:srgbClr val="4F81BD">
                              <a:tint val="15000"/>
                              <a:satMod val="350000"/>
                            </a:srgb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Impacto 3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Incremento en los ingresos de la compañía</a:t>
                        </a:r>
                        <a:r>
                          <a:rPr lang="es-ES" sz="1100" b="1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.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9" name="Flowchart: Process 18"/>
                      <p:cNvSpPr/>
                      <p:nvPr/>
                    </p:nvSpPr>
                    <p:spPr>
                      <a:xfrm>
                        <a:off x="-651027" y="1414976"/>
                        <a:ext cx="7216706" cy="709295"/>
                      </a:xfrm>
                      <a:prstGeom prst="flowChartProcess">
                        <a:avLst/>
                      </a:prstGeom>
                      <a:gradFill>
                        <a:gsLst>
                          <a:gs pos="0">
                            <a:srgbClr val="4F81BD">
                              <a:shade val="51000"/>
                              <a:satMod val="130000"/>
                            </a:srgbClr>
                          </a:gs>
                          <a:gs pos="80000">
                            <a:srgbClr val="4F81BD">
                              <a:shade val="93000"/>
                              <a:satMod val="130000"/>
                            </a:srgbClr>
                          </a:gs>
                          <a:gs pos="100000">
                            <a:srgbClr val="4F81BD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 w="25400" cap="flat" cmpd="sng" algn="ctr">
                        <a:solidFill>
                          <a:srgbClr val="4F81BD">
                            <a:shade val="50000"/>
                          </a:srgbClr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Propósito</a:t>
                        </a:r>
                        <a:r>
                          <a:rPr lang="es-ES" sz="1100" b="1" dirty="0" smtClean="0">
                            <a:solidFill>
                              <a:srgbClr val="FFFF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 Crear APP para que la fuerza de venta pueda consultar la información de clientes como cartera, portafolio optimo por tipo de negocio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" name="Flowchart: Process 20"/>
                      <p:cNvSpPr/>
                      <p:nvPr/>
                    </p:nvSpPr>
                    <p:spPr>
                      <a:xfrm>
                        <a:off x="-1053354" y="-314332"/>
                        <a:ext cx="1813029" cy="1364656"/>
                      </a:xfrm>
                      <a:prstGeom prst="flowChartProcess">
                        <a:avLst/>
                      </a:prstGeom>
                      <a:gradFill rotWithShape="1">
                        <a:gsLst>
                          <a:gs pos="0">
                            <a:srgbClr val="4F81BD">
                              <a:tint val="50000"/>
                              <a:satMod val="300000"/>
                            </a:srgbClr>
                          </a:gs>
                          <a:gs pos="70000">
                            <a:srgbClr val="4F81BD">
                              <a:tint val="37000"/>
                              <a:satMod val="300000"/>
                            </a:srgbClr>
                          </a:gs>
                          <a:gs pos="100000">
                            <a:srgbClr val="4F81BD">
                              <a:tint val="15000"/>
                              <a:satMod val="350000"/>
                            </a:srgb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Impacto 1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Mejorar la gestión de los asesores comerciales</a:t>
                        </a:r>
                        <a:r>
                          <a:rPr lang="es-ES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2" name="Flowchart: Process 21"/>
                      <p:cNvSpPr/>
                      <p:nvPr/>
                    </p:nvSpPr>
                    <p:spPr>
                      <a:xfrm>
                        <a:off x="5162534" y="-296940"/>
                        <a:ext cx="2028799" cy="1246995"/>
                      </a:xfrm>
                      <a:prstGeom prst="flowChartProcess">
                        <a:avLst/>
                      </a:prstGeom>
                      <a:gradFill rotWithShape="1">
                        <a:gsLst>
                          <a:gs pos="0">
                            <a:srgbClr val="4F81BD">
                              <a:tint val="50000"/>
                              <a:satMod val="300000"/>
                            </a:srgbClr>
                          </a:gs>
                          <a:gs pos="70000">
                            <a:srgbClr val="4F81BD">
                              <a:tint val="37000"/>
                              <a:satMod val="300000"/>
                            </a:srgbClr>
                          </a:gs>
                          <a:gs pos="100000">
                            <a:srgbClr val="4F81BD">
                              <a:tint val="15000"/>
                              <a:satMod val="350000"/>
                            </a:srgbClr>
                          </a:gs>
                        </a:gsLst>
                        <a:lin ang="16200000" scaled="1"/>
                      </a:gra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Impacto 4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MX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Conocimiento del cliente. Fidelizándolo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3" name="Flowchart: Process 22"/>
                      <p:cNvSpPr/>
                      <p:nvPr/>
                    </p:nvSpPr>
                    <p:spPr>
                      <a:xfrm>
                        <a:off x="-1269123" y="2405282"/>
                        <a:ext cx="2667111" cy="1097989"/>
                      </a:xfrm>
                      <a:prstGeom prst="flowChartProcess">
                        <a:avLst/>
                      </a:prstGeom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Efecto Directo 1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Conocer donde esta la fuerza de ventas</a:t>
                        </a:r>
                        <a:r>
                          <a:rPr lang="es-ES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4" name="Flowchart: Process 23"/>
                      <p:cNvSpPr/>
                      <p:nvPr/>
                    </p:nvSpPr>
                    <p:spPr>
                      <a:xfrm>
                        <a:off x="4571005" y="2378186"/>
                        <a:ext cx="2667111" cy="1097989"/>
                      </a:xfrm>
                      <a:prstGeom prst="flowChartProcess">
                        <a:avLst/>
                      </a:prstGeom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Efecto Directo 3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Potencializar la venta, pudiendo ofrecer productos por tipo de negocio.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5" name="Flowchart: Process 24"/>
                      <p:cNvSpPr/>
                      <p:nvPr/>
                    </p:nvSpPr>
                    <p:spPr>
                      <a:xfrm>
                        <a:off x="1617154" y="3789147"/>
                        <a:ext cx="2667111" cy="1631226"/>
                      </a:xfrm>
                      <a:prstGeom prst="flowChartProcess">
                        <a:avLst/>
                      </a:prstGeom>
                      <a:solidFill>
                        <a:srgbClr val="1F497D">
                          <a:lumMod val="20000"/>
                          <a:lumOff val="80000"/>
                        </a:srgb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Producto 2.a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Tome de decisiones oportuna (cotización, envió de producto, gestión de recaudo)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6" name="Flowchart: Process 25"/>
                      <p:cNvSpPr/>
                      <p:nvPr/>
                    </p:nvSpPr>
                    <p:spPr>
                      <a:xfrm>
                        <a:off x="1617154" y="2378188"/>
                        <a:ext cx="2667111" cy="1097989"/>
                      </a:xfrm>
                      <a:prstGeom prst="flowChartProcess">
                        <a:avLst/>
                      </a:prstGeom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Efecto Directo 2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Conocer cual es la gestión de los asesores en  cada una de las visitas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7" name="Flowchart: Process 26"/>
                      <p:cNvSpPr/>
                      <p:nvPr/>
                    </p:nvSpPr>
                    <p:spPr>
                      <a:xfrm>
                        <a:off x="-1269146" y="3789149"/>
                        <a:ext cx="2667134" cy="1631226"/>
                      </a:xfrm>
                      <a:prstGeom prst="flowChartProcess">
                        <a:avLst/>
                      </a:prstGeom>
                      <a:solidFill>
                        <a:srgbClr val="1F497D">
                          <a:lumMod val="20000"/>
                          <a:lumOff val="80000"/>
                        </a:srgb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Producto 1.a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Potencializar las visitas, evitando traslados largos. Pudiendo hacer gestión en una </a:t>
                        </a:r>
                        <a:r>
                          <a:rPr lang="es-ES" sz="110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zona geográfica. </a:t>
                        </a: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Especifica.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" name="Flowchart: Process 27"/>
                      <p:cNvSpPr/>
                      <p:nvPr/>
                    </p:nvSpPr>
                    <p:spPr>
                      <a:xfrm>
                        <a:off x="4571005" y="3734969"/>
                        <a:ext cx="2652962" cy="775096"/>
                      </a:xfrm>
                      <a:prstGeom prst="flowChartProcess">
                        <a:avLst/>
                      </a:prstGeom>
                      <a:solidFill>
                        <a:srgbClr val="1F497D">
                          <a:lumMod val="20000"/>
                          <a:lumOff val="80000"/>
                        </a:srgbClr>
                      </a:solidFill>
                      <a:ln w="9525" cap="flat" cmpd="sng" algn="ctr">
                        <a:solidFill>
                          <a:srgbClr val="4F81BD">
                            <a:shade val="95000"/>
                            <a:satMod val="105000"/>
                          </a:srgbClr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Producto 3.a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 </a:t>
                        </a:r>
                      </a:p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s-ES" sz="1100" dirty="0" smtClean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Consecución </a:t>
                        </a:r>
                        <a:r>
                          <a:rPr lang="es-ES" sz="11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de producto</a:t>
                        </a:r>
                        <a:r>
                          <a:rPr lang="es-ES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endParaRPr lang="es-419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9" name="Curved Connector 160"/>
                  <p:cNvCxnSpPr>
                    <a:stCxn id="37" idx="0"/>
                    <a:endCxn id="33" idx="2"/>
                  </p:cNvCxnSpPr>
                  <p:nvPr/>
                </p:nvCxnSpPr>
                <p:spPr>
                  <a:xfrm rot="5400000" flipH="1" flipV="1">
                    <a:off x="2131287" y="3960530"/>
                    <a:ext cx="285878" cy="12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1" name="Curved Connector 162"/>
                  <p:cNvCxnSpPr>
                    <a:stCxn id="35" idx="0"/>
                    <a:endCxn id="36" idx="2"/>
                  </p:cNvCxnSpPr>
                  <p:nvPr/>
                </p:nvCxnSpPr>
                <p:spPr>
                  <a:xfrm rot="5400000" flipH="1" flipV="1">
                    <a:off x="5004025" y="3947042"/>
                    <a:ext cx="312970" cy="13890"/>
                  </a:xfrm>
                  <a:prstGeom prst="bentConnector3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2" name="Curved Connector 163"/>
                  <p:cNvCxnSpPr>
                    <a:stCxn id="9" idx="1"/>
                    <a:endCxn id="34" idx="1"/>
                  </p:cNvCxnSpPr>
                  <p:nvPr/>
                </p:nvCxnSpPr>
                <p:spPr>
                  <a:xfrm rot="10800000">
                    <a:off x="6780805" y="3241507"/>
                    <a:ext cx="13890" cy="2111554"/>
                  </a:xfrm>
                  <a:prstGeom prst="bentConnector3">
                    <a:avLst>
                      <a:gd name="adj1" fmla="val 1800000"/>
                    </a:avLst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3" name="Curved Connector 164"/>
                  <p:cNvCxnSpPr>
                    <a:stCxn id="38" idx="0"/>
                    <a:endCxn id="34" idx="2"/>
                  </p:cNvCxnSpPr>
                  <p:nvPr/>
                </p:nvCxnSpPr>
                <p:spPr>
                  <a:xfrm rot="5400000" flipH="1" flipV="1">
                    <a:off x="7981427" y="3916361"/>
                    <a:ext cx="258794" cy="7075"/>
                  </a:xfrm>
                  <a:prstGeom prst="bentConnector3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  <a:tailEnd type="arrow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cxnSp>
              <p:nvCxnSpPr>
                <p:cNvPr id="11" name="Curved Connector 166"/>
                <p:cNvCxnSpPr>
                  <a:stCxn id="33" idx="0"/>
                  <a:endCxn id="29" idx="2"/>
                </p:cNvCxnSpPr>
                <p:nvPr/>
              </p:nvCxnSpPr>
              <p:spPr>
                <a:xfrm rot="5400000" flipH="1" flipV="1">
                  <a:off x="3580176" y="1132655"/>
                  <a:ext cx="281010" cy="2892893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" name="Curved Connector 167"/>
                <p:cNvCxnSpPr>
                  <a:stCxn id="36" idx="0"/>
                  <a:endCxn id="29" idx="2"/>
                </p:cNvCxnSpPr>
                <p:nvPr/>
              </p:nvCxnSpPr>
              <p:spPr>
                <a:xfrm rot="5400000" flipH="1" flipV="1">
                  <a:off x="5036860" y="2562247"/>
                  <a:ext cx="253916" cy="6616"/>
                </a:xfrm>
                <a:prstGeom prst="bentConnector3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3" name="Curved Connector 168"/>
                <p:cNvCxnSpPr>
                  <a:stCxn id="34" idx="0"/>
                  <a:endCxn id="29" idx="2"/>
                </p:cNvCxnSpPr>
                <p:nvPr/>
              </p:nvCxnSpPr>
              <p:spPr>
                <a:xfrm rot="16200000" flipV="1">
                  <a:off x="6513788" y="1091936"/>
                  <a:ext cx="253914" cy="2947234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4" name="Curved Connector 169"/>
                <p:cNvCxnSpPr>
                  <a:stCxn id="29" idx="1"/>
                  <a:endCxn id="31" idx="2"/>
                </p:cNvCxnSpPr>
                <p:nvPr/>
              </p:nvCxnSpPr>
              <p:spPr>
                <a:xfrm rot="10800000" flipH="1">
                  <a:off x="1558772" y="1364650"/>
                  <a:ext cx="504187" cy="719300"/>
                </a:xfrm>
                <a:prstGeom prst="bentConnector4">
                  <a:avLst>
                    <a:gd name="adj1" fmla="val -46260"/>
                    <a:gd name="adj2" fmla="val 74652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5" name="Curved Connector 170"/>
                <p:cNvCxnSpPr>
                  <a:stCxn id="29" idx="0"/>
                  <a:endCxn id="27" idx="2"/>
                </p:cNvCxnSpPr>
                <p:nvPr/>
              </p:nvCxnSpPr>
              <p:spPr>
                <a:xfrm rot="16200000" flipV="1">
                  <a:off x="4394627" y="956801"/>
                  <a:ext cx="464921" cy="1080081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6" name="Curved Connector 171"/>
                <p:cNvCxnSpPr>
                  <a:stCxn id="29" idx="0"/>
                  <a:endCxn id="28" idx="2"/>
                </p:cNvCxnSpPr>
                <p:nvPr/>
              </p:nvCxnSpPr>
              <p:spPr>
                <a:xfrm rot="5400000" flipH="1" flipV="1">
                  <a:off x="5451289" y="970845"/>
                  <a:ext cx="474295" cy="1042619"/>
                </a:xfrm>
                <a:prstGeom prst="bent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7" name="Curved Connector 172"/>
                <p:cNvCxnSpPr>
                  <a:stCxn id="29" idx="3"/>
                  <a:endCxn id="32" idx="2"/>
                </p:cNvCxnSpPr>
                <p:nvPr/>
              </p:nvCxnSpPr>
              <p:spPr>
                <a:xfrm flipH="1" flipV="1">
                  <a:off x="8386734" y="1264381"/>
                  <a:ext cx="388745" cy="819568"/>
                </a:xfrm>
                <a:prstGeom prst="bentConnector4">
                  <a:avLst>
                    <a:gd name="adj1" fmla="val -59997"/>
                    <a:gd name="adj2" fmla="val 71636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9" name="Flowchart: Process 43"/>
              <p:cNvSpPr/>
              <p:nvPr/>
            </p:nvSpPr>
            <p:spPr>
              <a:xfrm>
                <a:off x="6924671" y="5341268"/>
                <a:ext cx="2675667" cy="820054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sz="11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Producto 3.b</a:t>
                </a:r>
                <a:r>
                  <a:rPr lang="es-ES" sz="1100" b="1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ES" sz="1100" b="1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11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Fidelización del cliente</a:t>
                </a:r>
                <a:endParaRPr lang="es-419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Flowchart: Alternate Process 44"/>
            <p:cNvSpPr/>
            <p:nvPr/>
          </p:nvSpPr>
          <p:spPr>
            <a:xfrm>
              <a:off x="1" y="-38100"/>
              <a:ext cx="9315437" cy="420718"/>
            </a:xfrm>
            <a:prstGeom prst="flowChartAlternateProcess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s-ES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MODELO DEL ÁRBOL DE OBJETIVOS DE LWR</a:t>
              </a:r>
              <a:endParaRPr lang="es-419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6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</TotalTime>
  <Words>418</Words>
  <Application>Microsoft Office PowerPoint</Application>
  <PresentationFormat>Presentación en pantalla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Ángulos</vt:lpstr>
      <vt:lpstr>SERVICIO NACIONAL DE APRENDISAJE SENA.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NACIONAL DE APRENDISAJE SENA.</dc:title>
  <dc:creator>William Barragan</dc:creator>
  <cp:lastModifiedBy>APRENDIZ</cp:lastModifiedBy>
  <cp:revision>8</cp:revision>
  <dcterms:created xsi:type="dcterms:W3CDTF">2019-05-18T17:08:15Z</dcterms:created>
  <dcterms:modified xsi:type="dcterms:W3CDTF">2019-05-19T19:33:53Z</dcterms:modified>
</cp:coreProperties>
</file>