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2"/>
  </p:notesMasterIdLst>
  <p:handoutMasterIdLst>
    <p:handoutMasterId r:id="rId33"/>
  </p:handoutMasterIdLst>
  <p:sldIdLst>
    <p:sldId id="322" r:id="rId2"/>
    <p:sldId id="325" r:id="rId3"/>
    <p:sldId id="361" r:id="rId4"/>
    <p:sldId id="362" r:id="rId5"/>
    <p:sldId id="323" r:id="rId6"/>
    <p:sldId id="354" r:id="rId7"/>
    <p:sldId id="331" r:id="rId8"/>
    <p:sldId id="330" r:id="rId9"/>
    <p:sldId id="363" r:id="rId10"/>
    <p:sldId id="348" r:id="rId11"/>
    <p:sldId id="352" r:id="rId12"/>
    <p:sldId id="355" r:id="rId13"/>
    <p:sldId id="326" r:id="rId14"/>
    <p:sldId id="334" r:id="rId15"/>
    <p:sldId id="367" r:id="rId16"/>
    <p:sldId id="342" r:id="rId17"/>
    <p:sldId id="345" r:id="rId18"/>
    <p:sldId id="368" r:id="rId19"/>
    <p:sldId id="346" r:id="rId20"/>
    <p:sldId id="343" r:id="rId21"/>
    <p:sldId id="344" r:id="rId22"/>
    <p:sldId id="356" r:id="rId23"/>
    <p:sldId id="327" r:id="rId24"/>
    <p:sldId id="347" r:id="rId25"/>
    <p:sldId id="365" r:id="rId26"/>
    <p:sldId id="364" r:id="rId27"/>
    <p:sldId id="366" r:id="rId28"/>
    <p:sldId id="357" r:id="rId29"/>
    <p:sldId id="328" r:id="rId30"/>
    <p:sldId id="31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  <a:srgbClr val="9900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58" autoAdjust="0"/>
  </p:normalViewPr>
  <p:slideViewPr>
    <p:cSldViewPr>
      <p:cViewPr varScale="1">
        <p:scale>
          <a:sx n="80" d="100"/>
          <a:sy n="80" d="100"/>
        </p:scale>
        <p:origin x="-1272" y="-96"/>
      </p:cViewPr>
      <p:guideLst>
        <p:guide orient="horz" pos="2178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9F9FA6F-4AE5-4CBC-A8FC-4C719644F6B0}" type="datetimeFigureOut">
              <a:rPr lang="zh-CN" altLang="en-US"/>
              <a:pPr>
                <a:defRPr/>
              </a:pPr>
              <a:t>2016/8/10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79EA733-5736-43C1-A38C-7D2776F382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4E84973-31A3-4B43-9FF2-5859E8CA4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random:</a:t>
            </a:r>
            <a:r>
              <a:rPr lang="zh-CN" alt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大部分节点连出</a:t>
            </a:r>
            <a:r>
              <a:rPr lang="en-US" altLang="zh-CN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2-3</a:t>
            </a:r>
            <a:r>
              <a:rPr lang="zh-CN" alt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条边  </a:t>
            </a:r>
            <a:r>
              <a:rPr lang="en-US" altLang="zh-CN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Scale-free:</a:t>
            </a:r>
            <a:r>
              <a:rPr lang="zh-CN" altLang="en-US" sz="1200" dirty="0" smtClean="0"/>
              <a:t>少数节点连有大量边</a:t>
            </a:r>
            <a:endParaRPr lang="zh-CN" alt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桶被选择的概率是其包含总的元素的概率和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桶被选择的概率是其包含总的元素的概率和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en-US" altLang="zh-CN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new bucket of single item</a:t>
            </a:r>
            <a:r>
              <a:rPr lang="zh-CN" alt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>2.</a:t>
            </a:r>
            <a:r>
              <a:rPr lang="en-US" altLang="zh-CN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top-down traversal</a:t>
            </a:r>
            <a:r>
              <a:rPr lang="zh-CN" alt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>3.</a:t>
            </a:r>
            <a:r>
              <a:rPr lang="en-US" altLang="zh-CN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to the lighter </a:t>
            </a:r>
            <a:r>
              <a:rPr lang="en-US" altLang="zh-CN" sz="12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subtree</a:t>
            </a:r>
            <a:r>
              <a:rPr lang="zh-CN" alt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>4.</a:t>
            </a:r>
            <a:r>
              <a:rPr lang="en-US" altLang="zh-CN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until a leaf is reached</a:t>
            </a:r>
            <a:endParaRPr lang="zh-CN" alt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|B| </a:t>
            </a:r>
            <a:r>
              <a:rPr lang="zh-CN" altLang="en-US" dirty="0" smtClean="0"/>
              <a:t>图中有唯一度的结点数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</a:t>
            </a:r>
            <a:r>
              <a:rPr lang="zh-CN" altLang="en-US" dirty="0" smtClean="0"/>
              <a:t>算法取决于平均接受概率（</a:t>
            </a:r>
            <a:r>
              <a:rPr lang="en-US" altLang="zh-CN" dirty="0" smtClean="0"/>
              <a:t>average acceptance rate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84973-31A3-4B43-9FF2-5859E8CA43A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549275"/>
            <a:ext cx="4103687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288" y="2060575"/>
            <a:ext cx="4105275" cy="935038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AB1BA-8DC4-4430-897F-73029DE1497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03C41-9F6E-4A98-89A9-D91DCFA416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8405D-F1CC-4B61-92FC-5171A72A1AC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9CE8-5DF8-4106-8779-1E0B629C15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4DAF9-80BD-4860-AA18-9E92399544E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A47B-97C2-4948-8075-28733E1B12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868F3-1CD3-46E8-B573-74D9AA3102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B3E71-2CDF-4952-B563-C36FF491A85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7CB17A8-D392-4535-AB20-31B68A5599F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9250F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1143000"/>
            <a:ext cx="7696200" cy="12954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altLang="zh-CN" sz="3600" kern="0" dirty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ROLL</a:t>
            </a:r>
            <a:r>
              <a:rPr lang="zh-CN" altLang="en-US" sz="3600" kern="0" dirty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sz="3600" kern="0" dirty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Fast In-Memory Generation of Gigantic Scale-free Networks</a:t>
            </a:r>
            <a:endParaRPr lang="zh-CN" altLang="en-US" sz="36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8" name="图片 5" descr="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619365"/>
            <a:ext cx="82756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5943564" y="4876762"/>
            <a:ext cx="1981148" cy="1196408"/>
            <a:chOff x="6476950" y="5040260"/>
            <a:chExt cx="1981148" cy="1196408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6476950" y="5867336"/>
              <a:ext cx="18287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</a:rPr>
                <a:t>201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6</a:t>
              </a:r>
              <a:r>
                <a:rPr lang="zh-CN" altLang="en-US" dirty="0">
                  <a:solidFill>
                    <a:srgbClr val="000000"/>
                  </a:solidFill>
                </a:rPr>
                <a:t>.</a:t>
              </a:r>
              <a:r>
                <a:rPr lang="en-US" altLang="zh-CN" dirty="0">
                  <a:solidFill>
                    <a:srgbClr val="000000"/>
                  </a:solidFill>
                </a:rPr>
                <a:t>08</a:t>
              </a:r>
              <a:r>
                <a:rPr lang="zh-CN" altLang="en-US" dirty="0">
                  <a:solidFill>
                    <a:srgbClr val="000000"/>
                  </a:solidFill>
                </a:rPr>
                <a:t>.</a:t>
              </a:r>
              <a:r>
                <a:rPr lang="en-US" altLang="zh-CN" dirty="0">
                  <a:solidFill>
                    <a:srgbClr val="000000"/>
                  </a:solidFill>
                </a:rPr>
                <a:t>08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149" name="TextBox 6"/>
            <p:cNvSpPr txBox="1">
              <a:spLocks noChangeArrowheads="1"/>
            </p:cNvSpPr>
            <p:nvPr/>
          </p:nvSpPr>
          <p:spPr bwMode="auto">
            <a:xfrm>
              <a:off x="6476950" y="5040260"/>
              <a:ext cx="175255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SIGMOD  2016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950" y="5454076"/>
              <a:ext cx="198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Qianqian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Wang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左大括号 4"/>
          <p:cNvSpPr/>
          <p:nvPr/>
        </p:nvSpPr>
        <p:spPr bwMode="auto">
          <a:xfrm>
            <a:off x="3429030" y="2514624"/>
            <a:ext cx="152396" cy="1447762"/>
          </a:xfrm>
          <a:prstGeom prst="lef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24" y="2400327"/>
            <a:ext cx="25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SimpleRW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Algorithm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52" y="2400327"/>
            <a:ext cx="137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(Baseline)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24" y="3668883"/>
            <a:ext cx="182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  Algorithm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574" y="3668883"/>
            <a:ext cx="213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(State-of-the-art)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308" y="3048010"/>
            <a:ext cx="297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Generate scale-free graphs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89951" y="1293309"/>
            <a:ext cx="459163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3809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8714" y="1524050"/>
            <a:ext cx="28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SA  Algorithm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704" y="1981238"/>
            <a:ext cx="320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1.Select a random node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zh-CN" altLang="en-US" sz="2000" i="1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9704" y="2514624"/>
            <a:ext cx="624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2.Accept the selection with probability 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acc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 = 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/ 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max</a:t>
            </a:r>
            <a:endParaRPr lang="zh-CN" altLang="en-US" sz="2000" i="1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90694" y="3124208"/>
            <a:ext cx="533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max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the maximum weight in the roulette wheel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5" name="组合 88"/>
          <p:cNvGrpSpPr/>
          <p:nvPr/>
        </p:nvGrpSpPr>
        <p:grpSpPr>
          <a:xfrm>
            <a:off x="228714" y="6991186"/>
            <a:ext cx="5714850" cy="400110"/>
            <a:chOff x="304912" y="4038584"/>
            <a:chExt cx="5714850" cy="400110"/>
          </a:xfrm>
        </p:grpSpPr>
        <p:sp>
          <p:nvSpPr>
            <p:cNvPr id="87" name="TextBox 86"/>
            <p:cNvSpPr txBox="1"/>
            <p:nvPr/>
          </p:nvSpPr>
          <p:spPr>
            <a:xfrm>
              <a:off x="304912" y="4038584"/>
              <a:ext cx="5714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select a single item from a roulette wheel O(</a:t>
              </a:r>
              <a:r>
                <a:rPr lang="en-US" altLang="zh-CN" sz="2000" i="1" dirty="0" err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i="1" baseline="-25000" dirty="0" err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max</a:t>
              </a:r>
              <a:r>
                <a:rPr lang="en-US" altLang="zh-CN" sz="2000" i="1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/    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/>
          </p:nvGraphicFramePr>
          <p:xfrm>
            <a:off x="5499070" y="4114782"/>
            <a:ext cx="215900" cy="292100"/>
          </p:xfrm>
          <a:graphic>
            <a:graphicData uri="http://schemas.openxmlformats.org/presentationml/2006/ole">
              <p:oleObj spid="_x0000_s33794" name="公式" r:id="rId4" imgW="215640" imgH="291960" progId="Equation.3">
                <p:embed/>
              </p:oleObj>
            </a:graphicData>
          </a:graphic>
        </p:graphicFrame>
      </p:grpSp>
      <p:sp>
        <p:nvSpPr>
          <p:cNvPr id="97" name="TextBox 96"/>
          <p:cNvSpPr txBox="1"/>
          <p:nvPr/>
        </p:nvSpPr>
        <p:spPr>
          <a:xfrm>
            <a:off x="685902" y="4095662"/>
            <a:ext cx="144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complexity: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86060" y="4095662"/>
            <a:ext cx="175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select one node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8" name="组合 101"/>
          <p:cNvGrpSpPr/>
          <p:nvPr/>
        </p:nvGrpSpPr>
        <p:grpSpPr>
          <a:xfrm>
            <a:off x="4038614" y="4095662"/>
            <a:ext cx="1219168" cy="400110"/>
            <a:chOff x="3810020" y="3581396"/>
            <a:chExt cx="1219168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3810020" y="3581396"/>
              <a:ext cx="1219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          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1" name="对象 100"/>
            <p:cNvGraphicFramePr>
              <a:graphicFrameLocks noChangeAspect="1"/>
            </p:cNvGraphicFramePr>
            <p:nvPr/>
          </p:nvGraphicFramePr>
          <p:xfrm>
            <a:off x="4148144" y="3627522"/>
            <a:ext cx="647700" cy="342900"/>
          </p:xfrm>
          <a:graphic>
            <a:graphicData uri="http://schemas.openxmlformats.org/presentationml/2006/ole">
              <p:oleObj spid="_x0000_s33796" name="公式" r:id="rId5" imgW="647640" imgH="342720" progId="Equation.3">
                <p:embed/>
              </p:oleObj>
            </a:graphicData>
          </a:graphic>
        </p:graphicFrame>
      </p:grpSp>
      <p:sp>
        <p:nvSpPr>
          <p:cNvPr id="103" name="TextBox 102"/>
          <p:cNvSpPr txBox="1"/>
          <p:nvPr/>
        </p:nvSpPr>
        <p:spPr>
          <a:xfrm>
            <a:off x="2362258" y="4552850"/>
            <a:ext cx="83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total: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24238" y="455285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3/2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3980" y="4724366"/>
            <a:ext cx="198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E(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max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  n</a:t>
            </a:r>
            <a:r>
              <a:rPr lang="en-US" altLang="zh-CN" sz="20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1/ (</a:t>
            </a:r>
            <a:r>
              <a:rPr lang="el-GR" altLang="zh-CN" sz="20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γ</a:t>
            </a:r>
            <a:r>
              <a:rPr lang="en-US" altLang="zh-CN" sz="20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-1)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0298" y="4267178"/>
            <a:ext cx="129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b="1" i="1" baseline="-25000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 ~ </a:t>
            </a:r>
            <a:r>
              <a:rPr lang="en-US" altLang="zh-CN" sz="2000" b="1" i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b="1" i="1" baseline="30000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- </a:t>
            </a:r>
            <a:r>
              <a:rPr lang="el-GR" altLang="zh-CN" sz="2000" b="1" i="1" baseline="30000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γ</a:t>
            </a:r>
            <a:endParaRPr lang="zh-CN" altLang="en-US" sz="2000" b="1" i="1" baseline="30000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333980" y="5257752"/>
            <a:ext cx="3810020" cy="400110"/>
            <a:chOff x="5714970" y="4724366"/>
            <a:chExt cx="3810020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5714970" y="4724366"/>
              <a:ext cx="3810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   = 2|E|/|V| = 2(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 – m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))/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 ≈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endParaRPr lang="zh-CN" altLang="en-US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5811838" y="4754563"/>
            <a:ext cx="215900" cy="292100"/>
          </p:xfrm>
          <a:graphic>
            <a:graphicData uri="http://schemas.openxmlformats.org/presentationml/2006/ole">
              <p:oleObj spid="_x0000_s33797" name="公式" r:id="rId6" imgW="215640" imgH="291960" progId="Equation.3">
                <p:embed/>
              </p:oleObj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7086534" y="4267178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γ</a:t>
            </a:r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3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298185" y="4705246"/>
            <a:ext cx="1464705" cy="400110"/>
            <a:chOff x="7298185" y="4114782"/>
            <a:chExt cx="1464705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298185" y="4114782"/>
              <a:ext cx="1295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E(</a:t>
              </a:r>
              <a:r>
                <a:rPr lang="en-US" altLang="zh-CN" sz="2000" i="1" dirty="0" err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i="1" baseline="-25000" dirty="0" err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max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≈ 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8407290" y="4162437"/>
            <a:ext cx="355600" cy="304800"/>
          </p:xfrm>
          <a:graphic>
            <a:graphicData uri="http://schemas.openxmlformats.org/presentationml/2006/ole">
              <p:oleObj spid="_x0000_s33798" name="公式" r:id="rId7" imgW="355320" imgH="304560" progId="Equation.3">
                <p:embed/>
              </p:oleObj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5410178" y="3809990"/>
            <a:ext cx="1523960" cy="400110"/>
            <a:chOff x="5943564" y="3733792"/>
            <a:chExt cx="1523960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5943564" y="3733792"/>
              <a:ext cx="1523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altLang="zh-CN" sz="2000" i="1" dirty="0" err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i="1" baseline="-25000" dirty="0" err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max</a:t>
              </a:r>
              <a:r>
                <a:rPr lang="en-US" altLang="zh-CN" sz="2000" i="1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/    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6956716" y="3809990"/>
            <a:ext cx="215900" cy="292100"/>
          </p:xfrm>
          <a:graphic>
            <a:graphicData uri="http://schemas.openxmlformats.org/presentationml/2006/ole">
              <p:oleObj spid="_x0000_s33799" name="公式" r:id="rId8" imgW="215640" imgH="291960" progId="Equation.3">
                <p:embed/>
              </p:oleObj>
            </a:graphicData>
          </a:graphic>
        </p:graphicFrame>
      </p:grpSp>
      <p:sp>
        <p:nvSpPr>
          <p:cNvPr id="39" name="TextBox 38"/>
          <p:cNvSpPr txBox="1"/>
          <p:nvPr/>
        </p:nvSpPr>
        <p:spPr>
          <a:xfrm>
            <a:off x="5410178" y="5714940"/>
            <a:ext cx="304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roulette wheel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×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times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589951" y="1293309"/>
            <a:ext cx="459163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3809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97" grpId="0"/>
      <p:bldP spid="99" grpId="0"/>
      <p:bldP spid="103" grpId="0"/>
      <p:bldP spid="104" grpId="0"/>
      <p:bldP spid="24" grpId="0"/>
      <p:bldP spid="27" grpId="0"/>
      <p:bldP spid="31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4" name="TextBox 9"/>
          <p:cNvSpPr txBox="1">
            <a:spLocks noChangeArrowheads="1"/>
          </p:cNvSpPr>
          <p:nvPr/>
        </p:nvSpPr>
        <p:spPr bwMode="auto">
          <a:xfrm>
            <a:off x="1600218" y="38108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Outline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2895644" y="3516249"/>
            <a:ext cx="41937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Proposed Method</a:t>
            </a:r>
          </a:p>
        </p:txBody>
      </p:sp>
      <p:sp>
        <p:nvSpPr>
          <p:cNvPr id="18" name="矩形 21"/>
          <p:cNvSpPr>
            <a:spLocks noChangeArrowheads="1"/>
          </p:cNvSpPr>
          <p:nvPr/>
        </p:nvSpPr>
        <p:spPr bwMode="auto">
          <a:xfrm>
            <a:off x="2895644" y="1676446"/>
            <a:ext cx="4451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altLang="zh-CN" sz="40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Definition</a:t>
            </a:r>
            <a:endParaRPr lang="zh-CN" altLang="en-US" sz="36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矩形 21"/>
          <p:cNvSpPr>
            <a:spLocks noChangeArrowheads="1"/>
          </p:cNvSpPr>
          <p:nvPr/>
        </p:nvSpPr>
        <p:spPr bwMode="auto">
          <a:xfrm>
            <a:off x="2895644" y="2627125"/>
            <a:ext cx="3834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2895644" y="5294499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2895644" y="4405374"/>
            <a:ext cx="22701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308" y="2057436"/>
            <a:ext cx="274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1.sample a random node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308" y="2590822"/>
            <a:ext cx="327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2.update the weight of an item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912" y="3352802"/>
            <a:ext cx="5181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two modifications on the </a:t>
            </a:r>
            <a:r>
              <a:rPr lang="en-US" altLang="zh-CN" sz="2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SimpleRW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algorithm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54" y="3886188"/>
            <a:ext cx="5181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group together items with the same probabilities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54" y="5029158"/>
            <a:ext cx="647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use multiple random binary decisions to select the target item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4574" y="3886188"/>
            <a:ext cx="2127685" cy="1543080"/>
            <a:chOff x="234574" y="3886188"/>
            <a:chExt cx="2127685" cy="1543080"/>
          </a:xfrm>
        </p:grpSpPr>
        <p:sp>
          <p:nvSpPr>
            <p:cNvPr id="10" name="左大括号 9"/>
            <p:cNvSpPr/>
            <p:nvPr/>
          </p:nvSpPr>
          <p:spPr bwMode="auto">
            <a:xfrm>
              <a:off x="234574" y="4038584"/>
              <a:ext cx="152396" cy="1295366"/>
            </a:xfrm>
            <a:prstGeom prst="leftBrac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1385" y="3886188"/>
              <a:ext cx="1794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9999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ROLL-bucket</a:t>
              </a:r>
              <a:endParaRPr lang="zh-CN" altLang="en-US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385" y="5029158"/>
              <a:ext cx="1870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9999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ROLL-tree</a:t>
              </a:r>
              <a:endParaRPr lang="zh-CN" altLang="en-US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64864" y="4343376"/>
            <a:ext cx="286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reduce the problem size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08" y="1600248"/>
            <a:ext cx="28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provide two operations: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30" y="5562544"/>
            <a:ext cx="426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avoid traversing a large list of buckets 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6" grpId="0"/>
      <p:bldP spid="17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714" y="1504930"/>
            <a:ext cx="426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Roulette Wheel Buckets 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ROLL-bucket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83558" y="2438426"/>
            <a:ext cx="89152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1097934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2516" y="2057436"/>
            <a:ext cx="91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Bucket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2240904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109223" y="2057436"/>
            <a:ext cx="117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Degree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307676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252193" y="2057436"/>
            <a:ext cx="106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# Nodes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4309539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3479825" y="2057436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0646" y="205743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308" y="5257752"/>
            <a:ext cx="3124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sampling procedure: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308" y="6073826"/>
            <a:ext cx="571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2.select an item from the selected bucket randomly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954" y="243842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954" y="281941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954" y="320040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954" y="35813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5954" y="396238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5954" y="434337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954" y="472436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8924" y="243842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78924" y="281941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78924" y="320040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8924" y="35813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78924" y="396238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78924" y="434337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78924" y="472436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9563" y="243842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79563" y="281941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79563" y="320040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79563" y="35813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9563" y="396238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79563" y="434337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79563" y="472436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37494" y="243842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7494" y="281941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37494" y="320040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8/96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37494" y="358139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15/96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7494" y="396238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7494" y="43433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37494" y="472436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50646" y="243842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50646" y="281941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38/96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50646" y="320040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0646" y="358139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61/96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50646" y="396238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73/96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50646" y="43433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83/96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50646" y="472436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308" y="5692836"/>
            <a:ext cx="243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1.select a bucket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29188" y="1371654"/>
            <a:ext cx="3276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group the nodes with the same weight into the same bucket</a:t>
            </a:r>
            <a:endParaRPr lang="zh-CN" altLang="en-US" sz="2000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89246" y="6321777"/>
            <a:ext cx="5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5288824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441220" y="2057436"/>
            <a:ext cx="91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Nodes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88824" y="2438426"/>
            <a:ext cx="373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8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16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,…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25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88824" y="281941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7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8824" y="320040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15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88824" y="358139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88824" y="396238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88824" y="4343376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88824" y="4724366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33456" y="5692836"/>
            <a:ext cx="228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× |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|)</a:t>
            </a:r>
            <a:r>
              <a:rPr lang="en-US" altLang="zh-CN" sz="20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altLang="zh-CN" sz="2000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7" grpId="0"/>
      <p:bldP spid="29" grpId="0"/>
      <p:bldP spid="31" grpId="0"/>
      <p:bldP spid="33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5" grpId="0"/>
      <p:bldP spid="86" grpId="0"/>
      <p:bldP spid="91" grpId="0"/>
      <p:bldP spid="92" grpId="0"/>
      <p:bldP spid="93" grpId="0"/>
      <p:bldP spid="94" grpId="0"/>
      <p:bldP spid="95" grpId="0"/>
      <p:bldP spid="96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714" y="1504930"/>
            <a:ext cx="426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Roulette Wheel Buckets 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ROLL-bucket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83558" y="2438426"/>
            <a:ext cx="89152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1097934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2516" y="2057436"/>
            <a:ext cx="91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Bucket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2240904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109223" y="2057436"/>
            <a:ext cx="117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Degree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307676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252193" y="2057436"/>
            <a:ext cx="106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# Nodes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4309539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3479825" y="2057436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0646" y="205743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954" y="243842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954" y="281941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954" y="320040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954" y="35813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5954" y="396238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5954" y="434337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954" y="472436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8924" y="243842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78924" y="281941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78924" y="320040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8924" y="35813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78924" y="396238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78924" y="434337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78924" y="472436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9563" y="243842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79563" y="281941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79563" y="320040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79563" y="35813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9563" y="396238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79563" y="434337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79563" y="472436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37494" y="243842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7494" y="281941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37494" y="320040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8/96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37494" y="358139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15/96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7494" y="396238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7494" y="43433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37494" y="472436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50646" y="243842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50646" y="281941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38/96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50646" y="320040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0646" y="358139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61/96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50646" y="396238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73/96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50646" y="43433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83/96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50646" y="472436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96/96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89246" y="6321777"/>
            <a:ext cx="5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5288824" y="2133634"/>
            <a:ext cx="0" cy="2895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441220" y="2057436"/>
            <a:ext cx="91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Nodes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88824" y="2438426"/>
            <a:ext cx="373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8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16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,…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25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88824" y="281941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7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8824" y="320040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15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88824" y="358139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88824" y="3962386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88824" y="4343376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88824" y="4724366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67208" y="5238632"/>
            <a:ext cx="144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nm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× |B|)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4912" y="5502851"/>
            <a:ext cx="220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Time Complexity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90852" y="5238632"/>
            <a:ext cx="106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Sample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90852" y="5774315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Maintenance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6" name="左大括号 115"/>
          <p:cNvSpPr/>
          <p:nvPr/>
        </p:nvSpPr>
        <p:spPr bwMode="auto">
          <a:xfrm>
            <a:off x="2362258" y="5410148"/>
            <a:ext cx="152396" cy="6095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67208" y="5774315"/>
            <a:ext cx="144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nm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× |B|)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 animBg="1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912" y="1524050"/>
            <a:ext cx="137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ROLL-tree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05228" y="1905040"/>
            <a:ext cx="1752554" cy="685782"/>
            <a:chOff x="2286060" y="1905040"/>
            <a:chExt cx="1752554" cy="685782"/>
          </a:xfrm>
        </p:grpSpPr>
        <p:sp>
          <p:nvSpPr>
            <p:cNvPr id="18" name="菱形 17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8951" y="204787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96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67366" y="2819416"/>
            <a:ext cx="1752554" cy="685782"/>
            <a:chOff x="2286060" y="1905040"/>
            <a:chExt cx="1752554" cy="685782"/>
          </a:xfrm>
        </p:grpSpPr>
        <p:sp>
          <p:nvSpPr>
            <p:cNvPr id="22" name="菱形 21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8951" y="204787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298" y="2895614"/>
            <a:ext cx="1752554" cy="685782"/>
            <a:chOff x="2286060" y="1905040"/>
            <a:chExt cx="1752554" cy="685782"/>
          </a:xfrm>
        </p:grpSpPr>
        <p:sp>
          <p:nvSpPr>
            <p:cNvPr id="25" name="菱形 24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28951" y="204787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49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49849" y="4038584"/>
            <a:ext cx="1752554" cy="685782"/>
            <a:chOff x="2286060" y="1905040"/>
            <a:chExt cx="1752554" cy="685782"/>
          </a:xfrm>
        </p:grpSpPr>
        <p:sp>
          <p:nvSpPr>
            <p:cNvPr id="28" name="菱形 27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28951" y="204787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23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493" y="3962386"/>
            <a:ext cx="1139442" cy="914376"/>
            <a:chOff x="666852" y="3581396"/>
            <a:chExt cx="1139442" cy="914376"/>
          </a:xfrm>
        </p:grpSpPr>
        <p:sp>
          <p:nvSpPr>
            <p:cNvPr id="30" name="椭圆 29"/>
            <p:cNvSpPr/>
            <p:nvPr/>
          </p:nvSpPr>
          <p:spPr bwMode="auto">
            <a:xfrm>
              <a:off x="666852" y="3581396"/>
              <a:ext cx="1085822" cy="91437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39522" y="3691778"/>
              <a:ext cx="1066772" cy="693613"/>
              <a:chOff x="762100" y="3897477"/>
              <a:chExt cx="1066772" cy="69361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7256" y="3897477"/>
                <a:ext cx="91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26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62100" y="4190980"/>
                <a:ext cx="1066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sz="2000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13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299014" y="5181554"/>
            <a:ext cx="1139442" cy="914376"/>
            <a:chOff x="666852" y="3581396"/>
            <a:chExt cx="1139442" cy="914376"/>
          </a:xfrm>
        </p:grpSpPr>
        <p:sp>
          <p:nvSpPr>
            <p:cNvPr id="42" name="椭圆 41"/>
            <p:cNvSpPr/>
            <p:nvPr/>
          </p:nvSpPr>
          <p:spPr bwMode="auto">
            <a:xfrm>
              <a:off x="666852" y="3581396"/>
              <a:ext cx="1085822" cy="91437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739522" y="3691778"/>
              <a:ext cx="1066772" cy="693613"/>
              <a:chOff x="762100" y="3897477"/>
              <a:chExt cx="1066772" cy="69361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07256" y="3897477"/>
                <a:ext cx="91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10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62100" y="4190980"/>
                <a:ext cx="1066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sz="2000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10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743248" y="5181554"/>
            <a:ext cx="1139442" cy="914376"/>
            <a:chOff x="666852" y="3581396"/>
            <a:chExt cx="1139442" cy="914376"/>
          </a:xfrm>
        </p:grpSpPr>
        <p:sp>
          <p:nvSpPr>
            <p:cNvPr id="47" name="椭圆 46"/>
            <p:cNvSpPr/>
            <p:nvPr/>
          </p:nvSpPr>
          <p:spPr bwMode="auto">
            <a:xfrm>
              <a:off x="666852" y="3581396"/>
              <a:ext cx="1085822" cy="91437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739522" y="3691778"/>
              <a:ext cx="1066772" cy="693613"/>
              <a:chOff x="762100" y="3897477"/>
              <a:chExt cx="1066772" cy="69361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07256" y="3897477"/>
                <a:ext cx="91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13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62100" y="4190980"/>
                <a:ext cx="1066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sz="2000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13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4572000" y="4038584"/>
            <a:ext cx="1752554" cy="685782"/>
            <a:chOff x="2286060" y="1905040"/>
            <a:chExt cx="1752554" cy="685782"/>
          </a:xfrm>
        </p:grpSpPr>
        <p:sp>
          <p:nvSpPr>
            <p:cNvPr id="52" name="菱形 51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28951" y="204787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07511" y="4038584"/>
            <a:ext cx="1752554" cy="685782"/>
            <a:chOff x="2286060" y="1905040"/>
            <a:chExt cx="1752554" cy="685782"/>
          </a:xfrm>
        </p:grpSpPr>
        <p:sp>
          <p:nvSpPr>
            <p:cNvPr id="55" name="菱形 54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28951" y="204787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20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095762" y="5181554"/>
            <a:ext cx="1085822" cy="914376"/>
            <a:chOff x="666852" y="3581396"/>
            <a:chExt cx="1085822" cy="914376"/>
          </a:xfrm>
        </p:grpSpPr>
        <p:sp>
          <p:nvSpPr>
            <p:cNvPr id="58" name="椭圆 57"/>
            <p:cNvSpPr/>
            <p:nvPr/>
          </p:nvSpPr>
          <p:spPr bwMode="auto">
            <a:xfrm>
              <a:off x="666852" y="3581396"/>
              <a:ext cx="1085822" cy="91437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762100" y="3691778"/>
              <a:ext cx="971524" cy="693613"/>
              <a:chOff x="784678" y="3897477"/>
              <a:chExt cx="971524" cy="69361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07256" y="3897477"/>
                <a:ext cx="91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84678" y="4190980"/>
                <a:ext cx="9715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sz="2000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5467326" y="5181554"/>
            <a:ext cx="1085822" cy="914376"/>
            <a:chOff x="666852" y="3581396"/>
            <a:chExt cx="1085822" cy="914376"/>
          </a:xfrm>
        </p:grpSpPr>
        <p:sp>
          <p:nvSpPr>
            <p:cNvPr id="63" name="椭圆 62"/>
            <p:cNvSpPr/>
            <p:nvPr/>
          </p:nvSpPr>
          <p:spPr bwMode="auto">
            <a:xfrm>
              <a:off x="666852" y="3581396"/>
              <a:ext cx="1085822" cy="91437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9522" y="3691778"/>
              <a:ext cx="994102" cy="693613"/>
              <a:chOff x="762100" y="3897477"/>
              <a:chExt cx="994102" cy="693613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807256" y="3897477"/>
                <a:ext cx="91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2100" y="4190980"/>
                <a:ext cx="994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sz="2000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6655452" y="5181554"/>
            <a:ext cx="1085822" cy="914376"/>
            <a:chOff x="666852" y="3581396"/>
            <a:chExt cx="1085822" cy="914376"/>
          </a:xfrm>
        </p:grpSpPr>
        <p:sp>
          <p:nvSpPr>
            <p:cNvPr id="68" name="椭圆 67"/>
            <p:cNvSpPr/>
            <p:nvPr/>
          </p:nvSpPr>
          <p:spPr bwMode="auto">
            <a:xfrm>
              <a:off x="666852" y="3581396"/>
              <a:ext cx="1085822" cy="91437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739522" y="3691778"/>
              <a:ext cx="994102" cy="693613"/>
              <a:chOff x="762100" y="3897477"/>
              <a:chExt cx="994102" cy="693613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07256" y="3897477"/>
                <a:ext cx="91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2100" y="4190980"/>
                <a:ext cx="994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sz="2000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3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4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7978332" y="5181554"/>
            <a:ext cx="1085822" cy="914376"/>
            <a:chOff x="666852" y="3581396"/>
            <a:chExt cx="1085822" cy="914376"/>
          </a:xfrm>
        </p:grpSpPr>
        <p:sp>
          <p:nvSpPr>
            <p:cNvPr id="73" name="椭圆 72"/>
            <p:cNvSpPr/>
            <p:nvPr/>
          </p:nvSpPr>
          <p:spPr bwMode="auto">
            <a:xfrm>
              <a:off x="666852" y="3581396"/>
              <a:ext cx="1085822" cy="91437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739522" y="3691778"/>
              <a:ext cx="994102" cy="693613"/>
              <a:chOff x="762100" y="3897477"/>
              <a:chExt cx="994102" cy="693613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807256" y="3897477"/>
                <a:ext cx="91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2100" y="4190980"/>
                <a:ext cx="994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sz="2000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78" name="直接连接符 77"/>
          <p:cNvCxnSpPr/>
          <p:nvPr/>
        </p:nvCxnSpPr>
        <p:spPr bwMode="auto">
          <a:xfrm flipH="1">
            <a:off x="2133664" y="2438426"/>
            <a:ext cx="1828752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连接符 79"/>
          <p:cNvCxnSpPr/>
          <p:nvPr/>
        </p:nvCxnSpPr>
        <p:spPr bwMode="auto">
          <a:xfrm>
            <a:off x="4800594" y="2438426"/>
            <a:ext cx="1523960" cy="533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/>
          <p:cNvCxnSpPr>
            <a:endCxn id="30" idx="0"/>
          </p:cNvCxnSpPr>
          <p:nvPr/>
        </p:nvCxnSpPr>
        <p:spPr bwMode="auto">
          <a:xfrm flipH="1">
            <a:off x="616404" y="3429000"/>
            <a:ext cx="679082" cy="533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>
            <a:endCxn id="28" idx="0"/>
          </p:cNvCxnSpPr>
          <p:nvPr/>
        </p:nvCxnSpPr>
        <p:spPr bwMode="auto">
          <a:xfrm>
            <a:off x="2133664" y="3429000"/>
            <a:ext cx="492462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/>
          <p:cNvCxnSpPr>
            <a:endCxn id="52" idx="0"/>
          </p:cNvCxnSpPr>
          <p:nvPr/>
        </p:nvCxnSpPr>
        <p:spPr bwMode="auto">
          <a:xfrm flipH="1">
            <a:off x="5448277" y="3352802"/>
            <a:ext cx="876277" cy="685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>
            <a:endCxn id="55" idx="0"/>
          </p:cNvCxnSpPr>
          <p:nvPr/>
        </p:nvCxnSpPr>
        <p:spPr bwMode="auto">
          <a:xfrm>
            <a:off x="7162732" y="3352802"/>
            <a:ext cx="721056" cy="685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endCxn id="42" idx="0"/>
          </p:cNvCxnSpPr>
          <p:nvPr/>
        </p:nvCxnSpPr>
        <p:spPr bwMode="auto">
          <a:xfrm flipH="1">
            <a:off x="1841925" y="4571970"/>
            <a:ext cx="444135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>
            <a:endCxn id="47" idx="0"/>
          </p:cNvCxnSpPr>
          <p:nvPr/>
        </p:nvCxnSpPr>
        <p:spPr bwMode="auto">
          <a:xfrm>
            <a:off x="2971842" y="4571970"/>
            <a:ext cx="314317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连接符 97"/>
          <p:cNvCxnSpPr>
            <a:endCxn id="58" idx="0"/>
          </p:cNvCxnSpPr>
          <p:nvPr/>
        </p:nvCxnSpPr>
        <p:spPr bwMode="auto">
          <a:xfrm flipH="1">
            <a:off x="4638673" y="4571970"/>
            <a:ext cx="390515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>
            <a:endCxn id="63" idx="0"/>
          </p:cNvCxnSpPr>
          <p:nvPr/>
        </p:nvCxnSpPr>
        <p:spPr bwMode="auto">
          <a:xfrm>
            <a:off x="5714970" y="4648168"/>
            <a:ext cx="295267" cy="533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/>
          <p:cNvCxnSpPr>
            <a:endCxn id="68" idx="0"/>
          </p:cNvCxnSpPr>
          <p:nvPr/>
        </p:nvCxnSpPr>
        <p:spPr bwMode="auto">
          <a:xfrm flipH="1">
            <a:off x="7198363" y="4571970"/>
            <a:ext cx="345359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接连接符 104"/>
          <p:cNvCxnSpPr>
            <a:endCxn id="73" idx="0"/>
          </p:cNvCxnSpPr>
          <p:nvPr/>
        </p:nvCxnSpPr>
        <p:spPr bwMode="auto">
          <a:xfrm>
            <a:off x="8305702" y="4571970"/>
            <a:ext cx="215541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912" y="1447852"/>
            <a:ext cx="289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Sample from ROLL-tree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81962" y="2057436"/>
            <a:ext cx="1248229" cy="648376"/>
            <a:chOff x="2286060" y="1905040"/>
            <a:chExt cx="1752554" cy="685782"/>
          </a:xfrm>
        </p:grpSpPr>
        <p:sp>
          <p:nvSpPr>
            <p:cNvPr id="6" name="菱形 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96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64358" y="2993979"/>
            <a:ext cx="1306041" cy="648376"/>
            <a:chOff x="2286060" y="1905040"/>
            <a:chExt cx="1833724" cy="685782"/>
          </a:xfrm>
        </p:grpSpPr>
        <p:sp>
          <p:nvSpPr>
            <p:cNvPr id="9" name="菱形 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82483" y="2993979"/>
            <a:ext cx="1298146" cy="648376"/>
            <a:chOff x="2286060" y="1905040"/>
            <a:chExt cx="1822639" cy="685782"/>
          </a:xfrm>
        </p:grpSpPr>
        <p:sp>
          <p:nvSpPr>
            <p:cNvPr id="12" name="菱形 11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37817" y="2035936"/>
              <a:ext cx="1570882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49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31721" y="4074605"/>
            <a:ext cx="1248229" cy="648376"/>
            <a:chOff x="2286060" y="1905040"/>
            <a:chExt cx="1752554" cy="685782"/>
          </a:xfrm>
        </p:grpSpPr>
        <p:sp>
          <p:nvSpPr>
            <p:cNvPr id="15" name="菱形 14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8001" y="2035936"/>
              <a:ext cx="151520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23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25540" y="4002563"/>
            <a:ext cx="1017840" cy="798001"/>
            <a:chOff x="577975" y="3581396"/>
            <a:chExt cx="1429080" cy="844039"/>
          </a:xfrm>
        </p:grpSpPr>
        <p:sp>
          <p:nvSpPr>
            <p:cNvPr id="18" name="椭圆 17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9" name="组合 33"/>
            <p:cNvGrpSpPr/>
            <p:nvPr/>
          </p:nvGrpSpPr>
          <p:grpSpPr>
            <a:xfrm>
              <a:off x="577975" y="3644017"/>
              <a:ext cx="1429080" cy="684142"/>
              <a:chOff x="600553" y="3849716"/>
              <a:chExt cx="1429080" cy="68414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26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0553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41754" y="4074605"/>
            <a:ext cx="1248229" cy="648376"/>
            <a:chOff x="2286060" y="1905040"/>
            <a:chExt cx="1752554" cy="685782"/>
          </a:xfrm>
        </p:grpSpPr>
        <p:sp>
          <p:nvSpPr>
            <p:cNvPr id="33" name="菱形 3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44143" y="4074605"/>
            <a:ext cx="1320879" cy="648376"/>
            <a:chOff x="2286060" y="1905040"/>
            <a:chExt cx="1854557" cy="685782"/>
          </a:xfrm>
        </p:grpSpPr>
        <p:sp>
          <p:nvSpPr>
            <p:cNvPr id="36" name="菱形 3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33849" y="2035936"/>
              <a:ext cx="1606768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20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flipH="1">
            <a:off x="1505087" y="2561728"/>
            <a:ext cx="1302500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3404566" y="2561728"/>
            <a:ext cx="1167434" cy="562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endCxn id="18" idx="0"/>
          </p:cNvCxnSpPr>
          <p:nvPr/>
        </p:nvCxnSpPr>
        <p:spPr bwMode="auto">
          <a:xfrm flipH="1">
            <a:off x="458264" y="3498271"/>
            <a:ext cx="449846" cy="504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endCxn id="15" idx="0"/>
          </p:cNvCxnSpPr>
          <p:nvPr/>
        </p:nvCxnSpPr>
        <p:spPr bwMode="auto">
          <a:xfrm>
            <a:off x="1505087" y="3498271"/>
            <a:ext cx="350749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endCxn id="33" idx="0"/>
          </p:cNvCxnSpPr>
          <p:nvPr/>
        </p:nvCxnSpPr>
        <p:spPr bwMode="auto">
          <a:xfrm flipH="1">
            <a:off x="3865868" y="3505198"/>
            <a:ext cx="640800" cy="569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5105386" y="3482620"/>
            <a:ext cx="562872" cy="591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flipH="1">
            <a:off x="1351881" y="4605220"/>
            <a:ext cx="261748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2102067" y="4605220"/>
            <a:ext cx="223867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endCxn id="87" idx="0"/>
          </p:cNvCxnSpPr>
          <p:nvPr/>
        </p:nvCxnSpPr>
        <p:spPr bwMode="auto">
          <a:xfrm flipH="1">
            <a:off x="3285103" y="4571970"/>
            <a:ext cx="306000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>
            <a:endCxn id="92" idx="0"/>
          </p:cNvCxnSpPr>
          <p:nvPr/>
        </p:nvCxnSpPr>
        <p:spPr bwMode="auto">
          <a:xfrm>
            <a:off x="4079082" y="4628415"/>
            <a:ext cx="216348" cy="55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 flipH="1">
            <a:off x="5145856" y="4571970"/>
            <a:ext cx="25200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>
            <a:off x="5984032" y="4571970"/>
            <a:ext cx="229714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组合 75"/>
          <p:cNvGrpSpPr/>
          <p:nvPr/>
        </p:nvGrpSpPr>
        <p:grpSpPr>
          <a:xfrm>
            <a:off x="802568" y="5181554"/>
            <a:ext cx="1017840" cy="798001"/>
            <a:chOff x="660270" y="3581396"/>
            <a:chExt cx="1429080" cy="844039"/>
          </a:xfrm>
        </p:grpSpPr>
        <p:sp>
          <p:nvSpPr>
            <p:cNvPr id="77" name="椭圆 7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78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10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10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1869340" y="5181554"/>
            <a:ext cx="1017840" cy="798001"/>
            <a:chOff x="660270" y="3581396"/>
            <a:chExt cx="1429080" cy="844039"/>
          </a:xfrm>
        </p:grpSpPr>
        <p:sp>
          <p:nvSpPr>
            <p:cNvPr id="82" name="椭圆 8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83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2859914" y="5181554"/>
            <a:ext cx="1017840" cy="798001"/>
            <a:chOff x="660270" y="3581396"/>
            <a:chExt cx="1429080" cy="844039"/>
          </a:xfrm>
        </p:grpSpPr>
        <p:sp>
          <p:nvSpPr>
            <p:cNvPr id="87" name="椭圆 8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8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3870241" y="5181554"/>
            <a:ext cx="1017840" cy="798001"/>
            <a:chOff x="660270" y="3581396"/>
            <a:chExt cx="1429080" cy="844039"/>
          </a:xfrm>
        </p:grpSpPr>
        <p:sp>
          <p:nvSpPr>
            <p:cNvPr id="92" name="椭圆 9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93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4841062" y="5181554"/>
            <a:ext cx="1017840" cy="798001"/>
            <a:chOff x="660270" y="3581396"/>
            <a:chExt cx="1429080" cy="844039"/>
          </a:xfrm>
        </p:grpSpPr>
        <p:sp>
          <p:nvSpPr>
            <p:cNvPr id="97" name="椭圆 9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9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4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5840100" y="5181554"/>
            <a:ext cx="1017840" cy="798001"/>
            <a:chOff x="660270" y="3581396"/>
            <a:chExt cx="1429080" cy="844039"/>
          </a:xfrm>
        </p:grpSpPr>
        <p:sp>
          <p:nvSpPr>
            <p:cNvPr id="102" name="椭圆 10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3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68" name="TextBox 567"/>
          <p:cNvSpPr txBox="1"/>
          <p:nvPr/>
        </p:nvSpPr>
        <p:spPr>
          <a:xfrm>
            <a:off x="5638772" y="1504930"/>
            <a:ext cx="350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         ,         ,         ,         , …}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5333980" y="2184418"/>
            <a:ext cx="15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probability: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6705544" y="2184418"/>
            <a:ext cx="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left</a:t>
            </a:r>
            <a:r>
              <a: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: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572" name="对象 571"/>
          <p:cNvGraphicFramePr>
            <a:graphicFrameLocks noChangeAspect="1"/>
          </p:cNvGraphicFramePr>
          <p:nvPr/>
        </p:nvGraphicFramePr>
        <p:xfrm>
          <a:off x="7480216" y="2108220"/>
          <a:ext cx="292100" cy="558800"/>
        </p:xfrm>
        <a:graphic>
          <a:graphicData uri="http://schemas.openxmlformats.org/presentationml/2006/ole">
            <p:oleObj spid="_x0000_s28674" name="公式" r:id="rId3" imgW="291960" imgH="558720" progId="Equation.3">
              <p:embed/>
            </p:oleObj>
          </a:graphicData>
        </a:graphic>
      </p:graphicFrame>
      <p:sp>
        <p:nvSpPr>
          <p:cNvPr id="573" name="TextBox 572"/>
          <p:cNvSpPr txBox="1"/>
          <p:nvPr/>
        </p:nvSpPr>
        <p:spPr>
          <a:xfrm>
            <a:off x="6705544" y="2870200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right :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574" name="对象 573"/>
          <p:cNvGraphicFramePr>
            <a:graphicFrameLocks noChangeAspect="1"/>
          </p:cNvGraphicFramePr>
          <p:nvPr/>
        </p:nvGraphicFramePr>
        <p:xfrm>
          <a:off x="7480216" y="2794002"/>
          <a:ext cx="304800" cy="558800"/>
        </p:xfrm>
        <a:graphic>
          <a:graphicData uri="http://schemas.openxmlformats.org/presentationml/2006/ole">
            <p:oleObj spid="_x0000_s28675" name="公式" r:id="rId4" imgW="304560" imgH="558720" progId="Equation.3">
              <p:embed/>
            </p:oleObj>
          </a:graphicData>
        </a:graphic>
      </p:graphicFrame>
      <p:sp>
        <p:nvSpPr>
          <p:cNvPr id="575" name="TextBox 574"/>
          <p:cNvSpPr txBox="1"/>
          <p:nvPr/>
        </p:nvSpPr>
        <p:spPr>
          <a:xfrm>
            <a:off x="5799632" y="1504930"/>
            <a:ext cx="67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0.83 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6428969" y="1504930"/>
            <a:ext cx="66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7078070" y="1504930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0.54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8" name="TextBox 577"/>
          <p:cNvSpPr txBox="1"/>
          <p:nvPr/>
        </p:nvSpPr>
        <p:spPr>
          <a:xfrm>
            <a:off x="7707407" y="1504930"/>
            <a:ext cx="69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0.39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5799005" y="15048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0.83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6429005" y="15048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0.12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7077005" y="15048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0.54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82" name="TextBox 581"/>
          <p:cNvSpPr txBox="1"/>
          <p:nvPr/>
        </p:nvSpPr>
        <p:spPr>
          <a:xfrm>
            <a:off x="7707005" y="1504876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0.39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588" name="组合 587"/>
          <p:cNvGrpSpPr/>
          <p:nvPr/>
        </p:nvGrpSpPr>
        <p:grpSpPr>
          <a:xfrm>
            <a:off x="4165200" y="2994004"/>
            <a:ext cx="1306041" cy="648376"/>
            <a:chOff x="2286060" y="1905040"/>
            <a:chExt cx="1833724" cy="685782"/>
          </a:xfrm>
          <a:solidFill>
            <a:srgbClr val="FFC000"/>
          </a:solidFill>
        </p:grpSpPr>
        <p:sp>
          <p:nvSpPr>
            <p:cNvPr id="589" name="菱形 58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591" name="TextBox 590"/>
          <p:cNvSpPr txBox="1"/>
          <p:nvPr/>
        </p:nvSpPr>
        <p:spPr>
          <a:xfrm>
            <a:off x="7848514" y="2184418"/>
            <a:ext cx="91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&lt; 0.83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592" name="组合 591"/>
          <p:cNvGrpSpPr/>
          <p:nvPr/>
        </p:nvGrpSpPr>
        <p:grpSpPr>
          <a:xfrm>
            <a:off x="3243600" y="4074004"/>
            <a:ext cx="1248229" cy="648376"/>
            <a:chOff x="2286060" y="1905040"/>
            <a:chExt cx="1752554" cy="685782"/>
          </a:xfrm>
          <a:solidFill>
            <a:srgbClr val="FFC000"/>
          </a:solidFill>
        </p:grpSpPr>
        <p:sp>
          <p:nvSpPr>
            <p:cNvPr id="593" name="菱形 59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95" name="对象 594"/>
          <p:cNvGraphicFramePr>
            <a:graphicFrameLocks noChangeAspect="1"/>
          </p:cNvGraphicFramePr>
          <p:nvPr/>
        </p:nvGraphicFramePr>
        <p:xfrm>
          <a:off x="7467524" y="3454370"/>
          <a:ext cx="304800" cy="558800"/>
        </p:xfrm>
        <a:graphic>
          <a:graphicData uri="http://schemas.openxmlformats.org/presentationml/2006/ole">
            <p:oleObj spid="_x0000_s28676" name="公式" r:id="rId5" imgW="304560" imgH="558720" progId="Equation.3">
              <p:embed/>
            </p:oleObj>
          </a:graphicData>
        </a:graphic>
      </p:graphicFrame>
      <p:sp>
        <p:nvSpPr>
          <p:cNvPr id="596" name="TextBox 595"/>
          <p:cNvSpPr txBox="1"/>
          <p:nvPr/>
        </p:nvSpPr>
        <p:spPr>
          <a:xfrm>
            <a:off x="7848514" y="3530568"/>
            <a:ext cx="83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&gt; 0.12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597" name="对象 596"/>
          <p:cNvGraphicFramePr>
            <a:graphicFrameLocks noChangeAspect="1"/>
          </p:cNvGraphicFramePr>
          <p:nvPr/>
        </p:nvGraphicFramePr>
        <p:xfrm>
          <a:off x="7467524" y="4165566"/>
          <a:ext cx="304800" cy="558800"/>
        </p:xfrm>
        <a:graphic>
          <a:graphicData uri="http://schemas.openxmlformats.org/presentationml/2006/ole">
            <p:oleObj spid="_x0000_s28677" name="公式" r:id="rId6" imgW="304560" imgH="558720" progId="Equation.3">
              <p:embed/>
            </p:oleObj>
          </a:graphicData>
        </a:graphic>
      </p:graphicFrame>
      <p:sp>
        <p:nvSpPr>
          <p:cNvPr id="598" name="TextBox 597"/>
          <p:cNvSpPr txBox="1"/>
          <p:nvPr/>
        </p:nvSpPr>
        <p:spPr>
          <a:xfrm>
            <a:off x="7848514" y="4241764"/>
            <a:ext cx="91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&gt; 0.54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99" name="TextBox 598"/>
          <p:cNvSpPr txBox="1"/>
          <p:nvPr/>
        </p:nvSpPr>
        <p:spPr>
          <a:xfrm>
            <a:off x="2667050" y="6095930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00" name="TextBox 599"/>
          <p:cNvSpPr txBox="1"/>
          <p:nvPr/>
        </p:nvSpPr>
        <p:spPr>
          <a:xfrm>
            <a:off x="3962416" y="6095930"/>
            <a:ext cx="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601" name="组合 600"/>
          <p:cNvGrpSpPr/>
          <p:nvPr/>
        </p:nvGrpSpPr>
        <p:grpSpPr>
          <a:xfrm>
            <a:off x="2858400" y="5182804"/>
            <a:ext cx="1017840" cy="798001"/>
            <a:chOff x="660270" y="3581396"/>
            <a:chExt cx="1429080" cy="844039"/>
          </a:xfrm>
        </p:grpSpPr>
        <p:sp>
          <p:nvSpPr>
            <p:cNvPr id="602" name="椭圆 60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03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604" name="TextBox 60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608" name="直接连接符 607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TextBox 608"/>
          <p:cNvSpPr txBox="1"/>
          <p:nvPr/>
        </p:nvSpPr>
        <p:spPr>
          <a:xfrm>
            <a:off x="3742286" y="1504930"/>
            <a:ext cx="198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random numbers :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24554" y="895346"/>
            <a:ext cx="205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≥ r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" grpId="0"/>
      <p:bldP spid="569" grpId="0"/>
      <p:bldP spid="570" grpId="0"/>
      <p:bldP spid="573" grpId="0"/>
      <p:bldP spid="575" grpId="0"/>
      <p:bldP spid="575" grpId="1"/>
      <p:bldP spid="576" grpId="0"/>
      <p:bldP spid="576" grpId="1"/>
      <p:bldP spid="577" grpId="0"/>
      <p:bldP spid="577" grpId="1"/>
      <p:bldP spid="578" grpId="0"/>
      <p:bldP spid="578" grpId="1"/>
      <p:bldP spid="579" grpId="0"/>
      <p:bldP spid="580" grpId="0"/>
      <p:bldP spid="581" grpId="0"/>
      <p:bldP spid="582" grpId="0"/>
      <p:bldP spid="591" grpId="0"/>
      <p:bldP spid="596" grpId="0"/>
      <p:bldP spid="598" grpId="0"/>
      <p:bldP spid="599" grpId="0"/>
      <p:bldP spid="600" grpId="0"/>
      <p:bldP spid="609" grpId="0"/>
      <p:bldP spid="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912" y="1447852"/>
            <a:ext cx="289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Sample from ROLL-tree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81962" y="2057436"/>
            <a:ext cx="1248229" cy="648376"/>
            <a:chOff x="2286060" y="1905040"/>
            <a:chExt cx="1752554" cy="685782"/>
          </a:xfrm>
        </p:grpSpPr>
        <p:sp>
          <p:nvSpPr>
            <p:cNvPr id="6" name="菱形 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96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4164358" y="2993979"/>
            <a:ext cx="1306041" cy="648376"/>
            <a:chOff x="2286060" y="1905040"/>
            <a:chExt cx="1833724" cy="685782"/>
          </a:xfrm>
        </p:grpSpPr>
        <p:sp>
          <p:nvSpPr>
            <p:cNvPr id="9" name="菱形 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10"/>
          <p:cNvGrpSpPr/>
          <p:nvPr/>
        </p:nvGrpSpPr>
        <p:grpSpPr>
          <a:xfrm>
            <a:off x="582483" y="2993979"/>
            <a:ext cx="1298146" cy="648376"/>
            <a:chOff x="2286060" y="1905040"/>
            <a:chExt cx="1822639" cy="685782"/>
          </a:xfrm>
        </p:grpSpPr>
        <p:sp>
          <p:nvSpPr>
            <p:cNvPr id="12" name="菱形 11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37817" y="2035936"/>
              <a:ext cx="1570882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49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1231721" y="4074605"/>
            <a:ext cx="1248229" cy="648376"/>
            <a:chOff x="2286060" y="1905040"/>
            <a:chExt cx="1752554" cy="685782"/>
          </a:xfrm>
        </p:grpSpPr>
        <p:sp>
          <p:nvSpPr>
            <p:cNvPr id="15" name="菱形 14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8001" y="2035936"/>
              <a:ext cx="151520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23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组合 16"/>
          <p:cNvGrpSpPr/>
          <p:nvPr/>
        </p:nvGrpSpPr>
        <p:grpSpPr>
          <a:xfrm>
            <a:off x="-25540" y="4002563"/>
            <a:ext cx="1017840" cy="798001"/>
            <a:chOff x="577975" y="3581396"/>
            <a:chExt cx="1429080" cy="844039"/>
          </a:xfrm>
        </p:grpSpPr>
        <p:sp>
          <p:nvSpPr>
            <p:cNvPr id="18" name="椭圆 17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7" name="组合 33"/>
            <p:cNvGrpSpPr/>
            <p:nvPr/>
          </p:nvGrpSpPr>
          <p:grpSpPr>
            <a:xfrm>
              <a:off x="577975" y="3644017"/>
              <a:ext cx="1429080" cy="684142"/>
              <a:chOff x="600553" y="3849716"/>
              <a:chExt cx="1429080" cy="68414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26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0553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" name="组合 31"/>
          <p:cNvGrpSpPr/>
          <p:nvPr/>
        </p:nvGrpSpPr>
        <p:grpSpPr>
          <a:xfrm>
            <a:off x="3241754" y="4074605"/>
            <a:ext cx="1248229" cy="648376"/>
            <a:chOff x="2286060" y="1905040"/>
            <a:chExt cx="1752554" cy="685782"/>
          </a:xfrm>
        </p:grpSpPr>
        <p:sp>
          <p:nvSpPr>
            <p:cNvPr id="33" name="菱形 3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34"/>
          <p:cNvGrpSpPr/>
          <p:nvPr/>
        </p:nvGrpSpPr>
        <p:grpSpPr>
          <a:xfrm>
            <a:off x="5044143" y="4074605"/>
            <a:ext cx="1320879" cy="648376"/>
            <a:chOff x="2286060" y="1905040"/>
            <a:chExt cx="1854557" cy="685782"/>
          </a:xfrm>
        </p:grpSpPr>
        <p:sp>
          <p:nvSpPr>
            <p:cNvPr id="36" name="菱形 3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33849" y="2035936"/>
              <a:ext cx="1606768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20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flipH="1">
            <a:off x="1505087" y="2561728"/>
            <a:ext cx="1302500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3404566" y="2561728"/>
            <a:ext cx="1167434" cy="562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endCxn id="18" idx="0"/>
          </p:cNvCxnSpPr>
          <p:nvPr/>
        </p:nvCxnSpPr>
        <p:spPr bwMode="auto">
          <a:xfrm flipH="1">
            <a:off x="458264" y="3498271"/>
            <a:ext cx="449846" cy="504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endCxn id="15" idx="0"/>
          </p:cNvCxnSpPr>
          <p:nvPr/>
        </p:nvCxnSpPr>
        <p:spPr bwMode="auto">
          <a:xfrm>
            <a:off x="1505087" y="3498271"/>
            <a:ext cx="350749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endCxn id="33" idx="0"/>
          </p:cNvCxnSpPr>
          <p:nvPr/>
        </p:nvCxnSpPr>
        <p:spPr bwMode="auto">
          <a:xfrm flipH="1">
            <a:off x="3865868" y="3505198"/>
            <a:ext cx="640800" cy="569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5105386" y="3482620"/>
            <a:ext cx="562872" cy="591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flipH="1">
            <a:off x="1351881" y="4605220"/>
            <a:ext cx="261748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2102067" y="4605220"/>
            <a:ext cx="223867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endCxn id="87" idx="0"/>
          </p:cNvCxnSpPr>
          <p:nvPr/>
        </p:nvCxnSpPr>
        <p:spPr bwMode="auto">
          <a:xfrm flipH="1">
            <a:off x="3285103" y="4571970"/>
            <a:ext cx="306000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>
            <a:endCxn id="92" idx="0"/>
          </p:cNvCxnSpPr>
          <p:nvPr/>
        </p:nvCxnSpPr>
        <p:spPr bwMode="auto">
          <a:xfrm>
            <a:off x="4079082" y="4628415"/>
            <a:ext cx="216348" cy="55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 flipH="1">
            <a:off x="5145856" y="4571970"/>
            <a:ext cx="25200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组合 75"/>
          <p:cNvGrpSpPr/>
          <p:nvPr/>
        </p:nvGrpSpPr>
        <p:grpSpPr>
          <a:xfrm>
            <a:off x="802568" y="5181554"/>
            <a:ext cx="1017840" cy="798001"/>
            <a:chOff x="660270" y="3581396"/>
            <a:chExt cx="1429080" cy="844039"/>
          </a:xfrm>
        </p:grpSpPr>
        <p:sp>
          <p:nvSpPr>
            <p:cNvPr id="77" name="椭圆 7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4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10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10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5" name="组合 80"/>
          <p:cNvGrpSpPr/>
          <p:nvPr/>
        </p:nvGrpSpPr>
        <p:grpSpPr>
          <a:xfrm>
            <a:off x="1869340" y="5181554"/>
            <a:ext cx="1017840" cy="798001"/>
            <a:chOff x="660270" y="3581396"/>
            <a:chExt cx="1429080" cy="844039"/>
          </a:xfrm>
        </p:grpSpPr>
        <p:sp>
          <p:nvSpPr>
            <p:cNvPr id="82" name="椭圆 8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6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7" name="组合 85"/>
          <p:cNvGrpSpPr/>
          <p:nvPr/>
        </p:nvGrpSpPr>
        <p:grpSpPr>
          <a:xfrm>
            <a:off x="2859914" y="5181554"/>
            <a:ext cx="1017840" cy="798001"/>
            <a:chOff x="660270" y="3581396"/>
            <a:chExt cx="1429080" cy="844039"/>
          </a:xfrm>
        </p:grpSpPr>
        <p:sp>
          <p:nvSpPr>
            <p:cNvPr id="87" name="椭圆 8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" name="组合 90"/>
          <p:cNvGrpSpPr/>
          <p:nvPr/>
        </p:nvGrpSpPr>
        <p:grpSpPr>
          <a:xfrm>
            <a:off x="3870241" y="5181554"/>
            <a:ext cx="1017840" cy="798001"/>
            <a:chOff x="660270" y="3581396"/>
            <a:chExt cx="1429080" cy="844039"/>
          </a:xfrm>
        </p:grpSpPr>
        <p:sp>
          <p:nvSpPr>
            <p:cNvPr id="92" name="椭圆 9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0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" name="组合 95"/>
          <p:cNvGrpSpPr/>
          <p:nvPr/>
        </p:nvGrpSpPr>
        <p:grpSpPr>
          <a:xfrm>
            <a:off x="4841062" y="5181554"/>
            <a:ext cx="1017840" cy="798001"/>
            <a:chOff x="660270" y="3581396"/>
            <a:chExt cx="1429080" cy="844039"/>
          </a:xfrm>
        </p:grpSpPr>
        <p:sp>
          <p:nvSpPr>
            <p:cNvPr id="97" name="椭圆 9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2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4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5" name="组合 100"/>
          <p:cNvGrpSpPr/>
          <p:nvPr/>
        </p:nvGrpSpPr>
        <p:grpSpPr>
          <a:xfrm>
            <a:off x="5840100" y="5181554"/>
            <a:ext cx="1017840" cy="798001"/>
            <a:chOff x="660270" y="3581396"/>
            <a:chExt cx="1429080" cy="844039"/>
          </a:xfrm>
        </p:grpSpPr>
        <p:sp>
          <p:nvSpPr>
            <p:cNvPr id="102" name="椭圆 10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9" name="组合 587"/>
          <p:cNvGrpSpPr/>
          <p:nvPr/>
        </p:nvGrpSpPr>
        <p:grpSpPr>
          <a:xfrm>
            <a:off x="4165200" y="2994004"/>
            <a:ext cx="1306041" cy="648376"/>
            <a:chOff x="2286060" y="1905040"/>
            <a:chExt cx="1833724" cy="685782"/>
          </a:xfrm>
          <a:solidFill>
            <a:srgbClr val="FFC000"/>
          </a:solidFill>
        </p:grpSpPr>
        <p:sp>
          <p:nvSpPr>
            <p:cNvPr id="589" name="菱形 58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组合 591"/>
          <p:cNvGrpSpPr/>
          <p:nvPr/>
        </p:nvGrpSpPr>
        <p:grpSpPr>
          <a:xfrm>
            <a:off x="3243600" y="4074004"/>
            <a:ext cx="1248229" cy="648376"/>
            <a:chOff x="2286060" y="1905040"/>
            <a:chExt cx="1752554" cy="685782"/>
          </a:xfrm>
          <a:solidFill>
            <a:srgbClr val="FFC000"/>
          </a:solidFill>
        </p:grpSpPr>
        <p:sp>
          <p:nvSpPr>
            <p:cNvPr id="593" name="菱形 59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599" name="TextBox 598"/>
          <p:cNvSpPr txBox="1"/>
          <p:nvPr/>
        </p:nvSpPr>
        <p:spPr>
          <a:xfrm>
            <a:off x="2667050" y="6095930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00" name="TextBox 599"/>
          <p:cNvSpPr txBox="1"/>
          <p:nvPr/>
        </p:nvSpPr>
        <p:spPr>
          <a:xfrm>
            <a:off x="3962416" y="6095930"/>
            <a:ext cx="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41" name="组合 600"/>
          <p:cNvGrpSpPr/>
          <p:nvPr/>
        </p:nvGrpSpPr>
        <p:grpSpPr>
          <a:xfrm>
            <a:off x="2858400" y="5182804"/>
            <a:ext cx="1017840" cy="798001"/>
            <a:chOff x="660270" y="3581396"/>
            <a:chExt cx="1429080" cy="844039"/>
          </a:xfrm>
        </p:grpSpPr>
        <p:sp>
          <p:nvSpPr>
            <p:cNvPr id="602" name="椭圆 60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2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604" name="TextBox 60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608" name="直接连接符 607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943564" y="2057436"/>
            <a:ext cx="167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nm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× |L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CW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|)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912" y="1447852"/>
            <a:ext cx="289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Update ROLL-tree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3896769" y="1981238"/>
            <a:ext cx="1248229" cy="648376"/>
            <a:chOff x="2286060" y="1905040"/>
            <a:chExt cx="1752554" cy="685782"/>
          </a:xfrm>
        </p:grpSpPr>
        <p:sp>
          <p:nvSpPr>
            <p:cNvPr id="6" name="菱形 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96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5579165" y="2917781"/>
            <a:ext cx="1306041" cy="648376"/>
            <a:chOff x="2286060" y="1905040"/>
            <a:chExt cx="1833724" cy="685782"/>
          </a:xfrm>
        </p:grpSpPr>
        <p:sp>
          <p:nvSpPr>
            <p:cNvPr id="9" name="菱形 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10"/>
          <p:cNvGrpSpPr/>
          <p:nvPr/>
        </p:nvGrpSpPr>
        <p:grpSpPr>
          <a:xfrm>
            <a:off x="1997290" y="2917781"/>
            <a:ext cx="1298146" cy="648376"/>
            <a:chOff x="2286060" y="1905040"/>
            <a:chExt cx="1822639" cy="685782"/>
          </a:xfrm>
        </p:grpSpPr>
        <p:sp>
          <p:nvSpPr>
            <p:cNvPr id="12" name="菱形 11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37817" y="2035936"/>
              <a:ext cx="1570882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49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2646528" y="3998407"/>
            <a:ext cx="1248229" cy="648376"/>
            <a:chOff x="2286060" y="1905040"/>
            <a:chExt cx="1752554" cy="685782"/>
          </a:xfrm>
        </p:grpSpPr>
        <p:sp>
          <p:nvSpPr>
            <p:cNvPr id="15" name="菱形 14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8001" y="2035936"/>
              <a:ext cx="151520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23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组合 16"/>
          <p:cNvGrpSpPr/>
          <p:nvPr/>
        </p:nvGrpSpPr>
        <p:grpSpPr>
          <a:xfrm>
            <a:off x="1402726" y="3926365"/>
            <a:ext cx="1017840" cy="798001"/>
            <a:chOff x="596870" y="3581396"/>
            <a:chExt cx="1429080" cy="844039"/>
          </a:xfrm>
        </p:grpSpPr>
        <p:sp>
          <p:nvSpPr>
            <p:cNvPr id="18" name="椭圆 17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7" name="组合 33"/>
            <p:cNvGrpSpPr/>
            <p:nvPr/>
          </p:nvGrpSpPr>
          <p:grpSpPr>
            <a:xfrm>
              <a:off x="596870" y="3644017"/>
              <a:ext cx="1429080" cy="684142"/>
              <a:chOff x="619448" y="3849716"/>
              <a:chExt cx="1429080" cy="68414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26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94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" name="组合 31"/>
          <p:cNvGrpSpPr/>
          <p:nvPr/>
        </p:nvGrpSpPr>
        <p:grpSpPr>
          <a:xfrm>
            <a:off x="4656561" y="3998407"/>
            <a:ext cx="1248229" cy="648376"/>
            <a:chOff x="2286060" y="1905040"/>
            <a:chExt cx="1752554" cy="685782"/>
          </a:xfrm>
        </p:grpSpPr>
        <p:sp>
          <p:nvSpPr>
            <p:cNvPr id="33" name="菱形 3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34"/>
          <p:cNvGrpSpPr/>
          <p:nvPr/>
        </p:nvGrpSpPr>
        <p:grpSpPr>
          <a:xfrm>
            <a:off x="6458950" y="3998407"/>
            <a:ext cx="1320879" cy="648376"/>
            <a:chOff x="2286060" y="1905040"/>
            <a:chExt cx="1854557" cy="685782"/>
          </a:xfrm>
        </p:grpSpPr>
        <p:sp>
          <p:nvSpPr>
            <p:cNvPr id="36" name="菱形 3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33849" y="2035936"/>
              <a:ext cx="1606768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20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flipH="1">
            <a:off x="2919894" y="2485530"/>
            <a:ext cx="1302500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819373" y="2485530"/>
            <a:ext cx="1167434" cy="562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endCxn id="18" idx="0"/>
          </p:cNvCxnSpPr>
          <p:nvPr/>
        </p:nvCxnSpPr>
        <p:spPr bwMode="auto">
          <a:xfrm flipH="1">
            <a:off x="1873071" y="3422073"/>
            <a:ext cx="449846" cy="504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endCxn id="15" idx="0"/>
          </p:cNvCxnSpPr>
          <p:nvPr/>
        </p:nvCxnSpPr>
        <p:spPr bwMode="auto">
          <a:xfrm>
            <a:off x="2919894" y="3422073"/>
            <a:ext cx="350749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endCxn id="33" idx="0"/>
          </p:cNvCxnSpPr>
          <p:nvPr/>
        </p:nvCxnSpPr>
        <p:spPr bwMode="auto">
          <a:xfrm flipH="1">
            <a:off x="5280675" y="3429000"/>
            <a:ext cx="640800" cy="569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endCxn id="36" idx="0"/>
          </p:cNvCxnSpPr>
          <p:nvPr/>
        </p:nvCxnSpPr>
        <p:spPr bwMode="auto">
          <a:xfrm>
            <a:off x="6520193" y="3406422"/>
            <a:ext cx="562872" cy="591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flipH="1">
            <a:off x="2766688" y="4529022"/>
            <a:ext cx="261748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3516874" y="4529022"/>
            <a:ext cx="223867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endCxn id="87" idx="0"/>
          </p:cNvCxnSpPr>
          <p:nvPr/>
        </p:nvCxnSpPr>
        <p:spPr bwMode="auto">
          <a:xfrm flipH="1">
            <a:off x="4699910" y="4495772"/>
            <a:ext cx="306000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>
            <a:endCxn id="92" idx="0"/>
          </p:cNvCxnSpPr>
          <p:nvPr/>
        </p:nvCxnSpPr>
        <p:spPr bwMode="auto">
          <a:xfrm>
            <a:off x="5493889" y="4552217"/>
            <a:ext cx="216348" cy="55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 flipH="1">
            <a:off x="6560663" y="4495772"/>
            <a:ext cx="25200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>
            <a:off x="7398839" y="4495772"/>
            <a:ext cx="229714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组合 75"/>
          <p:cNvGrpSpPr/>
          <p:nvPr/>
        </p:nvGrpSpPr>
        <p:grpSpPr>
          <a:xfrm>
            <a:off x="2217375" y="5105356"/>
            <a:ext cx="1017840" cy="798001"/>
            <a:chOff x="660270" y="3581396"/>
            <a:chExt cx="1429080" cy="844039"/>
          </a:xfrm>
        </p:grpSpPr>
        <p:sp>
          <p:nvSpPr>
            <p:cNvPr id="77" name="椭圆 7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4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10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10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5" name="组合 80"/>
          <p:cNvGrpSpPr/>
          <p:nvPr/>
        </p:nvGrpSpPr>
        <p:grpSpPr>
          <a:xfrm>
            <a:off x="3284147" y="5105356"/>
            <a:ext cx="1017840" cy="798001"/>
            <a:chOff x="660270" y="3581396"/>
            <a:chExt cx="1429080" cy="844039"/>
          </a:xfrm>
        </p:grpSpPr>
        <p:sp>
          <p:nvSpPr>
            <p:cNvPr id="82" name="椭圆 8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6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7" name="组合 85"/>
          <p:cNvGrpSpPr/>
          <p:nvPr/>
        </p:nvGrpSpPr>
        <p:grpSpPr>
          <a:xfrm>
            <a:off x="4274721" y="5105356"/>
            <a:ext cx="1017840" cy="798001"/>
            <a:chOff x="660270" y="3581396"/>
            <a:chExt cx="1429080" cy="844039"/>
          </a:xfrm>
        </p:grpSpPr>
        <p:sp>
          <p:nvSpPr>
            <p:cNvPr id="87" name="椭圆 8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" name="组合 90"/>
          <p:cNvGrpSpPr/>
          <p:nvPr/>
        </p:nvGrpSpPr>
        <p:grpSpPr>
          <a:xfrm>
            <a:off x="5285048" y="5105356"/>
            <a:ext cx="1017840" cy="798001"/>
            <a:chOff x="660270" y="3581396"/>
            <a:chExt cx="1429080" cy="844039"/>
          </a:xfrm>
        </p:grpSpPr>
        <p:sp>
          <p:nvSpPr>
            <p:cNvPr id="92" name="椭圆 9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0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" name="组合 95"/>
          <p:cNvGrpSpPr/>
          <p:nvPr/>
        </p:nvGrpSpPr>
        <p:grpSpPr>
          <a:xfrm>
            <a:off x="6255869" y="5105356"/>
            <a:ext cx="1017840" cy="798001"/>
            <a:chOff x="660270" y="3581396"/>
            <a:chExt cx="1429080" cy="844039"/>
          </a:xfrm>
        </p:grpSpPr>
        <p:sp>
          <p:nvSpPr>
            <p:cNvPr id="97" name="椭圆 9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2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4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5" name="组合 100"/>
          <p:cNvGrpSpPr/>
          <p:nvPr/>
        </p:nvGrpSpPr>
        <p:grpSpPr>
          <a:xfrm>
            <a:off x="7254907" y="5105356"/>
            <a:ext cx="1017840" cy="798001"/>
            <a:chOff x="660270" y="3581396"/>
            <a:chExt cx="1429080" cy="844039"/>
          </a:xfrm>
        </p:grpSpPr>
        <p:sp>
          <p:nvSpPr>
            <p:cNvPr id="102" name="椭圆 10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9" name="组合 584"/>
          <p:cNvGrpSpPr/>
          <p:nvPr/>
        </p:nvGrpSpPr>
        <p:grpSpPr>
          <a:xfrm>
            <a:off x="3895200" y="1980000"/>
            <a:ext cx="1248229" cy="648376"/>
            <a:chOff x="2286060" y="1905040"/>
            <a:chExt cx="1752554" cy="685782"/>
          </a:xfrm>
          <a:noFill/>
        </p:grpSpPr>
        <p:sp>
          <p:nvSpPr>
            <p:cNvPr id="586" name="菱形 58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97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组合 587"/>
          <p:cNvGrpSpPr/>
          <p:nvPr/>
        </p:nvGrpSpPr>
        <p:grpSpPr>
          <a:xfrm>
            <a:off x="5580000" y="2919600"/>
            <a:ext cx="1306041" cy="648376"/>
            <a:chOff x="2286060" y="1905040"/>
            <a:chExt cx="1833724" cy="685782"/>
          </a:xfrm>
          <a:noFill/>
        </p:grpSpPr>
        <p:sp>
          <p:nvSpPr>
            <p:cNvPr id="589" name="菱形 58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48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组合 591"/>
          <p:cNvGrpSpPr/>
          <p:nvPr/>
        </p:nvGrpSpPr>
        <p:grpSpPr>
          <a:xfrm>
            <a:off x="4658400" y="3999600"/>
            <a:ext cx="1248229" cy="648376"/>
            <a:chOff x="2286060" y="1905040"/>
            <a:chExt cx="1752554" cy="685782"/>
          </a:xfrm>
          <a:noFill/>
        </p:grpSpPr>
        <p:sp>
          <p:nvSpPr>
            <p:cNvPr id="593" name="菱形 59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28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组合 600"/>
          <p:cNvGrpSpPr/>
          <p:nvPr/>
        </p:nvGrpSpPr>
        <p:grpSpPr>
          <a:xfrm>
            <a:off x="4273200" y="5104800"/>
            <a:ext cx="1017840" cy="798001"/>
            <a:chOff x="660270" y="3581396"/>
            <a:chExt cx="1429080" cy="844039"/>
          </a:xfrm>
          <a:noFill/>
        </p:grpSpPr>
        <p:sp>
          <p:nvSpPr>
            <p:cNvPr id="602" name="椭圆 60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3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  <a:grpFill/>
          </p:grpSpPr>
          <p:sp>
            <p:nvSpPr>
              <p:cNvPr id="604" name="TextBox 60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10</a:t>
                </a:r>
                <a:endPara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endPara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06" name="直接连接符 105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90"/>
          <p:cNvGrpSpPr/>
          <p:nvPr/>
        </p:nvGrpSpPr>
        <p:grpSpPr>
          <a:xfrm>
            <a:off x="5284800" y="5104800"/>
            <a:ext cx="1017840" cy="798001"/>
            <a:chOff x="660270" y="3581396"/>
            <a:chExt cx="1429080" cy="844039"/>
          </a:xfrm>
          <a:noFill/>
        </p:grpSpPr>
        <p:sp>
          <p:nvSpPr>
            <p:cNvPr id="108" name="椭圆 107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9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  <a:grpFill/>
          </p:grpSpPr>
          <p:sp>
            <p:nvSpPr>
              <p:cNvPr id="110" name="TextBox 109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solidFill>
                      <a:schemeClr val="tx2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18</a:t>
                </a:r>
                <a:endPara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2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solidFill>
                      <a:schemeClr val="tx2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3</a:t>
                </a:r>
                <a:endPara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381110" y="1981238"/>
            <a:ext cx="25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move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from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to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705544" y="1981238"/>
            <a:ext cx="167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nm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× |L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CW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|)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4" name="TextBox 9"/>
          <p:cNvSpPr txBox="1">
            <a:spLocks noChangeArrowheads="1"/>
          </p:cNvSpPr>
          <p:nvPr/>
        </p:nvSpPr>
        <p:spPr bwMode="auto">
          <a:xfrm>
            <a:off x="1600218" y="38108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Outline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2634674" y="3516249"/>
            <a:ext cx="41937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Proposed Method</a:t>
            </a:r>
          </a:p>
        </p:txBody>
      </p:sp>
      <p:sp>
        <p:nvSpPr>
          <p:cNvPr id="18" name="矩形 21"/>
          <p:cNvSpPr>
            <a:spLocks noChangeArrowheads="1"/>
          </p:cNvSpPr>
          <p:nvPr/>
        </p:nvSpPr>
        <p:spPr bwMode="auto">
          <a:xfrm>
            <a:off x="2634674" y="1676446"/>
            <a:ext cx="4451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altLang="zh-CN" sz="40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Definition</a:t>
            </a:r>
            <a:endParaRPr lang="zh-CN" altLang="en-US" sz="36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矩形 21"/>
          <p:cNvSpPr>
            <a:spLocks noChangeArrowheads="1"/>
          </p:cNvSpPr>
          <p:nvPr/>
        </p:nvSpPr>
        <p:spPr bwMode="auto">
          <a:xfrm>
            <a:off x="2634674" y="2627125"/>
            <a:ext cx="3834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Existing Method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2634674" y="5294499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2634674" y="4405374"/>
            <a:ext cx="22701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714" y="1295456"/>
            <a:ext cx="236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Insert to ROLL-tree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39461" y="1677684"/>
            <a:ext cx="1248229" cy="648376"/>
            <a:chOff x="2286060" y="1905040"/>
            <a:chExt cx="1752554" cy="685782"/>
          </a:xfrm>
        </p:grpSpPr>
        <p:sp>
          <p:nvSpPr>
            <p:cNvPr id="7" name="菱形 6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96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21857" y="2614227"/>
            <a:ext cx="1306041" cy="648376"/>
            <a:chOff x="2286060" y="1905040"/>
            <a:chExt cx="1833724" cy="685782"/>
          </a:xfrm>
        </p:grpSpPr>
        <p:sp>
          <p:nvSpPr>
            <p:cNvPr id="10" name="菱形 9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39982" y="2614227"/>
            <a:ext cx="1298146" cy="648376"/>
            <a:chOff x="2286060" y="1905040"/>
            <a:chExt cx="1822639" cy="685782"/>
          </a:xfrm>
        </p:grpSpPr>
        <p:sp>
          <p:nvSpPr>
            <p:cNvPr id="13" name="菱形 1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37817" y="2035936"/>
              <a:ext cx="1570882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49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89220" y="3694853"/>
            <a:ext cx="1248229" cy="648376"/>
            <a:chOff x="2286060" y="1905040"/>
            <a:chExt cx="1752554" cy="685782"/>
          </a:xfrm>
        </p:grpSpPr>
        <p:sp>
          <p:nvSpPr>
            <p:cNvPr id="16" name="菱形 1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8001" y="2035936"/>
              <a:ext cx="151520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23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56707" y="3622811"/>
            <a:ext cx="1017840" cy="798001"/>
            <a:chOff x="612720" y="3581396"/>
            <a:chExt cx="1429080" cy="844039"/>
          </a:xfrm>
        </p:grpSpPr>
        <p:sp>
          <p:nvSpPr>
            <p:cNvPr id="19" name="椭圆 18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0" name="组合 33"/>
            <p:cNvGrpSpPr/>
            <p:nvPr/>
          </p:nvGrpSpPr>
          <p:grpSpPr>
            <a:xfrm>
              <a:off x="612720" y="3644017"/>
              <a:ext cx="1429080" cy="684142"/>
              <a:chOff x="635298" y="3849716"/>
              <a:chExt cx="1429080" cy="68414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26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529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3" name="组合 31"/>
          <p:cNvGrpSpPr/>
          <p:nvPr/>
        </p:nvGrpSpPr>
        <p:grpSpPr>
          <a:xfrm>
            <a:off x="4199253" y="3694853"/>
            <a:ext cx="1248229" cy="648376"/>
            <a:chOff x="2286060" y="1905040"/>
            <a:chExt cx="1752554" cy="685782"/>
          </a:xfrm>
        </p:grpSpPr>
        <p:sp>
          <p:nvSpPr>
            <p:cNvPr id="24" name="菱形 23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组合 34"/>
          <p:cNvGrpSpPr/>
          <p:nvPr/>
        </p:nvGrpSpPr>
        <p:grpSpPr>
          <a:xfrm>
            <a:off x="6001642" y="3694853"/>
            <a:ext cx="1320879" cy="648376"/>
            <a:chOff x="2286060" y="1905040"/>
            <a:chExt cx="1854557" cy="685782"/>
          </a:xfrm>
        </p:grpSpPr>
        <p:sp>
          <p:nvSpPr>
            <p:cNvPr id="27" name="菱形 26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33849" y="2035936"/>
              <a:ext cx="1606768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20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 flipH="1">
            <a:off x="2462586" y="2181976"/>
            <a:ext cx="1302500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362065" y="2181976"/>
            <a:ext cx="1167434" cy="562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endCxn id="19" idx="0"/>
          </p:cNvCxnSpPr>
          <p:nvPr/>
        </p:nvCxnSpPr>
        <p:spPr bwMode="auto">
          <a:xfrm flipH="1">
            <a:off x="1415763" y="3118519"/>
            <a:ext cx="449846" cy="504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endCxn id="16" idx="0"/>
          </p:cNvCxnSpPr>
          <p:nvPr/>
        </p:nvCxnSpPr>
        <p:spPr bwMode="auto">
          <a:xfrm>
            <a:off x="2462586" y="3118519"/>
            <a:ext cx="350749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endCxn id="24" idx="0"/>
          </p:cNvCxnSpPr>
          <p:nvPr/>
        </p:nvCxnSpPr>
        <p:spPr bwMode="auto">
          <a:xfrm flipH="1">
            <a:off x="4823367" y="3125446"/>
            <a:ext cx="640800" cy="569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endCxn id="27" idx="0"/>
          </p:cNvCxnSpPr>
          <p:nvPr/>
        </p:nvCxnSpPr>
        <p:spPr bwMode="auto">
          <a:xfrm>
            <a:off x="6062885" y="3102868"/>
            <a:ext cx="562872" cy="591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 flipH="1">
            <a:off x="2309380" y="4225468"/>
            <a:ext cx="261748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3059566" y="4225468"/>
            <a:ext cx="223867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>
            <a:endCxn id="52" idx="0"/>
          </p:cNvCxnSpPr>
          <p:nvPr/>
        </p:nvCxnSpPr>
        <p:spPr bwMode="auto">
          <a:xfrm flipH="1">
            <a:off x="4242602" y="4192218"/>
            <a:ext cx="306000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endCxn id="57" idx="0"/>
          </p:cNvCxnSpPr>
          <p:nvPr/>
        </p:nvCxnSpPr>
        <p:spPr bwMode="auto">
          <a:xfrm>
            <a:off x="5036581" y="4248663"/>
            <a:ext cx="216348" cy="55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 flipH="1">
            <a:off x="6103355" y="4192218"/>
            <a:ext cx="25200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endCxn id="91" idx="0"/>
          </p:cNvCxnSpPr>
          <p:nvPr/>
        </p:nvCxnSpPr>
        <p:spPr bwMode="auto">
          <a:xfrm>
            <a:off x="6941531" y="4192218"/>
            <a:ext cx="465701" cy="60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75"/>
          <p:cNvGrpSpPr/>
          <p:nvPr/>
        </p:nvGrpSpPr>
        <p:grpSpPr>
          <a:xfrm>
            <a:off x="1760067" y="4801802"/>
            <a:ext cx="1017840" cy="798001"/>
            <a:chOff x="660270" y="3581396"/>
            <a:chExt cx="1429080" cy="844039"/>
          </a:xfrm>
        </p:grpSpPr>
        <p:sp>
          <p:nvSpPr>
            <p:cNvPr id="42" name="椭圆 4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3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10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10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6" name="组合 80"/>
          <p:cNvGrpSpPr/>
          <p:nvPr/>
        </p:nvGrpSpPr>
        <p:grpSpPr>
          <a:xfrm>
            <a:off x="2826839" y="4801802"/>
            <a:ext cx="1017840" cy="798001"/>
            <a:chOff x="660270" y="3581396"/>
            <a:chExt cx="1429080" cy="844039"/>
          </a:xfrm>
        </p:grpSpPr>
        <p:sp>
          <p:nvSpPr>
            <p:cNvPr id="47" name="椭圆 4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8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1" name="组合 85"/>
          <p:cNvGrpSpPr/>
          <p:nvPr/>
        </p:nvGrpSpPr>
        <p:grpSpPr>
          <a:xfrm>
            <a:off x="3817413" y="4801802"/>
            <a:ext cx="1017840" cy="798001"/>
            <a:chOff x="660270" y="3581396"/>
            <a:chExt cx="1429080" cy="844039"/>
          </a:xfrm>
        </p:grpSpPr>
        <p:sp>
          <p:nvSpPr>
            <p:cNvPr id="52" name="椭圆 5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3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6" name="组合 90"/>
          <p:cNvGrpSpPr/>
          <p:nvPr/>
        </p:nvGrpSpPr>
        <p:grpSpPr>
          <a:xfrm>
            <a:off x="4827740" y="4801802"/>
            <a:ext cx="1017840" cy="798001"/>
            <a:chOff x="660270" y="3581396"/>
            <a:chExt cx="1429080" cy="844039"/>
          </a:xfrm>
        </p:grpSpPr>
        <p:sp>
          <p:nvSpPr>
            <p:cNvPr id="57" name="椭圆 5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1" name="组合 95"/>
          <p:cNvGrpSpPr/>
          <p:nvPr/>
        </p:nvGrpSpPr>
        <p:grpSpPr>
          <a:xfrm>
            <a:off x="5742116" y="4801802"/>
            <a:ext cx="1017840" cy="798001"/>
            <a:chOff x="660270" y="3581396"/>
            <a:chExt cx="1429080" cy="844039"/>
          </a:xfrm>
        </p:grpSpPr>
        <p:sp>
          <p:nvSpPr>
            <p:cNvPr id="62" name="椭圆 61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3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4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6" name="组合 100"/>
          <p:cNvGrpSpPr/>
          <p:nvPr/>
        </p:nvGrpSpPr>
        <p:grpSpPr>
          <a:xfrm>
            <a:off x="6982950" y="4801802"/>
            <a:ext cx="1017840" cy="798001"/>
            <a:chOff x="660270" y="3581396"/>
            <a:chExt cx="1429080" cy="844039"/>
          </a:xfrm>
        </p:grpSpPr>
        <p:sp>
          <p:nvSpPr>
            <p:cNvPr id="67" name="椭圆 6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8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52396" y="2363466"/>
            <a:ext cx="1017840" cy="798001"/>
            <a:chOff x="660270" y="3581396"/>
            <a:chExt cx="1429080" cy="844039"/>
          </a:xfrm>
        </p:grpSpPr>
        <p:sp>
          <p:nvSpPr>
            <p:cNvPr id="77" name="椭圆 76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78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7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7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3437892" y="1676446"/>
            <a:ext cx="1248229" cy="648376"/>
            <a:chOff x="2286060" y="1905040"/>
            <a:chExt cx="1752554" cy="685782"/>
          </a:xfrm>
        </p:grpSpPr>
        <p:sp>
          <p:nvSpPr>
            <p:cNvPr id="82" name="菱形 81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96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122692" y="2616046"/>
            <a:ext cx="1306041" cy="648376"/>
            <a:chOff x="2286060" y="1905040"/>
            <a:chExt cx="1833724" cy="685782"/>
          </a:xfrm>
        </p:grpSpPr>
        <p:sp>
          <p:nvSpPr>
            <p:cNvPr id="85" name="菱形 84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组合 34"/>
          <p:cNvGrpSpPr/>
          <p:nvPr/>
        </p:nvGrpSpPr>
        <p:grpSpPr>
          <a:xfrm>
            <a:off x="6001092" y="3696046"/>
            <a:ext cx="1320879" cy="648376"/>
            <a:chOff x="2286060" y="1905040"/>
            <a:chExt cx="1854557" cy="685782"/>
          </a:xfrm>
        </p:grpSpPr>
        <p:sp>
          <p:nvSpPr>
            <p:cNvPr id="88" name="菱形 87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33849" y="2035936"/>
              <a:ext cx="1606768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20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90" name="组合 100"/>
          <p:cNvGrpSpPr/>
          <p:nvPr/>
        </p:nvGrpSpPr>
        <p:grpSpPr>
          <a:xfrm>
            <a:off x="6982043" y="4801246"/>
            <a:ext cx="1017840" cy="798001"/>
            <a:chOff x="660270" y="3581396"/>
            <a:chExt cx="1429080" cy="844039"/>
          </a:xfrm>
        </p:grpSpPr>
        <p:sp>
          <p:nvSpPr>
            <p:cNvPr id="91" name="椭圆 90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92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96" name="菱形 95"/>
          <p:cNvSpPr/>
          <p:nvPr/>
        </p:nvSpPr>
        <p:spPr bwMode="auto">
          <a:xfrm>
            <a:off x="6781742" y="4784216"/>
            <a:ext cx="1248229" cy="648376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63447" y="4913166"/>
            <a:ext cx="114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∑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=15 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98" name="组合 100"/>
          <p:cNvGrpSpPr/>
          <p:nvPr/>
        </p:nvGrpSpPr>
        <p:grpSpPr>
          <a:xfrm>
            <a:off x="7668852" y="5662661"/>
            <a:ext cx="1017840" cy="798001"/>
            <a:chOff x="660270" y="3581396"/>
            <a:chExt cx="1429080" cy="844039"/>
          </a:xfrm>
        </p:grpSpPr>
        <p:sp>
          <p:nvSpPr>
            <p:cNvPr id="99" name="椭圆 98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0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6248356" y="5662661"/>
            <a:ext cx="1017840" cy="798001"/>
            <a:chOff x="660270" y="3581396"/>
            <a:chExt cx="1429080" cy="844039"/>
          </a:xfrm>
        </p:grpSpPr>
        <p:sp>
          <p:nvSpPr>
            <p:cNvPr id="104" name="椭圆 103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5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7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7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09" name="直接连接符 108"/>
          <p:cNvCxnSpPr>
            <a:endCxn id="104" idx="0"/>
          </p:cNvCxnSpPr>
          <p:nvPr/>
        </p:nvCxnSpPr>
        <p:spPr bwMode="auto">
          <a:xfrm flipH="1">
            <a:off x="6673545" y="5263982"/>
            <a:ext cx="412990" cy="398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接连接符 113"/>
          <p:cNvCxnSpPr>
            <a:stCxn id="99" idx="0"/>
          </p:cNvCxnSpPr>
          <p:nvPr/>
        </p:nvCxnSpPr>
        <p:spPr bwMode="auto">
          <a:xfrm flipH="1" flipV="1">
            <a:off x="7755385" y="5266048"/>
            <a:ext cx="338656" cy="3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" name="组合 34"/>
          <p:cNvGrpSpPr/>
          <p:nvPr/>
        </p:nvGrpSpPr>
        <p:grpSpPr>
          <a:xfrm>
            <a:off x="6001092" y="3696046"/>
            <a:ext cx="1320879" cy="648376"/>
            <a:chOff x="2286060" y="1905040"/>
            <a:chExt cx="1854557" cy="685782"/>
          </a:xfrm>
        </p:grpSpPr>
        <p:sp>
          <p:nvSpPr>
            <p:cNvPr id="124" name="菱形 123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533849" y="2035936"/>
              <a:ext cx="1606768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27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122692" y="2616046"/>
            <a:ext cx="1306041" cy="648376"/>
            <a:chOff x="2286060" y="1905040"/>
            <a:chExt cx="1833724" cy="685782"/>
          </a:xfrm>
        </p:grpSpPr>
        <p:sp>
          <p:nvSpPr>
            <p:cNvPr id="127" name="菱形 126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54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437892" y="1676445"/>
            <a:ext cx="1248229" cy="648376"/>
            <a:chOff x="2286060" y="1905040"/>
            <a:chExt cx="1752554" cy="685782"/>
          </a:xfrm>
        </p:grpSpPr>
        <p:sp>
          <p:nvSpPr>
            <p:cNvPr id="130" name="菱形 129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52789" y="2035937"/>
              <a:ext cx="1549039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103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3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Proposed Method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912" y="1524050"/>
            <a:ext cx="274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Delete from ROLL-tree</a:t>
            </a:r>
            <a:endParaRPr lang="zh-CN" altLang="en-US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96769" y="1981238"/>
            <a:ext cx="1248229" cy="648376"/>
            <a:chOff x="2286060" y="1905040"/>
            <a:chExt cx="1752554" cy="685782"/>
          </a:xfrm>
        </p:grpSpPr>
        <p:sp>
          <p:nvSpPr>
            <p:cNvPr id="6" name="菱形 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96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79165" y="2917781"/>
            <a:ext cx="1306041" cy="648376"/>
            <a:chOff x="2286060" y="1905040"/>
            <a:chExt cx="1833724" cy="685782"/>
          </a:xfrm>
        </p:grpSpPr>
        <p:sp>
          <p:nvSpPr>
            <p:cNvPr id="9" name="菱形 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97290" y="2917781"/>
            <a:ext cx="1298146" cy="648376"/>
            <a:chOff x="2286060" y="1905040"/>
            <a:chExt cx="1822639" cy="685782"/>
          </a:xfrm>
        </p:grpSpPr>
        <p:sp>
          <p:nvSpPr>
            <p:cNvPr id="12" name="菱形 11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37817" y="2035936"/>
              <a:ext cx="1570882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49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646528" y="3998407"/>
            <a:ext cx="1248229" cy="648376"/>
            <a:chOff x="2286060" y="1905040"/>
            <a:chExt cx="1752554" cy="685782"/>
          </a:xfrm>
        </p:grpSpPr>
        <p:sp>
          <p:nvSpPr>
            <p:cNvPr id="15" name="菱形 14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8001" y="2035936"/>
              <a:ext cx="151520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23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47882" y="3926365"/>
            <a:ext cx="1017840" cy="798001"/>
            <a:chOff x="660270" y="3581396"/>
            <a:chExt cx="1429080" cy="844039"/>
          </a:xfrm>
        </p:grpSpPr>
        <p:sp>
          <p:nvSpPr>
            <p:cNvPr id="18" name="椭圆 17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9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26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|B|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2" name="组合 31"/>
          <p:cNvGrpSpPr/>
          <p:nvPr/>
        </p:nvGrpSpPr>
        <p:grpSpPr>
          <a:xfrm>
            <a:off x="4656561" y="3998407"/>
            <a:ext cx="1248229" cy="648376"/>
            <a:chOff x="2286060" y="1905040"/>
            <a:chExt cx="1752554" cy="685782"/>
          </a:xfrm>
        </p:grpSpPr>
        <p:sp>
          <p:nvSpPr>
            <p:cNvPr id="23" name="菱形 22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组合 34"/>
          <p:cNvGrpSpPr/>
          <p:nvPr/>
        </p:nvGrpSpPr>
        <p:grpSpPr>
          <a:xfrm>
            <a:off x="6458950" y="3998407"/>
            <a:ext cx="1320879" cy="648376"/>
            <a:chOff x="2286060" y="1905040"/>
            <a:chExt cx="1854557" cy="685782"/>
          </a:xfrm>
        </p:grpSpPr>
        <p:sp>
          <p:nvSpPr>
            <p:cNvPr id="26" name="菱形 2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33849" y="2035936"/>
              <a:ext cx="1606768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20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 bwMode="auto">
          <a:xfrm flipH="1">
            <a:off x="2919894" y="2485530"/>
            <a:ext cx="1302500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4819373" y="2485530"/>
            <a:ext cx="1167434" cy="562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endCxn id="18" idx="0"/>
          </p:cNvCxnSpPr>
          <p:nvPr/>
        </p:nvCxnSpPr>
        <p:spPr bwMode="auto">
          <a:xfrm flipH="1">
            <a:off x="1873071" y="3422073"/>
            <a:ext cx="449846" cy="504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endCxn id="15" idx="0"/>
          </p:cNvCxnSpPr>
          <p:nvPr/>
        </p:nvCxnSpPr>
        <p:spPr bwMode="auto">
          <a:xfrm>
            <a:off x="2919894" y="3422073"/>
            <a:ext cx="350749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endCxn id="23" idx="0"/>
          </p:cNvCxnSpPr>
          <p:nvPr/>
        </p:nvCxnSpPr>
        <p:spPr bwMode="auto">
          <a:xfrm flipH="1">
            <a:off x="5280675" y="3429000"/>
            <a:ext cx="640800" cy="569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endCxn id="26" idx="0"/>
          </p:cNvCxnSpPr>
          <p:nvPr/>
        </p:nvCxnSpPr>
        <p:spPr bwMode="auto">
          <a:xfrm>
            <a:off x="6520193" y="3406422"/>
            <a:ext cx="562872" cy="591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 flipH="1">
            <a:off x="2766688" y="4529022"/>
            <a:ext cx="261748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3516874" y="4529022"/>
            <a:ext cx="223867" cy="57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endCxn id="51" idx="0"/>
          </p:cNvCxnSpPr>
          <p:nvPr/>
        </p:nvCxnSpPr>
        <p:spPr bwMode="auto">
          <a:xfrm flipH="1">
            <a:off x="4699910" y="4495772"/>
            <a:ext cx="306000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>
            <a:endCxn id="56" idx="0"/>
          </p:cNvCxnSpPr>
          <p:nvPr/>
        </p:nvCxnSpPr>
        <p:spPr bwMode="auto">
          <a:xfrm>
            <a:off x="5493889" y="4552217"/>
            <a:ext cx="216348" cy="55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6560663" y="4495772"/>
            <a:ext cx="25200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7398839" y="4495772"/>
            <a:ext cx="229714" cy="609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组合 75"/>
          <p:cNvGrpSpPr/>
          <p:nvPr/>
        </p:nvGrpSpPr>
        <p:grpSpPr>
          <a:xfrm>
            <a:off x="2217375" y="5105356"/>
            <a:ext cx="1017840" cy="798001"/>
            <a:chOff x="660270" y="3581396"/>
            <a:chExt cx="1429080" cy="844039"/>
          </a:xfrm>
        </p:grpSpPr>
        <p:sp>
          <p:nvSpPr>
            <p:cNvPr id="41" name="椭圆 40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2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10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10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5" name="组合 80"/>
          <p:cNvGrpSpPr/>
          <p:nvPr/>
        </p:nvGrpSpPr>
        <p:grpSpPr>
          <a:xfrm>
            <a:off x="3284147" y="5105356"/>
            <a:ext cx="1017840" cy="798001"/>
            <a:chOff x="660270" y="3581396"/>
            <a:chExt cx="1429080" cy="844039"/>
          </a:xfrm>
        </p:grpSpPr>
        <p:sp>
          <p:nvSpPr>
            <p:cNvPr id="46" name="椭圆 45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47" name="组合 33"/>
            <p:cNvGrpSpPr/>
            <p:nvPr/>
          </p:nvGrpSpPr>
          <p:grpSpPr>
            <a:xfrm>
              <a:off x="660270" y="3644017"/>
              <a:ext cx="1429080" cy="684143"/>
              <a:chOff x="682848" y="3849716"/>
              <a:chExt cx="1429080" cy="68414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82848" y="4143220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1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0" name="组合 85"/>
          <p:cNvGrpSpPr/>
          <p:nvPr/>
        </p:nvGrpSpPr>
        <p:grpSpPr>
          <a:xfrm>
            <a:off x="4274721" y="5105356"/>
            <a:ext cx="1017840" cy="798001"/>
            <a:chOff x="660270" y="3581396"/>
            <a:chExt cx="1429080" cy="844039"/>
          </a:xfrm>
        </p:grpSpPr>
        <p:sp>
          <p:nvSpPr>
            <p:cNvPr id="51" name="椭圆 50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2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5" name="组合 90"/>
          <p:cNvGrpSpPr/>
          <p:nvPr/>
        </p:nvGrpSpPr>
        <p:grpSpPr>
          <a:xfrm>
            <a:off x="5285048" y="5105356"/>
            <a:ext cx="1017840" cy="798001"/>
            <a:chOff x="660270" y="3581396"/>
            <a:chExt cx="1429080" cy="844039"/>
          </a:xfrm>
        </p:grpSpPr>
        <p:sp>
          <p:nvSpPr>
            <p:cNvPr id="56" name="椭圆 55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7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0" name="组合 95"/>
          <p:cNvGrpSpPr/>
          <p:nvPr/>
        </p:nvGrpSpPr>
        <p:grpSpPr>
          <a:xfrm>
            <a:off x="6255869" y="5105356"/>
            <a:ext cx="1017840" cy="798001"/>
            <a:chOff x="660270" y="3581396"/>
            <a:chExt cx="1429080" cy="844039"/>
          </a:xfrm>
        </p:grpSpPr>
        <p:sp>
          <p:nvSpPr>
            <p:cNvPr id="61" name="椭圆 60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2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4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5" name="组合 100"/>
          <p:cNvGrpSpPr/>
          <p:nvPr/>
        </p:nvGrpSpPr>
        <p:grpSpPr>
          <a:xfrm>
            <a:off x="7254907" y="5105356"/>
            <a:ext cx="1017840" cy="798001"/>
            <a:chOff x="660270" y="3581396"/>
            <a:chExt cx="1429080" cy="844039"/>
          </a:xfrm>
        </p:grpSpPr>
        <p:sp>
          <p:nvSpPr>
            <p:cNvPr id="66" name="椭圆 65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7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8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1" name="组合 85"/>
          <p:cNvGrpSpPr/>
          <p:nvPr/>
        </p:nvGrpSpPr>
        <p:grpSpPr>
          <a:xfrm>
            <a:off x="4273200" y="5104800"/>
            <a:ext cx="1017840" cy="798001"/>
            <a:chOff x="660270" y="3581396"/>
            <a:chExt cx="1429080" cy="844039"/>
          </a:xfrm>
        </p:grpSpPr>
        <p:sp>
          <p:nvSpPr>
            <p:cNvPr id="73" name="椭圆 72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74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15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5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3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7" name="组合 31"/>
          <p:cNvGrpSpPr/>
          <p:nvPr/>
        </p:nvGrpSpPr>
        <p:grpSpPr>
          <a:xfrm>
            <a:off x="4658400" y="3999600"/>
            <a:ext cx="1248229" cy="648376"/>
            <a:chOff x="2286060" y="1905040"/>
            <a:chExt cx="1752554" cy="685782"/>
          </a:xfrm>
        </p:grpSpPr>
        <p:sp>
          <p:nvSpPr>
            <p:cNvPr id="78" name="菱形 77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49699" y="2035936"/>
              <a:ext cx="1367667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27</a:t>
              </a:r>
              <a:endParaRPr lang="zh-CN" alt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0" name="组合 90"/>
          <p:cNvGrpSpPr/>
          <p:nvPr/>
        </p:nvGrpSpPr>
        <p:grpSpPr>
          <a:xfrm>
            <a:off x="4857039" y="3996253"/>
            <a:ext cx="1017840" cy="798001"/>
            <a:chOff x="660270" y="3581396"/>
            <a:chExt cx="1429080" cy="844039"/>
          </a:xfrm>
        </p:grpSpPr>
        <p:sp>
          <p:nvSpPr>
            <p:cNvPr id="81" name="椭圆 80"/>
            <p:cNvSpPr/>
            <p:nvPr/>
          </p:nvSpPr>
          <p:spPr bwMode="auto">
            <a:xfrm>
              <a:off x="666851" y="3581396"/>
              <a:ext cx="1180795" cy="84403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82" name="组合 33"/>
            <p:cNvGrpSpPr/>
            <p:nvPr/>
          </p:nvGrpSpPr>
          <p:grpSpPr>
            <a:xfrm>
              <a:off x="660270" y="3644017"/>
              <a:ext cx="1429080" cy="684142"/>
              <a:chOff x="682848" y="3849716"/>
              <a:chExt cx="1429080" cy="68414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28006" y="3849716"/>
                <a:ext cx="1276939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w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12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82848" y="4143219"/>
                <a:ext cx="1429080" cy="39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|B</a:t>
                </a:r>
                <a:r>
                  <a:rPr lang="en-US" altLang="zh-CN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6</a:t>
                </a:r>
                <a:r>
                  <a:rPr lang="en-US" altLang="zh-CN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| = 2</a:t>
                </a:r>
                <a:endPara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5580000" y="2919600"/>
            <a:ext cx="1306041" cy="648376"/>
            <a:chOff x="2286060" y="1905040"/>
            <a:chExt cx="1833724" cy="685782"/>
          </a:xfrm>
        </p:grpSpPr>
        <p:sp>
          <p:nvSpPr>
            <p:cNvPr id="86" name="菱形 85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49699" y="2035936"/>
              <a:ext cx="157008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32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895200" y="1980000"/>
            <a:ext cx="1248229" cy="648376"/>
            <a:chOff x="2286060" y="1905040"/>
            <a:chExt cx="1752554" cy="685782"/>
          </a:xfrm>
        </p:grpSpPr>
        <p:sp>
          <p:nvSpPr>
            <p:cNvPr id="89" name="菱形 88"/>
            <p:cNvSpPr/>
            <p:nvPr/>
          </p:nvSpPr>
          <p:spPr bwMode="auto">
            <a:xfrm>
              <a:off x="2286060" y="1905040"/>
              <a:ext cx="1752554" cy="685782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43314" y="2035936"/>
              <a:ext cx="1364595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∑</a:t>
              </a:r>
              <a:r>
                <a:rPr lang="en-US" altLang="zh-CN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w</a:t>
              </a:r>
              <a:r>
                <a:rPr lang="en-US" altLang="zh-CN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=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81</a:t>
              </a:r>
              <a:endParaRPr lang="zh-CN" alt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90" name="直接连接符 89"/>
          <p:cNvCxnSpPr/>
          <p:nvPr/>
        </p:nvCxnSpPr>
        <p:spPr bwMode="auto">
          <a:xfrm>
            <a:off x="589951" y="1293309"/>
            <a:ext cx="497262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4" name="TextBox 9"/>
          <p:cNvSpPr txBox="1">
            <a:spLocks noChangeArrowheads="1"/>
          </p:cNvSpPr>
          <p:nvPr/>
        </p:nvSpPr>
        <p:spPr bwMode="auto">
          <a:xfrm>
            <a:off x="1600218" y="38108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Outline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2895644" y="3440051"/>
            <a:ext cx="41937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Proposed Method</a:t>
            </a:r>
          </a:p>
        </p:txBody>
      </p:sp>
      <p:sp>
        <p:nvSpPr>
          <p:cNvPr id="18" name="矩形 21"/>
          <p:cNvSpPr>
            <a:spLocks noChangeArrowheads="1"/>
          </p:cNvSpPr>
          <p:nvPr/>
        </p:nvSpPr>
        <p:spPr bwMode="auto">
          <a:xfrm>
            <a:off x="2895644" y="1600248"/>
            <a:ext cx="4451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altLang="zh-CN" sz="40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Definition</a:t>
            </a:r>
            <a:endParaRPr lang="zh-CN" altLang="en-US" sz="36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矩形 21"/>
          <p:cNvSpPr>
            <a:spLocks noChangeArrowheads="1"/>
          </p:cNvSpPr>
          <p:nvPr/>
        </p:nvSpPr>
        <p:spPr bwMode="auto">
          <a:xfrm>
            <a:off x="2895644" y="2550927"/>
            <a:ext cx="3834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2895644" y="5218301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2895644" y="4329176"/>
            <a:ext cx="22701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22860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Analysis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14" y="1447852"/>
            <a:ext cx="358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Theoretical Analysis</a:t>
            </a:r>
            <a:endParaRPr lang="zh-CN" altLang="en-US" sz="2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76634" y="2057436"/>
            <a:ext cx="5181464" cy="2171784"/>
            <a:chOff x="533506" y="2419306"/>
            <a:chExt cx="5181464" cy="2171784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609704" y="2819416"/>
              <a:ext cx="51052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2133664" y="2438426"/>
              <a:ext cx="0" cy="21335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3886218" y="2438426"/>
              <a:ext cx="0" cy="213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609704" y="2419306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Algorithm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862" y="241930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Sample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2416" y="2419306"/>
              <a:ext cx="1600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Maintenance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506" y="2971812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Simple RW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506" y="3378201"/>
              <a:ext cx="685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506" y="3784590"/>
              <a:ext cx="1828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ROLL-bucket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506" y="419098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ROLL-tree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9862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62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i="1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3/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09862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9862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8614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i="1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8614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i="1" baseline="3000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8614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614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28714" y="2057436"/>
            <a:ext cx="213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Time Complexity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57308" y="4990894"/>
            <a:ext cx="8305582" cy="1028838"/>
            <a:chOff x="381110" y="4305136"/>
            <a:chExt cx="8305582" cy="1028838"/>
          </a:xfrm>
        </p:grpSpPr>
        <p:sp>
          <p:nvSpPr>
            <p:cNvPr id="33" name="TextBox 32"/>
            <p:cNvSpPr txBox="1"/>
            <p:nvPr/>
          </p:nvSpPr>
          <p:spPr>
            <a:xfrm>
              <a:off x="381110" y="4800564"/>
              <a:ext cx="251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Memory Complexity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2743248" y="4419574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Box 38"/>
            <p:cNvSpPr txBox="1"/>
            <p:nvPr/>
          </p:nvSpPr>
          <p:spPr>
            <a:xfrm>
              <a:off x="533506" y="4305136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Algorithm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446" y="4343376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Simple RW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9604" y="4343376"/>
              <a:ext cx="685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59006" y="4343376"/>
              <a:ext cx="1828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ROLL-bucket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34138" y="4343376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ROLL-tree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12949" y="4851363"/>
              <a:ext cx="76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81505" y="4876762"/>
              <a:ext cx="76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77535" y="4876762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 </a:t>
              </a:r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＋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34138" y="4876762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 </a:t>
              </a:r>
              <a:r>
                <a:rPr lang="zh-CN" alt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＋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4267208" y="4419574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113850" y="4419574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81110" y="4789275"/>
              <a:ext cx="83055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6857940" y="4419574"/>
              <a:ext cx="0" cy="914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TextBox 48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8714" y="4343376"/>
            <a:ext cx="251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Memory Complexity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22860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Analysis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" name="图片 50" descr="1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981268" y="2514624"/>
            <a:ext cx="4600000" cy="328571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714" y="1447200"/>
            <a:ext cx="350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Experimental Analysis</a:t>
            </a:r>
            <a:endParaRPr lang="zh-CN" altLang="en-US" sz="2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400" y="1980000"/>
            <a:ext cx="38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Memory Footprint Comparison</a:t>
            </a:r>
            <a:endParaRPr lang="zh-CN" altLang="en-US" sz="2000" b="1" i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>
            <a:off x="1951236" y="2895614"/>
            <a:ext cx="400110" cy="22097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Memory footprint (MB)</a:t>
            </a:r>
            <a:endParaRPr lang="zh-CN" altLang="en-US" sz="14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4" y="5562544"/>
            <a:ext cx="1219168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 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2)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3664" y="5943534"/>
            <a:ext cx="487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consume more memory space for the buckets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86218" y="228684"/>
            <a:ext cx="5181464" cy="2171784"/>
            <a:chOff x="533506" y="2419306"/>
            <a:chExt cx="5181464" cy="2171784"/>
          </a:xfrm>
        </p:grpSpPr>
        <p:cxnSp>
          <p:nvCxnSpPr>
            <p:cNvPr id="17" name="直接连接符 16"/>
            <p:cNvCxnSpPr/>
            <p:nvPr/>
          </p:nvCxnSpPr>
          <p:spPr bwMode="auto">
            <a:xfrm>
              <a:off x="609704" y="2819416"/>
              <a:ext cx="51052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133664" y="2438426"/>
              <a:ext cx="0" cy="21335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886218" y="2438426"/>
              <a:ext cx="0" cy="213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09704" y="2419306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Algorithm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62" y="241930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Sample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62416" y="2419306"/>
              <a:ext cx="1600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Maintenance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506" y="2971812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Simple RW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506" y="3378201"/>
              <a:ext cx="685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506" y="3784590"/>
              <a:ext cx="1828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ROLL-bucket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506" y="419098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ROLL-tree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62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62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i="1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3/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9862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9862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614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8614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14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8614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22860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Analysis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14" y="1447200"/>
            <a:ext cx="350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Experimental Analysis</a:t>
            </a:r>
            <a:endParaRPr lang="zh-CN" altLang="en-US" sz="2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714" y="1981238"/>
            <a:ext cx="3428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Performance Comparison</a:t>
            </a:r>
            <a:endParaRPr lang="zh-CN" altLang="en-US" sz="2000" b="1" i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1" y="2590822"/>
            <a:ext cx="8905761" cy="36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0800000">
            <a:off x="76319" y="2895614"/>
            <a:ext cx="430887" cy="25145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Generation time (sec)</a:t>
            </a:r>
            <a:endParaRPr lang="zh-CN" altLang="en-US" sz="16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82" y="5562544"/>
            <a:ext cx="1600158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(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2)</a:t>
            </a:r>
            <a:endParaRPr lang="zh-CN" altLang="en-US" sz="16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8" y="5562544"/>
            <a:ext cx="1600158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(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10)</a:t>
            </a:r>
            <a:endParaRPr lang="zh-CN" altLang="en-US" sz="16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138" y="5562544"/>
            <a:ext cx="1600158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(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20)</a:t>
            </a:r>
            <a:endParaRPr lang="zh-CN" altLang="en-US" sz="16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42" y="5943534"/>
            <a:ext cx="3352712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86" y="6019732"/>
            <a:ext cx="6934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ROLL-tree is the only algorithm that grows approximately with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endParaRPr lang="zh-CN" altLang="en-US" sz="2000" i="1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886218" y="228684"/>
            <a:ext cx="5181464" cy="2171784"/>
            <a:chOff x="533506" y="2419306"/>
            <a:chExt cx="5181464" cy="2171784"/>
          </a:xfrm>
        </p:grpSpPr>
        <p:cxnSp>
          <p:nvCxnSpPr>
            <p:cNvPr id="37" name="直接连接符 36"/>
            <p:cNvCxnSpPr/>
            <p:nvPr/>
          </p:nvCxnSpPr>
          <p:spPr bwMode="auto">
            <a:xfrm>
              <a:off x="609704" y="2819416"/>
              <a:ext cx="51052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2133664" y="2438426"/>
              <a:ext cx="0" cy="21335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3886218" y="2438426"/>
              <a:ext cx="0" cy="213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609704" y="2419306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Algorithm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862" y="241930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Sample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2416" y="2419306"/>
              <a:ext cx="1600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Maintenance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3506" y="2971812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Simple RW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506" y="3378201"/>
              <a:ext cx="685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506" y="3784590"/>
              <a:ext cx="1828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ROLL-bucket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3506" y="419098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ROLL-tree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09862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09862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i="1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3/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62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9862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8614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8614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38614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38614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22860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Analysis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14" y="1447200"/>
            <a:ext cx="350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Experimental Analysis</a:t>
            </a:r>
            <a:endParaRPr lang="zh-CN" altLang="en-US" sz="2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400" y="1980000"/>
            <a:ext cx="304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Performance Comparison</a:t>
            </a:r>
            <a:endParaRPr lang="zh-CN" altLang="en-US" sz="2000" b="1" i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71" y="2590822"/>
            <a:ext cx="4762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0800000">
            <a:off x="1905071" y="2936187"/>
            <a:ext cx="400110" cy="22097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Generation time (sec)</a:t>
            </a:r>
            <a:endParaRPr lang="zh-CN" altLang="en-US" sz="14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24" y="5714940"/>
            <a:ext cx="533385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lang="zh-CN" altLang="en-US" sz="2000" i="1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6" y="5714940"/>
            <a:ext cx="2133544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2 ,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10</a:t>
            </a:r>
            <a:r>
              <a:rPr lang="en-US" altLang="zh-CN" sz="20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7</a:t>
            </a:r>
            <a:endParaRPr lang="zh-CN" altLang="en-US" sz="2000" baseline="30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42" y="6153008"/>
            <a:ext cx="228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independent of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lang="zh-CN" altLang="en-US" sz="2000" baseline="-25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86218" y="228684"/>
            <a:ext cx="5181464" cy="2171784"/>
            <a:chOff x="533506" y="2419306"/>
            <a:chExt cx="5181464" cy="2171784"/>
          </a:xfrm>
        </p:grpSpPr>
        <p:cxnSp>
          <p:nvCxnSpPr>
            <p:cNvPr id="15" name="直接连接符 14"/>
            <p:cNvCxnSpPr/>
            <p:nvPr/>
          </p:nvCxnSpPr>
          <p:spPr bwMode="auto">
            <a:xfrm>
              <a:off x="609704" y="2819416"/>
              <a:ext cx="51052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2133664" y="2438426"/>
              <a:ext cx="0" cy="21335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3886218" y="2438426"/>
              <a:ext cx="0" cy="213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609704" y="2419306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Algorithm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9862" y="241930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Sample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16" y="2419306"/>
              <a:ext cx="1600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Maintenance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506" y="2971812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Simple RW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506" y="3378201"/>
              <a:ext cx="685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506" y="3784590"/>
              <a:ext cx="1828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ROLL-bucket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506" y="419098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ROLL-tree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9862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62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i="1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3/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62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62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614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8614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614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8614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22860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Analysis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14" y="1447200"/>
            <a:ext cx="350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Experimental Analysis</a:t>
            </a:r>
            <a:endParaRPr lang="zh-CN" altLang="en-US" sz="2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714" y="1981238"/>
            <a:ext cx="3428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Performance Comparison</a:t>
            </a:r>
            <a:endParaRPr lang="zh-CN" altLang="en-US" sz="2000" b="1" i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4027" y="2209832"/>
            <a:ext cx="42767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962205" y="4800564"/>
            <a:ext cx="1600158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(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10</a:t>
            </a:r>
            <a:r>
              <a:rPr lang="en-US" altLang="zh-CN" sz="1600" b="1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16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8561" y="4800564"/>
            <a:ext cx="1600158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(</a:t>
            </a:r>
            <a:r>
              <a:rPr lang="en-US" altLang="zh-CN" sz="1600" b="1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10</a:t>
            </a:r>
            <a:r>
              <a:rPr lang="en-US" altLang="zh-CN" sz="1600" b="1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7</a:t>
            </a:r>
            <a:r>
              <a:rPr lang="en-US" altLang="zh-CN" sz="1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16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366" y="5543424"/>
            <a:ext cx="7010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ROLL-tree is outperforming for any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when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large(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&gt; 10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2058269" y="2895614"/>
            <a:ext cx="400110" cy="1828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Generation time (sec)</a:t>
            </a:r>
            <a:endParaRPr lang="zh-CN" altLang="en-US" sz="14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86218" y="228684"/>
            <a:ext cx="5181464" cy="2171784"/>
            <a:chOff x="533506" y="2419306"/>
            <a:chExt cx="5181464" cy="2171784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609704" y="2819416"/>
              <a:ext cx="51052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133664" y="2438426"/>
              <a:ext cx="0" cy="21335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886218" y="2438426"/>
              <a:ext cx="0" cy="213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609704" y="2419306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Algorithm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9862" y="2419306"/>
              <a:ext cx="106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Sample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16" y="2419306"/>
              <a:ext cx="1600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Maintenance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506" y="2971812"/>
              <a:ext cx="137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Simple RW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506" y="3378201"/>
              <a:ext cx="685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SA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506" y="3784590"/>
              <a:ext cx="1828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ROLL-bucket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506" y="419098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ROLL-tree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62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62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r>
                <a:rPr lang="en-US" altLang="zh-CN" sz="2000" i="1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3/</a:t>
              </a:r>
              <a:r>
                <a:rPr lang="en-US" altLang="zh-CN" sz="2000" baseline="30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62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9862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8614" y="2971812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614" y="3378201"/>
              <a:ext cx="990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8614" y="3784590"/>
              <a:ext cx="1447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|B|)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14" y="4190980"/>
              <a:ext cx="167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nm 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× |L</a:t>
              </a:r>
              <a:r>
                <a:rPr lang="en-US" altLang="zh-CN" sz="20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CW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|)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4" name="TextBox 9"/>
          <p:cNvSpPr txBox="1">
            <a:spLocks noChangeArrowheads="1"/>
          </p:cNvSpPr>
          <p:nvPr/>
        </p:nvSpPr>
        <p:spPr bwMode="auto">
          <a:xfrm>
            <a:off x="1600218" y="38108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Outline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2895644" y="3440051"/>
            <a:ext cx="41937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Proposed Method</a:t>
            </a:r>
          </a:p>
        </p:txBody>
      </p:sp>
      <p:sp>
        <p:nvSpPr>
          <p:cNvPr id="18" name="矩形 21"/>
          <p:cNvSpPr>
            <a:spLocks noChangeArrowheads="1"/>
          </p:cNvSpPr>
          <p:nvPr/>
        </p:nvSpPr>
        <p:spPr bwMode="auto">
          <a:xfrm>
            <a:off x="2895644" y="1600248"/>
            <a:ext cx="4451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altLang="zh-CN" sz="40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Definition</a:t>
            </a:r>
            <a:endParaRPr lang="zh-CN" altLang="en-US" sz="36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矩形 21"/>
          <p:cNvSpPr>
            <a:spLocks noChangeArrowheads="1"/>
          </p:cNvSpPr>
          <p:nvPr/>
        </p:nvSpPr>
        <p:spPr bwMode="auto">
          <a:xfrm>
            <a:off x="2895644" y="2550927"/>
            <a:ext cx="3834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2895644" y="5218301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2895644" y="4329176"/>
            <a:ext cx="22701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3601059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2971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Conclusion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9246" y="6321777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96" y="2969515"/>
            <a:ext cx="137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ROLL-tree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2362258" y="2307483"/>
            <a:ext cx="152396" cy="175255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50" y="2990791"/>
            <a:ext cx="99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Exact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50" y="2190712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Fast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50" y="3790870"/>
            <a:ext cx="167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Generalizable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20" y="2190712"/>
            <a:ext cx="106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linear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5802" y="3790870"/>
            <a:ext cx="388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applicable to many random process 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8" y="2990791"/>
            <a:ext cx="320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strictly follow the BA model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5277415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8005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Problem</a:t>
            </a:r>
            <a:r>
              <a:rPr lang="en-US" altLang="zh-CN" sz="44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000" kern="0" dirty="0" smtClean="0">
                <a:solidFill>
                  <a:srgbClr val="A9250F"/>
                </a:solidFill>
              </a:rPr>
              <a:t>Definition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89246" y="6321777"/>
            <a:ext cx="32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95802" y="2876494"/>
            <a:ext cx="198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complex network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左大括号 41"/>
          <p:cNvSpPr/>
          <p:nvPr/>
        </p:nvSpPr>
        <p:spPr bwMode="auto">
          <a:xfrm>
            <a:off x="6553148" y="2495504"/>
            <a:ext cx="152396" cy="1188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93031" y="2314410"/>
            <a:ext cx="219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Scale-free network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01495" y="3409880"/>
            <a:ext cx="218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Random network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2226" name="Picture 2" descr="C:\Users\Administrator\Desktop\21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447852"/>
            <a:ext cx="4495682" cy="430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09800"/>
            <a:ext cx="6705600" cy="1447800"/>
          </a:xfrm>
        </p:spPr>
        <p:txBody>
          <a:bodyPr/>
          <a:lstStyle/>
          <a:p>
            <a:pPr algn="ctr" eaLnBrk="1" hangingPunct="1"/>
            <a:r>
              <a:rPr lang="zh-CN" altLang="en-US" sz="5400" b="1" i="1" smtClean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5277415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8005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Problem</a:t>
            </a:r>
            <a:r>
              <a:rPr lang="en-US" altLang="zh-CN" sz="44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000" kern="0" dirty="0" smtClean="0">
                <a:solidFill>
                  <a:srgbClr val="A9250F"/>
                </a:solidFill>
              </a:rPr>
              <a:t>Definition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3250" name="Picture 2" descr="C:\Users\Administrator\Desktop\Scale-free_network_sampl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110" y="1600248"/>
            <a:ext cx="5638652" cy="265119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095960" y="1752644"/>
            <a:ext cx="106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Degree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6318" y="4495772"/>
            <a:ext cx="4419484" cy="2228862"/>
            <a:chOff x="1676476" y="4495772"/>
            <a:chExt cx="4419484" cy="2228862"/>
          </a:xfrm>
        </p:grpSpPr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12882" y="4495772"/>
              <a:ext cx="4106880" cy="2057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819446" y="4495772"/>
              <a:ext cx="274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power-law distribution</a:t>
              </a:r>
              <a:endPara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2416" y="5486346"/>
              <a:ext cx="213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9999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normal distribution</a:t>
              </a:r>
              <a:endParaRPr lang="zh-CN" altLang="en-US" sz="2000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218" y="6324524"/>
              <a:ext cx="609584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endParaRPr lang="zh-CN" altLang="en-US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76" y="5257752"/>
              <a:ext cx="685782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altLang="zh-CN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r>
                <a:rPr lang="en-US" altLang="zh-CN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095960" y="2133634"/>
            <a:ext cx="3048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number of connections or edges the node has to other nodes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589951" y="1293309"/>
            <a:ext cx="5277415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48005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Problem</a:t>
            </a:r>
            <a:r>
              <a:rPr lang="en-US" altLang="zh-CN" sz="44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000" kern="0" dirty="0" smtClean="0">
                <a:solidFill>
                  <a:srgbClr val="A9250F"/>
                </a:solidFill>
              </a:rPr>
              <a:t>Definition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6318" y="1642579"/>
            <a:ext cx="5026243" cy="4453352"/>
            <a:chOff x="240003" y="1642579"/>
            <a:chExt cx="5026243" cy="4453352"/>
          </a:xfrm>
        </p:grpSpPr>
        <p:pic>
          <p:nvPicPr>
            <p:cNvPr id="8" name="图片 7" descr="12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913" y="1676447"/>
              <a:ext cx="4796836" cy="441948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75995" y="1653868"/>
              <a:ext cx="685782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25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882" y="1752644"/>
              <a:ext cx="685782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24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561" y="2015105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23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7191" y="2331186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22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308" y="2655731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21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870" y="3048010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20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003" y="3657594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19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912" y="4188155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18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019" y="4608651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17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7191" y="5029158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16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21736" y="5311372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15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(4)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82" y="5604875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14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75995" y="5726229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13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9446" y="5712115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12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(3)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83874" y="5607700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11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(5)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5176" y="5311372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(3)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91010" y="5029158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9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(5)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19604" y="4648168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8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(2)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4213558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7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(3)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56662" y="3671708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6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(4)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80464" y="3146786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5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(6)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39357" y="2743218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4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(5)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1010" y="2356589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(10)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2351" y="2026394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(6)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60072" y="1775222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(13)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58952" y="1642579"/>
              <a:ext cx="609584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altLang="zh-CN" sz="16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r>
                <a:rPr lang="en-US" altLang="zh-CN" sz="1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(3)</a:t>
              </a:r>
              <a:endParaRPr lang="zh-CN" alt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105386" y="1600248"/>
            <a:ext cx="25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Scale-free Networks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05386" y="2286030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 model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584" y="3276604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2. preferential attachment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38772" y="3790870"/>
            <a:ext cx="28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“rich-get-richer” manner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584" y="2743218"/>
            <a:ext cx="411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 start with a small number of nodes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5070" y="6153008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 = m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589951" y="1293309"/>
            <a:ext cx="306767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4" name="TextBox 9"/>
          <p:cNvSpPr txBox="1">
            <a:spLocks noChangeArrowheads="1"/>
          </p:cNvSpPr>
          <p:nvPr/>
        </p:nvSpPr>
        <p:spPr bwMode="auto">
          <a:xfrm>
            <a:off x="1600218" y="38108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Outline</a:t>
            </a:r>
            <a:endParaRPr lang="zh-CN" altLang="en-US" sz="40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2743248" y="3518953"/>
            <a:ext cx="41937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Proposed Method</a:t>
            </a:r>
          </a:p>
        </p:txBody>
      </p:sp>
      <p:sp>
        <p:nvSpPr>
          <p:cNvPr id="18" name="矩形 21"/>
          <p:cNvSpPr>
            <a:spLocks noChangeArrowheads="1"/>
          </p:cNvSpPr>
          <p:nvPr/>
        </p:nvSpPr>
        <p:spPr bwMode="auto">
          <a:xfrm>
            <a:off x="2743248" y="1679150"/>
            <a:ext cx="4451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altLang="zh-CN" sz="40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Definition</a:t>
            </a:r>
            <a:endParaRPr lang="zh-CN" altLang="en-US" sz="3600" kern="0" dirty="0">
              <a:solidFill>
                <a:srgbClr val="A9250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矩形 21"/>
          <p:cNvSpPr>
            <a:spLocks noChangeArrowheads="1"/>
          </p:cNvSpPr>
          <p:nvPr/>
        </p:nvSpPr>
        <p:spPr bwMode="auto">
          <a:xfrm>
            <a:off x="2743248" y="2629829"/>
            <a:ext cx="3834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2743248" y="529720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2743248" y="4408078"/>
            <a:ext cx="22701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kern="0" dirty="0" smtClean="0">
                <a:solidFill>
                  <a:srgbClr val="A9250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左大括号 4"/>
          <p:cNvSpPr/>
          <p:nvPr/>
        </p:nvSpPr>
        <p:spPr bwMode="auto">
          <a:xfrm>
            <a:off x="3429030" y="2514624"/>
            <a:ext cx="152396" cy="1447762"/>
          </a:xfrm>
          <a:prstGeom prst="lef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24" y="2400327"/>
            <a:ext cx="25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SimpleRW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Algorithm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52" y="2400327"/>
            <a:ext cx="137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(Baseline)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24" y="3668883"/>
            <a:ext cx="182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  Algorithm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574" y="3668883"/>
            <a:ext cx="213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(State-of-the-art)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308" y="3048010"/>
            <a:ext cx="297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Generate scale-free graphs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589951" y="1293309"/>
            <a:ext cx="459163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3809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070" y="1400960"/>
            <a:ext cx="28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SimpleRW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Algorithm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28386" y="2316439"/>
            <a:ext cx="39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839194" y="2012813"/>
            <a:ext cx="0" cy="442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05808" y="1916329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zh-CN" altLang="en-US" sz="2000" i="1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808" y="2329710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808" y="274309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808" y="3156472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808" y="3569853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808" y="4396615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808" y="48099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808" y="5636758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808" y="3983234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808" y="5223377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808" y="6050141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25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2363154" y="2011647"/>
            <a:ext cx="0" cy="4419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915392" y="1916329"/>
            <a:ext cx="137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deg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550" y="1905040"/>
            <a:ext cx="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277530" y="2012813"/>
            <a:ext cx="0" cy="442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429926" y="1935449"/>
            <a:ext cx="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2580" y="235030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2580" y="276774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2580" y="318517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2580" y="402004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2580" y="360261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2580" y="443748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2580" y="485491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72580" y="527235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72580" y="568978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72580" y="6107219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5550" y="235619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5550" y="277362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0.14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5550" y="319106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0.06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5550" y="402593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5550" y="360849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0.10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15550" y="444336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5550" y="486080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5550" y="527823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15550" y="569567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5550" y="6113105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29926" y="235619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9926" y="277362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0.17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926" y="319106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0.23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9926" y="402593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9926" y="360849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0.33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29926" y="444336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0.71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9926" y="486080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0.73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29926" y="527823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9926" y="569567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0.98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29926" y="6113105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1.00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24276" y="3543156"/>
            <a:ext cx="53338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26</a:t>
            </a:r>
            <a:endParaRPr lang="zh-CN" altLang="en-US" sz="2000" b="1" baseline="-25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0" y="1409612"/>
            <a:ext cx="365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preferential attachment algorithm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1866800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roulette wheel mechanism</a:t>
            </a:r>
            <a:r>
              <a:rPr lang="zh-CN" altLang="en-US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: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2000" y="2323988"/>
            <a:ext cx="403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1.generate a random number 0 &lt;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 </a:t>
            </a:r>
            <a:r>
              <a: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≤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2857374"/>
            <a:ext cx="41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2.select 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for which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 &lt;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≤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43602" y="4152740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0.3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43602" y="5314830"/>
            <a:ext cx="7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0.72</a:t>
            </a:r>
            <a:endParaRPr lang="zh-CN" altLang="en-US" sz="2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4912" y="3570299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4912" y="4808699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429926" y="3219118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429926" y="3641137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429926" y="4455869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429926" y="4872028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8078" y="4152740"/>
            <a:ext cx="25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for the first connection :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8078" y="5314830"/>
            <a:ext cx="289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for the second connection :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24276" y="4762324"/>
            <a:ext cx="365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 =  0.23 &lt; 0.30 ≤ 0.33 =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24276" y="5848216"/>
            <a:ext cx="388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 =  0.71 &lt; 0.72 ≤ 0.73 =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589951" y="1293309"/>
            <a:ext cx="459163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3809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7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91" grpId="0" animBg="1"/>
      <p:bldP spid="84" grpId="0"/>
      <p:bldP spid="85" grpId="0"/>
      <p:bldP spid="86" grpId="0"/>
      <p:bldP spid="86" grpId="1"/>
      <p:bldP spid="87" grpId="0"/>
      <p:bldP spid="107" grpId="0"/>
      <p:bldP spid="108" grpId="0"/>
      <p:bldP spid="110" grpId="0"/>
      <p:bldP spid="111" grpId="0"/>
      <p:bldP spid="112" grpId="0" animBg="1"/>
      <p:bldP spid="113" grpId="0" animBg="1"/>
      <p:bldP spid="114" grpId="0" animBg="1"/>
      <p:bldP spid="115" grpId="0" animBg="1"/>
      <p:bldP spid="99" grpId="0"/>
      <p:bldP spid="109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52516" y="184206"/>
            <a:ext cx="1110768" cy="1111250"/>
          </a:xfrm>
          <a:prstGeom prst="ellipse">
            <a:avLst/>
          </a:prstGeom>
          <a:solidFill>
            <a:srgbClr val="990000">
              <a:alpha val="83000"/>
            </a:srgbClr>
          </a:solidFill>
          <a:ln>
            <a:noFill/>
          </a:ln>
          <a:effectLst>
            <a:reflection blurRad="6350" stA="31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070" y="1400960"/>
            <a:ext cx="28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SimpleRW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Algorithm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28386" y="2316439"/>
            <a:ext cx="39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839194" y="2012813"/>
            <a:ext cx="0" cy="442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05808" y="1916329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zh-CN" altLang="en-US" sz="2000" i="1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808" y="2329710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808" y="274309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808" y="3156472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808" y="3569853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808" y="4396615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12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808" y="4809996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808" y="5636758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24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808" y="3983234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808" y="5223377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808" y="6050141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25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2363154" y="2011647"/>
            <a:ext cx="0" cy="4419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915392" y="1916329"/>
            <a:ext cx="137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deg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550" y="1905040"/>
            <a:ext cx="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277530" y="2012813"/>
            <a:ext cx="0" cy="442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429926" y="1935449"/>
            <a:ext cx="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2580" y="235030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2580" y="276774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2580" y="318517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6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2580" y="402004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2580" y="360261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10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2580" y="443748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2580" y="485491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72580" y="5272351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72580" y="5689786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72580" y="6107219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5550" y="235619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5550" y="277362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0.14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5550" y="319106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0.06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5550" y="402593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5550" y="360849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0.10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15550" y="444336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5550" y="486080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5550" y="527823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15550" y="569567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5550" y="6113105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0.02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29926" y="235619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0.03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9926" y="277362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0.17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926" y="319106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0.23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9926" y="402593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9926" y="360849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0.33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29926" y="444336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0.71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9926" y="486080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0.73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29926" y="5278237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9926" y="5695672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0.98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29926" y="6113105"/>
            <a:ext cx="68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1.00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4912" y="3570299"/>
            <a:ext cx="45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zh-CN" altLang="en-US" sz="2000" baseline="-25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4912" y="4808699"/>
            <a:ext cx="5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13</a:t>
            </a:r>
            <a:endParaRPr lang="zh-CN" altLang="en-US" sz="2000" baseline="-250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429926" y="3219118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429926" y="3641137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429926" y="4455869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429926" y="4872028"/>
            <a:ext cx="687600" cy="323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89246" y="6321777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648198" y="3657594"/>
            <a:ext cx="350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computational complexity: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48198" y="4190980"/>
            <a:ext cx="358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update for each link :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|V|)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48198" y="4778460"/>
            <a:ext cx="373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random number generation :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(1)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48198" y="5311846"/>
            <a:ext cx="403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total (contain |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|) : 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(|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 • (|V| + 1))</a:t>
            </a:r>
          </a:p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                            = O(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mn</a:t>
            </a:r>
            <a:r>
              <a:rPr lang="en-US" altLang="zh-CN" sz="2000" baseline="30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72000" y="1428732"/>
            <a:ext cx="365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preferential attachment algorithm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72000" y="1885920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roulette wheel mechanism</a:t>
            </a:r>
            <a:r>
              <a:rPr lang="zh-CN" altLang="en-US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9999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:</a:t>
            </a:r>
            <a:endParaRPr lang="zh-CN" altLang="en-US" sz="2000" b="1" dirty="0" smtClean="0">
              <a:solidFill>
                <a:srgbClr val="009999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72000" y="2343108"/>
            <a:ext cx="403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1.generate a random number 0 &lt;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 </a:t>
            </a:r>
            <a:r>
              <a: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≤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572000" y="2876494"/>
            <a:ext cx="41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2.select 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for which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 &lt;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≤ </a:t>
            </a:r>
            <a:r>
              <a:rPr lang="en-US" altLang="zh-CN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0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>
            <a:off x="589951" y="1293309"/>
            <a:ext cx="4591633" cy="2147"/>
          </a:xfrm>
          <a:prstGeom prst="line">
            <a:avLst/>
          </a:prstGeom>
          <a:ln w="19050">
            <a:solidFill>
              <a:srgbClr val="CC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1447800" y="381080"/>
            <a:ext cx="3809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kern="0" dirty="0" smtClean="0">
                <a:solidFill>
                  <a:srgbClr val="A9250F"/>
                </a:solidFill>
              </a:rPr>
              <a:t>Existing Method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76792" y="6019732"/>
            <a:ext cx="213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| = 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 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– 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zh-CN" altLang="en-US" sz="2000" b="1" baseline="-25000" dirty="0" smtClean="0">
              <a:solidFill>
                <a:srgbClr val="00B05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2" grpId="0"/>
      <p:bldP spid="73" grpId="0"/>
    </p:bldLst>
  </p:timing>
</p:sld>
</file>

<file path=ppt/theme/theme1.xml><?xml version="1.0" encoding="utf-8"?>
<a:theme xmlns:a="http://schemas.openxmlformats.org/drawingml/2006/main" name="A000120141114A13PWBG">
  <a:themeElements>
    <a:clrScheme name="A000120141114A13PWB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000120141114A13PWB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Times New Roman" pitchFamily="18" charset="0"/>
            <a:ea typeface="Cambria Math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A000120141114A13PWB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120141114A13PWB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120141114A13PWB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120141114A13PWB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120141114A13PWB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120141114A13PWB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120141114A13PWB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120141114A13PWB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120141114A13PWB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120141114A13PWB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120141114A13PWB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120141114A13PWB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5476</TotalTime>
  <Pages>0</Pages>
  <Words>2042</Words>
  <Characters>0</Characters>
  <Application>Microsoft Office PowerPoint</Application>
  <DocSecurity>0</DocSecurity>
  <PresentationFormat>全屏显示(4:3)</PresentationFormat>
  <Lines>0</Lines>
  <Paragraphs>704</Paragraphs>
  <Slides>30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A000120141114A13PWBG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Thank you!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204</cp:revision>
  <dcterms:created xsi:type="dcterms:W3CDTF">2014-11-21T16:18:18Z</dcterms:created>
  <dcterms:modified xsi:type="dcterms:W3CDTF">2016-08-10T01:49:22Z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2052-9.1.0.4866</vt:lpwstr>
  </property>
</Properties>
</file>