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0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1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8490"/>
            <a:ext cx="9144000" cy="195411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Company Industry Classification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0051" y="2442949"/>
            <a:ext cx="9927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TOPIC:</a:t>
            </a:r>
          </a:p>
          <a:p>
            <a:endParaRPr lang="en-US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Can a Company’s industry classification be predicted based on historical financial reporting and market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8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</a:p>
          <a:p>
            <a:r>
              <a:rPr lang="en-US" dirty="0" smtClean="0"/>
              <a:t>- Historical financial and Market data will be downloaded from Bloomberg L.P. financial data reporting system</a:t>
            </a:r>
          </a:p>
          <a:p>
            <a:r>
              <a:rPr lang="en-US" dirty="0" smtClean="0"/>
              <a:t>- Industry classifications will be taken from Google </a:t>
            </a:r>
            <a:r>
              <a:rPr lang="en-US" smtClean="0"/>
              <a:t>Finance </a:t>
            </a:r>
            <a:r>
              <a:rPr lang="en-US" smtClean="0"/>
              <a:t>via </a:t>
            </a:r>
            <a:r>
              <a:rPr lang="en-US" dirty="0" smtClean="0"/>
              <a:t>web-scraping</a:t>
            </a:r>
          </a:p>
          <a:p>
            <a:r>
              <a:rPr lang="en-US" dirty="0" smtClean="0"/>
              <a:t>- The dataset will be comprised of all available financial data from 1995 to the present for all companies in the Russell 3000 Index (RUA).</a:t>
            </a:r>
            <a:endParaRPr lang="en-US" dirty="0"/>
          </a:p>
        </p:txBody>
      </p:sp>
      <p:pic>
        <p:nvPicPr>
          <p:cNvPr id="1026" name="Picture 2" descr="Bloomberg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59" y="4562961"/>
            <a:ext cx="3596746" cy="7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45" y="4280561"/>
            <a:ext cx="3922641" cy="12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05558"/>
              </p:ext>
            </p:extLst>
          </p:nvPr>
        </p:nvGraphicFramePr>
        <p:xfrm>
          <a:off x="6126480" y="1931158"/>
          <a:ext cx="3604810" cy="3537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481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 Black" panose="020B0A04020102020204" pitchFamily="34" charset="0"/>
                        </a:rPr>
                        <a:t>PRETAX_MARGIN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GICS_SECTOR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GICS_INDUSTRY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GICS_SUB_INDUSTRY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GICS_INDUSTRY_GROUP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NUMBER_OF_LOCATIONS_END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NUM_OF_EMPLOYEES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SALES_PER_EMPL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TOT_SALARIES_PAID_TO_CEO_&amp;_EQUIV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DIVIDEND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BETA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AVERAGE_VOLUME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 Black" panose="020B0A04020102020204" pitchFamily="34" charset="0"/>
                        </a:rPr>
                        <a:t>MARKET_CAP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07445"/>
              </p:ext>
            </p:extLst>
          </p:nvPr>
        </p:nvGraphicFramePr>
        <p:xfrm>
          <a:off x="1403918" y="1931158"/>
          <a:ext cx="3877766" cy="3705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7766"/>
              </a:tblGrid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</a:rPr>
                        <a:t>REPORTING_DATE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TOT_RETURN_INDEX_NET_DVDS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NET_DEBT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SALES_REV_TURN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CF_FREE_CASH_FLOW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PE_RATIO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BEST_EPS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BEST_EBITDA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EBITDA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EARN_YLD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BS_TOT_ASSET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TOT_DEBT_TO_TOT_ASSET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GROSS_MARGIN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 Black" panose="020B0A04020102020204" pitchFamily="34" charset="0"/>
                        </a:rPr>
                        <a:t>OPER_MARGIN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8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53596"/>
              </p:ext>
            </p:extLst>
          </p:nvPr>
        </p:nvGraphicFramePr>
        <p:xfrm>
          <a:off x="643716" y="1932476"/>
          <a:ext cx="10965528" cy="355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651"/>
                <a:gridCol w="400879"/>
                <a:gridCol w="321705"/>
                <a:gridCol w="459579"/>
                <a:gridCol w="551103"/>
                <a:gridCol w="491319"/>
                <a:gridCol w="337100"/>
                <a:gridCol w="522709"/>
                <a:gridCol w="518615"/>
                <a:gridCol w="388962"/>
                <a:gridCol w="476762"/>
                <a:gridCol w="580939"/>
                <a:gridCol w="423080"/>
                <a:gridCol w="545911"/>
                <a:gridCol w="504967"/>
                <a:gridCol w="341194"/>
                <a:gridCol w="464481"/>
                <a:gridCol w="476762"/>
                <a:gridCol w="476762"/>
                <a:gridCol w="476762"/>
                <a:gridCol w="476762"/>
                <a:gridCol w="476762"/>
                <a:gridCol w="476762"/>
              </a:tblGrid>
              <a:tr h="1042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TOT_RETURN_INDEX_NET_DVDS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NET_DEBT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SALES_REV_TURN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CF_FREE_CASH_FLOW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PE_RATIO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BEST_EPS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BEST_EBITDA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EARN_YLD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BS_TOT_ASSET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TOT_DEBT_TO_TOT_ASSET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GROSS_MARGIN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OPER_MARGIN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PRETAX_MARGIN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GICS_SECTOR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GICS_INDUSTRY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GICS_SUB_INDUSTRY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GICS_INDUSTRY_GROUP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NUMBER_OF_LOCATIONS_END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NUM_OF_EMPLOYEES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SALES_PER_EMPL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TOT_SALARIES_PAID_TO_CEO_&amp;_EQUIV</a:t>
                      </a:r>
                    </a:p>
                  </a:txBody>
                  <a:tcPr marL="9525" marR="9525" marT="9525" marB="0" anchor="b"/>
                </a:tc>
              </a:tr>
              <a:tr h="30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#NAME?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5255.536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340.397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15699.71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12/29/1995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1425.429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439.433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42.9774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5254.589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1517.781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333.616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537.709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15985.81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6/28/1996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44.4958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5336.237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1400.941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433.946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15857.56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9/30/1996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5167.038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1484.422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299.822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506.692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15686.59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5235.419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1446.09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462.504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15885.55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3/31/1997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5462.737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1492.069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528.857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15905.69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6/30/1997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5983.265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1382.158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443.134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16326.82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21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325</Words>
  <Application>Microsoft Office PowerPoint</Application>
  <PresentationFormat>Widescreen</PresentationFormat>
  <Paragraphs>245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Black</vt:lpstr>
      <vt:lpstr>Calibri</vt:lpstr>
      <vt:lpstr>Calibri Light</vt:lpstr>
      <vt:lpstr>Retrospect</vt:lpstr>
      <vt:lpstr>Company Industry Classification</vt:lpstr>
      <vt:lpstr>Data Sources</vt:lpstr>
      <vt:lpstr>DATA FIELDS</vt:lpstr>
      <vt:lpstr>SAMPLE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Industry Classification</dc:title>
  <dc:creator>William Connelly</dc:creator>
  <cp:lastModifiedBy>William Connelly</cp:lastModifiedBy>
  <cp:revision>8</cp:revision>
  <dcterms:created xsi:type="dcterms:W3CDTF">2015-09-22T17:47:46Z</dcterms:created>
  <dcterms:modified xsi:type="dcterms:W3CDTF">2015-09-22T19:52:38Z</dcterms:modified>
</cp:coreProperties>
</file>