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7" d="100"/>
          <a:sy n="67"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E4CB-3AE8-4AB6-B7E2-B7A97CCD5CBE}"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A49DF-A8E4-4A65-9B7B-C46D785C6436}" type="slidenum">
              <a:rPr lang="en-US" smtClean="0"/>
              <a:t>‹#›</a:t>
            </a:fld>
            <a:endParaRPr lang="en-US"/>
          </a:p>
        </p:txBody>
      </p:sp>
    </p:spTree>
    <p:extLst>
      <p:ext uri="{BB962C8B-B14F-4D97-AF65-F5344CB8AC3E}">
        <p14:creationId xmlns:p14="http://schemas.microsoft.com/office/powerpoint/2010/main" val="250756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483F-09DF-444B-9CFD-E990393D5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9B0722B-0C13-417B-BC5A-FFE7DD1C6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BE8F073-5EA0-4F2F-811D-536F10FCE7CD}"/>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5" name="Footer Placeholder 4">
            <a:extLst>
              <a:ext uri="{FF2B5EF4-FFF2-40B4-BE49-F238E27FC236}">
                <a16:creationId xmlns:a16="http://schemas.microsoft.com/office/drawing/2014/main" id="{516B87B7-BA0D-4201-A22D-E226A68596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70FA67-7036-4CEA-B5A2-C5B420F59DD9}"/>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22310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092D-E282-4A4F-A8F1-D628B00FE5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16BE1B-5875-49BC-BD38-35F862E3AF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DEE895-3554-4FAD-A0CE-EC29DBACA344}"/>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5" name="Footer Placeholder 4">
            <a:extLst>
              <a:ext uri="{FF2B5EF4-FFF2-40B4-BE49-F238E27FC236}">
                <a16:creationId xmlns:a16="http://schemas.microsoft.com/office/drawing/2014/main" id="{86FD5AA0-CF6F-4B3B-8012-3745025603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C7838A-E8E7-4998-BF34-42A69A52A369}"/>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33436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57CD5-8AC9-42D6-B4B4-AA334ECFC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6C6D07E-7127-43EC-8390-58D5B64DB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A2D785-0ADA-407D-8C42-9CD53C1FE1FE}"/>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5" name="Footer Placeholder 4">
            <a:extLst>
              <a:ext uri="{FF2B5EF4-FFF2-40B4-BE49-F238E27FC236}">
                <a16:creationId xmlns:a16="http://schemas.microsoft.com/office/drawing/2014/main" id="{725F5FDA-D09F-4203-8939-88DD19477BA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709479-622B-40A1-80D4-7F9EC9923405}"/>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084709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1109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0490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3448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095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1968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7762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39597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0359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34A6-2310-46B4-8469-D7CFC276FD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D8DD3C-2341-4DE0-8114-691F0CFF34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8103EEC-0B92-42DA-91A1-F011BB7AB9DD}"/>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5" name="Footer Placeholder 4">
            <a:extLst>
              <a:ext uri="{FF2B5EF4-FFF2-40B4-BE49-F238E27FC236}">
                <a16:creationId xmlns:a16="http://schemas.microsoft.com/office/drawing/2014/main" id="{7348C1C7-0742-40BE-B3D5-1AA174857B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D1C88E-C52D-446B-B64B-95FA5F7C0A6D}"/>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3324417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4375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161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4457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0634-ADB1-4937-8CFB-400C68FA0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0B52C6E-CB7D-4E32-A95D-91D8185A0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F3E7B6-950A-4FA0-9F75-3D6D35F43E25}"/>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5" name="Footer Placeholder 4">
            <a:extLst>
              <a:ext uri="{FF2B5EF4-FFF2-40B4-BE49-F238E27FC236}">
                <a16:creationId xmlns:a16="http://schemas.microsoft.com/office/drawing/2014/main" id="{B66890D2-1A1A-458D-B90F-7160D11F3A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7C3E16-C13D-4CCC-9642-2C597CB47B07}"/>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250915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F34C-67E6-4388-B072-05DDFCE8D4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DBB620F-6D03-4FB4-B553-910615567C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A6D9989-EB7C-4E78-BFE4-FA36DB800B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882F23D-B4AE-486E-9179-3AAD18AF24D5}"/>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6" name="Footer Placeholder 5">
            <a:extLst>
              <a:ext uri="{FF2B5EF4-FFF2-40B4-BE49-F238E27FC236}">
                <a16:creationId xmlns:a16="http://schemas.microsoft.com/office/drawing/2014/main" id="{FEED8CC0-F9AC-47EC-9411-782DF82D96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3809E0-4A4D-448C-9C07-47CDFA3C20C0}"/>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35953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3574-8BA2-4300-B406-3C48859BF6C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B708CF2-ED96-4187-B637-6F8B42697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209E2C-77CC-4B90-95CE-E1C222F50A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49F51D-10FF-4735-B6E2-A96710F5D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7F2CAD-FA8F-45C7-BFDA-32D2336024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90520D6-0271-4F86-8B84-87A00A4A4180}"/>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8" name="Footer Placeholder 7">
            <a:extLst>
              <a:ext uri="{FF2B5EF4-FFF2-40B4-BE49-F238E27FC236}">
                <a16:creationId xmlns:a16="http://schemas.microsoft.com/office/drawing/2014/main" id="{3F2BEB67-5556-468F-B4CE-7D42A0A484E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54C98E-8040-44FE-BC95-48062F9A8EEB}"/>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77482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1C83-9D5F-40F1-80E3-5E669F3DEB7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8CA72AC-D383-4C1C-98DE-33B838EF9E26}"/>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4" name="Footer Placeholder 3">
            <a:extLst>
              <a:ext uri="{FF2B5EF4-FFF2-40B4-BE49-F238E27FC236}">
                <a16:creationId xmlns:a16="http://schemas.microsoft.com/office/drawing/2014/main" id="{247E1F22-B52F-49A2-8B7D-AFD60F7927A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35524C3-25F7-467C-AF58-6E364B195D36}"/>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374665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7C9A6-1423-418E-9B0F-CCF7FA6D7A02}"/>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3" name="Footer Placeholder 2">
            <a:extLst>
              <a:ext uri="{FF2B5EF4-FFF2-40B4-BE49-F238E27FC236}">
                <a16:creationId xmlns:a16="http://schemas.microsoft.com/office/drawing/2014/main" id="{2C6A23C6-DF67-4BB4-9E7F-C7D06BA5EB4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7A6B4F5-E4C3-4518-9959-1F72B6432B1D}"/>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43559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AEC8-9CB8-4C7B-BA08-C267508B3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C774380-BB29-4A20-B8C3-0EAD27C31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6EBEF2-2296-4A9B-8E4A-2C37B45A7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934AB6-1CD8-4D0D-B1D5-02855471C86B}"/>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6" name="Footer Placeholder 5">
            <a:extLst>
              <a:ext uri="{FF2B5EF4-FFF2-40B4-BE49-F238E27FC236}">
                <a16:creationId xmlns:a16="http://schemas.microsoft.com/office/drawing/2014/main" id="{F3BE6D11-ABF2-4959-9596-C04110818F6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23E7C84-C8D2-4771-B60F-28AD5FF6EB14}"/>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66843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45E3-6DF0-487B-9628-E13315F9B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C1FA33C-C506-4EEA-9191-BBB1CA69D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07CCA1B-54CA-4A61-9EEB-2472341C1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34BD0E-752F-478F-A081-39070BD0B98A}"/>
              </a:ext>
            </a:extLst>
          </p:cNvPr>
          <p:cNvSpPr>
            <a:spLocks noGrp="1"/>
          </p:cNvSpPr>
          <p:nvPr>
            <p:ph type="dt" sz="half" idx="10"/>
          </p:nvPr>
        </p:nvSpPr>
        <p:spPr/>
        <p:txBody>
          <a:bodyPr/>
          <a:lstStyle/>
          <a:p>
            <a:fld id="{AD25DF09-97CA-46BC-A182-5B4C2693295B}" type="datetimeFigureOut">
              <a:rPr lang="en-AU" smtClean="0"/>
              <a:t>9/03/2020</a:t>
            </a:fld>
            <a:endParaRPr lang="en-AU"/>
          </a:p>
        </p:txBody>
      </p:sp>
      <p:sp>
        <p:nvSpPr>
          <p:cNvPr id="6" name="Footer Placeholder 5">
            <a:extLst>
              <a:ext uri="{FF2B5EF4-FFF2-40B4-BE49-F238E27FC236}">
                <a16:creationId xmlns:a16="http://schemas.microsoft.com/office/drawing/2014/main" id="{156AD372-A502-4653-8F65-E72A8BA0BE1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BE9DB07-E2EB-450D-9A18-92B0CD7A5CAD}"/>
              </a:ext>
            </a:extLst>
          </p:cNvPr>
          <p:cNvSpPr>
            <a:spLocks noGrp="1"/>
          </p:cNvSpPr>
          <p:nvPr>
            <p:ph type="sldNum" sz="quarter" idx="12"/>
          </p:nvPr>
        </p:nvSpPr>
        <p:spPr/>
        <p:txBody>
          <a:bodyPr/>
          <a:lstStyle/>
          <a:p>
            <a:fld id="{C5475370-EAF2-49E9-A336-3FD5CE14AAAF}" type="slidenum">
              <a:rPr lang="en-AU" smtClean="0"/>
              <a:t>‹#›</a:t>
            </a:fld>
            <a:endParaRPr lang="en-AU"/>
          </a:p>
        </p:txBody>
      </p:sp>
    </p:spTree>
    <p:extLst>
      <p:ext uri="{BB962C8B-B14F-4D97-AF65-F5344CB8AC3E}">
        <p14:creationId xmlns:p14="http://schemas.microsoft.com/office/powerpoint/2010/main" val="55357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77ECF-6F23-4D9D-9644-7A081BD3F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50AEC5-F25B-4C36-A071-4271891EA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8F6398-9872-43D6-8A4F-2F12AE378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DF09-97CA-46BC-A182-5B4C2693295B}" type="datetimeFigureOut">
              <a:rPr lang="en-AU" smtClean="0"/>
              <a:t>9/03/2020</a:t>
            </a:fld>
            <a:endParaRPr lang="en-AU"/>
          </a:p>
        </p:txBody>
      </p:sp>
      <p:sp>
        <p:nvSpPr>
          <p:cNvPr id="5" name="Footer Placeholder 4">
            <a:extLst>
              <a:ext uri="{FF2B5EF4-FFF2-40B4-BE49-F238E27FC236}">
                <a16:creationId xmlns:a16="http://schemas.microsoft.com/office/drawing/2014/main" id="{EFDB3AC1-F2CF-460F-8FCE-B819A56AC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A100B12-BF26-4C82-B4E9-670B5E90D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75370-EAF2-49E9-A336-3FD5CE14AAAF}" type="slidenum">
              <a:rPr lang="en-AU" smtClean="0"/>
              <a:t>‹#›</a:t>
            </a:fld>
            <a:endParaRPr lang="en-AU"/>
          </a:p>
        </p:txBody>
      </p:sp>
    </p:spTree>
    <p:extLst>
      <p:ext uri="{BB962C8B-B14F-4D97-AF65-F5344CB8AC3E}">
        <p14:creationId xmlns:p14="http://schemas.microsoft.com/office/powerpoint/2010/main" val="201775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5325974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9794-9C2A-4DFB-BB38-14731C15D9AA}"/>
              </a:ext>
            </a:extLst>
          </p:cNvPr>
          <p:cNvSpPr>
            <a:spLocks noGrp="1"/>
          </p:cNvSpPr>
          <p:nvPr>
            <p:ph type="ctrTitle"/>
          </p:nvPr>
        </p:nvSpPr>
        <p:spPr>
          <a:xfrm>
            <a:off x="713232" y="448055"/>
            <a:ext cx="3352800" cy="519875"/>
          </a:xfrm>
        </p:spPr>
        <p:txBody>
          <a:bodyPr>
            <a:normAutofit/>
          </a:bodyPr>
          <a:lstStyle/>
          <a:p>
            <a:pPr algn="l"/>
            <a:r>
              <a:rPr lang="en-US" sz="2800" dirty="0">
                <a:solidFill>
                  <a:schemeClr val="bg1"/>
                </a:solidFill>
              </a:rPr>
              <a:t>William – Persona</a:t>
            </a:r>
            <a:endParaRPr lang="en-AU" sz="2800" dirty="0">
              <a:solidFill>
                <a:schemeClr val="bg1"/>
              </a:solidFill>
            </a:endParaRPr>
          </a:p>
        </p:txBody>
      </p:sp>
      <p:sp>
        <p:nvSpPr>
          <p:cNvPr id="3" name="Subtitle 2">
            <a:extLst>
              <a:ext uri="{FF2B5EF4-FFF2-40B4-BE49-F238E27FC236}">
                <a16:creationId xmlns:a16="http://schemas.microsoft.com/office/drawing/2014/main" id="{F0C83BFF-0020-4DC9-A875-C8BD9F7728E2}"/>
              </a:ext>
            </a:extLst>
          </p:cNvPr>
          <p:cNvSpPr>
            <a:spLocks noGrp="1"/>
          </p:cNvSpPr>
          <p:nvPr>
            <p:ph type="subTitle" idx="1"/>
          </p:nvPr>
        </p:nvSpPr>
        <p:spPr>
          <a:xfrm>
            <a:off x="728472" y="3688043"/>
            <a:ext cx="3005328" cy="1983915"/>
          </a:xfrm>
          <a:noFill/>
        </p:spPr>
        <p:txBody>
          <a:bodyPr>
            <a:normAutofit/>
          </a:bodyPr>
          <a:lstStyle/>
          <a:p>
            <a:pPr algn="l"/>
            <a:r>
              <a:rPr lang="en-US" sz="1800" dirty="0"/>
              <a:t>Basic Attributes</a:t>
            </a:r>
          </a:p>
          <a:p>
            <a:pPr marL="742950" lvl="1" indent="-285750" algn="l">
              <a:buFont typeface="Arial" panose="020B0604020202020204" pitchFamily="34" charset="0"/>
              <a:buChar char="•"/>
            </a:pPr>
            <a:r>
              <a:rPr lang="en-US" sz="1600" dirty="0"/>
              <a:t>19</a:t>
            </a:r>
          </a:p>
          <a:p>
            <a:pPr marL="742950" lvl="1" indent="-285750" algn="l">
              <a:buFont typeface="Arial" panose="020B0604020202020204" pitchFamily="34" charset="0"/>
              <a:buChar char="•"/>
            </a:pPr>
            <a:r>
              <a:rPr lang="en-US" sz="1600" dirty="0"/>
              <a:t>Male</a:t>
            </a:r>
          </a:p>
          <a:p>
            <a:pPr marL="742950" lvl="1" indent="-285750" algn="l">
              <a:buFont typeface="Arial" panose="020B0604020202020204" pitchFamily="34" charset="0"/>
              <a:buChar char="•"/>
            </a:pPr>
            <a:r>
              <a:rPr lang="en-US" sz="1600" dirty="0"/>
              <a:t>Student/no job</a:t>
            </a:r>
          </a:p>
          <a:p>
            <a:pPr marL="742950" lvl="1" indent="-285750" algn="l">
              <a:buFont typeface="Arial" panose="020B0604020202020204" pitchFamily="34" charset="0"/>
              <a:buChar char="•"/>
            </a:pPr>
            <a:r>
              <a:rPr lang="en-US" sz="1600" dirty="0"/>
              <a:t>PC &amp; PlayStation</a:t>
            </a:r>
          </a:p>
          <a:p>
            <a:pPr marL="742950" lvl="1" indent="-285750" algn="l">
              <a:buFont typeface="Arial" panose="020B0604020202020204" pitchFamily="34" charset="0"/>
              <a:buChar char="•"/>
            </a:pPr>
            <a:r>
              <a:rPr lang="en-US" sz="1600" dirty="0"/>
              <a:t>Australia</a:t>
            </a:r>
          </a:p>
        </p:txBody>
      </p:sp>
      <p:sp>
        <p:nvSpPr>
          <p:cNvPr id="10" name="Subtitle 2">
            <a:extLst>
              <a:ext uri="{FF2B5EF4-FFF2-40B4-BE49-F238E27FC236}">
                <a16:creationId xmlns:a16="http://schemas.microsoft.com/office/drawing/2014/main" id="{12A84B9A-386E-41AC-90BD-56BA45452518}"/>
              </a:ext>
            </a:extLst>
          </p:cNvPr>
          <p:cNvSpPr txBox="1">
            <a:spLocks/>
          </p:cNvSpPr>
          <p:nvPr/>
        </p:nvSpPr>
        <p:spPr>
          <a:xfrm>
            <a:off x="3749038" y="3688044"/>
            <a:ext cx="3352799" cy="273071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Behaviour</a:t>
            </a:r>
          </a:p>
          <a:p>
            <a:pPr marL="742950" lvl="1" indent="-285750" algn="l">
              <a:buFont typeface="Arial" panose="020B0604020202020204" pitchFamily="34" charset="0"/>
              <a:buChar char="•"/>
            </a:pPr>
            <a:r>
              <a:rPr lang="en-US" sz="1600" dirty="0"/>
              <a:t>Buys games on sale to play later</a:t>
            </a:r>
          </a:p>
          <a:p>
            <a:pPr marL="742950" lvl="1" indent="-285750" algn="l">
              <a:buFont typeface="Arial" panose="020B0604020202020204" pitchFamily="34" charset="0"/>
              <a:buChar char="•"/>
            </a:pPr>
            <a:r>
              <a:rPr lang="en-US" sz="1600" dirty="0"/>
              <a:t>Buys online and in store (Steam, PlayStation Store, physical)</a:t>
            </a:r>
          </a:p>
          <a:p>
            <a:pPr marL="742950" lvl="1" indent="-285750" algn="l">
              <a:buFont typeface="Arial" panose="020B0604020202020204" pitchFamily="34" charset="0"/>
              <a:buChar char="•"/>
            </a:pPr>
            <a:r>
              <a:rPr lang="en-US" sz="1600" dirty="0"/>
              <a:t>Gets friends to play co-op together</a:t>
            </a:r>
          </a:p>
          <a:p>
            <a:pPr marL="742950" lvl="1" indent="-285750" algn="l">
              <a:buFont typeface="Arial" panose="020B0604020202020204" pitchFamily="34" charset="0"/>
              <a:buChar char="•"/>
            </a:pPr>
            <a:r>
              <a:rPr lang="en-US" sz="1600" dirty="0"/>
              <a:t>Stays up late playing games</a:t>
            </a:r>
          </a:p>
        </p:txBody>
      </p:sp>
      <p:sp>
        <p:nvSpPr>
          <p:cNvPr id="11" name="Subtitle 2">
            <a:extLst>
              <a:ext uri="{FF2B5EF4-FFF2-40B4-BE49-F238E27FC236}">
                <a16:creationId xmlns:a16="http://schemas.microsoft.com/office/drawing/2014/main" id="{063E199A-1775-4CEF-A69D-AD4382DA933D}"/>
              </a:ext>
            </a:extLst>
          </p:cNvPr>
          <p:cNvSpPr txBox="1">
            <a:spLocks/>
          </p:cNvSpPr>
          <p:nvPr/>
        </p:nvSpPr>
        <p:spPr>
          <a:xfrm>
            <a:off x="7665719" y="439244"/>
            <a:ext cx="4267202" cy="295432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Needs, Goals, &amp; Motivations</a:t>
            </a:r>
          </a:p>
          <a:p>
            <a:pPr algn="l"/>
            <a:r>
              <a:rPr lang="en-US" sz="1400" dirty="0"/>
              <a:t>Wants:</a:t>
            </a:r>
          </a:p>
          <a:p>
            <a:pPr marL="742950" lvl="1" indent="-285750" algn="l">
              <a:buFont typeface="Arial" panose="020B0604020202020204" pitchFamily="34" charset="0"/>
              <a:buChar char="•"/>
            </a:pPr>
            <a:r>
              <a:rPr lang="en-US" sz="1400" dirty="0"/>
              <a:t>Good time for money – long or rich experience for more money,  short games for less</a:t>
            </a:r>
          </a:p>
          <a:p>
            <a:pPr marL="742950" lvl="1" indent="-285750" algn="l">
              <a:buFont typeface="Arial" panose="020B0604020202020204" pitchFamily="34" charset="0"/>
              <a:buChar char="•"/>
            </a:pPr>
            <a:r>
              <a:rPr lang="en-US" sz="1400" dirty="0"/>
              <a:t>Co-op fun – working together and messing around</a:t>
            </a:r>
          </a:p>
          <a:p>
            <a:pPr marL="742950" lvl="1" indent="-285750" algn="l">
              <a:buFont typeface="Arial" panose="020B0604020202020204" pitchFamily="34" charset="0"/>
              <a:buChar char="•"/>
            </a:pPr>
            <a:r>
              <a:rPr lang="en-US" sz="1400" dirty="0"/>
              <a:t>Full immersion – game world is believable</a:t>
            </a:r>
          </a:p>
          <a:p>
            <a:pPr marL="742950" lvl="1" indent="-285750" algn="l">
              <a:buFont typeface="Arial" panose="020B0604020202020204" pitchFamily="34" charset="0"/>
              <a:buChar char="•"/>
            </a:pPr>
            <a:r>
              <a:rPr lang="en-US" sz="1400" dirty="0"/>
              <a:t>Many ways to play – diverse skill trees, multiple approaches to situations, many viable win methods</a:t>
            </a:r>
          </a:p>
          <a:p>
            <a:pPr marL="742950" lvl="1" indent="-285750" algn="l">
              <a:buFont typeface="Arial" panose="020B0604020202020204" pitchFamily="34" charset="0"/>
              <a:buChar char="•"/>
            </a:pPr>
            <a:r>
              <a:rPr lang="en-US" sz="1400" dirty="0"/>
              <a:t>Growth – can see improvement at game</a:t>
            </a:r>
          </a:p>
          <a:p>
            <a:pPr marL="742950" lvl="1" indent="-285750" algn="l">
              <a:buFont typeface="Arial" panose="020B0604020202020204" pitchFamily="34" charset="0"/>
              <a:buChar char="•"/>
            </a:pPr>
            <a:endParaRPr lang="en-US" sz="1400" dirty="0"/>
          </a:p>
          <a:p>
            <a:pPr marL="742950" lvl="1" indent="-285750" algn="l">
              <a:buFont typeface="Arial" panose="020B0604020202020204" pitchFamily="34" charset="0"/>
              <a:buChar char="•"/>
            </a:pPr>
            <a:endParaRPr lang="en-US" sz="1400" dirty="0"/>
          </a:p>
        </p:txBody>
      </p:sp>
      <p:sp>
        <p:nvSpPr>
          <p:cNvPr id="13" name="Subtitle 2">
            <a:extLst>
              <a:ext uri="{FF2B5EF4-FFF2-40B4-BE49-F238E27FC236}">
                <a16:creationId xmlns:a16="http://schemas.microsoft.com/office/drawing/2014/main" id="{0FD91877-6F48-4E91-9EA6-970B80B4157D}"/>
              </a:ext>
            </a:extLst>
          </p:cNvPr>
          <p:cNvSpPr txBox="1">
            <a:spLocks/>
          </p:cNvSpPr>
          <p:nvPr/>
        </p:nvSpPr>
        <p:spPr>
          <a:xfrm>
            <a:off x="7665719" y="3693284"/>
            <a:ext cx="3564256" cy="272547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Frustrations</a:t>
            </a:r>
          </a:p>
          <a:p>
            <a:pPr marL="742950" lvl="1" indent="-285750" algn="l">
              <a:buFont typeface="Arial" panose="020B0604020202020204" pitchFamily="34" charset="0"/>
              <a:buChar char="•"/>
            </a:pPr>
            <a:r>
              <a:rPr lang="en-US" sz="1600" dirty="0"/>
              <a:t>Grinding – sees it as a waste of time for fake virtual items</a:t>
            </a:r>
          </a:p>
          <a:p>
            <a:pPr marL="742950" lvl="1" indent="-285750" algn="l">
              <a:buFont typeface="Arial" panose="020B0604020202020204" pitchFamily="34" charset="0"/>
              <a:buChar char="•"/>
            </a:pPr>
            <a:r>
              <a:rPr lang="en-US" sz="1600" dirty="0"/>
              <a:t>Too slow paced – big gaps between interesting things happening</a:t>
            </a:r>
          </a:p>
          <a:p>
            <a:pPr marL="742950" lvl="1" indent="-285750" algn="l">
              <a:buFont typeface="Arial" panose="020B0604020202020204" pitchFamily="34" charset="0"/>
              <a:buChar char="•"/>
            </a:pPr>
            <a:r>
              <a:rPr lang="en-US" sz="1600" dirty="0"/>
              <a:t>Overly competitive games – people getting angry at each other and games that don’t need to be competitive</a:t>
            </a:r>
          </a:p>
        </p:txBody>
      </p:sp>
      <p:pic>
        <p:nvPicPr>
          <p:cNvPr id="9" name="Picture 8">
            <a:extLst>
              <a:ext uri="{FF2B5EF4-FFF2-40B4-BE49-F238E27FC236}">
                <a16:creationId xmlns:a16="http://schemas.microsoft.com/office/drawing/2014/main" id="{4049D204-54D2-4CF7-8586-0605B6970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273" y="1146716"/>
            <a:ext cx="1540727" cy="15407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a:extLst>
              <a:ext uri="{FF2B5EF4-FFF2-40B4-BE49-F238E27FC236}">
                <a16:creationId xmlns:a16="http://schemas.microsoft.com/office/drawing/2014/main" id="{00FB64C7-60A1-4E5C-8F87-99A7FCC00703}"/>
              </a:ext>
            </a:extLst>
          </p:cNvPr>
          <p:cNvSpPr txBox="1"/>
          <p:nvPr/>
        </p:nvSpPr>
        <p:spPr>
          <a:xfrm>
            <a:off x="3749039" y="439244"/>
            <a:ext cx="3419857" cy="3385542"/>
          </a:xfrm>
          <a:prstGeom prst="rect">
            <a:avLst/>
          </a:prstGeom>
          <a:noFill/>
        </p:spPr>
        <p:txBody>
          <a:bodyPr wrap="square" rtlCol="0">
            <a:spAutoFit/>
          </a:bodyPr>
          <a:lstStyle/>
          <a:p>
            <a:r>
              <a:rPr lang="en-AU" dirty="0"/>
              <a:t>Description</a:t>
            </a:r>
          </a:p>
          <a:p>
            <a:r>
              <a:rPr lang="en-AU" sz="1400" dirty="0"/>
              <a:t>William has been gaming his entire life and plays all types of games, with open world being his favourite genre. Usually buys games on sale due to the huge backlog of unplayed games. He dedicates himself to one single player game at a time to clear the backlog.</a:t>
            </a:r>
          </a:p>
          <a:p>
            <a:endParaRPr lang="en-AU" sz="1400" dirty="0"/>
          </a:p>
          <a:p>
            <a:r>
              <a:rPr lang="en-AU" sz="1400" dirty="0"/>
              <a:t>When not playing his solo game he plays many multiplayer games with friends, ranging from co-op survival to competitive shooters.</a:t>
            </a:r>
          </a:p>
          <a:p>
            <a:endParaRPr lang="en-AU" sz="1400" dirty="0"/>
          </a:p>
          <a:p>
            <a:endParaRPr lang="en-AU" sz="1400" dirty="0"/>
          </a:p>
        </p:txBody>
      </p:sp>
    </p:spTree>
    <p:extLst>
      <p:ext uri="{BB962C8B-B14F-4D97-AF65-F5344CB8AC3E}">
        <p14:creationId xmlns:p14="http://schemas.microsoft.com/office/powerpoint/2010/main" val="323350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E0B2"/>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13232" y="448055"/>
            <a:ext cx="3352800" cy="5198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Font typeface="Calibri"/>
              <a:buNone/>
            </a:pPr>
            <a:r>
              <a:rPr lang="en-US" sz="2800">
                <a:solidFill>
                  <a:schemeClr val="lt1"/>
                </a:solidFill>
              </a:rPr>
              <a:t>Royd – Persona</a:t>
            </a:r>
            <a:endParaRPr sz="2800">
              <a:solidFill>
                <a:schemeClr val="lt1"/>
              </a:solidFill>
            </a:endParaRPr>
          </a:p>
        </p:txBody>
      </p:sp>
      <p:sp>
        <p:nvSpPr>
          <p:cNvPr id="85" name="Google Shape;85;p13"/>
          <p:cNvSpPr txBox="1">
            <a:spLocks noGrp="1"/>
          </p:cNvSpPr>
          <p:nvPr>
            <p:ph type="subTitle" idx="1"/>
          </p:nvPr>
        </p:nvSpPr>
        <p:spPr>
          <a:xfrm>
            <a:off x="703780" y="3688044"/>
            <a:ext cx="3005328" cy="24776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dirty="0"/>
              <a:t>Basic Attributes</a:t>
            </a:r>
            <a:endParaRPr dirty="0"/>
          </a:p>
          <a:p>
            <a:pPr marL="742950" lvl="1" indent="-285750" algn="l" rtl="0">
              <a:lnSpc>
                <a:spcPct val="90000"/>
              </a:lnSpc>
              <a:spcBef>
                <a:spcPts val="500"/>
              </a:spcBef>
              <a:spcAft>
                <a:spcPts val="0"/>
              </a:spcAft>
              <a:buClr>
                <a:schemeClr val="dk1"/>
              </a:buClr>
              <a:buSzPts val="1400"/>
              <a:buFont typeface="Arial"/>
              <a:buChar char="•"/>
            </a:pPr>
            <a:r>
              <a:rPr lang="en-US" sz="1600" dirty="0"/>
              <a:t>18</a:t>
            </a:r>
            <a:endParaRPr sz="1600" dirty="0"/>
          </a:p>
          <a:p>
            <a:pPr marL="742950" lvl="1" indent="-285750" algn="l" rtl="0">
              <a:lnSpc>
                <a:spcPct val="90000"/>
              </a:lnSpc>
              <a:spcBef>
                <a:spcPts val="500"/>
              </a:spcBef>
              <a:spcAft>
                <a:spcPts val="0"/>
              </a:spcAft>
              <a:buClr>
                <a:schemeClr val="dk1"/>
              </a:buClr>
              <a:buSzPts val="1400"/>
              <a:buFont typeface="Arial"/>
              <a:buChar char="•"/>
            </a:pPr>
            <a:r>
              <a:rPr lang="en-US" sz="1600" dirty="0"/>
              <a:t>Male</a:t>
            </a:r>
            <a:endParaRPr sz="1600" dirty="0"/>
          </a:p>
          <a:p>
            <a:pPr marL="742950" lvl="1" indent="-285750" algn="l" rtl="0">
              <a:lnSpc>
                <a:spcPct val="90000"/>
              </a:lnSpc>
              <a:spcBef>
                <a:spcPts val="500"/>
              </a:spcBef>
              <a:spcAft>
                <a:spcPts val="0"/>
              </a:spcAft>
              <a:buClr>
                <a:schemeClr val="dk1"/>
              </a:buClr>
              <a:buSzPts val="1400"/>
              <a:buFont typeface="Arial"/>
              <a:buChar char="•"/>
            </a:pPr>
            <a:r>
              <a:rPr lang="en-US" sz="1600" dirty="0"/>
              <a:t>Student/unemployed</a:t>
            </a:r>
            <a:endParaRPr sz="1600" dirty="0"/>
          </a:p>
          <a:p>
            <a:pPr marL="742950" lvl="1" indent="-285750" algn="l" rtl="0">
              <a:lnSpc>
                <a:spcPct val="90000"/>
              </a:lnSpc>
              <a:spcBef>
                <a:spcPts val="500"/>
              </a:spcBef>
              <a:spcAft>
                <a:spcPts val="0"/>
              </a:spcAft>
              <a:buClr>
                <a:schemeClr val="dk1"/>
              </a:buClr>
              <a:buSzPts val="1400"/>
              <a:buFont typeface="Arial"/>
              <a:buChar char="•"/>
            </a:pPr>
            <a:r>
              <a:rPr lang="en-US" sz="1600" dirty="0"/>
              <a:t>Laptop</a:t>
            </a:r>
            <a:endParaRPr sz="1600" dirty="0"/>
          </a:p>
          <a:p>
            <a:pPr marL="742950" lvl="1" indent="-285750" algn="l" rtl="0">
              <a:lnSpc>
                <a:spcPct val="90000"/>
              </a:lnSpc>
              <a:spcBef>
                <a:spcPts val="500"/>
              </a:spcBef>
              <a:spcAft>
                <a:spcPts val="0"/>
              </a:spcAft>
              <a:buClr>
                <a:schemeClr val="dk1"/>
              </a:buClr>
              <a:buSzPts val="1400"/>
              <a:buFont typeface="Arial"/>
              <a:buChar char="•"/>
            </a:pPr>
            <a:r>
              <a:rPr lang="en-US" sz="1600" dirty="0"/>
              <a:t>Australia</a:t>
            </a:r>
            <a:endParaRPr sz="1600" dirty="0"/>
          </a:p>
        </p:txBody>
      </p:sp>
      <p:sp>
        <p:nvSpPr>
          <p:cNvPr id="86" name="Google Shape;86;p13"/>
          <p:cNvSpPr txBox="1"/>
          <p:nvPr/>
        </p:nvSpPr>
        <p:spPr>
          <a:xfrm>
            <a:off x="3749039" y="3688044"/>
            <a:ext cx="3005328" cy="27219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8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Behaviour</a:t>
            </a:r>
            <a:endParaRPr kumimoji="0" sz="1400" b="0" i="0" u="none" strike="noStrike" kern="0" cap="none" spc="0" normalizeH="0" baseline="0" noProof="0" dirty="0">
              <a:ln>
                <a:noFill/>
              </a:ln>
              <a:solidFill>
                <a:srgbClr val="000000"/>
              </a:solidFill>
              <a:effectLst/>
              <a:highlight>
                <a:srgbClr val="C0C0C0"/>
              </a:highlight>
              <a:uLnTx/>
              <a:uFillTx/>
              <a:latin typeface="Calibri"/>
              <a:ea typeface="Calibri"/>
              <a:cs typeface="Calibri"/>
              <a:sym typeface="Calibri"/>
            </a:endParaRPr>
          </a:p>
          <a:p>
            <a:pPr marL="742950" marR="0" lvl="1" indent="-285750" algn="l" defTabSz="914400" rtl="0" eaLnBrk="1" fontAlgn="auto" latinLnBrk="0" hangingPunct="1">
              <a:lnSpc>
                <a:spcPct val="8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Buys games when friends are playing</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8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Does not buy triple A titles as they are too much of an investment time &amp; money</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8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Plays League of Legends and purchases in game currency (Riot Points)</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7" name="Google Shape;87;p13"/>
          <p:cNvSpPr txBox="1"/>
          <p:nvPr/>
        </p:nvSpPr>
        <p:spPr>
          <a:xfrm>
            <a:off x="7665719" y="439244"/>
            <a:ext cx="4267202" cy="295432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Needs, Goals, &amp; Motivations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90000"/>
              </a:lnSpc>
              <a:spcBef>
                <a:spcPts val="100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Wants:</a:t>
            </a:r>
            <a:endParaRPr kumimoji="0" sz="1600" b="0" i="0" u="none" strike="noStrike" kern="0" cap="none" spc="0" normalizeH="0" baseline="0" noProof="0" dirty="0">
              <a:ln>
                <a:noFill/>
              </a:ln>
              <a:solidFill>
                <a:srgbClr val="000000"/>
              </a:solidFill>
              <a:effectLst/>
              <a:highlight>
                <a:srgbClr val="C0C0C0"/>
              </a:highligh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Replayability</a:t>
            </a: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 - needs to get lots of time out of his money</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Multiplayer - likes playing with friends more than playing alone</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Competitive - wants to compare himself to others and to rise to the top</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Skill Development - wants to see himself get better at the game</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196850" algn="l" defTabSz="914400" rtl="0" eaLnBrk="1" fontAlgn="auto" latinLnBrk="0" hangingPunct="1">
              <a:lnSpc>
                <a:spcPct val="90000"/>
              </a:lnSpc>
              <a:spcBef>
                <a:spcPts val="50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196850" algn="l" defTabSz="914400" rtl="0" eaLnBrk="1" fontAlgn="auto" latinLnBrk="0" hangingPunct="1">
              <a:lnSpc>
                <a:spcPct val="90000"/>
              </a:lnSpc>
              <a:spcBef>
                <a:spcPts val="50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8" name="Google Shape;88;p13"/>
          <p:cNvSpPr txBox="1"/>
          <p:nvPr/>
        </p:nvSpPr>
        <p:spPr>
          <a:xfrm>
            <a:off x="7665718" y="3693284"/>
            <a:ext cx="4067369" cy="272547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Frustrations</a:t>
            </a:r>
            <a:endParaRPr kumimoji="0" sz="1400" b="0" i="0" u="none" strike="noStrike" kern="0" cap="none" spc="0" normalizeH="0" baseline="0" noProof="0" dirty="0">
              <a:ln>
                <a:noFill/>
              </a:ln>
              <a:solidFill>
                <a:srgbClr val="000000"/>
              </a:solidFill>
              <a:effectLst/>
              <a:highlight>
                <a:srgbClr val="C0C0C0"/>
              </a:highligh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Too complex - lots of systems that take a long time to get into</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Game rushes you - wants to play at his own pace</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High ping - playing with more than 20 ping</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Not good - being bad at a game</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742950" marR="0" lvl="1" indent="-285750" algn="l" defTabSz="914400" rtl="0" eaLnBrk="1" fontAlgn="auto" latinLnBrk="0" hangingPunct="1">
              <a:lnSpc>
                <a:spcPct val="90000"/>
              </a:lnSpc>
              <a:spcBef>
                <a:spcPts val="500"/>
              </a:spcBef>
              <a:spcAft>
                <a:spcPts val="0"/>
              </a:spcAft>
              <a:buClr>
                <a:srgbClr val="000000"/>
              </a:buClr>
              <a:buSzPts val="1400"/>
              <a:buFont typeface="Calibri"/>
              <a:buChar char="•"/>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Bad </a:t>
            </a:r>
            <a:r>
              <a:rPr kumimoji="0" lang="en-US" sz="1600" b="0" i="0" u="none" strike="noStrike" kern="0" cap="none" spc="0" normalizeH="0" baseline="0" noProof="0" dirty="0" err="1">
                <a:ln>
                  <a:noFill/>
                </a:ln>
                <a:solidFill>
                  <a:srgbClr val="000000"/>
                </a:solidFill>
                <a:effectLst/>
                <a:uLnTx/>
                <a:uFillTx/>
                <a:latin typeface="Calibri"/>
                <a:ea typeface="Calibri"/>
                <a:cs typeface="Calibri"/>
                <a:sym typeface="Calibri"/>
              </a:rPr>
              <a:t>netcode</a:t>
            </a: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 - doesn’t like the game</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89" name="Google Shape;89;p13"/>
          <p:cNvPicPr preferRelativeResize="0"/>
          <p:nvPr/>
        </p:nvPicPr>
        <p:blipFill rotWithShape="1">
          <a:blip r:embed="rId3">
            <a:alphaModFix/>
          </a:blip>
          <a:srcRect t="806" b="806"/>
          <a:stretch/>
        </p:blipFill>
        <p:spPr>
          <a:xfrm>
            <a:off x="1126273" y="1146716"/>
            <a:ext cx="1540800" cy="15408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90" name="Google Shape;90;p13"/>
          <p:cNvSpPr txBox="1"/>
          <p:nvPr/>
        </p:nvSpPr>
        <p:spPr>
          <a:xfrm>
            <a:off x="3749039" y="439244"/>
            <a:ext cx="3419857" cy="338554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Description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Royd enjoys competitive games, and invests a lot of time into them. This is especially the case when playing with friends, and he usually avoids single-player games all together. </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He plays less video games recently, and mainly sticks to MOBAs and co-op sandbox survival games with his close friends.</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B8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9794-9C2A-4DFB-BB38-14731C15D9AA}"/>
              </a:ext>
            </a:extLst>
          </p:cNvPr>
          <p:cNvSpPr>
            <a:spLocks noGrp="1"/>
          </p:cNvSpPr>
          <p:nvPr>
            <p:ph type="ctrTitle"/>
          </p:nvPr>
        </p:nvSpPr>
        <p:spPr>
          <a:xfrm>
            <a:off x="713232" y="448055"/>
            <a:ext cx="3352800" cy="519875"/>
          </a:xfrm>
        </p:spPr>
        <p:txBody>
          <a:bodyPr>
            <a:normAutofit/>
          </a:bodyPr>
          <a:lstStyle/>
          <a:p>
            <a:pPr algn="l"/>
            <a:r>
              <a:rPr lang="en-US" sz="2800" dirty="0">
                <a:solidFill>
                  <a:schemeClr val="bg1"/>
                </a:solidFill>
              </a:rPr>
              <a:t>Brianna – Persona</a:t>
            </a:r>
            <a:endParaRPr lang="en-AU" sz="2800" dirty="0">
              <a:solidFill>
                <a:schemeClr val="bg1"/>
              </a:solidFill>
            </a:endParaRPr>
          </a:p>
        </p:txBody>
      </p:sp>
      <p:sp>
        <p:nvSpPr>
          <p:cNvPr id="3" name="Subtitle 2">
            <a:extLst>
              <a:ext uri="{FF2B5EF4-FFF2-40B4-BE49-F238E27FC236}">
                <a16:creationId xmlns:a16="http://schemas.microsoft.com/office/drawing/2014/main" id="{F0C83BFF-0020-4DC9-A875-C8BD9F7728E2}"/>
              </a:ext>
            </a:extLst>
          </p:cNvPr>
          <p:cNvSpPr>
            <a:spLocks noGrp="1"/>
          </p:cNvSpPr>
          <p:nvPr>
            <p:ph type="subTitle" idx="1"/>
          </p:nvPr>
        </p:nvSpPr>
        <p:spPr>
          <a:xfrm>
            <a:off x="589407" y="3688043"/>
            <a:ext cx="3005328" cy="1983915"/>
          </a:xfrm>
          <a:noFill/>
        </p:spPr>
        <p:txBody>
          <a:bodyPr>
            <a:normAutofit lnSpcReduction="10000"/>
          </a:bodyPr>
          <a:lstStyle/>
          <a:p>
            <a:pPr algn="l"/>
            <a:r>
              <a:rPr lang="en-US" sz="1800" dirty="0"/>
              <a:t>Basic Attributes</a:t>
            </a:r>
          </a:p>
          <a:p>
            <a:pPr marL="742950" lvl="1" indent="-285750" algn="l">
              <a:buFont typeface="Arial" panose="020B0604020202020204" pitchFamily="34" charset="0"/>
              <a:buChar char="•"/>
            </a:pPr>
            <a:r>
              <a:rPr lang="en-US" sz="1600" dirty="0"/>
              <a:t>18</a:t>
            </a:r>
          </a:p>
          <a:p>
            <a:pPr marL="742950" lvl="1" indent="-285750" algn="l">
              <a:buFont typeface="Arial" panose="020B0604020202020204" pitchFamily="34" charset="0"/>
              <a:buChar char="•"/>
            </a:pPr>
            <a:r>
              <a:rPr lang="en-US" sz="1600" dirty="0"/>
              <a:t>Female</a:t>
            </a:r>
          </a:p>
          <a:p>
            <a:pPr marL="742950" lvl="1" indent="-285750" algn="l">
              <a:buFont typeface="Arial" panose="020B0604020202020204" pitchFamily="34" charset="0"/>
              <a:buChar char="•"/>
            </a:pPr>
            <a:r>
              <a:rPr lang="en-US" sz="1600" dirty="0"/>
              <a:t>Student</a:t>
            </a:r>
          </a:p>
          <a:p>
            <a:pPr marL="742950" lvl="1" indent="-285750" algn="l">
              <a:buFont typeface="Arial" panose="020B0604020202020204" pitchFamily="34" charset="0"/>
              <a:buChar char="•"/>
            </a:pPr>
            <a:r>
              <a:rPr lang="en-US" sz="1600" dirty="0"/>
              <a:t>Retail Worker</a:t>
            </a:r>
          </a:p>
          <a:p>
            <a:pPr marL="742950" lvl="1" indent="-285750" algn="l">
              <a:buFont typeface="Arial" panose="020B0604020202020204" pitchFamily="34" charset="0"/>
              <a:buChar char="•"/>
            </a:pPr>
            <a:r>
              <a:rPr lang="en-US" sz="1600" dirty="0"/>
              <a:t>PlayStation, Xbox, laptop</a:t>
            </a:r>
          </a:p>
          <a:p>
            <a:pPr marL="742950" lvl="1" indent="-285750" algn="l">
              <a:buFont typeface="Arial" panose="020B0604020202020204" pitchFamily="34" charset="0"/>
              <a:buChar char="•"/>
            </a:pPr>
            <a:r>
              <a:rPr lang="en-US" sz="1600" dirty="0"/>
              <a:t>Australia</a:t>
            </a:r>
          </a:p>
        </p:txBody>
      </p:sp>
      <p:sp>
        <p:nvSpPr>
          <p:cNvPr id="10" name="Subtitle 2">
            <a:extLst>
              <a:ext uri="{FF2B5EF4-FFF2-40B4-BE49-F238E27FC236}">
                <a16:creationId xmlns:a16="http://schemas.microsoft.com/office/drawing/2014/main" id="{12A84B9A-386E-41AC-90BD-56BA45452518}"/>
              </a:ext>
            </a:extLst>
          </p:cNvPr>
          <p:cNvSpPr txBox="1">
            <a:spLocks/>
          </p:cNvSpPr>
          <p:nvPr/>
        </p:nvSpPr>
        <p:spPr>
          <a:xfrm>
            <a:off x="3749039" y="3688044"/>
            <a:ext cx="3137536" cy="2721901"/>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Behaviour</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Plays game infrequently but will buy one if cheap</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Will play games to procrastinate and loses track of time</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Likes RPGs but goes for free ones because little free time</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Subtitle 2">
            <a:extLst>
              <a:ext uri="{FF2B5EF4-FFF2-40B4-BE49-F238E27FC236}">
                <a16:creationId xmlns:a16="http://schemas.microsoft.com/office/drawing/2014/main" id="{063E199A-1775-4CEF-A69D-AD4382DA933D}"/>
              </a:ext>
            </a:extLst>
          </p:cNvPr>
          <p:cNvSpPr txBox="1">
            <a:spLocks/>
          </p:cNvSpPr>
          <p:nvPr/>
        </p:nvSpPr>
        <p:spPr>
          <a:xfrm>
            <a:off x="7665719" y="439244"/>
            <a:ext cx="4267202" cy="295432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Needs, Goals, &amp; Motivations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Wants: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Co-op games – would rather play a party game with a group of friends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Nostalgia – likes games from when she was younger</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Trusted opinion – if a game is recommended enough, she’ll get it</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Gameplay &amp; story – likes a compelling experience regardless of graphics/aesthetic</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Subtitle 2">
            <a:extLst>
              <a:ext uri="{FF2B5EF4-FFF2-40B4-BE49-F238E27FC236}">
                <a16:creationId xmlns:a16="http://schemas.microsoft.com/office/drawing/2014/main" id="{0FD91877-6F48-4E91-9EA6-970B80B4157D}"/>
              </a:ext>
            </a:extLst>
          </p:cNvPr>
          <p:cNvSpPr txBox="1">
            <a:spLocks/>
          </p:cNvSpPr>
          <p:nvPr/>
        </p:nvSpPr>
        <p:spPr>
          <a:xfrm>
            <a:off x="7665719" y="3693284"/>
            <a:ext cx="3792856" cy="272547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Frustrations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Doesn’t like having to sink a lot of time into a game due to schedule</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Unclear instructions and unintuitive puzzles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Losing lots of progress because of infrequent saves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People taking games too seriously</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049D204-54D2-4CF7-8586-0605B6970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273" y="1146716"/>
            <a:ext cx="1540727" cy="15407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a:extLst>
              <a:ext uri="{FF2B5EF4-FFF2-40B4-BE49-F238E27FC236}">
                <a16:creationId xmlns:a16="http://schemas.microsoft.com/office/drawing/2014/main" id="{00FB64C7-60A1-4E5C-8F87-99A7FCC00703}"/>
              </a:ext>
            </a:extLst>
          </p:cNvPr>
          <p:cNvSpPr txBox="1"/>
          <p:nvPr/>
        </p:nvSpPr>
        <p:spPr>
          <a:xfrm>
            <a:off x="3749039" y="439244"/>
            <a:ext cx="3419857" cy="28315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Brianna was an avid gamer before not having enough time to commit to much. Now she prefers short, engaging experiences that she can fit in her schedule.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Even though she doesn’t have the time to play many games, she still likes to talk about them with friends and watch in depth analyses.</a:t>
            </a:r>
          </a:p>
        </p:txBody>
      </p:sp>
    </p:spTree>
    <p:extLst>
      <p:ext uri="{BB962C8B-B14F-4D97-AF65-F5344CB8AC3E}">
        <p14:creationId xmlns:p14="http://schemas.microsoft.com/office/powerpoint/2010/main" val="254954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636</Words>
  <Application>Microsoft Office PowerPoint</Application>
  <PresentationFormat>Widescreen</PresentationFormat>
  <Paragraphs>81</Paragraphs>
  <Slides>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1_Office Theme</vt:lpstr>
      <vt:lpstr>William – Persona</vt:lpstr>
      <vt:lpstr>Royd – Persona</vt:lpstr>
      <vt:lpstr>Brianna – Persona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 Persona</dc:title>
  <dc:creator>William Beaven</dc:creator>
  <cp:lastModifiedBy>William Beaven</cp:lastModifiedBy>
  <cp:revision>17</cp:revision>
  <dcterms:created xsi:type="dcterms:W3CDTF">2020-02-20T03:42:07Z</dcterms:created>
  <dcterms:modified xsi:type="dcterms:W3CDTF">2020-03-09T09:49:41Z</dcterms:modified>
</cp:coreProperties>
</file>