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45"/>
  </p:notesMasterIdLst>
  <p:sldIdLst>
    <p:sldId id="256" r:id="rId4"/>
    <p:sldId id="289" r:id="rId5"/>
    <p:sldId id="293" r:id="rId6"/>
    <p:sldId id="258" r:id="rId7"/>
    <p:sldId id="287" r:id="rId8"/>
    <p:sldId id="294" r:id="rId9"/>
    <p:sldId id="292" r:id="rId10"/>
    <p:sldId id="262" r:id="rId11"/>
    <p:sldId id="290" r:id="rId12"/>
    <p:sldId id="263" r:id="rId13"/>
    <p:sldId id="291" r:id="rId14"/>
    <p:sldId id="310" r:id="rId15"/>
    <p:sldId id="311" r:id="rId16"/>
    <p:sldId id="298" r:id="rId17"/>
    <p:sldId id="296" r:id="rId18"/>
    <p:sldId id="265" r:id="rId19"/>
    <p:sldId id="309" r:id="rId20"/>
    <p:sldId id="266" r:id="rId21"/>
    <p:sldId id="314" r:id="rId22"/>
    <p:sldId id="299" r:id="rId23"/>
    <p:sldId id="312" r:id="rId24"/>
    <p:sldId id="313" r:id="rId25"/>
    <p:sldId id="300" r:id="rId26"/>
    <p:sldId id="315" r:id="rId27"/>
    <p:sldId id="316" r:id="rId28"/>
    <p:sldId id="301" r:id="rId29"/>
    <p:sldId id="302" r:id="rId30"/>
    <p:sldId id="317" r:id="rId31"/>
    <p:sldId id="318" r:id="rId32"/>
    <p:sldId id="308" r:id="rId33"/>
    <p:sldId id="319" r:id="rId34"/>
    <p:sldId id="305" r:id="rId35"/>
    <p:sldId id="320" r:id="rId36"/>
    <p:sldId id="321" r:id="rId37"/>
    <p:sldId id="304" r:id="rId38"/>
    <p:sldId id="323" r:id="rId39"/>
    <p:sldId id="303" r:id="rId40"/>
    <p:sldId id="322" r:id="rId41"/>
    <p:sldId id="307" r:id="rId42"/>
    <p:sldId id="306" r:id="rId43"/>
    <p:sldId id="261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28A7-577D-4F5E-8606-4832D8D6CF07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D8406-BC68-49F8-84CA-D3EF6A39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6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9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4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05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2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5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4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3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292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2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6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141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5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50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3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8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5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6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6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6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57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D8406-BC68-49F8-84CA-D3EF6A39B9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3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37200" y="1325880"/>
            <a:ext cx="8312040" cy="18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500" lnSpcReduction="20000"/>
          </a:bodyPr>
          <a:lstStyle/>
          <a:p>
            <a:pPr algn="l"/>
            <a:r>
              <a:rPr lang="pt-BR" sz="4400" dirty="0">
                <a:solidFill>
                  <a:srgbClr val="212121"/>
                </a:solidFill>
                <a:latin typeface="open_sansbold"/>
              </a:rPr>
              <a:t>Construção de um modelo de a</a:t>
            </a:r>
            <a:r>
              <a:rPr lang="pt-B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pen_sansbold"/>
              </a:rPr>
              <a:t>nális</a:t>
            </a:r>
            <a:r>
              <a:rPr lang="pt-BR" sz="4400" dirty="0">
                <a:solidFill>
                  <a:srgbClr val="212121"/>
                </a:solidFill>
                <a:latin typeface="open_sansbold"/>
              </a:rPr>
              <a:t>e de sentimentos em português, para avaliações de comentários em redes sociais. </a:t>
            </a:r>
            <a:endParaRPr lang="pt-BR" sz="4400" b="0" i="0" dirty="0">
              <a:solidFill>
                <a:srgbClr val="212121"/>
              </a:solidFill>
              <a:effectLst/>
              <a:latin typeface="open_sansbold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97080" y="4931743"/>
            <a:ext cx="8312040" cy="10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pt-BR" dirty="0">
                <a:solidFill>
                  <a:srgbClr val="212121"/>
                </a:solidFill>
                <a:latin typeface="open_sansbold"/>
              </a:rPr>
              <a:t>Lucas B. Knaak</a:t>
            </a:r>
          </a:p>
          <a:p>
            <a:pPr algn="r">
              <a:lnSpc>
                <a:spcPct val="150000"/>
              </a:lnSpc>
            </a:pPr>
            <a:r>
              <a:rPr lang="pt-BR" dirty="0">
                <a:solidFill>
                  <a:srgbClr val="212121"/>
                </a:solidFill>
                <a:latin typeface="open_sansbold"/>
              </a:rPr>
              <a:t>William H. C. </a:t>
            </a:r>
            <a:r>
              <a:rPr lang="pt-BR" dirty="0" err="1">
                <a:solidFill>
                  <a:srgbClr val="212121"/>
                </a:solidFill>
                <a:latin typeface="open_sansbold"/>
              </a:rPr>
              <a:t>Becher</a:t>
            </a:r>
            <a:endParaRPr lang="pt-BR" dirty="0">
              <a:solidFill>
                <a:srgbClr val="212121"/>
              </a:solidFill>
              <a:latin typeface="open_sansbold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44452AA8-1AE4-4661-BBA2-7C6CE0A19E36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AF7D78-68B4-4709-B7BE-0CA529CFEB70}"/>
              </a:ext>
            </a:extLst>
          </p:cNvPr>
          <p:cNvSpPr txBox="1"/>
          <p:nvPr/>
        </p:nvSpPr>
        <p:spPr>
          <a:xfrm>
            <a:off x="1537200" y="3464826"/>
            <a:ext cx="939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12121"/>
                </a:solidFill>
                <a:latin typeface="open_sansbold"/>
              </a:rPr>
              <a:t>Instituto de Ciências Exatas e Tecnológicas – Universidade </a:t>
            </a:r>
            <a:r>
              <a:rPr lang="pt-BR" sz="2000" dirty="0" err="1">
                <a:solidFill>
                  <a:srgbClr val="212121"/>
                </a:solidFill>
                <a:latin typeface="open_sansbold"/>
              </a:rPr>
              <a:t>Feevale</a:t>
            </a:r>
            <a:r>
              <a:rPr lang="pt-BR" sz="2000" dirty="0">
                <a:solidFill>
                  <a:srgbClr val="212121"/>
                </a:solidFill>
                <a:latin typeface="open_sansbold"/>
              </a:rPr>
              <a:t> (FEEVALE)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	 Por que o Twitter? 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10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3E8BB-E2E9-4867-A134-A2181F17ACD0}"/>
              </a:ext>
            </a:extLst>
          </p:cNvPr>
          <p:cNvSpPr txBox="1"/>
          <p:nvPr/>
        </p:nvSpPr>
        <p:spPr>
          <a:xfrm>
            <a:off x="1004866" y="2005426"/>
            <a:ext cx="107938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182020"/>
                </a:solidFill>
                <a:effectLst/>
                <a:latin typeface="open_sansbold"/>
              </a:rPr>
              <a:t>	</a:t>
            </a:r>
            <a:r>
              <a:rPr lang="pt-BR" sz="2200" b="0" i="0" dirty="0">
                <a:solidFill>
                  <a:srgbClr val="182020"/>
                </a:solidFill>
                <a:effectLst/>
                <a:latin typeface="open_sansbold"/>
              </a:rPr>
              <a:t>O </a:t>
            </a:r>
            <a:r>
              <a:rPr lang="pt-BR" sz="2200" dirty="0">
                <a:solidFill>
                  <a:srgbClr val="182020"/>
                </a:solidFill>
                <a:latin typeface="open_sansbold"/>
              </a:rPr>
              <a:t>Twitter atingiu seu auge em meados de 2009 e de lá para cá está em declínio de usuários. Porém, em 2020, a rede social voltou a crescer, com as pessoas buscando </a:t>
            </a:r>
            <a:r>
              <a:rPr lang="pt-BR" sz="2200" b="1" dirty="0">
                <a:solidFill>
                  <a:srgbClr val="182020"/>
                </a:solidFill>
                <a:latin typeface="open_sansbold"/>
              </a:rPr>
              <a:t>atualizações mais ágeis de notícias</a:t>
            </a:r>
            <a:r>
              <a:rPr lang="pt-BR" sz="2200" dirty="0">
                <a:solidFill>
                  <a:srgbClr val="182020"/>
                </a:solidFill>
                <a:latin typeface="open_sansbold"/>
              </a:rPr>
              <a:t>, o que a torna muito </a:t>
            </a:r>
            <a:r>
              <a:rPr lang="pt-BR" sz="2200" b="1" dirty="0">
                <a:solidFill>
                  <a:srgbClr val="182020"/>
                </a:solidFill>
                <a:latin typeface="open_sansbold"/>
              </a:rPr>
              <a:t>relevante jornalisticamente</a:t>
            </a:r>
            <a:r>
              <a:rPr lang="pt-BR" sz="2200" dirty="0">
                <a:solidFill>
                  <a:srgbClr val="182020"/>
                </a:solidFill>
                <a:latin typeface="open_sansbold"/>
              </a:rPr>
              <a:t>.</a:t>
            </a:r>
          </a:p>
          <a:p>
            <a:pPr algn="l"/>
            <a:endParaRPr lang="pt-BR" sz="2200" dirty="0">
              <a:solidFill>
                <a:srgbClr val="182020"/>
              </a:solidFill>
              <a:latin typeface="open_sansbold"/>
            </a:endParaRPr>
          </a:p>
          <a:p>
            <a:pPr algn="l"/>
            <a:r>
              <a:rPr lang="pt-BR" sz="2200" dirty="0">
                <a:solidFill>
                  <a:srgbClr val="182020"/>
                </a:solidFill>
                <a:latin typeface="open_sansbold"/>
              </a:rPr>
              <a:t>	Hoje são </a:t>
            </a:r>
            <a:r>
              <a:rPr lang="pt-BR" sz="2200" b="1" dirty="0">
                <a:solidFill>
                  <a:srgbClr val="182020"/>
                </a:solidFill>
                <a:latin typeface="open_sansbold"/>
              </a:rPr>
              <a:t>16,6 milhões </a:t>
            </a:r>
            <a:r>
              <a:rPr lang="pt-BR" sz="2200" dirty="0">
                <a:solidFill>
                  <a:srgbClr val="182020"/>
                </a:solidFill>
                <a:latin typeface="open_sansbold"/>
              </a:rPr>
              <a:t>de usuários brasileiros. A rede social é usada principalmente como segunda tela em que os usuários </a:t>
            </a:r>
            <a:r>
              <a:rPr lang="pt-BR" sz="2200" b="1" dirty="0">
                <a:solidFill>
                  <a:srgbClr val="182020"/>
                </a:solidFill>
                <a:latin typeface="open_sansbold"/>
              </a:rPr>
              <a:t>comentam e debatem o que estão assistindo em tempo real </a:t>
            </a:r>
            <a:r>
              <a:rPr lang="pt-BR" sz="2200" dirty="0">
                <a:solidFill>
                  <a:srgbClr val="182020"/>
                </a:solidFill>
                <a:latin typeface="open_sansbold"/>
              </a:rPr>
              <a:t>na TV, postando comentários sobre noticiários, reality shows, jogos de futebol </a:t>
            </a:r>
            <a:r>
              <a:rPr lang="pt-BR" sz="2200" b="0" i="0" dirty="0">
                <a:solidFill>
                  <a:srgbClr val="182020"/>
                </a:solidFill>
                <a:effectLst/>
                <a:latin typeface="open_sansbold"/>
              </a:rPr>
              <a:t>e outros programas.</a:t>
            </a:r>
          </a:p>
          <a:p>
            <a:pPr algn="l"/>
            <a:endParaRPr lang="pt-BR" sz="2200" dirty="0">
              <a:solidFill>
                <a:srgbClr val="182020"/>
              </a:solidFill>
              <a:latin typeface="open_sansbold"/>
            </a:endParaRPr>
          </a:p>
          <a:p>
            <a:pPr algn="l"/>
            <a:r>
              <a:rPr lang="pt-BR" sz="2200" b="0" i="0" dirty="0">
                <a:solidFill>
                  <a:srgbClr val="182020"/>
                </a:solidFill>
                <a:effectLst/>
                <a:latin typeface="open_sansbold"/>
              </a:rPr>
              <a:t>	Ainda assim, o Twitter pode ser </a:t>
            </a:r>
            <a:r>
              <a:rPr lang="pt-BR" sz="2200" b="1" i="0" dirty="0">
                <a:solidFill>
                  <a:srgbClr val="182020"/>
                </a:solidFill>
                <a:effectLst/>
                <a:latin typeface="open_sansbold"/>
              </a:rPr>
              <a:t>fonte de Leads e vendas para o seu negócio</a:t>
            </a:r>
            <a:r>
              <a:rPr lang="pt-BR" sz="2200" b="0" i="0" dirty="0">
                <a:solidFill>
                  <a:srgbClr val="182020"/>
                </a:solidFill>
                <a:effectLst/>
                <a:latin typeface="open_sansbold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72646-7324-44C8-A263-317D1947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6" y="529240"/>
            <a:ext cx="928440" cy="9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18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32055887-4B01-463F-997B-44D7B5ED6F1A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Etapa 1 – Captura dos Tweets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FD1E6-782C-4B78-ADD4-E303F87762C6}"/>
              </a:ext>
            </a:extLst>
          </p:cNvPr>
          <p:cNvSpPr txBox="1"/>
          <p:nvPr/>
        </p:nvSpPr>
        <p:spPr>
          <a:xfrm>
            <a:off x="972389" y="2037481"/>
            <a:ext cx="497841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Definição das empresas;</a:t>
            </a:r>
          </a:p>
        </p:txBody>
      </p:sp>
      <p:pic>
        <p:nvPicPr>
          <p:cNvPr id="12" name="Imagem 11" descr="Uma imagem contendo Diagrama&#10;&#10;Descrição gerada automaticamente">
            <a:extLst>
              <a:ext uri="{FF2B5EF4-FFF2-40B4-BE49-F238E27FC236}">
                <a16:creationId xmlns:a16="http://schemas.microsoft.com/office/drawing/2014/main" id="{A940FBDD-3509-481B-81C0-4295E5FB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06" y="2864419"/>
            <a:ext cx="650317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32055887-4B01-463F-997B-44D7B5ED6F1A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Etapa 1 – Captura dos Tweets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FD1E6-782C-4B78-ADD4-E303F87762C6}"/>
              </a:ext>
            </a:extLst>
          </p:cNvPr>
          <p:cNvSpPr txBox="1"/>
          <p:nvPr/>
        </p:nvSpPr>
        <p:spPr>
          <a:xfrm>
            <a:off x="972388" y="2037481"/>
            <a:ext cx="105490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Criação de um maquina virtual na AWS;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Script para coleta dos tweets que mencionavam os “arrobas” definidas;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Rodamos por </a:t>
            </a:r>
            <a:r>
              <a:rPr lang="pt-BR" sz="2400" b="1" dirty="0">
                <a:latin typeface="open_sansbold"/>
                <a:ea typeface="Roboto" panose="02000000000000000000" pitchFamily="2" charset="0"/>
              </a:rPr>
              <a:t>5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 dias, e obtemos um total de </a:t>
            </a:r>
            <a:r>
              <a:rPr lang="pt-BR" sz="2400" b="1" dirty="0">
                <a:latin typeface="open_sansbold"/>
                <a:ea typeface="Roboto" panose="02000000000000000000" pitchFamily="2" charset="0"/>
              </a:rPr>
              <a:t>132.374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 Tweets.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O armazenamento foi em um banco </a:t>
            </a:r>
            <a:r>
              <a:rPr lang="pt-BR" sz="2400" dirty="0" err="1">
                <a:latin typeface="open_sansbold"/>
                <a:ea typeface="Roboto" panose="02000000000000000000" pitchFamily="2" charset="0"/>
              </a:rPr>
              <a:t>MongoDB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794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32055887-4B01-463F-997B-44D7B5ED6F1A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Etapa 2 – Download dos tweets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FD1E6-782C-4B78-ADD4-E303F87762C6}"/>
              </a:ext>
            </a:extLst>
          </p:cNvPr>
          <p:cNvSpPr txBox="1"/>
          <p:nvPr/>
        </p:nvSpPr>
        <p:spPr>
          <a:xfrm>
            <a:off x="972388" y="2037481"/>
            <a:ext cx="1054905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Banco NOSQL para MS-SQL;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Pré-processamento dos tweets (remoção de </a:t>
            </a:r>
            <a:r>
              <a:rPr lang="pt-BR" sz="2400" dirty="0" err="1">
                <a:latin typeface="open_sansbold"/>
                <a:ea typeface="Roboto" panose="02000000000000000000" pitchFamily="2" charset="0"/>
              </a:rPr>
              <a:t>emojis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Geração do arquivo CSV;</a:t>
            </a:r>
          </a:p>
        </p:txBody>
      </p:sp>
    </p:spTree>
    <p:extLst>
      <p:ext uri="{BB962C8B-B14F-4D97-AF65-F5344CB8AC3E}">
        <p14:creationId xmlns:p14="http://schemas.microsoft.com/office/powerpoint/2010/main" val="172024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32055887-4B01-463F-997B-44D7B5ED6F1A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Desafios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8FD1E6-782C-4B78-ADD4-E303F87762C6}"/>
              </a:ext>
            </a:extLst>
          </p:cNvPr>
          <p:cNvSpPr txBox="1"/>
          <p:nvPr/>
        </p:nvSpPr>
        <p:spPr>
          <a:xfrm>
            <a:off x="1017545" y="2319703"/>
            <a:ext cx="6466467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Linguagem coloquial;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Muitos erros de escrita;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Palavras abreviadas;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Gírias;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Expressões regionais;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Memes e </a:t>
            </a:r>
            <a:r>
              <a:rPr lang="pt-BR" sz="2400" dirty="0" err="1">
                <a:latin typeface="open_sansbold"/>
                <a:ea typeface="Roboto" panose="02000000000000000000" pitchFamily="2" charset="0"/>
              </a:rPr>
              <a:t>emojis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;</a:t>
            </a:r>
            <a:endParaRPr lang="pt-BR" sz="2400" dirty="0">
              <a:latin typeface="open_sansbold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783E4F2-5B21-4DF8-8025-BE2A3728C85C}"/>
              </a:ext>
            </a:extLst>
          </p:cNvPr>
          <p:cNvGrpSpPr/>
          <p:nvPr/>
        </p:nvGrpSpPr>
        <p:grpSpPr>
          <a:xfrm>
            <a:off x="5518408" y="2226056"/>
            <a:ext cx="6525998" cy="2717780"/>
            <a:chOff x="5518408" y="2226056"/>
            <a:chExt cx="6525998" cy="271778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04999B1-7811-4ACE-BBC2-4A2683415DB3}"/>
                </a:ext>
              </a:extLst>
            </p:cNvPr>
            <p:cNvGrpSpPr/>
            <p:nvPr/>
          </p:nvGrpSpPr>
          <p:grpSpPr>
            <a:xfrm>
              <a:off x="5518408" y="2244284"/>
              <a:ext cx="3172087" cy="2699552"/>
              <a:chOff x="5518408" y="2244284"/>
              <a:chExt cx="3172087" cy="2699552"/>
            </a:xfrm>
          </p:grpSpPr>
          <p:pic>
            <p:nvPicPr>
              <p:cNvPr id="3" name="Imagem 2" descr="Texto, Linha do tempo&#10;&#10;Descrição gerada automaticamente">
                <a:extLst>
                  <a:ext uri="{FF2B5EF4-FFF2-40B4-BE49-F238E27FC236}">
                    <a16:creationId xmlns:a16="http://schemas.microsoft.com/office/drawing/2014/main" id="{85BCD96D-E67C-45A0-BBFE-0FC02C508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771"/>
              <a:stretch/>
            </p:blipFill>
            <p:spPr>
              <a:xfrm>
                <a:off x="5518408" y="2700039"/>
                <a:ext cx="3172087" cy="2243797"/>
              </a:xfrm>
              <a:prstGeom prst="rect">
                <a:avLst/>
              </a:prstGeom>
            </p:spPr>
          </p:pic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6C4D0D7-CEF5-40E1-8761-2D61C14A4306}"/>
                  </a:ext>
                </a:extLst>
              </p:cNvPr>
              <p:cNvSpPr txBox="1"/>
              <p:nvPr/>
            </p:nvSpPr>
            <p:spPr>
              <a:xfrm>
                <a:off x="6096000" y="2244284"/>
                <a:ext cx="2147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>
                    <a:solidFill>
                      <a:srgbClr val="FF0000"/>
                    </a:solidFill>
                    <a:latin typeface="open_sansbold"/>
                    <a:ea typeface="Roboto" panose="02000000000000000000" pitchFamily="2" charset="0"/>
                  </a:rPr>
                  <a:t>EXPECTATIVA</a:t>
                </a:r>
                <a:endParaRPr lang="pt-BR" sz="2800" b="1" dirty="0">
                  <a:solidFill>
                    <a:srgbClr val="FF0000"/>
                  </a:solidFill>
                  <a:latin typeface="open_sansbold"/>
                </a:endParaRP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F39BCEE-1384-4CF5-A260-590E442F1ECC}"/>
                </a:ext>
              </a:extLst>
            </p:cNvPr>
            <p:cNvGrpSpPr/>
            <p:nvPr/>
          </p:nvGrpSpPr>
          <p:grpSpPr>
            <a:xfrm>
              <a:off x="8932169" y="2226056"/>
              <a:ext cx="3112237" cy="2436844"/>
              <a:chOff x="8932169" y="2226056"/>
              <a:chExt cx="3112237" cy="2436844"/>
            </a:xfrm>
          </p:grpSpPr>
          <p:pic>
            <p:nvPicPr>
              <p:cNvPr id="7" name="Imagem 6" descr="Interface gráfica do usuário, Texto&#10;&#10;Descrição gerada automaticamente">
                <a:extLst>
                  <a:ext uri="{FF2B5EF4-FFF2-40B4-BE49-F238E27FC236}">
                    <a16:creationId xmlns:a16="http://schemas.microsoft.com/office/drawing/2014/main" id="{9EBEC198-F07D-478F-A00F-30059BADD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2169" y="3054911"/>
                <a:ext cx="3112237" cy="1607989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8748E8C-8DC6-4AA7-B622-9E06B0FC37E7}"/>
                  </a:ext>
                </a:extLst>
              </p:cNvPr>
              <p:cNvSpPr txBox="1"/>
              <p:nvPr/>
            </p:nvSpPr>
            <p:spPr>
              <a:xfrm>
                <a:off x="9268087" y="2226056"/>
                <a:ext cx="1922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>
                    <a:solidFill>
                      <a:srgbClr val="FF0000"/>
                    </a:solidFill>
                    <a:latin typeface="open_sansbold"/>
                    <a:ea typeface="Roboto" panose="02000000000000000000" pitchFamily="2" charset="0"/>
                  </a:rPr>
                  <a:t>REALIDADE</a:t>
                </a:r>
                <a:endParaRPr lang="pt-BR" sz="2800" b="1" dirty="0">
                  <a:solidFill>
                    <a:srgbClr val="FF0000"/>
                  </a:solidFill>
                  <a:latin typeface="open_sans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98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3AABDD-EABF-4B7C-A3AB-14628E8CF16A}"/>
              </a:ext>
            </a:extLst>
          </p:cNvPr>
          <p:cNvSpPr txBox="1"/>
          <p:nvPr/>
        </p:nvSpPr>
        <p:spPr>
          <a:xfrm>
            <a:off x="1045679" y="2221229"/>
            <a:ext cx="9519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Estudos na língua portuguesa são escassos;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Dificuldade em encontrar </a:t>
            </a:r>
            <a:r>
              <a:rPr lang="pt-BR" sz="2400" dirty="0" err="1">
                <a:latin typeface="open_sansbold"/>
                <a:ea typeface="Roboto" panose="02000000000000000000" pitchFamily="2" charset="0"/>
              </a:rPr>
              <a:t>dataset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 rotulados;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Dificuldade em criar uma base rotulada confiável;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Muitos estudos na língua inglesa, porém as bibliotecas mais eficazes para tradução são pagas;</a:t>
            </a:r>
            <a:endParaRPr lang="pt-BR" sz="2400" dirty="0">
              <a:latin typeface="open_sans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Ferramentas Azure e AWS de analise de sentimento são caras;</a:t>
            </a:r>
            <a:endParaRPr lang="pt-BR" sz="2400" dirty="0">
              <a:latin typeface="open_sans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541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Solução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16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42A529-44DE-4365-AF0A-B9470EEEBE24}"/>
              </a:ext>
            </a:extLst>
          </p:cNvPr>
          <p:cNvSpPr txBox="1"/>
          <p:nvPr/>
        </p:nvSpPr>
        <p:spPr>
          <a:xfrm>
            <a:off x="1023427" y="2221228"/>
            <a:ext cx="9682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Criar um </a:t>
            </a:r>
            <a:r>
              <a:rPr lang="pt-BR" sz="2400" dirty="0" err="1">
                <a:latin typeface="open_sansbold"/>
                <a:ea typeface="Roboto" panose="02000000000000000000" pitchFamily="2" charset="0"/>
              </a:rPr>
              <a:t>dataset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 rotulado que seja o mais próximo do contexto dos tweets capturados.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open_sansbold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Reviews de apps no Google Play Store;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Avaliações com notas de 1 a 5;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Textos relativamente curtos;</a:t>
            </a:r>
          </a:p>
        </p:txBody>
      </p:sp>
    </p:spTree>
    <p:extLst>
      <p:ext uri="{BB962C8B-B14F-4D97-AF65-F5344CB8AC3E}">
        <p14:creationId xmlns:p14="http://schemas.microsoft.com/office/powerpoint/2010/main" val="2710129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17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42A529-44DE-4365-AF0A-B9470EEEBE24}"/>
              </a:ext>
            </a:extLst>
          </p:cNvPr>
          <p:cNvSpPr txBox="1"/>
          <p:nvPr/>
        </p:nvSpPr>
        <p:spPr>
          <a:xfrm>
            <a:off x="1023427" y="2221228"/>
            <a:ext cx="968208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Biblioteca Python para extração (</a:t>
            </a:r>
            <a:r>
              <a:rPr lang="pt-BR" sz="2400" i="1" dirty="0" err="1">
                <a:latin typeface="open_sansbold"/>
                <a:ea typeface="Roboto" panose="02000000000000000000" pitchFamily="2" charset="0"/>
              </a:rPr>
              <a:t>google_play_scraper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  <a:ea typeface="Roboto" panose="02000000000000000000" pitchFamily="2" charset="0"/>
              </a:rPr>
              <a:t>Classificamos notas 1  como negativo e notas 5 como positivo;</a:t>
            </a:r>
            <a:endParaRPr lang="pt-BR" sz="2400" dirty="0">
              <a:latin typeface="open_sans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</a:rPr>
              <a:t>Ignoramos notas 2, 3 e 4, para evitar sentimento dúbios;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</a:rPr>
              <a:t>Coletados 237.169 avaliações.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4577341-361D-4DF4-8F8A-B9D510F292CD}"/>
              </a:ext>
            </a:extLst>
          </p:cNvPr>
          <p:cNvGrpSpPr/>
          <p:nvPr/>
        </p:nvGrpSpPr>
        <p:grpSpPr>
          <a:xfrm>
            <a:off x="838080" y="4682306"/>
            <a:ext cx="9123120" cy="1417906"/>
            <a:chOff x="838080" y="4682306"/>
            <a:chExt cx="9123120" cy="1417906"/>
          </a:xfrm>
        </p:grpSpPr>
        <p:pic>
          <p:nvPicPr>
            <p:cNvPr id="2050" name="Picture 2" descr="b-atima on Twitter: &amp;quot;Muito bom, nota 2.… &amp;quot;">
              <a:extLst>
                <a:ext uri="{FF2B5EF4-FFF2-40B4-BE49-F238E27FC236}">
                  <a16:creationId xmlns:a16="http://schemas.microsoft.com/office/drawing/2014/main" id="{570CFC15-B7F7-44C7-A226-FF21B564B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80" y="4682306"/>
              <a:ext cx="4400398" cy="141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𝒍𝒊𝒗𝒊𝒂 𝒑𝒓𝒂𝒕𝒂 on Twitter: &amp;quot;dos mesmos criadores de &amp;quot;muito bom, nota  1&amp;quot;: &amp;quot;péssimo, nota 5&amp;quot;… &amp;quot;">
              <a:extLst>
                <a:ext uri="{FF2B5EF4-FFF2-40B4-BE49-F238E27FC236}">
                  <a16:creationId xmlns:a16="http://schemas.microsoft.com/office/drawing/2014/main" id="{AE79F891-0964-45A9-9952-863F559BB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341" y="4682306"/>
              <a:ext cx="4215859" cy="134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stomShape 2">
            <a:extLst>
              <a:ext uri="{FF2B5EF4-FFF2-40B4-BE49-F238E27FC236}">
                <a16:creationId xmlns:a16="http://schemas.microsoft.com/office/drawing/2014/main" id="{2FBF638B-953E-459B-8A40-FB5A04B8675A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3 – Coleta do </a:t>
            </a:r>
            <a:r>
              <a:rPr lang="pt-BR" sz="4400" b="1" spc="-1" dirty="0" err="1">
                <a:solidFill>
                  <a:srgbClr val="024447"/>
                </a:solidFill>
                <a:latin typeface="Calibri"/>
                <a:ea typeface="Calibri"/>
              </a:rPr>
              <a:t>Dataset</a:t>
            </a: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 Rotulado</a:t>
            </a:r>
          </a:p>
        </p:txBody>
      </p:sp>
    </p:spTree>
    <p:extLst>
      <p:ext uri="{BB962C8B-B14F-4D97-AF65-F5344CB8AC3E}">
        <p14:creationId xmlns:p14="http://schemas.microsoft.com/office/powerpoint/2010/main" val="745336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216108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Padronização da estrutura dos </a:t>
            </a:r>
            <a:r>
              <a:rPr lang="pt-BR" sz="2400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datasets</a:t>
            </a: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Remoção de acentos e ç;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Remoção de links e usuários citados;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Remoção de números;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Transformação do texto para letras minúsculas;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Remoção de letras duplicadas (exceto SS e RR).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4 - Limpeza dos dados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18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58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216108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Remoção de linhas nulas;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Remoção de linhas vazias;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Balanceamento dos </a:t>
            </a:r>
            <a:r>
              <a:rPr lang="pt-BR" sz="2400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datasets</a:t>
            </a: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Criação de um </a:t>
            </a:r>
            <a:r>
              <a:rPr lang="pt-BR" sz="2400" spc="-1" dirty="0" err="1">
                <a:latin typeface="open_sansbold"/>
              </a:rPr>
              <a:t>dataset</a:t>
            </a:r>
            <a:r>
              <a:rPr lang="pt-BR" sz="2400" spc="-1" dirty="0">
                <a:latin typeface="open_sansbold"/>
              </a:rPr>
              <a:t> de treino e teste padrão para todos os modelos utilizados;</a:t>
            </a:r>
          </a:p>
          <a:p>
            <a:pPr marL="508000" indent="-457200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Aplicado a todos os </a:t>
            </a:r>
            <a:r>
              <a:rPr lang="pt-BR" sz="2400" spc="-1" dirty="0" err="1">
                <a:latin typeface="open_sansbold"/>
              </a:rPr>
              <a:t>datasets</a:t>
            </a:r>
            <a:r>
              <a:rPr lang="pt-BR" sz="2400" spc="-1" dirty="0">
                <a:latin typeface="open_sansbold"/>
              </a:rPr>
              <a:t> utilizados na pesquisa.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4 - Limpeza dos dados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19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151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1BE3433-217B-4F0E-9DC5-7BB199E6161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051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0" i="1" dirty="0">
                <a:solidFill>
                  <a:srgbClr val="000000"/>
                </a:solidFill>
                <a:effectLst/>
                <a:latin typeface="open_sansbold"/>
              </a:rPr>
              <a:t>Análise de sentimentos é a atribuição de identificar, extrair, quantificar e estudar estados afetivos e informações subjetivas.</a:t>
            </a:r>
            <a:endParaRPr lang="pt-BR" sz="4000" i="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6771CDA-2141-42D9-A9BF-74A12A469A4F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Uma definição</a:t>
            </a:r>
          </a:p>
        </p:txBody>
      </p:sp>
    </p:spTree>
    <p:extLst>
      <p:ext uri="{BB962C8B-B14F-4D97-AF65-F5344CB8AC3E}">
        <p14:creationId xmlns:p14="http://schemas.microsoft.com/office/powerpoint/2010/main" val="188118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179820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5 – Modelo SVM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20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6" name="Imagem 5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006EC052-9DEA-49BC-AD3F-C725932F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24" y="2056020"/>
            <a:ext cx="7640116" cy="1800476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CD43317-5104-4391-BFBE-B80842690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056" y="4114316"/>
            <a:ext cx="3286584" cy="1409897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38B2350F-E01D-4A6E-B989-9DDA99349D03}"/>
              </a:ext>
            </a:extLst>
          </p:cNvPr>
          <p:cNvSpPr/>
          <p:nvPr/>
        </p:nvSpPr>
        <p:spPr>
          <a:xfrm>
            <a:off x="838080" y="5972732"/>
            <a:ext cx="3214844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3200" b="1" spc="-1" dirty="0">
                <a:solidFill>
                  <a:srgbClr val="024447"/>
                </a:solidFill>
                <a:latin typeface="Calibri"/>
                <a:ea typeface="Calibri"/>
              </a:rPr>
              <a:t>Acurácia de 95%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36B2B9-5867-4297-9D55-5450E7D568D8}"/>
              </a:ext>
            </a:extLst>
          </p:cNvPr>
          <p:cNvSpPr txBox="1"/>
          <p:nvPr/>
        </p:nvSpPr>
        <p:spPr>
          <a:xfrm>
            <a:off x="950590" y="4124004"/>
            <a:ext cx="67163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open_sansbold"/>
              </a:rPr>
              <a:t>TfidfVectorizer</a:t>
            </a:r>
            <a:r>
              <a:rPr lang="pt-BR" sz="2400" dirty="0">
                <a:latin typeface="open_sansbold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open_sansbold"/>
              </a:rPr>
              <a:t> </a:t>
            </a:r>
            <a:r>
              <a:rPr lang="pt-BR" sz="2400" dirty="0" err="1">
                <a:latin typeface="open_sansbold"/>
              </a:rPr>
              <a:t>Unigramas</a:t>
            </a:r>
            <a:r>
              <a:rPr lang="pt-BR" sz="2400" dirty="0">
                <a:latin typeface="open_sansbold"/>
              </a:rPr>
              <a:t>, bigramas, trigramas e </a:t>
            </a:r>
            <a:r>
              <a:rPr lang="pt-BR" sz="2400" dirty="0" err="1">
                <a:latin typeface="open_sansbold"/>
              </a:rPr>
              <a:t>quadrigramas</a:t>
            </a:r>
            <a:r>
              <a:rPr lang="pt-BR" sz="2400" dirty="0">
                <a:latin typeface="open_sansbold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329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179820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6 – Modelo CNN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21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48DBA45-CC31-42C5-BA65-32548438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020602"/>
            <a:ext cx="6216563" cy="1646506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12F364B-FF51-4F64-B974-D8020D921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93" y="3722660"/>
            <a:ext cx="4103381" cy="1231014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7FD92058-7F56-413C-82C9-376ECDC1AA1E}"/>
              </a:ext>
            </a:extLst>
          </p:cNvPr>
          <p:cNvSpPr/>
          <p:nvPr/>
        </p:nvSpPr>
        <p:spPr>
          <a:xfrm>
            <a:off x="838080" y="5972732"/>
            <a:ext cx="3214844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3200" b="1" spc="-1" dirty="0">
                <a:solidFill>
                  <a:srgbClr val="024447"/>
                </a:solidFill>
                <a:latin typeface="Calibri"/>
                <a:ea typeface="Calibri"/>
              </a:rPr>
              <a:t>Acurácia de 95%</a:t>
            </a: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B934C792-0F89-4E13-9AE9-49F7B765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642" y="2052053"/>
            <a:ext cx="4720057" cy="28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9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7 – Modelo RNN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22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34F1963-17F5-4B46-898D-03089677C7F6}"/>
              </a:ext>
            </a:extLst>
          </p:cNvPr>
          <p:cNvSpPr/>
          <p:nvPr/>
        </p:nvSpPr>
        <p:spPr>
          <a:xfrm>
            <a:off x="838080" y="5972732"/>
            <a:ext cx="3214844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3200" b="1" spc="-1" dirty="0">
                <a:solidFill>
                  <a:srgbClr val="024447"/>
                </a:solidFill>
                <a:latin typeface="Calibri"/>
                <a:ea typeface="Calibri"/>
              </a:rPr>
              <a:t>Acurácia de 95%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4EF0568-FEAC-4333-BD7D-DD118F05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013347"/>
            <a:ext cx="5210902" cy="2353003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E8DB22A-8A17-41DF-800B-88A4FB5D2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1" y="4395740"/>
            <a:ext cx="5210902" cy="86991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A197C423-7CA7-4F02-A7FC-766AA376D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660" y="1940970"/>
            <a:ext cx="4906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0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23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422B3AE-0016-4E4D-A89A-FFE75576C530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8 – Entendendo a Acurácia de 95% </a:t>
            </a:r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46AA77C-CC49-4A95-93E7-A866AE89A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5" y="1705614"/>
            <a:ext cx="4394053" cy="2929369"/>
          </a:xfrm>
          <a:prstGeom prst="rect">
            <a:avLst/>
          </a:prstGeom>
        </p:spPr>
      </p:pic>
      <p:pic>
        <p:nvPicPr>
          <p:cNvPr id="5" name="Imagem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18320D43-D607-4FC2-A68F-2999FA15F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33" y="1631759"/>
            <a:ext cx="4551832" cy="3034555"/>
          </a:xfrm>
          <a:prstGeom prst="rect">
            <a:avLst/>
          </a:prstGeom>
        </p:spPr>
      </p:pic>
      <p:sp>
        <p:nvSpPr>
          <p:cNvPr id="11" name="CustomShape 1">
            <a:extLst>
              <a:ext uri="{FF2B5EF4-FFF2-40B4-BE49-F238E27FC236}">
                <a16:creationId xmlns:a16="http://schemas.microsoft.com/office/drawing/2014/main" id="{11E8E87C-1993-4240-94B0-CB2743890DBB}"/>
              </a:ext>
            </a:extLst>
          </p:cNvPr>
          <p:cNvSpPr/>
          <p:nvPr/>
        </p:nvSpPr>
        <p:spPr>
          <a:xfrm>
            <a:off x="990480" y="4926473"/>
            <a:ext cx="5438455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buClr>
                <a:srgbClr val="024447"/>
              </a:buClr>
            </a:pPr>
            <a:r>
              <a:rPr lang="pt-BR" sz="16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Primeiro gráfico é numero de palavras pela soma dos tokens;</a:t>
            </a:r>
          </a:p>
          <a:p>
            <a:pPr algn="just">
              <a:buClr>
                <a:srgbClr val="024447"/>
              </a:buClr>
            </a:pPr>
            <a:r>
              <a:rPr lang="pt-BR" sz="16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Segundo gráfico é numero de palavras pelo sentimento;</a:t>
            </a:r>
          </a:p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400" spc="-1" dirty="0">
              <a:latin typeface="open_sansbold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68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2262420"/>
            <a:ext cx="10897560" cy="3603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Utilização do modelo RNN;</a:t>
            </a:r>
          </a:p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Três </a:t>
            </a:r>
            <a:r>
              <a:rPr lang="pt-BR" sz="2400" b="0" strike="noStrike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datasets</a:t>
            </a: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 genéricos rotulados;</a:t>
            </a:r>
          </a:p>
          <a:p>
            <a:pPr marL="965200" lvl="1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Avaliações IMDB;</a:t>
            </a:r>
          </a:p>
          <a:p>
            <a:pPr marL="965200" lvl="1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Tweets Aleatórios;</a:t>
            </a:r>
          </a:p>
          <a:p>
            <a:pPr marL="965200" lvl="1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Avaliação de produtos B2W.</a:t>
            </a:r>
            <a:endParaRPr lang="pt-BR" sz="2400" b="0" strike="noStrike" spc="-1" dirty="0">
              <a:latin typeface="open_sansbold"/>
            </a:endParaRPr>
          </a:p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24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422B3AE-0016-4E4D-A89A-FFE75576C530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8 – Entendendo a Acurácia de 95% </a:t>
            </a:r>
          </a:p>
        </p:txBody>
      </p:sp>
    </p:spTree>
    <p:extLst>
      <p:ext uri="{BB962C8B-B14F-4D97-AF65-F5344CB8AC3E}">
        <p14:creationId xmlns:p14="http://schemas.microsoft.com/office/powerpoint/2010/main" val="3999068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930399" y="2004023"/>
            <a:ext cx="10897560" cy="3603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Avaliações IMDB;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Textos mais longos (4x), fora de contexto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Acurácia de 65,65%</a:t>
            </a:r>
          </a:p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Tweets Aleatórios;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Textos curtos, fora de contexto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Acurácia de 52.82%</a:t>
            </a:r>
            <a:endParaRPr lang="pt-BR" b="0" strike="noStrike" spc="-1" dirty="0">
              <a:latin typeface="open_sansbold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Avaliação de produtos Americanas;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Textos curtos, relativamente dentro do contexto</a:t>
            </a:r>
          </a:p>
          <a:p>
            <a:pPr marL="965200" lvl="1" indent="-457200" algn="just"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Acurácia de 91.01%</a:t>
            </a:r>
          </a:p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400" b="0" strike="noStrike" spc="-1" dirty="0">
              <a:latin typeface="open_sansbold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25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422B3AE-0016-4E4D-A89A-FFE75576C530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8 – Entendendo a Acurácia de 95% 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EE396CC-35CF-48F4-B7AA-941DC1C73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08" y="1706000"/>
            <a:ext cx="8407693" cy="44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4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216108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Ao fim de cada modelo anterior, o mesmo foi utilizado para realizar uma predição no </a:t>
            </a:r>
            <a:r>
              <a:rPr lang="pt-BR" sz="2400" spc="-1" dirty="0" err="1">
                <a:latin typeface="open_sansbold"/>
              </a:rPr>
              <a:t>dataset</a:t>
            </a:r>
            <a:r>
              <a:rPr lang="pt-BR" sz="2400" spc="-1" dirty="0">
                <a:latin typeface="open_sansbold"/>
              </a:rPr>
              <a:t> dos tweets coletados, e uma coluna foi adicionada com os resultados;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30% não foram unanimes entre os modelos;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23% tem alguma divergência entre o modelo SVM, comparado a um modelo </a:t>
            </a:r>
            <a:r>
              <a:rPr lang="pt-BR" sz="2400" spc="-1" dirty="0" err="1">
                <a:latin typeface="open_sansbold"/>
              </a:rPr>
              <a:t>deep</a:t>
            </a:r>
            <a:r>
              <a:rPr lang="pt-BR" sz="2400" spc="-1" dirty="0">
                <a:latin typeface="open_sansbold"/>
              </a:rPr>
              <a:t> </a:t>
            </a:r>
            <a:r>
              <a:rPr lang="pt-BR" sz="2400" spc="-1" dirty="0" err="1">
                <a:latin typeface="open_sansbold"/>
              </a:rPr>
              <a:t>learning</a:t>
            </a:r>
            <a:r>
              <a:rPr lang="pt-BR" sz="2400" spc="-1" dirty="0">
                <a:latin typeface="open_sansbold"/>
              </a:rPr>
              <a:t>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Apenas 15% de divergência entre os modelos de </a:t>
            </a:r>
            <a:r>
              <a:rPr lang="pt-BR" sz="2400" spc="-1" dirty="0" err="1">
                <a:latin typeface="open_sansbold"/>
              </a:rPr>
              <a:t>deep</a:t>
            </a:r>
            <a:r>
              <a:rPr lang="pt-BR" sz="2400" spc="-1" dirty="0">
                <a:latin typeface="open_sansbold"/>
              </a:rPr>
              <a:t> </a:t>
            </a:r>
            <a:r>
              <a:rPr lang="pt-BR" sz="2400" spc="-1" dirty="0" err="1">
                <a:latin typeface="open_sansbold"/>
              </a:rPr>
              <a:t>learning</a:t>
            </a:r>
            <a:r>
              <a:rPr lang="pt-BR" sz="2400" spc="-1" dirty="0">
                <a:latin typeface="open_sansbold"/>
              </a:rPr>
              <a:t>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400" spc="-1" dirty="0">
              <a:latin typeface="open_sansbold"/>
            </a:endParaRP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</a:rPr>
              <a:t>Para rotulagem do nosso </a:t>
            </a:r>
            <a:r>
              <a:rPr lang="pt-BR" sz="2400" spc="-1" dirty="0" err="1">
                <a:latin typeface="open_sansbold"/>
              </a:rPr>
              <a:t>dataset</a:t>
            </a:r>
            <a:r>
              <a:rPr lang="pt-BR" sz="2400" spc="-1" dirty="0">
                <a:latin typeface="open_sansbold"/>
              </a:rPr>
              <a:t>, utilizamos a moda das 3 predições;</a:t>
            </a: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9 - Rotulagem dos Tweets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682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77140" y="216108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Dois modelos finais;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RNN;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Bateria de testes;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Removido </a:t>
            </a:r>
            <a:r>
              <a:rPr lang="pt-BR" sz="2400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Nubank</a:t>
            </a: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, Netflix e Ponto Frio;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Balanceamento do </a:t>
            </a:r>
            <a:r>
              <a:rPr lang="pt-BR" sz="2400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dataset</a:t>
            </a: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 dos tweets coletados;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Novo </a:t>
            </a:r>
            <a:r>
              <a:rPr lang="pt-BR" sz="2400" spc="-1" dirty="0" err="1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dataset</a:t>
            </a: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 agrupado;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10 - Modelo Final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27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78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22800" y="2201938"/>
            <a:ext cx="5017775" cy="362620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Tamanho da rede: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128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Número de camadas: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2</a:t>
            </a:r>
            <a:endParaRPr lang="pt-BR" sz="2000" spc="-1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Número de </a:t>
            </a:r>
            <a:r>
              <a:rPr lang="pt-BR" sz="2000" spc="-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Epocas</a:t>
            </a: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5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b="1" spc="-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Dataset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: Apenas Tweets coletados</a:t>
            </a:r>
            <a:endParaRPr lang="pt-BR" sz="2000" spc="-1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Acurácia no Teste: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88.01%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10 - Modelo Final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28</a:t>
            </a:fld>
            <a:endParaRPr lang="pt-BR" sz="1300" b="0" strike="noStrike" spc="-1">
              <a:latin typeface="Arial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74CE7C6-42A3-4CF7-BD3C-1FD35C1C768F}"/>
              </a:ext>
            </a:extLst>
          </p:cNvPr>
          <p:cNvGrpSpPr/>
          <p:nvPr/>
        </p:nvGrpSpPr>
        <p:grpSpPr>
          <a:xfrm rot="21022202">
            <a:off x="6501690" y="1761892"/>
            <a:ext cx="4915586" cy="3334215"/>
            <a:chOff x="6760308" y="2075687"/>
            <a:chExt cx="4915586" cy="3334215"/>
          </a:xfrm>
          <a:effectLst>
            <a:outerShdw blurRad="50800" dist="38100" dir="2700000" sx="101000" sy="101000" algn="tl" rotWithShape="0">
              <a:prstClr val="black">
                <a:alpha val="50000"/>
              </a:prstClr>
            </a:outerShdw>
          </a:effectLst>
        </p:grpSpPr>
        <p:pic>
          <p:nvPicPr>
            <p:cNvPr id="5" name="Imagem 4" descr="Tabela&#10;&#10;Descrição gerada automaticamente">
              <a:extLst>
                <a:ext uri="{FF2B5EF4-FFF2-40B4-BE49-F238E27FC236}">
                  <a16:creationId xmlns:a16="http://schemas.microsoft.com/office/drawing/2014/main" id="{9978520F-0D9E-490B-9C23-399AF8F68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0308" y="2075687"/>
              <a:ext cx="4915586" cy="3334215"/>
            </a:xfrm>
            <a:prstGeom prst="rect">
              <a:avLst/>
            </a:prstGeom>
          </p:spPr>
        </p:pic>
        <p:sp>
          <p:nvSpPr>
            <p:cNvPr id="11" name="CustomShape 1">
              <a:extLst>
                <a:ext uri="{FF2B5EF4-FFF2-40B4-BE49-F238E27FC236}">
                  <a16:creationId xmlns:a16="http://schemas.microsoft.com/office/drawing/2014/main" id="{FE3CCBB3-C858-4FA1-B877-07D39951C9C9}"/>
                </a:ext>
              </a:extLst>
            </p:cNvPr>
            <p:cNvSpPr/>
            <p:nvPr/>
          </p:nvSpPr>
          <p:spPr>
            <a:xfrm>
              <a:off x="10529156" y="4736785"/>
              <a:ext cx="654659" cy="54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50800" algn="just">
                <a:lnSpc>
                  <a:spcPct val="120000"/>
                </a:lnSpc>
                <a:spcBef>
                  <a:spcPts val="1001"/>
                </a:spcBef>
                <a:buClr>
                  <a:srgbClr val="024447"/>
                </a:buClr>
              </a:pPr>
              <a:r>
                <a:rPr lang="pt-BR" sz="2000" b="1" spc="-1" dirty="0">
                  <a:solidFill>
                    <a:srgbClr val="FF0000"/>
                  </a:solidFill>
                  <a:latin typeface="open_sansbold"/>
                  <a:ea typeface="Roboto" panose="02000000000000000000" pitchFamily="2" charset="0"/>
                  <a:cs typeface="Courier New" panose="02070309020205020404" pitchFamily="49" charset="0"/>
                </a:rPr>
                <a:t>M1</a:t>
              </a:r>
              <a:endParaRPr lang="pt-BR" sz="2800" b="1" strike="noStrike" spc="-1" dirty="0">
                <a:solidFill>
                  <a:srgbClr val="FF0000"/>
                </a:solidFill>
                <a:latin typeface="open_sansbold"/>
              </a:endParaRPr>
            </a:p>
            <a:p>
              <a:pPr marL="51480" algn="just">
                <a:lnSpc>
                  <a:spcPct val="90000"/>
                </a:lnSpc>
                <a:spcBef>
                  <a:spcPts val="1001"/>
                </a:spcBef>
                <a:buClr>
                  <a:srgbClr val="024447"/>
                </a:buClr>
              </a:pPr>
              <a:endParaRPr lang="pt-BR" sz="280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060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22800" y="2201938"/>
            <a:ext cx="5131113" cy="3773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Tamanho da rede: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128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Número de camadas: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2</a:t>
            </a:r>
            <a:endParaRPr lang="pt-BR" sz="2000" spc="-1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Número de </a:t>
            </a:r>
            <a:r>
              <a:rPr lang="pt-BR" sz="2000" spc="-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Epocas</a:t>
            </a: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5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b="1" spc="-1" dirty="0" err="1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Dataset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: Agrupado</a:t>
            </a:r>
            <a:endParaRPr lang="pt-BR" sz="2000" spc="-1" dirty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000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Acurácia no Teste: </a:t>
            </a:r>
            <a:r>
              <a:rPr lang="pt-BR" sz="2000" b="1" spc="-1" dirty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94.16%</a:t>
            </a:r>
          </a:p>
          <a:p>
            <a:pPr marL="393700" indent="-3429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10 - Modelo Final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29</a:t>
            </a:fld>
            <a:endParaRPr lang="pt-BR" sz="1300" b="0" strike="noStrike" spc="-1">
              <a:latin typeface="Arial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8DB8ED5-8E19-413E-BEF3-DF817B1474F3}"/>
              </a:ext>
            </a:extLst>
          </p:cNvPr>
          <p:cNvGrpSpPr/>
          <p:nvPr/>
        </p:nvGrpSpPr>
        <p:grpSpPr>
          <a:xfrm rot="21005000">
            <a:off x="6468525" y="1924847"/>
            <a:ext cx="5029902" cy="3315163"/>
            <a:chOff x="6744798" y="2201938"/>
            <a:chExt cx="5029902" cy="3315163"/>
          </a:xfrm>
          <a:effectLst>
            <a:outerShdw blurRad="50800" dist="38100" dir="2700000" sx="101000" sy="101000" algn="tl" rotWithShape="0">
              <a:prstClr val="black">
                <a:alpha val="50000"/>
              </a:prstClr>
            </a:outerShdw>
          </a:effectLst>
        </p:grpSpPr>
        <p:pic>
          <p:nvPicPr>
            <p:cNvPr id="3" name="Imagem 2" descr="Tabela&#10;&#10;Descrição gerada automaticamente">
              <a:extLst>
                <a:ext uri="{FF2B5EF4-FFF2-40B4-BE49-F238E27FC236}">
                  <a16:creationId xmlns:a16="http://schemas.microsoft.com/office/drawing/2014/main" id="{2A092D5D-3574-431D-8CFE-B92849D73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4798" y="2201938"/>
              <a:ext cx="5029902" cy="33151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CustomShape 1">
              <a:extLst>
                <a:ext uri="{FF2B5EF4-FFF2-40B4-BE49-F238E27FC236}">
                  <a16:creationId xmlns:a16="http://schemas.microsoft.com/office/drawing/2014/main" id="{E7AD53E1-9716-4820-A639-C75000382E3F}"/>
                </a:ext>
              </a:extLst>
            </p:cNvPr>
            <p:cNvSpPr/>
            <p:nvPr/>
          </p:nvSpPr>
          <p:spPr>
            <a:xfrm>
              <a:off x="10529156" y="4861825"/>
              <a:ext cx="654659" cy="54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50800" algn="just">
                <a:lnSpc>
                  <a:spcPct val="120000"/>
                </a:lnSpc>
                <a:spcBef>
                  <a:spcPts val="1001"/>
                </a:spcBef>
                <a:buClr>
                  <a:srgbClr val="024447"/>
                </a:buClr>
              </a:pPr>
              <a:r>
                <a:rPr lang="pt-BR" sz="2000" b="1" spc="-1" dirty="0">
                  <a:solidFill>
                    <a:srgbClr val="FF0000"/>
                  </a:solidFill>
                  <a:latin typeface="open_sansbold"/>
                  <a:ea typeface="Roboto" panose="02000000000000000000" pitchFamily="2" charset="0"/>
                  <a:cs typeface="Courier New" panose="02070309020205020404" pitchFamily="49" charset="0"/>
                </a:rPr>
                <a:t>M2</a:t>
              </a:r>
              <a:endParaRPr lang="pt-BR" sz="2800" b="1" strike="noStrike" spc="-1" dirty="0">
                <a:solidFill>
                  <a:srgbClr val="FF0000"/>
                </a:solidFill>
                <a:latin typeface="open_sansbold"/>
              </a:endParaRPr>
            </a:p>
            <a:p>
              <a:pPr marL="51480" algn="just">
                <a:lnSpc>
                  <a:spcPct val="90000"/>
                </a:lnSpc>
                <a:spcBef>
                  <a:spcPts val="1001"/>
                </a:spcBef>
                <a:buClr>
                  <a:srgbClr val="024447"/>
                </a:buClr>
              </a:pPr>
              <a:endParaRPr lang="pt-BR" sz="280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325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5A86E2-59DC-4CC5-8F0A-0BE1D2F329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986589"/>
            <a:ext cx="10972440" cy="2261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open_sansbold"/>
              </a:rPr>
              <a:t>Avaliação de produtos;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open_sansbold"/>
              </a:rPr>
              <a:t>Descoberta de atitudes e tendências dos consumidores;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open_sansbold"/>
              </a:rPr>
              <a:t>Fortalecimento de campanhas de marketing; 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34DD187-BFAF-4178-8110-072674887150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3234265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10.1 - Validando o Modelo Final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30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2E0E3AE-EFD1-46F2-BA50-C277DA59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671" y="1371600"/>
            <a:ext cx="6796657" cy="50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2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55011-F6E6-4438-A756-12A50ED4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71836-5D22-482B-B667-970B2B26C66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848AF3-DE46-4F38-A3BF-37702981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23" y="1418400"/>
            <a:ext cx="10492797" cy="45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179820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0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Hipóteses:</a:t>
            </a:r>
          </a:p>
          <a:p>
            <a:pPr marL="965200" lvl="1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Comentários neutros;</a:t>
            </a:r>
          </a:p>
          <a:p>
            <a:pPr marL="965200" lvl="1" indent="-45720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Erros de rotulagem.</a:t>
            </a:r>
            <a:endParaRPr lang="pt-BR" sz="2400" b="0" strike="noStrike" spc="-1" dirty="0">
              <a:latin typeface="open_sansbold"/>
            </a:endParaRPr>
          </a:p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10.2 - Analisando os erros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32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61B2CC3-FB05-4BC8-BEB8-232FFD8E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82" y="1962069"/>
            <a:ext cx="4535600" cy="39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56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10.2 - Analisando os erros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33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D28DA76-37AD-4D0A-AB94-4DE5D650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93" y="2211952"/>
            <a:ext cx="8830907" cy="2743583"/>
          </a:xfrm>
          <a:prstGeom prst="rect">
            <a:avLst/>
          </a:prstGeom>
        </p:spPr>
      </p:pic>
      <p:sp>
        <p:nvSpPr>
          <p:cNvPr id="12" name="CustomShape 1">
            <a:extLst>
              <a:ext uri="{FF2B5EF4-FFF2-40B4-BE49-F238E27FC236}">
                <a16:creationId xmlns:a16="http://schemas.microsoft.com/office/drawing/2014/main" id="{FE93E38C-638C-4370-A50A-32FCA8673EC7}"/>
              </a:ext>
            </a:extLst>
          </p:cNvPr>
          <p:cNvSpPr/>
          <p:nvPr/>
        </p:nvSpPr>
        <p:spPr>
          <a:xfrm>
            <a:off x="9037335" y="2274028"/>
            <a:ext cx="1027665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r>
              <a:rPr lang="pt-BR" sz="2800" spc="-1" dirty="0">
                <a:solidFill>
                  <a:srgbClr val="FF0000"/>
                </a:solidFill>
                <a:latin typeface="open_sansbold"/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276191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10.2 - Analisando os erros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34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66D84B9C-49D1-4D3F-9DD2-C9BBFBA8A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93" y="2113128"/>
            <a:ext cx="8830907" cy="3896269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7C915B7D-67C0-45DC-B0D5-1999288995A8}"/>
              </a:ext>
            </a:extLst>
          </p:cNvPr>
          <p:cNvSpPr/>
          <p:nvPr/>
        </p:nvSpPr>
        <p:spPr>
          <a:xfrm>
            <a:off x="9141571" y="2283265"/>
            <a:ext cx="1027665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r>
              <a:rPr lang="pt-BR" sz="2800" spc="-1" dirty="0">
                <a:solidFill>
                  <a:srgbClr val="FF0000"/>
                </a:solidFill>
                <a:latin typeface="open_sansbold"/>
              </a:rPr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1321821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705110" y="2176196"/>
            <a:ext cx="3982018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Cartão;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 err="1">
                <a:latin typeface="open_sansbold"/>
              </a:rPr>
              <a:t>Cashback</a:t>
            </a:r>
            <a:r>
              <a:rPr lang="pt-BR" sz="2800" spc="-1" dirty="0">
                <a:latin typeface="open_sansbold"/>
              </a:rPr>
              <a:t>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Mimo;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Conta;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Limite;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Atendimento;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11 - Visualizando os Insights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35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D882AEC6-F181-4FA4-9B2B-A873BF27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89" y="2176196"/>
            <a:ext cx="3614535" cy="178620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5" name="Imagem 4" descr="Placa vermelh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2365A5BE-85D2-435F-BECF-BFC7E963A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989" y="3962400"/>
            <a:ext cx="3597567" cy="1786204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170" name="Picture 2" descr="Banco Intermedium muda de nome e cria nova marca corporativa | TI INSIDE  Online">
            <a:extLst>
              <a:ext uri="{FF2B5EF4-FFF2-40B4-BE49-F238E27FC236}">
                <a16:creationId xmlns:a16="http://schemas.microsoft.com/office/drawing/2014/main" id="{A543C1CA-5C4D-4EC5-A2E2-943FCB12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53" y="1784951"/>
            <a:ext cx="1835883" cy="6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126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1798200"/>
            <a:ext cx="2644029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open_sansbold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11 - Visualizando os Insights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36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4" name="Imagem 3" descr="Tela de computador com texto preto sobre fundo verde&#10;&#10;Descrição gerada automaticamente com confiança baixa">
            <a:extLst>
              <a:ext uri="{FF2B5EF4-FFF2-40B4-BE49-F238E27FC236}">
                <a16:creationId xmlns:a16="http://schemas.microsoft.com/office/drawing/2014/main" id="{91F0FE7D-F493-4548-B4C0-3D33D14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68" y="2069640"/>
            <a:ext cx="3583631" cy="179599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Imagem 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AEF79974-352A-46AA-8C8B-5C9C99EC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68" y="3884861"/>
            <a:ext cx="3593158" cy="177986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42A8EADD-AD08-4849-83E9-AB9E32CDD0F5}"/>
              </a:ext>
            </a:extLst>
          </p:cNvPr>
          <p:cNvSpPr/>
          <p:nvPr/>
        </p:nvSpPr>
        <p:spPr>
          <a:xfrm>
            <a:off x="2705110" y="2176196"/>
            <a:ext cx="3982018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Serie;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 err="1">
                <a:latin typeface="open_sansbold"/>
              </a:rPr>
              <a:t>Loki</a:t>
            </a:r>
            <a:r>
              <a:rPr lang="pt-BR" sz="2800" spc="-1" dirty="0">
                <a:latin typeface="open_sansbold"/>
              </a:rPr>
              <a:t>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Visões </a:t>
            </a:r>
            <a:r>
              <a:rPr lang="pt-BR" sz="2800" spc="-1" dirty="0" err="1">
                <a:latin typeface="open_sansbold"/>
              </a:rPr>
              <a:t>Raven</a:t>
            </a:r>
            <a:r>
              <a:rPr lang="pt-BR" sz="2800" spc="-1" dirty="0">
                <a:latin typeface="open_sansbold"/>
              </a:rPr>
              <a:t>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Custo;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Preço;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r>
              <a:rPr lang="pt-BR" sz="2800" spc="-1" dirty="0">
                <a:latin typeface="open_sansbold"/>
              </a:rPr>
              <a:t>Adicional;</a:t>
            </a: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  <a:p>
            <a:pPr marL="508680" indent="-45720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  <a:buFont typeface="Arial" panose="020B0604020202020204" pitchFamily="34" charset="0"/>
              <a:buChar char="•"/>
            </a:pPr>
            <a:endParaRPr lang="pt-BR" sz="2800" spc="-1" dirty="0">
              <a:latin typeface="open_sansbold"/>
            </a:endParaRPr>
          </a:p>
        </p:txBody>
      </p:sp>
      <p:pic>
        <p:nvPicPr>
          <p:cNvPr id="5124" name="Picture 4" descr="Disney+ – Wikipédia, a enciclopédia livre">
            <a:extLst>
              <a:ext uri="{FF2B5EF4-FFF2-40B4-BE49-F238E27FC236}">
                <a16:creationId xmlns:a16="http://schemas.microsoft.com/office/drawing/2014/main" id="{2FE7799D-8B70-4306-A5EB-1A56753A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" y="1819040"/>
            <a:ext cx="1708785" cy="9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07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12 - Resultados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37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616B2685-CA59-4984-B4D8-54B683CE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82" y="2808918"/>
            <a:ext cx="7953855" cy="18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88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Etapa 12 - Resultados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38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B9844ED0-D3EB-4DF3-9DA5-DAB151EB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43" y="1822868"/>
            <a:ext cx="9271045" cy="419000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99BD312-0752-45EC-A37D-E58C99387C38}"/>
              </a:ext>
            </a:extLst>
          </p:cNvPr>
          <p:cNvSpPr/>
          <p:nvPr/>
        </p:nvSpPr>
        <p:spPr>
          <a:xfrm>
            <a:off x="1838036" y="2697018"/>
            <a:ext cx="8977746" cy="221673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BA7A16-18DB-4F14-9ECE-DA149C175660}"/>
              </a:ext>
            </a:extLst>
          </p:cNvPr>
          <p:cNvSpPr/>
          <p:nvPr/>
        </p:nvSpPr>
        <p:spPr>
          <a:xfrm>
            <a:off x="1838036" y="4641273"/>
            <a:ext cx="8977746" cy="221673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1798200"/>
            <a:ext cx="10897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150" indent="-51435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+mj-lt"/>
              <a:buAutoNum type="arabicPeriod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Melhora no processo de coleta e rotulagem;</a:t>
            </a:r>
          </a:p>
          <a:p>
            <a:pPr marL="565150" indent="-51435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+mj-lt"/>
              <a:buAutoNum type="arabicPeriod"/>
            </a:pPr>
            <a:r>
              <a:rPr lang="pt-BR" sz="2400" b="0" strike="noStrike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Retreinamento da Rede;</a:t>
            </a:r>
          </a:p>
          <a:p>
            <a:pPr marL="565150" indent="-514350" algn="just">
              <a:lnSpc>
                <a:spcPct val="120000"/>
              </a:lnSpc>
              <a:spcBef>
                <a:spcPts val="1001"/>
              </a:spcBef>
              <a:buClr>
                <a:srgbClr val="024447"/>
              </a:buClr>
              <a:buFont typeface="+mj-lt"/>
              <a:buAutoNum type="arabicPeriod"/>
            </a:pPr>
            <a:r>
              <a:rPr lang="pt-BR" sz="2400" spc="-1" dirty="0">
                <a:latin typeface="open_sansbold"/>
                <a:ea typeface="Roboto" panose="02000000000000000000" pitchFamily="2" charset="0"/>
                <a:cs typeface="Courier New" panose="02070309020205020404" pitchFamily="49" charset="0"/>
              </a:rPr>
              <a:t>Utilização de Transformers;</a:t>
            </a:r>
            <a:endParaRPr lang="pt-BR" sz="3200" b="0" strike="noStrike" spc="-1" dirty="0">
              <a:latin typeface="open_sansbold"/>
            </a:endParaRPr>
          </a:p>
          <a:p>
            <a:pPr marL="51480" algn="just">
              <a:lnSpc>
                <a:spcPct val="9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Trabalhos futuros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39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935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8D744291-4141-4CD4-B268-D5FB5A69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89E336-93EF-4C95-B1F6-FC5572BE7AA5}"/>
              </a:ext>
            </a:extLst>
          </p:cNvPr>
          <p:cNvSpPr/>
          <p:nvPr/>
        </p:nvSpPr>
        <p:spPr>
          <a:xfrm>
            <a:off x="0" y="0"/>
            <a:ext cx="12192000" cy="6857279"/>
          </a:xfrm>
          <a:prstGeom prst="rect">
            <a:avLst/>
          </a:prstGeom>
          <a:solidFill>
            <a:srgbClr val="69B8D9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CustomShape 1"/>
          <p:cNvSpPr/>
          <p:nvPr/>
        </p:nvSpPr>
        <p:spPr>
          <a:xfrm>
            <a:off x="877140" y="4954554"/>
            <a:ext cx="10897560" cy="10263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0800" indent="668338" algn="just">
              <a:lnSpc>
                <a:spcPct val="150000"/>
              </a:lnSpc>
              <a:spcBef>
                <a:spcPts val="1001"/>
              </a:spcBef>
              <a:buClr>
                <a:srgbClr val="024447"/>
              </a:buClr>
            </a:pPr>
            <a:endParaRPr lang="pt-BR" sz="2800" dirty="0"/>
          </a:p>
        </p:txBody>
      </p:sp>
      <p:sp>
        <p:nvSpPr>
          <p:cNvPr id="197" name="CustomShape 2"/>
          <p:cNvSpPr/>
          <p:nvPr/>
        </p:nvSpPr>
        <p:spPr>
          <a:xfrm>
            <a:off x="978480" y="4205930"/>
            <a:ext cx="10430640" cy="928440"/>
          </a:xfrm>
          <a:prstGeom prst="rect">
            <a:avLst/>
          </a:prstGeom>
          <a:noFill/>
          <a:ln>
            <a:noFill/>
          </a:ln>
          <a:effectLst>
            <a:outerShdw blurRad="508000" dist="50800" dir="5400000" algn="ctr" rotWithShape="0">
              <a:srgbClr val="000000">
                <a:alpha val="43137"/>
              </a:srgbClr>
            </a:outerShdw>
            <a:softEdge rad="6858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buClr>
                <a:srgbClr val="024447"/>
              </a:buClr>
            </a:pPr>
            <a:r>
              <a:rPr lang="pt-BR" sz="8800" b="1" spc="-1" dirty="0">
                <a:solidFill>
                  <a:schemeClr val="bg1"/>
                </a:solidFill>
                <a:effectLst>
                  <a:outerShdw blurRad="1524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open_sansbold"/>
                <a:ea typeface="Roboto" panose="02000000000000000000" pitchFamily="2" charset="0"/>
              </a:rPr>
              <a:t>Por que fazer análise de sentimentos nas redes sociais?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9C8B-D5B2-4517-9614-5C1F163D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208" y="1604520"/>
            <a:ext cx="4960047" cy="1144800"/>
          </a:xfrm>
        </p:spPr>
        <p:txBody>
          <a:bodyPr/>
          <a:lstStyle/>
          <a:p>
            <a:r>
              <a:rPr lang="pt-BR" sz="8000" dirty="0">
                <a:latin typeface="open_sansbold"/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A0A2C-5EA6-4F61-A1B4-36578ED9E3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137094"/>
            <a:ext cx="10972440" cy="2444705"/>
          </a:xfrm>
        </p:spPr>
        <p:txBody>
          <a:bodyPr/>
          <a:lstStyle/>
          <a:p>
            <a:r>
              <a:rPr lang="pt-BR" dirty="0">
                <a:latin typeface="open_sansbold"/>
              </a:rPr>
              <a:t>Link dos códigos:</a:t>
            </a:r>
          </a:p>
        </p:txBody>
      </p:sp>
    </p:spTree>
    <p:extLst>
      <p:ext uri="{BB962C8B-B14F-4D97-AF65-F5344CB8AC3E}">
        <p14:creationId xmlns:p14="http://schemas.microsoft.com/office/powerpoint/2010/main" val="381089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503E3669-3447-46F7-A374-C3E4A2B1AD5D}" type="slidenum">
              <a:rPr lang="pt-BR" sz="1300" b="0" strike="noStrike" spc="-1">
                <a:solidFill>
                  <a:srgbClr val="000000"/>
                </a:solidFill>
                <a:latin typeface="Arial"/>
                <a:ea typeface="Arial"/>
              </a:rPr>
              <a:t>41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1 - Redes Sociais não são brincadeira...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B5AE605-0E28-4EAF-A8AD-413D36C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1301">
            <a:off x="1063759" y="2173544"/>
            <a:ext cx="6015020" cy="16169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A684A561-A787-4426-8813-92F6F3BE2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36" y="4671235"/>
            <a:ext cx="7659169" cy="971686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65006552-C277-4B50-8108-C529B34F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48" y="3081535"/>
            <a:ext cx="3465688" cy="12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91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Calibri"/>
                <a:ea typeface="Calibri"/>
              </a:rPr>
              <a:t>2 – Marketing de Relacionamento</a:t>
            </a:r>
          </a:p>
        </p:txBody>
      </p:sp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1333CE-5DFA-4CDE-9900-6B1F207FAD45}"/>
              </a:ext>
            </a:extLst>
          </p:cNvPr>
          <p:cNvSpPr txBox="1"/>
          <p:nvPr/>
        </p:nvSpPr>
        <p:spPr>
          <a:xfrm>
            <a:off x="1023424" y="2090172"/>
            <a:ext cx="1024529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171923"/>
                </a:solidFill>
                <a:effectLst/>
                <a:latin typeface="open_sansbold"/>
              </a:rPr>
              <a:t>Conjunto de ações tomadas pela empresa como forma de criar e manter um relacionamento positivo com os seus clientes.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71923"/>
                </a:solidFill>
                <a:latin typeface="open_sansbold"/>
              </a:rPr>
              <a:t>E</a:t>
            </a:r>
            <a:r>
              <a:rPr lang="pt-BR" sz="2400" b="0" i="0" dirty="0">
                <a:solidFill>
                  <a:srgbClr val="171923"/>
                </a:solidFill>
                <a:effectLst/>
                <a:latin typeface="open_sansbold"/>
              </a:rPr>
              <a:t>mpresa oferece benefícios para garantir a fidelidade dos seus clientes.</a:t>
            </a:r>
            <a:endParaRPr lang="pt-BR" sz="2400" dirty="0">
              <a:solidFill>
                <a:srgbClr val="171923"/>
              </a:solidFill>
              <a:latin typeface="open_sans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71923"/>
                </a:solidFill>
                <a:latin typeface="open_sansbold"/>
              </a:rPr>
              <a:t>Um dos canais que mais aproximam o cliente da empresa são as redes sociais.</a:t>
            </a:r>
            <a:endParaRPr lang="pt-BR" sz="2400" dirty="0">
              <a:latin typeface="open_sansbold"/>
            </a:endParaRPr>
          </a:p>
        </p:txBody>
      </p:sp>
    </p:spTree>
    <p:extLst>
      <p:ext uri="{BB962C8B-B14F-4D97-AF65-F5344CB8AC3E}">
        <p14:creationId xmlns:p14="http://schemas.microsoft.com/office/powerpoint/2010/main" val="1365087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, Seta&#10;&#10;Descrição gerada automaticamente">
            <a:extLst>
              <a:ext uri="{FF2B5EF4-FFF2-40B4-BE49-F238E27FC236}">
                <a16:creationId xmlns:a16="http://schemas.microsoft.com/office/drawing/2014/main" id="{B58C0C78-6158-4F51-BEFD-6F6206DB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6" y="0"/>
            <a:ext cx="11803704" cy="64397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5614A10-70AA-4940-8EEA-AE2A5E019C13}"/>
              </a:ext>
            </a:extLst>
          </p:cNvPr>
          <p:cNvSpPr txBox="1"/>
          <p:nvPr/>
        </p:nvSpPr>
        <p:spPr>
          <a:xfrm>
            <a:off x="577554" y="6439711"/>
            <a:ext cx="1109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pen_sansbold"/>
                <a:ea typeface="Roboto" panose="02000000000000000000" pitchFamily="2" charset="0"/>
              </a:rPr>
              <a:t>Fonte: https://www.profissas.com.br/como-as-midias-sociais-influenciam-a-decisao-de-compra-de-seus-clientes</a:t>
            </a:r>
            <a:r>
              <a:rPr lang="pt-BR" dirty="0">
                <a:latin typeface="open_sansbold"/>
                <a:ea typeface="Roboto" panose="02000000000000000000" pitchFamily="2" charset="0"/>
              </a:rPr>
              <a:t>/</a:t>
            </a:r>
            <a:endParaRPr lang="pt-BR" dirty="0">
              <a:latin typeface="open_sansbold"/>
            </a:endParaRPr>
          </a:p>
        </p:txBody>
      </p:sp>
    </p:spTree>
    <p:extLst>
      <p:ext uri="{BB962C8B-B14F-4D97-AF65-F5344CB8AC3E}">
        <p14:creationId xmlns:p14="http://schemas.microsoft.com/office/powerpoint/2010/main" val="308028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3"/>
          <p:cNvSpPr/>
          <p:nvPr/>
        </p:nvSpPr>
        <p:spPr>
          <a:xfrm>
            <a:off x="517320" y="6240240"/>
            <a:ext cx="9443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pt-BR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fld id="{2BBCE8B5-F7D5-462A-841A-755B7870CD19}" type="slidenum">
              <a:rPr lang="pt-BR" sz="1300" b="0" strike="noStrike" spc="-1">
                <a:solidFill>
                  <a:srgbClr val="024447"/>
                </a:solidFill>
                <a:latin typeface="Calibri"/>
                <a:ea typeface="Calibri"/>
              </a:rPr>
              <a:t>8</a:t>
            </a:fld>
            <a:endParaRPr lang="pt-BR" sz="1300" b="0" strike="noStrike" spc="-1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0A72E8-09FE-4AE4-B05E-635BE19A8B6F}"/>
              </a:ext>
            </a:extLst>
          </p:cNvPr>
          <p:cNvSpPr txBox="1"/>
          <p:nvPr/>
        </p:nvSpPr>
        <p:spPr>
          <a:xfrm>
            <a:off x="992168" y="2045400"/>
            <a:ext cx="10852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Existem pontos fracos na minha empresa?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Como o público enxerga a minha marca?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Será que existem feedbacks negativos sobre o meu serviço?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Quem são as pessoas que falam bem da minha empresa?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Será que meus esforços para melhorar a imagem do negócio estão surtindo efeito?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Como posso prevenir </a:t>
            </a:r>
            <a:r>
              <a:rPr lang="pt-BR" sz="2400" dirty="0">
                <a:solidFill>
                  <a:srgbClr val="31363D"/>
                </a:solidFill>
                <a:latin typeface="open_sansbold"/>
                <a:ea typeface="Roboto" panose="02000000000000000000" pitchFamily="2" charset="0"/>
              </a:rPr>
              <a:t>uma crise de imagem com maior agilidade</a:t>
            </a:r>
            <a:r>
              <a:rPr lang="pt-BR" sz="2400" b="0" i="0" dirty="0">
                <a:solidFill>
                  <a:srgbClr val="31363D"/>
                </a:solidFill>
                <a:effectLst/>
                <a:latin typeface="open_sansbold"/>
                <a:ea typeface="Roboto" panose="02000000000000000000" pitchFamily="2" charset="0"/>
              </a:rPr>
              <a:t>?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75B260D-A9EB-432C-A1C3-7404BAE47002}"/>
              </a:ext>
            </a:extLst>
          </p:cNvPr>
          <p:cNvSpPr/>
          <p:nvPr/>
        </p:nvSpPr>
        <p:spPr>
          <a:xfrm>
            <a:off x="771310" y="525099"/>
            <a:ext cx="1063781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5400" b="1" spc="-1" dirty="0">
                <a:solidFill>
                  <a:srgbClr val="024447"/>
                </a:solidFill>
                <a:latin typeface="open_sansbold"/>
                <a:ea typeface="Calibri"/>
              </a:rPr>
              <a:t>Que respostas realmente buscamos?</a:t>
            </a:r>
          </a:p>
        </p:txBody>
      </p:sp>
    </p:spTree>
    <p:extLst>
      <p:ext uri="{BB962C8B-B14F-4D97-AF65-F5344CB8AC3E}">
        <p14:creationId xmlns:p14="http://schemas.microsoft.com/office/powerpoint/2010/main" val="1506845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887257E-6D19-428E-B869-6868A22535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CE08F7C-308A-422C-AE08-08D07525D8E9}"/>
              </a:ext>
            </a:extLst>
          </p:cNvPr>
          <p:cNvSpPr/>
          <p:nvPr/>
        </p:nvSpPr>
        <p:spPr>
          <a:xfrm>
            <a:off x="838080" y="443160"/>
            <a:ext cx="10430640" cy="9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buClr>
                <a:srgbClr val="024447"/>
              </a:buClr>
            </a:pPr>
            <a:r>
              <a:rPr lang="pt-BR" sz="4400" b="1" spc="-1" dirty="0">
                <a:solidFill>
                  <a:srgbClr val="024447"/>
                </a:solidFill>
                <a:latin typeface="open_sansbold"/>
                <a:ea typeface="Calibri"/>
              </a:rPr>
              <a:t>A ideia 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6ECF81A-B604-45C3-83CA-29C05694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8590" y="1027453"/>
            <a:ext cx="6393780" cy="639378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7DD834F-035B-4676-AD43-406E8A8151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429164" y="2235297"/>
            <a:ext cx="9153056" cy="39772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open_sansbold"/>
                <a:ea typeface="Roboto" panose="02000000000000000000" pitchFamily="2" charset="0"/>
              </a:rPr>
              <a:t>	</a:t>
            </a:r>
            <a:r>
              <a:rPr lang="pt-BR" sz="3200" b="0" i="1" dirty="0">
                <a:solidFill>
                  <a:srgbClr val="000000"/>
                </a:solidFill>
                <a:effectLst/>
                <a:latin typeface="open_sansbold"/>
                <a:ea typeface="Roboto" panose="02000000000000000000" pitchFamily="2" charset="0"/>
              </a:rPr>
              <a:t>Seria possível criar uma ferramenta que monitora-se em tempo real, por um determinado período, uma empresa afim de tirarmos </a:t>
            </a:r>
            <a:r>
              <a:rPr lang="pt-BR" sz="3200" b="0" i="1" dirty="0" err="1">
                <a:solidFill>
                  <a:srgbClr val="000000"/>
                </a:solidFill>
                <a:effectLst/>
                <a:latin typeface="open_sansbold"/>
                <a:ea typeface="Roboto" panose="02000000000000000000" pitchFamily="2" charset="0"/>
              </a:rPr>
              <a:t>insigths</a:t>
            </a:r>
            <a:r>
              <a:rPr lang="pt-BR" sz="3200" b="0" i="1" dirty="0">
                <a:solidFill>
                  <a:srgbClr val="000000"/>
                </a:solidFill>
                <a:effectLst/>
                <a:latin typeface="open_sansbold"/>
                <a:ea typeface="Roboto" panose="02000000000000000000" pitchFamily="2" charset="0"/>
              </a:rPr>
              <a:t> sobre a os comentários positivos e negativos direcionados a ela, oriundos do Twitter?</a:t>
            </a:r>
          </a:p>
          <a:p>
            <a:pPr lvl="1">
              <a:lnSpc>
                <a:spcPct val="150000"/>
              </a:lnSpc>
            </a:pPr>
            <a:endParaRPr lang="pt-BR" b="0" i="0" dirty="0">
              <a:solidFill>
                <a:srgbClr val="000000"/>
              </a:solidFill>
              <a:effectLst/>
              <a:latin typeface="open_sansbold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latin typeface="open_sansbold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</TotalTime>
  <Words>1214</Words>
  <Application>Microsoft Office PowerPoint</Application>
  <PresentationFormat>Widescreen</PresentationFormat>
  <Paragraphs>222</Paragraphs>
  <Slides>41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open_sansbold</vt:lpstr>
      <vt:lpstr>Roboto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Paola Yohana Bonne</dc:creator>
  <dc:description/>
  <cp:lastModifiedBy>Lucas Bibiano Knaak | Society T.I.</cp:lastModifiedBy>
  <cp:revision>72</cp:revision>
  <dcterms:created xsi:type="dcterms:W3CDTF">2019-06-17T18:21:11Z</dcterms:created>
  <dcterms:modified xsi:type="dcterms:W3CDTF">2021-08-13T03:22:12Z</dcterms:modified>
  <dc:language>pt-BR</dc:language>
</cp:coreProperties>
</file>