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387" r:id="rId3"/>
    <p:sldId id="258" r:id="rId4"/>
    <p:sldId id="388" r:id="rId5"/>
    <p:sldId id="389" r:id="rId6"/>
    <p:sldId id="390" r:id="rId7"/>
    <p:sldId id="34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3291B-0041-4DC3-9DAE-A94C9EE5421B}">
          <p14:sldIdLst>
            <p14:sldId id="256"/>
            <p14:sldId id="387"/>
            <p14:sldId id="258"/>
            <p14:sldId id="388"/>
            <p14:sldId id="389"/>
            <p14:sldId id="390"/>
          </p14:sldIdLst>
        </p14:section>
        <p14:section name="Untitled Section" id="{EAEC9A21-0432-4D94-BA0E-156F2AD1BEE2}">
          <p14:sldIdLst/>
        </p14:section>
        <p14:section name="Marianne" id="{13745A28-D88F-4FE3-AFF7-1FAC5B810D20}">
          <p14:sldIdLst>
            <p14:sldId id="34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ie" initials="L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80" autoAdjust="0"/>
  </p:normalViewPr>
  <p:slideViewPr>
    <p:cSldViewPr>
      <p:cViewPr>
        <p:scale>
          <a:sx n="60" d="100"/>
          <a:sy n="60" d="100"/>
        </p:scale>
        <p:origin x="-141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3F3E-2A44-49AF-AC48-9FCD5652A8F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3319-4C1D-4D70-8004-3DF68A9A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SIT Study Abroad 101 information session</a:t>
            </a:r>
          </a:p>
          <a:p>
            <a:r>
              <a:rPr lang="en-US" dirty="0" smtClean="0"/>
              <a:t>Thanks for coming during busy conference</a:t>
            </a:r>
          </a:p>
          <a:p>
            <a:r>
              <a:rPr lang="en-US" dirty="0" smtClean="0"/>
              <a:t>Hope to give you an overview so you have a better understanding of what SIT has to offer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3319-4C1D-4D70-8004-3DF68A9AAB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Results in programs that are different from typical study abroad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3319-4C1D-4D70-8004-3DF68A9AAB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B6146-2D12-41EC-817D-AD0081957B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SA_pptT_inside_Dec0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Overview of SIT Study Abroad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/>
              <a:t>March 2010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2/10/2010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C064-8B77-4CF3-B32D-0BCDBA2E5902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SA_pptT_inside_Dec09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LVDX09Si1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95600"/>
            <a:ext cx="9144000" cy="2362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ill Sans MT" pitchFamily="34" charset="0"/>
              </a:rPr>
              <a:t>Undergraduate Research Abroad and Links to Career Interests</a:t>
            </a:r>
            <a:endParaRPr lang="en-US" sz="4000" dirty="0" smtClean="0">
              <a:latin typeface="Gill Sans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5029201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Career Integration</a:t>
            </a:r>
            <a:r>
              <a:rPr lang="en-US" sz="2400" dirty="0" smtClean="0"/>
              <a:t> </a:t>
            </a:r>
            <a:r>
              <a:rPr lang="en-US" sz="2400" dirty="0" smtClean="0"/>
              <a:t>Conference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algn="r"/>
            <a:r>
              <a:rPr lang="en-US" sz="2000" dirty="0" smtClean="0"/>
              <a:t>University of Minnesota</a:t>
            </a:r>
            <a:endParaRPr lang="en-US" sz="2000" dirty="0" smtClean="0"/>
          </a:p>
          <a:p>
            <a:pPr algn="r"/>
            <a:r>
              <a:rPr lang="en-US" sz="2000" dirty="0" smtClean="0"/>
              <a:t>July 21</a:t>
            </a:r>
            <a:r>
              <a:rPr lang="en-US" sz="2000" dirty="0" smtClean="0"/>
              <a:t>, </a:t>
            </a:r>
            <a:r>
              <a:rPr lang="en-US" sz="2000" dirty="0" smtClean="0"/>
              <a:t>2014</a:t>
            </a:r>
          </a:p>
        </p:txBody>
      </p:sp>
      <p:pic>
        <p:nvPicPr>
          <p:cNvPr id="29698" name="Picture 2" descr="http://www.sit.edu/Images/banner_ssa_peace_baskets.jpg"/>
          <p:cNvPicPr>
            <a:picLocks noChangeAspect="1" noChangeArrowheads="1"/>
          </p:cNvPicPr>
          <p:nvPr/>
        </p:nvPicPr>
        <p:blipFill>
          <a:blip r:embed="rId3" cstate="print"/>
          <a:srcRect l="21618"/>
          <a:stretch>
            <a:fillRect/>
          </a:stretch>
        </p:blipFill>
        <p:spPr bwMode="auto">
          <a:xfrm>
            <a:off x="0" y="685800"/>
            <a:ext cx="9144000" cy="230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Council on Undergraduate Research (CUR)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100" dirty="0"/>
              <a:t>What is Undergraduate Research?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An inquiry or investigation conducted by an undergraduate student that makes an original intellectual or creative contribution to the discipline.</a:t>
            </a:r>
          </a:p>
          <a:p>
            <a:pPr marL="0" indent="0">
              <a:buNone/>
            </a:pPr>
            <a:r>
              <a:rPr lang="en-US" sz="3100" dirty="0"/>
              <a:t>What are the Benefits of Undergraduate Research?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Enhances student learning through mentoring relationships with faculty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Increases retention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Increases enrollment in graduate education and provides effective career preparation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Develops critical thinking, creativity, problem solving and intellectual independence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Develops an understanding of research methodology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dirty="0"/>
              <a:t>Promotes an innovation-oriented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u="sng" dirty="0"/>
              <a:t>SIT Study Abroad Alumni Long-Term Impacts and Outcomes Survey</a:t>
            </a:r>
            <a:endParaRPr lang="en-US" sz="3600" b="0" dirty="0" smtClean="0">
              <a:latin typeface="Gill Sans MT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46840" y="1066800"/>
            <a:ext cx="8568559" cy="5334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3"/>
              </a:buClr>
            </a:pPr>
            <a:r>
              <a:rPr lang="en-US" sz="2400" dirty="0" smtClean="0"/>
              <a:t>16K </a:t>
            </a:r>
            <a:r>
              <a:rPr lang="en-US" sz="2400" dirty="0"/>
              <a:t>alumni from 1982-2011, </a:t>
            </a:r>
            <a:r>
              <a:rPr lang="en-US" sz="2400" dirty="0" smtClean="0"/>
              <a:t>2107 </a:t>
            </a:r>
            <a:r>
              <a:rPr lang="en-US" sz="2400" dirty="0"/>
              <a:t>responses, </a:t>
            </a:r>
            <a:r>
              <a:rPr lang="en-US" sz="2400" dirty="0" smtClean="0"/>
              <a:t>13</a:t>
            </a:r>
            <a:r>
              <a:rPr lang="en-US" sz="2400" dirty="0"/>
              <a:t>% response </a:t>
            </a:r>
            <a:r>
              <a:rPr lang="en-US" sz="2400" dirty="0" smtClean="0"/>
              <a:t>rate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72% </a:t>
            </a:r>
            <a:r>
              <a:rPr lang="en-US" sz="2000" dirty="0"/>
              <a:t>experience influenced </a:t>
            </a:r>
            <a:r>
              <a:rPr lang="en-US" sz="2000" dirty="0" smtClean="0"/>
              <a:t>career</a:t>
            </a:r>
          </a:p>
          <a:p>
            <a:r>
              <a:rPr lang="en-US" sz="2000" dirty="0" smtClean="0"/>
              <a:t>     </a:t>
            </a:r>
            <a:r>
              <a:rPr lang="en-US" sz="2000" dirty="0"/>
              <a:t>choice to some or large </a:t>
            </a:r>
            <a:r>
              <a:rPr lang="en-US" sz="2000" dirty="0" smtClean="0"/>
              <a:t>degree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81</a:t>
            </a:r>
            <a:r>
              <a:rPr lang="en-US" sz="2000" dirty="0"/>
              <a:t>% </a:t>
            </a:r>
            <a:r>
              <a:rPr lang="en-US" sz="2000" dirty="0" smtClean="0"/>
              <a:t>experience </a:t>
            </a:r>
            <a:r>
              <a:rPr lang="en-US" sz="2000" dirty="0"/>
              <a:t>helped gain a sense of </a:t>
            </a:r>
            <a:endParaRPr lang="en-US" sz="2000" dirty="0" smtClean="0"/>
          </a:p>
          <a:p>
            <a:r>
              <a:rPr lang="en-US" sz="2000" dirty="0" smtClean="0"/>
              <a:t>     social </a:t>
            </a:r>
            <a:r>
              <a:rPr lang="en-US" sz="2000" dirty="0"/>
              <a:t>responsibility or interest in social </a:t>
            </a:r>
            <a:endParaRPr lang="en-US" sz="2000" dirty="0" smtClean="0"/>
          </a:p>
          <a:p>
            <a:r>
              <a:rPr lang="en-US" sz="2000" dirty="0" smtClean="0"/>
              <a:t>     issues </a:t>
            </a:r>
            <a:r>
              <a:rPr lang="en-US" sz="2000" dirty="0"/>
              <a:t>that influenced career </a:t>
            </a:r>
            <a:r>
              <a:rPr lang="en-US" sz="2000" dirty="0" smtClean="0"/>
              <a:t>choice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72</a:t>
            </a:r>
            <a:r>
              <a:rPr lang="en-US" sz="2000" dirty="0"/>
              <a:t>% experience helpful in job </a:t>
            </a:r>
            <a:r>
              <a:rPr lang="en-US" sz="2000" dirty="0" smtClean="0"/>
              <a:t>interview </a:t>
            </a:r>
            <a:endParaRPr lang="en-US" sz="2000" dirty="0"/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 marL="342900" indent="-342900">
              <a:buClr>
                <a:schemeClr val="accent3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pic>
        <p:nvPicPr>
          <p:cNvPr id="6" name="Picture 5" descr="IND-Dealing with people;Students (Fall 2011) on a  Hindi language cum field methods drop off..JPG"/>
          <p:cNvPicPr>
            <a:picLocks noChangeAspect="1"/>
          </p:cNvPicPr>
          <p:nvPr/>
        </p:nvPicPr>
        <p:blipFill>
          <a:blip r:embed="rId3" cstate="print"/>
          <a:srcRect l="22951" r="14754"/>
          <a:stretch>
            <a:fillRect/>
          </a:stretch>
        </p:blipFill>
        <p:spPr>
          <a:xfrm>
            <a:off x="5105400" y="1752600"/>
            <a:ext cx="4038600" cy="4322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SIT Study Abroad Alumni Long-Term Impacts and Outcomes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Specific to Undergraduate Research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smtClean="0"/>
              <a:t>90% ISP impacted study abroad experience to some or a large degree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59% continue to engage with issues explored in ISP research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 China alumni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“It’s definitely an interesting and attractive line on my resume.  Even if it’s not directly related to jobs that I’m applying </a:t>
            </a:r>
            <a:r>
              <a:rPr lang="en-US" dirty="0" smtClean="0"/>
              <a:t>for</a:t>
            </a:r>
            <a:r>
              <a:rPr lang="en-US" dirty="0"/>
              <a:t>, employers have often asked about it and have been interested in hearing about my research projects.  I think it helps demonstrate my ability to </a:t>
            </a:r>
            <a:r>
              <a:rPr lang="en-US" dirty="0" smtClean="0"/>
              <a:t>navigate </a:t>
            </a:r>
            <a:r>
              <a:rPr lang="en-US" dirty="0"/>
              <a:t>new situations and be self-directed in completing a major project.”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VIDEO-- SIT Serbia, Bosnia, and Kosovo: Peace and Conflict Studies in the Balkans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Undergraduate Research and the Future</a:t>
            </a:r>
            <a:endParaRPr lang="en-US" dirty="0"/>
          </a:p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www.youtube.com/watch?v=bLVDX09Si1o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“The </a:t>
            </a:r>
            <a:r>
              <a:rPr lang="en-US" sz="5400" b="1" dirty="0"/>
              <a:t>ISP set the trajectory for the work I love and will continue throughout my </a:t>
            </a:r>
            <a:r>
              <a:rPr lang="en-US" sz="5400" b="1" dirty="0" smtClean="0"/>
              <a:t>career.” </a:t>
            </a:r>
            <a:br>
              <a:rPr lang="en-US" sz="5400" b="1" dirty="0" smtClean="0"/>
            </a:br>
            <a:r>
              <a:rPr lang="en-US" sz="3600" dirty="0" smtClean="0"/>
              <a:t>(</a:t>
            </a:r>
            <a:r>
              <a:rPr lang="en-US" sz="3600" dirty="0"/>
              <a:t>SIT Kenya 2007 </a:t>
            </a:r>
            <a:r>
              <a:rPr lang="en-US" sz="3600" dirty="0" smtClean="0"/>
              <a:t>alumna)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9816</TotalTime>
  <Words>347</Words>
  <Application>Microsoft Office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Undergraduate Research Abroad and Links to Career Interests</vt:lpstr>
      <vt:lpstr>Council on Undergraduate Research (CUR)</vt:lpstr>
      <vt:lpstr>SIT Study Abroad Alumni Long-Term Impacts and Outcomes Survey</vt:lpstr>
      <vt:lpstr>SIT Study Abroad Alumni Long-Term Impacts and Outcomes Survey</vt:lpstr>
      <vt:lpstr>SIT China alumni quote</vt:lpstr>
      <vt:lpstr>VIDEO-- SIT Serbia, Bosnia, and Kosovo: Peace and Conflict Studies in the Balkans</vt:lpstr>
      <vt:lpstr>“The ISP set the trajectory for the work I love and will continue throughout my career.”  (SIT Kenya 2007 alumna)</vt:lpstr>
    </vt:vector>
  </TitlesOfParts>
  <Company>World Learning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wellsgw</dc:creator>
  <cp:lastModifiedBy>Laurie</cp:lastModifiedBy>
  <cp:revision>337</cp:revision>
  <dcterms:created xsi:type="dcterms:W3CDTF">2010-02-10T21:25:21Z</dcterms:created>
  <dcterms:modified xsi:type="dcterms:W3CDTF">2014-07-21T05:33:39Z</dcterms:modified>
</cp:coreProperties>
</file>