
<file path=[Content_Types].xml><?xml version="1.0" encoding="utf-8"?>
<Types xmlns="http://schemas.openxmlformats.org/package/2006/content-types">
  <Default Extension="jpeg" ContentType="image/jpeg"/>
  <Default Extension="JPG" ContentType="image/.jpg"/>
  <Default Extension="png" ContentType="image/png"/>
  <Default Extension="mp3" ContentType="audio/mp3"/>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8" r:id="rId3"/>
    <p:sldId id="261" r:id="rId5"/>
    <p:sldId id="262" r:id="rId6"/>
    <p:sldId id="260" r:id="rId7"/>
    <p:sldId id="322" r:id="rId8"/>
    <p:sldId id="295" r:id="rId9"/>
    <p:sldId id="266" r:id="rId10"/>
    <p:sldId id="269" r:id="rId11"/>
    <p:sldId id="323" r:id="rId12"/>
    <p:sldId id="324" r:id="rId13"/>
    <p:sldId id="271" r:id="rId14"/>
    <p:sldId id="325" r:id="rId15"/>
    <p:sldId id="326" r:id="rId16"/>
    <p:sldId id="327" r:id="rId17"/>
    <p:sldId id="328" r:id="rId18"/>
    <p:sldId id="330" r:id="rId19"/>
    <p:sldId id="329" r:id="rId20"/>
    <p:sldId id="331" r:id="rId21"/>
    <p:sldId id="332" r:id="rId22"/>
    <p:sldId id="296" r:id="rId23"/>
  </p:sldIdLst>
  <p:sldSz cx="9144000" cy="5143500" type="screen16x9"/>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C6FF"/>
    <a:srgbClr val="67F5F2"/>
    <a:srgbClr val="6CE8EE"/>
    <a:srgbClr val="C313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2" d="100"/>
          <a:sy n="112" d="100"/>
        </p:scale>
        <p:origin x="564" y="102"/>
      </p:cViewPr>
      <p:guideLst>
        <p:guide orient="horz" pos="1558"/>
        <p:guide pos="2916"/>
      </p:guideLst>
    </p:cSldViewPr>
  </p:slideViewPr>
  <p:notesTextViewPr>
    <p:cViewPr>
      <p:scale>
        <a:sx n="100" d="100"/>
        <a:sy n="100" d="100"/>
      </p:scale>
      <p:origin x="0" y="0"/>
    </p:cViewPr>
  </p:notesTextViewPr>
  <p:sorterViewPr>
    <p:cViewPr>
      <p:scale>
        <a:sx n="33" d="100"/>
        <a:sy n="33"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tags" Target="tags/tag20.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D9B237-5AB2-48CF-8032-32E9FB6EB4F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861678-F871-4BA5-BC3E-7CD7D2CF1E8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861678-F871-4BA5-BC3E-7CD7D2CF1E81}"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861678-F871-4BA5-BC3E-7CD7D2CF1E81}"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861678-F871-4BA5-BC3E-7CD7D2CF1E81}"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861678-F871-4BA5-BC3E-7CD7D2CF1E81}"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861678-F871-4BA5-BC3E-7CD7D2CF1E81}"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861678-F871-4BA5-BC3E-7CD7D2CF1E81}"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861678-F871-4BA5-BC3E-7CD7D2CF1E81}"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861678-F871-4BA5-BC3E-7CD7D2CF1E81}"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861678-F871-4BA5-BC3E-7CD7D2CF1E81}"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861678-F871-4BA5-BC3E-7CD7D2CF1E81}"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861678-F871-4BA5-BC3E-7CD7D2CF1E8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861678-F871-4BA5-BC3E-7CD7D2CF1E81}"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861678-F871-4BA5-BC3E-7CD7D2CF1E8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861678-F871-4BA5-BC3E-7CD7D2CF1E8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861678-F871-4BA5-BC3E-7CD7D2CF1E8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861678-F871-4BA5-BC3E-7CD7D2CF1E8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861678-F871-4BA5-BC3E-7CD7D2CF1E8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861678-F871-4BA5-BC3E-7CD7D2CF1E81}"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861678-F871-4BA5-BC3E-7CD7D2CF1E81}"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861678-F871-4BA5-BC3E-7CD7D2CF1E8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
        <p:nvSpPr>
          <p:cNvPr id="7" name="矩形 6"/>
          <p:cNvSpPr/>
          <p:nvPr userDrawn="1"/>
        </p:nvSpPr>
        <p:spPr>
          <a:xfrm>
            <a:off x="0" y="0"/>
            <a:ext cx="9144000" cy="5143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7.xml"/><Relationship Id="rId5" Type="http://schemas.openxmlformats.org/officeDocument/2006/relationships/image" Target="../media/image2.jpeg"/><Relationship Id="rId4" Type="http://schemas.openxmlformats.org/officeDocument/2006/relationships/tags" Target="../tags/tag1.xml"/><Relationship Id="rId3" Type="http://schemas.openxmlformats.org/officeDocument/2006/relationships/image" Target="../media/image1.png"/><Relationship Id="rId2" Type="http://schemas.microsoft.com/office/2007/relationships/media" Target="../media/media1.mp3"/><Relationship Id="rId1" Type="http://schemas.openxmlformats.org/officeDocument/2006/relationships/audio" Target="../media/media1.mp3"/></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7.xml"/><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7.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7.xml"/><Relationship Id="rId2" Type="http://schemas.openxmlformats.org/officeDocument/2006/relationships/image" Target="../media/image15.png"/><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image" Target="../media/image16.png"/><Relationship Id="rId2" Type="http://schemas.openxmlformats.org/officeDocument/2006/relationships/tags" Target="../tags/tag3.xml"/><Relationship Id="rId12" Type="http://schemas.openxmlformats.org/officeDocument/2006/relationships/notesSlide" Target="../notesSlides/notesSlide17.xml"/><Relationship Id="rId11" Type="http://schemas.openxmlformats.org/officeDocument/2006/relationships/slideLayout" Target="../slideLayouts/slideLayout7.xml"/><Relationship Id="rId10" Type="http://schemas.openxmlformats.org/officeDocument/2006/relationships/tags" Target="../tags/tag10.xml"/><Relationship Id="rId1" Type="http://schemas.openxmlformats.org/officeDocument/2006/relationships/tags" Target="../tags/tag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19.xml.rels><?xml version="1.0" encoding="UTF-8" standalone="yes"?>
<Relationships xmlns="http://schemas.openxmlformats.org/package/2006/relationships"><Relationship Id="rId9" Type="http://schemas.openxmlformats.org/officeDocument/2006/relationships/tags" Target="../tags/tag18.xml"/><Relationship Id="rId8" Type="http://schemas.openxmlformats.org/officeDocument/2006/relationships/tags" Target="../tags/tag17.xml"/><Relationship Id="rId7" Type="http://schemas.openxmlformats.org/officeDocument/2006/relationships/tags" Target="../tags/tag16.xml"/><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image" Target="../media/image16.png"/><Relationship Id="rId2" Type="http://schemas.openxmlformats.org/officeDocument/2006/relationships/tags" Target="../tags/tag12.xml"/><Relationship Id="rId12" Type="http://schemas.openxmlformats.org/officeDocument/2006/relationships/notesSlide" Target="../notesSlides/notesSlide19.xml"/><Relationship Id="rId11" Type="http://schemas.openxmlformats.org/officeDocument/2006/relationships/slideLayout" Target="../slideLayouts/slideLayout7.xml"/><Relationship Id="rId10" Type="http://schemas.openxmlformats.org/officeDocument/2006/relationships/tags" Target="../tags/tag19.xml"/><Relationship Id="rId1" Type="http://schemas.openxmlformats.org/officeDocument/2006/relationships/tags" Target="../tags/tag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2801584"/>
            <a:ext cx="9144000" cy="164237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899592" y="3075806"/>
            <a:ext cx="7344816" cy="583565"/>
          </a:xfrm>
          <a:prstGeom prst="rect">
            <a:avLst/>
          </a:prstGeom>
        </p:spPr>
        <p:txBody>
          <a:bodyPr wrap="square">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论文阅读汇报</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13" name="TextBox 12"/>
          <p:cNvSpPr txBox="1"/>
          <p:nvPr/>
        </p:nvSpPr>
        <p:spPr>
          <a:xfrm>
            <a:off x="2435041" y="3795886"/>
            <a:ext cx="821690" cy="344170"/>
          </a:xfrm>
          <a:prstGeom prst="rect">
            <a:avLst/>
          </a:prstGeom>
          <a:noFill/>
        </p:spPr>
        <p:txBody>
          <a:bodyPr wrap="none" lIns="68562" tIns="34281" rIns="68562" bIns="34281" rtlCol="0">
            <a:spAutoFit/>
          </a:bodyPr>
          <a:lstStyle>
            <a:defPPr>
              <a:defRPr lang="zh-CN"/>
            </a:defPPr>
            <a:lvl1pPr>
              <a:defRPr sz="2000">
                <a:solidFill>
                  <a:schemeClr val="accent2"/>
                </a:solidFill>
                <a:latin typeface="+mn-ea"/>
                <a:ea typeface="+mn-ea"/>
              </a:defRPr>
            </a:lvl1pPr>
          </a:lstStyle>
          <a:p>
            <a:r>
              <a:rPr lang="zh-CN" altLang="en-US" sz="1800" dirty="0">
                <a:solidFill>
                  <a:schemeClr val="bg1">
                    <a:lumMod val="95000"/>
                  </a:schemeClr>
                </a:solidFill>
                <a:latin typeface="微软雅黑" panose="020B0503020204020204" pitchFamily="34" charset="-122"/>
                <a:ea typeface="微软雅黑" panose="020B0503020204020204" pitchFamily="34" charset="-122"/>
              </a:rPr>
              <a:t>魏伯繁</a:t>
            </a:r>
            <a:endParaRPr lang="zh-CN" altLang="en-US" sz="18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5" name="TextBox 14"/>
          <p:cNvSpPr txBox="1"/>
          <p:nvPr/>
        </p:nvSpPr>
        <p:spPr>
          <a:xfrm>
            <a:off x="5077082" y="3795886"/>
            <a:ext cx="1625600" cy="344170"/>
          </a:xfrm>
          <a:prstGeom prst="rect">
            <a:avLst/>
          </a:prstGeom>
          <a:noFill/>
        </p:spPr>
        <p:txBody>
          <a:bodyPr wrap="none" lIns="68562" tIns="34281" rIns="68562" bIns="34281" rtlCol="0">
            <a:spAutoFit/>
          </a:bodyPr>
          <a:lstStyle>
            <a:defPPr>
              <a:defRPr lang="zh-CN"/>
            </a:defPPr>
            <a:lvl1pPr>
              <a:defRPr sz="2000">
                <a:solidFill>
                  <a:schemeClr val="accent2"/>
                </a:solidFill>
                <a:latin typeface="+mn-ea"/>
                <a:ea typeface="+mn-ea"/>
              </a:defRPr>
            </a:lvl1pPr>
          </a:lstStyle>
          <a:p>
            <a:r>
              <a:rPr lang="en-US" altLang="zh-CN" sz="1800" dirty="0">
                <a:solidFill>
                  <a:schemeClr val="bg1">
                    <a:lumMod val="95000"/>
                  </a:schemeClr>
                </a:solidFill>
                <a:latin typeface="微软雅黑" panose="020B0503020204020204" pitchFamily="34" charset="-122"/>
                <a:ea typeface="微软雅黑" panose="020B0503020204020204" pitchFamily="34" charset="-122"/>
              </a:rPr>
              <a:t>2022</a:t>
            </a:r>
            <a:r>
              <a:rPr lang="zh-CN" altLang="en-US" sz="1800" dirty="0">
                <a:solidFill>
                  <a:schemeClr val="bg1">
                    <a:lumMod val="95000"/>
                  </a:schemeClr>
                </a:solidFill>
                <a:latin typeface="微软雅黑" panose="020B0503020204020204" pitchFamily="34" charset="-122"/>
                <a:ea typeface="微软雅黑" panose="020B0503020204020204" pitchFamily="34" charset="-122"/>
              </a:rPr>
              <a:t>年</a:t>
            </a:r>
            <a:r>
              <a:rPr lang="en-US" altLang="zh-CN" sz="1800" dirty="0">
                <a:solidFill>
                  <a:schemeClr val="bg1">
                    <a:lumMod val="95000"/>
                  </a:schemeClr>
                </a:solidFill>
                <a:latin typeface="微软雅黑" panose="020B0503020204020204" pitchFamily="34" charset="-122"/>
                <a:ea typeface="微软雅黑" panose="020B0503020204020204" pitchFamily="34" charset="-122"/>
              </a:rPr>
              <a:t>9</a:t>
            </a:r>
            <a:r>
              <a:rPr lang="zh-CN" altLang="en-US" sz="1800" dirty="0">
                <a:solidFill>
                  <a:schemeClr val="bg1">
                    <a:lumMod val="95000"/>
                  </a:schemeClr>
                </a:solidFill>
                <a:latin typeface="微软雅黑" panose="020B0503020204020204" pitchFamily="34" charset="-122"/>
                <a:ea typeface="微软雅黑" panose="020B0503020204020204" pitchFamily="34" charset="-122"/>
              </a:rPr>
              <a:t>月</a:t>
            </a:r>
            <a:r>
              <a:rPr lang="en-US" altLang="zh-CN" sz="1800" dirty="0">
                <a:solidFill>
                  <a:schemeClr val="bg1">
                    <a:lumMod val="95000"/>
                  </a:schemeClr>
                </a:solidFill>
                <a:latin typeface="微软雅黑" panose="020B0503020204020204" pitchFamily="34" charset="-122"/>
                <a:ea typeface="微软雅黑" panose="020B0503020204020204" pitchFamily="34" charset="-122"/>
              </a:rPr>
              <a:t>4</a:t>
            </a:r>
            <a:r>
              <a:rPr lang="zh-CN" altLang="en-US" sz="1800" dirty="0">
                <a:solidFill>
                  <a:schemeClr val="bg1">
                    <a:lumMod val="95000"/>
                  </a:schemeClr>
                </a:solidFill>
                <a:latin typeface="微软雅黑" panose="020B0503020204020204" pitchFamily="34" charset="-122"/>
                <a:ea typeface="微软雅黑" panose="020B0503020204020204" pitchFamily="34" charset="-122"/>
              </a:rPr>
              <a:t>日</a:t>
            </a:r>
            <a:endParaRPr lang="zh-CN" altLang="en-US" sz="1800" dirty="0">
              <a:solidFill>
                <a:schemeClr val="bg1">
                  <a:lumMod val="95000"/>
                </a:schemeClr>
              </a:solidFill>
              <a:latin typeface="微软雅黑" panose="020B0503020204020204" pitchFamily="34" charset="-122"/>
              <a:ea typeface="微软雅黑" panose="020B0503020204020204" pitchFamily="34" charset="-122"/>
            </a:endParaRPr>
          </a:p>
        </p:txBody>
      </p:sp>
      <p:pic>
        <p:nvPicPr>
          <p:cNvPr id="2" name="Breath and Life - Audiomachine.mp3">
            <a:hlinkClick r:id="" action="ppaction://media"/>
          </p:cNvPr>
          <p:cNvPicPr>
            <a:picLocks noChangeAspect="1"/>
          </p:cNvPicPr>
          <p:nvPr>
            <a:audioFile r:link="rId1"/>
            <p:extLst>
              <p:ext uri="{DAA4B4D4-6D71-4841-9C94-3DE7FCFB9230}">
                <p14:media xmlns:p14="http://schemas.microsoft.com/office/powerpoint/2010/main" r:embed="rId2"/>
              </p:ext>
            </p:extLst>
          </p:nvPr>
        </p:nvPicPr>
        <p:blipFill>
          <a:blip r:embed="rId3"/>
          <a:stretch>
            <a:fillRect/>
          </a:stretch>
        </p:blipFill>
        <p:spPr>
          <a:xfrm>
            <a:off x="-666530" y="3790201"/>
            <a:ext cx="609600" cy="609600"/>
          </a:xfrm>
          <a:prstGeom prst="rect">
            <a:avLst/>
          </a:prstGeom>
        </p:spPr>
      </p:pic>
      <p:pic>
        <p:nvPicPr>
          <p:cNvPr id="100" name="图片 99"/>
          <p:cNvPicPr/>
          <p:nvPr>
            <p:custDataLst>
              <p:tags r:id="rId4"/>
            </p:custDataLst>
          </p:nvPr>
        </p:nvPicPr>
        <p:blipFill>
          <a:blip r:embed="rId5"/>
          <a:stretch>
            <a:fillRect/>
          </a:stretch>
        </p:blipFill>
        <p:spPr>
          <a:xfrm>
            <a:off x="1691640" y="699770"/>
            <a:ext cx="5486400" cy="194310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2"/>
                                        </p:tgtEl>
                                      </p:cBhvr>
                                    </p:cmd>
                                  </p:childTnLst>
                                </p:cTn>
                              </p:par>
                            </p:childTnLst>
                          </p:cTn>
                        </p:par>
                        <p:par>
                          <p:cTn id="7" fill="hold">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left)">
                                      <p:cBhvr>
                                        <p:cTn id="10" dur="500"/>
                                        <p:tgtEl>
                                          <p:spTgt spid="17"/>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0"/>
                                        </p:tgtEl>
                                        <p:attrNameLst>
                                          <p:attrName>ppt_y</p:attrName>
                                        </p:attrNameLst>
                                      </p:cBhvr>
                                      <p:tavLst>
                                        <p:tav tm="0">
                                          <p:val>
                                            <p:strVal val="#ppt_y"/>
                                          </p:val>
                                        </p:tav>
                                        <p:tav tm="100000">
                                          <p:val>
                                            <p:strVal val="#ppt_y"/>
                                          </p:val>
                                        </p:tav>
                                      </p:tavLst>
                                    </p:anim>
                                    <p:anim calcmode="lin" valueType="num">
                                      <p:cBhvr>
                                        <p:cTn id="16"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0"/>
                                        </p:tgtEl>
                                      </p:cBhvr>
                                    </p:animEffect>
                                  </p:childTnLst>
                                </p:cTn>
                              </p:par>
                            </p:childTnLst>
                          </p:cTn>
                        </p:par>
                        <p:par>
                          <p:cTn id="19" fill="hold">
                            <p:stCondLst>
                              <p:cond delay="1250"/>
                            </p:stCondLst>
                            <p:childTnLst>
                              <p:par>
                                <p:cTn id="20" presetID="42" presetClass="entr" presetSubtype="0" fill="hold" grpId="0" nodeType="afterEffect">
                                  <p:stCondLst>
                                    <p:cond delay="0"/>
                                  </p:stCondLst>
                                  <p:iterate type="lt">
                                    <p:tmPct val="10000"/>
                                  </p:iterate>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anim calcmode="lin" valueType="num">
                                      <p:cBhvr>
                                        <p:cTn id="23" dur="500" fill="hold"/>
                                        <p:tgtEl>
                                          <p:spTgt spid="13"/>
                                        </p:tgtEl>
                                        <p:attrNameLst>
                                          <p:attrName>ppt_x</p:attrName>
                                        </p:attrNameLst>
                                      </p:cBhvr>
                                      <p:tavLst>
                                        <p:tav tm="0">
                                          <p:val>
                                            <p:strVal val="#ppt_x"/>
                                          </p:val>
                                        </p:tav>
                                        <p:tav tm="100000">
                                          <p:val>
                                            <p:strVal val="#ppt_x"/>
                                          </p:val>
                                        </p:tav>
                                      </p:tavLst>
                                    </p:anim>
                                    <p:anim calcmode="lin" valueType="num">
                                      <p:cBhvr>
                                        <p:cTn id="24" dur="500" fill="hold"/>
                                        <p:tgtEl>
                                          <p:spTgt spid="13"/>
                                        </p:tgtEl>
                                        <p:attrNameLst>
                                          <p:attrName>ppt_y</p:attrName>
                                        </p:attrNameLst>
                                      </p:cBhvr>
                                      <p:tavLst>
                                        <p:tav tm="0">
                                          <p:val>
                                            <p:strVal val="#ppt_y+.1"/>
                                          </p:val>
                                        </p:tav>
                                        <p:tav tm="100000">
                                          <p:val>
                                            <p:strVal val="#ppt_y"/>
                                          </p:val>
                                        </p:tav>
                                      </p:tavLst>
                                    </p:anim>
                                  </p:childTnLst>
                                </p:cTn>
                              </p:par>
                            </p:childTnLst>
                          </p:cTn>
                        </p:par>
                        <p:par>
                          <p:cTn id="25" fill="hold">
                            <p:stCondLst>
                              <p:cond delay="1850"/>
                            </p:stCondLst>
                            <p:childTnLst>
                              <p:par>
                                <p:cTn id="26" presetID="42" presetClass="entr" presetSubtype="0" fill="hold" grpId="0" nodeType="afterEffect">
                                  <p:stCondLst>
                                    <p:cond delay="0"/>
                                  </p:stCondLst>
                                  <p:iterate type="lt">
                                    <p:tmPct val="10000"/>
                                  </p:iterate>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anim calcmode="lin" valueType="num">
                                      <p:cBhvr>
                                        <p:cTn id="29" dur="500" fill="hold"/>
                                        <p:tgtEl>
                                          <p:spTgt spid="15"/>
                                        </p:tgtEl>
                                        <p:attrNameLst>
                                          <p:attrName>ppt_x</p:attrName>
                                        </p:attrNameLst>
                                      </p:cBhvr>
                                      <p:tavLst>
                                        <p:tav tm="0">
                                          <p:val>
                                            <p:strVal val="#ppt_x"/>
                                          </p:val>
                                        </p:tav>
                                        <p:tav tm="100000">
                                          <p:val>
                                            <p:strVal val="#ppt_x"/>
                                          </p:val>
                                        </p:tav>
                                      </p:tavLst>
                                    </p:anim>
                                    <p:anim calcmode="lin" valueType="num">
                                      <p:cBhvr>
                                        <p:cTn id="30" dur="5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80000" numSld="100">
                <p:cTn id="31" repeatCount="indefinite" fill="hold" display="0">
                  <p:stCondLst>
                    <p:cond delay="indefinite"/>
                  </p:stCondLst>
                  <p:endCondLst>
                    <p:cond evt="onStopAudio" delay="0">
                      <p:tgtEl>
                        <p:sldTgt/>
                      </p:tgtEl>
                    </p:cond>
                  </p:endCondLst>
                </p:cTn>
                <p:tgtEl>
                  <p:spTgt spid="2"/>
                </p:tgtEl>
              </p:cMediaNode>
            </p:audio>
          </p:childTnLst>
        </p:cTn>
      </p:par>
    </p:tnLst>
    <p:bldLst>
      <p:bldP spid="17" grpId="0" animBg="1"/>
      <p:bldP spid="10" grpId="0"/>
      <p:bldP spid="13"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69862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75000"/>
                </a:schemeClr>
              </a:solidFill>
            </a:endParaRPr>
          </a:p>
        </p:txBody>
      </p:sp>
      <p:sp>
        <p:nvSpPr>
          <p:cNvPr id="3" name="矩形 2"/>
          <p:cNvSpPr/>
          <p:nvPr/>
        </p:nvSpPr>
        <p:spPr>
          <a:xfrm>
            <a:off x="0" y="627542"/>
            <a:ext cx="9144000" cy="72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14"/>
          <p:cNvSpPr txBox="1">
            <a:spLocks noChangeArrowheads="1"/>
          </p:cNvSpPr>
          <p:nvPr/>
        </p:nvSpPr>
        <p:spPr bwMode="auto">
          <a:xfrm>
            <a:off x="611560" y="186194"/>
            <a:ext cx="2304256" cy="368300"/>
          </a:xfrm>
          <a:prstGeom prst="rect">
            <a:avLst/>
          </a:prstGeom>
          <a:noFill/>
          <a:ln w="9525">
            <a:noFill/>
            <a:miter lim="800000"/>
          </a:ln>
        </p:spPr>
        <p:txBody>
          <a:bodyPr wrap="square">
            <a:spAutoFit/>
          </a:bodyPr>
          <a:lstStyle/>
          <a:p>
            <a:pPr>
              <a:defRPr/>
            </a:pPr>
            <a:r>
              <a:rPr lang="zh-CN" altLang="en-US" b="1" kern="0" dirty="0">
                <a:solidFill>
                  <a:schemeClr val="bg1"/>
                </a:solidFill>
                <a:latin typeface="微软雅黑" panose="020B0503020204020204" pitchFamily="34" charset="-122"/>
                <a:ea typeface="微软雅黑" panose="020B0503020204020204" pitchFamily="34" charset="-122"/>
              </a:rPr>
              <a:t>算法设计</a:t>
            </a:r>
            <a:endParaRPr lang="zh-CN" altLang="en-US" b="1" kern="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51520" y="163548"/>
            <a:ext cx="288000" cy="28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矩形 6"/>
          <p:cNvSpPr/>
          <p:nvPr/>
        </p:nvSpPr>
        <p:spPr>
          <a:xfrm>
            <a:off x="395560" y="307588"/>
            <a:ext cx="216000" cy="216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 name="文本框 7"/>
          <p:cNvSpPr txBox="1">
            <a:spLocks noChangeArrowheads="1"/>
          </p:cNvSpPr>
          <p:nvPr/>
        </p:nvSpPr>
        <p:spPr bwMode="auto">
          <a:xfrm>
            <a:off x="682615" y="3291830"/>
            <a:ext cx="2233177" cy="910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a:lnSpc>
                <a:spcPct val="120000"/>
              </a:lnSpc>
            </a:pPr>
            <a:r>
              <a:rPr lang="en-US" altLang="zh-CN" sz="1800" b="1" dirty="0">
                <a:solidFill>
                  <a:schemeClr val="tx1">
                    <a:lumMod val="85000"/>
                    <a:lumOff val="15000"/>
                  </a:schemeClr>
                </a:solidFill>
                <a:latin typeface="微软雅黑" panose="020B0503020204020204" pitchFamily="34" charset="-122"/>
              </a:rPr>
              <a:t>ValCGD</a:t>
            </a:r>
            <a:endParaRPr lang="en-US" altLang="zh-CN" sz="1800" b="1" dirty="0">
              <a:solidFill>
                <a:schemeClr val="tx1">
                  <a:lumMod val="85000"/>
                  <a:lumOff val="15000"/>
                </a:schemeClr>
              </a:solidFill>
              <a:latin typeface="微软雅黑" panose="020B0503020204020204" pitchFamily="34" charset="-122"/>
            </a:endParaRPr>
          </a:p>
          <a:p>
            <a:pPr>
              <a:lnSpc>
                <a:spcPct val="120000"/>
              </a:lnSpc>
            </a:pPr>
            <a:r>
              <a:rPr lang="zh-CN" altLang="en-US" sz="1200" b="1" dirty="0">
                <a:solidFill>
                  <a:schemeClr val="tx1">
                    <a:lumMod val="85000"/>
                    <a:lumOff val="15000"/>
                  </a:schemeClr>
                </a:solidFill>
                <a:latin typeface="微软雅黑" panose="020B0503020204020204" pitchFamily="34" charset="-122"/>
              </a:rPr>
              <a:t>计算有效的</a:t>
            </a:r>
            <a:r>
              <a:rPr lang="en-US" altLang="zh-CN" sz="1200" b="1" dirty="0">
                <a:solidFill>
                  <a:schemeClr val="tx1">
                    <a:lumMod val="85000"/>
                    <a:lumOff val="15000"/>
                  </a:schemeClr>
                </a:solidFill>
                <a:latin typeface="微软雅黑" panose="020B0503020204020204" pitchFamily="34" charset="-122"/>
              </a:rPr>
              <a:t>CGD</a:t>
            </a:r>
            <a:r>
              <a:rPr lang="zh-CN" altLang="en-US" sz="1200" b="1" dirty="0">
                <a:solidFill>
                  <a:schemeClr val="tx1">
                    <a:lumMod val="85000"/>
                    <a:lumOff val="15000"/>
                  </a:schemeClr>
                </a:solidFill>
                <a:latin typeface="微软雅黑" panose="020B0503020204020204" pitchFamily="34" charset="-122"/>
              </a:rPr>
              <a:t>集合，去除冗余，减少执行开销</a:t>
            </a:r>
            <a:endParaRPr lang="zh-CN" altLang="en-US" sz="1200" b="1" dirty="0">
              <a:solidFill>
                <a:schemeClr val="tx1">
                  <a:lumMod val="85000"/>
                  <a:lumOff val="15000"/>
                </a:schemeClr>
              </a:solidFill>
              <a:latin typeface="微软雅黑" panose="020B0503020204020204" pitchFamily="34" charset="-122"/>
            </a:endParaRPr>
          </a:p>
        </p:txBody>
      </p:sp>
      <p:sp>
        <p:nvSpPr>
          <p:cNvPr id="15" name="文本框 7"/>
          <p:cNvSpPr txBox="1">
            <a:spLocks noChangeArrowheads="1"/>
          </p:cNvSpPr>
          <p:nvPr/>
        </p:nvSpPr>
        <p:spPr bwMode="auto">
          <a:xfrm>
            <a:off x="3454776" y="3291830"/>
            <a:ext cx="2233177" cy="910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nSpc>
                <a:spcPct val="120000"/>
              </a:lnSpc>
            </a:pPr>
            <a:r>
              <a:rPr lang="en-US" altLang="zh-CN" sz="1800" b="1" dirty="0">
                <a:solidFill>
                  <a:schemeClr val="tx1">
                    <a:lumMod val="85000"/>
                    <a:lumOff val="15000"/>
                  </a:schemeClr>
                </a:solidFill>
                <a:latin typeface="微软雅黑" panose="020B0503020204020204" pitchFamily="34" charset="-122"/>
              </a:rPr>
              <a:t>         ExOrd</a:t>
            </a:r>
            <a:endParaRPr lang="en-US" altLang="zh-CN" sz="1800" b="1" dirty="0">
              <a:solidFill>
                <a:schemeClr val="tx1">
                  <a:lumMod val="85000"/>
                  <a:lumOff val="15000"/>
                </a:schemeClr>
              </a:solidFill>
              <a:latin typeface="微软雅黑" panose="020B0503020204020204" pitchFamily="34" charset="-122"/>
            </a:endParaRPr>
          </a:p>
          <a:p>
            <a:pPr>
              <a:lnSpc>
                <a:spcPct val="120000"/>
              </a:lnSpc>
            </a:pPr>
            <a:r>
              <a:rPr lang="en-US" altLang="zh-CN" sz="1200" b="1" dirty="0">
                <a:solidFill>
                  <a:schemeClr val="tx1">
                    <a:lumMod val="85000"/>
                    <a:lumOff val="15000"/>
                  </a:schemeClr>
                </a:solidFill>
                <a:latin typeface="微软雅黑" panose="020B0503020204020204" pitchFamily="34" charset="-122"/>
              </a:rPr>
              <a:t>确定有效CGD的执行顺序</a:t>
            </a:r>
            <a:endParaRPr lang="en-US" altLang="zh-CN" sz="1200" b="1" dirty="0">
              <a:solidFill>
                <a:schemeClr val="tx1">
                  <a:lumMod val="85000"/>
                  <a:lumOff val="15000"/>
                </a:schemeClr>
              </a:solidFill>
              <a:latin typeface="微软雅黑" panose="020B0503020204020204" pitchFamily="34" charset="-122"/>
            </a:endParaRPr>
          </a:p>
        </p:txBody>
      </p:sp>
      <p:sp>
        <p:nvSpPr>
          <p:cNvPr id="16" name="文本框 7"/>
          <p:cNvSpPr txBox="1">
            <a:spLocks noChangeArrowheads="1"/>
          </p:cNvSpPr>
          <p:nvPr/>
        </p:nvSpPr>
        <p:spPr bwMode="auto">
          <a:xfrm>
            <a:off x="6228208" y="3291830"/>
            <a:ext cx="2233177" cy="910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l">
              <a:lnSpc>
                <a:spcPct val="120000"/>
              </a:lnSpc>
              <a:buClrTx/>
              <a:buSzTx/>
              <a:buNone/>
            </a:pPr>
            <a:r>
              <a:rPr lang="en-US" altLang="zh-CN" sz="1800" b="1" dirty="0">
                <a:solidFill>
                  <a:schemeClr val="tx1">
                    <a:lumMod val="85000"/>
                    <a:lumOff val="15000"/>
                  </a:schemeClr>
                </a:solidFill>
                <a:latin typeface="微软雅黑" panose="020B0503020204020204" pitchFamily="34" charset="-122"/>
              </a:rPr>
              <a:t>        SUBMAT</a:t>
            </a:r>
            <a:endParaRPr lang="en-US" altLang="zh-CN" sz="1800" b="1" dirty="0">
              <a:solidFill>
                <a:schemeClr val="tx1">
                  <a:lumMod val="85000"/>
                  <a:lumOff val="15000"/>
                </a:schemeClr>
              </a:solidFill>
              <a:latin typeface="微软雅黑" panose="020B0503020204020204" pitchFamily="34" charset="-122"/>
            </a:endParaRPr>
          </a:p>
          <a:p>
            <a:pPr algn="l">
              <a:lnSpc>
                <a:spcPct val="120000"/>
              </a:lnSpc>
              <a:buClrTx/>
              <a:buSzTx/>
              <a:buNone/>
            </a:pPr>
            <a:r>
              <a:rPr lang="en-US" altLang="zh-CN" sz="1200" b="1" dirty="0">
                <a:solidFill>
                  <a:schemeClr val="tx1">
                    <a:lumMod val="85000"/>
                    <a:lumOff val="15000"/>
                  </a:schemeClr>
                </a:solidFill>
                <a:latin typeface="微软雅黑" panose="020B0503020204020204" pitchFamily="34" charset="-122"/>
              </a:rPr>
              <a:t>计算图中符合每一个CGD要求的子图，并返回一致子图匹配</a:t>
            </a:r>
            <a:endParaRPr lang="en-US" altLang="zh-CN" sz="1200" b="1" dirty="0">
              <a:solidFill>
                <a:schemeClr val="tx1">
                  <a:lumMod val="85000"/>
                  <a:lumOff val="15000"/>
                </a:schemeClr>
              </a:solidFill>
              <a:latin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899160" y="1534795"/>
            <a:ext cx="1691640" cy="1474470"/>
          </a:xfrm>
          <a:prstGeom prst="rect">
            <a:avLst/>
          </a:prstGeom>
        </p:spPr>
      </p:pic>
      <p:pic>
        <p:nvPicPr>
          <p:cNvPr id="102" name="图片 101"/>
          <p:cNvPicPr/>
          <p:nvPr/>
        </p:nvPicPr>
        <p:blipFill>
          <a:blip r:embed="rId2"/>
          <a:stretch>
            <a:fillRect/>
          </a:stretch>
        </p:blipFill>
        <p:spPr>
          <a:xfrm>
            <a:off x="3655695" y="1635760"/>
            <a:ext cx="1458595" cy="1289050"/>
          </a:xfrm>
          <a:prstGeom prst="rect">
            <a:avLst/>
          </a:prstGeom>
          <a:noFill/>
          <a:ln w="9525">
            <a:noFill/>
          </a:ln>
        </p:spPr>
      </p:pic>
      <p:pic>
        <p:nvPicPr>
          <p:cNvPr id="103" name="图片 102"/>
          <p:cNvPicPr/>
          <p:nvPr/>
        </p:nvPicPr>
        <p:blipFill>
          <a:blip r:embed="rId3"/>
          <a:stretch>
            <a:fillRect/>
          </a:stretch>
        </p:blipFill>
        <p:spPr>
          <a:xfrm>
            <a:off x="6515735" y="1558925"/>
            <a:ext cx="1426845" cy="136652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out)">
                                      <p:cBhvr>
                                        <p:cTn id="7" dur="500"/>
                                        <p:tgtEl>
                                          <p:spTgt spid="6"/>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ox(out)">
                                      <p:cBhvr>
                                        <p:cTn id="10" dur="500"/>
                                        <p:tgtEl>
                                          <p:spTgt spid="7"/>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childTnLst>
                          </p:cTn>
                        </p:par>
                        <p:par>
                          <p:cTn id="15" fill="hold">
                            <p:stCondLst>
                              <p:cond delay="1000"/>
                            </p:stCondLst>
                            <p:childTnLst>
                              <p:par>
                                <p:cTn id="16" presetID="22" presetClass="entr" presetSubtype="1" fill="hold" grpId="0" nodeType="after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up)">
                                      <p:cBhvr>
                                        <p:cTn id="18" dur="500"/>
                                        <p:tgtEl>
                                          <p:spTgt spid="14"/>
                                        </p:tgtEl>
                                      </p:cBhvr>
                                    </p:animEffect>
                                  </p:childTnLst>
                                </p:cTn>
                              </p:par>
                            </p:childTnLst>
                          </p:cTn>
                        </p:par>
                        <p:par>
                          <p:cTn id="19" fill="hold">
                            <p:stCondLst>
                              <p:cond delay="1500"/>
                            </p:stCondLst>
                            <p:childTnLst>
                              <p:par>
                                <p:cTn id="20" presetID="22" presetClass="entr" presetSubtype="1" fill="hold" grpId="0" nodeType="after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up)">
                                      <p:cBhvr>
                                        <p:cTn id="22" dur="500"/>
                                        <p:tgtEl>
                                          <p:spTgt spid="15"/>
                                        </p:tgtEl>
                                      </p:cBhvr>
                                    </p:animEffect>
                                  </p:childTnLst>
                                </p:cTn>
                              </p:par>
                            </p:childTnLst>
                          </p:cTn>
                        </p:par>
                        <p:par>
                          <p:cTn id="23" fill="hold">
                            <p:stCondLst>
                              <p:cond delay="2000"/>
                            </p:stCondLst>
                            <p:childTnLst>
                              <p:par>
                                <p:cTn id="24" presetID="22" presetClass="entr" presetSubtype="1" fill="hold" grpId="0" nodeType="after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up)">
                                      <p:cBhvr>
                                        <p:cTn id="2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ldLvl="0" animBg="1"/>
      <p:bldP spid="7" grpId="0" bldLvl="0" animBg="1"/>
      <p:bldP spid="14" grpId="0"/>
      <p:bldP spid="15" grpId="0"/>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69862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75000"/>
                </a:schemeClr>
              </a:solidFill>
            </a:endParaRPr>
          </a:p>
        </p:txBody>
      </p:sp>
      <p:sp>
        <p:nvSpPr>
          <p:cNvPr id="3" name="矩形 2"/>
          <p:cNvSpPr/>
          <p:nvPr/>
        </p:nvSpPr>
        <p:spPr>
          <a:xfrm>
            <a:off x="0" y="627542"/>
            <a:ext cx="9144000" cy="72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14"/>
          <p:cNvSpPr txBox="1">
            <a:spLocks noChangeArrowheads="1"/>
          </p:cNvSpPr>
          <p:nvPr/>
        </p:nvSpPr>
        <p:spPr bwMode="auto">
          <a:xfrm>
            <a:off x="611560" y="186194"/>
            <a:ext cx="2304256" cy="368300"/>
          </a:xfrm>
          <a:prstGeom prst="rect">
            <a:avLst/>
          </a:prstGeom>
          <a:noFill/>
          <a:ln w="9525">
            <a:noFill/>
            <a:miter lim="800000"/>
          </a:ln>
        </p:spPr>
        <p:txBody>
          <a:bodyPr wrap="square">
            <a:spAutoFit/>
          </a:bodyPr>
          <a:lstStyle/>
          <a:p>
            <a:pPr lvl="0">
              <a:defRPr/>
            </a:pPr>
            <a:r>
              <a:rPr lang="en-US" altLang="zh-CN" b="1" kern="0" dirty="0">
                <a:solidFill>
                  <a:schemeClr val="bg1"/>
                </a:solidFill>
                <a:latin typeface="微软雅黑" panose="020B0503020204020204" pitchFamily="34" charset="-122"/>
                <a:ea typeface="微软雅黑" panose="020B0503020204020204" pitchFamily="34" charset="-122"/>
              </a:rPr>
              <a:t>VALCGD</a:t>
            </a:r>
            <a:endParaRPr lang="en-US" altLang="zh-CN" b="1" kern="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51520" y="163548"/>
            <a:ext cx="288000" cy="28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矩形 6"/>
          <p:cNvSpPr/>
          <p:nvPr/>
        </p:nvSpPr>
        <p:spPr>
          <a:xfrm>
            <a:off x="395560" y="307588"/>
            <a:ext cx="216000" cy="216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文本框 7"/>
          <p:cNvSpPr txBox="1">
            <a:spLocks noChangeArrowheads="1"/>
          </p:cNvSpPr>
          <p:nvPr/>
        </p:nvSpPr>
        <p:spPr bwMode="auto">
          <a:xfrm>
            <a:off x="3707904" y="1136722"/>
            <a:ext cx="1440159" cy="809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eaLnBrk="1" hangingPunct="1"/>
            <a:endParaRPr lang="zh-CN" altLang="en-US" sz="1200" dirty="0">
              <a:solidFill>
                <a:schemeClr val="tx1">
                  <a:lumMod val="75000"/>
                  <a:lumOff val="25000"/>
                </a:schemeClr>
              </a:solidFill>
              <a:latin typeface="微软雅黑" panose="020B0503020204020204" pitchFamily="34" charset="-122"/>
            </a:endParaRPr>
          </a:p>
        </p:txBody>
      </p:sp>
      <p:sp>
        <p:nvSpPr>
          <p:cNvPr id="10" name="文本框 7"/>
          <p:cNvSpPr txBox="1">
            <a:spLocks noChangeArrowheads="1"/>
          </p:cNvSpPr>
          <p:nvPr/>
        </p:nvSpPr>
        <p:spPr bwMode="auto">
          <a:xfrm>
            <a:off x="5364087" y="1136722"/>
            <a:ext cx="1440159" cy="809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a:endParaRPr lang="zh-CN" altLang="en-US" sz="1200" dirty="0">
              <a:solidFill>
                <a:schemeClr val="tx1">
                  <a:lumMod val="75000"/>
                  <a:lumOff val="25000"/>
                </a:schemeClr>
              </a:solidFill>
              <a:latin typeface="微软雅黑" panose="020B0503020204020204" pitchFamily="34" charset="-122"/>
            </a:endParaRPr>
          </a:p>
        </p:txBody>
      </p:sp>
      <p:sp>
        <p:nvSpPr>
          <p:cNvPr id="11" name="文本框 7"/>
          <p:cNvSpPr txBox="1">
            <a:spLocks noChangeArrowheads="1"/>
          </p:cNvSpPr>
          <p:nvPr/>
        </p:nvSpPr>
        <p:spPr bwMode="auto">
          <a:xfrm>
            <a:off x="7020271" y="1136722"/>
            <a:ext cx="1440159" cy="809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a:endParaRPr lang="zh-CN" altLang="en-US" sz="1200" dirty="0">
              <a:solidFill>
                <a:schemeClr val="tx1">
                  <a:lumMod val="75000"/>
                  <a:lumOff val="25000"/>
                </a:schemeClr>
              </a:solidFill>
              <a:latin typeface="微软雅黑" panose="020B0503020204020204" pitchFamily="34" charset="-122"/>
            </a:endParaRPr>
          </a:p>
        </p:txBody>
      </p:sp>
      <p:sp>
        <p:nvSpPr>
          <p:cNvPr id="12" name="文本框 7"/>
          <p:cNvSpPr txBox="1">
            <a:spLocks noChangeArrowheads="1"/>
          </p:cNvSpPr>
          <p:nvPr/>
        </p:nvSpPr>
        <p:spPr bwMode="auto">
          <a:xfrm>
            <a:off x="548640" y="1491615"/>
            <a:ext cx="2498725" cy="378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eaLnBrk="1" hangingPunct="1"/>
            <a:r>
              <a:rPr lang="zh-CN" altLang="en-US" sz="1400" b="1" dirty="0">
                <a:solidFill>
                  <a:schemeClr val="tx1">
                    <a:lumMod val="85000"/>
                    <a:lumOff val="15000"/>
                  </a:schemeClr>
                </a:solidFill>
                <a:latin typeface="微软雅黑" panose="020B0503020204020204" pitchFamily="34" charset="-122"/>
              </a:rPr>
              <a:t>计算最小的条件图依赖集合</a:t>
            </a:r>
            <a:endParaRPr lang="zh-CN" altLang="en-US" sz="1400" b="1" dirty="0">
              <a:solidFill>
                <a:schemeClr val="tx1">
                  <a:lumMod val="85000"/>
                  <a:lumOff val="15000"/>
                </a:schemeClr>
              </a:solidFill>
              <a:latin typeface="微软雅黑" panose="020B0503020204020204" pitchFamily="34" charset="-122"/>
            </a:endParaRPr>
          </a:p>
        </p:txBody>
      </p:sp>
      <p:cxnSp>
        <p:nvCxnSpPr>
          <p:cNvPr id="13" name="直接连接符 12"/>
          <p:cNvCxnSpPr/>
          <p:nvPr/>
        </p:nvCxnSpPr>
        <p:spPr>
          <a:xfrm>
            <a:off x="611560" y="1839817"/>
            <a:ext cx="252028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4" name="文本框 7"/>
          <p:cNvSpPr txBox="1">
            <a:spLocks noChangeArrowheads="1"/>
          </p:cNvSpPr>
          <p:nvPr/>
        </p:nvSpPr>
        <p:spPr bwMode="auto">
          <a:xfrm>
            <a:off x="548392" y="1901297"/>
            <a:ext cx="2727464" cy="2674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nSpc>
                <a:spcPct val="150000"/>
              </a:lnSpc>
              <a:spcBef>
                <a:spcPts val="300"/>
              </a:spcBef>
            </a:pPr>
            <a:r>
              <a:rPr lang="zh-CN" altLang="en-US" sz="1100" dirty="0">
                <a:solidFill>
                  <a:schemeClr val="tx1">
                    <a:lumMod val="85000"/>
                    <a:lumOff val="15000"/>
                  </a:schemeClr>
                </a:solidFill>
                <a:latin typeface="微软雅黑" panose="020B0503020204020204" pitchFamily="34" charset="-122"/>
              </a:rPr>
              <a:t> </a:t>
            </a:r>
            <a:r>
              <a:rPr lang="zh-CN" altLang="en-US" sz="1100" b="1" dirty="0">
                <a:solidFill>
                  <a:schemeClr val="tx1">
                    <a:lumMod val="85000"/>
                    <a:lumOff val="15000"/>
                  </a:schemeClr>
                </a:solidFill>
                <a:latin typeface="微软雅黑" panose="020B0503020204020204" pitchFamily="34" charset="-122"/>
              </a:rPr>
              <a:t>(1) ValCGD 将 Q 和 Σ 的所有模式 P 合并为一个联合模式 UP ，即 UP = ∪ P ∈ΣP ∪ Q。 </a:t>
            </a:r>
            <a:endParaRPr lang="zh-CN" altLang="en-US" sz="1100" b="1" dirty="0">
              <a:solidFill>
                <a:schemeClr val="tx1">
                  <a:lumMod val="85000"/>
                  <a:lumOff val="15000"/>
                </a:schemeClr>
              </a:solidFill>
              <a:latin typeface="微软雅黑" panose="020B0503020204020204" pitchFamily="34" charset="-122"/>
            </a:endParaRPr>
          </a:p>
          <a:p>
            <a:pPr>
              <a:lnSpc>
                <a:spcPct val="150000"/>
              </a:lnSpc>
              <a:spcBef>
                <a:spcPts val="300"/>
              </a:spcBef>
            </a:pPr>
            <a:r>
              <a:rPr lang="zh-CN" altLang="en-US" sz="1100" b="1" dirty="0">
                <a:solidFill>
                  <a:schemeClr val="tx1">
                    <a:lumMod val="85000"/>
                    <a:lumOff val="15000"/>
                  </a:schemeClr>
                </a:solidFill>
                <a:latin typeface="微软雅黑" panose="020B0503020204020204" pitchFamily="34" charset="-122"/>
              </a:rPr>
              <a:t>(2) ValCGD 从 Q 中确定 UP 的有效子模式 V P。 </a:t>
            </a:r>
            <a:endParaRPr lang="zh-CN" altLang="en-US" sz="1100" b="1" dirty="0">
              <a:solidFill>
                <a:schemeClr val="tx1">
                  <a:lumMod val="85000"/>
                  <a:lumOff val="15000"/>
                </a:schemeClr>
              </a:solidFill>
              <a:latin typeface="微软雅黑" panose="020B0503020204020204" pitchFamily="34" charset="-122"/>
            </a:endParaRPr>
          </a:p>
          <a:p>
            <a:pPr>
              <a:lnSpc>
                <a:spcPct val="150000"/>
              </a:lnSpc>
              <a:spcBef>
                <a:spcPts val="300"/>
              </a:spcBef>
            </a:pPr>
            <a:r>
              <a:rPr lang="zh-CN" altLang="en-US" sz="1100" b="1" dirty="0">
                <a:solidFill>
                  <a:schemeClr val="tx1">
                    <a:lumMod val="85000"/>
                    <a:lumOff val="15000"/>
                  </a:schemeClr>
                </a:solidFill>
                <a:latin typeface="微软雅黑" panose="020B0503020204020204" pitchFamily="34" charset="-122"/>
              </a:rPr>
              <a:t>(3) ValCGD 计算涉及 V P 的有效 CGD 的集合 Σv，利用深度优先搜索，回溯以及剪枝的方法计算</a:t>
            </a:r>
            <a:r>
              <a:rPr lang="en-US" altLang="zh-CN" sz="1100" b="1" dirty="0">
                <a:solidFill>
                  <a:schemeClr val="tx1">
                    <a:lumMod val="85000"/>
                    <a:lumOff val="15000"/>
                  </a:schemeClr>
                </a:solidFill>
                <a:latin typeface="微软雅黑" panose="020B0503020204020204" pitchFamily="34" charset="-122"/>
              </a:rPr>
              <a:t>MCS</a:t>
            </a:r>
            <a:endParaRPr lang="zh-CN" altLang="en-US" sz="1100" dirty="0">
              <a:solidFill>
                <a:schemeClr val="tx1">
                  <a:lumMod val="85000"/>
                  <a:lumOff val="15000"/>
                </a:schemeClr>
              </a:solidFill>
              <a:latin typeface="微软雅黑" panose="020B0503020204020204" pitchFamily="34" charset="-122"/>
            </a:endParaRPr>
          </a:p>
          <a:p>
            <a:pPr>
              <a:lnSpc>
                <a:spcPct val="150000"/>
              </a:lnSpc>
              <a:spcBef>
                <a:spcPts val="300"/>
              </a:spcBef>
            </a:pPr>
            <a:endParaRPr lang="en-US" altLang="zh-CN" sz="1100" dirty="0">
              <a:solidFill>
                <a:schemeClr val="tx1">
                  <a:lumMod val="85000"/>
                  <a:lumOff val="15000"/>
                </a:schemeClr>
              </a:solidFill>
              <a:latin typeface="微软雅黑" panose="020B0503020204020204" pitchFamily="34" charset="-122"/>
            </a:endParaRPr>
          </a:p>
          <a:p>
            <a:pPr>
              <a:lnSpc>
                <a:spcPct val="150000"/>
              </a:lnSpc>
              <a:spcBef>
                <a:spcPts val="300"/>
              </a:spcBef>
            </a:pPr>
            <a:endParaRPr lang="zh-CN" altLang="en-US" sz="1100" dirty="0">
              <a:solidFill>
                <a:schemeClr val="tx1">
                  <a:lumMod val="85000"/>
                  <a:lumOff val="15000"/>
                </a:schemeClr>
              </a:solidFill>
              <a:latin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3995420" y="915670"/>
            <a:ext cx="4315460" cy="1936750"/>
          </a:xfrm>
          <a:prstGeom prst="rect">
            <a:avLst/>
          </a:prstGeom>
        </p:spPr>
      </p:pic>
      <p:pic>
        <p:nvPicPr>
          <p:cNvPr id="16" name="图片 15"/>
          <p:cNvPicPr>
            <a:picLocks noChangeAspect="1"/>
          </p:cNvPicPr>
          <p:nvPr/>
        </p:nvPicPr>
        <p:blipFill>
          <a:blip r:embed="rId2"/>
          <a:stretch>
            <a:fillRect/>
          </a:stretch>
        </p:blipFill>
        <p:spPr>
          <a:xfrm>
            <a:off x="3779520" y="2931795"/>
            <a:ext cx="4819650" cy="2085975"/>
          </a:xfrm>
          <a:prstGeom prst="rect">
            <a:avLst/>
          </a:prstGeom>
        </p:spPr>
      </p:pic>
      <p:pic>
        <p:nvPicPr>
          <p:cNvPr id="17" name="图片 16"/>
          <p:cNvPicPr>
            <a:picLocks noChangeAspect="1"/>
          </p:cNvPicPr>
          <p:nvPr/>
        </p:nvPicPr>
        <p:blipFill>
          <a:blip r:embed="rId3"/>
          <a:stretch>
            <a:fillRect/>
          </a:stretch>
        </p:blipFill>
        <p:spPr>
          <a:xfrm>
            <a:off x="6948170" y="1131570"/>
            <a:ext cx="1200150" cy="13335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out)">
                                      <p:cBhvr>
                                        <p:cTn id="7" dur="500"/>
                                        <p:tgtEl>
                                          <p:spTgt spid="6"/>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ox(out)">
                                      <p:cBhvr>
                                        <p:cTn id="10" dur="500"/>
                                        <p:tgtEl>
                                          <p:spTgt spid="7"/>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par>
                                <p:cTn id="19" presetID="22" presetClass="entr" presetSubtype="8"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left)">
                                      <p:cBhvr>
                                        <p:cTn id="21" dur="500"/>
                                        <p:tgtEl>
                                          <p:spTgt spid="13"/>
                                        </p:tgtEl>
                                      </p:cBhvr>
                                    </p:animEffect>
                                  </p:childTnLst>
                                </p:cTn>
                              </p:par>
                            </p:childTnLst>
                          </p:cTn>
                        </p:par>
                        <p:par>
                          <p:cTn id="22" fill="hold">
                            <p:stCondLst>
                              <p:cond delay="1500"/>
                            </p:stCondLst>
                            <p:childTnLst>
                              <p:par>
                                <p:cTn id="23" presetID="22" presetClass="entr" presetSubtype="1" fill="hold" grpId="0" nodeType="after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up)">
                                      <p:cBhvr>
                                        <p:cTn id="25" dur="500"/>
                                        <p:tgtEl>
                                          <p:spTgt spid="14"/>
                                        </p:tgtEl>
                                      </p:cBhvr>
                                    </p:animEffect>
                                  </p:childTnLst>
                                </p:cTn>
                              </p:par>
                            </p:childTnLst>
                          </p:cTn>
                        </p:par>
                        <p:par>
                          <p:cTn id="26" fill="hold">
                            <p:stCondLst>
                              <p:cond delay="2000"/>
                            </p:stCondLst>
                            <p:childTnLst>
                              <p:par>
                                <p:cTn id="27" presetID="22" presetClass="entr" presetSubtype="4"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down)">
                                      <p:cBhvr>
                                        <p:cTn id="29" dur="500"/>
                                        <p:tgtEl>
                                          <p:spTgt spid="9"/>
                                        </p:tgtEl>
                                      </p:cBhvr>
                                    </p:animEffect>
                                  </p:childTnLst>
                                </p:cTn>
                              </p:par>
                            </p:childTnLst>
                          </p:cTn>
                        </p:par>
                        <p:par>
                          <p:cTn id="30" fill="hold">
                            <p:stCondLst>
                              <p:cond delay="2500"/>
                            </p:stCondLst>
                            <p:childTnLst>
                              <p:par>
                                <p:cTn id="31" presetID="22" presetClass="entr" presetSubtype="4" fill="hold" grpId="0" nodeType="after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down)">
                                      <p:cBhvr>
                                        <p:cTn id="33" dur="500"/>
                                        <p:tgtEl>
                                          <p:spTgt spid="10"/>
                                        </p:tgtEl>
                                      </p:cBhvr>
                                    </p:animEffect>
                                  </p:childTnLst>
                                </p:cTn>
                              </p:par>
                            </p:childTnLst>
                          </p:cTn>
                        </p:par>
                        <p:par>
                          <p:cTn id="34" fill="hold">
                            <p:stCondLst>
                              <p:cond delay="3000"/>
                            </p:stCondLst>
                            <p:childTnLst>
                              <p:par>
                                <p:cTn id="35" presetID="22" presetClass="entr" presetSubtype="4" fill="hold" grpId="0" nodeType="after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down)">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9" grpId="0"/>
      <p:bldP spid="10" grpId="0"/>
      <p:bldP spid="11" grpId="0"/>
      <p:bldP spid="12" grpId="0"/>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69862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75000"/>
                </a:schemeClr>
              </a:solidFill>
            </a:endParaRPr>
          </a:p>
        </p:txBody>
      </p:sp>
      <p:sp>
        <p:nvSpPr>
          <p:cNvPr id="3" name="矩形 2"/>
          <p:cNvSpPr/>
          <p:nvPr/>
        </p:nvSpPr>
        <p:spPr>
          <a:xfrm>
            <a:off x="0" y="627542"/>
            <a:ext cx="9144000" cy="72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14"/>
          <p:cNvSpPr txBox="1">
            <a:spLocks noChangeArrowheads="1"/>
          </p:cNvSpPr>
          <p:nvPr/>
        </p:nvSpPr>
        <p:spPr bwMode="auto">
          <a:xfrm>
            <a:off x="611560" y="186194"/>
            <a:ext cx="2304256" cy="368300"/>
          </a:xfrm>
          <a:prstGeom prst="rect">
            <a:avLst/>
          </a:prstGeom>
          <a:noFill/>
          <a:ln w="9525">
            <a:noFill/>
            <a:miter lim="800000"/>
          </a:ln>
        </p:spPr>
        <p:txBody>
          <a:bodyPr wrap="square">
            <a:spAutoFit/>
          </a:bodyPr>
          <a:lstStyle/>
          <a:p>
            <a:pPr lvl="0">
              <a:defRPr/>
            </a:pPr>
            <a:r>
              <a:rPr lang="en-US" altLang="zh-CN" b="1" kern="0" dirty="0">
                <a:solidFill>
                  <a:schemeClr val="bg1"/>
                </a:solidFill>
                <a:latin typeface="微软雅黑" panose="020B0503020204020204" pitchFamily="34" charset="-122"/>
                <a:ea typeface="微软雅黑" panose="020B0503020204020204" pitchFamily="34" charset="-122"/>
              </a:rPr>
              <a:t>EXORD</a:t>
            </a:r>
            <a:endParaRPr lang="en-US" altLang="zh-CN" b="1" kern="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51520" y="163548"/>
            <a:ext cx="288000" cy="28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矩形 6"/>
          <p:cNvSpPr/>
          <p:nvPr/>
        </p:nvSpPr>
        <p:spPr>
          <a:xfrm>
            <a:off x="395560" y="307588"/>
            <a:ext cx="216000" cy="216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文本框 7"/>
          <p:cNvSpPr txBox="1">
            <a:spLocks noChangeArrowheads="1"/>
          </p:cNvSpPr>
          <p:nvPr/>
        </p:nvSpPr>
        <p:spPr bwMode="auto">
          <a:xfrm>
            <a:off x="3707904" y="1136722"/>
            <a:ext cx="1440159" cy="809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eaLnBrk="1" hangingPunct="1"/>
            <a:endParaRPr lang="zh-CN" altLang="en-US" sz="1200" dirty="0">
              <a:solidFill>
                <a:schemeClr val="tx1">
                  <a:lumMod val="75000"/>
                  <a:lumOff val="25000"/>
                </a:schemeClr>
              </a:solidFill>
              <a:latin typeface="微软雅黑" panose="020B0503020204020204" pitchFamily="34" charset="-122"/>
            </a:endParaRPr>
          </a:p>
        </p:txBody>
      </p:sp>
      <p:sp>
        <p:nvSpPr>
          <p:cNvPr id="10" name="文本框 7"/>
          <p:cNvSpPr txBox="1">
            <a:spLocks noChangeArrowheads="1"/>
          </p:cNvSpPr>
          <p:nvPr/>
        </p:nvSpPr>
        <p:spPr bwMode="auto">
          <a:xfrm>
            <a:off x="5364087" y="1136722"/>
            <a:ext cx="1440159" cy="809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a:endParaRPr lang="zh-CN" altLang="en-US" sz="1200" dirty="0">
              <a:solidFill>
                <a:schemeClr val="tx1">
                  <a:lumMod val="75000"/>
                  <a:lumOff val="25000"/>
                </a:schemeClr>
              </a:solidFill>
              <a:latin typeface="微软雅黑" panose="020B0503020204020204" pitchFamily="34" charset="-122"/>
            </a:endParaRPr>
          </a:p>
        </p:txBody>
      </p:sp>
      <p:sp>
        <p:nvSpPr>
          <p:cNvPr id="11" name="文本框 7"/>
          <p:cNvSpPr txBox="1">
            <a:spLocks noChangeArrowheads="1"/>
          </p:cNvSpPr>
          <p:nvPr/>
        </p:nvSpPr>
        <p:spPr bwMode="auto">
          <a:xfrm>
            <a:off x="7020271" y="1136722"/>
            <a:ext cx="1440159" cy="809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a:endParaRPr lang="zh-CN" altLang="en-US" sz="1200" dirty="0">
              <a:solidFill>
                <a:schemeClr val="tx1">
                  <a:lumMod val="75000"/>
                  <a:lumOff val="25000"/>
                </a:schemeClr>
              </a:solidFill>
              <a:latin typeface="微软雅黑" panose="020B0503020204020204" pitchFamily="34" charset="-122"/>
            </a:endParaRPr>
          </a:p>
        </p:txBody>
      </p:sp>
      <p:sp>
        <p:nvSpPr>
          <p:cNvPr id="12" name="文本框 7"/>
          <p:cNvSpPr txBox="1">
            <a:spLocks noChangeArrowheads="1"/>
          </p:cNvSpPr>
          <p:nvPr/>
        </p:nvSpPr>
        <p:spPr bwMode="auto">
          <a:xfrm>
            <a:off x="548640" y="1491615"/>
            <a:ext cx="2498725" cy="378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eaLnBrk="1" hangingPunct="1"/>
            <a:r>
              <a:rPr lang="zh-CN" altLang="en-US" sz="1400" b="1" dirty="0">
                <a:solidFill>
                  <a:schemeClr val="tx1">
                    <a:lumMod val="85000"/>
                    <a:lumOff val="15000"/>
                  </a:schemeClr>
                </a:solidFill>
                <a:latin typeface="微软雅黑" panose="020B0503020204020204" pitchFamily="34" charset="-122"/>
              </a:rPr>
              <a:t>确定</a:t>
            </a:r>
            <a:r>
              <a:rPr lang="en-US" altLang="zh-CN" sz="1400" b="1" dirty="0">
                <a:solidFill>
                  <a:schemeClr val="tx1">
                    <a:lumMod val="85000"/>
                    <a:lumOff val="15000"/>
                  </a:schemeClr>
                </a:solidFill>
                <a:latin typeface="微软雅黑" panose="020B0503020204020204" pitchFamily="34" charset="-122"/>
              </a:rPr>
              <a:t>CGDs</a:t>
            </a:r>
            <a:r>
              <a:rPr lang="zh-CN" altLang="en-US" sz="1400" b="1" dirty="0">
                <a:solidFill>
                  <a:schemeClr val="tx1">
                    <a:lumMod val="85000"/>
                    <a:lumOff val="15000"/>
                  </a:schemeClr>
                </a:solidFill>
                <a:latin typeface="微软雅黑" panose="020B0503020204020204" pitchFamily="34" charset="-122"/>
              </a:rPr>
              <a:t>的输入顺序</a:t>
            </a:r>
            <a:endParaRPr lang="zh-CN" altLang="en-US" sz="1400" b="1" dirty="0">
              <a:solidFill>
                <a:schemeClr val="tx1">
                  <a:lumMod val="85000"/>
                  <a:lumOff val="15000"/>
                </a:schemeClr>
              </a:solidFill>
              <a:latin typeface="微软雅黑" panose="020B0503020204020204" pitchFamily="34" charset="-122"/>
            </a:endParaRPr>
          </a:p>
        </p:txBody>
      </p:sp>
      <p:cxnSp>
        <p:nvCxnSpPr>
          <p:cNvPr id="13" name="直接连接符 12"/>
          <p:cNvCxnSpPr/>
          <p:nvPr/>
        </p:nvCxnSpPr>
        <p:spPr>
          <a:xfrm>
            <a:off x="611560" y="1839817"/>
            <a:ext cx="252028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4" name="文本框 7"/>
          <p:cNvSpPr txBox="1">
            <a:spLocks noChangeArrowheads="1"/>
          </p:cNvSpPr>
          <p:nvPr/>
        </p:nvSpPr>
        <p:spPr bwMode="auto">
          <a:xfrm>
            <a:off x="548392" y="1901297"/>
            <a:ext cx="2727464" cy="2674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nSpc>
                <a:spcPct val="150000"/>
              </a:lnSpc>
              <a:spcBef>
                <a:spcPts val="300"/>
              </a:spcBef>
            </a:pPr>
            <a:r>
              <a:rPr lang="zh-CN" altLang="en-US" sz="1100" dirty="0">
                <a:solidFill>
                  <a:schemeClr val="tx1">
                    <a:lumMod val="85000"/>
                    <a:lumOff val="15000"/>
                  </a:schemeClr>
                </a:solidFill>
                <a:latin typeface="微软雅黑" panose="020B0503020204020204" pitchFamily="34" charset="-122"/>
              </a:rPr>
              <a:t> </a:t>
            </a:r>
            <a:r>
              <a:rPr lang="zh-CN" altLang="en-US" sz="1100" b="1" dirty="0">
                <a:solidFill>
                  <a:schemeClr val="tx1">
                    <a:lumMod val="85000"/>
                    <a:lumOff val="15000"/>
                  </a:schemeClr>
                </a:solidFill>
                <a:latin typeface="微软雅黑" panose="020B0503020204020204" pitchFamily="34" charset="-122"/>
              </a:rPr>
              <a:t>根据上一个步骤中够早的</a:t>
            </a:r>
            <a:r>
              <a:rPr lang="en-US" altLang="zh-CN" sz="1100" b="1" dirty="0">
                <a:solidFill>
                  <a:schemeClr val="tx1">
                    <a:lumMod val="85000"/>
                    <a:lumOff val="15000"/>
                  </a:schemeClr>
                </a:solidFill>
                <a:latin typeface="微软雅黑" panose="020B0503020204020204" pitchFamily="34" charset="-122"/>
              </a:rPr>
              <a:t>VP</a:t>
            </a:r>
            <a:r>
              <a:rPr lang="zh-CN" altLang="en-US" sz="1100" b="1" dirty="0">
                <a:solidFill>
                  <a:schemeClr val="tx1">
                    <a:lumMod val="85000"/>
                    <a:lumOff val="15000"/>
                  </a:schemeClr>
                </a:solidFill>
                <a:latin typeface="微软雅黑" panose="020B0503020204020204" pitchFamily="34" charset="-122"/>
              </a:rPr>
              <a:t>图进行构造，为每一个结点构造一个秩，他的值为结点的所有出边所指向的的结点所拥有的最大</a:t>
            </a:r>
            <a:r>
              <a:rPr lang="zh-CN" altLang="en-US" sz="1100" b="1" dirty="0">
                <a:solidFill>
                  <a:schemeClr val="tx1">
                    <a:lumMod val="85000"/>
                    <a:lumOff val="15000"/>
                  </a:schemeClr>
                </a:solidFill>
                <a:latin typeface="微软雅黑" panose="020B0503020204020204" pitchFamily="34" charset="-122"/>
                <a:sym typeface="+mn-ea"/>
              </a:rPr>
              <a:t>秩加一，随后根据每一个</a:t>
            </a:r>
            <a:r>
              <a:rPr lang="en-US" altLang="zh-CN" sz="1100" b="1" dirty="0">
                <a:solidFill>
                  <a:schemeClr val="tx1">
                    <a:lumMod val="85000"/>
                    <a:lumOff val="15000"/>
                  </a:schemeClr>
                </a:solidFill>
                <a:latin typeface="微软雅黑" panose="020B0503020204020204" pitchFamily="34" charset="-122"/>
                <a:sym typeface="+mn-ea"/>
              </a:rPr>
              <a:t>CDG</a:t>
            </a:r>
            <a:r>
              <a:rPr lang="zh-CN" altLang="en-US" sz="1100" b="1" dirty="0">
                <a:solidFill>
                  <a:schemeClr val="tx1">
                    <a:lumMod val="85000"/>
                    <a:lumOff val="15000"/>
                  </a:schemeClr>
                </a:solidFill>
                <a:latin typeface="微软雅黑" panose="020B0503020204020204" pitchFamily="34" charset="-122"/>
                <a:sym typeface="+mn-ea"/>
              </a:rPr>
              <a:t>中秩的值进行排序</a:t>
            </a:r>
            <a:endParaRPr lang="zh-CN" altLang="en-US" sz="1100" b="1" dirty="0">
              <a:solidFill>
                <a:schemeClr val="tx1">
                  <a:lumMod val="85000"/>
                  <a:lumOff val="15000"/>
                </a:schemeClr>
              </a:solidFill>
              <a:latin typeface="微软雅黑" panose="020B0503020204020204" pitchFamily="34" charset="-122"/>
              <a:sym typeface="+mn-ea"/>
            </a:endParaRPr>
          </a:p>
          <a:p>
            <a:pPr>
              <a:lnSpc>
                <a:spcPct val="150000"/>
              </a:lnSpc>
              <a:spcBef>
                <a:spcPts val="300"/>
              </a:spcBef>
            </a:pPr>
            <a:endParaRPr lang="zh-CN" altLang="en-US" sz="1100" b="1" dirty="0">
              <a:solidFill>
                <a:schemeClr val="tx1">
                  <a:lumMod val="85000"/>
                  <a:lumOff val="15000"/>
                </a:schemeClr>
              </a:solidFill>
              <a:latin typeface="微软雅黑" panose="020B0503020204020204" pitchFamily="34" charset="-122"/>
              <a:sym typeface="+mn-ea"/>
            </a:endParaRPr>
          </a:p>
          <a:p>
            <a:pPr>
              <a:lnSpc>
                <a:spcPct val="150000"/>
              </a:lnSpc>
              <a:spcBef>
                <a:spcPts val="300"/>
              </a:spcBef>
            </a:pPr>
            <a:r>
              <a:rPr lang="zh-CN" altLang="en-US" sz="1100" b="1" dirty="0">
                <a:solidFill>
                  <a:schemeClr val="tx1">
                    <a:lumMod val="85000"/>
                    <a:lumOff val="15000"/>
                  </a:schemeClr>
                </a:solidFill>
                <a:latin typeface="微软雅黑" panose="020B0503020204020204" pitchFamily="34" charset="-122"/>
              </a:rPr>
              <a:t>Q 的任何节点在 P5 中没有条件前导</a:t>
            </a:r>
            <a:endParaRPr lang="zh-CN" altLang="en-US" sz="1100" b="1" dirty="0">
              <a:solidFill>
                <a:schemeClr val="tx1">
                  <a:lumMod val="85000"/>
                  <a:lumOff val="15000"/>
                </a:schemeClr>
              </a:solidFill>
              <a:latin typeface="微软雅黑" panose="020B0503020204020204" pitchFamily="34" charset="-122"/>
            </a:endParaRPr>
          </a:p>
          <a:p>
            <a:pPr>
              <a:lnSpc>
                <a:spcPct val="150000"/>
              </a:lnSpc>
              <a:spcBef>
                <a:spcPts val="300"/>
              </a:spcBef>
            </a:pPr>
            <a:endParaRPr lang="zh-CN" altLang="en-US" sz="1100" b="1" dirty="0">
              <a:solidFill>
                <a:schemeClr val="tx1">
                  <a:lumMod val="85000"/>
                  <a:lumOff val="15000"/>
                </a:schemeClr>
              </a:solidFill>
              <a:latin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4067810" y="1059815"/>
            <a:ext cx="4315460" cy="1936750"/>
          </a:xfrm>
          <a:prstGeom prst="rect">
            <a:avLst/>
          </a:prstGeom>
        </p:spPr>
      </p:pic>
      <p:pic>
        <p:nvPicPr>
          <p:cNvPr id="8" name="图片 7"/>
          <p:cNvPicPr>
            <a:picLocks noChangeAspect="1"/>
          </p:cNvPicPr>
          <p:nvPr/>
        </p:nvPicPr>
        <p:blipFill>
          <a:blip r:embed="rId2"/>
          <a:stretch>
            <a:fillRect/>
          </a:stretch>
        </p:blipFill>
        <p:spPr>
          <a:xfrm>
            <a:off x="3995420" y="3075940"/>
            <a:ext cx="4772025" cy="19526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out)">
                                      <p:cBhvr>
                                        <p:cTn id="7" dur="500"/>
                                        <p:tgtEl>
                                          <p:spTgt spid="6"/>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ox(out)">
                                      <p:cBhvr>
                                        <p:cTn id="10" dur="500"/>
                                        <p:tgtEl>
                                          <p:spTgt spid="7"/>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par>
                                <p:cTn id="19" presetID="22" presetClass="entr" presetSubtype="8"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left)">
                                      <p:cBhvr>
                                        <p:cTn id="21" dur="500"/>
                                        <p:tgtEl>
                                          <p:spTgt spid="13"/>
                                        </p:tgtEl>
                                      </p:cBhvr>
                                    </p:animEffect>
                                  </p:childTnLst>
                                </p:cTn>
                              </p:par>
                            </p:childTnLst>
                          </p:cTn>
                        </p:par>
                        <p:par>
                          <p:cTn id="22" fill="hold">
                            <p:stCondLst>
                              <p:cond delay="1500"/>
                            </p:stCondLst>
                            <p:childTnLst>
                              <p:par>
                                <p:cTn id="23" presetID="22" presetClass="entr" presetSubtype="1" fill="hold" grpId="0" nodeType="after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up)">
                                      <p:cBhvr>
                                        <p:cTn id="25" dur="500"/>
                                        <p:tgtEl>
                                          <p:spTgt spid="14"/>
                                        </p:tgtEl>
                                      </p:cBhvr>
                                    </p:animEffect>
                                  </p:childTnLst>
                                </p:cTn>
                              </p:par>
                            </p:childTnLst>
                          </p:cTn>
                        </p:par>
                        <p:par>
                          <p:cTn id="26" fill="hold">
                            <p:stCondLst>
                              <p:cond delay="2000"/>
                            </p:stCondLst>
                            <p:childTnLst>
                              <p:par>
                                <p:cTn id="27" presetID="22" presetClass="entr" presetSubtype="4"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down)">
                                      <p:cBhvr>
                                        <p:cTn id="29" dur="500"/>
                                        <p:tgtEl>
                                          <p:spTgt spid="9"/>
                                        </p:tgtEl>
                                      </p:cBhvr>
                                    </p:animEffect>
                                  </p:childTnLst>
                                </p:cTn>
                              </p:par>
                            </p:childTnLst>
                          </p:cTn>
                        </p:par>
                        <p:par>
                          <p:cTn id="30" fill="hold">
                            <p:stCondLst>
                              <p:cond delay="2500"/>
                            </p:stCondLst>
                            <p:childTnLst>
                              <p:par>
                                <p:cTn id="31" presetID="22" presetClass="entr" presetSubtype="4" fill="hold" grpId="0" nodeType="after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down)">
                                      <p:cBhvr>
                                        <p:cTn id="33" dur="500"/>
                                        <p:tgtEl>
                                          <p:spTgt spid="10"/>
                                        </p:tgtEl>
                                      </p:cBhvr>
                                    </p:animEffect>
                                  </p:childTnLst>
                                </p:cTn>
                              </p:par>
                            </p:childTnLst>
                          </p:cTn>
                        </p:par>
                        <p:par>
                          <p:cTn id="34" fill="hold">
                            <p:stCondLst>
                              <p:cond delay="3000"/>
                            </p:stCondLst>
                            <p:childTnLst>
                              <p:par>
                                <p:cTn id="35" presetID="22" presetClass="entr" presetSubtype="4" fill="hold" grpId="0" nodeType="after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down)">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ldLvl="0" animBg="1"/>
      <p:bldP spid="7" grpId="0" bldLvl="0" animBg="1"/>
      <p:bldP spid="9" grpId="0"/>
      <p:bldP spid="10" grpId="0"/>
      <p:bldP spid="11" grpId="0"/>
      <p:bldP spid="12" grpId="0"/>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69862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75000"/>
                </a:schemeClr>
              </a:solidFill>
            </a:endParaRPr>
          </a:p>
        </p:txBody>
      </p:sp>
      <p:sp>
        <p:nvSpPr>
          <p:cNvPr id="3" name="矩形 2"/>
          <p:cNvSpPr/>
          <p:nvPr/>
        </p:nvSpPr>
        <p:spPr>
          <a:xfrm>
            <a:off x="0" y="627542"/>
            <a:ext cx="9144000" cy="72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14"/>
          <p:cNvSpPr txBox="1">
            <a:spLocks noChangeArrowheads="1"/>
          </p:cNvSpPr>
          <p:nvPr/>
        </p:nvSpPr>
        <p:spPr bwMode="auto">
          <a:xfrm>
            <a:off x="611560" y="186194"/>
            <a:ext cx="2304256" cy="368300"/>
          </a:xfrm>
          <a:prstGeom prst="rect">
            <a:avLst/>
          </a:prstGeom>
          <a:noFill/>
          <a:ln w="9525">
            <a:noFill/>
            <a:miter lim="800000"/>
          </a:ln>
        </p:spPr>
        <p:txBody>
          <a:bodyPr wrap="square">
            <a:spAutoFit/>
          </a:bodyPr>
          <a:lstStyle/>
          <a:p>
            <a:pPr lvl="0">
              <a:defRPr/>
            </a:pPr>
            <a:r>
              <a:rPr lang="en-US" altLang="zh-CN" b="1" kern="0" dirty="0">
                <a:solidFill>
                  <a:schemeClr val="bg1"/>
                </a:solidFill>
                <a:latin typeface="微软雅黑" panose="020B0503020204020204" pitchFamily="34" charset="-122"/>
                <a:ea typeface="微软雅黑" panose="020B0503020204020204" pitchFamily="34" charset="-122"/>
              </a:rPr>
              <a:t>SUBMAT</a:t>
            </a:r>
            <a:endParaRPr lang="en-US" altLang="zh-CN" b="1" kern="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51520" y="163548"/>
            <a:ext cx="288000" cy="28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矩形 6"/>
          <p:cNvSpPr/>
          <p:nvPr/>
        </p:nvSpPr>
        <p:spPr>
          <a:xfrm>
            <a:off x="395560" y="307588"/>
            <a:ext cx="216000" cy="216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文本框 7"/>
          <p:cNvSpPr txBox="1">
            <a:spLocks noChangeArrowheads="1"/>
          </p:cNvSpPr>
          <p:nvPr/>
        </p:nvSpPr>
        <p:spPr bwMode="auto">
          <a:xfrm>
            <a:off x="3707904" y="1136722"/>
            <a:ext cx="1440159" cy="809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eaLnBrk="1" hangingPunct="1"/>
            <a:endParaRPr lang="zh-CN" altLang="en-US" sz="1200" dirty="0">
              <a:solidFill>
                <a:schemeClr val="tx1">
                  <a:lumMod val="75000"/>
                  <a:lumOff val="25000"/>
                </a:schemeClr>
              </a:solidFill>
              <a:latin typeface="微软雅黑" panose="020B0503020204020204" pitchFamily="34" charset="-122"/>
            </a:endParaRPr>
          </a:p>
        </p:txBody>
      </p:sp>
      <p:sp>
        <p:nvSpPr>
          <p:cNvPr id="10" name="文本框 7"/>
          <p:cNvSpPr txBox="1">
            <a:spLocks noChangeArrowheads="1"/>
          </p:cNvSpPr>
          <p:nvPr/>
        </p:nvSpPr>
        <p:spPr bwMode="auto">
          <a:xfrm>
            <a:off x="5364087" y="1136722"/>
            <a:ext cx="1440159" cy="809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a:endParaRPr lang="zh-CN" altLang="en-US" sz="1200" dirty="0">
              <a:solidFill>
                <a:schemeClr val="tx1">
                  <a:lumMod val="75000"/>
                  <a:lumOff val="25000"/>
                </a:schemeClr>
              </a:solidFill>
              <a:latin typeface="微软雅黑" panose="020B0503020204020204" pitchFamily="34" charset="-122"/>
            </a:endParaRPr>
          </a:p>
        </p:txBody>
      </p:sp>
      <p:sp>
        <p:nvSpPr>
          <p:cNvPr id="11" name="文本框 7"/>
          <p:cNvSpPr txBox="1">
            <a:spLocks noChangeArrowheads="1"/>
          </p:cNvSpPr>
          <p:nvPr/>
        </p:nvSpPr>
        <p:spPr bwMode="auto">
          <a:xfrm>
            <a:off x="7020271" y="1136722"/>
            <a:ext cx="1440159" cy="809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a:endParaRPr lang="zh-CN" altLang="en-US" sz="1200" dirty="0">
              <a:solidFill>
                <a:schemeClr val="tx1">
                  <a:lumMod val="75000"/>
                  <a:lumOff val="25000"/>
                </a:schemeClr>
              </a:solidFill>
              <a:latin typeface="微软雅黑" panose="020B0503020204020204" pitchFamily="34" charset="-122"/>
            </a:endParaRPr>
          </a:p>
        </p:txBody>
      </p:sp>
      <p:sp>
        <p:nvSpPr>
          <p:cNvPr id="12" name="文本框 7"/>
          <p:cNvSpPr txBox="1">
            <a:spLocks noChangeArrowheads="1"/>
          </p:cNvSpPr>
          <p:nvPr/>
        </p:nvSpPr>
        <p:spPr bwMode="auto">
          <a:xfrm>
            <a:off x="548640" y="1491615"/>
            <a:ext cx="2498725" cy="378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eaLnBrk="1" hangingPunct="1"/>
            <a:r>
              <a:rPr lang="zh-CN" altLang="en-US" sz="1400" b="1" dirty="0">
                <a:solidFill>
                  <a:schemeClr val="tx1">
                    <a:lumMod val="85000"/>
                    <a:lumOff val="15000"/>
                  </a:schemeClr>
                </a:solidFill>
                <a:latin typeface="微软雅黑" panose="020B0503020204020204" pitchFamily="34" charset="-122"/>
              </a:rPr>
              <a:t>计算最小的条件图依赖集合</a:t>
            </a:r>
            <a:endParaRPr lang="zh-CN" altLang="en-US" sz="1400" b="1" dirty="0">
              <a:solidFill>
                <a:schemeClr val="tx1">
                  <a:lumMod val="85000"/>
                  <a:lumOff val="15000"/>
                </a:schemeClr>
              </a:solidFill>
              <a:latin typeface="微软雅黑" panose="020B0503020204020204" pitchFamily="34" charset="-122"/>
            </a:endParaRPr>
          </a:p>
        </p:txBody>
      </p:sp>
      <p:cxnSp>
        <p:nvCxnSpPr>
          <p:cNvPr id="13" name="直接连接符 12"/>
          <p:cNvCxnSpPr/>
          <p:nvPr/>
        </p:nvCxnSpPr>
        <p:spPr>
          <a:xfrm>
            <a:off x="611560" y="1839817"/>
            <a:ext cx="252028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4" name="文本框 7"/>
          <p:cNvSpPr txBox="1">
            <a:spLocks noChangeArrowheads="1"/>
          </p:cNvSpPr>
          <p:nvPr/>
        </p:nvSpPr>
        <p:spPr bwMode="auto">
          <a:xfrm>
            <a:off x="548392" y="1901297"/>
            <a:ext cx="2727464" cy="2674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nSpc>
                <a:spcPct val="150000"/>
              </a:lnSpc>
              <a:spcBef>
                <a:spcPts val="300"/>
              </a:spcBef>
            </a:pPr>
            <a:r>
              <a:rPr lang="zh-CN" altLang="en-US" sz="1100" b="1" dirty="0">
                <a:solidFill>
                  <a:schemeClr val="tx1">
                    <a:lumMod val="85000"/>
                    <a:lumOff val="15000"/>
                  </a:schemeClr>
                </a:solidFill>
                <a:latin typeface="微软雅黑" panose="020B0503020204020204" pitchFamily="34" charset="-122"/>
              </a:rPr>
              <a:t>（</a:t>
            </a:r>
            <a:r>
              <a:rPr lang="en-US" altLang="zh-CN" sz="1100" b="1" dirty="0">
                <a:solidFill>
                  <a:schemeClr val="tx1">
                    <a:lumMod val="85000"/>
                    <a:lumOff val="15000"/>
                  </a:schemeClr>
                </a:solidFill>
                <a:latin typeface="微软雅黑" panose="020B0503020204020204" pitchFamily="34" charset="-122"/>
              </a:rPr>
              <a:t>1</a:t>
            </a:r>
            <a:r>
              <a:rPr lang="zh-CN" altLang="en-US" sz="1100" b="1" dirty="0">
                <a:solidFill>
                  <a:schemeClr val="tx1">
                    <a:lumMod val="85000"/>
                    <a:lumOff val="15000"/>
                  </a:schemeClr>
                </a:solidFill>
                <a:latin typeface="微软雅黑" panose="020B0503020204020204" pitchFamily="34" charset="-122"/>
              </a:rPr>
              <a:t>）首先对结点集合进行修复，依据</a:t>
            </a:r>
            <a:r>
              <a:rPr lang="en-US" altLang="zh-CN" sz="1100" b="1" dirty="0">
                <a:solidFill>
                  <a:schemeClr val="tx1">
                    <a:lumMod val="85000"/>
                    <a:lumOff val="15000"/>
                  </a:schemeClr>
                </a:solidFill>
                <a:latin typeface="微软雅黑" panose="020B0503020204020204" pitchFamily="34" charset="-122"/>
              </a:rPr>
              <a:t>CGD</a:t>
            </a:r>
            <a:r>
              <a:rPr lang="zh-CN" altLang="en-US" sz="1100" b="1" dirty="0">
                <a:solidFill>
                  <a:schemeClr val="tx1">
                    <a:lumMod val="85000"/>
                    <a:lumOff val="15000"/>
                  </a:schemeClr>
                </a:solidFill>
                <a:latin typeface="微软雅黑" panose="020B0503020204020204" pitchFamily="34" charset="-122"/>
              </a:rPr>
              <a:t>中定义的依赖关系，当节点中的值不符合</a:t>
            </a:r>
            <a:r>
              <a:rPr lang="en-US" altLang="zh-CN" sz="1100" b="1" dirty="0">
                <a:solidFill>
                  <a:schemeClr val="tx1">
                    <a:lumMod val="85000"/>
                    <a:lumOff val="15000"/>
                  </a:schemeClr>
                </a:solidFill>
                <a:latin typeface="微软雅黑" panose="020B0503020204020204" pitchFamily="34" charset="-122"/>
              </a:rPr>
              <a:t>CGD</a:t>
            </a:r>
            <a:r>
              <a:rPr lang="zh-CN" altLang="en-US" sz="1100" b="1" dirty="0">
                <a:solidFill>
                  <a:schemeClr val="tx1">
                    <a:lumMod val="85000"/>
                    <a:lumOff val="15000"/>
                  </a:schemeClr>
                </a:solidFill>
                <a:latin typeface="微软雅黑" panose="020B0503020204020204" pitchFamily="34" charset="-122"/>
              </a:rPr>
              <a:t>中所给出的依赖时就把，就把其中的应匹配项予以赋值或者匹配</a:t>
            </a:r>
            <a:endParaRPr lang="en-US" altLang="zh-CN" sz="1100" b="1" dirty="0">
              <a:solidFill>
                <a:schemeClr val="tx1">
                  <a:lumMod val="85000"/>
                  <a:lumOff val="15000"/>
                </a:schemeClr>
              </a:solidFill>
              <a:latin typeface="微软雅黑" panose="020B0503020204020204" pitchFamily="34" charset="-122"/>
            </a:endParaRPr>
          </a:p>
          <a:p>
            <a:pPr>
              <a:lnSpc>
                <a:spcPct val="150000"/>
              </a:lnSpc>
              <a:spcBef>
                <a:spcPts val="300"/>
              </a:spcBef>
            </a:pPr>
            <a:r>
              <a:rPr lang="zh-CN" altLang="en-US" sz="1100" b="1" dirty="0">
                <a:solidFill>
                  <a:schemeClr val="tx1">
                    <a:lumMod val="85000"/>
                    <a:lumOff val="15000"/>
                  </a:schemeClr>
                </a:solidFill>
                <a:latin typeface="微软雅黑" panose="020B0503020204020204" pitchFamily="34" charset="-122"/>
              </a:rPr>
              <a:t>（</a:t>
            </a:r>
            <a:r>
              <a:rPr lang="en-US" altLang="zh-CN" sz="1100" b="1" dirty="0">
                <a:solidFill>
                  <a:schemeClr val="tx1">
                    <a:lumMod val="85000"/>
                    <a:lumOff val="15000"/>
                  </a:schemeClr>
                </a:solidFill>
                <a:latin typeface="微软雅黑" panose="020B0503020204020204" pitchFamily="34" charset="-122"/>
              </a:rPr>
              <a:t>2</a:t>
            </a:r>
            <a:r>
              <a:rPr lang="zh-CN" altLang="en-US" sz="1100" b="1" dirty="0">
                <a:solidFill>
                  <a:schemeClr val="tx1">
                    <a:lumMod val="85000"/>
                    <a:lumOff val="15000"/>
                  </a:schemeClr>
                </a:solidFill>
                <a:latin typeface="微软雅黑" panose="020B0503020204020204" pitchFamily="34" charset="-122"/>
              </a:rPr>
              <a:t>）其次再对边集进行修复，修复的方式依据所选的修复种类进行</a:t>
            </a:r>
            <a:endParaRPr lang="zh-CN" altLang="en-US" sz="1100" b="1" dirty="0">
              <a:solidFill>
                <a:schemeClr val="tx1">
                  <a:lumMod val="85000"/>
                  <a:lumOff val="15000"/>
                </a:schemeClr>
              </a:solidFill>
              <a:latin typeface="微软雅黑" panose="020B0503020204020204" pitchFamily="34" charset="-122"/>
            </a:endParaRPr>
          </a:p>
        </p:txBody>
      </p:sp>
      <p:pic>
        <p:nvPicPr>
          <p:cNvPr id="8" name="图片 7"/>
          <p:cNvPicPr>
            <a:picLocks noChangeAspect="1"/>
          </p:cNvPicPr>
          <p:nvPr/>
        </p:nvPicPr>
        <p:blipFill>
          <a:blip r:embed="rId1"/>
          <a:stretch>
            <a:fillRect/>
          </a:stretch>
        </p:blipFill>
        <p:spPr>
          <a:xfrm>
            <a:off x="3923665" y="698500"/>
            <a:ext cx="4752975" cy="2633345"/>
          </a:xfrm>
          <a:prstGeom prst="rect">
            <a:avLst/>
          </a:prstGeom>
        </p:spPr>
      </p:pic>
      <p:pic>
        <p:nvPicPr>
          <p:cNvPr id="15" name="图片 14"/>
          <p:cNvPicPr>
            <a:picLocks noChangeAspect="1"/>
          </p:cNvPicPr>
          <p:nvPr/>
        </p:nvPicPr>
        <p:blipFill>
          <a:blip r:embed="rId2"/>
          <a:stretch>
            <a:fillRect/>
          </a:stretch>
        </p:blipFill>
        <p:spPr>
          <a:xfrm>
            <a:off x="3923665" y="2974975"/>
            <a:ext cx="4752975" cy="21685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out)">
                                      <p:cBhvr>
                                        <p:cTn id="7" dur="500"/>
                                        <p:tgtEl>
                                          <p:spTgt spid="6"/>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ox(out)">
                                      <p:cBhvr>
                                        <p:cTn id="10" dur="500"/>
                                        <p:tgtEl>
                                          <p:spTgt spid="7"/>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par>
                                <p:cTn id="19" presetID="22" presetClass="entr" presetSubtype="8"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left)">
                                      <p:cBhvr>
                                        <p:cTn id="21" dur="500"/>
                                        <p:tgtEl>
                                          <p:spTgt spid="13"/>
                                        </p:tgtEl>
                                      </p:cBhvr>
                                    </p:animEffect>
                                  </p:childTnLst>
                                </p:cTn>
                              </p:par>
                            </p:childTnLst>
                          </p:cTn>
                        </p:par>
                        <p:par>
                          <p:cTn id="22" fill="hold">
                            <p:stCondLst>
                              <p:cond delay="1500"/>
                            </p:stCondLst>
                            <p:childTnLst>
                              <p:par>
                                <p:cTn id="23" presetID="22" presetClass="entr" presetSubtype="1" fill="hold" grpId="0" nodeType="after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up)">
                                      <p:cBhvr>
                                        <p:cTn id="25" dur="500"/>
                                        <p:tgtEl>
                                          <p:spTgt spid="14"/>
                                        </p:tgtEl>
                                      </p:cBhvr>
                                    </p:animEffect>
                                  </p:childTnLst>
                                </p:cTn>
                              </p:par>
                            </p:childTnLst>
                          </p:cTn>
                        </p:par>
                        <p:par>
                          <p:cTn id="26" fill="hold">
                            <p:stCondLst>
                              <p:cond delay="2000"/>
                            </p:stCondLst>
                            <p:childTnLst>
                              <p:par>
                                <p:cTn id="27" presetID="22" presetClass="entr" presetSubtype="4"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down)">
                                      <p:cBhvr>
                                        <p:cTn id="29" dur="500"/>
                                        <p:tgtEl>
                                          <p:spTgt spid="9"/>
                                        </p:tgtEl>
                                      </p:cBhvr>
                                    </p:animEffect>
                                  </p:childTnLst>
                                </p:cTn>
                              </p:par>
                            </p:childTnLst>
                          </p:cTn>
                        </p:par>
                        <p:par>
                          <p:cTn id="30" fill="hold">
                            <p:stCondLst>
                              <p:cond delay="2500"/>
                            </p:stCondLst>
                            <p:childTnLst>
                              <p:par>
                                <p:cTn id="31" presetID="22" presetClass="entr" presetSubtype="4" fill="hold" grpId="0" nodeType="after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down)">
                                      <p:cBhvr>
                                        <p:cTn id="33" dur="500"/>
                                        <p:tgtEl>
                                          <p:spTgt spid="10"/>
                                        </p:tgtEl>
                                      </p:cBhvr>
                                    </p:animEffect>
                                  </p:childTnLst>
                                </p:cTn>
                              </p:par>
                            </p:childTnLst>
                          </p:cTn>
                        </p:par>
                        <p:par>
                          <p:cTn id="34" fill="hold">
                            <p:stCondLst>
                              <p:cond delay="3000"/>
                            </p:stCondLst>
                            <p:childTnLst>
                              <p:par>
                                <p:cTn id="35" presetID="22" presetClass="entr" presetSubtype="4" fill="hold" grpId="0" nodeType="after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down)">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ldLvl="0" animBg="1"/>
      <p:bldP spid="7" grpId="0" bldLvl="0" animBg="1"/>
      <p:bldP spid="9" grpId="0"/>
      <p:bldP spid="10" grpId="0"/>
      <p:bldP spid="11" grpId="0"/>
      <p:bldP spid="12" grpId="0"/>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69862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75000"/>
                </a:schemeClr>
              </a:solidFill>
            </a:endParaRPr>
          </a:p>
        </p:txBody>
      </p:sp>
      <p:sp>
        <p:nvSpPr>
          <p:cNvPr id="3" name="矩形 2"/>
          <p:cNvSpPr/>
          <p:nvPr/>
        </p:nvSpPr>
        <p:spPr>
          <a:xfrm>
            <a:off x="0" y="627542"/>
            <a:ext cx="9144000" cy="72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14"/>
          <p:cNvSpPr txBox="1">
            <a:spLocks noChangeArrowheads="1"/>
          </p:cNvSpPr>
          <p:nvPr/>
        </p:nvSpPr>
        <p:spPr bwMode="auto">
          <a:xfrm>
            <a:off x="611505" y="186055"/>
            <a:ext cx="4884420" cy="368300"/>
          </a:xfrm>
          <a:prstGeom prst="rect">
            <a:avLst/>
          </a:prstGeom>
          <a:noFill/>
          <a:ln w="9525">
            <a:noFill/>
            <a:miter lim="800000"/>
          </a:ln>
        </p:spPr>
        <p:txBody>
          <a:bodyPr wrap="square">
            <a:spAutoFit/>
          </a:bodyPr>
          <a:lstStyle/>
          <a:p>
            <a:pPr lvl="0">
              <a:defRPr/>
            </a:pPr>
            <a:r>
              <a:rPr lang="zh-CN" altLang="en-US" b="1" kern="0" dirty="0">
                <a:solidFill>
                  <a:schemeClr val="bg1"/>
                </a:solidFill>
                <a:latin typeface="微软雅黑" panose="020B0503020204020204" pitchFamily="34" charset="-122"/>
                <a:ea typeface="微软雅黑" panose="020B0503020204020204" pitchFamily="34" charset="-122"/>
              </a:rPr>
              <a:t>算法改进</a:t>
            </a:r>
            <a:r>
              <a:rPr lang="en-US" altLang="zh-CN" b="1" kern="0" dirty="0">
                <a:solidFill>
                  <a:schemeClr val="bg1"/>
                </a:solidFill>
                <a:latin typeface="微软雅黑" panose="020B0503020204020204" pitchFamily="34" charset="-122"/>
                <a:ea typeface="微软雅黑" panose="020B0503020204020204" pitchFamily="34" charset="-122"/>
              </a:rPr>
              <a:t>--</a:t>
            </a:r>
            <a:r>
              <a:rPr lang="zh-CN" altLang="en-US" b="1" kern="0" dirty="0">
                <a:solidFill>
                  <a:schemeClr val="bg1"/>
                </a:solidFill>
                <a:latin typeface="微软雅黑" panose="020B0503020204020204" pitchFamily="34" charset="-122"/>
                <a:ea typeface="微软雅黑" panose="020B0503020204020204" pitchFamily="34" charset="-122"/>
              </a:rPr>
              <a:t>并行化的</a:t>
            </a:r>
            <a:r>
              <a:rPr lang="en-US" altLang="zh-CN" b="1" kern="0" dirty="0">
                <a:solidFill>
                  <a:schemeClr val="bg1"/>
                </a:solidFill>
                <a:latin typeface="微软雅黑" panose="020B0503020204020204" pitchFamily="34" charset="-122"/>
                <a:ea typeface="微软雅黑" panose="020B0503020204020204" pitchFamily="34" charset="-122"/>
              </a:rPr>
              <a:t>SUBMAT</a:t>
            </a:r>
            <a:endParaRPr lang="en-US" altLang="zh-CN" b="1" kern="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51520" y="163548"/>
            <a:ext cx="288000" cy="28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矩形 6"/>
          <p:cNvSpPr/>
          <p:nvPr/>
        </p:nvSpPr>
        <p:spPr>
          <a:xfrm>
            <a:off x="395560" y="307588"/>
            <a:ext cx="216000" cy="216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文本框 7"/>
          <p:cNvSpPr txBox="1">
            <a:spLocks noChangeArrowheads="1"/>
          </p:cNvSpPr>
          <p:nvPr/>
        </p:nvSpPr>
        <p:spPr bwMode="auto">
          <a:xfrm>
            <a:off x="3707904" y="1136722"/>
            <a:ext cx="1440159" cy="809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eaLnBrk="1" hangingPunct="1"/>
            <a:endParaRPr lang="zh-CN" altLang="en-US" sz="1200" dirty="0">
              <a:solidFill>
                <a:schemeClr val="tx1">
                  <a:lumMod val="75000"/>
                  <a:lumOff val="25000"/>
                </a:schemeClr>
              </a:solidFill>
              <a:latin typeface="微软雅黑" panose="020B0503020204020204" pitchFamily="34" charset="-122"/>
            </a:endParaRPr>
          </a:p>
        </p:txBody>
      </p:sp>
      <p:sp>
        <p:nvSpPr>
          <p:cNvPr id="10" name="文本框 7"/>
          <p:cNvSpPr txBox="1">
            <a:spLocks noChangeArrowheads="1"/>
          </p:cNvSpPr>
          <p:nvPr/>
        </p:nvSpPr>
        <p:spPr bwMode="auto">
          <a:xfrm>
            <a:off x="5364087" y="1136722"/>
            <a:ext cx="1440159" cy="809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a:endParaRPr lang="zh-CN" altLang="en-US" sz="1200" dirty="0">
              <a:solidFill>
                <a:schemeClr val="tx1">
                  <a:lumMod val="75000"/>
                  <a:lumOff val="25000"/>
                </a:schemeClr>
              </a:solidFill>
              <a:latin typeface="微软雅黑" panose="020B0503020204020204" pitchFamily="34" charset="-122"/>
            </a:endParaRPr>
          </a:p>
        </p:txBody>
      </p:sp>
      <p:sp>
        <p:nvSpPr>
          <p:cNvPr id="11" name="文本框 7"/>
          <p:cNvSpPr txBox="1">
            <a:spLocks noChangeArrowheads="1"/>
          </p:cNvSpPr>
          <p:nvPr/>
        </p:nvSpPr>
        <p:spPr bwMode="auto">
          <a:xfrm>
            <a:off x="7020271" y="1136722"/>
            <a:ext cx="1440159" cy="809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a:endParaRPr lang="zh-CN" altLang="en-US" sz="1200" dirty="0">
              <a:solidFill>
                <a:schemeClr val="tx1">
                  <a:lumMod val="75000"/>
                  <a:lumOff val="25000"/>
                </a:schemeClr>
              </a:solidFill>
              <a:latin typeface="微软雅黑" panose="020B0503020204020204" pitchFamily="34" charset="-122"/>
            </a:endParaRPr>
          </a:p>
        </p:txBody>
      </p:sp>
      <p:sp>
        <p:nvSpPr>
          <p:cNvPr id="12" name="文本框 7"/>
          <p:cNvSpPr txBox="1">
            <a:spLocks noChangeArrowheads="1"/>
          </p:cNvSpPr>
          <p:nvPr/>
        </p:nvSpPr>
        <p:spPr bwMode="auto">
          <a:xfrm>
            <a:off x="548640" y="1491615"/>
            <a:ext cx="2498725" cy="378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eaLnBrk="1" hangingPunct="1"/>
            <a:r>
              <a:rPr lang="zh-CN" altLang="en-US" sz="1400" b="1" dirty="0">
                <a:solidFill>
                  <a:schemeClr val="tx1">
                    <a:lumMod val="85000"/>
                    <a:lumOff val="15000"/>
                  </a:schemeClr>
                </a:solidFill>
                <a:latin typeface="微软雅黑" panose="020B0503020204020204" pitchFamily="34" charset="-122"/>
              </a:rPr>
              <a:t>计算最小的条件图依赖集合</a:t>
            </a:r>
            <a:endParaRPr lang="zh-CN" altLang="en-US" sz="1400" b="1" dirty="0">
              <a:solidFill>
                <a:schemeClr val="tx1">
                  <a:lumMod val="85000"/>
                  <a:lumOff val="15000"/>
                </a:schemeClr>
              </a:solidFill>
              <a:latin typeface="微软雅黑" panose="020B0503020204020204" pitchFamily="34" charset="-122"/>
            </a:endParaRPr>
          </a:p>
        </p:txBody>
      </p:sp>
      <p:cxnSp>
        <p:nvCxnSpPr>
          <p:cNvPr id="13" name="直接连接符 12"/>
          <p:cNvCxnSpPr/>
          <p:nvPr/>
        </p:nvCxnSpPr>
        <p:spPr>
          <a:xfrm>
            <a:off x="611560" y="1839817"/>
            <a:ext cx="252028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4" name="文本框 7"/>
          <p:cNvSpPr txBox="1">
            <a:spLocks noChangeArrowheads="1"/>
          </p:cNvSpPr>
          <p:nvPr/>
        </p:nvSpPr>
        <p:spPr bwMode="auto">
          <a:xfrm>
            <a:off x="548392" y="1901297"/>
            <a:ext cx="2727464" cy="2674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nSpc>
                <a:spcPct val="150000"/>
              </a:lnSpc>
              <a:spcBef>
                <a:spcPts val="300"/>
              </a:spcBef>
            </a:pPr>
            <a:r>
              <a:rPr lang="zh-CN" altLang="en-US" sz="1100" b="1" dirty="0">
                <a:solidFill>
                  <a:schemeClr val="tx1">
                    <a:lumMod val="85000"/>
                    <a:lumOff val="15000"/>
                  </a:schemeClr>
                </a:solidFill>
                <a:latin typeface="微软雅黑" panose="020B0503020204020204" pitchFamily="34" charset="-122"/>
              </a:rPr>
              <a:t>对原有的最小依赖集合进行负载平均划分，且保证对于原图的划分一定是完备的。通过边界节点的寻找对图进行划分，不驻留的边界节点用虚线表示</a:t>
            </a:r>
            <a:endParaRPr lang="zh-CN" altLang="en-US" sz="1100" b="1" dirty="0">
              <a:solidFill>
                <a:schemeClr val="tx1">
                  <a:lumMod val="85000"/>
                  <a:lumOff val="15000"/>
                </a:schemeClr>
              </a:solidFill>
              <a:latin typeface="微软雅黑" panose="020B0503020204020204" pitchFamily="34" charset="-122"/>
            </a:endParaRPr>
          </a:p>
          <a:p>
            <a:pPr>
              <a:lnSpc>
                <a:spcPct val="150000"/>
              </a:lnSpc>
              <a:spcBef>
                <a:spcPts val="300"/>
              </a:spcBef>
            </a:pPr>
            <a:endParaRPr lang="zh-CN" altLang="en-US" sz="1100" b="1" dirty="0">
              <a:solidFill>
                <a:schemeClr val="tx1">
                  <a:lumMod val="85000"/>
                  <a:lumOff val="15000"/>
                </a:schemeClr>
              </a:solidFill>
              <a:latin typeface="微软雅黑" panose="020B0503020204020204" pitchFamily="34" charset="-122"/>
            </a:endParaRPr>
          </a:p>
          <a:p>
            <a:pPr>
              <a:lnSpc>
                <a:spcPct val="150000"/>
              </a:lnSpc>
              <a:spcBef>
                <a:spcPts val="300"/>
              </a:spcBef>
            </a:pPr>
            <a:r>
              <a:rPr lang="zh-CN" altLang="en-US" sz="1100" b="1" dirty="0">
                <a:solidFill>
                  <a:schemeClr val="tx1">
                    <a:lumMod val="85000"/>
                    <a:lumOff val="15000"/>
                  </a:schemeClr>
                </a:solidFill>
                <a:latin typeface="微软雅黑" panose="020B0503020204020204" pitchFamily="34" charset="-122"/>
              </a:rPr>
              <a:t>同时对两个部分进行并行计算，合并后就可以获得完整的需要的答案</a:t>
            </a:r>
            <a:endParaRPr lang="zh-CN" altLang="en-US" sz="1100" b="1" dirty="0">
              <a:solidFill>
                <a:schemeClr val="tx1">
                  <a:lumMod val="85000"/>
                  <a:lumOff val="15000"/>
                </a:schemeClr>
              </a:solidFill>
              <a:latin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3995420" y="1347470"/>
            <a:ext cx="4572000" cy="2667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out)">
                                      <p:cBhvr>
                                        <p:cTn id="7" dur="500"/>
                                        <p:tgtEl>
                                          <p:spTgt spid="6"/>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ox(out)">
                                      <p:cBhvr>
                                        <p:cTn id="10" dur="500"/>
                                        <p:tgtEl>
                                          <p:spTgt spid="7"/>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par>
                                <p:cTn id="19" presetID="22" presetClass="entr" presetSubtype="8"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left)">
                                      <p:cBhvr>
                                        <p:cTn id="21" dur="500"/>
                                        <p:tgtEl>
                                          <p:spTgt spid="13"/>
                                        </p:tgtEl>
                                      </p:cBhvr>
                                    </p:animEffect>
                                  </p:childTnLst>
                                </p:cTn>
                              </p:par>
                            </p:childTnLst>
                          </p:cTn>
                        </p:par>
                        <p:par>
                          <p:cTn id="22" fill="hold">
                            <p:stCondLst>
                              <p:cond delay="1500"/>
                            </p:stCondLst>
                            <p:childTnLst>
                              <p:par>
                                <p:cTn id="23" presetID="22" presetClass="entr" presetSubtype="1" fill="hold" grpId="0" nodeType="after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up)">
                                      <p:cBhvr>
                                        <p:cTn id="25" dur="500"/>
                                        <p:tgtEl>
                                          <p:spTgt spid="14"/>
                                        </p:tgtEl>
                                      </p:cBhvr>
                                    </p:animEffect>
                                  </p:childTnLst>
                                </p:cTn>
                              </p:par>
                            </p:childTnLst>
                          </p:cTn>
                        </p:par>
                        <p:par>
                          <p:cTn id="26" fill="hold">
                            <p:stCondLst>
                              <p:cond delay="2000"/>
                            </p:stCondLst>
                            <p:childTnLst>
                              <p:par>
                                <p:cTn id="27" presetID="22" presetClass="entr" presetSubtype="4"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down)">
                                      <p:cBhvr>
                                        <p:cTn id="29" dur="500"/>
                                        <p:tgtEl>
                                          <p:spTgt spid="9"/>
                                        </p:tgtEl>
                                      </p:cBhvr>
                                    </p:animEffect>
                                  </p:childTnLst>
                                </p:cTn>
                              </p:par>
                            </p:childTnLst>
                          </p:cTn>
                        </p:par>
                        <p:par>
                          <p:cTn id="30" fill="hold">
                            <p:stCondLst>
                              <p:cond delay="2500"/>
                            </p:stCondLst>
                            <p:childTnLst>
                              <p:par>
                                <p:cTn id="31" presetID="22" presetClass="entr" presetSubtype="4" fill="hold" grpId="0" nodeType="after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down)">
                                      <p:cBhvr>
                                        <p:cTn id="33" dur="500"/>
                                        <p:tgtEl>
                                          <p:spTgt spid="10"/>
                                        </p:tgtEl>
                                      </p:cBhvr>
                                    </p:animEffect>
                                  </p:childTnLst>
                                </p:cTn>
                              </p:par>
                            </p:childTnLst>
                          </p:cTn>
                        </p:par>
                        <p:par>
                          <p:cTn id="34" fill="hold">
                            <p:stCondLst>
                              <p:cond delay="3000"/>
                            </p:stCondLst>
                            <p:childTnLst>
                              <p:par>
                                <p:cTn id="35" presetID="22" presetClass="entr" presetSubtype="4" fill="hold" grpId="0" nodeType="after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down)">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ldLvl="0" animBg="1"/>
      <p:bldP spid="7" grpId="0" bldLvl="0" animBg="1"/>
      <p:bldP spid="9" grpId="0"/>
      <p:bldP spid="10" grpId="0"/>
      <p:bldP spid="11" grpId="0"/>
      <p:bldP spid="12" grpId="0"/>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69862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75000"/>
                </a:schemeClr>
              </a:solidFill>
            </a:endParaRPr>
          </a:p>
        </p:txBody>
      </p:sp>
      <p:sp>
        <p:nvSpPr>
          <p:cNvPr id="3" name="矩形 2"/>
          <p:cNvSpPr/>
          <p:nvPr/>
        </p:nvSpPr>
        <p:spPr>
          <a:xfrm>
            <a:off x="0" y="627542"/>
            <a:ext cx="9144000" cy="72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14"/>
          <p:cNvSpPr txBox="1">
            <a:spLocks noChangeArrowheads="1"/>
          </p:cNvSpPr>
          <p:nvPr/>
        </p:nvSpPr>
        <p:spPr bwMode="auto">
          <a:xfrm>
            <a:off x="611505" y="186055"/>
            <a:ext cx="4884420" cy="368300"/>
          </a:xfrm>
          <a:prstGeom prst="rect">
            <a:avLst/>
          </a:prstGeom>
          <a:noFill/>
          <a:ln w="9525">
            <a:noFill/>
            <a:miter lim="800000"/>
          </a:ln>
        </p:spPr>
        <p:txBody>
          <a:bodyPr wrap="square">
            <a:spAutoFit/>
          </a:bodyPr>
          <a:lstStyle/>
          <a:p>
            <a:pPr lvl="0">
              <a:defRPr/>
            </a:pPr>
            <a:r>
              <a:rPr lang="zh-CN" altLang="en-US" b="1" kern="0" dirty="0">
                <a:solidFill>
                  <a:schemeClr val="bg1"/>
                </a:solidFill>
                <a:latin typeface="微软雅黑" panose="020B0503020204020204" pitchFamily="34" charset="-122"/>
                <a:ea typeface="微软雅黑" panose="020B0503020204020204" pitchFamily="34" charset="-122"/>
              </a:rPr>
              <a:t>定量测试</a:t>
            </a:r>
            <a:endParaRPr lang="zh-CN" altLang="en-US" b="1" kern="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51520" y="163548"/>
            <a:ext cx="288000" cy="28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矩形 6"/>
          <p:cNvSpPr/>
          <p:nvPr/>
        </p:nvSpPr>
        <p:spPr>
          <a:xfrm>
            <a:off x="395560" y="307588"/>
            <a:ext cx="216000" cy="216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文本框 7"/>
          <p:cNvSpPr txBox="1">
            <a:spLocks noChangeArrowheads="1"/>
          </p:cNvSpPr>
          <p:nvPr/>
        </p:nvSpPr>
        <p:spPr bwMode="auto">
          <a:xfrm>
            <a:off x="3707904" y="1136722"/>
            <a:ext cx="1440159" cy="809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eaLnBrk="1" hangingPunct="1"/>
            <a:endParaRPr lang="zh-CN" altLang="en-US" sz="1200" dirty="0">
              <a:solidFill>
                <a:schemeClr val="tx1">
                  <a:lumMod val="75000"/>
                  <a:lumOff val="25000"/>
                </a:schemeClr>
              </a:solidFill>
              <a:latin typeface="微软雅黑" panose="020B0503020204020204" pitchFamily="34" charset="-122"/>
            </a:endParaRPr>
          </a:p>
        </p:txBody>
      </p:sp>
      <p:sp>
        <p:nvSpPr>
          <p:cNvPr id="10" name="文本框 7"/>
          <p:cNvSpPr txBox="1">
            <a:spLocks noChangeArrowheads="1"/>
          </p:cNvSpPr>
          <p:nvPr/>
        </p:nvSpPr>
        <p:spPr bwMode="auto">
          <a:xfrm>
            <a:off x="5364087" y="1136722"/>
            <a:ext cx="1440159" cy="809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a:endParaRPr lang="zh-CN" altLang="en-US" sz="1200" dirty="0">
              <a:solidFill>
                <a:schemeClr val="tx1">
                  <a:lumMod val="75000"/>
                  <a:lumOff val="25000"/>
                </a:schemeClr>
              </a:solidFill>
              <a:latin typeface="微软雅黑" panose="020B0503020204020204" pitchFamily="34" charset="-122"/>
            </a:endParaRPr>
          </a:p>
        </p:txBody>
      </p:sp>
      <p:sp>
        <p:nvSpPr>
          <p:cNvPr id="11" name="文本框 7"/>
          <p:cNvSpPr txBox="1">
            <a:spLocks noChangeArrowheads="1"/>
          </p:cNvSpPr>
          <p:nvPr/>
        </p:nvSpPr>
        <p:spPr bwMode="auto">
          <a:xfrm>
            <a:off x="7020271" y="1136722"/>
            <a:ext cx="1440159" cy="809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a:endParaRPr lang="zh-CN" altLang="en-US" sz="1200" dirty="0">
              <a:solidFill>
                <a:schemeClr val="tx1">
                  <a:lumMod val="75000"/>
                  <a:lumOff val="25000"/>
                </a:schemeClr>
              </a:solidFill>
              <a:latin typeface="微软雅黑" panose="020B0503020204020204" pitchFamily="34" charset="-122"/>
            </a:endParaRPr>
          </a:p>
        </p:txBody>
      </p:sp>
      <p:sp>
        <p:nvSpPr>
          <p:cNvPr id="12" name="文本框 7"/>
          <p:cNvSpPr txBox="1">
            <a:spLocks noChangeArrowheads="1"/>
          </p:cNvSpPr>
          <p:nvPr/>
        </p:nvSpPr>
        <p:spPr bwMode="auto">
          <a:xfrm>
            <a:off x="547370" y="1461135"/>
            <a:ext cx="2971165" cy="378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eaLnBrk="1" hangingPunct="1"/>
            <a:r>
              <a:rPr lang="zh-CN" altLang="en-US" sz="1400" b="1" dirty="0">
                <a:solidFill>
                  <a:schemeClr val="tx1">
                    <a:lumMod val="85000"/>
                    <a:lumOff val="15000"/>
                  </a:schemeClr>
                </a:solidFill>
                <a:latin typeface="微软雅黑" panose="020B0503020204020204" pitchFamily="34" charset="-122"/>
              </a:rPr>
              <a:t>一致子图匹配与其他算法进行比对</a:t>
            </a:r>
            <a:endParaRPr lang="zh-CN" altLang="en-US" sz="1400" b="1" dirty="0">
              <a:solidFill>
                <a:schemeClr val="tx1">
                  <a:lumMod val="85000"/>
                  <a:lumOff val="15000"/>
                </a:schemeClr>
              </a:solidFill>
              <a:latin typeface="微软雅黑" panose="020B0503020204020204" pitchFamily="34" charset="-122"/>
            </a:endParaRPr>
          </a:p>
        </p:txBody>
      </p:sp>
      <p:cxnSp>
        <p:nvCxnSpPr>
          <p:cNvPr id="13" name="直接连接符 12"/>
          <p:cNvCxnSpPr/>
          <p:nvPr/>
        </p:nvCxnSpPr>
        <p:spPr>
          <a:xfrm>
            <a:off x="611560" y="1839817"/>
            <a:ext cx="252028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4" name="文本框 7"/>
          <p:cNvSpPr txBox="1">
            <a:spLocks noChangeArrowheads="1"/>
          </p:cNvSpPr>
          <p:nvPr/>
        </p:nvSpPr>
        <p:spPr bwMode="auto">
          <a:xfrm>
            <a:off x="548392" y="1901297"/>
            <a:ext cx="2727464" cy="2674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nSpc>
                <a:spcPct val="150000"/>
              </a:lnSpc>
              <a:spcBef>
                <a:spcPts val="300"/>
              </a:spcBef>
            </a:pPr>
            <a:r>
              <a:rPr lang="zh-CN" altLang="en-US" sz="1100" b="1" dirty="0">
                <a:solidFill>
                  <a:schemeClr val="tx1">
                    <a:lumMod val="85000"/>
                    <a:lumOff val="15000"/>
                  </a:schemeClr>
                </a:solidFill>
                <a:latin typeface="微软雅黑" panose="020B0503020204020204" pitchFamily="34" charset="-122"/>
              </a:rPr>
              <a:t>论文中涉及的一致子图算法在正确率以及运行时间上都要优于目前现存的子图匹配算法</a:t>
            </a:r>
            <a:endParaRPr lang="zh-CN" altLang="en-US" sz="1100" b="1" dirty="0">
              <a:solidFill>
                <a:schemeClr val="tx1">
                  <a:lumMod val="85000"/>
                  <a:lumOff val="15000"/>
                </a:schemeClr>
              </a:solidFill>
              <a:latin typeface="微软雅黑" panose="020B0503020204020204" pitchFamily="34" charset="-122"/>
            </a:endParaRPr>
          </a:p>
        </p:txBody>
      </p:sp>
      <p:pic>
        <p:nvPicPr>
          <p:cNvPr id="8" name="图片 7"/>
          <p:cNvPicPr>
            <a:picLocks noChangeAspect="1"/>
          </p:cNvPicPr>
          <p:nvPr/>
        </p:nvPicPr>
        <p:blipFill>
          <a:blip r:embed="rId1"/>
          <a:stretch>
            <a:fillRect/>
          </a:stretch>
        </p:blipFill>
        <p:spPr>
          <a:xfrm>
            <a:off x="4067810" y="915670"/>
            <a:ext cx="4924425" cy="2466975"/>
          </a:xfrm>
          <a:prstGeom prst="rect">
            <a:avLst/>
          </a:prstGeom>
        </p:spPr>
      </p:pic>
      <p:pic>
        <p:nvPicPr>
          <p:cNvPr id="15" name="图片 14"/>
          <p:cNvPicPr>
            <a:picLocks noChangeAspect="1"/>
          </p:cNvPicPr>
          <p:nvPr/>
        </p:nvPicPr>
        <p:blipFill>
          <a:blip r:embed="rId2"/>
          <a:stretch>
            <a:fillRect/>
          </a:stretch>
        </p:blipFill>
        <p:spPr>
          <a:xfrm>
            <a:off x="323215" y="3124200"/>
            <a:ext cx="4800600" cy="19665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out)">
                                      <p:cBhvr>
                                        <p:cTn id="7" dur="500"/>
                                        <p:tgtEl>
                                          <p:spTgt spid="6"/>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ox(out)">
                                      <p:cBhvr>
                                        <p:cTn id="10" dur="500"/>
                                        <p:tgtEl>
                                          <p:spTgt spid="7"/>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par>
                                <p:cTn id="19" presetID="22" presetClass="entr" presetSubtype="8"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left)">
                                      <p:cBhvr>
                                        <p:cTn id="21" dur="500"/>
                                        <p:tgtEl>
                                          <p:spTgt spid="13"/>
                                        </p:tgtEl>
                                      </p:cBhvr>
                                    </p:animEffect>
                                  </p:childTnLst>
                                </p:cTn>
                              </p:par>
                            </p:childTnLst>
                          </p:cTn>
                        </p:par>
                        <p:par>
                          <p:cTn id="22" fill="hold">
                            <p:stCondLst>
                              <p:cond delay="1500"/>
                            </p:stCondLst>
                            <p:childTnLst>
                              <p:par>
                                <p:cTn id="23" presetID="22" presetClass="entr" presetSubtype="1" fill="hold" grpId="0" nodeType="after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up)">
                                      <p:cBhvr>
                                        <p:cTn id="25" dur="500"/>
                                        <p:tgtEl>
                                          <p:spTgt spid="14"/>
                                        </p:tgtEl>
                                      </p:cBhvr>
                                    </p:animEffect>
                                  </p:childTnLst>
                                </p:cTn>
                              </p:par>
                            </p:childTnLst>
                          </p:cTn>
                        </p:par>
                        <p:par>
                          <p:cTn id="26" fill="hold">
                            <p:stCondLst>
                              <p:cond delay="2000"/>
                            </p:stCondLst>
                            <p:childTnLst>
                              <p:par>
                                <p:cTn id="27" presetID="22" presetClass="entr" presetSubtype="4"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down)">
                                      <p:cBhvr>
                                        <p:cTn id="29" dur="500"/>
                                        <p:tgtEl>
                                          <p:spTgt spid="9"/>
                                        </p:tgtEl>
                                      </p:cBhvr>
                                    </p:animEffect>
                                  </p:childTnLst>
                                </p:cTn>
                              </p:par>
                            </p:childTnLst>
                          </p:cTn>
                        </p:par>
                        <p:par>
                          <p:cTn id="30" fill="hold">
                            <p:stCondLst>
                              <p:cond delay="2500"/>
                            </p:stCondLst>
                            <p:childTnLst>
                              <p:par>
                                <p:cTn id="31" presetID="22" presetClass="entr" presetSubtype="4" fill="hold" grpId="0" nodeType="after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down)">
                                      <p:cBhvr>
                                        <p:cTn id="33" dur="500"/>
                                        <p:tgtEl>
                                          <p:spTgt spid="10"/>
                                        </p:tgtEl>
                                      </p:cBhvr>
                                    </p:animEffect>
                                  </p:childTnLst>
                                </p:cTn>
                              </p:par>
                            </p:childTnLst>
                          </p:cTn>
                        </p:par>
                        <p:par>
                          <p:cTn id="34" fill="hold">
                            <p:stCondLst>
                              <p:cond delay="3000"/>
                            </p:stCondLst>
                            <p:childTnLst>
                              <p:par>
                                <p:cTn id="35" presetID="22" presetClass="entr" presetSubtype="4" fill="hold" grpId="0" nodeType="after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down)">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ldLvl="0" animBg="1"/>
      <p:bldP spid="7" grpId="0" bldLvl="0" animBg="1"/>
      <p:bldP spid="9" grpId="0"/>
      <p:bldP spid="10" grpId="0"/>
      <p:bldP spid="11" grpId="0"/>
      <p:bldP spid="12" grpId="0"/>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51435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梯形 2"/>
          <p:cNvSpPr/>
          <p:nvPr/>
        </p:nvSpPr>
        <p:spPr>
          <a:xfrm>
            <a:off x="2674800" y="1779662"/>
            <a:ext cx="1170000" cy="216024"/>
          </a:xfrm>
          <a:prstGeom prst="trapezoid">
            <a:avLst>
              <a:gd name="adj" fmla="val 4043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2209800" y="1910828"/>
            <a:ext cx="6934200" cy="1257117"/>
          </a:xfrm>
          <a:prstGeom prst="rect">
            <a:avLst/>
          </a:prstGeom>
          <a:solidFill>
            <a:schemeClr val="bg1"/>
          </a:solidFill>
          <a:ln w="12700" cap="flat" cmpd="sng" algn="ctr">
            <a:noFill/>
            <a:prstDash val="solid"/>
            <a:miter lim="800000"/>
          </a:ln>
          <a:effectLst/>
        </p:spPr>
        <p:txBody>
          <a:bodyPr lIns="1116000" tIns="0" bIns="36000" anchor="ctr"/>
          <a:lstStyle/>
          <a:p>
            <a:pPr algn="just" eaLnBrk="1" fontAlgn="auto" hangingPunct="1">
              <a:spcBef>
                <a:spcPts val="0"/>
              </a:spcBef>
              <a:spcAft>
                <a:spcPts val="0"/>
              </a:spcAft>
              <a:defRPr/>
            </a:pPr>
            <a:endParaRPr lang="zh-CN" altLang="en-US" sz="3600" b="1" dirty="0">
              <a:solidFill>
                <a:srgbClr val="00A28B"/>
              </a:solidFill>
              <a:latin typeface="华文中宋" panose="02010600040101010101" pitchFamily="2" charset="-122"/>
              <a:ea typeface="华文中宋" panose="02010600040101010101" pitchFamily="2" charset="-122"/>
              <a:cs typeface="+mj-cs"/>
            </a:endParaRPr>
          </a:p>
        </p:txBody>
      </p:sp>
      <p:sp>
        <p:nvSpPr>
          <p:cNvPr id="5" name="任意多边形 8"/>
          <p:cNvSpPr/>
          <p:nvPr/>
        </p:nvSpPr>
        <p:spPr bwMode="auto">
          <a:xfrm>
            <a:off x="2763665" y="1779662"/>
            <a:ext cx="993775" cy="1011237"/>
          </a:xfrm>
          <a:custGeom>
            <a:avLst/>
            <a:gdLst>
              <a:gd name="T0" fmla="*/ 0 w 993531"/>
              <a:gd name="T1" fmla="*/ 0 h 1011115"/>
              <a:gd name="T2" fmla="*/ 993775 w 993531"/>
              <a:gd name="T3" fmla="*/ 0 h 1011115"/>
              <a:gd name="T4" fmla="*/ 496888 w 993531"/>
              <a:gd name="T5" fmla="*/ 1011237 h 1011115"/>
              <a:gd name="T6" fmla="*/ 0 60000 65536"/>
              <a:gd name="T7" fmla="*/ 0 60000 65536"/>
              <a:gd name="T8" fmla="*/ 0 60000 65536"/>
              <a:gd name="T9" fmla="*/ 0 w 993531"/>
              <a:gd name="T10" fmla="*/ 0 h 1011115"/>
              <a:gd name="T11" fmla="*/ 993531 w 993531"/>
              <a:gd name="T12" fmla="*/ 1011115 h 1011115"/>
            </a:gdLst>
            <a:ahLst/>
            <a:cxnLst>
              <a:cxn ang="T6">
                <a:pos x="T0" y="T1"/>
              </a:cxn>
              <a:cxn ang="T7">
                <a:pos x="T2" y="T3"/>
              </a:cxn>
              <a:cxn ang="T8">
                <a:pos x="T4" y="T5"/>
              </a:cxn>
            </a:cxnLst>
            <a:rect l="T9" t="T10" r="T11" b="T12"/>
            <a:pathLst>
              <a:path w="993531" h="1011115">
                <a:moveTo>
                  <a:pt x="0" y="0"/>
                </a:moveTo>
                <a:lnTo>
                  <a:pt x="993531" y="0"/>
                </a:lnTo>
                <a:lnTo>
                  <a:pt x="496766" y="1011115"/>
                </a:lnTo>
                <a:lnTo>
                  <a:pt x="0" y="0"/>
                </a:lnTo>
                <a:close/>
              </a:path>
            </a:pathLst>
          </a:custGeom>
          <a:solidFill>
            <a:schemeClr val="tx2">
              <a:lumMod val="60000"/>
              <a:lumOff val="40000"/>
            </a:schemeClr>
          </a:solidFill>
          <a:ln w="12700" algn="ctr">
            <a:noFill/>
            <a:miter lim="800000"/>
          </a:ln>
        </p:spPr>
        <p:txBody>
          <a:bodyPr tIns="0" bIns="360000" anchor="ctr"/>
          <a:lstStyle/>
          <a:p>
            <a:pPr algn="ctr" eaLnBrk="1" hangingPunct="1">
              <a:spcBef>
                <a:spcPts val="2400"/>
              </a:spcBef>
              <a:buClr>
                <a:schemeClr val="accent1"/>
              </a:buClr>
              <a:buSzPct val="60000"/>
            </a:pPr>
            <a:r>
              <a:rPr lang="en-US" altLang="zh-CN" sz="3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04</a:t>
            </a:r>
            <a:endParaRPr lang="zh-CN" altLang="en-US" sz="3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6" name="文本框 10"/>
          <p:cNvSpPr txBox="1">
            <a:spLocks noChangeArrowheads="1"/>
          </p:cNvSpPr>
          <p:nvPr/>
        </p:nvSpPr>
        <p:spPr bwMode="auto">
          <a:xfrm>
            <a:off x="3550667" y="3199438"/>
            <a:ext cx="5197797" cy="410845"/>
          </a:xfrm>
          <a:prstGeom prst="rect">
            <a:avLst/>
          </a:prstGeom>
          <a:noFill/>
          <a:ln w="9525">
            <a:noFill/>
            <a:miter lim="800000"/>
          </a:ln>
        </p:spPr>
        <p:txBody>
          <a:bodyPr wrap="square">
            <a:spAutoFit/>
          </a:bodyPr>
          <a:lstStyle/>
          <a:p>
            <a:pPr eaLnBrk="1" hangingPunct="1">
              <a:lnSpc>
                <a:spcPct val="130000"/>
              </a:lnSpc>
            </a:pPr>
            <a:r>
              <a:rPr lang="zh-CN" altLang="en-US" sz="1600" dirty="0">
                <a:solidFill>
                  <a:schemeClr val="bg1"/>
                </a:solidFill>
                <a:latin typeface="微软雅黑" panose="020B0503020204020204" pitchFamily="34" charset="-122"/>
                <a:ea typeface="微软雅黑" panose="020B0503020204020204" pitchFamily="34" charset="-122"/>
              </a:rPr>
              <a:t>简述本论文的劣势</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7" name="矩形 6"/>
          <p:cNvSpPr/>
          <p:nvPr/>
        </p:nvSpPr>
        <p:spPr>
          <a:xfrm>
            <a:off x="3923928" y="2213451"/>
            <a:ext cx="2926080" cy="645160"/>
          </a:xfrm>
          <a:prstGeom prst="rect">
            <a:avLst/>
          </a:prstGeom>
        </p:spPr>
        <p:txBody>
          <a:bodyPr wrap="none">
            <a:spAutoFit/>
          </a:bodyPr>
          <a:lstStyle/>
          <a:p>
            <a:r>
              <a:rPr lang="zh-CN" altLang="en-US" sz="3600" b="1" dirty="0">
                <a:solidFill>
                  <a:schemeClr val="tx2">
                    <a:lumMod val="75000"/>
                  </a:schemeClr>
                </a:solidFill>
                <a:latin typeface="微软雅黑" panose="020B0503020204020204" pitchFamily="34" charset="-122"/>
                <a:ea typeface="微软雅黑" panose="020B0503020204020204" pitchFamily="34" charset="-122"/>
              </a:rPr>
              <a:t>论文优势说明</a:t>
            </a:r>
            <a:endParaRPr lang="zh-CN" altLang="en-US" sz="3600" b="1" dirty="0">
              <a:solidFill>
                <a:schemeClr val="tx2">
                  <a:lumMod val="7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750"/>
                                        <p:tgtEl>
                                          <p:spTgt spid="3"/>
                                        </p:tgtEl>
                                      </p:cBhvr>
                                    </p:animEffect>
                                  </p:childTnLst>
                                </p:cTn>
                              </p:par>
                            </p:childTnLst>
                          </p:cTn>
                        </p:par>
                        <p:par>
                          <p:cTn id="12" fill="hold">
                            <p:stCondLst>
                              <p:cond delay="1500"/>
                            </p:stCondLst>
                            <p:childTnLst>
                              <p:par>
                                <p:cTn id="13" presetID="22" presetClass="entr" presetSubtype="1"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500"/>
                                        <p:tgtEl>
                                          <p:spTgt spid="5"/>
                                        </p:tgtEl>
                                      </p:cBhvr>
                                    </p:animEffect>
                                  </p:childTnLst>
                                </p:cTn>
                              </p:par>
                            </p:childTnLst>
                          </p:cTn>
                        </p:par>
                        <p:par>
                          <p:cTn id="16" fill="hold">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childTnLst>
                          </p:cTn>
                        </p:par>
                        <p:par>
                          <p:cTn id="20" fill="hold">
                            <p:stCondLst>
                              <p:cond delay="2500"/>
                            </p:stCondLst>
                            <p:childTnLst>
                              <p:par>
                                <p:cTn id="21" presetID="22" presetClass="entr" presetSubtype="8"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P spid="5" grpId="0" bldLvl="0" animBg="1"/>
      <p:bldP spid="6"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69862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75000"/>
                </a:schemeClr>
              </a:solidFill>
            </a:endParaRPr>
          </a:p>
        </p:txBody>
      </p:sp>
      <p:sp>
        <p:nvSpPr>
          <p:cNvPr id="3" name="矩形 2"/>
          <p:cNvSpPr/>
          <p:nvPr/>
        </p:nvSpPr>
        <p:spPr>
          <a:xfrm>
            <a:off x="0" y="627542"/>
            <a:ext cx="9144000" cy="72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14"/>
          <p:cNvSpPr txBox="1">
            <a:spLocks noChangeArrowheads="1"/>
          </p:cNvSpPr>
          <p:nvPr/>
        </p:nvSpPr>
        <p:spPr bwMode="auto">
          <a:xfrm>
            <a:off x="611560" y="186194"/>
            <a:ext cx="2304256" cy="368300"/>
          </a:xfrm>
          <a:prstGeom prst="rect">
            <a:avLst/>
          </a:prstGeom>
          <a:noFill/>
          <a:ln w="9525">
            <a:noFill/>
            <a:miter lim="800000"/>
          </a:ln>
        </p:spPr>
        <p:txBody>
          <a:bodyPr wrap="square">
            <a:spAutoFit/>
          </a:bodyPr>
          <a:lstStyle/>
          <a:p>
            <a:pPr lvl="0">
              <a:defRPr/>
            </a:pPr>
            <a:r>
              <a:rPr lang="zh-CN" altLang="en-US" b="1" kern="0" dirty="0">
                <a:solidFill>
                  <a:schemeClr val="bg1"/>
                </a:solidFill>
                <a:latin typeface="微软雅黑" panose="020B0503020204020204" pitchFamily="34" charset="-122"/>
                <a:ea typeface="微软雅黑" panose="020B0503020204020204" pitchFamily="34" charset="-122"/>
              </a:rPr>
              <a:t>论文优势说明</a:t>
            </a:r>
            <a:endParaRPr lang="zh-CN" altLang="en-US" b="1" kern="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51520" y="163548"/>
            <a:ext cx="288000" cy="28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矩形 6"/>
          <p:cNvSpPr/>
          <p:nvPr/>
        </p:nvSpPr>
        <p:spPr>
          <a:xfrm>
            <a:off x="395560" y="307588"/>
            <a:ext cx="216000" cy="216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MH_Other_1"/>
          <p:cNvSpPr/>
          <p:nvPr>
            <p:custDataLst>
              <p:tags r:id="rId1"/>
            </p:custDataLst>
          </p:nvPr>
        </p:nvSpPr>
        <p:spPr>
          <a:xfrm>
            <a:off x="1169988" y="1787624"/>
            <a:ext cx="1520825" cy="749300"/>
          </a:xfrm>
          <a:custGeom>
            <a:avLst/>
            <a:gdLst>
              <a:gd name="connsiteX0" fmla="*/ 0 w 1521440"/>
              <a:gd name="connsiteY0" fmla="*/ 0 h 749300"/>
              <a:gd name="connsiteX1" fmla="*/ 1521440 w 1521440"/>
              <a:gd name="connsiteY1" fmla="*/ 0 h 749300"/>
              <a:gd name="connsiteX2" fmla="*/ 1507239 w 1521440"/>
              <a:gd name="connsiteY2" fmla="*/ 140870 h 749300"/>
              <a:gd name="connsiteX3" fmla="*/ 760720 w 1521440"/>
              <a:gd name="connsiteY3" fmla="*/ 749300 h 749300"/>
              <a:gd name="connsiteX4" fmla="*/ 14201 w 1521440"/>
              <a:gd name="connsiteY4" fmla="*/ 140870 h 749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1440" h="749300">
                <a:moveTo>
                  <a:pt x="0" y="0"/>
                </a:moveTo>
                <a:lnTo>
                  <a:pt x="1521440" y="0"/>
                </a:lnTo>
                <a:lnTo>
                  <a:pt x="1507239" y="140870"/>
                </a:lnTo>
                <a:cubicBezTo>
                  <a:pt x="1436185" y="488100"/>
                  <a:pt x="1128956" y="749300"/>
                  <a:pt x="760720" y="749300"/>
                </a:cubicBezTo>
                <a:cubicBezTo>
                  <a:pt x="392484" y="749300"/>
                  <a:pt x="85255" y="488100"/>
                  <a:pt x="14201" y="14087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3200" b="1" dirty="0">
                <a:solidFill>
                  <a:srgbClr val="FFFFFF"/>
                </a:solidFill>
              </a:rPr>
              <a:t>01</a:t>
            </a:r>
            <a:endParaRPr lang="zh-CN" altLang="en-US" sz="3200" b="1" dirty="0">
              <a:solidFill>
                <a:srgbClr val="FFFFFF"/>
              </a:solidFill>
            </a:endParaRPr>
          </a:p>
        </p:txBody>
      </p:sp>
      <p:pic>
        <p:nvPicPr>
          <p:cNvPr id="9" name="MH_Other_2"/>
          <p:cNvPicPr/>
          <p:nvPr>
            <p:custDataLst>
              <p:tags r:id="rId2"/>
            </p:custDataLst>
          </p:nvPr>
        </p:nvPicPr>
        <p:blipFill>
          <a:blip r:embed="rId3" cstate="print">
            <a:extLst>
              <a:ext uri="{28A0092B-C50C-407E-A947-70E740481C1C}">
                <a14:useLocalDpi xmlns:a14="http://schemas.microsoft.com/office/drawing/2010/main" val="0"/>
              </a:ext>
            </a:extLst>
          </a:blip>
          <a:srcRect t="50887"/>
          <a:stretch>
            <a:fillRect/>
          </a:stretch>
        </p:blipFill>
        <p:spPr bwMode="auto">
          <a:xfrm>
            <a:off x="669925" y="1787624"/>
            <a:ext cx="2520950"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MH_Other_4"/>
          <p:cNvSpPr/>
          <p:nvPr>
            <p:custDataLst>
              <p:tags r:id="rId4"/>
            </p:custDataLst>
          </p:nvPr>
        </p:nvSpPr>
        <p:spPr>
          <a:xfrm>
            <a:off x="3811588" y="1787624"/>
            <a:ext cx="1520825" cy="749300"/>
          </a:xfrm>
          <a:custGeom>
            <a:avLst/>
            <a:gdLst>
              <a:gd name="connsiteX0" fmla="*/ 0 w 1521440"/>
              <a:gd name="connsiteY0" fmla="*/ 0 h 749300"/>
              <a:gd name="connsiteX1" fmla="*/ 1521440 w 1521440"/>
              <a:gd name="connsiteY1" fmla="*/ 0 h 749300"/>
              <a:gd name="connsiteX2" fmla="*/ 1507239 w 1521440"/>
              <a:gd name="connsiteY2" fmla="*/ 140870 h 749300"/>
              <a:gd name="connsiteX3" fmla="*/ 760720 w 1521440"/>
              <a:gd name="connsiteY3" fmla="*/ 749300 h 749300"/>
              <a:gd name="connsiteX4" fmla="*/ 14201 w 1521440"/>
              <a:gd name="connsiteY4" fmla="*/ 140870 h 749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1440" h="749300">
                <a:moveTo>
                  <a:pt x="0" y="0"/>
                </a:moveTo>
                <a:lnTo>
                  <a:pt x="1521440" y="0"/>
                </a:lnTo>
                <a:lnTo>
                  <a:pt x="1507239" y="140870"/>
                </a:lnTo>
                <a:cubicBezTo>
                  <a:pt x="1436185" y="488100"/>
                  <a:pt x="1128956" y="749300"/>
                  <a:pt x="760720" y="749300"/>
                </a:cubicBezTo>
                <a:cubicBezTo>
                  <a:pt x="392484" y="749300"/>
                  <a:pt x="85255" y="488100"/>
                  <a:pt x="14201" y="14087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3200" b="1" dirty="0">
                <a:solidFill>
                  <a:srgbClr val="FFFFFF"/>
                </a:solidFill>
              </a:rPr>
              <a:t>02</a:t>
            </a:r>
            <a:endParaRPr lang="zh-CN" altLang="en-US" sz="3200" b="1" dirty="0">
              <a:solidFill>
                <a:srgbClr val="FFFFFF"/>
              </a:solidFill>
            </a:endParaRPr>
          </a:p>
        </p:txBody>
      </p:sp>
      <p:pic>
        <p:nvPicPr>
          <p:cNvPr id="11" name="MH_Other_5"/>
          <p:cNvPicPr/>
          <p:nvPr>
            <p:custDataLst>
              <p:tags r:id="rId5"/>
            </p:custDataLst>
          </p:nvPr>
        </p:nvPicPr>
        <p:blipFill>
          <a:blip r:embed="rId3" cstate="print">
            <a:extLst>
              <a:ext uri="{28A0092B-C50C-407E-A947-70E740481C1C}">
                <a14:useLocalDpi xmlns:a14="http://schemas.microsoft.com/office/drawing/2010/main" val="0"/>
              </a:ext>
            </a:extLst>
          </a:blip>
          <a:srcRect t="50887"/>
          <a:stretch>
            <a:fillRect/>
          </a:stretch>
        </p:blipFill>
        <p:spPr bwMode="auto">
          <a:xfrm>
            <a:off x="3311525" y="1787624"/>
            <a:ext cx="2520950"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MH_Other_7"/>
          <p:cNvSpPr/>
          <p:nvPr>
            <p:custDataLst>
              <p:tags r:id="rId6"/>
            </p:custDataLst>
          </p:nvPr>
        </p:nvSpPr>
        <p:spPr>
          <a:xfrm>
            <a:off x="6453188" y="1787624"/>
            <a:ext cx="1520825" cy="749300"/>
          </a:xfrm>
          <a:custGeom>
            <a:avLst/>
            <a:gdLst>
              <a:gd name="connsiteX0" fmla="*/ 0 w 1521440"/>
              <a:gd name="connsiteY0" fmla="*/ 0 h 749300"/>
              <a:gd name="connsiteX1" fmla="*/ 1521440 w 1521440"/>
              <a:gd name="connsiteY1" fmla="*/ 0 h 749300"/>
              <a:gd name="connsiteX2" fmla="*/ 1507239 w 1521440"/>
              <a:gd name="connsiteY2" fmla="*/ 140870 h 749300"/>
              <a:gd name="connsiteX3" fmla="*/ 760720 w 1521440"/>
              <a:gd name="connsiteY3" fmla="*/ 749300 h 749300"/>
              <a:gd name="connsiteX4" fmla="*/ 14201 w 1521440"/>
              <a:gd name="connsiteY4" fmla="*/ 140870 h 749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1440" h="749300">
                <a:moveTo>
                  <a:pt x="0" y="0"/>
                </a:moveTo>
                <a:lnTo>
                  <a:pt x="1521440" y="0"/>
                </a:lnTo>
                <a:lnTo>
                  <a:pt x="1507239" y="140870"/>
                </a:lnTo>
                <a:cubicBezTo>
                  <a:pt x="1436185" y="488100"/>
                  <a:pt x="1128956" y="749300"/>
                  <a:pt x="760720" y="749300"/>
                </a:cubicBezTo>
                <a:cubicBezTo>
                  <a:pt x="392484" y="749300"/>
                  <a:pt x="85255" y="488100"/>
                  <a:pt x="14201" y="14087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3200" b="1" dirty="0">
                <a:solidFill>
                  <a:srgbClr val="FFFFFF"/>
                </a:solidFill>
              </a:rPr>
              <a:t>03</a:t>
            </a:r>
            <a:endParaRPr lang="zh-CN" altLang="en-US" sz="3200" b="1" dirty="0">
              <a:solidFill>
                <a:srgbClr val="FFFFFF"/>
              </a:solidFill>
            </a:endParaRPr>
          </a:p>
        </p:txBody>
      </p:sp>
      <p:pic>
        <p:nvPicPr>
          <p:cNvPr id="13" name="MH_Other_8"/>
          <p:cNvPicPr/>
          <p:nvPr>
            <p:custDataLst>
              <p:tags r:id="rId7"/>
            </p:custDataLst>
          </p:nvPr>
        </p:nvPicPr>
        <p:blipFill>
          <a:blip r:embed="rId3" cstate="print">
            <a:extLst>
              <a:ext uri="{28A0092B-C50C-407E-A947-70E740481C1C}">
                <a14:useLocalDpi xmlns:a14="http://schemas.microsoft.com/office/drawing/2010/main" val="0"/>
              </a:ext>
            </a:extLst>
          </a:blip>
          <a:srcRect t="50887"/>
          <a:stretch>
            <a:fillRect/>
          </a:stretch>
        </p:blipFill>
        <p:spPr bwMode="auto">
          <a:xfrm>
            <a:off x="5953125" y="1787624"/>
            <a:ext cx="2520950"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MH_SubTitle_4"/>
          <p:cNvSpPr/>
          <p:nvPr>
            <p:custDataLst>
              <p:tags r:id="rId8"/>
            </p:custDataLst>
          </p:nvPr>
        </p:nvSpPr>
        <p:spPr>
          <a:xfrm>
            <a:off x="787946" y="2787774"/>
            <a:ext cx="2271886" cy="1296144"/>
          </a:xfrm>
          <a:prstGeom prst="rect">
            <a:avLst/>
          </a:prstGeom>
        </p:spPr>
        <p:txBody>
          <a:bodyPr anchor="ctr"/>
          <a:lstStyle/>
          <a:p>
            <a:pPr lvl="0" algn="ctr">
              <a:lnSpc>
                <a:spcPct val="150000"/>
              </a:lnSpc>
              <a:spcBef>
                <a:spcPct val="0"/>
              </a:spcBef>
            </a:pPr>
            <a:r>
              <a:rPr lang="zh-CN" altLang="en-US" sz="1400" b="1" dirty="0">
                <a:solidFill>
                  <a:schemeClr val="tx2">
                    <a:lumMod val="75000"/>
                  </a:schemeClr>
                </a:solidFill>
                <a:latin typeface="微软雅黑" panose="020B0503020204020204" pitchFamily="34" charset="-122"/>
                <a:ea typeface="微软雅黑" panose="020B0503020204020204" pitchFamily="34" charset="-122"/>
              </a:rPr>
              <a:t>结构清晰，示例充足</a:t>
            </a:r>
            <a:endParaRPr lang="en-US" altLang="zh-CN" sz="1400" b="1" dirty="0">
              <a:solidFill>
                <a:schemeClr val="tx2">
                  <a:lumMod val="75000"/>
                </a:schemeClr>
              </a:solidFill>
              <a:latin typeface="微软雅黑" panose="020B0503020204020204" pitchFamily="34" charset="-122"/>
              <a:ea typeface="微软雅黑" panose="020B0503020204020204" pitchFamily="34" charset="-122"/>
            </a:endParaRPr>
          </a:p>
          <a:p>
            <a:pPr lvl="0" algn="ctr">
              <a:lnSpc>
                <a:spcPct val="150000"/>
              </a:lnSpc>
              <a:spcBef>
                <a:spcPct val="0"/>
              </a:spcBef>
            </a:pPr>
            <a:r>
              <a:rPr lang="zh-CN" altLang="en-GB" sz="1200" b="1"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问题定义、定理证明、概念引入、算法分布、效果测试等模块划分清晰，步骤间联系紧密</a:t>
            </a:r>
            <a:endParaRPr lang="zh-CN" altLang="en-GB" sz="1200" b="1" dirty="0">
              <a:solidFill>
                <a:srgbClr val="333333"/>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5" name="MH_SubTitle_4"/>
          <p:cNvSpPr/>
          <p:nvPr>
            <p:custDataLst>
              <p:tags r:id="rId9"/>
            </p:custDataLst>
          </p:nvPr>
        </p:nvSpPr>
        <p:spPr>
          <a:xfrm>
            <a:off x="3436057" y="2644264"/>
            <a:ext cx="2271886" cy="1296144"/>
          </a:xfrm>
          <a:prstGeom prst="rect">
            <a:avLst/>
          </a:prstGeom>
        </p:spPr>
        <p:txBody>
          <a:bodyPr anchor="ctr"/>
          <a:lstStyle/>
          <a:p>
            <a:pPr lvl="0" algn="ctr">
              <a:lnSpc>
                <a:spcPct val="150000"/>
              </a:lnSpc>
              <a:spcBef>
                <a:spcPct val="0"/>
              </a:spcBef>
            </a:pPr>
            <a:r>
              <a:rPr lang="zh-CN" altLang="en-US" sz="1400" b="1" dirty="0">
                <a:solidFill>
                  <a:schemeClr val="tx2">
                    <a:lumMod val="75000"/>
                  </a:schemeClr>
                </a:solidFill>
                <a:latin typeface="微软雅黑" panose="020B0503020204020204" pitchFamily="34" charset="-122"/>
                <a:ea typeface="微软雅黑" panose="020B0503020204020204" pitchFamily="34" charset="-122"/>
              </a:rPr>
              <a:t>边缘错误</a:t>
            </a:r>
            <a:endParaRPr lang="zh-CN" altLang="en-US" sz="1400" b="1" dirty="0">
              <a:solidFill>
                <a:schemeClr val="tx2">
                  <a:lumMod val="75000"/>
                </a:schemeClr>
              </a:solidFill>
              <a:latin typeface="微软雅黑" panose="020B0503020204020204" pitchFamily="34" charset="-122"/>
              <a:ea typeface="微软雅黑" panose="020B0503020204020204" pitchFamily="34" charset="-122"/>
            </a:endParaRPr>
          </a:p>
          <a:p>
            <a:pPr lvl="0" algn="ctr">
              <a:lnSpc>
                <a:spcPct val="150000"/>
              </a:lnSpc>
              <a:spcBef>
                <a:spcPct val="0"/>
              </a:spcBef>
            </a:pPr>
            <a:r>
              <a:rPr lang="zh-CN" altLang="en-GB" sz="1200" b="1"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在不增加求解复杂度的前提下增加了对于边的条件约束</a:t>
            </a:r>
            <a:endParaRPr lang="zh-CN" altLang="en-GB" sz="1200" b="1" dirty="0">
              <a:solidFill>
                <a:srgbClr val="333333"/>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6" name="MH_SubTitle_4"/>
          <p:cNvSpPr/>
          <p:nvPr>
            <p:custDataLst>
              <p:tags r:id="rId10"/>
            </p:custDataLst>
          </p:nvPr>
        </p:nvSpPr>
        <p:spPr>
          <a:xfrm>
            <a:off x="6083935" y="2860040"/>
            <a:ext cx="2506980" cy="1296035"/>
          </a:xfrm>
          <a:prstGeom prst="rect">
            <a:avLst/>
          </a:prstGeom>
        </p:spPr>
        <p:txBody>
          <a:bodyPr anchor="ctr"/>
          <a:lstStyle/>
          <a:p>
            <a:pPr lvl="0" algn="ctr">
              <a:lnSpc>
                <a:spcPct val="150000"/>
              </a:lnSpc>
              <a:spcBef>
                <a:spcPct val="0"/>
              </a:spcBef>
            </a:pPr>
            <a:r>
              <a:rPr lang="zh-CN" altLang="en-US" sz="1400" b="1" dirty="0">
                <a:solidFill>
                  <a:schemeClr val="tx2">
                    <a:lumMod val="75000"/>
                  </a:schemeClr>
                </a:solidFill>
                <a:latin typeface="微软雅黑" panose="020B0503020204020204" pitchFamily="34" charset="-122"/>
                <a:ea typeface="微软雅黑" panose="020B0503020204020204" pitchFamily="34" charset="-122"/>
              </a:rPr>
              <a:t>修复后的子图匹配一致</a:t>
            </a:r>
            <a:endParaRPr lang="zh-CN" altLang="en-US" sz="1400" b="1" dirty="0">
              <a:solidFill>
                <a:schemeClr val="tx2">
                  <a:lumMod val="75000"/>
                </a:schemeClr>
              </a:solidFill>
              <a:latin typeface="微软雅黑" panose="020B0503020204020204" pitchFamily="34" charset="-122"/>
              <a:ea typeface="微软雅黑" panose="020B0503020204020204" pitchFamily="34" charset="-122"/>
            </a:endParaRPr>
          </a:p>
          <a:p>
            <a:pPr lvl="0" algn="ctr">
              <a:lnSpc>
                <a:spcPct val="150000"/>
              </a:lnSpc>
              <a:spcBef>
                <a:spcPct val="0"/>
              </a:spcBef>
            </a:pPr>
            <a:r>
              <a:rPr lang="zh-CN" altLang="en-GB" sz="1200" b="1"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一致的答案是属于对原始图的每次修复的模式匹配评估的匹配，即每次修复中匹配集的交集结果</a:t>
            </a:r>
            <a:endParaRPr lang="zh-CN" altLang="en-GB" sz="1200" b="1" dirty="0">
              <a:solidFill>
                <a:srgbClr val="333333"/>
              </a:solidFill>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out)">
                                      <p:cBhvr>
                                        <p:cTn id="7" dur="500"/>
                                        <p:tgtEl>
                                          <p:spTgt spid="6"/>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ox(out)">
                                      <p:cBhvr>
                                        <p:cTn id="10" dur="500"/>
                                        <p:tgtEl>
                                          <p:spTgt spid="7"/>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childTnLst>
                          </p:cTn>
                        </p:par>
                        <p:par>
                          <p:cTn id="15" fill="hold">
                            <p:stCondLst>
                              <p:cond delay="1000"/>
                            </p:stCondLst>
                            <p:childTnLst>
                              <p:par>
                                <p:cTn id="16" presetID="2" presetClass="entr" presetSubtype="2"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1+#ppt_w/2"/>
                                          </p:val>
                                        </p:tav>
                                        <p:tav tm="100000">
                                          <p:val>
                                            <p:strVal val="#ppt_x"/>
                                          </p:val>
                                        </p:tav>
                                      </p:tavLst>
                                    </p:anim>
                                    <p:anim calcmode="lin" valueType="num">
                                      <p:cBhvr additive="base">
                                        <p:cTn id="19" dur="500" fill="hold"/>
                                        <p:tgtEl>
                                          <p:spTgt spid="9"/>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22" presetClass="entr" presetSubtype="1"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up)">
                                      <p:cBhvr>
                                        <p:cTn id="23" dur="500"/>
                                        <p:tgtEl>
                                          <p:spTgt spid="8"/>
                                        </p:tgtEl>
                                      </p:cBhvr>
                                    </p:animEffect>
                                  </p:childTnLst>
                                </p:cTn>
                              </p:par>
                            </p:childTnLst>
                          </p:cTn>
                        </p:par>
                        <p:par>
                          <p:cTn id="24" fill="hold">
                            <p:stCondLst>
                              <p:cond delay="2000"/>
                            </p:stCondLst>
                            <p:childTnLst>
                              <p:par>
                                <p:cTn id="25" presetID="53" presetClass="entr" presetSubtype="16"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p:cTn id="27" dur="500" fill="hold"/>
                                        <p:tgtEl>
                                          <p:spTgt spid="14"/>
                                        </p:tgtEl>
                                        <p:attrNameLst>
                                          <p:attrName>ppt_w</p:attrName>
                                        </p:attrNameLst>
                                      </p:cBhvr>
                                      <p:tavLst>
                                        <p:tav tm="0">
                                          <p:val>
                                            <p:fltVal val="0"/>
                                          </p:val>
                                        </p:tav>
                                        <p:tav tm="100000">
                                          <p:val>
                                            <p:strVal val="#ppt_w"/>
                                          </p:val>
                                        </p:tav>
                                      </p:tavLst>
                                    </p:anim>
                                    <p:anim calcmode="lin" valueType="num">
                                      <p:cBhvr>
                                        <p:cTn id="28" dur="500" fill="hold"/>
                                        <p:tgtEl>
                                          <p:spTgt spid="14"/>
                                        </p:tgtEl>
                                        <p:attrNameLst>
                                          <p:attrName>ppt_h</p:attrName>
                                        </p:attrNameLst>
                                      </p:cBhvr>
                                      <p:tavLst>
                                        <p:tav tm="0">
                                          <p:val>
                                            <p:fltVal val="0"/>
                                          </p:val>
                                        </p:tav>
                                        <p:tav tm="100000">
                                          <p:val>
                                            <p:strVal val="#ppt_h"/>
                                          </p:val>
                                        </p:tav>
                                      </p:tavLst>
                                    </p:anim>
                                    <p:animEffect transition="in" filter="fade">
                                      <p:cBhvr>
                                        <p:cTn id="29" dur="500"/>
                                        <p:tgtEl>
                                          <p:spTgt spid="14"/>
                                        </p:tgtEl>
                                      </p:cBhvr>
                                    </p:animEffect>
                                  </p:childTnLst>
                                </p:cTn>
                              </p:par>
                            </p:childTnLst>
                          </p:cTn>
                        </p:par>
                        <p:par>
                          <p:cTn id="30" fill="hold">
                            <p:stCondLst>
                              <p:cond delay="2500"/>
                            </p:stCondLst>
                            <p:childTnLst>
                              <p:par>
                                <p:cTn id="31" presetID="2" presetClass="entr" presetSubtype="2" fill="hold" nodeType="after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1+#ppt_w/2"/>
                                          </p:val>
                                        </p:tav>
                                        <p:tav tm="100000">
                                          <p:val>
                                            <p:strVal val="#ppt_x"/>
                                          </p:val>
                                        </p:tav>
                                      </p:tavLst>
                                    </p:anim>
                                    <p:anim calcmode="lin" valueType="num">
                                      <p:cBhvr additive="base">
                                        <p:cTn id="34" dur="500" fill="hold"/>
                                        <p:tgtEl>
                                          <p:spTgt spid="11"/>
                                        </p:tgtEl>
                                        <p:attrNameLst>
                                          <p:attrName>ppt_y</p:attrName>
                                        </p:attrNameLst>
                                      </p:cBhvr>
                                      <p:tavLst>
                                        <p:tav tm="0">
                                          <p:val>
                                            <p:strVal val="#ppt_y"/>
                                          </p:val>
                                        </p:tav>
                                        <p:tav tm="100000">
                                          <p:val>
                                            <p:strVal val="#ppt_y"/>
                                          </p:val>
                                        </p:tav>
                                      </p:tavLst>
                                    </p:anim>
                                  </p:childTnLst>
                                </p:cTn>
                              </p:par>
                            </p:childTnLst>
                          </p:cTn>
                        </p:par>
                        <p:par>
                          <p:cTn id="35" fill="hold">
                            <p:stCondLst>
                              <p:cond delay="3000"/>
                            </p:stCondLst>
                            <p:childTnLst>
                              <p:par>
                                <p:cTn id="36" presetID="22" presetClass="entr" presetSubtype="1" fill="hold" grpId="0" nodeType="after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wipe(up)">
                                      <p:cBhvr>
                                        <p:cTn id="38" dur="500"/>
                                        <p:tgtEl>
                                          <p:spTgt spid="10"/>
                                        </p:tgtEl>
                                      </p:cBhvr>
                                    </p:animEffect>
                                  </p:childTnLst>
                                </p:cTn>
                              </p:par>
                            </p:childTnLst>
                          </p:cTn>
                        </p:par>
                        <p:par>
                          <p:cTn id="39" fill="hold">
                            <p:stCondLst>
                              <p:cond delay="3500"/>
                            </p:stCondLst>
                            <p:childTnLst>
                              <p:par>
                                <p:cTn id="40" presetID="53" presetClass="entr" presetSubtype="16" fill="hold" grpId="0" nodeType="afterEffect">
                                  <p:stCondLst>
                                    <p:cond delay="0"/>
                                  </p:stCondLst>
                                  <p:childTnLst>
                                    <p:set>
                                      <p:cBhvr>
                                        <p:cTn id="41" dur="1" fill="hold">
                                          <p:stCondLst>
                                            <p:cond delay="0"/>
                                          </p:stCondLst>
                                        </p:cTn>
                                        <p:tgtEl>
                                          <p:spTgt spid="15"/>
                                        </p:tgtEl>
                                        <p:attrNameLst>
                                          <p:attrName>style.visibility</p:attrName>
                                        </p:attrNameLst>
                                      </p:cBhvr>
                                      <p:to>
                                        <p:strVal val="visible"/>
                                      </p:to>
                                    </p:set>
                                    <p:anim calcmode="lin" valueType="num">
                                      <p:cBhvr>
                                        <p:cTn id="42" dur="500" fill="hold"/>
                                        <p:tgtEl>
                                          <p:spTgt spid="15"/>
                                        </p:tgtEl>
                                        <p:attrNameLst>
                                          <p:attrName>ppt_w</p:attrName>
                                        </p:attrNameLst>
                                      </p:cBhvr>
                                      <p:tavLst>
                                        <p:tav tm="0">
                                          <p:val>
                                            <p:fltVal val="0"/>
                                          </p:val>
                                        </p:tav>
                                        <p:tav tm="100000">
                                          <p:val>
                                            <p:strVal val="#ppt_w"/>
                                          </p:val>
                                        </p:tav>
                                      </p:tavLst>
                                    </p:anim>
                                    <p:anim calcmode="lin" valueType="num">
                                      <p:cBhvr>
                                        <p:cTn id="43" dur="500" fill="hold"/>
                                        <p:tgtEl>
                                          <p:spTgt spid="15"/>
                                        </p:tgtEl>
                                        <p:attrNameLst>
                                          <p:attrName>ppt_h</p:attrName>
                                        </p:attrNameLst>
                                      </p:cBhvr>
                                      <p:tavLst>
                                        <p:tav tm="0">
                                          <p:val>
                                            <p:fltVal val="0"/>
                                          </p:val>
                                        </p:tav>
                                        <p:tav tm="100000">
                                          <p:val>
                                            <p:strVal val="#ppt_h"/>
                                          </p:val>
                                        </p:tav>
                                      </p:tavLst>
                                    </p:anim>
                                    <p:animEffect transition="in" filter="fade">
                                      <p:cBhvr>
                                        <p:cTn id="44" dur="500"/>
                                        <p:tgtEl>
                                          <p:spTgt spid="15"/>
                                        </p:tgtEl>
                                      </p:cBhvr>
                                    </p:animEffect>
                                  </p:childTnLst>
                                </p:cTn>
                              </p:par>
                            </p:childTnLst>
                          </p:cTn>
                        </p:par>
                        <p:par>
                          <p:cTn id="45" fill="hold">
                            <p:stCondLst>
                              <p:cond delay="4000"/>
                            </p:stCondLst>
                            <p:childTnLst>
                              <p:par>
                                <p:cTn id="46" presetID="2" presetClass="entr" presetSubtype="2" fill="hold" nodeType="afterEffect">
                                  <p:stCondLst>
                                    <p:cond delay="0"/>
                                  </p:stCondLst>
                                  <p:childTnLst>
                                    <p:set>
                                      <p:cBhvr>
                                        <p:cTn id="47" dur="1" fill="hold">
                                          <p:stCondLst>
                                            <p:cond delay="0"/>
                                          </p:stCondLst>
                                        </p:cTn>
                                        <p:tgtEl>
                                          <p:spTgt spid="13"/>
                                        </p:tgtEl>
                                        <p:attrNameLst>
                                          <p:attrName>style.visibility</p:attrName>
                                        </p:attrNameLst>
                                      </p:cBhvr>
                                      <p:to>
                                        <p:strVal val="visible"/>
                                      </p:to>
                                    </p:set>
                                    <p:anim calcmode="lin" valueType="num">
                                      <p:cBhvr additive="base">
                                        <p:cTn id="48" dur="500" fill="hold"/>
                                        <p:tgtEl>
                                          <p:spTgt spid="13"/>
                                        </p:tgtEl>
                                        <p:attrNameLst>
                                          <p:attrName>ppt_x</p:attrName>
                                        </p:attrNameLst>
                                      </p:cBhvr>
                                      <p:tavLst>
                                        <p:tav tm="0">
                                          <p:val>
                                            <p:strVal val="1+#ppt_w/2"/>
                                          </p:val>
                                        </p:tav>
                                        <p:tav tm="100000">
                                          <p:val>
                                            <p:strVal val="#ppt_x"/>
                                          </p:val>
                                        </p:tav>
                                      </p:tavLst>
                                    </p:anim>
                                    <p:anim calcmode="lin" valueType="num">
                                      <p:cBhvr additive="base">
                                        <p:cTn id="49" dur="500" fill="hold"/>
                                        <p:tgtEl>
                                          <p:spTgt spid="13"/>
                                        </p:tgtEl>
                                        <p:attrNameLst>
                                          <p:attrName>ppt_y</p:attrName>
                                        </p:attrNameLst>
                                      </p:cBhvr>
                                      <p:tavLst>
                                        <p:tav tm="0">
                                          <p:val>
                                            <p:strVal val="#ppt_y"/>
                                          </p:val>
                                        </p:tav>
                                        <p:tav tm="100000">
                                          <p:val>
                                            <p:strVal val="#ppt_y"/>
                                          </p:val>
                                        </p:tav>
                                      </p:tavLst>
                                    </p:anim>
                                  </p:childTnLst>
                                </p:cTn>
                              </p:par>
                            </p:childTnLst>
                          </p:cTn>
                        </p:par>
                        <p:par>
                          <p:cTn id="50" fill="hold">
                            <p:stCondLst>
                              <p:cond delay="4500"/>
                            </p:stCondLst>
                            <p:childTnLst>
                              <p:par>
                                <p:cTn id="51" presetID="22" presetClass="entr" presetSubtype="1" fill="hold" grpId="0" nodeType="after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wipe(up)">
                                      <p:cBhvr>
                                        <p:cTn id="53" dur="500"/>
                                        <p:tgtEl>
                                          <p:spTgt spid="12"/>
                                        </p:tgtEl>
                                      </p:cBhvr>
                                    </p:animEffect>
                                  </p:childTnLst>
                                </p:cTn>
                              </p:par>
                            </p:childTnLst>
                          </p:cTn>
                        </p:par>
                        <p:par>
                          <p:cTn id="54" fill="hold">
                            <p:stCondLst>
                              <p:cond delay="5000"/>
                            </p:stCondLst>
                            <p:childTnLst>
                              <p:par>
                                <p:cTn id="55" presetID="53" presetClass="entr" presetSubtype="16" fill="hold" grpId="0" nodeType="afterEffect">
                                  <p:stCondLst>
                                    <p:cond delay="0"/>
                                  </p:stCondLst>
                                  <p:childTnLst>
                                    <p:set>
                                      <p:cBhvr>
                                        <p:cTn id="56" dur="1" fill="hold">
                                          <p:stCondLst>
                                            <p:cond delay="0"/>
                                          </p:stCondLst>
                                        </p:cTn>
                                        <p:tgtEl>
                                          <p:spTgt spid="16"/>
                                        </p:tgtEl>
                                        <p:attrNameLst>
                                          <p:attrName>style.visibility</p:attrName>
                                        </p:attrNameLst>
                                      </p:cBhvr>
                                      <p:to>
                                        <p:strVal val="visible"/>
                                      </p:to>
                                    </p:set>
                                    <p:anim calcmode="lin" valueType="num">
                                      <p:cBhvr>
                                        <p:cTn id="57" dur="500" fill="hold"/>
                                        <p:tgtEl>
                                          <p:spTgt spid="16"/>
                                        </p:tgtEl>
                                        <p:attrNameLst>
                                          <p:attrName>ppt_w</p:attrName>
                                        </p:attrNameLst>
                                      </p:cBhvr>
                                      <p:tavLst>
                                        <p:tav tm="0">
                                          <p:val>
                                            <p:fltVal val="0"/>
                                          </p:val>
                                        </p:tav>
                                        <p:tav tm="100000">
                                          <p:val>
                                            <p:strVal val="#ppt_w"/>
                                          </p:val>
                                        </p:tav>
                                      </p:tavLst>
                                    </p:anim>
                                    <p:anim calcmode="lin" valueType="num">
                                      <p:cBhvr>
                                        <p:cTn id="58" dur="500" fill="hold"/>
                                        <p:tgtEl>
                                          <p:spTgt spid="16"/>
                                        </p:tgtEl>
                                        <p:attrNameLst>
                                          <p:attrName>ppt_h</p:attrName>
                                        </p:attrNameLst>
                                      </p:cBhvr>
                                      <p:tavLst>
                                        <p:tav tm="0">
                                          <p:val>
                                            <p:fltVal val="0"/>
                                          </p:val>
                                        </p:tav>
                                        <p:tav tm="100000">
                                          <p:val>
                                            <p:strVal val="#ppt_h"/>
                                          </p:val>
                                        </p:tav>
                                      </p:tavLst>
                                    </p:anim>
                                    <p:animEffect transition="in" filter="fade">
                                      <p:cBhvr>
                                        <p:cTn id="5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ldLvl="0" animBg="1"/>
      <p:bldP spid="7" grpId="0" bldLvl="0" animBg="1"/>
      <p:bldP spid="8" grpId="0" bldLvl="0" animBg="1"/>
      <p:bldP spid="10" grpId="0" bldLvl="0" animBg="1"/>
      <p:bldP spid="12" grpId="0" bldLvl="0" animBg="1"/>
      <p:bldP spid="14" grpId="0"/>
      <p:bldP spid="15" grpId="0"/>
      <p:bldP spid="1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51435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梯形 2"/>
          <p:cNvSpPr/>
          <p:nvPr/>
        </p:nvSpPr>
        <p:spPr>
          <a:xfrm>
            <a:off x="2674800" y="1779662"/>
            <a:ext cx="1170000" cy="216024"/>
          </a:xfrm>
          <a:prstGeom prst="trapezoid">
            <a:avLst>
              <a:gd name="adj" fmla="val 4043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2209800" y="1910828"/>
            <a:ext cx="6934200" cy="1257117"/>
          </a:xfrm>
          <a:prstGeom prst="rect">
            <a:avLst/>
          </a:prstGeom>
          <a:solidFill>
            <a:schemeClr val="bg1"/>
          </a:solidFill>
          <a:ln w="12700" cap="flat" cmpd="sng" algn="ctr">
            <a:noFill/>
            <a:prstDash val="solid"/>
            <a:miter lim="800000"/>
          </a:ln>
          <a:effectLst/>
        </p:spPr>
        <p:txBody>
          <a:bodyPr lIns="1116000" tIns="0" bIns="36000" anchor="ctr"/>
          <a:lstStyle/>
          <a:p>
            <a:pPr algn="just" eaLnBrk="1" fontAlgn="auto" hangingPunct="1">
              <a:spcBef>
                <a:spcPts val="0"/>
              </a:spcBef>
              <a:spcAft>
                <a:spcPts val="0"/>
              </a:spcAft>
              <a:defRPr/>
            </a:pPr>
            <a:endParaRPr lang="zh-CN" altLang="en-US" sz="3600" b="1" dirty="0">
              <a:solidFill>
                <a:srgbClr val="00A28B"/>
              </a:solidFill>
              <a:latin typeface="华文中宋" panose="02010600040101010101" pitchFamily="2" charset="-122"/>
              <a:ea typeface="华文中宋" panose="02010600040101010101" pitchFamily="2" charset="-122"/>
              <a:cs typeface="+mj-cs"/>
            </a:endParaRPr>
          </a:p>
        </p:txBody>
      </p:sp>
      <p:sp>
        <p:nvSpPr>
          <p:cNvPr id="5" name="任意多边形 8"/>
          <p:cNvSpPr/>
          <p:nvPr/>
        </p:nvSpPr>
        <p:spPr bwMode="auto">
          <a:xfrm>
            <a:off x="2763665" y="1779662"/>
            <a:ext cx="993775" cy="1011237"/>
          </a:xfrm>
          <a:custGeom>
            <a:avLst/>
            <a:gdLst>
              <a:gd name="T0" fmla="*/ 0 w 993531"/>
              <a:gd name="T1" fmla="*/ 0 h 1011115"/>
              <a:gd name="T2" fmla="*/ 993775 w 993531"/>
              <a:gd name="T3" fmla="*/ 0 h 1011115"/>
              <a:gd name="T4" fmla="*/ 496888 w 993531"/>
              <a:gd name="T5" fmla="*/ 1011237 h 1011115"/>
              <a:gd name="T6" fmla="*/ 0 60000 65536"/>
              <a:gd name="T7" fmla="*/ 0 60000 65536"/>
              <a:gd name="T8" fmla="*/ 0 60000 65536"/>
              <a:gd name="T9" fmla="*/ 0 w 993531"/>
              <a:gd name="T10" fmla="*/ 0 h 1011115"/>
              <a:gd name="T11" fmla="*/ 993531 w 993531"/>
              <a:gd name="T12" fmla="*/ 1011115 h 1011115"/>
            </a:gdLst>
            <a:ahLst/>
            <a:cxnLst>
              <a:cxn ang="T6">
                <a:pos x="T0" y="T1"/>
              </a:cxn>
              <a:cxn ang="T7">
                <a:pos x="T2" y="T3"/>
              </a:cxn>
              <a:cxn ang="T8">
                <a:pos x="T4" y="T5"/>
              </a:cxn>
            </a:cxnLst>
            <a:rect l="T9" t="T10" r="T11" b="T12"/>
            <a:pathLst>
              <a:path w="993531" h="1011115">
                <a:moveTo>
                  <a:pt x="0" y="0"/>
                </a:moveTo>
                <a:lnTo>
                  <a:pt x="993531" y="0"/>
                </a:lnTo>
                <a:lnTo>
                  <a:pt x="496766" y="1011115"/>
                </a:lnTo>
                <a:lnTo>
                  <a:pt x="0" y="0"/>
                </a:lnTo>
                <a:close/>
              </a:path>
            </a:pathLst>
          </a:custGeom>
          <a:solidFill>
            <a:schemeClr val="tx2">
              <a:lumMod val="60000"/>
              <a:lumOff val="40000"/>
            </a:schemeClr>
          </a:solidFill>
          <a:ln w="12700" algn="ctr">
            <a:noFill/>
            <a:miter lim="800000"/>
          </a:ln>
        </p:spPr>
        <p:txBody>
          <a:bodyPr tIns="0" bIns="360000" anchor="ctr"/>
          <a:lstStyle/>
          <a:p>
            <a:pPr algn="ctr" eaLnBrk="1" hangingPunct="1">
              <a:spcBef>
                <a:spcPts val="2400"/>
              </a:spcBef>
              <a:buClr>
                <a:schemeClr val="accent1"/>
              </a:buClr>
              <a:buSzPct val="60000"/>
            </a:pPr>
            <a:r>
              <a:rPr lang="en-US" altLang="zh-CN" sz="3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03</a:t>
            </a:r>
            <a:endParaRPr lang="zh-CN" altLang="en-US" sz="3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6" name="文本框 10"/>
          <p:cNvSpPr txBox="1">
            <a:spLocks noChangeArrowheads="1"/>
          </p:cNvSpPr>
          <p:nvPr/>
        </p:nvSpPr>
        <p:spPr bwMode="auto">
          <a:xfrm>
            <a:off x="3550667" y="3199438"/>
            <a:ext cx="5197797" cy="410845"/>
          </a:xfrm>
          <a:prstGeom prst="rect">
            <a:avLst/>
          </a:prstGeom>
          <a:noFill/>
          <a:ln w="9525">
            <a:noFill/>
            <a:miter lim="800000"/>
          </a:ln>
        </p:spPr>
        <p:txBody>
          <a:bodyPr wrap="square">
            <a:spAutoFit/>
          </a:bodyPr>
          <a:lstStyle/>
          <a:p>
            <a:pPr eaLnBrk="1" hangingPunct="1">
              <a:lnSpc>
                <a:spcPct val="130000"/>
              </a:lnSpc>
            </a:pPr>
            <a:r>
              <a:rPr lang="zh-CN" altLang="en-US" sz="1600" dirty="0">
                <a:solidFill>
                  <a:schemeClr val="bg1"/>
                </a:solidFill>
                <a:latin typeface="微软雅黑" panose="020B0503020204020204" pitchFamily="34" charset="-122"/>
                <a:ea typeface="微软雅黑" panose="020B0503020204020204" pitchFamily="34" charset="-122"/>
              </a:rPr>
              <a:t>简述本论文的优势</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7" name="矩形 6"/>
          <p:cNvSpPr/>
          <p:nvPr/>
        </p:nvSpPr>
        <p:spPr>
          <a:xfrm>
            <a:off x="3923928" y="2213451"/>
            <a:ext cx="2926080" cy="645160"/>
          </a:xfrm>
          <a:prstGeom prst="rect">
            <a:avLst/>
          </a:prstGeom>
        </p:spPr>
        <p:txBody>
          <a:bodyPr wrap="none">
            <a:spAutoFit/>
          </a:bodyPr>
          <a:lstStyle/>
          <a:p>
            <a:r>
              <a:rPr lang="zh-CN" altLang="en-US" sz="3600" b="1" dirty="0">
                <a:solidFill>
                  <a:schemeClr val="tx2">
                    <a:lumMod val="75000"/>
                  </a:schemeClr>
                </a:solidFill>
                <a:latin typeface="微软雅黑" panose="020B0503020204020204" pitchFamily="34" charset="-122"/>
                <a:ea typeface="微软雅黑" panose="020B0503020204020204" pitchFamily="34" charset="-122"/>
              </a:rPr>
              <a:t>论文劣势说明</a:t>
            </a:r>
            <a:endParaRPr lang="zh-CN" altLang="en-US" sz="3600" b="1" dirty="0">
              <a:solidFill>
                <a:schemeClr val="tx2">
                  <a:lumMod val="75000"/>
                </a:schemeClr>
              </a:solidFill>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99607" y="267494"/>
            <a:ext cx="1184510" cy="34350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750"/>
                                        <p:tgtEl>
                                          <p:spTgt spid="3"/>
                                        </p:tgtEl>
                                      </p:cBhvr>
                                    </p:animEffect>
                                  </p:childTnLst>
                                </p:cTn>
                              </p:par>
                            </p:childTnLst>
                          </p:cTn>
                        </p:par>
                        <p:par>
                          <p:cTn id="12" fill="hold">
                            <p:stCondLst>
                              <p:cond delay="1500"/>
                            </p:stCondLst>
                            <p:childTnLst>
                              <p:par>
                                <p:cTn id="13" presetID="22" presetClass="entr" presetSubtype="1"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500"/>
                                        <p:tgtEl>
                                          <p:spTgt spid="5"/>
                                        </p:tgtEl>
                                      </p:cBhvr>
                                    </p:animEffect>
                                  </p:childTnLst>
                                </p:cTn>
                              </p:par>
                            </p:childTnLst>
                          </p:cTn>
                        </p:par>
                        <p:par>
                          <p:cTn id="16" fill="hold">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childTnLst>
                          </p:cTn>
                        </p:par>
                        <p:par>
                          <p:cTn id="20" fill="hold">
                            <p:stCondLst>
                              <p:cond delay="2500"/>
                            </p:stCondLst>
                            <p:childTnLst>
                              <p:par>
                                <p:cTn id="21" presetID="22" presetClass="entr" presetSubtype="8"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P spid="5" grpId="0" bldLvl="0" animBg="1"/>
      <p:bldP spid="6" grpId="0"/>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69862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75000"/>
                </a:schemeClr>
              </a:solidFill>
            </a:endParaRPr>
          </a:p>
        </p:txBody>
      </p:sp>
      <p:sp>
        <p:nvSpPr>
          <p:cNvPr id="3" name="矩形 2"/>
          <p:cNvSpPr/>
          <p:nvPr/>
        </p:nvSpPr>
        <p:spPr>
          <a:xfrm>
            <a:off x="0" y="627542"/>
            <a:ext cx="9144000" cy="72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14"/>
          <p:cNvSpPr txBox="1">
            <a:spLocks noChangeArrowheads="1"/>
          </p:cNvSpPr>
          <p:nvPr/>
        </p:nvSpPr>
        <p:spPr bwMode="auto">
          <a:xfrm>
            <a:off x="611560" y="186194"/>
            <a:ext cx="2304256" cy="368300"/>
          </a:xfrm>
          <a:prstGeom prst="rect">
            <a:avLst/>
          </a:prstGeom>
          <a:noFill/>
          <a:ln w="9525">
            <a:noFill/>
            <a:miter lim="800000"/>
          </a:ln>
        </p:spPr>
        <p:txBody>
          <a:bodyPr wrap="square">
            <a:spAutoFit/>
          </a:bodyPr>
          <a:lstStyle/>
          <a:p>
            <a:pPr lvl="0">
              <a:defRPr/>
            </a:pPr>
            <a:r>
              <a:rPr lang="zh-CN" altLang="en-US" b="1" kern="0" dirty="0">
                <a:solidFill>
                  <a:schemeClr val="bg1"/>
                </a:solidFill>
                <a:latin typeface="微软雅黑" panose="020B0503020204020204" pitchFamily="34" charset="-122"/>
                <a:ea typeface="微软雅黑" panose="020B0503020204020204" pitchFamily="34" charset="-122"/>
              </a:rPr>
              <a:t>论文劣势说明</a:t>
            </a:r>
            <a:endParaRPr lang="zh-CN" altLang="en-US" b="1" kern="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51520" y="163548"/>
            <a:ext cx="288000" cy="28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矩形 6"/>
          <p:cNvSpPr/>
          <p:nvPr/>
        </p:nvSpPr>
        <p:spPr>
          <a:xfrm>
            <a:off x="395560" y="307588"/>
            <a:ext cx="216000" cy="216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MH_Other_1"/>
          <p:cNvSpPr/>
          <p:nvPr>
            <p:custDataLst>
              <p:tags r:id="rId1"/>
            </p:custDataLst>
          </p:nvPr>
        </p:nvSpPr>
        <p:spPr>
          <a:xfrm>
            <a:off x="1169988" y="1787624"/>
            <a:ext cx="1520825" cy="749300"/>
          </a:xfrm>
          <a:custGeom>
            <a:avLst/>
            <a:gdLst>
              <a:gd name="connsiteX0" fmla="*/ 0 w 1521440"/>
              <a:gd name="connsiteY0" fmla="*/ 0 h 749300"/>
              <a:gd name="connsiteX1" fmla="*/ 1521440 w 1521440"/>
              <a:gd name="connsiteY1" fmla="*/ 0 h 749300"/>
              <a:gd name="connsiteX2" fmla="*/ 1507239 w 1521440"/>
              <a:gd name="connsiteY2" fmla="*/ 140870 h 749300"/>
              <a:gd name="connsiteX3" fmla="*/ 760720 w 1521440"/>
              <a:gd name="connsiteY3" fmla="*/ 749300 h 749300"/>
              <a:gd name="connsiteX4" fmla="*/ 14201 w 1521440"/>
              <a:gd name="connsiteY4" fmla="*/ 140870 h 749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1440" h="749300">
                <a:moveTo>
                  <a:pt x="0" y="0"/>
                </a:moveTo>
                <a:lnTo>
                  <a:pt x="1521440" y="0"/>
                </a:lnTo>
                <a:lnTo>
                  <a:pt x="1507239" y="140870"/>
                </a:lnTo>
                <a:cubicBezTo>
                  <a:pt x="1436185" y="488100"/>
                  <a:pt x="1128956" y="749300"/>
                  <a:pt x="760720" y="749300"/>
                </a:cubicBezTo>
                <a:cubicBezTo>
                  <a:pt x="392484" y="749300"/>
                  <a:pt x="85255" y="488100"/>
                  <a:pt x="14201" y="14087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3200" b="1" dirty="0">
                <a:solidFill>
                  <a:srgbClr val="FFFFFF"/>
                </a:solidFill>
              </a:rPr>
              <a:t>01</a:t>
            </a:r>
            <a:endParaRPr lang="zh-CN" altLang="en-US" sz="3200" b="1" dirty="0">
              <a:solidFill>
                <a:srgbClr val="FFFFFF"/>
              </a:solidFill>
            </a:endParaRPr>
          </a:p>
        </p:txBody>
      </p:sp>
      <p:pic>
        <p:nvPicPr>
          <p:cNvPr id="9" name="MH_Other_2"/>
          <p:cNvPicPr/>
          <p:nvPr>
            <p:custDataLst>
              <p:tags r:id="rId2"/>
            </p:custDataLst>
          </p:nvPr>
        </p:nvPicPr>
        <p:blipFill>
          <a:blip r:embed="rId3" cstate="print">
            <a:extLst>
              <a:ext uri="{28A0092B-C50C-407E-A947-70E740481C1C}">
                <a14:useLocalDpi xmlns:a14="http://schemas.microsoft.com/office/drawing/2010/main" val="0"/>
              </a:ext>
            </a:extLst>
          </a:blip>
          <a:srcRect t="50887"/>
          <a:stretch>
            <a:fillRect/>
          </a:stretch>
        </p:blipFill>
        <p:spPr bwMode="auto">
          <a:xfrm>
            <a:off x="669925" y="1787624"/>
            <a:ext cx="2520950"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MH_Other_4"/>
          <p:cNvSpPr/>
          <p:nvPr>
            <p:custDataLst>
              <p:tags r:id="rId4"/>
            </p:custDataLst>
          </p:nvPr>
        </p:nvSpPr>
        <p:spPr>
          <a:xfrm>
            <a:off x="3811588" y="1787624"/>
            <a:ext cx="1520825" cy="749300"/>
          </a:xfrm>
          <a:custGeom>
            <a:avLst/>
            <a:gdLst>
              <a:gd name="connsiteX0" fmla="*/ 0 w 1521440"/>
              <a:gd name="connsiteY0" fmla="*/ 0 h 749300"/>
              <a:gd name="connsiteX1" fmla="*/ 1521440 w 1521440"/>
              <a:gd name="connsiteY1" fmla="*/ 0 h 749300"/>
              <a:gd name="connsiteX2" fmla="*/ 1507239 w 1521440"/>
              <a:gd name="connsiteY2" fmla="*/ 140870 h 749300"/>
              <a:gd name="connsiteX3" fmla="*/ 760720 w 1521440"/>
              <a:gd name="connsiteY3" fmla="*/ 749300 h 749300"/>
              <a:gd name="connsiteX4" fmla="*/ 14201 w 1521440"/>
              <a:gd name="connsiteY4" fmla="*/ 140870 h 749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1440" h="749300">
                <a:moveTo>
                  <a:pt x="0" y="0"/>
                </a:moveTo>
                <a:lnTo>
                  <a:pt x="1521440" y="0"/>
                </a:lnTo>
                <a:lnTo>
                  <a:pt x="1507239" y="140870"/>
                </a:lnTo>
                <a:cubicBezTo>
                  <a:pt x="1436185" y="488100"/>
                  <a:pt x="1128956" y="749300"/>
                  <a:pt x="760720" y="749300"/>
                </a:cubicBezTo>
                <a:cubicBezTo>
                  <a:pt x="392484" y="749300"/>
                  <a:pt x="85255" y="488100"/>
                  <a:pt x="14201" y="14087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3200" b="1" dirty="0">
                <a:solidFill>
                  <a:srgbClr val="FFFFFF"/>
                </a:solidFill>
              </a:rPr>
              <a:t>02</a:t>
            </a:r>
            <a:endParaRPr lang="zh-CN" altLang="en-US" sz="3200" b="1" dirty="0">
              <a:solidFill>
                <a:srgbClr val="FFFFFF"/>
              </a:solidFill>
            </a:endParaRPr>
          </a:p>
        </p:txBody>
      </p:sp>
      <p:pic>
        <p:nvPicPr>
          <p:cNvPr id="11" name="MH_Other_5"/>
          <p:cNvPicPr/>
          <p:nvPr>
            <p:custDataLst>
              <p:tags r:id="rId5"/>
            </p:custDataLst>
          </p:nvPr>
        </p:nvPicPr>
        <p:blipFill>
          <a:blip r:embed="rId3" cstate="print">
            <a:extLst>
              <a:ext uri="{28A0092B-C50C-407E-A947-70E740481C1C}">
                <a14:useLocalDpi xmlns:a14="http://schemas.microsoft.com/office/drawing/2010/main" val="0"/>
              </a:ext>
            </a:extLst>
          </a:blip>
          <a:srcRect t="50887"/>
          <a:stretch>
            <a:fillRect/>
          </a:stretch>
        </p:blipFill>
        <p:spPr bwMode="auto">
          <a:xfrm>
            <a:off x="3311525" y="1787624"/>
            <a:ext cx="2520950"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MH_Other_7"/>
          <p:cNvSpPr/>
          <p:nvPr>
            <p:custDataLst>
              <p:tags r:id="rId6"/>
            </p:custDataLst>
          </p:nvPr>
        </p:nvSpPr>
        <p:spPr>
          <a:xfrm>
            <a:off x="6453188" y="1787624"/>
            <a:ext cx="1520825" cy="749300"/>
          </a:xfrm>
          <a:custGeom>
            <a:avLst/>
            <a:gdLst>
              <a:gd name="connsiteX0" fmla="*/ 0 w 1521440"/>
              <a:gd name="connsiteY0" fmla="*/ 0 h 749300"/>
              <a:gd name="connsiteX1" fmla="*/ 1521440 w 1521440"/>
              <a:gd name="connsiteY1" fmla="*/ 0 h 749300"/>
              <a:gd name="connsiteX2" fmla="*/ 1507239 w 1521440"/>
              <a:gd name="connsiteY2" fmla="*/ 140870 h 749300"/>
              <a:gd name="connsiteX3" fmla="*/ 760720 w 1521440"/>
              <a:gd name="connsiteY3" fmla="*/ 749300 h 749300"/>
              <a:gd name="connsiteX4" fmla="*/ 14201 w 1521440"/>
              <a:gd name="connsiteY4" fmla="*/ 140870 h 749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1440" h="749300">
                <a:moveTo>
                  <a:pt x="0" y="0"/>
                </a:moveTo>
                <a:lnTo>
                  <a:pt x="1521440" y="0"/>
                </a:lnTo>
                <a:lnTo>
                  <a:pt x="1507239" y="140870"/>
                </a:lnTo>
                <a:cubicBezTo>
                  <a:pt x="1436185" y="488100"/>
                  <a:pt x="1128956" y="749300"/>
                  <a:pt x="760720" y="749300"/>
                </a:cubicBezTo>
                <a:cubicBezTo>
                  <a:pt x="392484" y="749300"/>
                  <a:pt x="85255" y="488100"/>
                  <a:pt x="14201" y="14087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3200" b="1" dirty="0">
                <a:solidFill>
                  <a:srgbClr val="FFFFFF"/>
                </a:solidFill>
              </a:rPr>
              <a:t>03</a:t>
            </a:r>
            <a:endParaRPr lang="zh-CN" altLang="en-US" sz="3200" b="1" dirty="0">
              <a:solidFill>
                <a:srgbClr val="FFFFFF"/>
              </a:solidFill>
            </a:endParaRPr>
          </a:p>
        </p:txBody>
      </p:sp>
      <p:pic>
        <p:nvPicPr>
          <p:cNvPr id="13" name="MH_Other_8"/>
          <p:cNvPicPr/>
          <p:nvPr>
            <p:custDataLst>
              <p:tags r:id="rId7"/>
            </p:custDataLst>
          </p:nvPr>
        </p:nvPicPr>
        <p:blipFill>
          <a:blip r:embed="rId3" cstate="print">
            <a:extLst>
              <a:ext uri="{28A0092B-C50C-407E-A947-70E740481C1C}">
                <a14:useLocalDpi xmlns:a14="http://schemas.microsoft.com/office/drawing/2010/main" val="0"/>
              </a:ext>
            </a:extLst>
          </a:blip>
          <a:srcRect t="50887"/>
          <a:stretch>
            <a:fillRect/>
          </a:stretch>
        </p:blipFill>
        <p:spPr bwMode="auto">
          <a:xfrm>
            <a:off x="5953125" y="1787624"/>
            <a:ext cx="2520950"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MH_SubTitle_4"/>
          <p:cNvSpPr/>
          <p:nvPr>
            <p:custDataLst>
              <p:tags r:id="rId8"/>
            </p:custDataLst>
          </p:nvPr>
        </p:nvSpPr>
        <p:spPr>
          <a:xfrm>
            <a:off x="814070" y="2860040"/>
            <a:ext cx="2376805" cy="1296035"/>
          </a:xfrm>
          <a:prstGeom prst="rect">
            <a:avLst/>
          </a:prstGeom>
        </p:spPr>
        <p:txBody>
          <a:bodyPr anchor="ctr"/>
          <a:lstStyle/>
          <a:p>
            <a:pPr lvl="0" algn="ctr">
              <a:lnSpc>
                <a:spcPct val="150000"/>
              </a:lnSpc>
              <a:spcBef>
                <a:spcPct val="0"/>
              </a:spcBef>
            </a:pPr>
            <a:r>
              <a:rPr lang="zh-CN" altLang="en-US" sz="1400" b="1" dirty="0">
                <a:solidFill>
                  <a:schemeClr val="tx2">
                    <a:lumMod val="75000"/>
                  </a:schemeClr>
                </a:solidFill>
                <a:latin typeface="微软雅黑" panose="020B0503020204020204" pitchFamily="34" charset="-122"/>
                <a:ea typeface="微软雅黑" panose="020B0503020204020204" pitchFamily="34" charset="-122"/>
              </a:rPr>
              <a:t>自定义概念过多，符号复杂</a:t>
            </a:r>
            <a:endParaRPr lang="en-US" altLang="zh-CN" sz="1400" b="1" dirty="0">
              <a:solidFill>
                <a:schemeClr val="tx2">
                  <a:lumMod val="75000"/>
                </a:schemeClr>
              </a:solidFill>
              <a:latin typeface="微软雅黑" panose="020B0503020204020204" pitchFamily="34" charset="-122"/>
              <a:ea typeface="微软雅黑" panose="020B0503020204020204" pitchFamily="34" charset="-122"/>
            </a:endParaRPr>
          </a:p>
          <a:p>
            <a:pPr lvl="0" algn="ctr">
              <a:lnSpc>
                <a:spcPct val="150000"/>
              </a:lnSpc>
              <a:spcBef>
                <a:spcPct val="0"/>
              </a:spcBef>
            </a:pPr>
            <a:r>
              <a:rPr lang="zh-CN" altLang="en-GB" sz="1200"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本论文中，作者引入了很多自定义的符号，对于第一次阅读的读者的感受是相对杂乱</a:t>
            </a:r>
            <a:endParaRPr lang="zh-CN" altLang="en-GB" sz="1200" dirty="0">
              <a:solidFill>
                <a:srgbClr val="333333"/>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5" name="MH_SubTitle_4"/>
          <p:cNvSpPr/>
          <p:nvPr>
            <p:custDataLst>
              <p:tags r:id="rId9"/>
            </p:custDataLst>
          </p:nvPr>
        </p:nvSpPr>
        <p:spPr>
          <a:xfrm>
            <a:off x="3419547" y="2860164"/>
            <a:ext cx="2271886" cy="1296144"/>
          </a:xfrm>
          <a:prstGeom prst="rect">
            <a:avLst/>
          </a:prstGeom>
        </p:spPr>
        <p:txBody>
          <a:bodyPr anchor="ctr"/>
          <a:lstStyle/>
          <a:p>
            <a:pPr lvl="0" algn="ctr">
              <a:lnSpc>
                <a:spcPct val="150000"/>
              </a:lnSpc>
              <a:spcBef>
                <a:spcPct val="0"/>
              </a:spcBef>
            </a:pPr>
            <a:r>
              <a:rPr lang="zh-CN" altLang="en-US" sz="1400" b="1" dirty="0">
                <a:solidFill>
                  <a:schemeClr val="tx2">
                    <a:lumMod val="75000"/>
                  </a:schemeClr>
                </a:solidFill>
                <a:latin typeface="微软雅黑" panose="020B0503020204020204" pitchFamily="34" charset="-122"/>
                <a:ea typeface="微软雅黑" panose="020B0503020204020204" pitchFamily="34" charset="-122"/>
              </a:rPr>
              <a:t>仍然具有NP的复杂度</a:t>
            </a:r>
            <a:endParaRPr lang="zh-CN" altLang="en-US" sz="1400" b="1" dirty="0">
              <a:solidFill>
                <a:schemeClr val="tx2">
                  <a:lumMod val="75000"/>
                </a:schemeClr>
              </a:solidFill>
              <a:latin typeface="微软雅黑" panose="020B0503020204020204" pitchFamily="34" charset="-122"/>
              <a:ea typeface="微软雅黑" panose="020B0503020204020204" pitchFamily="34" charset="-122"/>
            </a:endParaRPr>
          </a:p>
          <a:p>
            <a:pPr lvl="0" algn="ctr">
              <a:lnSpc>
                <a:spcPct val="150000"/>
              </a:lnSpc>
              <a:buClrTx/>
              <a:buSzTx/>
              <a:buFontTx/>
            </a:pPr>
            <a:r>
              <a:rPr lang="zh-CN" altLang="en-GB" sz="1200"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虽然没有增加更多的算法开销，但是仍然维持了np难的算法复杂度</a:t>
            </a:r>
            <a:endParaRPr lang="zh-CN" altLang="en-GB" sz="1200" dirty="0">
              <a:solidFill>
                <a:srgbClr val="333333"/>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6" name="MH_SubTitle_4"/>
          <p:cNvSpPr/>
          <p:nvPr>
            <p:custDataLst>
              <p:tags r:id="rId10"/>
            </p:custDataLst>
          </p:nvPr>
        </p:nvSpPr>
        <p:spPr>
          <a:xfrm>
            <a:off x="6084007" y="2860164"/>
            <a:ext cx="2271886" cy="1296144"/>
          </a:xfrm>
          <a:prstGeom prst="rect">
            <a:avLst/>
          </a:prstGeom>
        </p:spPr>
        <p:txBody>
          <a:bodyPr anchor="ctr"/>
          <a:lstStyle/>
          <a:p>
            <a:pPr lvl="0" algn="ctr">
              <a:lnSpc>
                <a:spcPct val="150000"/>
              </a:lnSpc>
              <a:spcBef>
                <a:spcPct val="0"/>
              </a:spcBef>
            </a:pPr>
            <a:endParaRPr lang="zh-CN" altLang="en-US" sz="1200" dirty="0">
              <a:solidFill>
                <a:srgbClr val="333333"/>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 name="文本框 3"/>
          <p:cNvSpPr txBox="1"/>
          <p:nvPr/>
        </p:nvSpPr>
        <p:spPr>
          <a:xfrm>
            <a:off x="6083935" y="2885440"/>
            <a:ext cx="2531745" cy="1245235"/>
          </a:xfrm>
          <a:prstGeom prst="rect">
            <a:avLst/>
          </a:prstGeom>
          <a:noFill/>
        </p:spPr>
        <p:txBody>
          <a:bodyPr wrap="square" rtlCol="0">
            <a:spAutoFit/>
          </a:bodyPr>
          <a:p>
            <a:pPr lvl="0" algn="ctr">
              <a:lnSpc>
                <a:spcPct val="150000"/>
              </a:lnSpc>
              <a:spcBef>
                <a:spcPct val="0"/>
              </a:spcBef>
            </a:pPr>
            <a:r>
              <a:rPr lang="zh-CN" altLang="en-US" sz="1400" b="1" dirty="0">
                <a:solidFill>
                  <a:schemeClr val="tx2">
                    <a:lumMod val="75000"/>
                  </a:schemeClr>
                </a:solidFill>
                <a:latin typeface="微软雅黑" panose="020B0503020204020204" pitchFamily="34" charset="-122"/>
                <a:ea typeface="微软雅黑" panose="020B0503020204020204" pitchFamily="34" charset="-122"/>
              </a:rPr>
              <a:t>在大图中恢复子图开销过大</a:t>
            </a:r>
            <a:endParaRPr lang="zh-CN" altLang="en-US" sz="1400" b="1" dirty="0">
              <a:solidFill>
                <a:schemeClr val="tx2">
                  <a:lumMod val="75000"/>
                </a:schemeClr>
              </a:solidFill>
              <a:latin typeface="微软雅黑" panose="020B0503020204020204" pitchFamily="34" charset="-122"/>
              <a:ea typeface="微软雅黑" panose="020B0503020204020204" pitchFamily="34" charset="-122"/>
            </a:endParaRPr>
          </a:p>
          <a:p>
            <a:pPr lvl="0" algn="ctr">
              <a:lnSpc>
                <a:spcPct val="150000"/>
              </a:lnSpc>
              <a:buClrTx/>
              <a:buSzTx/>
              <a:buFontTx/>
            </a:pPr>
            <a:r>
              <a:rPr lang="zh-CN" altLang="en-GB" sz="1200"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当结点和边同时需要被维护时会增大修复子图的开销</a:t>
            </a:r>
            <a:endParaRPr lang="zh-CN" altLang="en-GB" dirty="0">
              <a:solidFill>
                <a:srgbClr val="333333"/>
              </a:solidFill>
              <a:latin typeface="微软雅黑" panose="020B0503020204020204" pitchFamily="34" charset="-122"/>
              <a:ea typeface="微软雅黑" panose="020B0503020204020204" pitchFamily="34" charset="-122"/>
              <a:cs typeface="Arial" panose="020B0604020202020204" pitchFamily="34" charset="0"/>
            </a:endParaRPr>
          </a:p>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out)">
                                      <p:cBhvr>
                                        <p:cTn id="7" dur="500"/>
                                        <p:tgtEl>
                                          <p:spTgt spid="6"/>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ox(out)">
                                      <p:cBhvr>
                                        <p:cTn id="10" dur="500"/>
                                        <p:tgtEl>
                                          <p:spTgt spid="7"/>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childTnLst>
                          </p:cTn>
                        </p:par>
                        <p:par>
                          <p:cTn id="15" fill="hold">
                            <p:stCondLst>
                              <p:cond delay="1000"/>
                            </p:stCondLst>
                            <p:childTnLst>
                              <p:par>
                                <p:cTn id="16" presetID="2" presetClass="entr" presetSubtype="2"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1+#ppt_w/2"/>
                                          </p:val>
                                        </p:tav>
                                        <p:tav tm="100000">
                                          <p:val>
                                            <p:strVal val="#ppt_x"/>
                                          </p:val>
                                        </p:tav>
                                      </p:tavLst>
                                    </p:anim>
                                    <p:anim calcmode="lin" valueType="num">
                                      <p:cBhvr additive="base">
                                        <p:cTn id="19" dur="500" fill="hold"/>
                                        <p:tgtEl>
                                          <p:spTgt spid="9"/>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22" presetClass="entr" presetSubtype="1"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up)">
                                      <p:cBhvr>
                                        <p:cTn id="23" dur="500"/>
                                        <p:tgtEl>
                                          <p:spTgt spid="8"/>
                                        </p:tgtEl>
                                      </p:cBhvr>
                                    </p:animEffect>
                                  </p:childTnLst>
                                </p:cTn>
                              </p:par>
                            </p:childTnLst>
                          </p:cTn>
                        </p:par>
                        <p:par>
                          <p:cTn id="24" fill="hold">
                            <p:stCondLst>
                              <p:cond delay="2000"/>
                            </p:stCondLst>
                            <p:childTnLst>
                              <p:par>
                                <p:cTn id="25" presetID="53" presetClass="entr" presetSubtype="16"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p:cTn id="27" dur="500" fill="hold"/>
                                        <p:tgtEl>
                                          <p:spTgt spid="14"/>
                                        </p:tgtEl>
                                        <p:attrNameLst>
                                          <p:attrName>ppt_w</p:attrName>
                                        </p:attrNameLst>
                                      </p:cBhvr>
                                      <p:tavLst>
                                        <p:tav tm="0">
                                          <p:val>
                                            <p:fltVal val="0"/>
                                          </p:val>
                                        </p:tav>
                                        <p:tav tm="100000">
                                          <p:val>
                                            <p:strVal val="#ppt_w"/>
                                          </p:val>
                                        </p:tav>
                                      </p:tavLst>
                                    </p:anim>
                                    <p:anim calcmode="lin" valueType="num">
                                      <p:cBhvr>
                                        <p:cTn id="28" dur="500" fill="hold"/>
                                        <p:tgtEl>
                                          <p:spTgt spid="14"/>
                                        </p:tgtEl>
                                        <p:attrNameLst>
                                          <p:attrName>ppt_h</p:attrName>
                                        </p:attrNameLst>
                                      </p:cBhvr>
                                      <p:tavLst>
                                        <p:tav tm="0">
                                          <p:val>
                                            <p:fltVal val="0"/>
                                          </p:val>
                                        </p:tav>
                                        <p:tav tm="100000">
                                          <p:val>
                                            <p:strVal val="#ppt_h"/>
                                          </p:val>
                                        </p:tav>
                                      </p:tavLst>
                                    </p:anim>
                                    <p:animEffect transition="in" filter="fade">
                                      <p:cBhvr>
                                        <p:cTn id="29" dur="500"/>
                                        <p:tgtEl>
                                          <p:spTgt spid="14"/>
                                        </p:tgtEl>
                                      </p:cBhvr>
                                    </p:animEffect>
                                  </p:childTnLst>
                                </p:cTn>
                              </p:par>
                            </p:childTnLst>
                          </p:cTn>
                        </p:par>
                        <p:par>
                          <p:cTn id="30" fill="hold">
                            <p:stCondLst>
                              <p:cond delay="2500"/>
                            </p:stCondLst>
                            <p:childTnLst>
                              <p:par>
                                <p:cTn id="31" presetID="2" presetClass="entr" presetSubtype="2" fill="hold" nodeType="after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1+#ppt_w/2"/>
                                          </p:val>
                                        </p:tav>
                                        <p:tav tm="100000">
                                          <p:val>
                                            <p:strVal val="#ppt_x"/>
                                          </p:val>
                                        </p:tav>
                                      </p:tavLst>
                                    </p:anim>
                                    <p:anim calcmode="lin" valueType="num">
                                      <p:cBhvr additive="base">
                                        <p:cTn id="34" dur="500" fill="hold"/>
                                        <p:tgtEl>
                                          <p:spTgt spid="11"/>
                                        </p:tgtEl>
                                        <p:attrNameLst>
                                          <p:attrName>ppt_y</p:attrName>
                                        </p:attrNameLst>
                                      </p:cBhvr>
                                      <p:tavLst>
                                        <p:tav tm="0">
                                          <p:val>
                                            <p:strVal val="#ppt_y"/>
                                          </p:val>
                                        </p:tav>
                                        <p:tav tm="100000">
                                          <p:val>
                                            <p:strVal val="#ppt_y"/>
                                          </p:val>
                                        </p:tav>
                                      </p:tavLst>
                                    </p:anim>
                                  </p:childTnLst>
                                </p:cTn>
                              </p:par>
                            </p:childTnLst>
                          </p:cTn>
                        </p:par>
                        <p:par>
                          <p:cTn id="35" fill="hold">
                            <p:stCondLst>
                              <p:cond delay="3000"/>
                            </p:stCondLst>
                            <p:childTnLst>
                              <p:par>
                                <p:cTn id="36" presetID="22" presetClass="entr" presetSubtype="1" fill="hold" grpId="0" nodeType="after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wipe(up)">
                                      <p:cBhvr>
                                        <p:cTn id="38" dur="500"/>
                                        <p:tgtEl>
                                          <p:spTgt spid="10"/>
                                        </p:tgtEl>
                                      </p:cBhvr>
                                    </p:animEffect>
                                  </p:childTnLst>
                                </p:cTn>
                              </p:par>
                            </p:childTnLst>
                          </p:cTn>
                        </p:par>
                        <p:par>
                          <p:cTn id="39" fill="hold">
                            <p:stCondLst>
                              <p:cond delay="3500"/>
                            </p:stCondLst>
                            <p:childTnLst>
                              <p:par>
                                <p:cTn id="40" presetID="53" presetClass="entr" presetSubtype="16" fill="hold" grpId="0" nodeType="afterEffect">
                                  <p:stCondLst>
                                    <p:cond delay="0"/>
                                  </p:stCondLst>
                                  <p:childTnLst>
                                    <p:set>
                                      <p:cBhvr>
                                        <p:cTn id="41" dur="1" fill="hold">
                                          <p:stCondLst>
                                            <p:cond delay="0"/>
                                          </p:stCondLst>
                                        </p:cTn>
                                        <p:tgtEl>
                                          <p:spTgt spid="15"/>
                                        </p:tgtEl>
                                        <p:attrNameLst>
                                          <p:attrName>style.visibility</p:attrName>
                                        </p:attrNameLst>
                                      </p:cBhvr>
                                      <p:to>
                                        <p:strVal val="visible"/>
                                      </p:to>
                                    </p:set>
                                    <p:anim calcmode="lin" valueType="num">
                                      <p:cBhvr>
                                        <p:cTn id="42" dur="500" fill="hold"/>
                                        <p:tgtEl>
                                          <p:spTgt spid="15"/>
                                        </p:tgtEl>
                                        <p:attrNameLst>
                                          <p:attrName>ppt_w</p:attrName>
                                        </p:attrNameLst>
                                      </p:cBhvr>
                                      <p:tavLst>
                                        <p:tav tm="0">
                                          <p:val>
                                            <p:fltVal val="0"/>
                                          </p:val>
                                        </p:tav>
                                        <p:tav tm="100000">
                                          <p:val>
                                            <p:strVal val="#ppt_w"/>
                                          </p:val>
                                        </p:tav>
                                      </p:tavLst>
                                    </p:anim>
                                    <p:anim calcmode="lin" valueType="num">
                                      <p:cBhvr>
                                        <p:cTn id="43" dur="500" fill="hold"/>
                                        <p:tgtEl>
                                          <p:spTgt spid="15"/>
                                        </p:tgtEl>
                                        <p:attrNameLst>
                                          <p:attrName>ppt_h</p:attrName>
                                        </p:attrNameLst>
                                      </p:cBhvr>
                                      <p:tavLst>
                                        <p:tav tm="0">
                                          <p:val>
                                            <p:fltVal val="0"/>
                                          </p:val>
                                        </p:tav>
                                        <p:tav tm="100000">
                                          <p:val>
                                            <p:strVal val="#ppt_h"/>
                                          </p:val>
                                        </p:tav>
                                      </p:tavLst>
                                    </p:anim>
                                    <p:animEffect transition="in" filter="fade">
                                      <p:cBhvr>
                                        <p:cTn id="44" dur="500"/>
                                        <p:tgtEl>
                                          <p:spTgt spid="15"/>
                                        </p:tgtEl>
                                      </p:cBhvr>
                                    </p:animEffect>
                                  </p:childTnLst>
                                </p:cTn>
                              </p:par>
                            </p:childTnLst>
                          </p:cTn>
                        </p:par>
                        <p:par>
                          <p:cTn id="45" fill="hold">
                            <p:stCondLst>
                              <p:cond delay="4000"/>
                            </p:stCondLst>
                            <p:childTnLst>
                              <p:par>
                                <p:cTn id="46" presetID="2" presetClass="entr" presetSubtype="2" fill="hold" nodeType="afterEffect">
                                  <p:stCondLst>
                                    <p:cond delay="0"/>
                                  </p:stCondLst>
                                  <p:childTnLst>
                                    <p:set>
                                      <p:cBhvr>
                                        <p:cTn id="47" dur="1" fill="hold">
                                          <p:stCondLst>
                                            <p:cond delay="0"/>
                                          </p:stCondLst>
                                        </p:cTn>
                                        <p:tgtEl>
                                          <p:spTgt spid="13"/>
                                        </p:tgtEl>
                                        <p:attrNameLst>
                                          <p:attrName>style.visibility</p:attrName>
                                        </p:attrNameLst>
                                      </p:cBhvr>
                                      <p:to>
                                        <p:strVal val="visible"/>
                                      </p:to>
                                    </p:set>
                                    <p:anim calcmode="lin" valueType="num">
                                      <p:cBhvr additive="base">
                                        <p:cTn id="48" dur="500" fill="hold"/>
                                        <p:tgtEl>
                                          <p:spTgt spid="13"/>
                                        </p:tgtEl>
                                        <p:attrNameLst>
                                          <p:attrName>ppt_x</p:attrName>
                                        </p:attrNameLst>
                                      </p:cBhvr>
                                      <p:tavLst>
                                        <p:tav tm="0">
                                          <p:val>
                                            <p:strVal val="1+#ppt_w/2"/>
                                          </p:val>
                                        </p:tav>
                                        <p:tav tm="100000">
                                          <p:val>
                                            <p:strVal val="#ppt_x"/>
                                          </p:val>
                                        </p:tav>
                                      </p:tavLst>
                                    </p:anim>
                                    <p:anim calcmode="lin" valueType="num">
                                      <p:cBhvr additive="base">
                                        <p:cTn id="49" dur="500" fill="hold"/>
                                        <p:tgtEl>
                                          <p:spTgt spid="13"/>
                                        </p:tgtEl>
                                        <p:attrNameLst>
                                          <p:attrName>ppt_y</p:attrName>
                                        </p:attrNameLst>
                                      </p:cBhvr>
                                      <p:tavLst>
                                        <p:tav tm="0">
                                          <p:val>
                                            <p:strVal val="#ppt_y"/>
                                          </p:val>
                                        </p:tav>
                                        <p:tav tm="100000">
                                          <p:val>
                                            <p:strVal val="#ppt_y"/>
                                          </p:val>
                                        </p:tav>
                                      </p:tavLst>
                                    </p:anim>
                                  </p:childTnLst>
                                </p:cTn>
                              </p:par>
                            </p:childTnLst>
                          </p:cTn>
                        </p:par>
                        <p:par>
                          <p:cTn id="50" fill="hold">
                            <p:stCondLst>
                              <p:cond delay="4500"/>
                            </p:stCondLst>
                            <p:childTnLst>
                              <p:par>
                                <p:cTn id="51" presetID="22" presetClass="entr" presetSubtype="1" fill="hold" grpId="0" nodeType="after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wipe(up)">
                                      <p:cBhvr>
                                        <p:cTn id="53" dur="500"/>
                                        <p:tgtEl>
                                          <p:spTgt spid="12"/>
                                        </p:tgtEl>
                                      </p:cBhvr>
                                    </p:animEffect>
                                  </p:childTnLst>
                                </p:cTn>
                              </p:par>
                            </p:childTnLst>
                          </p:cTn>
                        </p:par>
                        <p:par>
                          <p:cTn id="54" fill="hold">
                            <p:stCondLst>
                              <p:cond delay="5000"/>
                            </p:stCondLst>
                            <p:childTnLst>
                              <p:par>
                                <p:cTn id="55" presetID="53" presetClass="entr" presetSubtype="16" fill="hold" grpId="0" nodeType="afterEffect">
                                  <p:stCondLst>
                                    <p:cond delay="0"/>
                                  </p:stCondLst>
                                  <p:childTnLst>
                                    <p:set>
                                      <p:cBhvr>
                                        <p:cTn id="56" dur="1" fill="hold">
                                          <p:stCondLst>
                                            <p:cond delay="0"/>
                                          </p:stCondLst>
                                        </p:cTn>
                                        <p:tgtEl>
                                          <p:spTgt spid="16"/>
                                        </p:tgtEl>
                                        <p:attrNameLst>
                                          <p:attrName>style.visibility</p:attrName>
                                        </p:attrNameLst>
                                      </p:cBhvr>
                                      <p:to>
                                        <p:strVal val="visible"/>
                                      </p:to>
                                    </p:set>
                                    <p:anim calcmode="lin" valueType="num">
                                      <p:cBhvr>
                                        <p:cTn id="57" dur="500" fill="hold"/>
                                        <p:tgtEl>
                                          <p:spTgt spid="16"/>
                                        </p:tgtEl>
                                        <p:attrNameLst>
                                          <p:attrName>ppt_w</p:attrName>
                                        </p:attrNameLst>
                                      </p:cBhvr>
                                      <p:tavLst>
                                        <p:tav tm="0">
                                          <p:val>
                                            <p:fltVal val="0"/>
                                          </p:val>
                                        </p:tav>
                                        <p:tav tm="100000">
                                          <p:val>
                                            <p:strVal val="#ppt_w"/>
                                          </p:val>
                                        </p:tav>
                                      </p:tavLst>
                                    </p:anim>
                                    <p:anim calcmode="lin" valueType="num">
                                      <p:cBhvr>
                                        <p:cTn id="58" dur="500" fill="hold"/>
                                        <p:tgtEl>
                                          <p:spTgt spid="16"/>
                                        </p:tgtEl>
                                        <p:attrNameLst>
                                          <p:attrName>ppt_h</p:attrName>
                                        </p:attrNameLst>
                                      </p:cBhvr>
                                      <p:tavLst>
                                        <p:tav tm="0">
                                          <p:val>
                                            <p:fltVal val="0"/>
                                          </p:val>
                                        </p:tav>
                                        <p:tav tm="100000">
                                          <p:val>
                                            <p:strVal val="#ppt_h"/>
                                          </p:val>
                                        </p:tav>
                                      </p:tavLst>
                                    </p:anim>
                                    <p:animEffect transition="in" filter="fade">
                                      <p:cBhvr>
                                        <p:cTn id="5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ldLvl="0" animBg="1"/>
      <p:bldP spid="7" grpId="0" bldLvl="0" animBg="1"/>
      <p:bldP spid="8" grpId="0" bldLvl="0" animBg="1"/>
      <p:bldP spid="10" grpId="0" bldLvl="0" animBg="1"/>
      <p:bldP spid="12" grpId="0" bldLvl="0" animBg="1"/>
      <p:bldP spid="14" grpId="0"/>
      <p:bldP spid="15" grpId="0"/>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圆角矩形 3"/>
          <p:cNvSpPr/>
          <p:nvPr/>
        </p:nvSpPr>
        <p:spPr>
          <a:xfrm>
            <a:off x="3276216" y="1419622"/>
            <a:ext cx="3240000" cy="504000"/>
          </a:xfrm>
          <a:custGeom>
            <a:avLst/>
            <a:gdLst/>
            <a:ahLst/>
            <a:cxnLst/>
            <a:rect l="l" t="t" r="r" b="b"/>
            <a:pathLst>
              <a:path w="3374954" h="511044">
                <a:moveTo>
                  <a:pt x="0" y="0"/>
                </a:moveTo>
                <a:lnTo>
                  <a:pt x="3312637" y="0"/>
                </a:lnTo>
                <a:cubicBezTo>
                  <a:pt x="3347054" y="0"/>
                  <a:pt x="3374954" y="27900"/>
                  <a:pt x="3374954" y="62317"/>
                </a:cubicBezTo>
                <a:lnTo>
                  <a:pt x="3374954" y="448727"/>
                </a:lnTo>
                <a:cubicBezTo>
                  <a:pt x="3374954" y="483144"/>
                  <a:pt x="3347054" y="511044"/>
                  <a:pt x="3312637" y="511044"/>
                </a:cubicBezTo>
                <a:lnTo>
                  <a:pt x="0" y="511044"/>
                </a:lnTo>
                <a:lnTo>
                  <a:pt x="255522" y="255522"/>
                </a:ln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9834" tIns="49917" rIns="99834" bIns="49917" rtlCol="0" anchor="ctr"/>
          <a:lstStyle/>
          <a:p>
            <a:pPr algn="ctr"/>
            <a:r>
              <a:rPr lang="zh-CN" altLang="en-US" sz="1700" b="1" dirty="0">
                <a:solidFill>
                  <a:schemeClr val="bg1"/>
                </a:solidFill>
                <a:latin typeface="微软雅黑" panose="020B0503020204020204" pitchFamily="34" charset="-122"/>
                <a:ea typeface="微软雅黑" panose="020B0503020204020204" pitchFamily="34" charset="-122"/>
              </a:rPr>
              <a:t>总括</a:t>
            </a:r>
            <a:endParaRPr lang="zh-CN" altLang="en-US" sz="1700" b="1" dirty="0">
              <a:solidFill>
                <a:schemeClr val="bg1"/>
              </a:solidFill>
              <a:latin typeface="微软雅黑" panose="020B0503020204020204" pitchFamily="34" charset="-122"/>
              <a:ea typeface="微软雅黑" panose="020B0503020204020204" pitchFamily="34" charset="-122"/>
            </a:endParaRPr>
          </a:p>
        </p:txBody>
      </p:sp>
      <p:sp>
        <p:nvSpPr>
          <p:cNvPr id="28" name="圆角矩形 1"/>
          <p:cNvSpPr/>
          <p:nvPr/>
        </p:nvSpPr>
        <p:spPr>
          <a:xfrm>
            <a:off x="2412120" y="1419622"/>
            <a:ext cx="1008112" cy="504000"/>
          </a:xfrm>
          <a:custGeom>
            <a:avLst/>
            <a:gdLst/>
            <a:ahLst/>
            <a:cxnLst/>
            <a:rect l="l" t="t" r="r" b="b"/>
            <a:pathLst>
              <a:path w="1008112" h="511044">
                <a:moveTo>
                  <a:pt x="62317" y="0"/>
                </a:moveTo>
                <a:lnTo>
                  <a:pt x="432048" y="0"/>
                </a:lnTo>
                <a:lnTo>
                  <a:pt x="576064" y="0"/>
                </a:lnTo>
                <a:lnTo>
                  <a:pt x="752590" y="0"/>
                </a:lnTo>
                <a:lnTo>
                  <a:pt x="1008112" y="255522"/>
                </a:lnTo>
                <a:lnTo>
                  <a:pt x="752590" y="511044"/>
                </a:lnTo>
                <a:lnTo>
                  <a:pt x="576064" y="511044"/>
                </a:lnTo>
                <a:lnTo>
                  <a:pt x="432048" y="511044"/>
                </a:lnTo>
                <a:lnTo>
                  <a:pt x="62317" y="511044"/>
                </a:lnTo>
                <a:cubicBezTo>
                  <a:pt x="27900" y="511044"/>
                  <a:pt x="0" y="483144"/>
                  <a:pt x="0" y="448727"/>
                </a:cubicBezTo>
                <a:lnTo>
                  <a:pt x="0" y="62317"/>
                </a:lnTo>
                <a:cubicBezTo>
                  <a:pt x="0" y="27900"/>
                  <a:pt x="27900" y="0"/>
                  <a:pt x="62317" y="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9834" tIns="49917" rIns="324000" bIns="49917" rtlCol="0" anchor="ctr"/>
          <a:lstStyle/>
          <a:p>
            <a:pPr algn="ctr"/>
            <a:r>
              <a:rPr lang="en-US" altLang="zh-CN" sz="2000" b="1" dirty="0">
                <a:solidFill>
                  <a:schemeClr val="bg1"/>
                </a:solidFill>
                <a:latin typeface="微软雅黑" panose="020B0503020204020204" pitchFamily="34" charset="-122"/>
                <a:ea typeface="微软雅黑" panose="020B0503020204020204" pitchFamily="34" charset="-122"/>
              </a:rPr>
              <a:t>01</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29" name="圆角矩形 3"/>
          <p:cNvSpPr/>
          <p:nvPr/>
        </p:nvSpPr>
        <p:spPr>
          <a:xfrm>
            <a:off x="3276216" y="2204722"/>
            <a:ext cx="3240000" cy="504000"/>
          </a:xfrm>
          <a:custGeom>
            <a:avLst/>
            <a:gdLst/>
            <a:ahLst/>
            <a:cxnLst/>
            <a:rect l="l" t="t" r="r" b="b"/>
            <a:pathLst>
              <a:path w="3374954" h="511044">
                <a:moveTo>
                  <a:pt x="0" y="0"/>
                </a:moveTo>
                <a:lnTo>
                  <a:pt x="3312637" y="0"/>
                </a:lnTo>
                <a:cubicBezTo>
                  <a:pt x="3347054" y="0"/>
                  <a:pt x="3374954" y="27900"/>
                  <a:pt x="3374954" y="62317"/>
                </a:cubicBezTo>
                <a:lnTo>
                  <a:pt x="3374954" y="448727"/>
                </a:lnTo>
                <a:cubicBezTo>
                  <a:pt x="3374954" y="483144"/>
                  <a:pt x="3347054" y="511044"/>
                  <a:pt x="3312637" y="511044"/>
                </a:cubicBezTo>
                <a:lnTo>
                  <a:pt x="0" y="511044"/>
                </a:lnTo>
                <a:lnTo>
                  <a:pt x="255522" y="255522"/>
                </a:ln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9834" tIns="49917" rIns="99834" bIns="49917" rtlCol="0" anchor="ctr"/>
          <a:lstStyle/>
          <a:p>
            <a:pPr algn="ctr"/>
            <a:r>
              <a:rPr lang="zh-CN" altLang="en-US" sz="1700" b="1" dirty="0">
                <a:solidFill>
                  <a:schemeClr val="bg1"/>
                </a:solidFill>
                <a:latin typeface="微软雅黑" panose="020B0503020204020204" pitchFamily="34" charset="-122"/>
                <a:ea typeface="微软雅黑" panose="020B0503020204020204" pitchFamily="34" charset="-122"/>
              </a:rPr>
              <a:t>论文主要内容</a:t>
            </a:r>
            <a:endParaRPr lang="zh-CN" altLang="en-US" sz="1700" b="1" dirty="0">
              <a:solidFill>
                <a:schemeClr val="bg1"/>
              </a:solidFill>
              <a:latin typeface="微软雅黑" panose="020B0503020204020204" pitchFamily="34" charset="-122"/>
              <a:ea typeface="微软雅黑" panose="020B0503020204020204" pitchFamily="34" charset="-122"/>
            </a:endParaRPr>
          </a:p>
        </p:txBody>
      </p:sp>
      <p:sp>
        <p:nvSpPr>
          <p:cNvPr id="30" name="圆角矩形 1"/>
          <p:cNvSpPr/>
          <p:nvPr/>
        </p:nvSpPr>
        <p:spPr>
          <a:xfrm>
            <a:off x="2412120" y="2204722"/>
            <a:ext cx="1008112" cy="504000"/>
          </a:xfrm>
          <a:custGeom>
            <a:avLst/>
            <a:gdLst/>
            <a:ahLst/>
            <a:cxnLst/>
            <a:rect l="l" t="t" r="r" b="b"/>
            <a:pathLst>
              <a:path w="1008112" h="511044">
                <a:moveTo>
                  <a:pt x="62317" y="0"/>
                </a:moveTo>
                <a:lnTo>
                  <a:pt x="432048" y="0"/>
                </a:lnTo>
                <a:lnTo>
                  <a:pt x="576064" y="0"/>
                </a:lnTo>
                <a:lnTo>
                  <a:pt x="752590" y="0"/>
                </a:lnTo>
                <a:lnTo>
                  <a:pt x="1008112" y="255522"/>
                </a:lnTo>
                <a:lnTo>
                  <a:pt x="752590" y="511044"/>
                </a:lnTo>
                <a:lnTo>
                  <a:pt x="576064" y="511044"/>
                </a:lnTo>
                <a:lnTo>
                  <a:pt x="432048" y="511044"/>
                </a:lnTo>
                <a:lnTo>
                  <a:pt x="62317" y="511044"/>
                </a:lnTo>
                <a:cubicBezTo>
                  <a:pt x="27900" y="511044"/>
                  <a:pt x="0" y="483144"/>
                  <a:pt x="0" y="448727"/>
                </a:cubicBezTo>
                <a:lnTo>
                  <a:pt x="0" y="62317"/>
                </a:lnTo>
                <a:cubicBezTo>
                  <a:pt x="0" y="27900"/>
                  <a:pt x="27900" y="0"/>
                  <a:pt x="62317" y="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9834" tIns="49917" rIns="324000" bIns="49917" rtlCol="0" anchor="ctr"/>
          <a:lstStyle/>
          <a:p>
            <a:pPr algn="ctr"/>
            <a:r>
              <a:rPr lang="en-US" altLang="zh-CN" sz="2000" b="1" dirty="0">
                <a:solidFill>
                  <a:schemeClr val="bg1"/>
                </a:solidFill>
                <a:latin typeface="微软雅黑" panose="020B0503020204020204" pitchFamily="34" charset="-122"/>
                <a:ea typeface="微软雅黑" panose="020B0503020204020204" pitchFamily="34" charset="-122"/>
              </a:rPr>
              <a:t>02</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31" name="圆角矩形 3"/>
          <p:cNvSpPr/>
          <p:nvPr/>
        </p:nvSpPr>
        <p:spPr>
          <a:xfrm>
            <a:off x="3276216" y="2996810"/>
            <a:ext cx="3240000" cy="504000"/>
          </a:xfrm>
          <a:custGeom>
            <a:avLst/>
            <a:gdLst/>
            <a:ahLst/>
            <a:cxnLst/>
            <a:rect l="l" t="t" r="r" b="b"/>
            <a:pathLst>
              <a:path w="3374954" h="511044">
                <a:moveTo>
                  <a:pt x="0" y="0"/>
                </a:moveTo>
                <a:lnTo>
                  <a:pt x="3312637" y="0"/>
                </a:lnTo>
                <a:cubicBezTo>
                  <a:pt x="3347054" y="0"/>
                  <a:pt x="3374954" y="27900"/>
                  <a:pt x="3374954" y="62317"/>
                </a:cubicBezTo>
                <a:lnTo>
                  <a:pt x="3374954" y="448727"/>
                </a:lnTo>
                <a:cubicBezTo>
                  <a:pt x="3374954" y="483144"/>
                  <a:pt x="3347054" y="511044"/>
                  <a:pt x="3312637" y="511044"/>
                </a:cubicBezTo>
                <a:lnTo>
                  <a:pt x="0" y="511044"/>
                </a:lnTo>
                <a:lnTo>
                  <a:pt x="255522" y="255522"/>
                </a:ln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9834" tIns="49917" rIns="99834" bIns="49917" rtlCol="0" anchor="ctr"/>
          <a:lstStyle/>
          <a:p>
            <a:pPr algn="ctr"/>
            <a:r>
              <a:rPr lang="zh-CN" altLang="en-US" sz="1700" b="1" dirty="0">
                <a:solidFill>
                  <a:schemeClr val="bg1"/>
                </a:solidFill>
                <a:latin typeface="微软雅黑" panose="020B0503020204020204" pitchFamily="34" charset="-122"/>
                <a:ea typeface="微软雅黑" panose="020B0503020204020204" pitchFamily="34" charset="-122"/>
              </a:rPr>
              <a:t>论文优势总结</a:t>
            </a:r>
            <a:endParaRPr lang="zh-CN" altLang="en-US" sz="1700" b="1" dirty="0">
              <a:solidFill>
                <a:schemeClr val="bg1"/>
              </a:solidFill>
              <a:latin typeface="微软雅黑" panose="020B0503020204020204" pitchFamily="34" charset="-122"/>
              <a:ea typeface="微软雅黑" panose="020B0503020204020204" pitchFamily="34" charset="-122"/>
            </a:endParaRPr>
          </a:p>
        </p:txBody>
      </p:sp>
      <p:sp>
        <p:nvSpPr>
          <p:cNvPr id="32" name="圆角矩形 1"/>
          <p:cNvSpPr/>
          <p:nvPr/>
        </p:nvSpPr>
        <p:spPr>
          <a:xfrm>
            <a:off x="2412120" y="2996810"/>
            <a:ext cx="1008112" cy="504000"/>
          </a:xfrm>
          <a:custGeom>
            <a:avLst/>
            <a:gdLst/>
            <a:ahLst/>
            <a:cxnLst/>
            <a:rect l="l" t="t" r="r" b="b"/>
            <a:pathLst>
              <a:path w="1008112" h="511044">
                <a:moveTo>
                  <a:pt x="62317" y="0"/>
                </a:moveTo>
                <a:lnTo>
                  <a:pt x="432048" y="0"/>
                </a:lnTo>
                <a:lnTo>
                  <a:pt x="576064" y="0"/>
                </a:lnTo>
                <a:lnTo>
                  <a:pt x="752590" y="0"/>
                </a:lnTo>
                <a:lnTo>
                  <a:pt x="1008112" y="255522"/>
                </a:lnTo>
                <a:lnTo>
                  <a:pt x="752590" y="511044"/>
                </a:lnTo>
                <a:lnTo>
                  <a:pt x="576064" y="511044"/>
                </a:lnTo>
                <a:lnTo>
                  <a:pt x="432048" y="511044"/>
                </a:lnTo>
                <a:lnTo>
                  <a:pt x="62317" y="511044"/>
                </a:lnTo>
                <a:cubicBezTo>
                  <a:pt x="27900" y="511044"/>
                  <a:pt x="0" y="483144"/>
                  <a:pt x="0" y="448727"/>
                </a:cubicBezTo>
                <a:lnTo>
                  <a:pt x="0" y="62317"/>
                </a:lnTo>
                <a:cubicBezTo>
                  <a:pt x="0" y="27900"/>
                  <a:pt x="27900" y="0"/>
                  <a:pt x="62317" y="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9834" tIns="49917" rIns="324000" bIns="49917" rtlCol="0" anchor="ctr"/>
          <a:lstStyle/>
          <a:p>
            <a:pPr algn="ctr"/>
            <a:r>
              <a:rPr lang="en-US" altLang="zh-CN" sz="2000" b="1" dirty="0">
                <a:solidFill>
                  <a:schemeClr val="bg1"/>
                </a:solidFill>
                <a:latin typeface="微软雅黑" panose="020B0503020204020204" pitchFamily="34" charset="-122"/>
                <a:ea typeface="微软雅黑" panose="020B0503020204020204" pitchFamily="34" charset="-122"/>
              </a:rPr>
              <a:t>03</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33" name="圆角矩形 3"/>
          <p:cNvSpPr/>
          <p:nvPr/>
        </p:nvSpPr>
        <p:spPr>
          <a:xfrm>
            <a:off x="3276216" y="3788898"/>
            <a:ext cx="3240000" cy="504000"/>
          </a:xfrm>
          <a:custGeom>
            <a:avLst/>
            <a:gdLst/>
            <a:ahLst/>
            <a:cxnLst/>
            <a:rect l="l" t="t" r="r" b="b"/>
            <a:pathLst>
              <a:path w="3374954" h="511044">
                <a:moveTo>
                  <a:pt x="0" y="0"/>
                </a:moveTo>
                <a:lnTo>
                  <a:pt x="3312637" y="0"/>
                </a:lnTo>
                <a:cubicBezTo>
                  <a:pt x="3347054" y="0"/>
                  <a:pt x="3374954" y="27900"/>
                  <a:pt x="3374954" y="62317"/>
                </a:cubicBezTo>
                <a:lnTo>
                  <a:pt x="3374954" y="448727"/>
                </a:lnTo>
                <a:cubicBezTo>
                  <a:pt x="3374954" y="483144"/>
                  <a:pt x="3347054" y="511044"/>
                  <a:pt x="3312637" y="511044"/>
                </a:cubicBezTo>
                <a:lnTo>
                  <a:pt x="0" y="511044"/>
                </a:lnTo>
                <a:lnTo>
                  <a:pt x="255522" y="255522"/>
                </a:ln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9834" tIns="49917" rIns="99834" bIns="49917" rtlCol="0" anchor="ctr"/>
          <a:lstStyle/>
          <a:p>
            <a:pPr algn="ctr"/>
            <a:r>
              <a:rPr lang="zh-CN" altLang="en-US" sz="1700" b="1" dirty="0">
                <a:solidFill>
                  <a:schemeClr val="bg1"/>
                </a:solidFill>
                <a:latin typeface="微软雅黑" panose="020B0503020204020204" pitchFamily="34" charset="-122"/>
                <a:ea typeface="微软雅黑" panose="020B0503020204020204" pitchFamily="34" charset="-122"/>
              </a:rPr>
              <a:t>论文劣势总结</a:t>
            </a:r>
            <a:endParaRPr lang="zh-CN" altLang="en-US" sz="1700" b="1" dirty="0">
              <a:solidFill>
                <a:schemeClr val="bg1"/>
              </a:solidFill>
              <a:latin typeface="微软雅黑" panose="020B0503020204020204" pitchFamily="34" charset="-122"/>
              <a:ea typeface="微软雅黑" panose="020B0503020204020204" pitchFamily="34" charset="-122"/>
            </a:endParaRPr>
          </a:p>
        </p:txBody>
      </p:sp>
      <p:sp>
        <p:nvSpPr>
          <p:cNvPr id="34" name="圆角矩形 1"/>
          <p:cNvSpPr/>
          <p:nvPr/>
        </p:nvSpPr>
        <p:spPr>
          <a:xfrm>
            <a:off x="2412120" y="3788898"/>
            <a:ext cx="1008112" cy="504000"/>
          </a:xfrm>
          <a:custGeom>
            <a:avLst/>
            <a:gdLst/>
            <a:ahLst/>
            <a:cxnLst/>
            <a:rect l="l" t="t" r="r" b="b"/>
            <a:pathLst>
              <a:path w="1008112" h="511044">
                <a:moveTo>
                  <a:pt x="62317" y="0"/>
                </a:moveTo>
                <a:lnTo>
                  <a:pt x="432048" y="0"/>
                </a:lnTo>
                <a:lnTo>
                  <a:pt x="576064" y="0"/>
                </a:lnTo>
                <a:lnTo>
                  <a:pt x="752590" y="0"/>
                </a:lnTo>
                <a:lnTo>
                  <a:pt x="1008112" y="255522"/>
                </a:lnTo>
                <a:lnTo>
                  <a:pt x="752590" y="511044"/>
                </a:lnTo>
                <a:lnTo>
                  <a:pt x="576064" y="511044"/>
                </a:lnTo>
                <a:lnTo>
                  <a:pt x="432048" y="511044"/>
                </a:lnTo>
                <a:lnTo>
                  <a:pt x="62317" y="511044"/>
                </a:lnTo>
                <a:cubicBezTo>
                  <a:pt x="27900" y="511044"/>
                  <a:pt x="0" y="483144"/>
                  <a:pt x="0" y="448727"/>
                </a:cubicBezTo>
                <a:lnTo>
                  <a:pt x="0" y="62317"/>
                </a:lnTo>
                <a:cubicBezTo>
                  <a:pt x="0" y="27900"/>
                  <a:pt x="27900" y="0"/>
                  <a:pt x="62317" y="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9834" tIns="49917" rIns="324000" bIns="49917" rtlCol="0" anchor="ctr"/>
          <a:lstStyle/>
          <a:p>
            <a:pPr algn="ctr"/>
            <a:r>
              <a:rPr lang="en-US" altLang="zh-CN" sz="2000" b="1" dirty="0">
                <a:solidFill>
                  <a:schemeClr val="bg1"/>
                </a:solidFill>
                <a:latin typeface="微软雅黑" panose="020B0503020204020204" pitchFamily="34" charset="-122"/>
                <a:ea typeface="微软雅黑" panose="020B0503020204020204" pitchFamily="34" charset="-122"/>
              </a:rPr>
              <a:t>04</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35" name="矩形 34"/>
          <p:cNvSpPr/>
          <p:nvPr/>
        </p:nvSpPr>
        <p:spPr>
          <a:xfrm>
            <a:off x="323528" y="351405"/>
            <a:ext cx="372660" cy="3726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6" name="矩形 35"/>
          <p:cNvSpPr/>
          <p:nvPr/>
        </p:nvSpPr>
        <p:spPr>
          <a:xfrm>
            <a:off x="507136" y="551221"/>
            <a:ext cx="248440" cy="24844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7" name="TextBox 36"/>
          <p:cNvSpPr txBox="1"/>
          <p:nvPr/>
        </p:nvSpPr>
        <p:spPr>
          <a:xfrm>
            <a:off x="827584" y="379611"/>
            <a:ext cx="1584176" cy="461665"/>
          </a:xfrm>
          <a:prstGeom prst="rect">
            <a:avLst/>
          </a:prstGeom>
          <a:noFill/>
        </p:spPr>
        <p:txBody>
          <a:bodyPr wrap="square" rtlCol="0">
            <a:spAutoFit/>
          </a:bodyPr>
          <a:lstStyle/>
          <a:p>
            <a:r>
              <a:rPr lang="zh-CN" altLang="en-US" sz="2400" b="1" spc="300" dirty="0">
                <a:solidFill>
                  <a:schemeClr val="tx2">
                    <a:lumMod val="75000"/>
                  </a:schemeClr>
                </a:solidFill>
                <a:latin typeface="微软雅黑" panose="020B0503020204020204" pitchFamily="34" charset="-122"/>
                <a:ea typeface="微软雅黑" panose="020B0503020204020204" pitchFamily="34" charset="-122"/>
              </a:rPr>
              <a:t>目录页</a:t>
            </a:r>
            <a:endParaRPr lang="zh-CN" altLang="en-US" sz="2400" b="1" spc="300" dirty="0">
              <a:solidFill>
                <a:schemeClr val="tx2">
                  <a:lumMod val="7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box(out)">
                                      <p:cBhvr>
                                        <p:cTn id="7" dur="500"/>
                                        <p:tgtEl>
                                          <p:spTgt spid="35"/>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box(out)">
                                      <p:cBhvr>
                                        <p:cTn id="10" dur="500"/>
                                        <p:tgtEl>
                                          <p:spTgt spid="36"/>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37"/>
                                        </p:tgtEl>
                                        <p:attrNameLst>
                                          <p:attrName>style.visibility</p:attrName>
                                        </p:attrNameLst>
                                      </p:cBhvr>
                                      <p:to>
                                        <p:strVal val="visible"/>
                                      </p:to>
                                    </p:set>
                                    <p:animEffect transition="in" filter="wipe(left)">
                                      <p:cBhvr>
                                        <p:cTn id="14" dur="500"/>
                                        <p:tgtEl>
                                          <p:spTgt spid="37"/>
                                        </p:tgtEl>
                                      </p:cBhvr>
                                    </p:animEffect>
                                  </p:childTnLst>
                                </p:cTn>
                              </p:par>
                            </p:childTnLst>
                          </p:cTn>
                        </p:par>
                        <p:par>
                          <p:cTn id="15" fill="hold">
                            <p:stCondLst>
                              <p:cond delay="1000"/>
                            </p:stCondLst>
                            <p:childTnLst>
                              <p:par>
                                <p:cTn id="16" presetID="2" presetClass="entr" presetSubtype="8" fill="hold" grpId="0" nodeType="afterEffect">
                                  <p:stCondLst>
                                    <p:cond delay="0"/>
                                  </p:stCondLst>
                                  <p:childTnLst>
                                    <p:set>
                                      <p:cBhvr>
                                        <p:cTn id="17" dur="1" fill="hold">
                                          <p:stCondLst>
                                            <p:cond delay="0"/>
                                          </p:stCondLst>
                                        </p:cTn>
                                        <p:tgtEl>
                                          <p:spTgt spid="28"/>
                                        </p:tgtEl>
                                        <p:attrNameLst>
                                          <p:attrName>style.visibility</p:attrName>
                                        </p:attrNameLst>
                                      </p:cBhvr>
                                      <p:to>
                                        <p:strVal val="visible"/>
                                      </p:to>
                                    </p:set>
                                    <p:anim calcmode="lin" valueType="num">
                                      <p:cBhvr additive="base">
                                        <p:cTn id="18" dur="500" fill="hold"/>
                                        <p:tgtEl>
                                          <p:spTgt spid="28"/>
                                        </p:tgtEl>
                                        <p:attrNameLst>
                                          <p:attrName>ppt_x</p:attrName>
                                        </p:attrNameLst>
                                      </p:cBhvr>
                                      <p:tavLst>
                                        <p:tav tm="0">
                                          <p:val>
                                            <p:strVal val="0-#ppt_w/2"/>
                                          </p:val>
                                        </p:tav>
                                        <p:tav tm="100000">
                                          <p:val>
                                            <p:strVal val="#ppt_x"/>
                                          </p:val>
                                        </p:tav>
                                      </p:tavLst>
                                    </p:anim>
                                    <p:anim calcmode="lin" valueType="num">
                                      <p:cBhvr additive="base">
                                        <p:cTn id="19" dur="500" fill="hold"/>
                                        <p:tgtEl>
                                          <p:spTgt spid="28"/>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wipe(left)">
                                      <p:cBhvr>
                                        <p:cTn id="23" dur="500"/>
                                        <p:tgtEl>
                                          <p:spTgt spid="27"/>
                                        </p:tgtEl>
                                      </p:cBhvr>
                                    </p:animEffect>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30"/>
                                        </p:tgtEl>
                                        <p:attrNameLst>
                                          <p:attrName>style.visibility</p:attrName>
                                        </p:attrNameLst>
                                      </p:cBhvr>
                                      <p:to>
                                        <p:strVal val="visible"/>
                                      </p:to>
                                    </p:set>
                                    <p:anim calcmode="lin" valueType="num">
                                      <p:cBhvr additive="base">
                                        <p:cTn id="27" dur="500" fill="hold"/>
                                        <p:tgtEl>
                                          <p:spTgt spid="30"/>
                                        </p:tgtEl>
                                        <p:attrNameLst>
                                          <p:attrName>ppt_x</p:attrName>
                                        </p:attrNameLst>
                                      </p:cBhvr>
                                      <p:tavLst>
                                        <p:tav tm="0">
                                          <p:val>
                                            <p:strVal val="0-#ppt_w/2"/>
                                          </p:val>
                                        </p:tav>
                                        <p:tav tm="100000">
                                          <p:val>
                                            <p:strVal val="#ppt_x"/>
                                          </p:val>
                                        </p:tav>
                                      </p:tavLst>
                                    </p:anim>
                                    <p:anim calcmode="lin" valueType="num">
                                      <p:cBhvr additive="base">
                                        <p:cTn id="28" dur="500" fill="hold"/>
                                        <p:tgtEl>
                                          <p:spTgt spid="30"/>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2" presetClass="entr" presetSubtype="8" fill="hold" grpId="0" nodeType="after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wipe(left)">
                                      <p:cBhvr>
                                        <p:cTn id="32" dur="500"/>
                                        <p:tgtEl>
                                          <p:spTgt spid="29"/>
                                        </p:tgtEl>
                                      </p:cBhvr>
                                    </p:animEffect>
                                  </p:childTnLst>
                                </p:cTn>
                              </p:par>
                            </p:childTnLst>
                          </p:cTn>
                        </p:par>
                        <p:par>
                          <p:cTn id="33" fill="hold">
                            <p:stCondLst>
                              <p:cond delay="3000"/>
                            </p:stCondLst>
                            <p:childTnLst>
                              <p:par>
                                <p:cTn id="34" presetID="2" presetClass="entr" presetSubtype="8" fill="hold" grpId="0" nodeType="afterEffect">
                                  <p:stCondLst>
                                    <p:cond delay="0"/>
                                  </p:stCondLst>
                                  <p:childTnLst>
                                    <p:set>
                                      <p:cBhvr>
                                        <p:cTn id="35" dur="1" fill="hold">
                                          <p:stCondLst>
                                            <p:cond delay="0"/>
                                          </p:stCondLst>
                                        </p:cTn>
                                        <p:tgtEl>
                                          <p:spTgt spid="32"/>
                                        </p:tgtEl>
                                        <p:attrNameLst>
                                          <p:attrName>style.visibility</p:attrName>
                                        </p:attrNameLst>
                                      </p:cBhvr>
                                      <p:to>
                                        <p:strVal val="visible"/>
                                      </p:to>
                                    </p:set>
                                    <p:anim calcmode="lin" valueType="num">
                                      <p:cBhvr additive="base">
                                        <p:cTn id="36" dur="500" fill="hold"/>
                                        <p:tgtEl>
                                          <p:spTgt spid="32"/>
                                        </p:tgtEl>
                                        <p:attrNameLst>
                                          <p:attrName>ppt_x</p:attrName>
                                        </p:attrNameLst>
                                      </p:cBhvr>
                                      <p:tavLst>
                                        <p:tav tm="0">
                                          <p:val>
                                            <p:strVal val="0-#ppt_w/2"/>
                                          </p:val>
                                        </p:tav>
                                        <p:tav tm="100000">
                                          <p:val>
                                            <p:strVal val="#ppt_x"/>
                                          </p:val>
                                        </p:tav>
                                      </p:tavLst>
                                    </p:anim>
                                    <p:anim calcmode="lin" valueType="num">
                                      <p:cBhvr additive="base">
                                        <p:cTn id="37" dur="500" fill="hold"/>
                                        <p:tgtEl>
                                          <p:spTgt spid="32"/>
                                        </p:tgtEl>
                                        <p:attrNameLst>
                                          <p:attrName>ppt_y</p:attrName>
                                        </p:attrNameLst>
                                      </p:cBhvr>
                                      <p:tavLst>
                                        <p:tav tm="0">
                                          <p:val>
                                            <p:strVal val="#ppt_y"/>
                                          </p:val>
                                        </p:tav>
                                        <p:tav tm="100000">
                                          <p:val>
                                            <p:strVal val="#ppt_y"/>
                                          </p:val>
                                        </p:tav>
                                      </p:tavLst>
                                    </p:anim>
                                  </p:childTnLst>
                                </p:cTn>
                              </p:par>
                            </p:childTnLst>
                          </p:cTn>
                        </p:par>
                        <p:par>
                          <p:cTn id="38" fill="hold">
                            <p:stCondLst>
                              <p:cond delay="3500"/>
                            </p:stCondLst>
                            <p:childTnLst>
                              <p:par>
                                <p:cTn id="39" presetID="22" presetClass="entr" presetSubtype="8" fill="hold" grpId="0" nodeType="after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wipe(left)">
                                      <p:cBhvr>
                                        <p:cTn id="41" dur="500"/>
                                        <p:tgtEl>
                                          <p:spTgt spid="31"/>
                                        </p:tgtEl>
                                      </p:cBhvr>
                                    </p:animEffect>
                                  </p:childTnLst>
                                </p:cTn>
                              </p:par>
                            </p:childTnLst>
                          </p:cTn>
                        </p:par>
                        <p:par>
                          <p:cTn id="42" fill="hold">
                            <p:stCondLst>
                              <p:cond delay="4000"/>
                            </p:stCondLst>
                            <p:childTnLst>
                              <p:par>
                                <p:cTn id="43" presetID="2" presetClass="entr" presetSubtype="8" fill="hold" grpId="0" nodeType="afterEffect">
                                  <p:stCondLst>
                                    <p:cond delay="0"/>
                                  </p:stCondLst>
                                  <p:childTnLst>
                                    <p:set>
                                      <p:cBhvr>
                                        <p:cTn id="44" dur="1" fill="hold">
                                          <p:stCondLst>
                                            <p:cond delay="0"/>
                                          </p:stCondLst>
                                        </p:cTn>
                                        <p:tgtEl>
                                          <p:spTgt spid="34"/>
                                        </p:tgtEl>
                                        <p:attrNameLst>
                                          <p:attrName>style.visibility</p:attrName>
                                        </p:attrNameLst>
                                      </p:cBhvr>
                                      <p:to>
                                        <p:strVal val="visible"/>
                                      </p:to>
                                    </p:set>
                                    <p:anim calcmode="lin" valueType="num">
                                      <p:cBhvr additive="base">
                                        <p:cTn id="45" dur="500" fill="hold"/>
                                        <p:tgtEl>
                                          <p:spTgt spid="34"/>
                                        </p:tgtEl>
                                        <p:attrNameLst>
                                          <p:attrName>ppt_x</p:attrName>
                                        </p:attrNameLst>
                                      </p:cBhvr>
                                      <p:tavLst>
                                        <p:tav tm="0">
                                          <p:val>
                                            <p:strVal val="0-#ppt_w/2"/>
                                          </p:val>
                                        </p:tav>
                                        <p:tav tm="100000">
                                          <p:val>
                                            <p:strVal val="#ppt_x"/>
                                          </p:val>
                                        </p:tav>
                                      </p:tavLst>
                                    </p:anim>
                                    <p:anim calcmode="lin" valueType="num">
                                      <p:cBhvr additive="base">
                                        <p:cTn id="46" dur="500" fill="hold"/>
                                        <p:tgtEl>
                                          <p:spTgt spid="34"/>
                                        </p:tgtEl>
                                        <p:attrNameLst>
                                          <p:attrName>ppt_y</p:attrName>
                                        </p:attrNameLst>
                                      </p:cBhvr>
                                      <p:tavLst>
                                        <p:tav tm="0">
                                          <p:val>
                                            <p:strVal val="#ppt_y"/>
                                          </p:val>
                                        </p:tav>
                                        <p:tav tm="100000">
                                          <p:val>
                                            <p:strVal val="#ppt_y"/>
                                          </p:val>
                                        </p:tav>
                                      </p:tavLst>
                                    </p:anim>
                                  </p:childTnLst>
                                </p:cTn>
                              </p:par>
                            </p:childTnLst>
                          </p:cTn>
                        </p:par>
                        <p:par>
                          <p:cTn id="47" fill="hold">
                            <p:stCondLst>
                              <p:cond delay="4500"/>
                            </p:stCondLst>
                            <p:childTnLst>
                              <p:par>
                                <p:cTn id="48" presetID="22" presetClass="entr" presetSubtype="8" fill="hold" grpId="0" nodeType="afterEffect">
                                  <p:stCondLst>
                                    <p:cond delay="0"/>
                                  </p:stCondLst>
                                  <p:childTnLst>
                                    <p:set>
                                      <p:cBhvr>
                                        <p:cTn id="49" dur="1" fill="hold">
                                          <p:stCondLst>
                                            <p:cond delay="0"/>
                                          </p:stCondLst>
                                        </p:cTn>
                                        <p:tgtEl>
                                          <p:spTgt spid="33"/>
                                        </p:tgtEl>
                                        <p:attrNameLst>
                                          <p:attrName>style.visibility</p:attrName>
                                        </p:attrNameLst>
                                      </p:cBhvr>
                                      <p:to>
                                        <p:strVal val="visible"/>
                                      </p:to>
                                    </p:set>
                                    <p:animEffect transition="in" filter="wipe(left)">
                                      <p:cBhvr>
                                        <p:cTn id="50"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514349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0" y="2002979"/>
            <a:ext cx="9144000" cy="172469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2183497" y="4064140"/>
            <a:ext cx="262890" cy="374650"/>
          </a:xfrm>
          <a:prstGeom prst="rect">
            <a:avLst/>
          </a:prstGeom>
          <a:noFill/>
        </p:spPr>
        <p:txBody>
          <a:bodyPr wrap="none" lIns="68562" tIns="34281" rIns="68562" bIns="34281" rtlCol="0">
            <a:spAutoFit/>
          </a:bodyPr>
          <a:lstStyle>
            <a:defPPr>
              <a:defRPr lang="zh-CN"/>
            </a:defPPr>
            <a:lvl1pPr>
              <a:defRPr sz="2000">
                <a:solidFill>
                  <a:schemeClr val="accent2"/>
                </a:solidFill>
                <a:latin typeface="+mn-ea"/>
                <a:ea typeface="+mn-ea"/>
              </a:defRPr>
            </a:lvl1pPr>
          </a:lstStyle>
          <a:p>
            <a:endParaRPr lang="zh-CN" altLang="en-US"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7" name="TextBox 6"/>
          <p:cNvSpPr txBox="1"/>
          <p:nvPr/>
        </p:nvSpPr>
        <p:spPr>
          <a:xfrm>
            <a:off x="5149574" y="4064140"/>
            <a:ext cx="262890" cy="374650"/>
          </a:xfrm>
          <a:prstGeom prst="rect">
            <a:avLst/>
          </a:prstGeom>
          <a:noFill/>
        </p:spPr>
        <p:txBody>
          <a:bodyPr wrap="none" lIns="68562" tIns="34281" rIns="68562" bIns="34281" rtlCol="0">
            <a:spAutoFit/>
          </a:bodyPr>
          <a:lstStyle>
            <a:defPPr>
              <a:defRPr lang="zh-CN"/>
            </a:defPPr>
            <a:lvl1pPr>
              <a:defRPr sz="2000">
                <a:solidFill>
                  <a:schemeClr val="accent2"/>
                </a:solidFill>
                <a:latin typeface="+mn-ea"/>
                <a:ea typeface="+mn-ea"/>
              </a:defRPr>
            </a:lvl1pPr>
          </a:lstStyle>
          <a:p>
            <a:endParaRPr lang="zh-CN" altLang="zh-CN"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9" name="矩形 8"/>
          <p:cNvSpPr/>
          <p:nvPr/>
        </p:nvSpPr>
        <p:spPr>
          <a:xfrm>
            <a:off x="2627784" y="2320465"/>
            <a:ext cx="3888432" cy="1092585"/>
          </a:xfrm>
          <a:prstGeom prst="rect">
            <a:avLst/>
          </a:prstGeom>
        </p:spPr>
        <p:txBody>
          <a:bodyPr wrap="square" lIns="76179" tIns="38089" rIns="76179" bIns="38089" anchor="ctr">
            <a:spAutoFit/>
          </a:bodyPr>
          <a:lstStyle/>
          <a:p>
            <a:pPr algn="ctr"/>
            <a:r>
              <a:rPr lang="zh-CN" altLang="en-US" sz="6600" b="1" spc="500" dirty="0">
                <a:solidFill>
                  <a:schemeClr val="tx2">
                    <a:lumMod val="60000"/>
                    <a:lumOff val="40000"/>
                  </a:schemeClr>
                </a:solidFill>
                <a:latin typeface="Adobe Gothic Std B" panose="020B0800000000000000" pitchFamily="34" charset="-128"/>
                <a:ea typeface="微软雅黑" panose="020B0503020204020204" pitchFamily="34" charset="-122"/>
              </a:rPr>
              <a:t>感谢聆听</a:t>
            </a:r>
            <a:endParaRPr lang="zh-CN" altLang="en-US" sz="6600" b="1" spc="500" dirty="0">
              <a:solidFill>
                <a:schemeClr val="tx2">
                  <a:lumMod val="60000"/>
                  <a:lumOff val="40000"/>
                </a:schemeClr>
              </a:solidFill>
              <a:latin typeface="Adobe Gothic Std B" panose="020B0800000000000000" pitchFamily="34" charset="-128"/>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750"/>
                                        <p:tgtEl>
                                          <p:spTgt spid="3"/>
                                        </p:tgtEl>
                                      </p:cBhvr>
                                    </p:animEffect>
                                  </p:childTnLst>
                                </p:cTn>
                              </p:par>
                            </p:childTnLst>
                          </p:cTn>
                        </p:par>
                        <p:par>
                          <p:cTn id="8" fill="hold">
                            <p:stCondLst>
                              <p:cond delay="1000"/>
                            </p:stCondLst>
                            <p:childTnLst>
                              <p:par>
                                <p:cTn id="9" presetID="42" presetClass="entr" presetSubtype="0" fill="hold" grpId="0" nodeType="afterEffect">
                                  <p:stCondLst>
                                    <p:cond delay="0"/>
                                  </p:stCondLst>
                                  <p:iterate type="lt">
                                    <p:tmPct val="10000"/>
                                  </p:iterate>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anim calcmode="lin" valueType="num">
                                      <p:cBhvr>
                                        <p:cTn id="12" dur="500" fill="hold"/>
                                        <p:tgtEl>
                                          <p:spTgt spid="5"/>
                                        </p:tgtEl>
                                        <p:attrNameLst>
                                          <p:attrName>ppt_x</p:attrName>
                                        </p:attrNameLst>
                                      </p:cBhvr>
                                      <p:tavLst>
                                        <p:tav tm="0">
                                          <p:val>
                                            <p:strVal val="#ppt_x"/>
                                          </p:val>
                                        </p:tav>
                                        <p:tav tm="100000">
                                          <p:val>
                                            <p:strVal val="#ppt_x"/>
                                          </p:val>
                                        </p:tav>
                                      </p:tavLst>
                                    </p:anim>
                                    <p:anim calcmode="lin" valueType="num">
                                      <p:cBhvr>
                                        <p:cTn id="13" dur="500" fill="hold"/>
                                        <p:tgtEl>
                                          <p:spTgt spid="5"/>
                                        </p:tgtEl>
                                        <p:attrNameLst>
                                          <p:attrName>ppt_y</p:attrName>
                                        </p:attrNameLst>
                                      </p:cBhvr>
                                      <p:tavLst>
                                        <p:tav tm="0">
                                          <p:val>
                                            <p:strVal val="#ppt_y+.1"/>
                                          </p:val>
                                        </p:tav>
                                        <p:tav tm="100000">
                                          <p:val>
                                            <p:strVal val="#ppt_y"/>
                                          </p:val>
                                        </p:tav>
                                      </p:tavLst>
                                    </p:anim>
                                  </p:childTnLst>
                                </p:cTn>
                              </p:par>
                            </p:childTnLst>
                          </p:cTn>
                        </p:par>
                        <p:par>
                          <p:cTn id="14" fill="hold">
                            <p:stCondLst>
                              <p:cond delay="1250"/>
                            </p:stCondLst>
                            <p:childTnLst>
                              <p:par>
                                <p:cTn id="15" presetID="42" presetClass="entr" presetSubtype="0" fill="hold" grpId="0" nodeType="afterEffect">
                                  <p:stCondLst>
                                    <p:cond delay="0"/>
                                  </p:stCondLst>
                                  <p:iterate type="lt">
                                    <p:tmPct val="10000"/>
                                  </p:iterate>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anim calcmode="lin" valueType="num">
                                      <p:cBhvr>
                                        <p:cTn id="18" dur="500" fill="hold"/>
                                        <p:tgtEl>
                                          <p:spTgt spid="7"/>
                                        </p:tgtEl>
                                        <p:attrNameLst>
                                          <p:attrName>ppt_x</p:attrName>
                                        </p:attrNameLst>
                                      </p:cBhvr>
                                      <p:tavLst>
                                        <p:tav tm="0">
                                          <p:val>
                                            <p:strVal val="#ppt_x"/>
                                          </p:val>
                                        </p:tav>
                                        <p:tav tm="100000">
                                          <p:val>
                                            <p:strVal val="#ppt_x"/>
                                          </p:val>
                                        </p:tav>
                                      </p:tavLst>
                                    </p:anim>
                                    <p:anim calcmode="lin" valueType="num">
                                      <p:cBhvr>
                                        <p:cTn id="19" dur="500" fill="hold"/>
                                        <p:tgtEl>
                                          <p:spTgt spid="7"/>
                                        </p:tgtEl>
                                        <p:attrNameLst>
                                          <p:attrName>ppt_y</p:attrName>
                                        </p:attrNameLst>
                                      </p:cBhvr>
                                      <p:tavLst>
                                        <p:tav tm="0">
                                          <p:val>
                                            <p:strVal val="#ppt_y+.1"/>
                                          </p:val>
                                        </p:tav>
                                        <p:tav tm="100000">
                                          <p:val>
                                            <p:strVal val="#ppt_y"/>
                                          </p:val>
                                        </p:tav>
                                      </p:tavLst>
                                    </p:anim>
                                  </p:childTnLst>
                                </p:cTn>
                              </p:par>
                            </p:childTnLst>
                          </p:cTn>
                        </p:par>
                        <p:par>
                          <p:cTn id="20" fill="hold">
                            <p:stCondLst>
                              <p:cond delay="1750"/>
                            </p:stCondLst>
                            <p:childTnLst>
                              <p:par>
                                <p:cTn id="21" presetID="22" presetClass="entr" presetSubtype="8" fill="hold" grpId="0"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left)">
                                      <p:cBhvr>
                                        <p:cTn id="23" dur="750"/>
                                        <p:tgtEl>
                                          <p:spTgt spid="2"/>
                                        </p:tgtEl>
                                      </p:cBhvr>
                                    </p:animEffect>
                                  </p:childTnLst>
                                </p:cTn>
                              </p:par>
                            </p:childTnLst>
                          </p:cTn>
                        </p:par>
                        <p:par>
                          <p:cTn id="24" fill="hold">
                            <p:stCondLst>
                              <p:cond delay="2750"/>
                            </p:stCondLst>
                            <p:childTnLst>
                              <p:par>
                                <p:cTn id="25" presetID="42" presetClass="entr" presetSubtype="0"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p:bldP spid="7"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51435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梯形 2"/>
          <p:cNvSpPr/>
          <p:nvPr/>
        </p:nvSpPr>
        <p:spPr>
          <a:xfrm>
            <a:off x="2674800" y="1779662"/>
            <a:ext cx="1170000" cy="216024"/>
          </a:xfrm>
          <a:prstGeom prst="trapezoid">
            <a:avLst>
              <a:gd name="adj" fmla="val 4043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2209800" y="1910828"/>
            <a:ext cx="6934200" cy="1257117"/>
          </a:xfrm>
          <a:prstGeom prst="rect">
            <a:avLst/>
          </a:prstGeom>
          <a:solidFill>
            <a:schemeClr val="bg1"/>
          </a:solidFill>
          <a:ln w="12700" cap="flat" cmpd="sng" algn="ctr">
            <a:noFill/>
            <a:prstDash val="solid"/>
            <a:miter lim="800000"/>
          </a:ln>
          <a:effectLst/>
        </p:spPr>
        <p:txBody>
          <a:bodyPr lIns="1116000" tIns="0" bIns="36000" anchor="ctr"/>
          <a:lstStyle/>
          <a:p>
            <a:pPr algn="just" eaLnBrk="1" fontAlgn="auto" hangingPunct="1">
              <a:spcBef>
                <a:spcPts val="0"/>
              </a:spcBef>
              <a:spcAft>
                <a:spcPts val="0"/>
              </a:spcAft>
              <a:defRPr/>
            </a:pPr>
            <a:endParaRPr lang="zh-CN" altLang="en-US" sz="3600" b="1" dirty="0">
              <a:solidFill>
                <a:srgbClr val="00A28B"/>
              </a:solidFill>
              <a:latin typeface="华文中宋" panose="02010600040101010101" pitchFamily="2" charset="-122"/>
              <a:ea typeface="华文中宋" panose="02010600040101010101" pitchFamily="2" charset="-122"/>
              <a:cs typeface="+mj-cs"/>
            </a:endParaRPr>
          </a:p>
        </p:txBody>
      </p:sp>
      <p:sp>
        <p:nvSpPr>
          <p:cNvPr id="5" name="任意多边形 8"/>
          <p:cNvSpPr/>
          <p:nvPr/>
        </p:nvSpPr>
        <p:spPr bwMode="auto">
          <a:xfrm>
            <a:off x="2763665" y="1779662"/>
            <a:ext cx="993775" cy="1011237"/>
          </a:xfrm>
          <a:custGeom>
            <a:avLst/>
            <a:gdLst>
              <a:gd name="T0" fmla="*/ 0 w 993531"/>
              <a:gd name="T1" fmla="*/ 0 h 1011115"/>
              <a:gd name="T2" fmla="*/ 993775 w 993531"/>
              <a:gd name="T3" fmla="*/ 0 h 1011115"/>
              <a:gd name="T4" fmla="*/ 496888 w 993531"/>
              <a:gd name="T5" fmla="*/ 1011237 h 1011115"/>
              <a:gd name="T6" fmla="*/ 0 60000 65536"/>
              <a:gd name="T7" fmla="*/ 0 60000 65536"/>
              <a:gd name="T8" fmla="*/ 0 60000 65536"/>
              <a:gd name="T9" fmla="*/ 0 w 993531"/>
              <a:gd name="T10" fmla="*/ 0 h 1011115"/>
              <a:gd name="T11" fmla="*/ 993531 w 993531"/>
              <a:gd name="T12" fmla="*/ 1011115 h 1011115"/>
            </a:gdLst>
            <a:ahLst/>
            <a:cxnLst>
              <a:cxn ang="T6">
                <a:pos x="T0" y="T1"/>
              </a:cxn>
              <a:cxn ang="T7">
                <a:pos x="T2" y="T3"/>
              </a:cxn>
              <a:cxn ang="T8">
                <a:pos x="T4" y="T5"/>
              </a:cxn>
            </a:cxnLst>
            <a:rect l="T9" t="T10" r="T11" b="T12"/>
            <a:pathLst>
              <a:path w="993531" h="1011115">
                <a:moveTo>
                  <a:pt x="0" y="0"/>
                </a:moveTo>
                <a:lnTo>
                  <a:pt x="993531" y="0"/>
                </a:lnTo>
                <a:lnTo>
                  <a:pt x="496766" y="1011115"/>
                </a:lnTo>
                <a:lnTo>
                  <a:pt x="0" y="0"/>
                </a:lnTo>
                <a:close/>
              </a:path>
            </a:pathLst>
          </a:custGeom>
          <a:solidFill>
            <a:schemeClr val="tx2">
              <a:lumMod val="60000"/>
              <a:lumOff val="40000"/>
            </a:schemeClr>
          </a:solidFill>
          <a:ln w="12700" algn="ctr">
            <a:noFill/>
            <a:miter lim="800000"/>
          </a:ln>
        </p:spPr>
        <p:txBody>
          <a:bodyPr tIns="0" bIns="360000" anchor="ctr"/>
          <a:lstStyle/>
          <a:p>
            <a:pPr algn="ctr" eaLnBrk="1" hangingPunct="1">
              <a:spcBef>
                <a:spcPts val="2400"/>
              </a:spcBef>
              <a:buClr>
                <a:schemeClr val="accent1"/>
              </a:buClr>
              <a:buSzPct val="60000"/>
            </a:pPr>
            <a:r>
              <a:rPr lang="en-US" altLang="zh-CN" sz="3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01</a:t>
            </a:r>
            <a:endParaRPr lang="zh-CN" altLang="en-US" sz="3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6" name="文本框 10"/>
          <p:cNvSpPr txBox="1">
            <a:spLocks noChangeArrowheads="1"/>
          </p:cNvSpPr>
          <p:nvPr/>
        </p:nvSpPr>
        <p:spPr bwMode="auto">
          <a:xfrm>
            <a:off x="3550667" y="3199438"/>
            <a:ext cx="5197797" cy="410845"/>
          </a:xfrm>
          <a:prstGeom prst="rect">
            <a:avLst/>
          </a:prstGeom>
          <a:noFill/>
          <a:ln w="9525">
            <a:noFill/>
            <a:miter lim="800000"/>
          </a:ln>
        </p:spPr>
        <p:txBody>
          <a:bodyPr wrap="square">
            <a:spAutoFit/>
          </a:bodyPr>
          <a:lstStyle/>
          <a:p>
            <a:pPr eaLnBrk="1" hangingPunct="1">
              <a:lnSpc>
                <a:spcPct val="130000"/>
              </a:lnSpc>
            </a:pPr>
            <a:r>
              <a:rPr lang="zh-CN" altLang="en-US" sz="1600" dirty="0">
                <a:solidFill>
                  <a:schemeClr val="bg1"/>
                </a:solidFill>
                <a:latin typeface="微软雅黑" panose="020B0503020204020204" pitchFamily="34" charset="-122"/>
                <a:ea typeface="微软雅黑" panose="020B0503020204020204" pitchFamily="34" charset="-122"/>
              </a:rPr>
              <a:t>对论文基本内容予以阐释</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7" name="矩形 6"/>
          <p:cNvSpPr/>
          <p:nvPr/>
        </p:nvSpPr>
        <p:spPr>
          <a:xfrm>
            <a:off x="3923928" y="2213451"/>
            <a:ext cx="2011680" cy="645160"/>
          </a:xfrm>
          <a:prstGeom prst="rect">
            <a:avLst/>
          </a:prstGeom>
        </p:spPr>
        <p:txBody>
          <a:bodyPr wrap="none">
            <a:spAutoFit/>
          </a:bodyPr>
          <a:lstStyle/>
          <a:p>
            <a:r>
              <a:rPr lang="zh-CN" altLang="en-US" sz="3600" b="1" dirty="0">
                <a:solidFill>
                  <a:schemeClr val="tx2">
                    <a:lumMod val="75000"/>
                  </a:schemeClr>
                </a:solidFill>
                <a:latin typeface="微软雅黑" panose="020B0503020204020204" pitchFamily="34" charset="-122"/>
                <a:ea typeface="微软雅黑" panose="020B0503020204020204" pitchFamily="34" charset="-122"/>
              </a:rPr>
              <a:t>论文总括</a:t>
            </a:r>
            <a:endParaRPr lang="zh-CN" altLang="en-US" sz="3600" b="1" dirty="0">
              <a:solidFill>
                <a:schemeClr val="tx2">
                  <a:lumMod val="7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bldLst>
      <p:bldP spid="3" grpId="0" animBg="1"/>
      <p:bldP spid="4" grpId="0" animBg="1"/>
      <p:bldP spid="5" grpId="0" animBg="1"/>
      <p:bldP spid="6"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00408" y="4083918"/>
            <a:ext cx="734400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900408" y="1208940"/>
            <a:ext cx="7344000" cy="287497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1" rIns="91424" bIns="45711" rtlCol="0" anchor="ctr"/>
          <a:lstStyle/>
          <a:p>
            <a:pPr algn="ctr"/>
            <a:endParaRPr lang="zh-CN" altLang="en-US"/>
          </a:p>
        </p:txBody>
      </p:sp>
      <p:sp>
        <p:nvSpPr>
          <p:cNvPr id="4" name="矩形 3"/>
          <p:cNvSpPr/>
          <p:nvPr/>
        </p:nvSpPr>
        <p:spPr>
          <a:xfrm>
            <a:off x="1100812" y="1909677"/>
            <a:ext cx="6871184" cy="1197610"/>
          </a:xfrm>
          <a:prstGeom prst="rect">
            <a:avLst/>
          </a:prstGeom>
        </p:spPr>
        <p:txBody>
          <a:bodyPr wrap="square" lIns="91424" tIns="45711" rIns="91424" bIns="45711">
            <a:spAutoFit/>
          </a:bodyPr>
          <a:lstStyle/>
          <a:p>
            <a:pPr indent="457200">
              <a:lnSpc>
                <a:spcPct val="150000"/>
              </a:lnSpc>
            </a:pPr>
            <a:r>
              <a:rPr lang="zh-CN" altLang="en-US" sz="1600" dirty="0">
                <a:solidFill>
                  <a:schemeClr val="bg1"/>
                </a:solidFill>
                <a:latin typeface="微软雅黑" panose="020B0503020204020204" pitchFamily="34" charset="-122"/>
                <a:ea typeface="微软雅黑" panose="020B0503020204020204" pitchFamily="34" charset="-122"/>
              </a:rPr>
              <a:t>论文旨在解决不一致图上的子图匹配在修复后的错误查询问题，作者通过问题描述、模型概念构建、定理推导、算法设计、算法优化、定量测试六个方面完整定义了一直子图匹配问题并对此做出详细阐释。</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5" name="11 Rectángulo"/>
          <p:cNvSpPr/>
          <p:nvPr/>
        </p:nvSpPr>
        <p:spPr>
          <a:xfrm>
            <a:off x="1332636" y="843558"/>
            <a:ext cx="1620000" cy="792088"/>
          </a:xfrm>
          <a:prstGeom prst="parallelogram">
            <a:avLst/>
          </a:prstGeom>
          <a:solidFill>
            <a:schemeClr val="tx2">
              <a:lumMod val="60000"/>
              <a:lumOff val="40000"/>
            </a:schemeClr>
          </a:solidFill>
          <a:ln w="38100">
            <a:solidFill>
              <a:schemeClr val="bg1"/>
            </a:solidFill>
          </a:ln>
          <a:effectLst/>
        </p:spPr>
        <p:style>
          <a:lnRef idx="3">
            <a:schemeClr val="lt1"/>
          </a:lnRef>
          <a:fillRef idx="1">
            <a:schemeClr val="accent4"/>
          </a:fillRef>
          <a:effectRef idx="1">
            <a:schemeClr val="accent4"/>
          </a:effectRef>
          <a:fontRef idx="minor">
            <a:schemeClr val="lt1"/>
          </a:fontRef>
        </p:style>
        <p:txBody>
          <a:bodyPr anchor="ctr"/>
          <a:lstStyle/>
          <a:p>
            <a:pPr algn="ctr">
              <a:defRPr/>
            </a:pPr>
            <a:endParaRPr lang="es-ES" dirty="0">
              <a:solidFill>
                <a:schemeClr val="bg1">
                  <a:lumMod val="65000"/>
                </a:schemeClr>
              </a:solidFill>
            </a:endParaRPr>
          </a:p>
        </p:txBody>
      </p:sp>
      <p:sp>
        <p:nvSpPr>
          <p:cNvPr id="6" name="TextBox 5"/>
          <p:cNvSpPr txBox="1"/>
          <p:nvPr/>
        </p:nvSpPr>
        <p:spPr>
          <a:xfrm>
            <a:off x="1511298" y="897602"/>
            <a:ext cx="1297322" cy="684000"/>
          </a:xfrm>
          <a:prstGeom prst="rect">
            <a:avLst/>
          </a:prstGeom>
          <a:noFill/>
          <a:ln>
            <a:noFill/>
          </a:ln>
        </p:spPr>
        <p:txBody>
          <a:bodyPr wrap="square" rtlCol="0">
            <a:no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总括</a:t>
            </a:r>
            <a:endParaRPr lang="en-US" altLang="zh-CN" sz="2400" b="1" dirty="0">
              <a:solidFill>
                <a:schemeClr val="bg1"/>
              </a:solidFill>
              <a:latin typeface="微软雅黑" panose="020B0503020204020204" pitchFamily="34" charset="-122"/>
              <a:ea typeface="微软雅黑" panose="020B0503020204020204" pitchFamily="34" charset="-122"/>
            </a:endParaRPr>
          </a:p>
          <a:p>
            <a:pPr algn="ctr"/>
            <a:r>
              <a:rPr lang="en-US" altLang="zh-CN" sz="1600" dirty="0">
                <a:solidFill>
                  <a:schemeClr val="bg1"/>
                </a:solidFill>
              </a:rPr>
              <a:t>Introduction</a:t>
            </a:r>
            <a:endParaRPr lang="zh-CN" altLang="en-US" sz="1600" dirty="0">
              <a:solidFill>
                <a:schemeClr val="bg1"/>
              </a:solidFill>
            </a:endParaRPr>
          </a:p>
          <a:p>
            <a:pPr algn="ctr"/>
            <a:endParaRPr lang="zh-CN" altLang="en-US" sz="16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strVal val="#ppt_h"/>
                                          </p:val>
                                        </p:tav>
                                        <p:tav tm="100000">
                                          <p:val>
                                            <p:strVal val="#ppt_h"/>
                                          </p:val>
                                        </p:tav>
                                      </p:tavLst>
                                    </p:anim>
                                  </p:childTnLst>
                                </p:cTn>
                              </p:par>
                              <p:par>
                                <p:cTn id="9" presetID="16" presetClass="entr" presetSubtype="37"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arn(outVertical)">
                                      <p:cBhvr>
                                        <p:cTn id="11" dur="500"/>
                                        <p:tgtEl>
                                          <p:spTgt spid="2"/>
                                        </p:tgtEl>
                                      </p:cBhvr>
                                    </p:animEffect>
                                  </p:childTnLst>
                                </p:cTn>
                              </p:par>
                            </p:childTnLst>
                          </p:cTn>
                        </p:par>
                        <p:par>
                          <p:cTn id="12" fill="hold">
                            <p:stCondLst>
                              <p:cond delay="500"/>
                            </p:stCondLst>
                            <p:childTnLst>
                              <p:par>
                                <p:cTn id="13" presetID="42"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childTnLst>
                          </p:cTn>
                        </p:par>
                        <p:par>
                          <p:cTn id="18" fill="hold">
                            <p:stCondLst>
                              <p:cond delay="1500"/>
                            </p:stCondLst>
                            <p:childTnLst>
                              <p:par>
                                <p:cTn id="19" presetID="53" presetClass="entr" presetSubtype="16"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animEffect transition="in" filter="fade">
                                      <p:cBhvr>
                                        <p:cTn id="23" dur="500"/>
                                        <p:tgtEl>
                                          <p:spTgt spid="6"/>
                                        </p:tgtEl>
                                      </p:cBhvr>
                                    </p:animEffect>
                                  </p:childTnLst>
                                </p:cTn>
                              </p:par>
                            </p:childTnLst>
                          </p:cTn>
                        </p:par>
                        <p:par>
                          <p:cTn id="24" fill="hold">
                            <p:stCondLst>
                              <p:cond delay="2000"/>
                            </p:stCondLst>
                            <p:childTnLst>
                              <p:par>
                                <p:cTn id="25" presetID="42" presetClass="entr" presetSubtype="0" fill="hold" grpId="0" nodeType="afterEffect">
                                  <p:stCondLst>
                                    <p:cond delay="0"/>
                                  </p:stCondLst>
                                  <p:iterate type="lt">
                                    <p:tmPct val="20000"/>
                                  </p:iterate>
                                  <p:childTnLst>
                                    <p:set>
                                      <p:cBhvr>
                                        <p:cTn id="26" dur="1" fill="hold">
                                          <p:stCondLst>
                                            <p:cond delay="0"/>
                                          </p:stCondLst>
                                        </p:cTn>
                                        <p:tgtEl>
                                          <p:spTgt spid="4"/>
                                        </p:tgtEl>
                                        <p:attrNameLst>
                                          <p:attrName>style.visibility</p:attrName>
                                        </p:attrNameLst>
                                      </p:cBhvr>
                                      <p:to>
                                        <p:strVal val="visible"/>
                                      </p:to>
                                    </p:set>
                                    <p:animEffect transition="in" filter="fade">
                                      <p:cBhvr>
                                        <p:cTn id="27" dur="1000"/>
                                        <p:tgtEl>
                                          <p:spTgt spid="4"/>
                                        </p:tgtEl>
                                      </p:cBhvr>
                                    </p:animEffect>
                                    <p:anim calcmode="lin" valueType="num">
                                      <p:cBhvr>
                                        <p:cTn id="28" dur="1000" fill="hold"/>
                                        <p:tgtEl>
                                          <p:spTgt spid="4"/>
                                        </p:tgtEl>
                                        <p:attrNameLst>
                                          <p:attrName>ppt_x</p:attrName>
                                        </p:attrNameLst>
                                      </p:cBhvr>
                                      <p:tavLst>
                                        <p:tav tm="0">
                                          <p:val>
                                            <p:strVal val="#ppt_x"/>
                                          </p:val>
                                        </p:tav>
                                        <p:tav tm="100000">
                                          <p:val>
                                            <p:strVal val="#ppt_x"/>
                                          </p:val>
                                        </p:tav>
                                      </p:tavLst>
                                    </p:anim>
                                    <p:anim calcmode="lin" valueType="num">
                                      <p:cBhvr>
                                        <p:cTn id="2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animBg="1"/>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51435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梯形 2"/>
          <p:cNvSpPr/>
          <p:nvPr/>
        </p:nvSpPr>
        <p:spPr>
          <a:xfrm>
            <a:off x="2674800" y="1779662"/>
            <a:ext cx="1170000" cy="216024"/>
          </a:xfrm>
          <a:prstGeom prst="trapezoid">
            <a:avLst>
              <a:gd name="adj" fmla="val 4043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2209800" y="1924163"/>
            <a:ext cx="6934200" cy="1257117"/>
          </a:xfrm>
          <a:prstGeom prst="rect">
            <a:avLst/>
          </a:prstGeom>
          <a:solidFill>
            <a:schemeClr val="bg1"/>
          </a:solidFill>
          <a:ln w="12700" cap="flat" cmpd="sng" algn="ctr">
            <a:noFill/>
            <a:prstDash val="solid"/>
            <a:miter lim="800000"/>
          </a:ln>
          <a:effectLst/>
        </p:spPr>
        <p:txBody>
          <a:bodyPr lIns="1116000" tIns="0" bIns="36000" anchor="ctr"/>
          <a:lstStyle/>
          <a:p>
            <a:pPr algn="just" eaLnBrk="1" fontAlgn="auto" hangingPunct="1">
              <a:spcBef>
                <a:spcPts val="0"/>
              </a:spcBef>
              <a:spcAft>
                <a:spcPts val="0"/>
              </a:spcAft>
              <a:defRPr/>
            </a:pPr>
            <a:r>
              <a:rPr lang="en-US" altLang="zh-CN" sz="3600" b="1" dirty="0">
                <a:solidFill>
                  <a:srgbClr val="00A28B"/>
                </a:solidFill>
                <a:latin typeface="华文中宋" panose="02010600040101010101" pitchFamily="2" charset="-122"/>
                <a:ea typeface="华文中宋" panose="02010600040101010101" pitchFamily="2" charset="-122"/>
                <a:cs typeface="+mj-cs"/>
              </a:rPr>
              <a:t>   </a:t>
            </a:r>
            <a:r>
              <a:rPr lang="zh-CN" altLang="en-US" sz="3600" b="1" dirty="0">
                <a:solidFill>
                  <a:schemeClr val="tx2">
                    <a:lumMod val="75000"/>
                  </a:schemeClr>
                </a:solidFill>
                <a:latin typeface="华文中宋" panose="02010600040101010101" pitchFamily="2" charset="-122"/>
                <a:ea typeface="华文中宋" panose="02010600040101010101" pitchFamily="2" charset="-122"/>
                <a:cs typeface="+mj-cs"/>
              </a:rPr>
              <a:t>论文主要内容</a:t>
            </a:r>
            <a:endParaRPr lang="zh-CN" altLang="en-US" sz="3600" b="1" dirty="0">
              <a:solidFill>
                <a:schemeClr val="tx2">
                  <a:lumMod val="75000"/>
                </a:schemeClr>
              </a:solidFill>
              <a:latin typeface="华文中宋" panose="02010600040101010101" pitchFamily="2" charset="-122"/>
              <a:ea typeface="华文中宋" panose="02010600040101010101" pitchFamily="2" charset="-122"/>
              <a:cs typeface="+mj-cs"/>
            </a:endParaRPr>
          </a:p>
        </p:txBody>
      </p:sp>
      <p:sp>
        <p:nvSpPr>
          <p:cNvPr id="5" name="任意多边形 8"/>
          <p:cNvSpPr/>
          <p:nvPr/>
        </p:nvSpPr>
        <p:spPr bwMode="auto">
          <a:xfrm>
            <a:off x="2763665" y="1779662"/>
            <a:ext cx="993775" cy="1011237"/>
          </a:xfrm>
          <a:custGeom>
            <a:avLst/>
            <a:gdLst>
              <a:gd name="T0" fmla="*/ 0 w 993531"/>
              <a:gd name="T1" fmla="*/ 0 h 1011115"/>
              <a:gd name="T2" fmla="*/ 993775 w 993531"/>
              <a:gd name="T3" fmla="*/ 0 h 1011115"/>
              <a:gd name="T4" fmla="*/ 496888 w 993531"/>
              <a:gd name="T5" fmla="*/ 1011237 h 1011115"/>
              <a:gd name="T6" fmla="*/ 0 60000 65536"/>
              <a:gd name="T7" fmla="*/ 0 60000 65536"/>
              <a:gd name="T8" fmla="*/ 0 60000 65536"/>
              <a:gd name="T9" fmla="*/ 0 w 993531"/>
              <a:gd name="T10" fmla="*/ 0 h 1011115"/>
              <a:gd name="T11" fmla="*/ 993531 w 993531"/>
              <a:gd name="T12" fmla="*/ 1011115 h 1011115"/>
            </a:gdLst>
            <a:ahLst/>
            <a:cxnLst>
              <a:cxn ang="T6">
                <a:pos x="T0" y="T1"/>
              </a:cxn>
              <a:cxn ang="T7">
                <a:pos x="T2" y="T3"/>
              </a:cxn>
              <a:cxn ang="T8">
                <a:pos x="T4" y="T5"/>
              </a:cxn>
            </a:cxnLst>
            <a:rect l="T9" t="T10" r="T11" b="T12"/>
            <a:pathLst>
              <a:path w="993531" h="1011115">
                <a:moveTo>
                  <a:pt x="0" y="0"/>
                </a:moveTo>
                <a:lnTo>
                  <a:pt x="993531" y="0"/>
                </a:lnTo>
                <a:lnTo>
                  <a:pt x="496766" y="1011115"/>
                </a:lnTo>
                <a:lnTo>
                  <a:pt x="0" y="0"/>
                </a:lnTo>
                <a:close/>
              </a:path>
            </a:pathLst>
          </a:custGeom>
          <a:solidFill>
            <a:schemeClr val="tx2">
              <a:lumMod val="60000"/>
              <a:lumOff val="40000"/>
            </a:schemeClr>
          </a:solidFill>
          <a:ln w="12700" algn="ctr">
            <a:noFill/>
            <a:miter lim="800000"/>
          </a:ln>
        </p:spPr>
        <p:txBody>
          <a:bodyPr tIns="0" bIns="360000" anchor="ctr"/>
          <a:lstStyle/>
          <a:p>
            <a:pPr algn="ctr" eaLnBrk="1" hangingPunct="1">
              <a:spcBef>
                <a:spcPts val="2400"/>
              </a:spcBef>
              <a:buClr>
                <a:schemeClr val="accent1"/>
              </a:buClr>
              <a:buSzPct val="60000"/>
            </a:pPr>
            <a:r>
              <a:rPr lang="en-US" altLang="zh-CN" sz="3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02</a:t>
            </a:r>
            <a:endParaRPr lang="zh-CN" altLang="en-US" sz="3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6" name="文本框 10"/>
          <p:cNvSpPr txBox="1">
            <a:spLocks noChangeArrowheads="1"/>
          </p:cNvSpPr>
          <p:nvPr/>
        </p:nvSpPr>
        <p:spPr bwMode="auto">
          <a:xfrm>
            <a:off x="3550667" y="3199438"/>
            <a:ext cx="5197797" cy="410845"/>
          </a:xfrm>
          <a:prstGeom prst="rect">
            <a:avLst/>
          </a:prstGeom>
          <a:noFill/>
          <a:ln w="9525">
            <a:noFill/>
            <a:miter lim="800000"/>
          </a:ln>
        </p:spPr>
        <p:txBody>
          <a:bodyPr wrap="square">
            <a:spAutoFit/>
          </a:bodyPr>
          <a:lstStyle/>
          <a:p>
            <a:pPr eaLnBrk="1" hangingPunct="1">
              <a:lnSpc>
                <a:spcPct val="130000"/>
              </a:lnSpc>
            </a:pPr>
            <a:r>
              <a:rPr lang="zh-CN" altLang="en-US" sz="1600" dirty="0">
                <a:solidFill>
                  <a:schemeClr val="bg1"/>
                </a:solidFill>
                <a:latin typeface="微软雅黑" panose="020B0503020204020204" pitchFamily="34" charset="-122"/>
                <a:ea typeface="微软雅黑" panose="020B0503020204020204" pitchFamily="34" charset="-122"/>
              </a:rPr>
              <a:t>对论文内容的框架性概述</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750"/>
                                        <p:tgtEl>
                                          <p:spTgt spid="3"/>
                                        </p:tgtEl>
                                      </p:cBhvr>
                                    </p:animEffect>
                                  </p:childTnLst>
                                </p:cTn>
                              </p:par>
                            </p:childTnLst>
                          </p:cTn>
                        </p:par>
                        <p:par>
                          <p:cTn id="12" fill="hold">
                            <p:stCondLst>
                              <p:cond delay="1500"/>
                            </p:stCondLst>
                            <p:childTnLst>
                              <p:par>
                                <p:cTn id="13" presetID="22" presetClass="entr" presetSubtype="1"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500"/>
                                        <p:tgtEl>
                                          <p:spTgt spid="5"/>
                                        </p:tgtEl>
                                      </p:cBhvr>
                                    </p:animEffect>
                                  </p:childTnLst>
                                </p:cTn>
                              </p:par>
                            </p:childTnLst>
                          </p:cTn>
                        </p:par>
                        <p:par>
                          <p:cTn id="16" fill="hold">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left)">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P spid="5" grpId="0" bldLvl="0" animBg="1"/>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69862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75000"/>
                </a:schemeClr>
              </a:solidFill>
            </a:endParaRPr>
          </a:p>
        </p:txBody>
      </p:sp>
      <p:sp>
        <p:nvSpPr>
          <p:cNvPr id="3" name="矩形 2"/>
          <p:cNvSpPr/>
          <p:nvPr/>
        </p:nvSpPr>
        <p:spPr>
          <a:xfrm>
            <a:off x="0" y="627542"/>
            <a:ext cx="9144000" cy="72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14"/>
          <p:cNvSpPr txBox="1">
            <a:spLocks noChangeArrowheads="1"/>
          </p:cNvSpPr>
          <p:nvPr/>
        </p:nvSpPr>
        <p:spPr bwMode="auto">
          <a:xfrm>
            <a:off x="611560" y="186194"/>
            <a:ext cx="2304256" cy="368300"/>
          </a:xfrm>
          <a:prstGeom prst="rect">
            <a:avLst/>
          </a:prstGeom>
          <a:noFill/>
          <a:ln w="9525">
            <a:noFill/>
            <a:miter lim="800000"/>
          </a:ln>
        </p:spPr>
        <p:txBody>
          <a:bodyPr wrap="square">
            <a:spAutoFit/>
          </a:bodyPr>
          <a:lstStyle/>
          <a:p>
            <a:pPr lvl="0">
              <a:defRPr/>
            </a:pPr>
            <a:r>
              <a:rPr lang="zh-CN" altLang="en-US" b="1" kern="0" dirty="0">
                <a:solidFill>
                  <a:schemeClr val="bg1"/>
                </a:solidFill>
                <a:latin typeface="微软雅黑" panose="020B0503020204020204" pitchFamily="34" charset="-122"/>
                <a:ea typeface="微软雅黑" panose="020B0503020204020204" pitchFamily="34" charset="-122"/>
              </a:rPr>
              <a:t>问题描述</a:t>
            </a:r>
            <a:endParaRPr lang="zh-CN" altLang="en-US" b="1" kern="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51520" y="163548"/>
            <a:ext cx="288000" cy="28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矩形 6"/>
          <p:cNvSpPr/>
          <p:nvPr/>
        </p:nvSpPr>
        <p:spPr>
          <a:xfrm>
            <a:off x="395560" y="307588"/>
            <a:ext cx="216000" cy="216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9" name="矩形 83"/>
          <p:cNvSpPr>
            <a:spLocks noChangeArrowheads="1"/>
          </p:cNvSpPr>
          <p:nvPr/>
        </p:nvSpPr>
        <p:spPr bwMode="auto">
          <a:xfrm>
            <a:off x="5029030" y="1206889"/>
            <a:ext cx="3645929" cy="3402627"/>
          </a:xfrm>
          <a:prstGeom prst="rect">
            <a:avLst/>
          </a:prstGeom>
          <a:solidFill>
            <a:srgbClr val="F2F2F2"/>
          </a:solidFill>
          <a:ln w="9525" cmpd="sng">
            <a:solidFill>
              <a:schemeClr val="bg1">
                <a:lumMod val="75000"/>
              </a:schemeClr>
            </a:solidFill>
            <a:miter lim="800000"/>
          </a:ln>
        </p:spPr>
        <p:txBody>
          <a:bodyPr lIns="68562" tIns="34281" rIns="68562" bIns="34281"/>
          <a:lstStyle/>
          <a:p>
            <a:endParaRPr lang="zh-CN" altLang="en-US"/>
          </a:p>
        </p:txBody>
      </p:sp>
      <p:sp>
        <p:nvSpPr>
          <p:cNvPr id="30" name="TextBox 84"/>
          <p:cNvSpPr txBox="1">
            <a:spLocks noChangeArrowheads="1"/>
          </p:cNvSpPr>
          <p:nvPr/>
        </p:nvSpPr>
        <p:spPr bwMode="auto">
          <a:xfrm>
            <a:off x="5147945" y="1924050"/>
            <a:ext cx="3306445" cy="172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2" tIns="34281" rIns="68562" bIns="3428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lnSpc>
                <a:spcPct val="150000"/>
              </a:lnSpc>
            </a:pPr>
            <a:r>
              <a:rPr lang="en-US" altLang="zh-CN" sz="1200" b="1"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1200" b="1"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、现有的图依赖关系的描述性约束不充分不完整的问题</a:t>
            </a:r>
            <a:endParaRPr lang="zh-CN" altLang="en-US" sz="1200" b="1"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a:p>
            <a:pPr algn="just">
              <a:lnSpc>
                <a:spcPct val="150000"/>
              </a:lnSpc>
            </a:pPr>
            <a:r>
              <a:rPr lang="en-US" altLang="zh-CN" sz="1200" b="1"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1200" b="1"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、如何扩展图依赖？扩展图依赖后是否会增加推理的难度</a:t>
            </a:r>
            <a:endParaRPr lang="zh-CN" altLang="en-US" sz="1200" b="1"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a:p>
            <a:pPr algn="just">
              <a:lnSpc>
                <a:spcPct val="150000"/>
              </a:lnSpc>
            </a:pPr>
            <a:r>
              <a:rPr lang="en-US" altLang="zh-CN" sz="1200" b="1"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3</a:t>
            </a:r>
            <a:r>
              <a:rPr lang="zh-CN" altLang="en-US" sz="1200" b="1"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、加入边约束后如何定义修复后的子图匹配？</a:t>
            </a:r>
            <a:endParaRPr lang="zh-CN" altLang="en-US" sz="1200" b="1"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a:p>
            <a:pPr algn="just">
              <a:lnSpc>
                <a:spcPct val="150000"/>
              </a:lnSpc>
            </a:pPr>
            <a:r>
              <a:rPr lang="en-US" altLang="zh-CN" sz="1200" b="1"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4</a:t>
            </a:r>
            <a:r>
              <a:rPr lang="zh-CN" altLang="en-US" sz="1200" b="1"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、子图匹配的新问题是否比传统问题更难？</a:t>
            </a:r>
            <a:endParaRPr lang="zh-CN" altLang="en-US" sz="1200" b="1"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1" name="Freeform 12"/>
          <p:cNvSpPr/>
          <p:nvPr/>
        </p:nvSpPr>
        <p:spPr bwMode="auto">
          <a:xfrm>
            <a:off x="4983323" y="1138295"/>
            <a:ext cx="396324" cy="397669"/>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chemeClr val="tx2">
              <a:lumMod val="75000"/>
            </a:schemeClr>
          </a:solidFill>
          <a:ln>
            <a:noFill/>
          </a:ln>
        </p:spPr>
        <p:txBody>
          <a:bodyPr lIns="68562" tIns="34281" rIns="68562" bIns="34281"/>
          <a:lstStyle/>
          <a:p>
            <a:endParaRPr lang="zh-CN" altLang="en-US"/>
          </a:p>
        </p:txBody>
      </p:sp>
      <p:sp>
        <p:nvSpPr>
          <p:cNvPr id="32" name="Freeform 12"/>
          <p:cNvSpPr/>
          <p:nvPr/>
        </p:nvSpPr>
        <p:spPr bwMode="auto">
          <a:xfrm flipH="1" flipV="1">
            <a:off x="8352140" y="4262313"/>
            <a:ext cx="396324" cy="397669"/>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chemeClr val="tx2">
              <a:lumMod val="75000"/>
            </a:schemeClr>
          </a:solidFill>
          <a:ln>
            <a:noFill/>
          </a:ln>
        </p:spPr>
        <p:txBody>
          <a:bodyPr lIns="68562" tIns="34281" rIns="68562" bIns="34281"/>
          <a:lstStyle/>
          <a:p>
            <a:endParaRPr lang="zh-CN" altLang="en-US"/>
          </a:p>
        </p:txBody>
      </p:sp>
      <p:sp>
        <p:nvSpPr>
          <p:cNvPr id="34" name="Text Box 7"/>
          <p:cNvSpPr txBox="1">
            <a:spLocks noChangeArrowheads="1"/>
          </p:cNvSpPr>
          <p:nvPr/>
        </p:nvSpPr>
        <p:spPr bwMode="auto">
          <a:xfrm>
            <a:off x="1043305" y="3940175"/>
            <a:ext cx="2933065" cy="291465"/>
          </a:xfrm>
          <a:prstGeom prst="rect">
            <a:avLst/>
          </a:prstGeom>
          <a:noFill/>
          <a:ln w="9525">
            <a:noFill/>
            <a:miter lim="800000"/>
          </a:ln>
        </p:spPr>
        <p:txBody>
          <a:bodyPr wrap="square" lIns="45720" tIns="22860" rIns="45720" bIns="22860">
            <a:spAutoFit/>
          </a:bodyPr>
          <a:lstStyle/>
          <a:p>
            <a:pPr algn="ctr" defTabSz="1087755" fontAlgn="auto">
              <a:spcBef>
                <a:spcPts val="0"/>
              </a:spcBef>
              <a:spcAft>
                <a:spcPts val="0"/>
              </a:spcAft>
              <a:defRPr/>
            </a:pPr>
            <a:r>
              <a:rPr lang="zh-CN" altLang="en-CA" sz="1600" b="1" spc="-150" dirty="0">
                <a:solidFill>
                  <a:schemeClr val="tx2">
                    <a:lumMod val="75000"/>
                  </a:schemeClr>
                </a:solidFill>
                <a:latin typeface="微软雅黑" panose="020B0503020204020204" pitchFamily="34" charset="-122"/>
                <a:ea typeface="微软雅黑" panose="020B0503020204020204" pitchFamily="34" charset="-122"/>
                <a:cs typeface="Open Sans" pitchFamily="34" charset="0"/>
              </a:rPr>
              <a:t>边缘错误（</a:t>
            </a:r>
            <a:r>
              <a:rPr lang="en-US" altLang="zh-CN" sz="1600" b="1" spc="-150" dirty="0">
                <a:solidFill>
                  <a:schemeClr val="tx2">
                    <a:lumMod val="75000"/>
                  </a:schemeClr>
                </a:solidFill>
                <a:latin typeface="微软雅黑" panose="020B0503020204020204" pitchFamily="34" charset="-122"/>
                <a:ea typeface="微软雅黑" panose="020B0503020204020204" pitchFamily="34" charset="-122"/>
                <a:cs typeface="Open Sans" pitchFamily="34" charset="0"/>
              </a:rPr>
              <a:t>edge errors</a:t>
            </a:r>
            <a:r>
              <a:rPr lang="zh-CN" altLang="en-CA" sz="1600" b="1" spc="-150" dirty="0">
                <a:solidFill>
                  <a:schemeClr val="tx2">
                    <a:lumMod val="75000"/>
                  </a:schemeClr>
                </a:solidFill>
                <a:latin typeface="微软雅黑" panose="020B0503020204020204" pitchFamily="34" charset="-122"/>
                <a:ea typeface="微软雅黑" panose="020B0503020204020204" pitchFamily="34" charset="-122"/>
                <a:cs typeface="Open Sans" pitchFamily="34" charset="0"/>
              </a:rPr>
              <a:t>）的引入</a:t>
            </a:r>
            <a:endParaRPr lang="zh-CN" altLang="en-CA" sz="1600" b="1" spc="-150" dirty="0">
              <a:solidFill>
                <a:schemeClr val="tx2">
                  <a:lumMod val="75000"/>
                </a:schemeClr>
              </a:solidFill>
              <a:latin typeface="微软雅黑" panose="020B0503020204020204" pitchFamily="34" charset="-122"/>
              <a:ea typeface="微软雅黑" panose="020B0503020204020204" pitchFamily="34" charset="-122"/>
              <a:cs typeface="Open Sans" pitchFamily="34" charset="0"/>
            </a:endParaRPr>
          </a:p>
        </p:txBody>
      </p:sp>
      <p:pic>
        <p:nvPicPr>
          <p:cNvPr id="4" name="图片 3"/>
          <p:cNvPicPr>
            <a:picLocks noChangeAspect="1"/>
          </p:cNvPicPr>
          <p:nvPr/>
        </p:nvPicPr>
        <p:blipFill>
          <a:blip r:embed="rId1"/>
          <a:stretch>
            <a:fillRect/>
          </a:stretch>
        </p:blipFill>
        <p:spPr>
          <a:xfrm>
            <a:off x="251460" y="1207135"/>
            <a:ext cx="4696460" cy="25831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out)">
                                      <p:cBhvr>
                                        <p:cTn id="7" dur="500"/>
                                        <p:tgtEl>
                                          <p:spTgt spid="6"/>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ox(out)">
                                      <p:cBhvr>
                                        <p:cTn id="10" dur="500"/>
                                        <p:tgtEl>
                                          <p:spTgt spid="7"/>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childTnLst>
                          </p:cTn>
                        </p:par>
                        <p:par>
                          <p:cTn id="15" fill="hold">
                            <p:stCondLst>
                              <p:cond delay="1000"/>
                            </p:stCondLst>
                            <p:childTnLst>
                              <p:par>
                                <p:cTn id="16" presetID="2" presetClass="entr" presetSubtype="4" fill="hold" grpId="0" nodeType="afterEffect">
                                  <p:stCondLst>
                                    <p:cond delay="0"/>
                                  </p:stCondLst>
                                  <p:childTnLst>
                                    <p:set>
                                      <p:cBhvr>
                                        <p:cTn id="17" dur="1" fill="hold">
                                          <p:stCondLst>
                                            <p:cond delay="0"/>
                                          </p:stCondLst>
                                        </p:cTn>
                                        <p:tgtEl>
                                          <p:spTgt spid="34"/>
                                        </p:tgtEl>
                                        <p:attrNameLst>
                                          <p:attrName>style.visibility</p:attrName>
                                        </p:attrNameLst>
                                      </p:cBhvr>
                                      <p:to>
                                        <p:strVal val="visible"/>
                                      </p:to>
                                    </p:set>
                                    <p:anim calcmode="lin" valueType="num">
                                      <p:cBhvr additive="base">
                                        <p:cTn id="18" dur="250" fill="hold"/>
                                        <p:tgtEl>
                                          <p:spTgt spid="34"/>
                                        </p:tgtEl>
                                        <p:attrNameLst>
                                          <p:attrName>ppt_x</p:attrName>
                                        </p:attrNameLst>
                                      </p:cBhvr>
                                      <p:tavLst>
                                        <p:tav tm="0">
                                          <p:val>
                                            <p:strVal val="#ppt_x"/>
                                          </p:val>
                                        </p:tav>
                                        <p:tav tm="100000">
                                          <p:val>
                                            <p:strVal val="#ppt_x"/>
                                          </p:val>
                                        </p:tav>
                                      </p:tavLst>
                                    </p:anim>
                                    <p:anim calcmode="lin" valueType="num">
                                      <p:cBhvr additive="base">
                                        <p:cTn id="19" dur="250" fill="hold"/>
                                        <p:tgtEl>
                                          <p:spTgt spid="34"/>
                                        </p:tgtEl>
                                        <p:attrNameLst>
                                          <p:attrName>ppt_y</p:attrName>
                                        </p:attrNameLst>
                                      </p:cBhvr>
                                      <p:tavLst>
                                        <p:tav tm="0">
                                          <p:val>
                                            <p:strVal val="1+#ppt_h/2"/>
                                          </p:val>
                                        </p:tav>
                                        <p:tav tm="100000">
                                          <p:val>
                                            <p:strVal val="#ppt_y"/>
                                          </p:val>
                                        </p:tav>
                                      </p:tavLst>
                                    </p:anim>
                                  </p:childTnLst>
                                </p:cTn>
                              </p:par>
                            </p:childTnLst>
                          </p:cTn>
                        </p:par>
                        <p:par>
                          <p:cTn id="20" fill="hold">
                            <p:stCondLst>
                              <p:cond delay="1500"/>
                            </p:stCondLst>
                            <p:childTnLst>
                              <p:par>
                                <p:cTn id="21" presetID="1" presetClass="entr" presetSubtype="0" fill="hold" grpId="0" nodeType="after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par>
                                <p:cTn id="23" presetID="35" presetClass="path" presetSubtype="0" accel="50000" decel="50000" fill="hold" grpId="1" nodeType="withEffect">
                                  <p:stCondLst>
                                    <p:cond delay="0"/>
                                  </p:stCondLst>
                                  <p:childTnLst>
                                    <p:animMotion origin="layout" path="M 2.17538E-6 -2.95097E-6 L 0.16536 0.28539 " pathEditMode="relative" rAng="0" ptsTypes="AA">
                                      <p:cBhvr>
                                        <p:cTn id="24" dur="500" spd="-99900" fill="hold"/>
                                        <p:tgtEl>
                                          <p:spTgt spid="31"/>
                                        </p:tgtEl>
                                        <p:attrNameLst>
                                          <p:attrName>ppt_x</p:attrName>
                                          <p:attrName>ppt_y</p:attrName>
                                        </p:attrNameLst>
                                      </p:cBhvr>
                                      <p:rCtr x="8262" y="14269"/>
                                    </p:animMotion>
                                  </p:childTnLst>
                                </p:cTn>
                              </p:par>
                              <p:par>
                                <p:cTn id="25" presetID="1"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par>
                                <p:cTn id="27" presetID="35" presetClass="path" presetSubtype="0" accel="50000" decel="50000" fill="hold" grpId="1" nodeType="withEffect">
                                  <p:stCondLst>
                                    <p:cond delay="0"/>
                                  </p:stCondLst>
                                  <p:childTnLst>
                                    <p:animMotion origin="layout" path="M 3.64299E-7 3.02498E-6 L -0.15392 -0.26827 " pathEditMode="relative" rAng="0" ptsTypes="AA">
                                      <p:cBhvr>
                                        <p:cTn id="28" dur="500" spd="-99900" fill="hold"/>
                                        <p:tgtEl>
                                          <p:spTgt spid="32"/>
                                        </p:tgtEl>
                                        <p:attrNameLst>
                                          <p:attrName>ppt_x</p:attrName>
                                          <p:attrName>ppt_y</p:attrName>
                                        </p:attrNameLst>
                                      </p:cBhvr>
                                      <p:rCtr x="-7702" y="-13414"/>
                                    </p:animMotion>
                                  </p:childTnLst>
                                </p:cTn>
                              </p:par>
                              <p:par>
                                <p:cTn id="29" presetID="10" presetClass="entr" presetSubtype="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anim calcmode="lin" valueType="num">
                                      <p:cBhvr>
                                        <p:cTn id="31" dur="500" fill="hold"/>
                                        <p:tgtEl>
                                          <p:spTgt spid="29"/>
                                        </p:tgtEl>
                                        <p:attrNameLst>
                                          <p:attrName>ppt_w</p:attrName>
                                        </p:attrNameLst>
                                      </p:cBhvr>
                                      <p:tavLst>
                                        <p:tav tm="0">
                                          <p:val>
                                            <p:fltVal val="0"/>
                                          </p:val>
                                        </p:tav>
                                        <p:tav tm="100000">
                                          <p:val>
                                            <p:strVal val="#ppt_w"/>
                                          </p:val>
                                        </p:tav>
                                      </p:tavLst>
                                    </p:anim>
                                    <p:anim calcmode="lin" valueType="num">
                                      <p:cBhvr>
                                        <p:cTn id="32" dur="500" fill="hold"/>
                                        <p:tgtEl>
                                          <p:spTgt spid="29"/>
                                        </p:tgtEl>
                                        <p:attrNameLst>
                                          <p:attrName>ppt_h</p:attrName>
                                        </p:attrNameLst>
                                      </p:cBhvr>
                                      <p:tavLst>
                                        <p:tav tm="0">
                                          <p:val>
                                            <p:fltVal val="0"/>
                                          </p:val>
                                        </p:tav>
                                        <p:tav tm="100000">
                                          <p:val>
                                            <p:strVal val="#ppt_h"/>
                                          </p:val>
                                        </p:tav>
                                      </p:tavLst>
                                    </p:anim>
                                    <p:animEffect transition="in" filter="fade">
                                      <p:cBhvr>
                                        <p:cTn id="33" dur="500"/>
                                        <p:tgtEl>
                                          <p:spTgt spid="29"/>
                                        </p:tgtEl>
                                      </p:cBhvr>
                                    </p:animEffect>
                                  </p:childTnLst>
                                </p:cTn>
                              </p:par>
                            </p:childTnLst>
                          </p:cTn>
                        </p:par>
                        <p:par>
                          <p:cTn id="34" fill="hold">
                            <p:stCondLst>
                              <p:cond delay="1500"/>
                            </p:stCondLst>
                            <p:childTnLst>
                              <p:par>
                                <p:cTn id="35" presetID="22" presetClass="entr" presetSubtype="1" fill="hold" nodeType="afterEffect">
                                  <p:stCondLst>
                                    <p:cond delay="0"/>
                                  </p:stCondLst>
                                  <p:childTnLst>
                                    <p:set>
                                      <p:cBhvr>
                                        <p:cTn id="36" dur="1" fill="hold">
                                          <p:stCondLst>
                                            <p:cond delay="0"/>
                                          </p:stCondLst>
                                        </p:cTn>
                                        <p:tgtEl>
                                          <p:spTgt spid="30">
                                            <p:txEl>
                                              <p:pRg st="0" end="0"/>
                                            </p:txEl>
                                          </p:spTgt>
                                        </p:tgtEl>
                                        <p:attrNameLst>
                                          <p:attrName>style.visibility</p:attrName>
                                        </p:attrNameLst>
                                      </p:cBhvr>
                                      <p:to>
                                        <p:strVal val="visible"/>
                                      </p:to>
                                    </p:set>
                                    <p:animEffect transition="in" filter="wipe(up)">
                                      <p:cBhvr>
                                        <p:cTn id="37" dur="500"/>
                                        <p:tgtEl>
                                          <p:spTgt spid="30">
                                            <p:txEl>
                                              <p:pRg st="0" end="0"/>
                                            </p:txEl>
                                          </p:spTgt>
                                        </p:tgtEl>
                                      </p:cBhvr>
                                    </p:animEffect>
                                  </p:childTnLst>
                                </p:cTn>
                              </p:par>
                            </p:childTnLst>
                          </p:cTn>
                        </p:par>
                        <p:par>
                          <p:cTn id="38" fill="hold">
                            <p:stCondLst>
                              <p:cond delay="2000"/>
                            </p:stCondLst>
                            <p:childTnLst>
                              <p:par>
                                <p:cTn id="39" presetID="22" presetClass="entr" presetSubtype="1" fill="hold" nodeType="afterEffect">
                                  <p:stCondLst>
                                    <p:cond delay="0"/>
                                  </p:stCondLst>
                                  <p:childTnLst>
                                    <p:set>
                                      <p:cBhvr>
                                        <p:cTn id="40" dur="1" fill="hold">
                                          <p:stCondLst>
                                            <p:cond delay="0"/>
                                          </p:stCondLst>
                                        </p:cTn>
                                        <p:tgtEl>
                                          <p:spTgt spid="30">
                                            <p:txEl>
                                              <p:pRg st="1" end="1"/>
                                            </p:txEl>
                                          </p:spTgt>
                                        </p:tgtEl>
                                        <p:attrNameLst>
                                          <p:attrName>style.visibility</p:attrName>
                                        </p:attrNameLst>
                                      </p:cBhvr>
                                      <p:to>
                                        <p:strVal val="visible"/>
                                      </p:to>
                                    </p:set>
                                    <p:animEffect transition="in" filter="wipe(up)">
                                      <p:cBhvr>
                                        <p:cTn id="41" dur="500"/>
                                        <p:tgtEl>
                                          <p:spTgt spid="30">
                                            <p:txEl>
                                              <p:pRg st="1" end="1"/>
                                            </p:txEl>
                                          </p:spTgt>
                                        </p:tgtEl>
                                      </p:cBhvr>
                                    </p:animEffect>
                                  </p:childTnLst>
                                </p:cTn>
                              </p:par>
                            </p:childTnLst>
                          </p:cTn>
                        </p:par>
                        <p:par>
                          <p:cTn id="42" fill="hold">
                            <p:stCondLst>
                              <p:cond delay="2500"/>
                            </p:stCondLst>
                            <p:childTnLst>
                              <p:par>
                                <p:cTn id="43" presetID="22" presetClass="entr" presetSubtype="1" fill="hold" nodeType="afterEffect">
                                  <p:stCondLst>
                                    <p:cond delay="0"/>
                                  </p:stCondLst>
                                  <p:childTnLst>
                                    <p:set>
                                      <p:cBhvr>
                                        <p:cTn id="44" dur="1" fill="hold">
                                          <p:stCondLst>
                                            <p:cond delay="0"/>
                                          </p:stCondLst>
                                        </p:cTn>
                                        <p:tgtEl>
                                          <p:spTgt spid="30">
                                            <p:txEl>
                                              <p:pRg st="2" end="2"/>
                                            </p:txEl>
                                          </p:spTgt>
                                        </p:tgtEl>
                                        <p:attrNameLst>
                                          <p:attrName>style.visibility</p:attrName>
                                        </p:attrNameLst>
                                      </p:cBhvr>
                                      <p:to>
                                        <p:strVal val="visible"/>
                                      </p:to>
                                    </p:set>
                                    <p:animEffect transition="in" filter="wipe(up)">
                                      <p:cBhvr>
                                        <p:cTn id="45" dur="500"/>
                                        <p:tgtEl>
                                          <p:spTgt spid="30">
                                            <p:txEl>
                                              <p:pRg st="2" end="2"/>
                                            </p:txEl>
                                          </p:spTgt>
                                        </p:tgtEl>
                                      </p:cBhvr>
                                    </p:animEffect>
                                  </p:childTnLst>
                                </p:cTn>
                              </p:par>
                            </p:childTnLst>
                          </p:cTn>
                        </p:par>
                        <p:par>
                          <p:cTn id="46" fill="hold">
                            <p:stCondLst>
                              <p:cond delay="3000"/>
                            </p:stCondLst>
                            <p:childTnLst>
                              <p:par>
                                <p:cTn id="47" presetID="22" presetClass="entr" presetSubtype="1" fill="hold" nodeType="afterEffect">
                                  <p:stCondLst>
                                    <p:cond delay="0"/>
                                  </p:stCondLst>
                                  <p:childTnLst>
                                    <p:set>
                                      <p:cBhvr>
                                        <p:cTn id="48" dur="1" fill="hold">
                                          <p:stCondLst>
                                            <p:cond delay="0"/>
                                          </p:stCondLst>
                                        </p:cTn>
                                        <p:tgtEl>
                                          <p:spTgt spid="30">
                                            <p:txEl>
                                              <p:pRg st="3" end="3"/>
                                            </p:txEl>
                                          </p:spTgt>
                                        </p:tgtEl>
                                        <p:attrNameLst>
                                          <p:attrName>style.visibility</p:attrName>
                                        </p:attrNameLst>
                                      </p:cBhvr>
                                      <p:to>
                                        <p:strVal val="visible"/>
                                      </p:to>
                                    </p:set>
                                    <p:animEffect transition="in" filter="wipe(up)">
                                      <p:cBhvr>
                                        <p:cTn id="49" dur="500"/>
                                        <p:tgtEl>
                                          <p:spTgt spid="3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29" grpId="0" animBg="1" autoUpdateAnimBg="0"/>
      <p:bldP spid="31" grpId="0" animBg="1"/>
      <p:bldP spid="31" grpId="1" animBg="1"/>
      <p:bldP spid="32" grpId="0" animBg="1"/>
      <p:bldP spid="32" grpId="1" animBg="1"/>
      <p:bldP spid="3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69862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75000"/>
                </a:schemeClr>
              </a:solidFill>
            </a:endParaRPr>
          </a:p>
        </p:txBody>
      </p:sp>
      <p:sp>
        <p:nvSpPr>
          <p:cNvPr id="3" name="矩形 2"/>
          <p:cNvSpPr/>
          <p:nvPr/>
        </p:nvSpPr>
        <p:spPr>
          <a:xfrm>
            <a:off x="0" y="627542"/>
            <a:ext cx="9144000" cy="72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14"/>
          <p:cNvSpPr txBox="1">
            <a:spLocks noChangeArrowheads="1"/>
          </p:cNvSpPr>
          <p:nvPr/>
        </p:nvSpPr>
        <p:spPr bwMode="auto">
          <a:xfrm>
            <a:off x="611560" y="186194"/>
            <a:ext cx="2304256" cy="368300"/>
          </a:xfrm>
          <a:prstGeom prst="rect">
            <a:avLst/>
          </a:prstGeom>
          <a:noFill/>
          <a:ln w="9525">
            <a:noFill/>
            <a:miter lim="800000"/>
          </a:ln>
        </p:spPr>
        <p:txBody>
          <a:bodyPr wrap="square">
            <a:spAutoFit/>
          </a:bodyPr>
          <a:lstStyle/>
          <a:p>
            <a:pPr lvl="0">
              <a:defRPr/>
            </a:pPr>
            <a:r>
              <a:rPr lang="zh-CN" altLang="en-US" b="1" kern="0" dirty="0">
                <a:solidFill>
                  <a:schemeClr val="bg1"/>
                </a:solidFill>
                <a:latin typeface="微软雅黑" panose="020B0503020204020204" pitchFamily="34" charset="-122"/>
                <a:ea typeface="微软雅黑" panose="020B0503020204020204" pitchFamily="34" charset="-122"/>
              </a:rPr>
              <a:t>重要概念定义</a:t>
            </a:r>
            <a:endParaRPr lang="zh-CN" altLang="en-US" b="1" kern="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51520" y="163548"/>
            <a:ext cx="288000" cy="28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矩形 6"/>
          <p:cNvSpPr/>
          <p:nvPr/>
        </p:nvSpPr>
        <p:spPr>
          <a:xfrm>
            <a:off x="395560" y="307588"/>
            <a:ext cx="216000" cy="216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8" name="直接连接符 7"/>
          <p:cNvCxnSpPr/>
          <p:nvPr/>
        </p:nvCxnSpPr>
        <p:spPr>
          <a:xfrm>
            <a:off x="4499992" y="1203598"/>
            <a:ext cx="0" cy="33843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文本框 81"/>
          <p:cNvSpPr txBox="1">
            <a:spLocks noChangeArrowheads="1"/>
          </p:cNvSpPr>
          <p:nvPr/>
        </p:nvSpPr>
        <p:spPr bwMode="auto">
          <a:xfrm>
            <a:off x="1336040" y="1176655"/>
            <a:ext cx="3282950" cy="847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Aft>
                <a:spcPts val="600"/>
              </a:spcAft>
            </a:pPr>
            <a:r>
              <a:rPr lang="en-US" altLang="zh-CN" sz="1400" b="1" dirty="0">
                <a:solidFill>
                  <a:schemeClr val="tx2">
                    <a:lumMod val="75000"/>
                  </a:schemeClr>
                </a:solidFill>
                <a:latin typeface="微软雅黑" panose="020B0503020204020204" pitchFamily="34" charset="-122"/>
                <a:ea typeface="微软雅黑" panose="020B0503020204020204" pitchFamily="34" charset="-122"/>
              </a:rPr>
              <a:t>conditional graph  dependencies (CGDs)</a:t>
            </a:r>
            <a:endParaRPr lang="en-US" altLang="zh-CN" sz="1000" b="1" dirty="0">
              <a:solidFill>
                <a:schemeClr val="tx2">
                  <a:lumMod val="75000"/>
                </a:schemeClr>
              </a:solidFill>
              <a:latin typeface="微软雅黑" panose="020B0503020204020204" pitchFamily="34" charset="-122"/>
              <a:ea typeface="微软雅黑" panose="020B0503020204020204" pitchFamily="34" charset="-122"/>
            </a:endParaRPr>
          </a:p>
          <a:p>
            <a:pPr>
              <a:lnSpc>
                <a:spcPct val="120000"/>
              </a:lnSpc>
            </a:pPr>
            <a:r>
              <a:rPr lang="zh-CN" altLang="en-US" sz="1400" dirty="0">
                <a:solidFill>
                  <a:srgbClr val="777777"/>
                </a:solidFill>
                <a:latin typeface="微软雅黑" panose="020B0503020204020204" pitchFamily="34" charset="-122"/>
                <a:ea typeface="微软雅黑" panose="020B0503020204020204" pitchFamily="34" charset="-122"/>
              </a:rPr>
              <a:t>对查询结果的约束</a:t>
            </a:r>
            <a:r>
              <a:rPr lang="en-US" altLang="zh-CN" sz="1400" dirty="0">
                <a:solidFill>
                  <a:srgbClr val="777777"/>
                </a:solidFill>
                <a:latin typeface="微软雅黑" panose="020B0503020204020204" pitchFamily="34" charset="-122"/>
                <a:ea typeface="微软雅黑" panose="020B0503020204020204" pitchFamily="34" charset="-122"/>
              </a:rPr>
              <a:t>&amp;&amp;</a:t>
            </a:r>
            <a:r>
              <a:rPr lang="zh-CN" altLang="en-US" sz="1400" dirty="0">
                <a:solidFill>
                  <a:srgbClr val="777777"/>
                </a:solidFill>
                <a:latin typeface="微软雅黑" panose="020B0503020204020204" pitchFamily="34" charset="-122"/>
                <a:ea typeface="微软雅黑" panose="020B0503020204020204" pitchFamily="34" charset="-122"/>
              </a:rPr>
              <a:t>一种对于子集同构的模式定义</a:t>
            </a:r>
            <a:endParaRPr lang="zh-CN" altLang="en-US" sz="1400" dirty="0">
              <a:solidFill>
                <a:srgbClr val="777777"/>
              </a:solidFill>
              <a:latin typeface="微软雅黑" panose="020B0503020204020204" pitchFamily="34" charset="-122"/>
              <a:ea typeface="微软雅黑" panose="020B0503020204020204" pitchFamily="34" charset="-122"/>
            </a:endParaRPr>
          </a:p>
        </p:txBody>
      </p:sp>
      <p:sp>
        <p:nvSpPr>
          <p:cNvPr id="10" name="文本框 81"/>
          <p:cNvSpPr txBox="1">
            <a:spLocks noChangeArrowheads="1"/>
          </p:cNvSpPr>
          <p:nvPr/>
        </p:nvSpPr>
        <p:spPr bwMode="auto">
          <a:xfrm>
            <a:off x="1336040" y="3706495"/>
            <a:ext cx="3028315" cy="881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Aft>
                <a:spcPts val="600"/>
              </a:spcAft>
            </a:pPr>
            <a:r>
              <a:rPr lang="en-US" altLang="zh-CN" sz="1400" b="1" dirty="0">
                <a:solidFill>
                  <a:schemeClr val="tx2">
                    <a:lumMod val="75000"/>
                  </a:schemeClr>
                </a:solidFill>
                <a:latin typeface="微软雅黑" panose="020B0503020204020204" pitchFamily="34" charset="-122"/>
                <a:ea typeface="微软雅黑" panose="020B0503020204020204" pitchFamily="34" charset="-122"/>
                <a:sym typeface="+mn-ea"/>
              </a:rPr>
              <a:t>pattern&amp;&amp;pattern matching</a:t>
            </a:r>
            <a:endParaRPr lang="en-US" altLang="zh-CN" sz="1400" b="1" dirty="0">
              <a:solidFill>
                <a:schemeClr val="tx2">
                  <a:lumMod val="75000"/>
                </a:schemeClr>
              </a:solidFill>
              <a:latin typeface="微软雅黑" panose="020B0503020204020204" pitchFamily="34" charset="-122"/>
              <a:ea typeface="微软雅黑" panose="020B0503020204020204" pitchFamily="34" charset="-122"/>
            </a:endParaRPr>
          </a:p>
          <a:p>
            <a:pPr>
              <a:lnSpc>
                <a:spcPct val="120000"/>
              </a:lnSpc>
            </a:pPr>
            <a:r>
              <a:rPr lang="zh-CN" altLang="en-US" sz="1400" dirty="0">
                <a:solidFill>
                  <a:srgbClr val="777777"/>
                </a:solidFill>
                <a:latin typeface="微软雅黑" panose="020B0503020204020204" pitchFamily="34" charset="-122"/>
                <a:ea typeface="微软雅黑" panose="020B0503020204020204" pitchFamily="34" charset="-122"/>
              </a:rPr>
              <a:t>选取一定的关系集合</a:t>
            </a:r>
            <a:r>
              <a:rPr lang="en-US" altLang="zh-CN" sz="1400" dirty="0">
                <a:solidFill>
                  <a:srgbClr val="777777"/>
                </a:solidFill>
                <a:latin typeface="微软雅黑" panose="020B0503020204020204" pitchFamily="34" charset="-122"/>
                <a:ea typeface="微软雅黑" panose="020B0503020204020204" pitchFamily="34" charset="-122"/>
              </a:rPr>
              <a:t>&amp;&amp;</a:t>
            </a:r>
            <a:r>
              <a:rPr lang="zh-CN" altLang="en-US" sz="1400" dirty="0">
                <a:solidFill>
                  <a:srgbClr val="777777"/>
                </a:solidFill>
                <a:latin typeface="微软雅黑" panose="020B0503020204020204" pitchFamily="34" charset="-122"/>
                <a:ea typeface="微软雅黑" panose="020B0503020204020204" pitchFamily="34" charset="-122"/>
              </a:rPr>
              <a:t>找到图中与之匹配的子图</a:t>
            </a:r>
            <a:endParaRPr lang="zh-CN" altLang="en-US" sz="1400" dirty="0">
              <a:solidFill>
                <a:srgbClr val="777777"/>
              </a:solidFill>
              <a:latin typeface="微软雅黑" panose="020B0503020204020204" pitchFamily="34" charset="-122"/>
              <a:ea typeface="微软雅黑" panose="020B0503020204020204" pitchFamily="34" charset="-122"/>
            </a:endParaRPr>
          </a:p>
        </p:txBody>
      </p:sp>
      <p:sp>
        <p:nvSpPr>
          <p:cNvPr id="11" name="文本框 81"/>
          <p:cNvSpPr txBox="1">
            <a:spLocks noChangeArrowheads="1"/>
          </p:cNvSpPr>
          <p:nvPr/>
        </p:nvSpPr>
        <p:spPr bwMode="auto">
          <a:xfrm>
            <a:off x="1404665" y="2613787"/>
            <a:ext cx="2592288" cy="881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l">
              <a:lnSpc>
                <a:spcPct val="100000"/>
              </a:lnSpc>
              <a:spcAft>
                <a:spcPts val="600"/>
              </a:spcAft>
              <a:buClrTx/>
              <a:buSzTx/>
              <a:buFontTx/>
            </a:pPr>
            <a:r>
              <a:rPr lang="en-US" altLang="zh-CN" sz="1400" b="1" dirty="0">
                <a:solidFill>
                  <a:schemeClr val="tx2">
                    <a:lumMod val="75000"/>
                  </a:schemeClr>
                </a:solidFill>
                <a:latin typeface="微软雅黑" panose="020B0503020204020204" pitchFamily="34" charset="-122"/>
                <a:ea typeface="微软雅黑" panose="020B0503020204020204" pitchFamily="34" charset="-122"/>
              </a:rPr>
              <a:t>graph</a:t>
            </a:r>
            <a:endParaRPr lang="en-US" altLang="zh-CN" sz="1400" b="1" dirty="0">
              <a:solidFill>
                <a:schemeClr val="tx2">
                  <a:lumMod val="75000"/>
                </a:schemeClr>
              </a:solidFill>
              <a:latin typeface="微软雅黑" panose="020B0503020204020204" pitchFamily="34" charset="-122"/>
              <a:ea typeface="微软雅黑" panose="020B0503020204020204" pitchFamily="34" charset="-122"/>
            </a:endParaRPr>
          </a:p>
          <a:p>
            <a:pPr>
              <a:lnSpc>
                <a:spcPct val="120000"/>
              </a:lnSpc>
            </a:pPr>
            <a:r>
              <a:rPr lang="zh-CN" altLang="en-US" sz="1400" dirty="0">
                <a:solidFill>
                  <a:srgbClr val="777777"/>
                </a:solidFill>
                <a:latin typeface="微软雅黑" panose="020B0503020204020204" pitchFamily="34" charset="-122"/>
                <a:ea typeface="微软雅黑" panose="020B0503020204020204" pitchFamily="34" charset="-122"/>
              </a:rPr>
              <a:t>节点集、边集、标签映射、和属性集合</a:t>
            </a:r>
            <a:endParaRPr lang="zh-CN" altLang="en-US" sz="1400" dirty="0">
              <a:solidFill>
                <a:srgbClr val="777777"/>
              </a:solidFill>
              <a:latin typeface="微软雅黑" panose="020B0503020204020204" pitchFamily="34" charset="-122"/>
              <a:ea typeface="微软雅黑" panose="020B0503020204020204" pitchFamily="34" charset="-122"/>
            </a:endParaRPr>
          </a:p>
        </p:txBody>
      </p:sp>
      <p:sp>
        <p:nvSpPr>
          <p:cNvPr id="12" name="文本框 81"/>
          <p:cNvSpPr txBox="1">
            <a:spLocks noChangeArrowheads="1"/>
          </p:cNvSpPr>
          <p:nvPr/>
        </p:nvSpPr>
        <p:spPr bwMode="auto">
          <a:xfrm>
            <a:off x="5619012" y="1167594"/>
            <a:ext cx="2625396" cy="100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Aft>
                <a:spcPts val="600"/>
              </a:spcAft>
            </a:pPr>
            <a:r>
              <a:rPr lang="en-US" altLang="zh-CN" sz="1400" b="1" dirty="0">
                <a:solidFill>
                  <a:schemeClr val="tx2">
                    <a:lumMod val="75000"/>
                  </a:schemeClr>
                </a:solidFill>
                <a:latin typeface="微软雅黑" panose="020B0503020204020204" pitchFamily="34" charset="-122"/>
                <a:ea typeface="微软雅黑" panose="020B0503020204020204" pitchFamily="34" charset="-122"/>
              </a:rPr>
              <a:t>graph repair</a:t>
            </a:r>
            <a:endParaRPr lang="en-US" altLang="zh-CN" sz="1400" b="1" dirty="0">
              <a:solidFill>
                <a:schemeClr val="tx2">
                  <a:lumMod val="75000"/>
                </a:schemeClr>
              </a:solidFill>
              <a:latin typeface="微软雅黑" panose="020B0503020204020204" pitchFamily="34" charset="-122"/>
              <a:ea typeface="微软雅黑" panose="020B0503020204020204" pitchFamily="34" charset="-122"/>
            </a:endParaRPr>
          </a:p>
          <a:p>
            <a:pPr>
              <a:lnSpc>
                <a:spcPct val="120000"/>
              </a:lnSpc>
            </a:pPr>
            <a:r>
              <a:rPr lang="zh-CN" altLang="en-US" sz="1400" dirty="0">
                <a:solidFill>
                  <a:srgbClr val="777777"/>
                </a:solidFill>
                <a:latin typeface="微软雅黑" panose="020B0503020204020204" pitchFamily="34" charset="-122"/>
                <a:ea typeface="微软雅黑" panose="020B0503020204020204" pitchFamily="34" charset="-122"/>
              </a:rPr>
              <a:t>通过对节点、边和节点属性的插入和删除完成对图的修复</a:t>
            </a:r>
            <a:endParaRPr lang="zh-CN" altLang="en-US" sz="1400" dirty="0">
              <a:solidFill>
                <a:srgbClr val="777777"/>
              </a:solidFill>
              <a:latin typeface="微软雅黑" panose="020B0503020204020204" pitchFamily="34" charset="-122"/>
              <a:ea typeface="微软雅黑" panose="020B0503020204020204" pitchFamily="34" charset="-122"/>
            </a:endParaRPr>
          </a:p>
        </p:txBody>
      </p:sp>
      <p:sp>
        <p:nvSpPr>
          <p:cNvPr id="13" name="文本框 81"/>
          <p:cNvSpPr txBox="1">
            <a:spLocks noChangeArrowheads="1"/>
          </p:cNvSpPr>
          <p:nvPr/>
        </p:nvSpPr>
        <p:spPr bwMode="auto">
          <a:xfrm>
            <a:off x="5619115" y="2482850"/>
            <a:ext cx="294513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Aft>
                <a:spcPts val="600"/>
              </a:spcAft>
            </a:pPr>
            <a:r>
              <a:rPr lang="en-US" altLang="zh-CN" sz="1400" b="1" dirty="0">
                <a:solidFill>
                  <a:schemeClr val="tx2">
                    <a:lumMod val="75000"/>
                  </a:schemeClr>
                </a:solidFill>
                <a:latin typeface="微软雅黑" panose="020B0503020204020204" pitchFamily="34" charset="-122"/>
                <a:ea typeface="微软雅黑" panose="020B0503020204020204" pitchFamily="34" charset="-122"/>
              </a:rPr>
              <a:t>consistent answer</a:t>
            </a:r>
            <a:endParaRPr lang="en-US" altLang="zh-CN" sz="1400" b="1" dirty="0">
              <a:solidFill>
                <a:schemeClr val="tx2">
                  <a:lumMod val="75000"/>
                </a:schemeClr>
              </a:solidFill>
              <a:latin typeface="微软雅黑" panose="020B0503020204020204" pitchFamily="34" charset="-122"/>
              <a:ea typeface="微软雅黑" panose="020B0503020204020204" pitchFamily="34" charset="-122"/>
            </a:endParaRPr>
          </a:p>
          <a:p>
            <a:pPr>
              <a:lnSpc>
                <a:spcPct val="120000"/>
              </a:lnSpc>
            </a:pPr>
            <a:r>
              <a:rPr lang="zh-CN" altLang="en-US" sz="1400" dirty="0">
                <a:solidFill>
                  <a:srgbClr val="777777"/>
                </a:solidFill>
                <a:latin typeface="微软雅黑" panose="020B0503020204020204" pitchFamily="34" charset="-122"/>
                <a:ea typeface="微软雅黑" panose="020B0503020204020204" pitchFamily="34" charset="-122"/>
              </a:rPr>
              <a:t>对原始图的每次修复的模式匹配评估的匹配，即每次修复中匹配集的交集结果</a:t>
            </a:r>
            <a:endParaRPr lang="zh-CN" altLang="en-US" sz="1400" dirty="0">
              <a:solidFill>
                <a:srgbClr val="777777"/>
              </a:solidFill>
              <a:latin typeface="微软雅黑" panose="020B0503020204020204" pitchFamily="34" charset="-122"/>
              <a:ea typeface="微软雅黑" panose="020B0503020204020204" pitchFamily="34" charset="-122"/>
            </a:endParaRPr>
          </a:p>
        </p:txBody>
      </p:sp>
      <p:sp>
        <p:nvSpPr>
          <p:cNvPr id="14" name="文本框 81"/>
          <p:cNvSpPr txBox="1">
            <a:spLocks noChangeArrowheads="1"/>
          </p:cNvSpPr>
          <p:nvPr/>
        </p:nvSpPr>
        <p:spPr bwMode="auto">
          <a:xfrm>
            <a:off x="5619115" y="3725545"/>
            <a:ext cx="446849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Aft>
                <a:spcPts val="600"/>
              </a:spcAft>
            </a:pPr>
            <a:r>
              <a:rPr lang="zh-CN" altLang="en-US" sz="1400" b="1" dirty="0">
                <a:solidFill>
                  <a:schemeClr val="tx2">
                    <a:lumMod val="75000"/>
                  </a:schemeClr>
                </a:solidFill>
                <a:latin typeface="微软雅黑" panose="020B0503020204020204" pitchFamily="34" charset="-122"/>
                <a:ea typeface="微软雅黑" panose="020B0503020204020204" pitchFamily="34" charset="-122"/>
              </a:rPr>
              <a:t>consistent subgraph matching（</a:t>
            </a:r>
            <a:r>
              <a:rPr lang="en-US" altLang="zh-CN" sz="1400" b="1" dirty="0">
                <a:solidFill>
                  <a:schemeClr val="tx2">
                    <a:lumMod val="75000"/>
                  </a:schemeClr>
                </a:solidFill>
                <a:latin typeface="微软雅黑" panose="020B0503020204020204" pitchFamily="34" charset="-122"/>
                <a:ea typeface="微软雅黑" panose="020B0503020204020204" pitchFamily="34" charset="-122"/>
              </a:rPr>
              <a:t>csm</a:t>
            </a:r>
            <a:r>
              <a:rPr lang="zh-CN" altLang="en-US" sz="1400" b="1" dirty="0">
                <a:solidFill>
                  <a:schemeClr val="tx2">
                    <a:lumMod val="75000"/>
                  </a:schemeClr>
                </a:solidFill>
                <a:latin typeface="微软雅黑" panose="020B0503020204020204" pitchFamily="34" charset="-122"/>
                <a:ea typeface="微软雅黑" panose="020B0503020204020204" pitchFamily="34" charset="-122"/>
              </a:rPr>
              <a:t>）</a:t>
            </a:r>
            <a:endParaRPr lang="en-US" altLang="zh-CN" sz="1400" b="1" dirty="0">
              <a:solidFill>
                <a:schemeClr val="tx2">
                  <a:lumMod val="75000"/>
                </a:schemeClr>
              </a:solidFill>
              <a:latin typeface="微软雅黑" panose="020B0503020204020204" pitchFamily="34" charset="-122"/>
              <a:ea typeface="微软雅黑" panose="020B0503020204020204" pitchFamily="34" charset="-122"/>
            </a:endParaRPr>
          </a:p>
          <a:p>
            <a:pPr>
              <a:lnSpc>
                <a:spcPct val="120000"/>
              </a:lnSpc>
            </a:pPr>
            <a:r>
              <a:rPr lang="zh-CN" altLang="en-US" sz="1400" dirty="0">
                <a:solidFill>
                  <a:srgbClr val="777777"/>
                </a:solidFill>
                <a:latin typeface="微软雅黑" panose="020B0503020204020204" pitchFamily="34" charset="-122"/>
                <a:ea typeface="微软雅黑" panose="020B0503020204020204" pitchFamily="34" charset="-122"/>
              </a:rPr>
              <a:t>计算子图匹配的一致答案</a:t>
            </a:r>
            <a:endParaRPr lang="zh-CN" altLang="en-US" sz="1400" dirty="0">
              <a:solidFill>
                <a:srgbClr val="777777"/>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635906" y="1311610"/>
            <a:ext cx="576064" cy="576064"/>
            <a:chOff x="635906" y="1669368"/>
            <a:chExt cx="576064" cy="576064"/>
          </a:xfrm>
        </p:grpSpPr>
        <p:sp>
          <p:nvSpPr>
            <p:cNvPr id="16" name="椭圆 15"/>
            <p:cNvSpPr/>
            <p:nvPr/>
          </p:nvSpPr>
          <p:spPr>
            <a:xfrm>
              <a:off x="635906" y="1669368"/>
              <a:ext cx="576064" cy="576064"/>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矩形 16"/>
            <p:cNvSpPr/>
            <p:nvPr/>
          </p:nvSpPr>
          <p:spPr>
            <a:xfrm>
              <a:off x="694527" y="1772734"/>
              <a:ext cx="396262" cy="369332"/>
            </a:xfrm>
            <a:prstGeom prst="rect">
              <a:avLst/>
            </a:prstGeom>
          </p:spPr>
          <p:txBody>
            <a:bodyPr wrap="none">
              <a:spAutoFit/>
            </a:bodyPr>
            <a:lstStyle/>
            <a:p>
              <a:pPr algn="ctr">
                <a:defRPr/>
              </a:pPr>
              <a:r>
                <a:rPr lang="en-US" altLang="zh-CN" dirty="0">
                  <a:solidFill>
                    <a:srgbClr val="FFFFFF"/>
                  </a:solidFill>
                  <a:latin typeface="Impact" panose="020B0806030902050204" pitchFamily="34" charset="0"/>
                  <a:ea typeface="Arial Unicode MS" panose="020B0604020202020204" pitchFamily="34" charset="-122"/>
                  <a:cs typeface="Arial Unicode MS" panose="020B0604020202020204" pitchFamily="34" charset="-122"/>
                </a:rPr>
                <a:t>01</a:t>
              </a:r>
              <a:endParaRPr lang="zh-CN" altLang="en-US" dirty="0">
                <a:solidFill>
                  <a:srgbClr val="FFFFFF"/>
                </a:solidFill>
                <a:latin typeface="Impact" panose="020B0806030902050204" pitchFamily="34" charset="0"/>
                <a:ea typeface="Arial Unicode MS" panose="020B0604020202020204" pitchFamily="34" charset="-122"/>
                <a:cs typeface="Arial Unicode MS" panose="020B0604020202020204" pitchFamily="34" charset="-122"/>
              </a:endParaRPr>
            </a:p>
          </p:txBody>
        </p:sp>
      </p:grpSp>
      <p:grpSp>
        <p:nvGrpSpPr>
          <p:cNvPr id="18" name="组合 17"/>
          <p:cNvGrpSpPr/>
          <p:nvPr/>
        </p:nvGrpSpPr>
        <p:grpSpPr>
          <a:xfrm>
            <a:off x="635906" y="2607754"/>
            <a:ext cx="576064" cy="576064"/>
            <a:chOff x="635906" y="2965512"/>
            <a:chExt cx="576064" cy="576064"/>
          </a:xfrm>
        </p:grpSpPr>
        <p:sp>
          <p:nvSpPr>
            <p:cNvPr id="19" name="椭圆 18"/>
            <p:cNvSpPr/>
            <p:nvPr/>
          </p:nvSpPr>
          <p:spPr>
            <a:xfrm>
              <a:off x="635906" y="2965512"/>
              <a:ext cx="576064" cy="576064"/>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矩形 19"/>
            <p:cNvSpPr/>
            <p:nvPr/>
          </p:nvSpPr>
          <p:spPr>
            <a:xfrm>
              <a:off x="712181" y="3068878"/>
              <a:ext cx="423514" cy="369332"/>
            </a:xfrm>
            <a:prstGeom prst="rect">
              <a:avLst/>
            </a:prstGeom>
          </p:spPr>
          <p:txBody>
            <a:bodyPr wrap="none">
              <a:spAutoFit/>
            </a:bodyPr>
            <a:lstStyle/>
            <a:p>
              <a:pPr algn="ctr">
                <a:defRPr/>
              </a:pPr>
              <a:r>
                <a:rPr lang="en-US" altLang="zh-CN" dirty="0">
                  <a:solidFill>
                    <a:srgbClr val="FFFFFF"/>
                  </a:solidFill>
                  <a:latin typeface="Impact" panose="020B0806030902050204" pitchFamily="34" charset="0"/>
                  <a:ea typeface="Arial Unicode MS" panose="020B0604020202020204" pitchFamily="34" charset="-122"/>
                  <a:cs typeface="Arial Unicode MS" panose="020B0604020202020204" pitchFamily="34" charset="-122"/>
                </a:rPr>
                <a:t>02</a:t>
              </a:r>
              <a:endParaRPr lang="zh-CN" altLang="en-US" dirty="0">
                <a:solidFill>
                  <a:srgbClr val="FFFFFF"/>
                </a:solidFill>
                <a:latin typeface="Impact" panose="020B0806030902050204" pitchFamily="34" charset="0"/>
                <a:ea typeface="Arial Unicode MS" panose="020B0604020202020204" pitchFamily="34" charset="-122"/>
                <a:cs typeface="Arial Unicode MS" panose="020B0604020202020204" pitchFamily="34" charset="-122"/>
              </a:endParaRPr>
            </a:p>
          </p:txBody>
        </p:sp>
      </p:grpSp>
      <p:grpSp>
        <p:nvGrpSpPr>
          <p:cNvPr id="21" name="组合 20"/>
          <p:cNvGrpSpPr/>
          <p:nvPr/>
        </p:nvGrpSpPr>
        <p:grpSpPr>
          <a:xfrm>
            <a:off x="635906" y="3903898"/>
            <a:ext cx="576064" cy="576064"/>
            <a:chOff x="635906" y="4261656"/>
            <a:chExt cx="576064" cy="576064"/>
          </a:xfrm>
        </p:grpSpPr>
        <p:sp>
          <p:nvSpPr>
            <p:cNvPr id="22" name="椭圆 21"/>
            <p:cNvSpPr/>
            <p:nvPr/>
          </p:nvSpPr>
          <p:spPr>
            <a:xfrm>
              <a:off x="635906" y="4261656"/>
              <a:ext cx="576064" cy="576064"/>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708975" y="4365022"/>
              <a:ext cx="429926" cy="369332"/>
            </a:xfrm>
            <a:prstGeom prst="rect">
              <a:avLst/>
            </a:prstGeom>
          </p:spPr>
          <p:txBody>
            <a:bodyPr wrap="none">
              <a:spAutoFit/>
            </a:bodyPr>
            <a:lstStyle/>
            <a:p>
              <a:pPr algn="ctr">
                <a:defRPr/>
              </a:pPr>
              <a:r>
                <a:rPr lang="en-US" altLang="zh-CN" dirty="0">
                  <a:solidFill>
                    <a:srgbClr val="FFFFFF"/>
                  </a:solidFill>
                  <a:latin typeface="Impact" panose="020B0806030902050204" pitchFamily="34" charset="0"/>
                  <a:ea typeface="Arial Unicode MS" panose="020B0604020202020204" pitchFamily="34" charset="-122"/>
                  <a:cs typeface="Arial Unicode MS" panose="020B0604020202020204" pitchFamily="34" charset="-122"/>
                </a:rPr>
                <a:t>03</a:t>
              </a:r>
              <a:endParaRPr lang="zh-CN" altLang="en-US" dirty="0">
                <a:solidFill>
                  <a:srgbClr val="FFFFFF"/>
                </a:solidFill>
                <a:latin typeface="Impact" panose="020B0806030902050204" pitchFamily="34" charset="0"/>
                <a:ea typeface="Arial Unicode MS" panose="020B0604020202020204" pitchFamily="34" charset="-122"/>
                <a:cs typeface="Arial Unicode MS" panose="020B0604020202020204" pitchFamily="34" charset="-122"/>
              </a:endParaRPr>
            </a:p>
          </p:txBody>
        </p:sp>
      </p:grpSp>
      <p:grpSp>
        <p:nvGrpSpPr>
          <p:cNvPr id="24" name="组合 23"/>
          <p:cNvGrpSpPr/>
          <p:nvPr/>
        </p:nvGrpSpPr>
        <p:grpSpPr>
          <a:xfrm>
            <a:off x="5004048" y="1311610"/>
            <a:ext cx="576064" cy="576064"/>
            <a:chOff x="5004048" y="1669368"/>
            <a:chExt cx="576064" cy="576064"/>
          </a:xfrm>
        </p:grpSpPr>
        <p:sp>
          <p:nvSpPr>
            <p:cNvPr id="25" name="椭圆 24"/>
            <p:cNvSpPr/>
            <p:nvPr/>
          </p:nvSpPr>
          <p:spPr>
            <a:xfrm>
              <a:off x="5004048" y="1669368"/>
              <a:ext cx="576064" cy="576064"/>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5080323" y="1728166"/>
              <a:ext cx="423514" cy="369332"/>
            </a:xfrm>
            <a:prstGeom prst="rect">
              <a:avLst/>
            </a:prstGeom>
          </p:spPr>
          <p:txBody>
            <a:bodyPr wrap="none">
              <a:spAutoFit/>
            </a:bodyPr>
            <a:lstStyle/>
            <a:p>
              <a:pPr algn="ctr">
                <a:defRPr/>
              </a:pPr>
              <a:r>
                <a:rPr lang="en-US" altLang="zh-CN" dirty="0">
                  <a:solidFill>
                    <a:srgbClr val="FFFFFF"/>
                  </a:solidFill>
                  <a:latin typeface="Impact" panose="020B0806030902050204" pitchFamily="34" charset="0"/>
                  <a:ea typeface="Arial Unicode MS" panose="020B0604020202020204" pitchFamily="34" charset="-122"/>
                  <a:cs typeface="Arial Unicode MS" panose="020B0604020202020204" pitchFamily="34" charset="-122"/>
                </a:rPr>
                <a:t>04</a:t>
              </a:r>
              <a:endParaRPr lang="zh-CN" altLang="en-US" dirty="0">
                <a:solidFill>
                  <a:srgbClr val="FFFFFF"/>
                </a:solidFill>
                <a:latin typeface="Impact" panose="020B0806030902050204" pitchFamily="34" charset="0"/>
                <a:ea typeface="Arial Unicode MS" panose="020B0604020202020204" pitchFamily="34" charset="-122"/>
                <a:cs typeface="Arial Unicode MS" panose="020B0604020202020204" pitchFamily="34" charset="-122"/>
              </a:endParaRPr>
            </a:p>
          </p:txBody>
        </p:sp>
      </p:grpSp>
      <p:grpSp>
        <p:nvGrpSpPr>
          <p:cNvPr id="27" name="组合 26"/>
          <p:cNvGrpSpPr/>
          <p:nvPr/>
        </p:nvGrpSpPr>
        <p:grpSpPr>
          <a:xfrm>
            <a:off x="5004048" y="2607754"/>
            <a:ext cx="576064" cy="576064"/>
            <a:chOff x="5004048" y="2965512"/>
            <a:chExt cx="576064" cy="576064"/>
          </a:xfrm>
        </p:grpSpPr>
        <p:sp>
          <p:nvSpPr>
            <p:cNvPr id="28" name="椭圆 27"/>
            <p:cNvSpPr/>
            <p:nvPr/>
          </p:nvSpPr>
          <p:spPr>
            <a:xfrm>
              <a:off x="5004048" y="2965512"/>
              <a:ext cx="576064" cy="576064"/>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5076316" y="3068878"/>
              <a:ext cx="431528" cy="369332"/>
            </a:xfrm>
            <a:prstGeom prst="rect">
              <a:avLst/>
            </a:prstGeom>
          </p:spPr>
          <p:txBody>
            <a:bodyPr wrap="none">
              <a:spAutoFit/>
            </a:bodyPr>
            <a:lstStyle/>
            <a:p>
              <a:pPr algn="ctr">
                <a:defRPr/>
              </a:pPr>
              <a:r>
                <a:rPr lang="en-US" altLang="zh-CN" dirty="0">
                  <a:solidFill>
                    <a:srgbClr val="FFFFFF"/>
                  </a:solidFill>
                  <a:latin typeface="Impact" panose="020B0806030902050204" pitchFamily="34" charset="0"/>
                  <a:ea typeface="Arial Unicode MS" panose="020B0604020202020204" pitchFamily="34" charset="-122"/>
                  <a:cs typeface="Arial Unicode MS" panose="020B0604020202020204" pitchFamily="34" charset="-122"/>
                </a:rPr>
                <a:t>05</a:t>
              </a:r>
              <a:endParaRPr lang="zh-CN" altLang="en-US" dirty="0">
                <a:solidFill>
                  <a:srgbClr val="FFFFFF"/>
                </a:solidFill>
                <a:latin typeface="Impact" panose="020B0806030902050204" pitchFamily="34" charset="0"/>
                <a:ea typeface="Arial Unicode MS" panose="020B0604020202020204" pitchFamily="34" charset="-122"/>
                <a:cs typeface="Arial Unicode MS" panose="020B0604020202020204" pitchFamily="34" charset="-122"/>
              </a:endParaRPr>
            </a:p>
          </p:txBody>
        </p:sp>
      </p:grpSp>
      <p:grpSp>
        <p:nvGrpSpPr>
          <p:cNvPr id="30" name="组合 29"/>
          <p:cNvGrpSpPr/>
          <p:nvPr/>
        </p:nvGrpSpPr>
        <p:grpSpPr>
          <a:xfrm>
            <a:off x="5004048" y="3903898"/>
            <a:ext cx="576064" cy="576064"/>
            <a:chOff x="5004048" y="4261656"/>
            <a:chExt cx="576064" cy="576064"/>
          </a:xfrm>
        </p:grpSpPr>
        <p:sp>
          <p:nvSpPr>
            <p:cNvPr id="31" name="椭圆 30"/>
            <p:cNvSpPr/>
            <p:nvPr/>
          </p:nvSpPr>
          <p:spPr>
            <a:xfrm>
              <a:off x="5004048" y="4261656"/>
              <a:ext cx="576064" cy="576064"/>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5072695" y="4365022"/>
              <a:ext cx="433132" cy="369332"/>
            </a:xfrm>
            <a:prstGeom prst="rect">
              <a:avLst/>
            </a:prstGeom>
          </p:spPr>
          <p:txBody>
            <a:bodyPr wrap="none">
              <a:spAutoFit/>
            </a:bodyPr>
            <a:lstStyle/>
            <a:p>
              <a:pPr algn="ctr">
                <a:defRPr/>
              </a:pPr>
              <a:r>
                <a:rPr lang="en-US" altLang="zh-CN" dirty="0">
                  <a:solidFill>
                    <a:srgbClr val="FFFFFF"/>
                  </a:solidFill>
                  <a:latin typeface="Impact" panose="020B0806030902050204" pitchFamily="34" charset="0"/>
                  <a:ea typeface="Arial Unicode MS" panose="020B0604020202020204" pitchFamily="34" charset="-122"/>
                  <a:cs typeface="Arial Unicode MS" panose="020B0604020202020204" pitchFamily="34" charset="-122"/>
                </a:rPr>
                <a:t>06</a:t>
              </a:r>
              <a:endParaRPr lang="zh-CN" altLang="en-US" dirty="0">
                <a:solidFill>
                  <a:srgbClr val="FFFFFF"/>
                </a:solidFill>
                <a:latin typeface="Impact" panose="020B0806030902050204" pitchFamily="34" charset="0"/>
                <a:ea typeface="Arial Unicode MS" panose="020B0604020202020204" pitchFamily="34" charset="-122"/>
                <a:cs typeface="Arial Unicode MS" panose="020B0604020202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out)">
                                      <p:cBhvr>
                                        <p:cTn id="7" dur="500"/>
                                        <p:tgtEl>
                                          <p:spTgt spid="6"/>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ox(out)">
                                      <p:cBhvr>
                                        <p:cTn id="10" dur="500"/>
                                        <p:tgtEl>
                                          <p:spTgt spid="7"/>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childTnLst>
                          </p:cTn>
                        </p:par>
                        <p:par>
                          <p:cTn id="15" fill="hold">
                            <p:stCondLst>
                              <p:cond delay="1000"/>
                            </p:stCondLst>
                            <p:childTnLst>
                              <p:par>
                                <p:cTn id="16" presetID="16" presetClass="entr" presetSubtype="42"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arn(outHorizontal)">
                                      <p:cBhvr>
                                        <p:cTn id="18" dur="500"/>
                                        <p:tgtEl>
                                          <p:spTgt spid="8"/>
                                        </p:tgtEl>
                                      </p:cBhvr>
                                    </p:animEffect>
                                  </p:childTnLst>
                                </p:cTn>
                              </p:par>
                            </p:childTnLst>
                          </p:cTn>
                        </p:par>
                        <p:par>
                          <p:cTn id="19" fill="hold">
                            <p:stCondLst>
                              <p:cond delay="1500"/>
                            </p:stCondLst>
                            <p:childTnLst>
                              <p:par>
                                <p:cTn id="20" presetID="21" presetClass="entr" presetSubtype="1" fill="hold" nodeType="after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heel(1)">
                                      <p:cBhvr>
                                        <p:cTn id="22" dur="500"/>
                                        <p:tgtEl>
                                          <p:spTgt spid="15"/>
                                        </p:tgtEl>
                                      </p:cBhvr>
                                    </p:animEffec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childTnLst>
                          </p:cTn>
                        </p:par>
                        <p:par>
                          <p:cTn id="27" fill="hold">
                            <p:stCondLst>
                              <p:cond delay="2500"/>
                            </p:stCondLst>
                            <p:childTnLst>
                              <p:par>
                                <p:cTn id="28" presetID="21" presetClass="entr" presetSubtype="1" fill="hold" nodeType="after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wheel(1)">
                                      <p:cBhvr>
                                        <p:cTn id="30" dur="500"/>
                                        <p:tgtEl>
                                          <p:spTgt spid="18"/>
                                        </p:tgtEl>
                                      </p:cBhvr>
                                    </p:animEffect>
                                  </p:childTnLst>
                                </p:cTn>
                              </p:par>
                            </p:childTnLst>
                          </p:cTn>
                        </p:par>
                        <p:par>
                          <p:cTn id="31" fill="hold">
                            <p:stCondLst>
                              <p:cond delay="3000"/>
                            </p:stCondLst>
                            <p:childTnLst>
                              <p:par>
                                <p:cTn id="32" presetID="22" presetClass="entr" presetSubtype="8"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wipe(left)">
                                      <p:cBhvr>
                                        <p:cTn id="34" dur="500"/>
                                        <p:tgtEl>
                                          <p:spTgt spid="10"/>
                                        </p:tgtEl>
                                      </p:cBhvr>
                                    </p:animEffect>
                                  </p:childTnLst>
                                </p:cTn>
                              </p:par>
                            </p:childTnLst>
                          </p:cTn>
                        </p:par>
                        <p:par>
                          <p:cTn id="35" fill="hold">
                            <p:stCondLst>
                              <p:cond delay="3500"/>
                            </p:stCondLst>
                            <p:childTnLst>
                              <p:par>
                                <p:cTn id="36" presetID="21" presetClass="entr" presetSubtype="1" fill="hold" nodeType="after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wheel(1)">
                                      <p:cBhvr>
                                        <p:cTn id="38" dur="500"/>
                                        <p:tgtEl>
                                          <p:spTgt spid="21"/>
                                        </p:tgtEl>
                                      </p:cBhvr>
                                    </p:animEffect>
                                  </p:childTnLst>
                                </p:cTn>
                              </p:par>
                            </p:childTnLst>
                          </p:cTn>
                        </p:par>
                        <p:par>
                          <p:cTn id="39" fill="hold">
                            <p:stCondLst>
                              <p:cond delay="4000"/>
                            </p:stCondLst>
                            <p:childTnLst>
                              <p:par>
                                <p:cTn id="40" presetID="22" presetClass="entr" presetSubtype="8" fill="hold" grpId="0" nodeType="after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left)">
                                      <p:cBhvr>
                                        <p:cTn id="42" dur="500"/>
                                        <p:tgtEl>
                                          <p:spTgt spid="11"/>
                                        </p:tgtEl>
                                      </p:cBhvr>
                                    </p:animEffect>
                                  </p:childTnLst>
                                </p:cTn>
                              </p:par>
                            </p:childTnLst>
                          </p:cTn>
                        </p:par>
                        <p:par>
                          <p:cTn id="43" fill="hold">
                            <p:stCondLst>
                              <p:cond delay="4500"/>
                            </p:stCondLst>
                            <p:childTnLst>
                              <p:par>
                                <p:cTn id="44" presetID="21" presetClass="entr" presetSubtype="1" fill="hold" nodeType="after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wheel(1)">
                                      <p:cBhvr>
                                        <p:cTn id="46" dur="500"/>
                                        <p:tgtEl>
                                          <p:spTgt spid="24"/>
                                        </p:tgtEl>
                                      </p:cBhvr>
                                    </p:animEffect>
                                  </p:childTnLst>
                                </p:cTn>
                              </p:par>
                            </p:childTnLst>
                          </p:cTn>
                        </p:par>
                        <p:par>
                          <p:cTn id="47" fill="hold">
                            <p:stCondLst>
                              <p:cond delay="5000"/>
                            </p:stCondLst>
                            <p:childTnLst>
                              <p:par>
                                <p:cTn id="48" presetID="22" presetClass="entr" presetSubtype="8" fill="hold" grpId="0" nodeType="after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wipe(left)">
                                      <p:cBhvr>
                                        <p:cTn id="50" dur="500"/>
                                        <p:tgtEl>
                                          <p:spTgt spid="12"/>
                                        </p:tgtEl>
                                      </p:cBhvr>
                                    </p:animEffect>
                                  </p:childTnLst>
                                </p:cTn>
                              </p:par>
                            </p:childTnLst>
                          </p:cTn>
                        </p:par>
                        <p:par>
                          <p:cTn id="51" fill="hold">
                            <p:stCondLst>
                              <p:cond delay="5500"/>
                            </p:stCondLst>
                            <p:childTnLst>
                              <p:par>
                                <p:cTn id="52" presetID="21" presetClass="entr" presetSubtype="1" fill="hold" nodeType="after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wheel(1)">
                                      <p:cBhvr>
                                        <p:cTn id="54" dur="500"/>
                                        <p:tgtEl>
                                          <p:spTgt spid="27"/>
                                        </p:tgtEl>
                                      </p:cBhvr>
                                    </p:animEffect>
                                  </p:childTnLst>
                                </p:cTn>
                              </p:par>
                            </p:childTnLst>
                          </p:cTn>
                        </p:par>
                        <p:par>
                          <p:cTn id="55" fill="hold">
                            <p:stCondLst>
                              <p:cond delay="6000"/>
                            </p:stCondLst>
                            <p:childTnLst>
                              <p:par>
                                <p:cTn id="56" presetID="22" presetClass="entr" presetSubtype="8" fill="hold" grpId="0" nodeType="after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wipe(left)">
                                      <p:cBhvr>
                                        <p:cTn id="58" dur="500"/>
                                        <p:tgtEl>
                                          <p:spTgt spid="13"/>
                                        </p:tgtEl>
                                      </p:cBhvr>
                                    </p:animEffect>
                                  </p:childTnLst>
                                </p:cTn>
                              </p:par>
                            </p:childTnLst>
                          </p:cTn>
                        </p:par>
                        <p:par>
                          <p:cTn id="59" fill="hold">
                            <p:stCondLst>
                              <p:cond delay="6500"/>
                            </p:stCondLst>
                            <p:childTnLst>
                              <p:par>
                                <p:cTn id="60" presetID="21" presetClass="entr" presetSubtype="1" fill="hold" nodeType="afterEffect">
                                  <p:stCondLst>
                                    <p:cond delay="0"/>
                                  </p:stCondLst>
                                  <p:childTnLst>
                                    <p:set>
                                      <p:cBhvr>
                                        <p:cTn id="61" dur="1" fill="hold">
                                          <p:stCondLst>
                                            <p:cond delay="0"/>
                                          </p:stCondLst>
                                        </p:cTn>
                                        <p:tgtEl>
                                          <p:spTgt spid="30"/>
                                        </p:tgtEl>
                                        <p:attrNameLst>
                                          <p:attrName>style.visibility</p:attrName>
                                        </p:attrNameLst>
                                      </p:cBhvr>
                                      <p:to>
                                        <p:strVal val="visible"/>
                                      </p:to>
                                    </p:set>
                                    <p:animEffect transition="in" filter="wheel(1)">
                                      <p:cBhvr>
                                        <p:cTn id="62" dur="500"/>
                                        <p:tgtEl>
                                          <p:spTgt spid="30"/>
                                        </p:tgtEl>
                                      </p:cBhvr>
                                    </p:animEffect>
                                  </p:childTnLst>
                                </p:cTn>
                              </p:par>
                            </p:childTnLst>
                          </p:cTn>
                        </p:par>
                        <p:par>
                          <p:cTn id="63" fill="hold">
                            <p:stCondLst>
                              <p:cond delay="7000"/>
                            </p:stCondLst>
                            <p:childTnLst>
                              <p:par>
                                <p:cTn id="64" presetID="22" presetClass="entr" presetSubtype="8" fill="hold" grpId="0" nodeType="afterEffect">
                                  <p:stCondLst>
                                    <p:cond delay="0"/>
                                  </p:stCondLst>
                                  <p:childTnLst>
                                    <p:set>
                                      <p:cBhvr>
                                        <p:cTn id="65" dur="1" fill="hold">
                                          <p:stCondLst>
                                            <p:cond delay="0"/>
                                          </p:stCondLst>
                                        </p:cTn>
                                        <p:tgtEl>
                                          <p:spTgt spid="14"/>
                                        </p:tgtEl>
                                        <p:attrNameLst>
                                          <p:attrName>style.visibility</p:attrName>
                                        </p:attrNameLst>
                                      </p:cBhvr>
                                      <p:to>
                                        <p:strVal val="visible"/>
                                      </p:to>
                                    </p:set>
                                    <p:animEffect transition="in" filter="wipe(left)">
                                      <p:cBhvr>
                                        <p:cTn id="6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9" grpId="0"/>
      <p:bldP spid="10" grpId="0"/>
      <p:bldP spid="11" grpId="0"/>
      <p:bldP spid="12" grpId="0"/>
      <p:bldP spid="13"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69862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75000"/>
                </a:schemeClr>
              </a:solidFill>
            </a:endParaRPr>
          </a:p>
        </p:txBody>
      </p:sp>
      <p:sp>
        <p:nvSpPr>
          <p:cNvPr id="3" name="矩形 2"/>
          <p:cNvSpPr/>
          <p:nvPr/>
        </p:nvSpPr>
        <p:spPr>
          <a:xfrm>
            <a:off x="0" y="627542"/>
            <a:ext cx="9144000" cy="72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14"/>
          <p:cNvSpPr txBox="1">
            <a:spLocks noChangeArrowheads="1"/>
          </p:cNvSpPr>
          <p:nvPr/>
        </p:nvSpPr>
        <p:spPr bwMode="auto">
          <a:xfrm>
            <a:off x="611560" y="186194"/>
            <a:ext cx="2304256" cy="368300"/>
          </a:xfrm>
          <a:prstGeom prst="rect">
            <a:avLst/>
          </a:prstGeom>
          <a:noFill/>
          <a:ln w="9525">
            <a:noFill/>
            <a:miter lim="800000"/>
          </a:ln>
        </p:spPr>
        <p:txBody>
          <a:bodyPr wrap="square">
            <a:spAutoFit/>
          </a:bodyPr>
          <a:lstStyle/>
          <a:p>
            <a:pPr lvl="0">
              <a:defRPr/>
            </a:pPr>
            <a:r>
              <a:rPr lang="zh-CN" altLang="en-US" b="1" kern="0" dirty="0">
                <a:solidFill>
                  <a:schemeClr val="bg1"/>
                </a:solidFill>
                <a:latin typeface="微软雅黑" panose="020B0503020204020204" pitchFamily="34" charset="-122"/>
                <a:ea typeface="微软雅黑" panose="020B0503020204020204" pitchFamily="34" charset="-122"/>
              </a:rPr>
              <a:t>定理证明</a:t>
            </a:r>
            <a:endParaRPr lang="zh-CN" altLang="en-US" b="1" kern="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51520" y="163548"/>
            <a:ext cx="288000" cy="28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矩形 6"/>
          <p:cNvSpPr/>
          <p:nvPr/>
        </p:nvSpPr>
        <p:spPr>
          <a:xfrm>
            <a:off x="395560" y="307588"/>
            <a:ext cx="216000" cy="216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矩形 7"/>
          <p:cNvSpPr/>
          <p:nvPr/>
        </p:nvSpPr>
        <p:spPr>
          <a:xfrm>
            <a:off x="3126740" y="1059815"/>
            <a:ext cx="3002915" cy="864235"/>
          </a:xfrm>
          <a:prstGeom prst="rect">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验证问题的定义</a:t>
            </a:r>
            <a:endParaRPr lang="zh-CN" altLang="en-US" dirty="0">
              <a:latin typeface="微软雅黑" panose="020B0503020204020204" pitchFamily="34" charset="-122"/>
              <a:ea typeface="微软雅黑" panose="020B0503020204020204" pitchFamily="34" charset="-122"/>
            </a:endParaRPr>
          </a:p>
        </p:txBody>
      </p:sp>
      <p:sp>
        <p:nvSpPr>
          <p:cNvPr id="9" name="矩形 8"/>
          <p:cNvSpPr/>
          <p:nvPr/>
        </p:nvSpPr>
        <p:spPr>
          <a:xfrm>
            <a:off x="3126740" y="1933575"/>
            <a:ext cx="3003550" cy="864235"/>
          </a:xfrm>
          <a:prstGeom prst="rect">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验证问题的时间复杂度</a:t>
            </a:r>
            <a:endParaRPr lang="zh-CN" altLang="en-US" dirty="0">
              <a:latin typeface="微软雅黑" panose="020B0503020204020204" pitchFamily="34" charset="-122"/>
              <a:ea typeface="微软雅黑" panose="020B0503020204020204" pitchFamily="34" charset="-122"/>
            </a:endParaRPr>
          </a:p>
        </p:txBody>
      </p:sp>
      <p:sp>
        <p:nvSpPr>
          <p:cNvPr id="10" name="矩形 9"/>
          <p:cNvSpPr/>
          <p:nvPr/>
        </p:nvSpPr>
        <p:spPr>
          <a:xfrm>
            <a:off x="3136900" y="2807335"/>
            <a:ext cx="3011805" cy="864235"/>
          </a:xfrm>
          <a:prstGeom prst="rect">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可满足性定义</a:t>
            </a:r>
            <a:endParaRPr lang="zh-CN" altLang="en-US" dirty="0">
              <a:latin typeface="微软雅黑" panose="020B0503020204020204" pitchFamily="34" charset="-122"/>
              <a:ea typeface="微软雅黑" panose="020B0503020204020204" pitchFamily="34" charset="-122"/>
            </a:endParaRPr>
          </a:p>
        </p:txBody>
      </p:sp>
      <p:sp>
        <p:nvSpPr>
          <p:cNvPr id="11" name="矩形 10"/>
          <p:cNvSpPr/>
          <p:nvPr/>
        </p:nvSpPr>
        <p:spPr>
          <a:xfrm>
            <a:off x="3136900" y="3681095"/>
            <a:ext cx="3011805" cy="864235"/>
          </a:xfrm>
          <a:prstGeom prst="rect">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可满足性问题的时间复杂度</a:t>
            </a:r>
            <a:endParaRPr lang="zh-CN" altLang="en-US" dirty="0">
              <a:latin typeface="微软雅黑" panose="020B0503020204020204" pitchFamily="34" charset="-122"/>
              <a:ea typeface="微软雅黑" panose="020B0503020204020204" pitchFamily="34" charset="-122"/>
            </a:endParaRPr>
          </a:p>
        </p:txBody>
      </p:sp>
      <p:sp>
        <p:nvSpPr>
          <p:cNvPr id="12" name="等腰三角形 11"/>
          <p:cNvSpPr/>
          <p:nvPr/>
        </p:nvSpPr>
        <p:spPr>
          <a:xfrm rot="1800000">
            <a:off x="2894070" y="1339994"/>
            <a:ext cx="334117" cy="288032"/>
          </a:xfrm>
          <a:prstGeom prst="triangl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1800000">
            <a:off x="2893435" y="3068191"/>
            <a:ext cx="334117" cy="288032"/>
          </a:xfrm>
          <a:prstGeom prst="triangl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19800000" flipH="1">
            <a:off x="6060464" y="2221556"/>
            <a:ext cx="334117" cy="288032"/>
          </a:xfrm>
          <a:prstGeom prst="triangl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9800000" flipH="1">
            <a:off x="6060464" y="3969437"/>
            <a:ext cx="334117" cy="288032"/>
          </a:xfrm>
          <a:prstGeom prst="triangl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7"/>
          <p:cNvSpPr txBox="1">
            <a:spLocks noChangeArrowheads="1"/>
          </p:cNvSpPr>
          <p:nvPr/>
        </p:nvSpPr>
        <p:spPr bwMode="auto">
          <a:xfrm>
            <a:off x="179512" y="1382791"/>
            <a:ext cx="2403375" cy="1090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r" eaLnBrk="1" hangingPunct="1"/>
            <a:r>
              <a:rPr lang="en-US" altLang="zh-CN" sz="1400" b="1" dirty="0">
                <a:solidFill>
                  <a:schemeClr val="tx1">
                    <a:lumMod val="85000"/>
                    <a:lumOff val="15000"/>
                  </a:schemeClr>
                </a:solidFill>
                <a:latin typeface="微软雅黑" panose="020B0503020204020204" pitchFamily="34" charset="-122"/>
              </a:rPr>
              <a:t>validation</a:t>
            </a:r>
            <a:endParaRPr lang="en-US" altLang="zh-CN" sz="1400" b="1" dirty="0">
              <a:solidFill>
                <a:schemeClr val="tx1">
                  <a:lumMod val="85000"/>
                  <a:lumOff val="15000"/>
                </a:schemeClr>
              </a:solidFill>
              <a:latin typeface="微软雅黑" panose="020B0503020204020204" pitchFamily="34" charset="-122"/>
            </a:endParaRPr>
          </a:p>
          <a:p>
            <a:pPr algn="r">
              <a:lnSpc>
                <a:spcPct val="150000"/>
              </a:lnSpc>
              <a:spcBef>
                <a:spcPts val="300"/>
              </a:spcBef>
            </a:pPr>
            <a:r>
              <a:rPr lang="zh-CN" altLang="en-US" sz="1100" b="1" dirty="0">
                <a:solidFill>
                  <a:schemeClr val="tx1">
                    <a:lumMod val="85000"/>
                    <a:lumOff val="15000"/>
                  </a:schemeClr>
                </a:solidFill>
                <a:latin typeface="微软雅黑" panose="020B0503020204020204" pitchFamily="34" charset="-122"/>
              </a:rPr>
              <a:t>给定一个图</a:t>
            </a:r>
            <a:r>
              <a:rPr lang="en-US" altLang="zh-CN" sz="1100" b="1" dirty="0">
                <a:solidFill>
                  <a:schemeClr val="tx1">
                    <a:lumMod val="85000"/>
                    <a:lumOff val="15000"/>
                  </a:schemeClr>
                </a:solidFill>
                <a:latin typeface="微软雅黑" panose="020B0503020204020204" pitchFamily="34" charset="-122"/>
              </a:rPr>
              <a:t>G</a:t>
            </a:r>
            <a:r>
              <a:rPr lang="zh-CN" altLang="en-US" sz="1100" b="1" dirty="0">
                <a:solidFill>
                  <a:schemeClr val="tx1">
                    <a:lumMod val="85000"/>
                    <a:lumOff val="15000"/>
                  </a:schemeClr>
                </a:solidFill>
                <a:latin typeface="微软雅黑" panose="020B0503020204020204" pitchFamily="34" charset="-122"/>
              </a:rPr>
              <a:t>以及一组条件图依赖</a:t>
            </a:r>
            <a:r>
              <a:rPr lang="en-US" altLang="zh-CN" sz="1100" b="1" dirty="0">
                <a:solidFill>
                  <a:schemeClr val="tx1">
                    <a:lumMod val="85000"/>
                    <a:lumOff val="15000"/>
                  </a:schemeClr>
                </a:solidFill>
                <a:latin typeface="微软雅黑" panose="020B0503020204020204" pitchFamily="34" charset="-122"/>
              </a:rPr>
              <a:t>CGDs</a:t>
            </a:r>
            <a:r>
              <a:rPr lang="zh-CN" altLang="en-US" sz="1100" b="1" dirty="0">
                <a:solidFill>
                  <a:schemeClr val="tx1">
                    <a:lumMod val="85000"/>
                    <a:lumOff val="15000"/>
                  </a:schemeClr>
                </a:solidFill>
                <a:latin typeface="微软雅黑" panose="020B0503020204020204" pitchFamily="34" charset="-122"/>
              </a:rPr>
              <a:t>，判定图</a:t>
            </a:r>
            <a:r>
              <a:rPr lang="en-US" altLang="zh-CN" sz="1100" b="1" dirty="0">
                <a:solidFill>
                  <a:schemeClr val="tx1">
                    <a:lumMod val="85000"/>
                    <a:lumOff val="15000"/>
                  </a:schemeClr>
                </a:solidFill>
                <a:latin typeface="微软雅黑" panose="020B0503020204020204" pitchFamily="34" charset="-122"/>
              </a:rPr>
              <a:t>G</a:t>
            </a:r>
            <a:r>
              <a:rPr lang="zh-CN" altLang="en-US" sz="1100" b="1" dirty="0">
                <a:solidFill>
                  <a:schemeClr val="tx1">
                    <a:lumMod val="85000"/>
                    <a:lumOff val="15000"/>
                  </a:schemeClr>
                </a:solidFill>
                <a:latin typeface="微软雅黑" panose="020B0503020204020204" pitchFamily="34" charset="-122"/>
              </a:rPr>
              <a:t>是否满足任意一个条件图依赖</a:t>
            </a:r>
            <a:endParaRPr lang="zh-CN" altLang="en-US" sz="1100" b="1" dirty="0">
              <a:solidFill>
                <a:schemeClr val="tx1">
                  <a:lumMod val="85000"/>
                  <a:lumOff val="15000"/>
                </a:schemeClr>
              </a:solidFill>
              <a:latin typeface="微软雅黑" panose="020B0503020204020204" pitchFamily="34" charset="-122"/>
            </a:endParaRPr>
          </a:p>
        </p:txBody>
      </p:sp>
      <p:sp>
        <p:nvSpPr>
          <p:cNvPr id="17" name="文本框 7"/>
          <p:cNvSpPr txBox="1">
            <a:spLocks noChangeArrowheads="1"/>
          </p:cNvSpPr>
          <p:nvPr/>
        </p:nvSpPr>
        <p:spPr bwMode="auto">
          <a:xfrm>
            <a:off x="251267" y="3110791"/>
            <a:ext cx="2403375" cy="1090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r" eaLnBrk="1" hangingPunct="1"/>
            <a:r>
              <a:rPr lang="en-US" altLang="zh-CN" sz="1400" b="1" dirty="0">
                <a:solidFill>
                  <a:schemeClr val="tx1">
                    <a:lumMod val="85000"/>
                    <a:lumOff val="15000"/>
                  </a:schemeClr>
                </a:solidFill>
                <a:latin typeface="微软雅黑" panose="020B0503020204020204" pitchFamily="34" charset="-122"/>
              </a:rPr>
              <a:t>Satisfiability</a:t>
            </a:r>
            <a:endParaRPr lang="en-US" altLang="zh-CN" sz="1400" b="1" dirty="0">
              <a:solidFill>
                <a:schemeClr val="tx1">
                  <a:lumMod val="85000"/>
                  <a:lumOff val="15000"/>
                </a:schemeClr>
              </a:solidFill>
              <a:latin typeface="微软雅黑" panose="020B0503020204020204" pitchFamily="34" charset="-122"/>
            </a:endParaRPr>
          </a:p>
          <a:p>
            <a:pPr algn="r">
              <a:lnSpc>
                <a:spcPct val="150000"/>
              </a:lnSpc>
              <a:spcBef>
                <a:spcPts val="300"/>
              </a:spcBef>
            </a:pPr>
            <a:r>
              <a:rPr lang="zh-CN" altLang="en-US" sz="1100" b="1" dirty="0">
                <a:solidFill>
                  <a:schemeClr val="tx1">
                    <a:lumMod val="85000"/>
                    <a:lumOff val="15000"/>
                  </a:schemeClr>
                </a:solidFill>
                <a:latin typeface="微软雅黑" panose="020B0503020204020204" pitchFamily="34" charset="-122"/>
              </a:rPr>
              <a:t>保证</a:t>
            </a:r>
            <a:r>
              <a:rPr lang="en-US" altLang="zh-CN" sz="1100" b="1" dirty="0">
                <a:solidFill>
                  <a:schemeClr val="tx1">
                    <a:lumMod val="85000"/>
                    <a:lumOff val="15000"/>
                  </a:schemeClr>
                </a:solidFill>
                <a:latin typeface="微软雅黑" panose="020B0503020204020204" pitchFamily="34" charset="-122"/>
              </a:rPr>
              <a:t>CGDs</a:t>
            </a:r>
            <a:r>
              <a:rPr lang="zh-CN" altLang="en-US" sz="1100" b="1" dirty="0">
                <a:solidFill>
                  <a:schemeClr val="tx1">
                    <a:lumMod val="85000"/>
                    <a:lumOff val="15000"/>
                  </a:schemeClr>
                </a:solidFill>
                <a:latin typeface="微软雅黑" panose="020B0503020204020204" pitchFamily="34" charset="-122"/>
              </a:rPr>
              <a:t>之间不冲突，保证一定可以找到一个有效解</a:t>
            </a:r>
            <a:endParaRPr lang="zh-CN" altLang="en-US" sz="1100" b="1" dirty="0">
              <a:solidFill>
                <a:schemeClr val="tx1">
                  <a:lumMod val="85000"/>
                  <a:lumOff val="15000"/>
                </a:schemeClr>
              </a:solidFill>
              <a:latin typeface="微软雅黑" panose="020B0503020204020204" pitchFamily="34" charset="-122"/>
            </a:endParaRPr>
          </a:p>
        </p:txBody>
      </p:sp>
      <p:sp>
        <p:nvSpPr>
          <p:cNvPr id="18" name="文本框 7"/>
          <p:cNvSpPr txBox="1">
            <a:spLocks noChangeArrowheads="1"/>
          </p:cNvSpPr>
          <p:nvPr/>
        </p:nvSpPr>
        <p:spPr bwMode="auto">
          <a:xfrm>
            <a:off x="6444208" y="2226477"/>
            <a:ext cx="2403375" cy="1090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eaLnBrk="1" hangingPunct="1"/>
            <a:r>
              <a:rPr lang="en-US" altLang="zh-CN" sz="1400" b="1" dirty="0">
                <a:solidFill>
                  <a:schemeClr val="tx1">
                    <a:lumMod val="85000"/>
                    <a:lumOff val="15000"/>
                  </a:schemeClr>
                </a:solidFill>
                <a:latin typeface="微软雅黑" panose="020B0503020204020204" pitchFamily="34" charset="-122"/>
              </a:rPr>
              <a:t>validation</a:t>
            </a:r>
            <a:endParaRPr lang="en-US" altLang="zh-CN" sz="1400" b="1" dirty="0">
              <a:solidFill>
                <a:schemeClr val="tx1">
                  <a:lumMod val="85000"/>
                  <a:lumOff val="15000"/>
                </a:schemeClr>
              </a:solidFill>
              <a:latin typeface="微软雅黑" panose="020B0503020204020204" pitchFamily="34" charset="-122"/>
            </a:endParaRPr>
          </a:p>
          <a:p>
            <a:pPr eaLnBrk="1" hangingPunct="1"/>
            <a:r>
              <a:rPr lang="zh-CN" altLang="en-US" sz="1400" b="1" dirty="0">
                <a:solidFill>
                  <a:schemeClr val="tx1">
                    <a:lumMod val="85000"/>
                    <a:lumOff val="15000"/>
                  </a:schemeClr>
                </a:solidFill>
                <a:latin typeface="微软雅黑" panose="020B0503020204020204" pitchFamily="34" charset="-122"/>
              </a:rPr>
              <a:t>coNP-complete</a:t>
            </a:r>
            <a:endParaRPr lang="zh-CN" altLang="en-US" sz="1400" b="1" dirty="0">
              <a:solidFill>
                <a:schemeClr val="tx1">
                  <a:lumMod val="85000"/>
                  <a:lumOff val="15000"/>
                </a:schemeClr>
              </a:solidFill>
              <a:latin typeface="微软雅黑" panose="020B0503020204020204" pitchFamily="34" charset="-122"/>
            </a:endParaRPr>
          </a:p>
        </p:txBody>
      </p:sp>
      <p:sp>
        <p:nvSpPr>
          <p:cNvPr id="19" name="文本框 7"/>
          <p:cNvSpPr txBox="1">
            <a:spLocks noChangeArrowheads="1"/>
          </p:cNvSpPr>
          <p:nvPr/>
        </p:nvSpPr>
        <p:spPr bwMode="auto">
          <a:xfrm>
            <a:off x="6443980" y="3940175"/>
            <a:ext cx="3408045" cy="109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eaLnBrk="1" hangingPunct="1"/>
            <a:r>
              <a:rPr lang="en-US" altLang="zh-CN" sz="1400" b="1" dirty="0">
                <a:solidFill>
                  <a:schemeClr val="tx1">
                    <a:lumMod val="85000"/>
                    <a:lumOff val="15000"/>
                  </a:schemeClr>
                </a:solidFill>
                <a:latin typeface="微软雅黑" panose="020B0503020204020204" pitchFamily="34" charset="-122"/>
              </a:rPr>
              <a:t>Satisfiability</a:t>
            </a:r>
            <a:endParaRPr lang="en-US" altLang="zh-CN" sz="1400" b="1" dirty="0">
              <a:solidFill>
                <a:schemeClr val="tx1">
                  <a:lumMod val="85000"/>
                  <a:lumOff val="15000"/>
                </a:schemeClr>
              </a:solidFill>
              <a:latin typeface="微软雅黑" panose="020B0503020204020204" pitchFamily="34" charset="-122"/>
            </a:endParaRPr>
          </a:p>
          <a:p>
            <a:pPr eaLnBrk="1" hangingPunct="1"/>
            <a:r>
              <a:rPr lang="en-US" altLang="zh-CN" sz="1400" b="1" dirty="0">
                <a:solidFill>
                  <a:schemeClr val="tx1">
                    <a:lumMod val="85000"/>
                    <a:lumOff val="15000"/>
                  </a:schemeClr>
                </a:solidFill>
                <a:latin typeface="微软雅黑" panose="020B0503020204020204" pitchFamily="34" charset="-122"/>
              </a:rPr>
              <a:t>coNP-complete for CGDs.</a:t>
            </a:r>
            <a:endParaRPr lang="en-US" altLang="zh-CN" sz="1400" b="1" dirty="0">
              <a:solidFill>
                <a:schemeClr val="tx1">
                  <a:lumMod val="85000"/>
                  <a:lumOff val="15000"/>
                </a:schemeClr>
              </a:solidFill>
              <a:latin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out)">
                                      <p:cBhvr>
                                        <p:cTn id="7" dur="500"/>
                                        <p:tgtEl>
                                          <p:spTgt spid="6"/>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ox(out)">
                                      <p:cBhvr>
                                        <p:cTn id="10" dur="500"/>
                                        <p:tgtEl>
                                          <p:spTgt spid="7"/>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childTnLst>
                          </p:cTn>
                        </p:par>
                        <p:par>
                          <p:cTn id="15" fill="hold">
                            <p:stCondLst>
                              <p:cond delay="1000"/>
                            </p:stCondLst>
                            <p:childTnLst>
                              <p:par>
                                <p:cTn id="16" presetID="2" presetClass="entr" presetSubtype="4"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400" fill="hold"/>
                                        <p:tgtEl>
                                          <p:spTgt spid="8"/>
                                        </p:tgtEl>
                                        <p:attrNameLst>
                                          <p:attrName>ppt_x</p:attrName>
                                        </p:attrNameLst>
                                      </p:cBhvr>
                                      <p:tavLst>
                                        <p:tav tm="0">
                                          <p:val>
                                            <p:strVal val="#ppt_x"/>
                                          </p:val>
                                        </p:tav>
                                        <p:tav tm="100000">
                                          <p:val>
                                            <p:strVal val="#ppt_x"/>
                                          </p:val>
                                        </p:tav>
                                      </p:tavLst>
                                    </p:anim>
                                    <p:anim calcmode="lin" valueType="num">
                                      <p:cBhvr additive="base">
                                        <p:cTn id="19" dur="400" fill="hold"/>
                                        <p:tgtEl>
                                          <p:spTgt spid="8"/>
                                        </p:tgtEl>
                                        <p:attrNameLst>
                                          <p:attrName>ppt_y</p:attrName>
                                        </p:attrNameLst>
                                      </p:cBhvr>
                                      <p:tavLst>
                                        <p:tav tm="0">
                                          <p:val>
                                            <p:strVal val="1+#ppt_h/2"/>
                                          </p:val>
                                        </p:tav>
                                        <p:tav tm="100000">
                                          <p:val>
                                            <p:strVal val="#ppt_y"/>
                                          </p:val>
                                        </p:tav>
                                      </p:tavLst>
                                    </p:anim>
                                  </p:childTnLst>
                                </p:cTn>
                              </p:par>
                            </p:childTnLst>
                          </p:cTn>
                        </p:par>
                        <p:par>
                          <p:cTn id="20" fill="hold">
                            <p:stCondLst>
                              <p:cond delay="1500"/>
                            </p:stCondLst>
                            <p:childTnLst>
                              <p:par>
                                <p:cTn id="21" presetID="22" presetClass="entr" presetSubtype="2"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right)">
                                      <p:cBhvr>
                                        <p:cTn id="23" dur="500"/>
                                        <p:tgtEl>
                                          <p:spTgt spid="12"/>
                                        </p:tgtEl>
                                      </p:cBhvr>
                                    </p:animEffect>
                                  </p:childTnLst>
                                </p:cTn>
                              </p:par>
                            </p:childTnLst>
                          </p:cTn>
                        </p:par>
                        <p:par>
                          <p:cTn id="24" fill="hold">
                            <p:stCondLst>
                              <p:cond delay="2000"/>
                            </p:stCondLst>
                            <p:childTnLst>
                              <p:par>
                                <p:cTn id="25" presetID="22" presetClass="entr" presetSubtype="2"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right)">
                                      <p:cBhvr>
                                        <p:cTn id="27" dur="500"/>
                                        <p:tgtEl>
                                          <p:spTgt spid="16"/>
                                        </p:tgtEl>
                                      </p:cBhvr>
                                    </p:animEffect>
                                  </p:childTnLst>
                                </p:cTn>
                              </p:par>
                            </p:childTnLst>
                          </p:cTn>
                        </p:par>
                        <p:par>
                          <p:cTn id="28" fill="hold">
                            <p:stCondLst>
                              <p:cond delay="2500"/>
                            </p:stCondLst>
                            <p:childTnLst>
                              <p:par>
                                <p:cTn id="29" presetID="2" presetClass="entr" presetSubtype="4"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400" fill="hold"/>
                                        <p:tgtEl>
                                          <p:spTgt spid="9"/>
                                        </p:tgtEl>
                                        <p:attrNameLst>
                                          <p:attrName>ppt_x</p:attrName>
                                        </p:attrNameLst>
                                      </p:cBhvr>
                                      <p:tavLst>
                                        <p:tav tm="0">
                                          <p:val>
                                            <p:strVal val="#ppt_x"/>
                                          </p:val>
                                        </p:tav>
                                        <p:tav tm="100000">
                                          <p:val>
                                            <p:strVal val="#ppt_x"/>
                                          </p:val>
                                        </p:tav>
                                      </p:tavLst>
                                    </p:anim>
                                    <p:anim calcmode="lin" valueType="num">
                                      <p:cBhvr additive="base">
                                        <p:cTn id="32" dur="400" fill="hold"/>
                                        <p:tgtEl>
                                          <p:spTgt spid="9"/>
                                        </p:tgtEl>
                                        <p:attrNameLst>
                                          <p:attrName>ppt_y</p:attrName>
                                        </p:attrNameLst>
                                      </p:cBhvr>
                                      <p:tavLst>
                                        <p:tav tm="0">
                                          <p:val>
                                            <p:strVal val="1+#ppt_h/2"/>
                                          </p:val>
                                        </p:tav>
                                        <p:tav tm="100000">
                                          <p:val>
                                            <p:strVal val="#ppt_y"/>
                                          </p:val>
                                        </p:tav>
                                      </p:tavLst>
                                    </p:anim>
                                  </p:childTnLst>
                                </p:cTn>
                              </p:par>
                            </p:childTnLst>
                          </p:cTn>
                        </p:par>
                        <p:par>
                          <p:cTn id="33" fill="hold">
                            <p:stCondLst>
                              <p:cond delay="3000"/>
                            </p:stCondLst>
                            <p:childTnLst>
                              <p:par>
                                <p:cTn id="34" presetID="22" presetClass="entr" presetSubtype="8" fill="hold" grpId="0" nodeType="after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wipe(left)">
                                      <p:cBhvr>
                                        <p:cTn id="36" dur="500"/>
                                        <p:tgtEl>
                                          <p:spTgt spid="14"/>
                                        </p:tgtEl>
                                      </p:cBhvr>
                                    </p:animEffect>
                                  </p:childTnLst>
                                </p:cTn>
                              </p:par>
                            </p:childTnLst>
                          </p:cTn>
                        </p:par>
                        <p:par>
                          <p:cTn id="37" fill="hold">
                            <p:stCondLst>
                              <p:cond delay="3500"/>
                            </p:stCondLst>
                            <p:childTnLst>
                              <p:par>
                                <p:cTn id="38" presetID="22" presetClass="entr" presetSubtype="8" fill="hold" grpId="0" nodeType="after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wipe(left)">
                                      <p:cBhvr>
                                        <p:cTn id="40" dur="500"/>
                                        <p:tgtEl>
                                          <p:spTgt spid="18"/>
                                        </p:tgtEl>
                                      </p:cBhvr>
                                    </p:animEffect>
                                  </p:childTnLst>
                                </p:cTn>
                              </p:par>
                            </p:childTnLst>
                          </p:cTn>
                        </p:par>
                        <p:par>
                          <p:cTn id="41" fill="hold">
                            <p:stCondLst>
                              <p:cond delay="4000"/>
                            </p:stCondLst>
                            <p:childTnLst>
                              <p:par>
                                <p:cTn id="42" presetID="2" presetClass="entr" presetSubtype="4" fill="hold" grpId="0" nodeType="afterEffect">
                                  <p:stCondLst>
                                    <p:cond delay="0"/>
                                  </p:stCondLst>
                                  <p:childTnLst>
                                    <p:set>
                                      <p:cBhvr>
                                        <p:cTn id="43" dur="1" fill="hold">
                                          <p:stCondLst>
                                            <p:cond delay="0"/>
                                          </p:stCondLst>
                                        </p:cTn>
                                        <p:tgtEl>
                                          <p:spTgt spid="10"/>
                                        </p:tgtEl>
                                        <p:attrNameLst>
                                          <p:attrName>style.visibility</p:attrName>
                                        </p:attrNameLst>
                                      </p:cBhvr>
                                      <p:to>
                                        <p:strVal val="visible"/>
                                      </p:to>
                                    </p:set>
                                    <p:anim calcmode="lin" valueType="num">
                                      <p:cBhvr additive="base">
                                        <p:cTn id="44" dur="400" fill="hold"/>
                                        <p:tgtEl>
                                          <p:spTgt spid="10"/>
                                        </p:tgtEl>
                                        <p:attrNameLst>
                                          <p:attrName>ppt_x</p:attrName>
                                        </p:attrNameLst>
                                      </p:cBhvr>
                                      <p:tavLst>
                                        <p:tav tm="0">
                                          <p:val>
                                            <p:strVal val="#ppt_x"/>
                                          </p:val>
                                        </p:tav>
                                        <p:tav tm="100000">
                                          <p:val>
                                            <p:strVal val="#ppt_x"/>
                                          </p:val>
                                        </p:tav>
                                      </p:tavLst>
                                    </p:anim>
                                    <p:anim calcmode="lin" valueType="num">
                                      <p:cBhvr additive="base">
                                        <p:cTn id="45" dur="400" fill="hold"/>
                                        <p:tgtEl>
                                          <p:spTgt spid="10"/>
                                        </p:tgtEl>
                                        <p:attrNameLst>
                                          <p:attrName>ppt_y</p:attrName>
                                        </p:attrNameLst>
                                      </p:cBhvr>
                                      <p:tavLst>
                                        <p:tav tm="0">
                                          <p:val>
                                            <p:strVal val="1+#ppt_h/2"/>
                                          </p:val>
                                        </p:tav>
                                        <p:tav tm="100000">
                                          <p:val>
                                            <p:strVal val="#ppt_y"/>
                                          </p:val>
                                        </p:tav>
                                      </p:tavLst>
                                    </p:anim>
                                  </p:childTnLst>
                                </p:cTn>
                              </p:par>
                            </p:childTnLst>
                          </p:cTn>
                        </p:par>
                        <p:par>
                          <p:cTn id="46" fill="hold">
                            <p:stCondLst>
                              <p:cond delay="4500"/>
                            </p:stCondLst>
                            <p:childTnLst>
                              <p:par>
                                <p:cTn id="47" presetID="22" presetClass="entr" presetSubtype="2" fill="hold" grpId="0" nodeType="after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wipe(right)">
                                      <p:cBhvr>
                                        <p:cTn id="49" dur="500"/>
                                        <p:tgtEl>
                                          <p:spTgt spid="13"/>
                                        </p:tgtEl>
                                      </p:cBhvr>
                                    </p:animEffect>
                                  </p:childTnLst>
                                </p:cTn>
                              </p:par>
                            </p:childTnLst>
                          </p:cTn>
                        </p:par>
                        <p:par>
                          <p:cTn id="50" fill="hold">
                            <p:stCondLst>
                              <p:cond delay="5000"/>
                            </p:stCondLst>
                            <p:childTnLst>
                              <p:par>
                                <p:cTn id="51" presetID="22" presetClass="entr" presetSubtype="2" fill="hold" grpId="0" nodeType="after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wipe(right)">
                                      <p:cBhvr>
                                        <p:cTn id="53" dur="500"/>
                                        <p:tgtEl>
                                          <p:spTgt spid="17"/>
                                        </p:tgtEl>
                                      </p:cBhvr>
                                    </p:animEffect>
                                  </p:childTnLst>
                                </p:cTn>
                              </p:par>
                            </p:childTnLst>
                          </p:cTn>
                        </p:par>
                        <p:par>
                          <p:cTn id="54" fill="hold">
                            <p:stCondLst>
                              <p:cond delay="5500"/>
                            </p:stCondLst>
                            <p:childTnLst>
                              <p:par>
                                <p:cTn id="55" presetID="2" presetClass="entr" presetSubtype="4" fill="hold" grpId="0" nodeType="afterEffect">
                                  <p:stCondLst>
                                    <p:cond delay="0"/>
                                  </p:stCondLst>
                                  <p:childTnLst>
                                    <p:set>
                                      <p:cBhvr>
                                        <p:cTn id="56" dur="1" fill="hold">
                                          <p:stCondLst>
                                            <p:cond delay="0"/>
                                          </p:stCondLst>
                                        </p:cTn>
                                        <p:tgtEl>
                                          <p:spTgt spid="11"/>
                                        </p:tgtEl>
                                        <p:attrNameLst>
                                          <p:attrName>style.visibility</p:attrName>
                                        </p:attrNameLst>
                                      </p:cBhvr>
                                      <p:to>
                                        <p:strVal val="visible"/>
                                      </p:to>
                                    </p:set>
                                    <p:anim calcmode="lin" valueType="num">
                                      <p:cBhvr additive="base">
                                        <p:cTn id="57" dur="400" fill="hold"/>
                                        <p:tgtEl>
                                          <p:spTgt spid="11"/>
                                        </p:tgtEl>
                                        <p:attrNameLst>
                                          <p:attrName>ppt_x</p:attrName>
                                        </p:attrNameLst>
                                      </p:cBhvr>
                                      <p:tavLst>
                                        <p:tav tm="0">
                                          <p:val>
                                            <p:strVal val="#ppt_x"/>
                                          </p:val>
                                        </p:tav>
                                        <p:tav tm="100000">
                                          <p:val>
                                            <p:strVal val="#ppt_x"/>
                                          </p:val>
                                        </p:tav>
                                      </p:tavLst>
                                    </p:anim>
                                    <p:anim calcmode="lin" valueType="num">
                                      <p:cBhvr additive="base">
                                        <p:cTn id="58" dur="400" fill="hold"/>
                                        <p:tgtEl>
                                          <p:spTgt spid="11"/>
                                        </p:tgtEl>
                                        <p:attrNameLst>
                                          <p:attrName>ppt_y</p:attrName>
                                        </p:attrNameLst>
                                      </p:cBhvr>
                                      <p:tavLst>
                                        <p:tav tm="0">
                                          <p:val>
                                            <p:strVal val="1+#ppt_h/2"/>
                                          </p:val>
                                        </p:tav>
                                        <p:tav tm="100000">
                                          <p:val>
                                            <p:strVal val="#ppt_y"/>
                                          </p:val>
                                        </p:tav>
                                      </p:tavLst>
                                    </p:anim>
                                  </p:childTnLst>
                                </p:cTn>
                              </p:par>
                            </p:childTnLst>
                          </p:cTn>
                        </p:par>
                        <p:par>
                          <p:cTn id="59" fill="hold">
                            <p:stCondLst>
                              <p:cond delay="6000"/>
                            </p:stCondLst>
                            <p:childTnLst>
                              <p:par>
                                <p:cTn id="60" presetID="22" presetClass="entr" presetSubtype="8" fill="hold" grpId="0" nodeType="after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wipe(left)">
                                      <p:cBhvr>
                                        <p:cTn id="62" dur="500"/>
                                        <p:tgtEl>
                                          <p:spTgt spid="15"/>
                                        </p:tgtEl>
                                      </p:cBhvr>
                                    </p:animEffect>
                                  </p:childTnLst>
                                </p:cTn>
                              </p:par>
                            </p:childTnLst>
                          </p:cTn>
                        </p:par>
                        <p:par>
                          <p:cTn id="63" fill="hold">
                            <p:stCondLst>
                              <p:cond delay="6500"/>
                            </p:stCondLst>
                            <p:childTnLst>
                              <p:par>
                                <p:cTn id="64" presetID="22" presetClass="entr" presetSubtype="8" fill="hold" grpId="0" nodeType="afterEffect">
                                  <p:stCondLst>
                                    <p:cond delay="0"/>
                                  </p:stCondLst>
                                  <p:childTnLst>
                                    <p:set>
                                      <p:cBhvr>
                                        <p:cTn id="65" dur="1" fill="hold">
                                          <p:stCondLst>
                                            <p:cond delay="0"/>
                                          </p:stCondLst>
                                        </p:cTn>
                                        <p:tgtEl>
                                          <p:spTgt spid="19"/>
                                        </p:tgtEl>
                                        <p:attrNameLst>
                                          <p:attrName>style.visibility</p:attrName>
                                        </p:attrNameLst>
                                      </p:cBhvr>
                                      <p:to>
                                        <p:strVal val="visible"/>
                                      </p:to>
                                    </p:set>
                                    <p:animEffect transition="in" filter="wipe(left)">
                                      <p:cBhvr>
                                        <p:cTn id="6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bldLvl="0" animBg="1"/>
      <p:bldP spid="9" grpId="0" bldLvl="0" animBg="1"/>
      <p:bldP spid="10" grpId="0" bldLvl="0" animBg="1"/>
      <p:bldP spid="11" grpId="0" bldLvl="0" animBg="1"/>
      <p:bldP spid="12" grpId="0" bldLvl="0" animBg="1"/>
      <p:bldP spid="13" grpId="0" bldLvl="0" animBg="1"/>
      <p:bldP spid="14" grpId="0" animBg="1"/>
      <p:bldP spid="15" grpId="0" animBg="1"/>
      <p:bldP spid="16" grpId="0"/>
      <p:bldP spid="17" grpId="0"/>
      <p:bldP spid="18" grpId="0"/>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69862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75000"/>
                </a:schemeClr>
              </a:solidFill>
            </a:endParaRPr>
          </a:p>
        </p:txBody>
      </p:sp>
      <p:sp>
        <p:nvSpPr>
          <p:cNvPr id="3" name="矩形 2"/>
          <p:cNvSpPr/>
          <p:nvPr/>
        </p:nvSpPr>
        <p:spPr>
          <a:xfrm>
            <a:off x="0" y="627542"/>
            <a:ext cx="9144000" cy="72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51520" y="163548"/>
            <a:ext cx="288000" cy="28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矩形 6"/>
          <p:cNvSpPr/>
          <p:nvPr/>
        </p:nvSpPr>
        <p:spPr>
          <a:xfrm>
            <a:off x="395560" y="307588"/>
            <a:ext cx="216000" cy="216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矩形 7"/>
          <p:cNvSpPr/>
          <p:nvPr/>
        </p:nvSpPr>
        <p:spPr>
          <a:xfrm>
            <a:off x="3126740" y="1059815"/>
            <a:ext cx="3002915" cy="864235"/>
          </a:xfrm>
          <a:prstGeom prst="rect">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隐含问题的定义</a:t>
            </a:r>
            <a:endParaRPr lang="zh-CN" altLang="en-US" dirty="0">
              <a:latin typeface="微软雅黑" panose="020B0503020204020204" pitchFamily="34" charset="-122"/>
              <a:ea typeface="微软雅黑" panose="020B0503020204020204" pitchFamily="34" charset="-122"/>
            </a:endParaRPr>
          </a:p>
        </p:txBody>
      </p:sp>
      <p:sp>
        <p:nvSpPr>
          <p:cNvPr id="9" name="矩形 8"/>
          <p:cNvSpPr/>
          <p:nvPr/>
        </p:nvSpPr>
        <p:spPr>
          <a:xfrm>
            <a:off x="3126740" y="1933575"/>
            <a:ext cx="3003550" cy="864235"/>
          </a:xfrm>
          <a:prstGeom prst="rect">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隐含问题的时间复杂度</a:t>
            </a:r>
            <a:endParaRPr lang="zh-CN" altLang="en-US" dirty="0">
              <a:latin typeface="微软雅黑" panose="020B0503020204020204" pitchFamily="34" charset="-122"/>
              <a:ea typeface="微软雅黑" panose="020B0503020204020204" pitchFamily="34" charset="-122"/>
            </a:endParaRPr>
          </a:p>
        </p:txBody>
      </p:sp>
      <p:sp>
        <p:nvSpPr>
          <p:cNvPr id="10" name="矩形 9"/>
          <p:cNvSpPr/>
          <p:nvPr/>
        </p:nvSpPr>
        <p:spPr>
          <a:xfrm>
            <a:off x="3136900" y="2807335"/>
            <a:ext cx="3011805" cy="864235"/>
          </a:xfrm>
          <a:prstGeom prst="rect">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Church-Rosser</a:t>
            </a:r>
            <a:endParaRPr lang="zh-CN" altLang="en-US" dirty="0">
              <a:latin typeface="微软雅黑" panose="020B0503020204020204" pitchFamily="34" charset="-122"/>
              <a:ea typeface="微软雅黑" panose="020B0503020204020204" pitchFamily="34" charset="-122"/>
            </a:endParaRPr>
          </a:p>
          <a:p>
            <a:pPr algn="ctr"/>
            <a:r>
              <a:rPr lang="zh-CN" altLang="en-US" dirty="0">
                <a:latin typeface="微软雅黑" panose="020B0503020204020204" pitchFamily="34" charset="-122"/>
                <a:ea typeface="微软雅黑" panose="020B0503020204020204" pitchFamily="34" charset="-122"/>
              </a:rPr>
              <a:t>property</a:t>
            </a:r>
            <a:endParaRPr lang="zh-CN" altLang="en-US" dirty="0">
              <a:latin typeface="微软雅黑" panose="020B0503020204020204" pitchFamily="34" charset="-122"/>
              <a:ea typeface="微软雅黑" panose="020B0503020204020204" pitchFamily="34" charset="-122"/>
            </a:endParaRPr>
          </a:p>
        </p:txBody>
      </p:sp>
      <p:sp>
        <p:nvSpPr>
          <p:cNvPr id="11" name="矩形 10"/>
          <p:cNvSpPr/>
          <p:nvPr/>
        </p:nvSpPr>
        <p:spPr>
          <a:xfrm>
            <a:off x="3136900" y="3681095"/>
            <a:ext cx="3011805" cy="864235"/>
          </a:xfrm>
          <a:prstGeom prst="rect">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微软雅黑" panose="020B0503020204020204" pitchFamily="34" charset="-122"/>
                <a:ea typeface="微软雅黑" panose="020B0503020204020204" pitchFamily="34" charset="-122"/>
              </a:rPr>
              <a:t>CSM</a:t>
            </a:r>
            <a:r>
              <a:rPr lang="zh-CN" altLang="en-US" dirty="0">
                <a:latin typeface="微软雅黑" panose="020B0503020204020204" pitchFamily="34" charset="-122"/>
                <a:ea typeface="微软雅黑" panose="020B0503020204020204" pitchFamily="34" charset="-122"/>
              </a:rPr>
              <a:t>问题时间复杂度</a:t>
            </a:r>
            <a:endParaRPr lang="zh-CN" altLang="en-US" dirty="0">
              <a:latin typeface="微软雅黑" panose="020B0503020204020204" pitchFamily="34" charset="-122"/>
              <a:ea typeface="微软雅黑" panose="020B0503020204020204" pitchFamily="34" charset="-122"/>
            </a:endParaRPr>
          </a:p>
        </p:txBody>
      </p:sp>
      <p:sp>
        <p:nvSpPr>
          <p:cNvPr id="12" name="等腰三角形 11"/>
          <p:cNvSpPr/>
          <p:nvPr/>
        </p:nvSpPr>
        <p:spPr>
          <a:xfrm rot="1800000">
            <a:off x="2894070" y="1339994"/>
            <a:ext cx="334117" cy="288032"/>
          </a:xfrm>
          <a:prstGeom prst="triangl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1800000">
            <a:off x="2893435" y="3068191"/>
            <a:ext cx="334117" cy="288032"/>
          </a:xfrm>
          <a:prstGeom prst="triangl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19800000" flipH="1">
            <a:off x="6060464" y="2221556"/>
            <a:ext cx="334117" cy="288032"/>
          </a:xfrm>
          <a:prstGeom prst="triangl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9800000" flipH="1">
            <a:off x="6060464" y="3969437"/>
            <a:ext cx="334117" cy="288032"/>
          </a:xfrm>
          <a:prstGeom prst="triangl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7"/>
          <p:cNvSpPr txBox="1">
            <a:spLocks noChangeArrowheads="1"/>
          </p:cNvSpPr>
          <p:nvPr/>
        </p:nvSpPr>
        <p:spPr bwMode="auto">
          <a:xfrm>
            <a:off x="179512" y="1382791"/>
            <a:ext cx="2403375" cy="1090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r" eaLnBrk="1" hangingPunct="1"/>
            <a:r>
              <a:rPr lang="en-US" altLang="zh-CN" sz="1400" b="1" dirty="0">
                <a:solidFill>
                  <a:schemeClr val="tx1">
                    <a:lumMod val="85000"/>
                    <a:lumOff val="15000"/>
                  </a:schemeClr>
                </a:solidFill>
                <a:latin typeface="微软雅黑" panose="020B0503020204020204" pitchFamily="34" charset="-122"/>
              </a:rPr>
              <a:t>implication</a:t>
            </a:r>
            <a:endParaRPr lang="en-US" altLang="zh-CN" sz="1400" b="1" dirty="0">
              <a:solidFill>
                <a:schemeClr val="tx1">
                  <a:lumMod val="85000"/>
                  <a:lumOff val="15000"/>
                </a:schemeClr>
              </a:solidFill>
              <a:latin typeface="微软雅黑" panose="020B0503020204020204" pitchFamily="34" charset="-122"/>
            </a:endParaRPr>
          </a:p>
          <a:p>
            <a:pPr algn="r">
              <a:lnSpc>
                <a:spcPct val="150000"/>
              </a:lnSpc>
              <a:spcBef>
                <a:spcPts val="300"/>
              </a:spcBef>
            </a:pPr>
            <a:r>
              <a:rPr lang="zh-CN" altLang="en-US" sz="1100" b="1" dirty="0">
                <a:solidFill>
                  <a:schemeClr val="tx1">
                    <a:lumMod val="85000"/>
                    <a:lumOff val="15000"/>
                  </a:schemeClr>
                </a:solidFill>
                <a:latin typeface="微软雅黑" panose="020B0503020204020204" pitchFamily="34" charset="-122"/>
              </a:rPr>
              <a:t>将所有的条件图依赖进行等效，最终等效为一个完整的非冗余的条件图依赖的过程</a:t>
            </a:r>
            <a:endParaRPr lang="zh-CN" altLang="en-US" sz="1100" b="1" dirty="0">
              <a:solidFill>
                <a:schemeClr val="tx1">
                  <a:lumMod val="85000"/>
                  <a:lumOff val="15000"/>
                </a:schemeClr>
              </a:solidFill>
              <a:latin typeface="微软雅黑" panose="020B0503020204020204" pitchFamily="34" charset="-122"/>
            </a:endParaRPr>
          </a:p>
        </p:txBody>
      </p:sp>
      <p:sp>
        <p:nvSpPr>
          <p:cNvPr id="17" name="文本框 7"/>
          <p:cNvSpPr txBox="1">
            <a:spLocks noChangeArrowheads="1"/>
          </p:cNvSpPr>
          <p:nvPr/>
        </p:nvSpPr>
        <p:spPr bwMode="auto">
          <a:xfrm>
            <a:off x="683260" y="3004185"/>
            <a:ext cx="2087245" cy="109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r" eaLnBrk="1" hangingPunct="1"/>
            <a:r>
              <a:rPr lang="en-US" altLang="zh-CN" sz="1400" b="1" dirty="0">
                <a:solidFill>
                  <a:schemeClr val="tx1">
                    <a:lumMod val="85000"/>
                    <a:lumOff val="15000"/>
                  </a:schemeClr>
                </a:solidFill>
                <a:latin typeface="微软雅黑" panose="020B0503020204020204" pitchFamily="34" charset="-122"/>
              </a:rPr>
              <a:t>Churs-Rosser</a:t>
            </a:r>
            <a:endParaRPr lang="zh-CN" altLang="en-US" sz="1100" b="1" dirty="0">
              <a:solidFill>
                <a:schemeClr val="tx1">
                  <a:lumMod val="85000"/>
                  <a:lumOff val="15000"/>
                </a:schemeClr>
              </a:solidFill>
              <a:latin typeface="微软雅黑" panose="020B0503020204020204" pitchFamily="34" charset="-122"/>
            </a:endParaRPr>
          </a:p>
          <a:p>
            <a:pPr algn="r" eaLnBrk="1" hangingPunct="1"/>
            <a:r>
              <a:rPr lang="zh-CN" altLang="en-US" sz="1100" b="1" dirty="0">
                <a:solidFill>
                  <a:schemeClr val="tx1">
                    <a:lumMod val="85000"/>
                    <a:lumOff val="15000"/>
                  </a:schemeClr>
                </a:solidFill>
                <a:latin typeface="微软雅黑" panose="020B0503020204020204" pitchFamily="34" charset="-122"/>
              </a:rPr>
              <a:t>无论输入到</a:t>
            </a:r>
            <a:r>
              <a:rPr lang="en-US" altLang="zh-CN" sz="1100" b="1" dirty="0">
                <a:solidFill>
                  <a:schemeClr val="tx1">
                    <a:lumMod val="85000"/>
                    <a:lumOff val="15000"/>
                  </a:schemeClr>
                </a:solidFill>
                <a:latin typeface="微软雅黑" panose="020B0503020204020204" pitchFamily="34" charset="-122"/>
              </a:rPr>
              <a:t>G</a:t>
            </a:r>
            <a:r>
              <a:rPr lang="zh-CN" altLang="en-US" sz="1100" b="1" dirty="0">
                <a:solidFill>
                  <a:schemeClr val="tx1">
                    <a:lumMod val="85000"/>
                    <a:lumOff val="15000"/>
                  </a:schemeClr>
                </a:solidFill>
                <a:latin typeface="微软雅黑" panose="020B0503020204020204" pitchFamily="34" charset="-122"/>
              </a:rPr>
              <a:t>中的</a:t>
            </a:r>
            <a:r>
              <a:rPr lang="en-US" altLang="zh-CN" sz="1100" b="1" dirty="0">
                <a:solidFill>
                  <a:schemeClr val="tx1">
                    <a:lumMod val="85000"/>
                    <a:lumOff val="15000"/>
                  </a:schemeClr>
                </a:solidFill>
                <a:latin typeface="微软雅黑" panose="020B0503020204020204" pitchFamily="34" charset="-122"/>
              </a:rPr>
              <a:t>CGD</a:t>
            </a:r>
            <a:r>
              <a:rPr lang="zh-CN" altLang="en-US" sz="1100" b="1" dirty="0">
                <a:solidFill>
                  <a:schemeClr val="tx1">
                    <a:lumMod val="85000"/>
                    <a:lumOff val="15000"/>
                  </a:schemeClr>
                </a:solidFill>
                <a:latin typeface="微软雅黑" panose="020B0503020204020204" pitchFamily="34" charset="-122"/>
              </a:rPr>
              <a:t>的顺序如何，最终返回的结果均是相同的，即返回结果不受条件图依赖输入顺序的影响</a:t>
            </a:r>
            <a:endParaRPr lang="zh-CN" altLang="en-US" sz="1100" b="1" dirty="0">
              <a:solidFill>
                <a:schemeClr val="tx1">
                  <a:lumMod val="85000"/>
                  <a:lumOff val="15000"/>
                </a:schemeClr>
              </a:solidFill>
              <a:latin typeface="微软雅黑" panose="020B0503020204020204" pitchFamily="34" charset="-122"/>
            </a:endParaRPr>
          </a:p>
        </p:txBody>
      </p:sp>
      <p:sp>
        <p:nvSpPr>
          <p:cNvPr id="18" name="文本框 7"/>
          <p:cNvSpPr txBox="1">
            <a:spLocks noChangeArrowheads="1"/>
          </p:cNvSpPr>
          <p:nvPr/>
        </p:nvSpPr>
        <p:spPr bwMode="auto">
          <a:xfrm>
            <a:off x="6443980" y="2226310"/>
            <a:ext cx="3211830" cy="109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eaLnBrk="1" hangingPunct="1"/>
            <a:r>
              <a:rPr lang="en-US" altLang="zh-CN" sz="1400" b="1" dirty="0">
                <a:solidFill>
                  <a:schemeClr val="tx1">
                    <a:lumMod val="85000"/>
                    <a:lumOff val="15000"/>
                  </a:schemeClr>
                </a:solidFill>
                <a:latin typeface="微软雅黑" panose="020B0503020204020204" pitchFamily="34" charset="-122"/>
              </a:rPr>
              <a:t>implication</a:t>
            </a:r>
            <a:endParaRPr lang="en-US" altLang="zh-CN" sz="1400" b="1" dirty="0">
              <a:solidFill>
                <a:schemeClr val="tx1">
                  <a:lumMod val="85000"/>
                  <a:lumOff val="15000"/>
                </a:schemeClr>
              </a:solidFill>
              <a:latin typeface="微软雅黑" panose="020B0503020204020204" pitchFamily="34" charset="-122"/>
            </a:endParaRPr>
          </a:p>
          <a:p>
            <a:pPr eaLnBrk="1" hangingPunct="1"/>
            <a:r>
              <a:rPr lang="zh-CN" altLang="en-US" sz="1400" b="1" dirty="0">
                <a:solidFill>
                  <a:schemeClr val="tx1">
                    <a:lumMod val="85000"/>
                    <a:lumOff val="15000"/>
                  </a:schemeClr>
                </a:solidFill>
                <a:latin typeface="微软雅黑" panose="020B0503020204020204" pitchFamily="34" charset="-122"/>
              </a:rPr>
              <a:t>coNP-complete（even</a:t>
            </a:r>
            <a:r>
              <a:rPr lang="en-US" altLang="zh-CN" sz="1400" b="1" dirty="0">
                <a:solidFill>
                  <a:schemeClr val="tx1">
                    <a:lumMod val="85000"/>
                    <a:lumOff val="15000"/>
                  </a:schemeClr>
                </a:solidFill>
                <a:latin typeface="微软雅黑" panose="020B0503020204020204" pitchFamily="34" charset="-122"/>
              </a:rPr>
              <a:t> </a:t>
            </a:r>
            <a:r>
              <a:rPr lang="zh-CN" altLang="en-US" sz="1400" b="1" dirty="0">
                <a:solidFill>
                  <a:schemeClr val="tx1">
                    <a:lumMod val="85000"/>
                    <a:lumOff val="15000"/>
                  </a:schemeClr>
                </a:solidFill>
                <a:latin typeface="微软雅黑" panose="020B0503020204020204" pitchFamily="34" charset="-122"/>
              </a:rPr>
              <a:t>when</a:t>
            </a:r>
            <a:endParaRPr lang="zh-CN" altLang="en-US" sz="1400" b="1" dirty="0">
              <a:solidFill>
                <a:schemeClr val="tx1">
                  <a:lumMod val="85000"/>
                  <a:lumOff val="15000"/>
                </a:schemeClr>
              </a:solidFill>
              <a:latin typeface="微软雅黑" panose="020B0503020204020204" pitchFamily="34" charset="-122"/>
            </a:endParaRPr>
          </a:p>
          <a:p>
            <a:pPr eaLnBrk="1" hangingPunct="1"/>
            <a:r>
              <a:rPr lang="zh-CN" altLang="en-US" sz="1400" b="1" dirty="0">
                <a:solidFill>
                  <a:schemeClr val="tx1">
                    <a:lumMod val="85000"/>
                    <a:lumOff val="15000"/>
                  </a:schemeClr>
                </a:solidFill>
                <a:latin typeface="微软雅黑" panose="020B0503020204020204" pitchFamily="34" charset="-122"/>
              </a:rPr>
              <a:t> all the CGDs are defined</a:t>
            </a:r>
            <a:r>
              <a:rPr lang="en-US" altLang="zh-CN" sz="1400" b="1" dirty="0">
                <a:solidFill>
                  <a:schemeClr val="tx1">
                    <a:lumMod val="85000"/>
                    <a:lumOff val="15000"/>
                  </a:schemeClr>
                </a:solidFill>
                <a:latin typeface="微软雅黑" panose="020B0503020204020204" pitchFamily="34" charset="-122"/>
              </a:rPr>
              <a:t> </a:t>
            </a:r>
            <a:r>
              <a:rPr lang="zh-CN" altLang="en-US" sz="1400" b="1" dirty="0">
                <a:solidFill>
                  <a:schemeClr val="tx1">
                    <a:lumMod val="85000"/>
                    <a:lumOff val="15000"/>
                  </a:schemeClr>
                </a:solidFill>
                <a:latin typeface="微软雅黑" panose="020B0503020204020204" pitchFamily="34" charset="-122"/>
              </a:rPr>
              <a:t>with DAG patterns.）</a:t>
            </a:r>
            <a:endParaRPr lang="zh-CN" altLang="en-US" sz="1400" b="1" dirty="0">
              <a:solidFill>
                <a:schemeClr val="tx1">
                  <a:lumMod val="85000"/>
                  <a:lumOff val="15000"/>
                </a:schemeClr>
              </a:solidFill>
              <a:latin typeface="微软雅黑" panose="020B0503020204020204" pitchFamily="34" charset="-122"/>
            </a:endParaRPr>
          </a:p>
        </p:txBody>
      </p:sp>
      <p:sp>
        <p:nvSpPr>
          <p:cNvPr id="19" name="文本框 7"/>
          <p:cNvSpPr txBox="1">
            <a:spLocks noChangeArrowheads="1"/>
          </p:cNvSpPr>
          <p:nvPr/>
        </p:nvSpPr>
        <p:spPr bwMode="auto">
          <a:xfrm>
            <a:off x="6443980" y="3940175"/>
            <a:ext cx="3408045" cy="109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eaLnBrk="1" hangingPunct="1"/>
            <a:r>
              <a:rPr lang="zh-CN" altLang="en-US" sz="1400" b="1" dirty="0">
                <a:solidFill>
                  <a:schemeClr val="tx1">
                    <a:lumMod val="85000"/>
                    <a:lumOff val="15000"/>
                  </a:schemeClr>
                </a:solidFill>
                <a:latin typeface="微软雅黑" panose="020B0503020204020204" pitchFamily="34" charset="-122"/>
              </a:rPr>
              <a:t>执行</a:t>
            </a:r>
            <a:r>
              <a:rPr lang="en-US" altLang="zh-CN" sz="1400" b="1" dirty="0">
                <a:solidFill>
                  <a:schemeClr val="tx1">
                    <a:lumMod val="85000"/>
                    <a:lumOff val="15000"/>
                  </a:schemeClr>
                </a:solidFill>
                <a:latin typeface="微软雅黑" panose="020B0503020204020204" pitchFamily="34" charset="-122"/>
              </a:rPr>
              <a:t>CSM</a:t>
            </a:r>
            <a:r>
              <a:rPr lang="zh-CN" altLang="en-US" sz="1400" b="1" dirty="0">
                <a:solidFill>
                  <a:schemeClr val="tx1">
                    <a:lumMod val="85000"/>
                    <a:lumOff val="15000"/>
                  </a:schemeClr>
                </a:solidFill>
                <a:latin typeface="微软雅黑" panose="020B0503020204020204" pitchFamily="34" charset="-122"/>
              </a:rPr>
              <a:t>查询的代价</a:t>
            </a:r>
            <a:endParaRPr lang="zh-CN" altLang="en-US" sz="1400" b="1" dirty="0">
              <a:solidFill>
                <a:schemeClr val="tx1">
                  <a:lumMod val="85000"/>
                  <a:lumOff val="15000"/>
                </a:schemeClr>
              </a:solidFill>
              <a:latin typeface="微软雅黑" panose="020B0503020204020204" pitchFamily="34" charset="-122"/>
            </a:endParaRPr>
          </a:p>
          <a:p>
            <a:pPr eaLnBrk="1" hangingPunct="1"/>
            <a:r>
              <a:rPr lang="zh-CN" altLang="en-US" sz="1400" b="1" dirty="0">
                <a:solidFill>
                  <a:schemeClr val="tx1">
                    <a:lumMod val="85000"/>
                    <a:lumOff val="15000"/>
                  </a:schemeClr>
                </a:solidFill>
                <a:latin typeface="微软雅黑" panose="020B0503020204020204" pitchFamily="34" charset="-122"/>
              </a:rPr>
              <a:t> NP-complete</a:t>
            </a:r>
            <a:endParaRPr lang="zh-CN" altLang="en-US" sz="1400" b="1" dirty="0">
              <a:solidFill>
                <a:schemeClr val="tx1">
                  <a:lumMod val="85000"/>
                  <a:lumOff val="15000"/>
                </a:schemeClr>
              </a:solidFill>
              <a:latin typeface="微软雅黑" panose="020B0503020204020204" pitchFamily="34" charset="-122"/>
            </a:endParaRPr>
          </a:p>
        </p:txBody>
      </p:sp>
      <p:sp>
        <p:nvSpPr>
          <p:cNvPr id="4" name="文本框 3"/>
          <p:cNvSpPr txBox="1"/>
          <p:nvPr/>
        </p:nvSpPr>
        <p:spPr>
          <a:xfrm>
            <a:off x="755015" y="155575"/>
            <a:ext cx="1097280" cy="368300"/>
          </a:xfrm>
          <a:prstGeom prst="rect">
            <a:avLst/>
          </a:prstGeom>
          <a:noFill/>
        </p:spPr>
        <p:txBody>
          <a:bodyPr wrap="none" rtlCol="0">
            <a:spAutoFit/>
          </a:bodyPr>
          <a:p>
            <a:r>
              <a:rPr lang="zh-CN" altLang="en-US" b="1" kern="0" dirty="0">
                <a:solidFill>
                  <a:schemeClr val="bg1"/>
                </a:solidFill>
                <a:latin typeface="微软雅黑" panose="020B0503020204020204" pitchFamily="34" charset="-122"/>
                <a:ea typeface="微软雅黑" panose="020B0503020204020204" pitchFamily="34" charset="-122"/>
              </a:rPr>
              <a:t>定理证明</a:t>
            </a:r>
            <a:endParaRPr lang="zh-CN" altLang="en-US" b="1" kern="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out)">
                                      <p:cBhvr>
                                        <p:cTn id="7" dur="500"/>
                                        <p:tgtEl>
                                          <p:spTgt spid="6"/>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ox(out)">
                                      <p:cBhvr>
                                        <p:cTn id="10" dur="500"/>
                                        <p:tgtEl>
                                          <p:spTgt spid="7"/>
                                        </p:tgtEl>
                                      </p:cBhvr>
                                    </p:animEffect>
                                  </p:childTnLst>
                                </p:cTn>
                              </p:par>
                            </p:childTnLst>
                          </p:cTn>
                        </p:par>
                        <p:par>
                          <p:cTn id="11" fill="hold">
                            <p:stCondLst>
                              <p:cond delay="500"/>
                            </p:stCondLst>
                            <p:childTnLst>
                              <p:par>
                                <p:cTn id="12" presetID="2" presetClass="entr" presetSubtype="4"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400" fill="hold"/>
                                        <p:tgtEl>
                                          <p:spTgt spid="8"/>
                                        </p:tgtEl>
                                        <p:attrNameLst>
                                          <p:attrName>ppt_x</p:attrName>
                                        </p:attrNameLst>
                                      </p:cBhvr>
                                      <p:tavLst>
                                        <p:tav tm="0">
                                          <p:val>
                                            <p:strVal val="#ppt_x"/>
                                          </p:val>
                                        </p:tav>
                                        <p:tav tm="100000">
                                          <p:val>
                                            <p:strVal val="#ppt_x"/>
                                          </p:val>
                                        </p:tav>
                                      </p:tavLst>
                                    </p:anim>
                                    <p:anim calcmode="lin" valueType="num">
                                      <p:cBhvr additive="base">
                                        <p:cTn id="15" dur="400" fill="hold"/>
                                        <p:tgtEl>
                                          <p:spTgt spid="8"/>
                                        </p:tgtEl>
                                        <p:attrNameLst>
                                          <p:attrName>ppt_y</p:attrName>
                                        </p:attrNameLst>
                                      </p:cBhvr>
                                      <p:tavLst>
                                        <p:tav tm="0">
                                          <p:val>
                                            <p:strVal val="1+#ppt_h/2"/>
                                          </p:val>
                                        </p:tav>
                                        <p:tav tm="100000">
                                          <p:val>
                                            <p:strVal val="#ppt_y"/>
                                          </p:val>
                                        </p:tav>
                                      </p:tavLst>
                                    </p:anim>
                                  </p:childTnLst>
                                </p:cTn>
                              </p:par>
                            </p:childTnLst>
                          </p:cTn>
                        </p:par>
                        <p:par>
                          <p:cTn id="16" fill="hold">
                            <p:stCondLst>
                              <p:cond delay="1000"/>
                            </p:stCondLst>
                            <p:childTnLst>
                              <p:par>
                                <p:cTn id="17" presetID="22" presetClass="entr" presetSubtype="2"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right)">
                                      <p:cBhvr>
                                        <p:cTn id="19" dur="500"/>
                                        <p:tgtEl>
                                          <p:spTgt spid="12"/>
                                        </p:tgtEl>
                                      </p:cBhvr>
                                    </p:animEffect>
                                  </p:childTnLst>
                                </p:cTn>
                              </p:par>
                            </p:childTnLst>
                          </p:cTn>
                        </p:par>
                        <p:par>
                          <p:cTn id="20" fill="hold">
                            <p:stCondLst>
                              <p:cond delay="1500"/>
                            </p:stCondLst>
                            <p:childTnLst>
                              <p:par>
                                <p:cTn id="21" presetID="22" presetClass="entr" presetSubtype="2" fill="hold" grpId="0"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wipe(right)">
                                      <p:cBhvr>
                                        <p:cTn id="23" dur="500"/>
                                        <p:tgtEl>
                                          <p:spTgt spid="16"/>
                                        </p:tgtEl>
                                      </p:cBhvr>
                                    </p:animEffect>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400" fill="hold"/>
                                        <p:tgtEl>
                                          <p:spTgt spid="9"/>
                                        </p:tgtEl>
                                        <p:attrNameLst>
                                          <p:attrName>ppt_x</p:attrName>
                                        </p:attrNameLst>
                                      </p:cBhvr>
                                      <p:tavLst>
                                        <p:tav tm="0">
                                          <p:val>
                                            <p:strVal val="#ppt_x"/>
                                          </p:val>
                                        </p:tav>
                                        <p:tav tm="100000">
                                          <p:val>
                                            <p:strVal val="#ppt_x"/>
                                          </p:val>
                                        </p:tav>
                                      </p:tavLst>
                                    </p:anim>
                                    <p:anim calcmode="lin" valueType="num">
                                      <p:cBhvr additive="base">
                                        <p:cTn id="28" dur="400" fill="hold"/>
                                        <p:tgtEl>
                                          <p:spTgt spid="9"/>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2" presetClass="entr" presetSubtype="8" fill="hold" grpId="0" nodeType="after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left)">
                                      <p:cBhvr>
                                        <p:cTn id="32" dur="500"/>
                                        <p:tgtEl>
                                          <p:spTgt spid="14"/>
                                        </p:tgtEl>
                                      </p:cBhvr>
                                    </p:animEffect>
                                  </p:childTnLst>
                                </p:cTn>
                              </p:par>
                            </p:childTnLst>
                          </p:cTn>
                        </p:par>
                        <p:par>
                          <p:cTn id="33" fill="hold">
                            <p:stCondLst>
                              <p:cond delay="3000"/>
                            </p:stCondLst>
                            <p:childTnLst>
                              <p:par>
                                <p:cTn id="34" presetID="22" presetClass="entr" presetSubtype="8" fill="hold" grpId="0" nodeType="after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wipe(left)">
                                      <p:cBhvr>
                                        <p:cTn id="36" dur="500"/>
                                        <p:tgtEl>
                                          <p:spTgt spid="18"/>
                                        </p:tgtEl>
                                      </p:cBhvr>
                                    </p:animEffect>
                                  </p:childTnLst>
                                </p:cTn>
                              </p:par>
                            </p:childTnLst>
                          </p:cTn>
                        </p:par>
                        <p:par>
                          <p:cTn id="37" fill="hold">
                            <p:stCondLst>
                              <p:cond delay="3500"/>
                            </p:stCondLst>
                            <p:childTnLst>
                              <p:par>
                                <p:cTn id="38" presetID="2" presetClass="entr" presetSubtype="4" fill="hold" grpId="0" nodeType="afterEffect">
                                  <p:stCondLst>
                                    <p:cond delay="0"/>
                                  </p:stCondLst>
                                  <p:childTnLst>
                                    <p:set>
                                      <p:cBhvr>
                                        <p:cTn id="39" dur="1" fill="hold">
                                          <p:stCondLst>
                                            <p:cond delay="0"/>
                                          </p:stCondLst>
                                        </p:cTn>
                                        <p:tgtEl>
                                          <p:spTgt spid="10"/>
                                        </p:tgtEl>
                                        <p:attrNameLst>
                                          <p:attrName>style.visibility</p:attrName>
                                        </p:attrNameLst>
                                      </p:cBhvr>
                                      <p:to>
                                        <p:strVal val="visible"/>
                                      </p:to>
                                    </p:set>
                                    <p:anim calcmode="lin" valueType="num">
                                      <p:cBhvr additive="base">
                                        <p:cTn id="40" dur="400" fill="hold"/>
                                        <p:tgtEl>
                                          <p:spTgt spid="10"/>
                                        </p:tgtEl>
                                        <p:attrNameLst>
                                          <p:attrName>ppt_x</p:attrName>
                                        </p:attrNameLst>
                                      </p:cBhvr>
                                      <p:tavLst>
                                        <p:tav tm="0">
                                          <p:val>
                                            <p:strVal val="#ppt_x"/>
                                          </p:val>
                                        </p:tav>
                                        <p:tav tm="100000">
                                          <p:val>
                                            <p:strVal val="#ppt_x"/>
                                          </p:val>
                                        </p:tav>
                                      </p:tavLst>
                                    </p:anim>
                                    <p:anim calcmode="lin" valueType="num">
                                      <p:cBhvr additive="base">
                                        <p:cTn id="41" dur="400" fill="hold"/>
                                        <p:tgtEl>
                                          <p:spTgt spid="10"/>
                                        </p:tgtEl>
                                        <p:attrNameLst>
                                          <p:attrName>ppt_y</p:attrName>
                                        </p:attrNameLst>
                                      </p:cBhvr>
                                      <p:tavLst>
                                        <p:tav tm="0">
                                          <p:val>
                                            <p:strVal val="1+#ppt_h/2"/>
                                          </p:val>
                                        </p:tav>
                                        <p:tav tm="100000">
                                          <p:val>
                                            <p:strVal val="#ppt_y"/>
                                          </p:val>
                                        </p:tav>
                                      </p:tavLst>
                                    </p:anim>
                                  </p:childTnLst>
                                </p:cTn>
                              </p:par>
                            </p:childTnLst>
                          </p:cTn>
                        </p:par>
                        <p:par>
                          <p:cTn id="42" fill="hold">
                            <p:stCondLst>
                              <p:cond delay="4000"/>
                            </p:stCondLst>
                            <p:childTnLst>
                              <p:par>
                                <p:cTn id="43" presetID="22" presetClass="entr" presetSubtype="2" fill="hold" grpId="0" nodeType="after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wipe(right)">
                                      <p:cBhvr>
                                        <p:cTn id="45" dur="500"/>
                                        <p:tgtEl>
                                          <p:spTgt spid="13"/>
                                        </p:tgtEl>
                                      </p:cBhvr>
                                    </p:animEffect>
                                  </p:childTnLst>
                                </p:cTn>
                              </p:par>
                            </p:childTnLst>
                          </p:cTn>
                        </p:par>
                        <p:par>
                          <p:cTn id="46" fill="hold">
                            <p:stCondLst>
                              <p:cond delay="4500"/>
                            </p:stCondLst>
                            <p:childTnLst>
                              <p:par>
                                <p:cTn id="47" presetID="22" presetClass="entr" presetSubtype="2" fill="hold" grpId="0" nodeType="after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wipe(right)">
                                      <p:cBhvr>
                                        <p:cTn id="49" dur="500"/>
                                        <p:tgtEl>
                                          <p:spTgt spid="17"/>
                                        </p:tgtEl>
                                      </p:cBhvr>
                                    </p:animEffect>
                                  </p:childTnLst>
                                </p:cTn>
                              </p:par>
                            </p:childTnLst>
                          </p:cTn>
                        </p:par>
                        <p:par>
                          <p:cTn id="50" fill="hold">
                            <p:stCondLst>
                              <p:cond delay="5000"/>
                            </p:stCondLst>
                            <p:childTnLst>
                              <p:par>
                                <p:cTn id="51" presetID="2" presetClass="entr" presetSubtype="4" fill="hold" grpId="0" nodeType="afterEffect">
                                  <p:stCondLst>
                                    <p:cond delay="0"/>
                                  </p:stCondLst>
                                  <p:childTnLst>
                                    <p:set>
                                      <p:cBhvr>
                                        <p:cTn id="52" dur="1" fill="hold">
                                          <p:stCondLst>
                                            <p:cond delay="0"/>
                                          </p:stCondLst>
                                        </p:cTn>
                                        <p:tgtEl>
                                          <p:spTgt spid="11"/>
                                        </p:tgtEl>
                                        <p:attrNameLst>
                                          <p:attrName>style.visibility</p:attrName>
                                        </p:attrNameLst>
                                      </p:cBhvr>
                                      <p:to>
                                        <p:strVal val="visible"/>
                                      </p:to>
                                    </p:set>
                                    <p:anim calcmode="lin" valueType="num">
                                      <p:cBhvr additive="base">
                                        <p:cTn id="53" dur="400" fill="hold"/>
                                        <p:tgtEl>
                                          <p:spTgt spid="11"/>
                                        </p:tgtEl>
                                        <p:attrNameLst>
                                          <p:attrName>ppt_x</p:attrName>
                                        </p:attrNameLst>
                                      </p:cBhvr>
                                      <p:tavLst>
                                        <p:tav tm="0">
                                          <p:val>
                                            <p:strVal val="#ppt_x"/>
                                          </p:val>
                                        </p:tav>
                                        <p:tav tm="100000">
                                          <p:val>
                                            <p:strVal val="#ppt_x"/>
                                          </p:val>
                                        </p:tav>
                                      </p:tavLst>
                                    </p:anim>
                                    <p:anim calcmode="lin" valueType="num">
                                      <p:cBhvr additive="base">
                                        <p:cTn id="54" dur="400" fill="hold"/>
                                        <p:tgtEl>
                                          <p:spTgt spid="11"/>
                                        </p:tgtEl>
                                        <p:attrNameLst>
                                          <p:attrName>ppt_y</p:attrName>
                                        </p:attrNameLst>
                                      </p:cBhvr>
                                      <p:tavLst>
                                        <p:tav tm="0">
                                          <p:val>
                                            <p:strVal val="1+#ppt_h/2"/>
                                          </p:val>
                                        </p:tav>
                                        <p:tav tm="100000">
                                          <p:val>
                                            <p:strVal val="#ppt_y"/>
                                          </p:val>
                                        </p:tav>
                                      </p:tavLst>
                                    </p:anim>
                                  </p:childTnLst>
                                </p:cTn>
                              </p:par>
                            </p:childTnLst>
                          </p:cTn>
                        </p:par>
                        <p:par>
                          <p:cTn id="55" fill="hold">
                            <p:stCondLst>
                              <p:cond delay="5500"/>
                            </p:stCondLst>
                            <p:childTnLst>
                              <p:par>
                                <p:cTn id="56" presetID="22" presetClass="entr" presetSubtype="8" fill="hold" grpId="0" nodeType="after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wipe(left)">
                                      <p:cBhvr>
                                        <p:cTn id="58" dur="500"/>
                                        <p:tgtEl>
                                          <p:spTgt spid="15"/>
                                        </p:tgtEl>
                                      </p:cBhvr>
                                    </p:animEffect>
                                  </p:childTnLst>
                                </p:cTn>
                              </p:par>
                            </p:childTnLst>
                          </p:cTn>
                        </p:par>
                        <p:par>
                          <p:cTn id="59" fill="hold">
                            <p:stCondLst>
                              <p:cond delay="6000"/>
                            </p:stCondLst>
                            <p:childTnLst>
                              <p:par>
                                <p:cTn id="60" presetID="22" presetClass="entr" presetSubtype="8" fill="hold" grpId="0" nodeType="after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wipe(left)">
                                      <p:cBhvr>
                                        <p:cTn id="6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P spid="8" grpId="0" bldLvl="0" animBg="1"/>
      <p:bldP spid="9" grpId="0" bldLvl="0" animBg="1"/>
      <p:bldP spid="10" grpId="0" bldLvl="0" animBg="1"/>
      <p:bldP spid="11" grpId="0" bldLvl="0" animBg="1"/>
      <p:bldP spid="12" grpId="0" bldLvl="0" animBg="1"/>
      <p:bldP spid="13" grpId="0" bldLvl="0" animBg="1"/>
      <p:bldP spid="14" grpId="0" bldLvl="0" animBg="1"/>
      <p:bldP spid="15" grpId="0" bldLvl="0" animBg="1"/>
      <p:bldP spid="16" grpId="0"/>
      <p:bldP spid="17" grpId="0"/>
      <p:bldP spid="18" grpId="0"/>
      <p:bldP spid="19" grpId="0"/>
    </p:bldLst>
  </p:timing>
</p:sld>
</file>

<file path=ppt/tags/tag1.xml><?xml version="1.0" encoding="utf-8"?>
<p:tagLst xmlns:p="http://schemas.openxmlformats.org/presentationml/2006/main">
  <p:tag name="KSO_WM_UNIT_PLACING_PICTURE_USER_VIEWPORT" val="{&quot;height&quot;:3060,&quot;width&quot;:8640}"/>
</p:tagLst>
</file>

<file path=ppt/tags/tag10.xml><?xml version="1.0" encoding="utf-8"?>
<p:tagLst xmlns:p="http://schemas.openxmlformats.org/presentationml/2006/main">
  <p:tag name="MH" val="20151121191650"/>
  <p:tag name="MH_LIBRARY" val="GRAPHIC"/>
  <p:tag name="MH_TYPE" val="SubTitle"/>
  <p:tag name="MH_ORDER" val="4"/>
</p:tagLst>
</file>

<file path=ppt/tags/tag11.xml><?xml version="1.0" encoding="utf-8"?>
<p:tagLst xmlns:p="http://schemas.openxmlformats.org/presentationml/2006/main">
  <p:tag name="MH" val="20151121192522"/>
  <p:tag name="MH_LIBRARY" val="GRAPHIC"/>
  <p:tag name="MH_TYPE" val="Other"/>
  <p:tag name="MH_ORDER" val="1"/>
</p:tagLst>
</file>

<file path=ppt/tags/tag12.xml><?xml version="1.0" encoding="utf-8"?>
<p:tagLst xmlns:p="http://schemas.openxmlformats.org/presentationml/2006/main">
  <p:tag name="MH" val="20151121192522"/>
  <p:tag name="MH_LIBRARY" val="GRAPHIC"/>
  <p:tag name="MH_TYPE" val="Other"/>
  <p:tag name="MH_ORDER" val="2"/>
</p:tagLst>
</file>

<file path=ppt/tags/tag13.xml><?xml version="1.0" encoding="utf-8"?>
<p:tagLst xmlns:p="http://schemas.openxmlformats.org/presentationml/2006/main">
  <p:tag name="MH" val="20151121192522"/>
  <p:tag name="MH_LIBRARY" val="GRAPHIC"/>
  <p:tag name="MH_TYPE" val="Other"/>
  <p:tag name="MH_ORDER" val="4"/>
</p:tagLst>
</file>

<file path=ppt/tags/tag14.xml><?xml version="1.0" encoding="utf-8"?>
<p:tagLst xmlns:p="http://schemas.openxmlformats.org/presentationml/2006/main">
  <p:tag name="MH" val="20151121192522"/>
  <p:tag name="MH_LIBRARY" val="GRAPHIC"/>
  <p:tag name="MH_TYPE" val="Other"/>
  <p:tag name="MH_ORDER" val="5"/>
</p:tagLst>
</file>

<file path=ppt/tags/tag15.xml><?xml version="1.0" encoding="utf-8"?>
<p:tagLst xmlns:p="http://schemas.openxmlformats.org/presentationml/2006/main">
  <p:tag name="MH" val="20151121192522"/>
  <p:tag name="MH_LIBRARY" val="GRAPHIC"/>
  <p:tag name="MH_TYPE" val="Other"/>
  <p:tag name="MH_ORDER" val="7"/>
</p:tagLst>
</file>

<file path=ppt/tags/tag16.xml><?xml version="1.0" encoding="utf-8"?>
<p:tagLst xmlns:p="http://schemas.openxmlformats.org/presentationml/2006/main">
  <p:tag name="MH" val="20151121192522"/>
  <p:tag name="MH_LIBRARY" val="GRAPHIC"/>
  <p:tag name="MH_TYPE" val="Other"/>
  <p:tag name="MH_ORDER" val="8"/>
</p:tagLst>
</file>

<file path=ppt/tags/tag17.xml><?xml version="1.0" encoding="utf-8"?>
<p:tagLst xmlns:p="http://schemas.openxmlformats.org/presentationml/2006/main">
  <p:tag name="MH" val="20151121191650"/>
  <p:tag name="MH_LIBRARY" val="GRAPHIC"/>
  <p:tag name="MH_TYPE" val="SubTitle"/>
  <p:tag name="MH_ORDER" val="4"/>
</p:tagLst>
</file>

<file path=ppt/tags/tag18.xml><?xml version="1.0" encoding="utf-8"?>
<p:tagLst xmlns:p="http://schemas.openxmlformats.org/presentationml/2006/main">
  <p:tag name="MH" val="20151121191650"/>
  <p:tag name="MH_LIBRARY" val="GRAPHIC"/>
  <p:tag name="MH_TYPE" val="SubTitle"/>
  <p:tag name="MH_ORDER" val="4"/>
</p:tagLst>
</file>

<file path=ppt/tags/tag19.xml><?xml version="1.0" encoding="utf-8"?>
<p:tagLst xmlns:p="http://schemas.openxmlformats.org/presentationml/2006/main">
  <p:tag name="MH" val="20151121191650"/>
  <p:tag name="MH_LIBRARY" val="GRAPHIC"/>
  <p:tag name="MH_TYPE" val="SubTitle"/>
  <p:tag name="MH_ORDER" val="4"/>
</p:tagLst>
</file>

<file path=ppt/tags/tag2.xml><?xml version="1.0" encoding="utf-8"?>
<p:tagLst xmlns:p="http://schemas.openxmlformats.org/presentationml/2006/main">
  <p:tag name="MH" val="20151121192522"/>
  <p:tag name="MH_LIBRARY" val="GRAPHIC"/>
  <p:tag name="MH_TYPE" val="Other"/>
  <p:tag name="MH_ORDER" val="1"/>
</p:tagLst>
</file>

<file path=ppt/tags/tag20.xml><?xml version="1.0" encoding="utf-8"?>
<p:tagLst xmlns:p="http://schemas.openxmlformats.org/presentationml/2006/main">
  <p:tag name="ISPRING_ULTRA_SCORM_COURSE_ID" val="6B28DD6B-9144-45F3-A2ED-A10004BCE189"/>
  <p:tag name="ISPRING_SCORM_RATE_SLIDES" val="1"/>
  <p:tag name="ISPRINGONLINEFOLDERID" val="0"/>
  <p:tag name="ISPRINGONLINEFOLDERPATH" val="Content List"/>
  <p:tag name="ISPRINGCLOUDFOLDERID" val="0"/>
  <p:tag name="ISPRINGCLOUDFOLDERPATH" val="Content List"/>
  <p:tag name="ISPRING_PLAYERS_CUSTOMIZATION" val="UEsDBBQAAgAIACqGsUgVDq0oZAQAAAcRAAAdAAAAdW5pdmVyc2FsL2NvbW1vbl9tZXNzYWdlcy5sbmetWG1v2zYQ/l6g/4EQUGADtrQd0KIYEge0xNhEZMmV6DjZCwRGYmwilJjpxW32ab9mP2y/ZEfKTuK+QFISwDZMyvfc8e6eu6MPjz/nCm1EWUldHDlvD944SBSpzmSxOnIW7OTnDw6qal5kXOlCHDmFdtDx6OWLQ8WLVcNXAr6/fIHQYS6qCpbVyKzu10hmR858nLjhbI6Di8QPJ2EyphNn5Or8hhe3yNcr/Uf5wy/vP3x+++79j4evt5J9gOIZ9v19KGSR3r3pARSwKPQTQCN+EpBz5ozM5zC5cMF8GhBntP0yTHoekTNnZD475RZRRAKWxD71SELjJAiZ9YVPGPGc0YVu0JpvBKo12kjxCdVrAZGsZSlQpWRmH6QaNopGdCnzwhmmQRKRmEXUZTQMnFGsy/L2JwvLm3qtS1BXoUxW/FKJzOqEnLHPb0pRgWpeQ04heNVrCb/UOZfFQafqCC9pMElYGPpxQgJvt+OMSJEhr+RGzUCUCMckAoCSV6J8hGxis8yKI6zUMIQpnUx9eDNjwlSu1gre9VA75gRiMBdFlxTkCIkgu+J4GUaecRqoQhzd8Kr6pMtsLz8eBqoLmAZuCCnosgfgzGDsgCHGEipHWYq07gKbkTjGE5KMw3NIZOBdOEQiPAW6nQ6RuCAxUITEXTIBPqMTbBLeUGyX/zt+pdyks7pFPE1BzrhvI3VTwY5xKbDAMq06GKYmJh8XEDaK/e/QuEUF79rVSm4E2FFmouxUBJXFJZ7Joo8L+ltygqlPvATSyguXCbMlz2jM+S0qdI14tuFFKtClSHkDuX4LzzKZ2Wcmzlb/X438G/F6W1VebQtS4JHzV0Pt2ath3zCrqcCmuhb5Td2l2jhsa/5jrDA5/V0T+hz9cfpjlwQ4ouHzRKaSeaPaqvvk+NxZNjRGnUY80VP9o/XclsRtbR1TKFhjqftLEOimpn9AA1T9pWhwAormbYmGGk6LqwE6g3ALEGj0WIwzcNWeCWfgwgHySzKOKYPZaCkuK1l3jh2WjW2Avh3aFOY8JWpxT8ZLcaVhwlGCb9rpA7qQjXRnQB8MN3utglHmg8kBAK7a5AFIJXOwP+uBuZiRnQfaAr93kqVuVGbJq+S1LfLg2yYXX49NV6XO7a7i1S552yZz/BQr2sNFrdL5gPZ/x7/e8XlAv8dHKSY4cqeJiwOXmEHfcFX1FAIKGFf4LE58PDbiwIWc1+kamumVboqsJ1A7q3vkBAPY9syx4GW6/u+ff3tifGFJu4u2u78OAgFimypI7sB+D3Qtqj+7QBge78vZRR+p7d1mJ9fzqsMoZOGz3CF421pyncPWQbdeSPJt0DBj2J3OgAexTXvdlDC6DUGY4egUapmdwp3RjJfXUAiZ1moQinW1ScB6mPb762VTK1mIIbJPayXmwIzOE+x59q4N5FMyvW57ZgY3inR76VZw6e4L5k5xAHX2CzyRyXogoG1NuyoERG/X9zTffN2p7laV/cvi8PWDfzD+B1BLAwQUAAIACAAqhrFICH4LIykDAACGDAAAJwAAAHVuaXZlcnNhbC9mbGFzaF9wdWJsaXNoaW5nX3NldHRpbmdzLnhtbNVX3W7aMBS+5yksT70saTu6diihqgpo1VpAhW3tVWViQ6w6dhbbUHq1p9mD7Ul2HAMFtevSH6RNCBGfn+/8n5jw6DYVaMJyzZWM8G51ByMmY0W5HEf4y6C9fYiRNkRSIpRkEZYKo6NGJczsUHCd9JkxIKoRwEhdz0yEE2OyehBMp9Mq11nuuEpYA/i6Gqs0yHKmmTQsDzJBZvBjZhnTeI5QAgC+qZJztUalglDokc4VtYIhTsFzyV1QRLQF0QkOvNiQxDfjXFlJT5RQOcrHwwi/Ozx2n4WMh2rylEmXE90AoiObOqGUOy+I6PM7hhLGxwm4e1DDaMqpSSK8V3MoIB08RCmwfejEoZwoyIE0c/iUGUKJIf7o7Rl2a/SC4El0JknK4wFwkIs/ws3B9aerXuvi7LTz+XrQ7Z4NTnveiUInWMcJg3VDITikbB6zpZ2QGEPiBPwGnRERmoXBKmkhNlJyzTl3RkMlIPeFFrRROmS0Q1K2Uo3+DZdtkNzFaASBiFmEj3NOBEbcEMHjpbK2Q224KareXpVEgAXtydB5H9+b99mJE5JrturWgqNdzuPGN2UFRTNlkeA3DBmFIH6bwlPC0Gpx0ChXaUGF9jFICw4WJ5xNGT0qcjoH/JOhKzCRWtCEXs0EM97Cd8vv0JCNVA64jEygs4HOtcevPgs4I1rfg5KFj1v9s9Nm6/q002xdbrkACZ0QGT8THArO0sxsBJ/MkFRmoQfpiInVrCgK5bTglYmt+vIyaJ5a4cv81sVYgd5gSTZj5TmF+asHpc0mZFIMohuuAhpGkENJPCYwYlgXXFpWFjAmEikpZojEsNa0G+sJV1YDxQ+wh9Yv99DrIy6L0xhWG1jMKctLQe7s7r2v7X84OPxYrwa/fvzcflJpvvB7gjhzfuOfPLnyl2v/4TYMA7elH1/aJrf/5s7uXbS+lslrp3U5KFXSVr8UXLeMVPdzGakL/5LprbxgSrkAS2nshwzWkuApN4y+ZYu9oE1e9W73PbaZNtlgzK8Zjf8mZH9aXhPX7oVh8OjF1XFSLnkKiXArcXnbbezXduCm+SirUgG09f8OjcpvUEsDBBQAAgAIACqGsUi1/AlkugIAAFUKAAAhAAAAdW5pdmVyc2FsL2ZsYXNoX3NraW5fc2V0dGluZ3MueG1slVZtb+IwDP5+vwJx3+nulZ3UITHGSZN2t+k27XvamjYiTaokZce/vzhN1gQo9LAmEft5bMexzVK1pXzxYTJJc8GEfAatKS8VarxuQoubadZqLfgsF1wD1zMuZE3YdPHxp/2kiUVeYokdyLGcDcmhDzO3nzEUF+PbHGWIkIu6IXz/IEoxy0i+LaVoeXExtWrfgGSUbw3y6sd8tR4MwKjS9xrqKKf1Nco4SiNBKcCUvq9RLrIYyYD5SFf2M5LThzp/+wPajiqqLW35CWWI1pAS4iJfL1GG8dx4j19ljnKeoOGvNtAvn1EGoYzsQcbO776iDDJE0zb/0yONFCUWNOacf8R3DhOkMOOHWV2hXCTghTDQxVdw5bF3vQtA7ms49ymOqxTsCet6sBDw0TMGCy1bSBN/6myqEm+PrTbzAYsNYcoAQlUPejJJP5FWeTexrsf9gTfKi9CX0/SQV8HaGlZdwoG7WN/jV6tbuytCp++6IEMJO6cMUuyVPfK3qesRMlD2yGdGC3jkbH+cwaGpI/lHviXuOc/X31iBE3MsnNWfvBUjPeDoqiBVp/CYWhSwUJjOC60B3y1NrK5LKTnKKeVkR0uiqeC/EJft7WVUmhwYXK+d7qxUU83gVMPZHM2aDstlz3E/OmvckN3PQn+57jzRZovfTInWJK9q87OkphPHM2NiCjNNTjNwTxo4yHu+EQHHxh4i1URuQb4IwcaG4UKDGutedMM1BE+ToAZpcrrKqXNyqvy8rTOQa/NqFJSvcqzsgBUtK2b+9CuFNygOGAPWjqor448T+t6XgcI1ARCZV75ru0NnqVumKYMd+OEPFPbKQ3dLlenSoYZb6gfY6LDlnGZUT7pd0fdKvEMC/Qn8q0krcnxgGdH2mmTK3iyafL+G+1yixezXGTZfuMns2fVS5NjYjytolPjv5D9QSwMEFAACAAgAKoaxSCqWD2f+AgAAlwsAACYAAAB1bml2ZXJzYWwvaHRtbF9wdWJsaXNoaW5nX3NldHRpbmdzLnhtbM2Wb08aMRjA3/Mpmi6+lFPnpiN3GCMYiU6IsE1fmXItXGOvvbU98Hy1T7MPtk+yp1dAiI6dRpaFEOjTPr/nX/u04dF9KtCEacOVjPBufQcjJmNFuRxH+MvgdPsQI2OJpEQoySIsFUZHzVqY5UPBTdJn1sJSgwAjTSOzEU6szRpBMJ1O69xk2s0qkVvgm3qs0iDTzDBpmQ4yQQr4sUXGDJ4RKgDgmyo5U2vWagiFnvRZ0VwwxCl4LrkLiogzmwoc+FVDEt+NtcolPVFCaaTHwwi/Ozx2n/kaT2rxlEmXEtMEoRPbBqGUOyeI6PMHhhLGxwl4e7CP0ZRTm0R4b99RYHXwlFKyfeTEUU4UpEDaGT5lllBiiR96e5bdWzMXeBEtJEl5PIAZ5MKPcGtwe3bTa19ddC7Pbwfd7sWg0/NOlDrBKicMVg2F4JDKdcwWdkJiLYkT8Bt0RkQYFgbLovmykZIrzrkxGioBqS+1MBqBp6KI8LHmRGDELRE8XsxaosfMnnIBMTjd3fpIWvwI9PHGCdGGLRuazxiXxbj5TeWCokLlSPA7hqxCEFGewr+EoeV0o5FWaSkVxFhkBKcMTTibMnpUZmkG/JOhGzCR5qAJmy8TzHoL33P+gIZspDRwGZnAVgU5N55ffxE4I8Y8Qsncx63+RafVvu1cttrXWy5AQidExi+EQwlZmtmN8EmBpLJzPUhHTHLDyqJQTsu5KrHVX18Gw9Nc+DK/dTGW0BssyWasvKQwf/WgstmETMqD6A5XiYYjyKEkngkTMRx3LnNWFRgTiZQUBSIxNCrjjvWEq9yAxB9gjzav99DrIy7L0RhuDrCoKdOVkDu7e+/3P3w8OPzUqAe/fvzcXqs0a+E9QZw538NP1jbxRSN/2g3DwPXO59uw1fm/6sK9q/bXKpm6bF8PKhWp3a+E61ZZ1T2vsurKXxu9pSujkgvQZsb+2ECjETzlltG33DSvKPz6+9dvizcq/AajWLt9/98g/Gjx3Fp5X4XBsw/AGshXH9PN2m9QSwMEFAACAAgAKoaxSGhxUpGaAQAAHwYAAB8AAAB1bml2ZXJzYWwvaHRtbF9za2luX3NldHRpbmdzLmpzjZRNb8IwDIbv/AqUXSfEPmG7ocGkSRwmjdu0QyimVKRJlaQdHeK/rw5fTeqOxRfy8uR17CredrrVYhHrPne37rfbv/t7pwFqVudw7euiRU9RZ0YkC5glKYhEAguQ4nj0JO/OBGXMpDOdlx9oa2p+TOE/Sy5MHc8IC01ohjpcEOA3oW2owz8nsVOra19TrdHz3Fole5GSFqTtSaVT7hh29epWvcQAVgXoC+iSR+CZDtxqI8+ODwOMOhepNOOynKpY9eY8Wsda5XLRln9VZqCrT77eA/2nwcvEsxOJsW8W0jDxZIjRTmYajIFD3scJBgkLPgdR8+279QfqGTcLCugiMYk90qMbjDqd8RgaXRqOMHxMVl6Nbg4wmpyFjd0Td7cYHiF4CbphNb7H8ECV5dk/PmCmVYwdaaDNnp9QofgikfEhdR+D5PCyaNvWvXOh7vpj5j0hFTyhFfX80rbZEYKGAK03lo55TZB3StkJSpREDkVo1LQq6DliwzmC+88u49byaJVW46EajlUbuF6Dniklqtt/XbpnmKuz+wVQSwMEFAACAAgAKoaxSD08L9HBAAAA5QEAABoAAAB1bml2ZXJzYWwvaTE4bl9wcmVzZXRzLnhtbJ2RsQrCMBCG9z5FuN3EbqUkdRPcHHSWmqYaaS8ll1of35SKdJGAQyD/8X0/JCd3r75jT+PJOlSQ8y0wg9o1Fm8Kzqf9pgBGocam7hwaBeiA7apM2rzAozdkArFYgaTgHsJQCjFNE7c0+NhArhtDLCauXS/i6R2K2RTDosLilvYv+zODKssYk9fRduGAVbzHtCCMvFYwOxeN3GLrQPwCGpMATKrBUAJofQJ4DAnAjytAiu+b56RHCvGjYpBitZ4qewNQSwMEFAACAAgAKoaxSJr5lmRrAAAAawAAABwAAAB1bml2ZXJzYWwvbG9jYWxfc2V0dGluZ3MueG1ss7GvyM1RKEstKs7Mz7NVMtQzUFJIzUvOT8nMS7dVCg1x07VQUiguScxLSczJz0u1VcrLV1Kwt+OyyclPTswJTi0pASosVijISaxMLQpJzQUySlL9EnOBKp/tmfJ8ya5n09qfr9ivpG/HBQBQSwMEFAACAAgARJRXRyO0Tvv7AgAAsAgAABQAAAB1bml2ZXJzYWwvcGxheWVyLnhtbK1V30/bMBB+LtL+h8jv2C0dA6oExJDQHsaE1LHtrTKJm3hN4sx2COWv39nO76VsSHtolZzv++58993Fv3rOUu+JScVFHqAFniOP5aGIeB4H6OHr7fE5urp8d+QXKd0z6fEoQGXODYCmyIuYCiUvNIDvqU4C1DNgYEZeIbmQXO+B+xS420gnS/TuaAYuuQpQonWxIqSqKswVIPJYibQ0JAqHIiOFZIrlmkni0kBeg13pv6Phl4mc6H3BVA9Z6LcHrklajmfFByTVEgsZk5P5fEF+3H1ehwnL6DHPlaZ5yJAHlZzZUj7ScHcnojJlythmvktyzbQ2SVjbzNcrvjjPPSXDADmHTcaUojFTOM1jRByWTID9bUpVUvOoAa3hVTte81q/jXnfNG62c6RzLsrHlKsEjvqQzjoJ9Mkwqp/Z61oFPTQKujVMyJPsV8kli+zrt1aM8wVyAVvF2TyxqkI4gKdbGmoh9zcAAxXVHcRt07BrGraglgO30dcdBWpuu2VUl5I1pZr5Tzxi4guVkhpZXGpZMp+MjDWWDME+cVeum9Q1xE90lp7+Q2+M36g1P9VrnbGA/9GYT0DU1oTnEXu+5eCjWQY11QyKbWxYFyk2MbucVPmY9XQ9MLkc66bARTxNZcxgDCOqKens5BCUSarAJSzlCNs7OAhOeJyk8NOTDOPTgzQZlbtJht7BQXAqwt0EtDW3ZSTjOo7E1CrIJxPrxA9LpUXGX6w8B3tGr6wOXxu55ui64O3B2fyPURzEaAZziyZWl3nq7avm8N7MqVadz6ZwloFaYR6YLgvn1cxCWYx8IralZapv+jk1+7AHHeU8NR3TXN9B76Ja8xfmVTwyX7rF0tQkYUYzAfpwvuwxQD9huwzCW9OhiFuRN3XAmNg3928r2mz5unWu64c67EMNnzirHMbN1EdQRyxFmUejHuKi+4ioFHbatWTUS9kWbrQ4AZGKIkDv4aG+88XpRXfls8VFg7V53bvALpc3rPQ64U5BpNZ1exG/3g3w+BtQSwMEFAACAAgAKoaxSLCHI/RsAQAA9wIAACkAAAB1bml2ZXJzYWwvc2tpbl9jdXN0b21pemF0aW9uX3NldHRpbmdzLnhtbI1S20okMRB99yuCPzBJKreGdiC3lnlR0QGfm+ns0qyml07EZcnHm3Z3GEdHNPVUdU6doiqnTb/GaJ9Snh7Hv30ep3gXch7jz7Q+Q6jdTQ/TfDOHFHJaHSr3Yxym5038MS21Wk25j0M/D3ZB0xqj7vUhJbVyqmbMMIok89Qr5Dy3FWvANWAr5iix7eqdxD/dOexCzKdV29UR+rFhE1OY8yYO4c8ajtlvoeMNLud+GCsvrQVbouynFseWQIxwyX2hGgAEstwRh4uUjdQEecw4hmIUBQqIcE4aUYikHGrWNaKqMN8IxCRj1BXqae1GWhtHbZHQEKLrNK8aW7rOSIwRIQSYK1xAZzCqbKgaGtRyQHBgQBRtNFGAOtuZjhXvvLAcKeoFxoUZAxgfjnvY7u25DtVvr7M/5xeCJ7/gJLp4a3XCXO3uaZ4reRsefz/0OaBxuDi/ufV3/mqrt5vrq/P/vnz18J61mLVu/am3XwBQSwMEFAACAAgAK4axSAXZichKDQAA1SEAABcAAAB1bml2ZXJzYWwvdW5pdmVyc2FsLnBuZ+2a+VdS6/rAqdNpVvNU15xLvXmuOZQnp+NAmROna6UNZk61zLxhgqhoKGLTdUiJopaWiZ6sk+KAqZm6EbBDSR5E6jig4lBxFAXBgRAVkbupzr1r3fVd3z/gLn5gb57ns9/9Ps+73+d5n/1C7rEj/jobjTZCIBAdWIBPMASyBgaBfINcvxbU7Gq6MQGeViUF+3tDKF0mk6CwJvZg4EEIpI6wafnct6C8ISEgNAkC0WVqPqtYyIrzYDs4zOfgicuRkuGjebbyAdYHWdHc6rnV9Trn9ev1U78jntz8/fe7cy7o5+8MWPOuevNPOectLV79c+3W9Tt8bm8pM1Zf+Vn69/0bVNjpLpn7IulHxafSBxc9jydtD/9UTKmUUkRSt4hSSmVL3YMsLlSNla0op5EjGYrhmqZRnDFo0lknP1nFSpDpeTOEH1EPuvyMZKjR1lRm558zhnmpPnWneIOKK41V9vV4qyjsrK/7KlBuQwdl/OFner0bvwaUmu0rCUML4ij14K1/ixN+4DdIuIvFBvB0IMdKI+0iao43AlaDxy1aoAVaoAVaoAVaoAVaoAVaoAVaoAVaoAVaoAVa8L8HUAJz9QJLs2X6HtgK02i8rTRbiuvvaPYOd/p8p9lu3PL/g4/hd/5o4HrxWz/9fvihdSk2UfbGknAJtywwH0WJUL2CKlYooSlMF7yyDzmSJXlhXnszbXmsiaGSBPFbnOI5P4xPI5SVFazM3yTLjy07/M0znmNmXq7jr0svr2SFEahhZpqmYppihBrNGGLkDHbVxIgLMKe6wxvjFw71JKW9mTMXTwTMDSVxG/VmjoSALUryljhIXEMvPgxQryhdpulKaTxP/UEvs99j9tXWMK6Xcipe4EZqGkkTjwOZi2OFSEMXqIPTsAfiFHfgvlRAgNJjhppX3grl1bw3MUMs+qRZxqd3JDYmKInGyFc/mbJbC2nzkscsGn3TMdP5A/c527PqIoDh/VzCZ4/s+jgRkHhy0wlPKQJjX+bszJjFIy+5eFBnD6eOZijieSfPksVx11ux4rDRwUj7csF++HCICRm9wjRfmbnwPXnLvpK8OdI0VtjZdlLWG8MJ68aj5EDFzDFBO1fWSpI6JRoq6uKAM32AKs2Ot4ChsxNFnm9FLyQam6rpAelTdaxBLiHudztl9cPYQJEbvdMhkHDLavg6YAOMudUOVlTje4FqfBeiKDT+bKrxs0ZhW+u5M03oNxIUqnFE+P5YetCJHeTSwl2Prp32DJEn/bNmthj/xvFpFY/Z31BRxmzlsVwYixzn55tjaX5d6eaNmwXCiO5eRwJPRrboCKlbN0ie/8s3kPfwSs9bVC4+rvuzIfGiFmmBysOHmGSU/VcTIye4ZfrIW888Txj9R3mxbSn15gZ0S36IXNbPfuzdnrNtu3H7/phWM5sDtoqN5MzpNAQ3DV+s8BIJ00jSh4hXxEWAPX9y6mrKTdprCKS5SBS+fTi23UlUkNnHaXButEsIFVrrw+z/celZiuCCPFC1HIgrd+5kjWwsjlQM4QPqN6+Vyxz339un2otoeIiLuuEqdkp8p3RNBjII0xaAQvC3ZIUOpE0enB1ZvehhdXj4x/toWXWQaUq3nbrOh7jJyLh6uHkg0RJ9yrjdKXLnIhzNHeYZwgC+g0XHB0C5FvI+LVSW+5P7l3YnVQ8ECFOTQ1YtP9e9HMQbi7bcbHhKPhAsvDbR5fvyYu+uH5LuF3FhwTzCIfhv2CPE0ECobsjfBNhd6OHmmnM8N1gKzc8+zTz7iDUYxgm9tNl2Y4nwlZO4jwmOK2cEK+OkeJqI4vKs2B/eogze2XF9Tb+D2VwplpefjGOmF+9NOo1oTTRqLNnzl3zh05I8fW8b7x5ZsH7cjWr9QFHiqxuYEoDk5nXi/n1haNbNATrvDUb6OLKQ5VHgbkdsnfttj0ROxVl/GZAEEaPicrmo77WmZ/ulQgdf4qZKna66WUzB2CNdpmvnhYujEhQGHsH7YBvjc2cf5ddXO0LSkfli4damW1ccnz4spervFy0BQ9t3ijDTFAchjQBw9CN1MbZUb44veprV0OPQyFCrpmPpCi5A/9rpHagiLOqtnUoUwgDc6F57uAKcgjoaj1tkRyFws3lRUzTS3LKMO9qKX8KUlPfE9zYD4bf45WEGDYiSDFFdj2MXD886zQ5SU8YqMlPh2BrGEiaS8AuiiVLLVck8DgtDDZi+XUctiBBrHs3cXZ43I+NC1erUFQnDYJx9JHUUAqmOIuWVKbGXKxqy9DeKkkShTD6SQVOkiA63GUG9xPaKy4vvr+u94BEgqHxERieAmTdkmtjYhHfy8A7O1EftIQcqHxVgbJHf3jVqX+p36lH17heiR2R3c6zaOkC3z/GeFSPoU5/9BWiyLndJLDO6Z6/z0OHXdxYBfdi4jmKjUSluaXJ+Sd8Ffh8ZO8nNXJGlFGEc8EVNWRv/KnueLerrAB9K6b6eOby466ZVNDa28zg74tF5n7KYzUbiVB7gTkiLTxafN7izxrVFqnKdMmpfkNZ3D7tAIOIUw0zO06yxtUv91Mc4qQUMI2nkgb4kHGNSdFR1qa9NfPxuT+oy3XyajlwY9lB2Mk+Py3yIjn2C+7gWXTbZAkZzBtD1eQGri8MVOJMUnWhs6sCk1BhyBS32MjCryhq8X4uXO370lyweEwjxC4NvHNgX2yXJTJO17SPWAuxuSwtbvZduJ77cvecY+wyhpqB2ftl1D9E2O2Zix7mKLAz33gDYz2Rfh71Fh26mkj/qfNRT3jP/7b4qMTzcRS+B+l8u9WXYe/SFMl0nJ/pzzK8+zrq5Du1FHPQrRpZTavGqgdbCNzl70KGyvmPZj/NnWV8Hz0iEIoxRxjz2EDvZofCWcX6RXgN5VtZ80Cp3LGGiOW+ioPz4qieR1dCFl3rOUOUA15kAXVmwM8MtfOB4KoYaSH62V1Vg+ngWt0NA/Tpx+JYEj99xzh5+OrISK8s1m6MtcVP6jtdeOq7veYY8lOn1aNK158Kiwdlb72ruhrpwvZzyx3YIg8iZvL19nAWFR1T56sM6lns5wmjD9iXaVEBwLR5BmrIg2mLnOqwfmqsm/Plbgh16GjxUn7r5F+GDReVUu/eMzzacPuISlaLJRmeHIzPkvfMNH/bB+xuv0vOtYkx2NyyLnbMvTXDTnxSj1//2CEA7iscHyrPqTGQlO51MtsLgekVG8EE3XfwhfNZxX+LXqXP+0fy2FnA5Hdz7O/liXIn0xRW1aIRACvqDtZdgrDYrJEnpqyCnGWAVUK8Cg8UoJf7n1DvnTWyOM9evc0rO5tsi06cOBjMTkfei0eJoMFcf1ZFFU+JH99ladrTmH/K9fQbaaP+TKlyWP0Zp24+gFlsQe+LKwsyVOVZ3wdU6Ln0Hx/HGlIw2nYGUfcxzQKzMFTISXrfO/LqJz6x0DVNdE484sCZGCLHkqNuPT6QK/swhSxnzA7FCr9mLZLwsoq7MaytvP5tx4LixCq3KsZbLQscXbYzyxf4HXGu/BC+Z1Rhuju4PjIDOrybPRhsWwIvOgNfNzRSh3BvtPCnGYkXZy39U8LxpuwF5HSHAkby1vs8toED/SckQLyozowoXeUs9eTQTwEw8yh7EJ0ixETvenxpWju0YVqIKl345xbCiov6dVWe63Kefl+rzKJ8zVmO6jOPCR6Nyau2IWFNg7EGGWjk6isvzXHe7MpKNFwGIkqcpgkVpKiOdnxyuE7HtzxvPbvu89CxdnvylcJCbG9dXkw1OqCJwYiZJ0lzvBTi2KKVUZK75L/wKe/YkXSVBNnWjhOIySJPoy6iVv9WEDo8dTfDsw50Kr0KYgmPRV7lSxMHoNRj6EHMDEj3RQVfC0NOF0cnTrOMTmhAXjz0meAFvF2GUoi/Xi8BKLY73cp8PEZbaHEi6fr4liObhkMuMp7yw35hQJVUl5td+hJIBgmauNONExdv+s3T7IVtn/ajLrO9gu+XlWOrWppUVBYPRcjAC6sDi5YaJj67iGo+Em/7pMzr8rKKk9e8GnvNbwFyzaON1fWQDEFMKrrmcGMQmE1MYRYQ4nI1lL7OgKyjqweb8ncohNC/iYZR6iSdZ65r6AqqaPNr07SoEepqmeAF6VZxWyAIkX02jw2vVUpngTI+bKzBW0rt/uDUuiItqGhKik61aKp2kb+s/tX2jd0kT/c5ZyV9DL1O00HZ82fpkE8aQZbYa8swrDgrt2MVviRt5PL4tqsAMtOlj3tT97QrNj//cwLm7pctP8BbM7qNQGunp0xoMwAeL9Pfik1EVNfvumQAkat+xE+zkmw6HwRJu7MTo+tJfMfQYykSQ0JrM3CxKNAzArchKkXqHKlCrwbq+jSSxiWeafeyXDInpyyzXEKsWe03sczTPSNXd1gBQ2tEyTdUecvf/ehsoVS/Huq/+/DpQ4ZUoYDswLvlrxHCDXn/EshCqvvgf8ZJj/8PP/zCgVOb1PMNbOS2Lo9Rwa43qdJVoV3SzIQy+oGCoaYtgpA4+0HTQV7bkj76t1nnIUa/KjXsT7L356opGD/M94kPxPnvtX1BLAwQUAAIACAArhrFIKwvAbUoAAABrAAAAGwAAAHVuaXZlcnNhbC91bml2ZXJzYWwucG5nLnhtbLOxr8jNUShLLSrOzM+zVTLUM1Cyt+PlsikoSi3LTC1XqACKGekZQICSQiUqtzwzpSQDKGRgbowQzEjNTM8osVWyMDCFC+oDzQQAUEsBAgAAFAACAAgAKoaxSBUOrShkBAAABxEAAB0AAAAAAAAAAQAAAAAAAAAAAHVuaXZlcnNhbC9jb21tb25fbWVzc2FnZXMubG5nUEsBAgAAFAACAAgAKoaxSAh+CyMpAwAAhgwAACcAAAAAAAAAAQAAAAAAnwQAAHVuaXZlcnNhbC9mbGFzaF9wdWJsaXNoaW5nX3NldHRpbmdzLnhtbFBLAQIAABQAAgAIACqGsUi1/AlkugIAAFUKAAAhAAAAAAAAAAEAAAAAAA0IAAB1bml2ZXJzYWwvZmxhc2hfc2tpbl9zZXR0aW5ncy54bWxQSwECAAAUAAIACAAqhrFIKpYPZ/4CAACXCwAAJgAAAAAAAAABAAAAAAAGCwAAdW5pdmVyc2FsL2h0bWxfcHVibGlzaGluZ19zZXR0aW5ncy54bWxQSwECAAAUAAIACAAqhrFIaHFSkZoBAAAfBgAAHwAAAAAAAAABAAAAAABIDgAAdW5pdmVyc2FsL2h0bWxfc2tpbl9zZXR0aW5ncy5qc1BLAQIAABQAAgAIACqGsUg9PC/RwQAAAOUBAAAaAAAAAAAAAAEAAAAAAB8QAAB1bml2ZXJzYWwvaTE4bl9wcmVzZXRzLnhtbFBLAQIAABQAAgAIACqGsUia+ZZkawAAAGsAAAAcAAAAAAAAAAEAAAAAABgRAAB1bml2ZXJzYWwvbG9jYWxfc2V0dGluZ3MueG1sUEsBAgAAFAACAAgARJRXRyO0Tvv7AgAAsAgAABQAAAAAAAAAAQAAAAAAvREAAHVuaXZlcnNhbC9wbGF5ZXIueG1sUEsBAgAAFAACAAgAKoaxSLCHI/RsAQAA9wIAACkAAAAAAAAAAQAAAAAA6hQAAHVuaXZlcnNhbC9za2luX2N1c3RvbWl6YXRpb25fc2V0dGluZ3MueG1sUEsBAgAAFAACAAgAK4axSAXZichKDQAA1SEAABcAAAAAAAAAAAAAAAAAnRYAAHVuaXZlcnNhbC91bml2ZXJzYWwucG5nUEsBAgAAFAACAAgAK4axSCsLwG1KAAAAawAAABsAAAAAAAAAAQAAAAAAHCQAAHVuaXZlcnNhbC91bml2ZXJzYWwucG5nLnhtbFBLBQYAAAAACwALAEkDAACfJAAAAAA="/>
  <p:tag name="ISPRING_PRESENTATION_TITLE" val="HG000823"/>
  <p:tag name="ISPRING_SCORM_ENDPOINT" val="&lt;endpoint&gt;&lt;enable&gt;0&lt;/enable&gt;&lt;lrs&gt;http://&lt;/lrs&gt;&lt;auth&gt;0&lt;/auth&gt;&lt;login&gt;&lt;/login&gt;&lt;password&gt;&lt;/password&gt;&lt;key&gt;&lt;/key&gt;&lt;name&gt;&lt;/name&gt;&lt;email&gt;&lt;/email&gt;&lt;/endpoint&gt;&#10;"/>
  <p:tag name="COMMONDATA" val="eyJoZGlkIjoiNTUwNjY2NjVmYmM4NjExZGE4MjFlNGViMDIyZDIwNWMifQ=="/>
</p:tagLst>
</file>

<file path=ppt/tags/tag3.xml><?xml version="1.0" encoding="utf-8"?>
<p:tagLst xmlns:p="http://schemas.openxmlformats.org/presentationml/2006/main">
  <p:tag name="MH" val="20151121192522"/>
  <p:tag name="MH_LIBRARY" val="GRAPHIC"/>
  <p:tag name="MH_TYPE" val="Other"/>
  <p:tag name="MH_ORDER" val="2"/>
</p:tagLst>
</file>

<file path=ppt/tags/tag4.xml><?xml version="1.0" encoding="utf-8"?>
<p:tagLst xmlns:p="http://schemas.openxmlformats.org/presentationml/2006/main">
  <p:tag name="MH" val="20151121192522"/>
  <p:tag name="MH_LIBRARY" val="GRAPHIC"/>
  <p:tag name="MH_TYPE" val="Other"/>
  <p:tag name="MH_ORDER" val="4"/>
</p:tagLst>
</file>

<file path=ppt/tags/tag5.xml><?xml version="1.0" encoding="utf-8"?>
<p:tagLst xmlns:p="http://schemas.openxmlformats.org/presentationml/2006/main">
  <p:tag name="MH" val="20151121192522"/>
  <p:tag name="MH_LIBRARY" val="GRAPHIC"/>
  <p:tag name="MH_TYPE" val="Other"/>
  <p:tag name="MH_ORDER" val="5"/>
</p:tagLst>
</file>

<file path=ppt/tags/tag6.xml><?xml version="1.0" encoding="utf-8"?>
<p:tagLst xmlns:p="http://schemas.openxmlformats.org/presentationml/2006/main">
  <p:tag name="MH" val="20151121192522"/>
  <p:tag name="MH_LIBRARY" val="GRAPHIC"/>
  <p:tag name="MH_TYPE" val="Other"/>
  <p:tag name="MH_ORDER" val="7"/>
</p:tagLst>
</file>

<file path=ppt/tags/tag7.xml><?xml version="1.0" encoding="utf-8"?>
<p:tagLst xmlns:p="http://schemas.openxmlformats.org/presentationml/2006/main">
  <p:tag name="MH" val="20151121192522"/>
  <p:tag name="MH_LIBRARY" val="GRAPHIC"/>
  <p:tag name="MH_TYPE" val="Other"/>
  <p:tag name="MH_ORDER" val="8"/>
</p:tagLst>
</file>

<file path=ppt/tags/tag8.xml><?xml version="1.0" encoding="utf-8"?>
<p:tagLst xmlns:p="http://schemas.openxmlformats.org/presentationml/2006/main">
  <p:tag name="MH" val="20151121191650"/>
  <p:tag name="MH_LIBRARY" val="GRAPHIC"/>
  <p:tag name="MH_TYPE" val="SubTitle"/>
  <p:tag name="MH_ORDER" val="4"/>
</p:tagLst>
</file>

<file path=ppt/tags/tag9.xml><?xml version="1.0" encoding="utf-8"?>
<p:tagLst xmlns:p="http://schemas.openxmlformats.org/presentationml/2006/main">
  <p:tag name="MH" val="20151121191650"/>
  <p:tag name="MH_LIBRARY" val="GRAPHIC"/>
  <p:tag name="MH_TYPE" val="SubTitle"/>
  <p:tag name="MH_ORDER" val="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2027</Words>
  <Application>WPS 演示</Application>
  <PresentationFormat>全屏显示(16:9)</PresentationFormat>
  <Paragraphs>229</Paragraphs>
  <Slides>20</Slides>
  <Notes>37</Notes>
  <HiddenSlides>0</HiddenSlides>
  <MMClips>1</MMClips>
  <ScaleCrop>false</ScaleCrop>
  <HeadingPairs>
    <vt:vector size="6" baseType="variant">
      <vt:variant>
        <vt:lpstr>已用的字体</vt:lpstr>
      </vt:variant>
      <vt:variant>
        <vt:i4>25</vt:i4>
      </vt:variant>
      <vt:variant>
        <vt:lpstr>主题</vt:lpstr>
      </vt:variant>
      <vt:variant>
        <vt:i4>1</vt:i4>
      </vt:variant>
      <vt:variant>
        <vt:lpstr>幻灯片标题</vt:lpstr>
      </vt:variant>
      <vt:variant>
        <vt:i4>20</vt:i4>
      </vt:variant>
    </vt:vector>
  </HeadingPairs>
  <TitlesOfParts>
    <vt:vector size="46" baseType="lpstr">
      <vt:lpstr>Arial</vt:lpstr>
      <vt:lpstr>宋体</vt:lpstr>
      <vt:lpstr>Wingdings</vt:lpstr>
      <vt:lpstr>微软雅黑</vt:lpstr>
      <vt:lpstr>华文中宋</vt:lpstr>
      <vt:lpstr>Arial Unicode MS</vt:lpstr>
      <vt:lpstr>Open Sans</vt:lpstr>
      <vt:lpstr>Segoe Print</vt:lpstr>
      <vt:lpstr>Calibri</vt:lpstr>
      <vt:lpstr>Impact</vt:lpstr>
      <vt:lpstr>Arial Narrow</vt:lpstr>
      <vt:lpstr>Arial Unicode MS</vt:lpstr>
      <vt:lpstr>Adobe Gothic Std B</vt:lpstr>
      <vt:lpstr>Yu Gothic UI Semibold</vt:lpstr>
      <vt:lpstr>经典特宋简</vt:lpstr>
      <vt:lpstr>方正正大黑简体</vt:lpstr>
      <vt:lpstr>黑体</vt:lpstr>
      <vt:lpstr>等线</vt:lpstr>
      <vt:lpstr>Calibri Light</vt:lpstr>
      <vt:lpstr>Verdana</vt:lpstr>
      <vt:lpstr>Roboto condensed</vt:lpstr>
      <vt:lpstr>Arial</vt:lpstr>
      <vt:lpstr>Rockwell</vt:lpstr>
      <vt:lpstr>Calibri</vt:lpstr>
      <vt:lpstr>Arial Black</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大侠素材铺</dc:title>
  <dc:creator>大侠素材铺</dc:creator>
  <dc:description>大侠素材铺
淘宝店：https://dxpu.taobao.com/</dc:description>
  <cp:lastModifiedBy>Westbrook</cp:lastModifiedBy>
  <cp:revision>87</cp:revision>
  <dcterms:created xsi:type="dcterms:W3CDTF">2015-12-18T02:53:00Z</dcterms:created>
  <dcterms:modified xsi:type="dcterms:W3CDTF">2022-09-04T07:50:33Z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2052-11.1.0.12313</vt:lpwstr>
  </property>
  <property fmtid="{D5CDD505-2E9C-101B-9397-08002B2CF9AE}" pid="3" name="ICV">
    <vt:lpwstr>BFFBF2ECDFEA4300A8F0D619461AAE9E</vt:lpwstr>
  </property>
</Properties>
</file>